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2"/>
  </p:sldMasterIdLst>
  <p:notesMasterIdLst>
    <p:notesMasterId r:id="rId113"/>
  </p:notesMasterIdLst>
  <p:sldIdLst>
    <p:sldId id="256" r:id="rId3"/>
    <p:sldId id="257" r:id="rId4"/>
    <p:sldId id="258" r:id="rId5"/>
    <p:sldId id="259" r:id="rId6"/>
    <p:sldId id="260" r:id="rId7"/>
    <p:sldId id="261" r:id="rId8"/>
    <p:sldId id="294" r:id="rId9"/>
    <p:sldId id="295" r:id="rId10"/>
    <p:sldId id="297" r:id="rId11"/>
    <p:sldId id="296" r:id="rId12"/>
    <p:sldId id="262" r:id="rId13"/>
    <p:sldId id="264" r:id="rId14"/>
    <p:sldId id="265" r:id="rId15"/>
    <p:sldId id="266" r:id="rId16"/>
    <p:sldId id="267" r:id="rId17"/>
    <p:sldId id="268" r:id="rId18"/>
    <p:sldId id="269" r:id="rId19"/>
    <p:sldId id="270" r:id="rId20"/>
    <p:sldId id="271" r:id="rId21"/>
    <p:sldId id="272" r:id="rId22"/>
    <p:sldId id="312" r:id="rId23"/>
    <p:sldId id="313" r:id="rId24"/>
    <p:sldId id="273" r:id="rId25"/>
    <p:sldId id="314" r:id="rId26"/>
    <p:sldId id="315" r:id="rId27"/>
    <p:sldId id="298" r:id="rId28"/>
    <p:sldId id="317" r:id="rId29"/>
    <p:sldId id="318" r:id="rId30"/>
    <p:sldId id="299" r:id="rId31"/>
    <p:sldId id="301" r:id="rId32"/>
    <p:sldId id="302" r:id="rId33"/>
    <p:sldId id="303" r:id="rId34"/>
    <p:sldId id="319" r:id="rId35"/>
    <p:sldId id="311" r:id="rId36"/>
    <p:sldId id="316" r:id="rId37"/>
    <p:sldId id="320" r:id="rId38"/>
    <p:sldId id="322" r:id="rId39"/>
    <p:sldId id="323" r:id="rId40"/>
    <p:sldId id="324" r:id="rId41"/>
    <p:sldId id="325" r:id="rId42"/>
    <p:sldId id="326" r:id="rId43"/>
    <p:sldId id="327" r:id="rId44"/>
    <p:sldId id="351" r:id="rId45"/>
    <p:sldId id="337" r:id="rId46"/>
    <p:sldId id="338" r:id="rId47"/>
    <p:sldId id="339" r:id="rId48"/>
    <p:sldId id="340" r:id="rId49"/>
    <p:sldId id="341" r:id="rId50"/>
    <p:sldId id="342" r:id="rId51"/>
    <p:sldId id="352" r:id="rId52"/>
    <p:sldId id="343" r:id="rId53"/>
    <p:sldId id="344" r:id="rId54"/>
    <p:sldId id="395" r:id="rId55"/>
    <p:sldId id="396" r:id="rId56"/>
    <p:sldId id="353" r:id="rId57"/>
    <p:sldId id="350" r:id="rId58"/>
    <p:sldId id="328" r:id="rId59"/>
    <p:sldId id="329" r:id="rId60"/>
    <p:sldId id="330" r:id="rId61"/>
    <p:sldId id="331" r:id="rId62"/>
    <p:sldId id="355" r:id="rId63"/>
    <p:sldId id="354" r:id="rId64"/>
    <p:sldId id="332" r:id="rId65"/>
    <p:sldId id="356" r:id="rId66"/>
    <p:sldId id="357" r:id="rId67"/>
    <p:sldId id="334" r:id="rId68"/>
    <p:sldId id="358" r:id="rId69"/>
    <p:sldId id="362" r:id="rId70"/>
    <p:sldId id="363" r:id="rId71"/>
    <p:sldId id="345" r:id="rId72"/>
    <p:sldId id="346" r:id="rId73"/>
    <p:sldId id="347" r:id="rId74"/>
    <p:sldId id="348" r:id="rId75"/>
    <p:sldId id="349" r:id="rId76"/>
    <p:sldId id="359" r:id="rId77"/>
    <p:sldId id="360" r:id="rId78"/>
    <p:sldId id="361" r:id="rId79"/>
    <p:sldId id="364" r:id="rId80"/>
    <p:sldId id="336" r:id="rId81"/>
    <p:sldId id="367" r:id="rId82"/>
    <p:sldId id="365" r:id="rId83"/>
    <p:sldId id="366" r:id="rId84"/>
    <p:sldId id="368" r:id="rId85"/>
    <p:sldId id="369" r:id="rId86"/>
    <p:sldId id="370" r:id="rId87"/>
    <p:sldId id="393" r:id="rId88"/>
    <p:sldId id="371" r:id="rId89"/>
    <p:sldId id="372" r:id="rId90"/>
    <p:sldId id="373" r:id="rId91"/>
    <p:sldId id="374" r:id="rId92"/>
    <p:sldId id="375" r:id="rId93"/>
    <p:sldId id="376" r:id="rId94"/>
    <p:sldId id="377" r:id="rId95"/>
    <p:sldId id="378" r:id="rId96"/>
    <p:sldId id="379" r:id="rId97"/>
    <p:sldId id="380" r:id="rId98"/>
    <p:sldId id="381" r:id="rId99"/>
    <p:sldId id="382" r:id="rId100"/>
    <p:sldId id="383" r:id="rId101"/>
    <p:sldId id="385" r:id="rId102"/>
    <p:sldId id="384" r:id="rId103"/>
    <p:sldId id="386" r:id="rId104"/>
    <p:sldId id="387" r:id="rId105"/>
    <p:sldId id="388" r:id="rId106"/>
    <p:sldId id="389" r:id="rId107"/>
    <p:sldId id="390" r:id="rId108"/>
    <p:sldId id="391" r:id="rId109"/>
    <p:sldId id="392" r:id="rId110"/>
    <p:sldId id="394" r:id="rId111"/>
    <p:sldId id="397" r:id="rId1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98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tableStyles" Target="tableStyle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notesMaster" Target="notesMasters/notesMaster1.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customXml" Target="../customXml/item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1.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viewProps" Target="view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13668" name="Rectangle 4"/>
          <p:cNvSpPr>
            <a:spLocks noGrp="1" noRot="1" noChangeAspect="1" noChangeArrowheads="1" noTextEdit="1"/>
          </p:cNvSpPr>
          <p:nvPr>
            <p:ph type="sldImg" idx="2"/>
          </p:nvPr>
        </p:nvSpPr>
        <p:spPr bwMode="auto">
          <a:xfrm>
            <a:off x="1143000" y="685800"/>
            <a:ext cx="4572000" cy="3429000"/>
          </a:xfrm>
          <a:prstGeom prst="rect">
            <a:avLst/>
          </a:prstGeom>
          <a:ln w="9525">
            <a:solidFill>
              <a:srgbClr val="000000"/>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8838B70-E549-4374-9AE4-7A75620DCD8D}" type="slidenum">
              <a:rPr lang="en-US"/>
              <a:pPr>
                <a:defRPr/>
              </a:pPr>
              <a:t>‹#›</a:t>
            </a:fld>
            <a:endParaRPr lang="en-US"/>
          </a:p>
        </p:txBody>
      </p:sp>
    </p:spTree>
    <p:extLst>
      <p:ext uri="{BB962C8B-B14F-4D97-AF65-F5344CB8AC3E}">
        <p14:creationId xmlns:p14="http://schemas.microsoft.com/office/powerpoint/2010/main" val="1349882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a:p>
            <a:pPr>
              <a:defRPr/>
            </a:pPr>
            <a:fld id="{D8F244E3-E758-4100-8B93-77D76B9019F6}" type="datetime1">
              <a:rPr lang="vi-VN"/>
              <a:pPr>
                <a:defRPr/>
              </a:pPr>
              <a:t>28/03/2018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a:p>
            <a:pPr>
              <a:defRPr/>
            </a:pPr>
            <a:fld id="{523FA199-0A7F-4CEF-9FC3-7A00E76957D9}" type="slidenum">
              <a:rPr lang="en-US"/>
              <a:pPr>
                <a:defRPr/>
              </a:pPr>
              <a:t>‹#›</a:t>
            </a:fld>
            <a:endParaRPr lang="en-US"/>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a:p>
            <a:pPr>
              <a:defRPr/>
            </a:pPr>
            <a:fld id="{0608CD17-B63B-4EFE-8F91-14F8F8F72E84}" type="datetime1">
              <a:rPr lang="vi-VN"/>
              <a:pPr>
                <a:defRPr/>
              </a:pPr>
              <a:t>28/03/2018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a:p>
            <a:pPr>
              <a:defRPr/>
            </a:pPr>
            <a:fld id="{BB2E0767-E8A3-406C-AB2C-3CE1D235A7AC}" type="slidenum">
              <a:rPr lang="en-US"/>
              <a:pPr>
                <a:defRPr/>
              </a:pPr>
              <a:t>‹#›</a:t>
            </a:fld>
            <a:endParaRPr lang="en-US"/>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5888"/>
            <a:ext cx="2057400" cy="5976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5888"/>
            <a:ext cx="6019800" cy="5976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a:p>
            <a:pPr>
              <a:defRPr/>
            </a:pPr>
            <a:fld id="{F8BB511C-1539-4321-B576-919430E162FB}" type="datetime1">
              <a:rPr lang="vi-VN"/>
              <a:pPr>
                <a:defRPr/>
              </a:pPr>
              <a:t>28/03/2018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a:p>
            <a:pPr>
              <a:defRPr/>
            </a:pPr>
            <a:fld id="{8722B8C4-38EB-4085-8396-7ADF6B294033}" type="slidenum">
              <a:rPr lang="en-US"/>
              <a:pPr>
                <a:defRPr/>
              </a:pPr>
              <a:t>‹#›</a:t>
            </a:fld>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a:p>
            <a:pPr>
              <a:defRPr/>
            </a:pPr>
            <a:fld id="{36E91AF2-D856-4854-9E6F-76983F38A25F}" type="datetime1">
              <a:rPr lang="vi-VN"/>
              <a:pPr>
                <a:defRPr/>
              </a:pPr>
              <a:t>28/03/2018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a:p>
            <a:pPr>
              <a:defRPr/>
            </a:pPr>
            <a:fld id="{4FDF1C7F-1CBC-4687-BD5B-A574675111EB}" type="slidenum">
              <a:rPr lang="en-US"/>
              <a:pPr>
                <a:defRPr/>
              </a:pPr>
              <a:t>‹#›</a:t>
            </a:fld>
            <a:endParaRPr lang="en-US"/>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a:p>
            <a:pPr>
              <a:defRPr/>
            </a:pPr>
            <a:fld id="{EC3BCB77-B302-41E4-B850-CD04EE6C833D}" type="datetime1">
              <a:rPr lang="vi-VN"/>
              <a:pPr>
                <a:defRPr/>
              </a:pPr>
              <a:t>28/03/2018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a:p>
            <a:pPr>
              <a:defRPr/>
            </a:pPr>
            <a:fld id="{995C9F06-15F4-4042-BC66-E985CA38690A}" type="slidenum">
              <a:rPr lang="en-US"/>
              <a:pPr>
                <a:defRPr/>
              </a:pPr>
              <a:t>‹#›</a:t>
            </a:fld>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12875"/>
            <a:ext cx="403860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3860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a:p>
            <a:pPr>
              <a:defRPr/>
            </a:pPr>
            <a:fld id="{44C9D356-ED2F-4195-B616-C2A0B610A97E}" type="datetime1">
              <a:rPr lang="vi-VN"/>
              <a:pPr>
                <a:defRPr/>
              </a:pPr>
              <a:t>28/03/2018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a:p>
            <a:pPr>
              <a:defRPr/>
            </a:pPr>
            <a:fld id="{030881E8-3C69-481E-B9E6-A1536E1A50B3}" type="slidenum">
              <a:rPr lang="en-US"/>
              <a:pPr>
                <a:defRPr/>
              </a:pPr>
              <a:t>‹#›</a:t>
            </a:fld>
            <a:endParaRPr lang="en-US"/>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a:p>
            <a:pPr>
              <a:defRPr/>
            </a:pPr>
            <a:fld id="{A301AD6E-8204-439A-BE82-3B6468414A6B}" type="datetime1">
              <a:rPr lang="vi-VN"/>
              <a:pPr>
                <a:defRPr/>
              </a:pPr>
              <a:t>28/03/2018</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a:p>
            <a:pPr>
              <a:defRPr/>
            </a:pPr>
            <a:fld id="{88202189-9209-4027-87AA-7A66D7F32C52}" type="slidenum">
              <a:rPr lang="en-US"/>
              <a:pPr>
                <a:defRPr/>
              </a:pPr>
              <a:t>‹#›</a:t>
            </a:fld>
            <a:endParaRPr lang="en-US"/>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a:p>
            <a:pPr>
              <a:defRPr/>
            </a:pPr>
            <a:fld id="{6CAA65FE-C9C0-411D-9B55-0B8123DAF7F7}" type="datetime1">
              <a:rPr lang="vi-VN"/>
              <a:pPr>
                <a:defRPr/>
              </a:pPr>
              <a:t>28/03/2018</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a:p>
            <a:pPr>
              <a:defRPr/>
            </a:pPr>
            <a:fld id="{95F024A1-F209-45B3-95EC-2147BD018864}" type="slidenum">
              <a:rPr lang="en-US"/>
              <a:pPr>
                <a:defRPr/>
              </a:pPr>
              <a:t>‹#›</a:t>
            </a:fld>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a:p>
            <a:pPr>
              <a:defRPr/>
            </a:pPr>
            <a:fld id="{F9220373-DB58-498F-AF6D-B9BF010DF41B}" type="datetime1">
              <a:rPr lang="vi-VN"/>
              <a:pPr>
                <a:defRPr/>
              </a:pPr>
              <a:t>28/03/2018</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a:p>
            <a:pPr>
              <a:defRPr/>
            </a:pPr>
            <a:fld id="{8C942336-A423-42F5-9202-7E443D878138}" type="slidenum">
              <a:rPr lang="en-US"/>
              <a:pPr>
                <a:defRPr/>
              </a:pPr>
              <a:t>‹#›</a:t>
            </a:fld>
            <a:endParaRPr lang="en-US"/>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a:p>
            <a:pPr>
              <a:defRPr/>
            </a:pPr>
            <a:fld id="{F6F00782-6D03-4357-BD6F-97BC5033E1CE}" type="datetime1">
              <a:rPr lang="vi-VN"/>
              <a:pPr>
                <a:defRPr/>
              </a:pPr>
              <a:t>28/03/2018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a:p>
            <a:pPr>
              <a:defRPr/>
            </a:pPr>
            <a:fld id="{58D69891-D6CC-4E2E-BF74-6847877045E6}" type="slidenum">
              <a:rPr lang="en-US"/>
              <a:pPr>
                <a:defRPr/>
              </a:pPr>
              <a:t>‹#›</a:t>
            </a:fld>
            <a:endParaRPr lang="en-US"/>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a:p>
            <a:pPr>
              <a:defRPr/>
            </a:pPr>
            <a:fld id="{AF41117C-16E0-4366-BA7D-E88C91C093A6}" type="datetime1">
              <a:rPr lang="vi-VN"/>
              <a:pPr>
                <a:defRPr/>
              </a:pPr>
              <a:t>28/03/2018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a:p>
            <a:pPr>
              <a:defRPr/>
            </a:pPr>
            <a:r>
              <a:rPr lang="en-US"/>
              <a:t>Nhập môn Trí tuệ nhân tạo</a:t>
            </a:r>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a:p>
            <a:pPr>
              <a:defRPr/>
            </a:pPr>
            <a:fld id="{D40941A7-20E3-4CC8-B7CF-8BCA6E25F00D}" type="slidenum">
              <a:rPr lang="en-US"/>
              <a:pPr>
                <a:defRPr/>
              </a:pPr>
              <a:t>‹#›</a:t>
            </a:fld>
            <a:endParaRPr lang="en-US"/>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115888"/>
            <a:ext cx="8229600" cy="1143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457200" y="1412875"/>
            <a:ext cx="8229600" cy="467995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a:p>
            <a:pPr>
              <a:defRPr/>
            </a:pPr>
            <a:fld id="{CF220C26-C6F3-4447-B83D-9170B84D409C}" type="datetime1">
              <a:rPr lang="vi-VN"/>
              <a:pPr>
                <a:defRPr/>
              </a:pPr>
              <a:t>28/03/2018</a:t>
            </a:fld>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a:p>
            <a:pPr>
              <a:defRPr/>
            </a:pPr>
            <a:r>
              <a:rPr lang="en-US"/>
              <a:t>Nhập môn Trí tuệ nhân tạo</a:t>
            </a:r>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endParaRPr lang="en-US"/>
          </a:p>
          <a:p>
            <a:pPr>
              <a:defRPr/>
            </a:pPr>
            <a:fld id="{CF147FDF-5B04-4885-917B-6AE6638C2BD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ctr" rtl="0" eaLnBrk="0" fontAlgn="base" hangingPunct="0">
        <a:spcBef>
          <a:spcPct val="0"/>
        </a:spcBef>
        <a:spcAft>
          <a:spcPct val="0"/>
        </a:spcAft>
        <a:defRPr sz="4400">
          <a:solidFill>
            <a:srgbClr val="FF6600"/>
          </a:solidFill>
          <a:latin typeface="+mj-lt"/>
          <a:ea typeface="+mj-ea"/>
          <a:cs typeface="+mj-cs"/>
        </a:defRPr>
      </a:lvl1pPr>
      <a:lvl2pPr algn="ctr" rtl="0" eaLnBrk="0" fontAlgn="base" hangingPunct="0">
        <a:spcBef>
          <a:spcPct val="0"/>
        </a:spcBef>
        <a:spcAft>
          <a:spcPct val="0"/>
        </a:spcAft>
        <a:defRPr sz="4400">
          <a:solidFill>
            <a:srgbClr val="FF6600"/>
          </a:solidFill>
          <a:latin typeface="Arial" charset="0"/>
          <a:cs typeface="Arial" charset="0"/>
        </a:defRPr>
      </a:lvl2pPr>
      <a:lvl3pPr algn="ctr" rtl="0" eaLnBrk="0" fontAlgn="base" hangingPunct="0">
        <a:spcBef>
          <a:spcPct val="0"/>
        </a:spcBef>
        <a:spcAft>
          <a:spcPct val="0"/>
        </a:spcAft>
        <a:defRPr sz="4400">
          <a:solidFill>
            <a:srgbClr val="FF6600"/>
          </a:solidFill>
          <a:latin typeface="Arial" charset="0"/>
          <a:cs typeface="Arial" charset="0"/>
        </a:defRPr>
      </a:lvl3pPr>
      <a:lvl4pPr algn="ctr" rtl="0" eaLnBrk="0" fontAlgn="base" hangingPunct="0">
        <a:spcBef>
          <a:spcPct val="0"/>
        </a:spcBef>
        <a:spcAft>
          <a:spcPct val="0"/>
        </a:spcAft>
        <a:defRPr sz="4400">
          <a:solidFill>
            <a:srgbClr val="FF6600"/>
          </a:solidFill>
          <a:latin typeface="Arial" charset="0"/>
          <a:cs typeface="Arial" charset="0"/>
        </a:defRPr>
      </a:lvl4pPr>
      <a:lvl5pPr algn="ctr" rtl="0" eaLnBrk="0" fontAlgn="base" hangingPunct="0">
        <a:spcBef>
          <a:spcPct val="0"/>
        </a:spcBef>
        <a:spcAft>
          <a:spcPct val="0"/>
        </a:spcAft>
        <a:defRPr sz="4400">
          <a:solidFill>
            <a:srgbClr val="FF6600"/>
          </a:solidFill>
          <a:latin typeface="Arial" charset="0"/>
          <a:cs typeface="Arial" charset="0"/>
        </a:defRPr>
      </a:lvl5pPr>
      <a:lvl6pPr marL="457200" algn="ctr" rtl="0" fontAlgn="base">
        <a:spcBef>
          <a:spcPct val="0"/>
        </a:spcBef>
        <a:spcAft>
          <a:spcPct val="0"/>
        </a:spcAft>
        <a:defRPr sz="4400">
          <a:solidFill>
            <a:srgbClr val="FF6600"/>
          </a:solidFill>
          <a:latin typeface="Arial" charset="0"/>
          <a:cs typeface="Arial" charset="0"/>
        </a:defRPr>
      </a:lvl6pPr>
      <a:lvl7pPr marL="914400" algn="ctr" rtl="0" fontAlgn="base">
        <a:spcBef>
          <a:spcPct val="0"/>
        </a:spcBef>
        <a:spcAft>
          <a:spcPct val="0"/>
        </a:spcAft>
        <a:defRPr sz="4400">
          <a:solidFill>
            <a:srgbClr val="FF6600"/>
          </a:solidFill>
          <a:latin typeface="Arial" charset="0"/>
          <a:cs typeface="Arial" charset="0"/>
        </a:defRPr>
      </a:lvl7pPr>
      <a:lvl8pPr marL="1371600" algn="ctr" rtl="0" fontAlgn="base">
        <a:spcBef>
          <a:spcPct val="0"/>
        </a:spcBef>
        <a:spcAft>
          <a:spcPct val="0"/>
        </a:spcAft>
        <a:defRPr sz="4400">
          <a:solidFill>
            <a:srgbClr val="FF6600"/>
          </a:solidFill>
          <a:latin typeface="Arial" charset="0"/>
          <a:cs typeface="Arial" charset="0"/>
        </a:defRPr>
      </a:lvl8pPr>
      <a:lvl9pPr marL="1828800" algn="ctr" rtl="0" fontAlgn="base">
        <a:spcBef>
          <a:spcPct val="0"/>
        </a:spcBef>
        <a:spcAft>
          <a:spcPct val="0"/>
        </a:spcAft>
        <a:defRPr sz="4400">
          <a:solidFill>
            <a:srgbClr val="FF66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6.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emf"/><Relationship Id="rId5" Type="http://schemas.openxmlformats.org/officeDocument/2006/relationships/oleObject" Target="../embeddings/oleObject6.bin"/><Relationship Id="rId4" Type="http://schemas.openxmlformats.org/officeDocument/2006/relationships/image" Target="../media/image5.emf"/></Relationships>
</file>

<file path=ppt/slides/_rels/slide71.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oleObject9.bin"/><Relationship Id="rId4" Type="http://schemas.openxmlformats.org/officeDocument/2006/relationships/image" Target="../media/image8.emf"/></Relationships>
</file>

<file path=ppt/slides/_rels/slide72.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2.emf"/><Relationship Id="rId5" Type="http://schemas.openxmlformats.org/officeDocument/2006/relationships/oleObject" Target="../embeddings/oleObject12.bin"/><Relationship Id="rId4" Type="http://schemas.openxmlformats.org/officeDocument/2006/relationships/image" Target="../media/image11.emf"/></Relationships>
</file>

<file path=ppt/slides/_rels/slide73.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5.emf"/><Relationship Id="rId5" Type="http://schemas.openxmlformats.org/officeDocument/2006/relationships/oleObject" Target="../embeddings/oleObject15.bin"/><Relationship Id="rId4" Type="http://schemas.openxmlformats.org/officeDocument/2006/relationships/image" Target="../media/image14.emf"/></Relationships>
</file>

<file path=ppt/slides/_rels/slide74.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emf"/><Relationship Id="rId5" Type="http://schemas.openxmlformats.org/officeDocument/2006/relationships/oleObject" Target="../embeddings/oleObject18.bin"/><Relationship Id="rId4" Type="http://schemas.openxmlformats.org/officeDocument/2006/relationships/image" Target="../media/image17.e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1.wmf"/><Relationship Id="rId5" Type="http://schemas.openxmlformats.org/officeDocument/2006/relationships/oleObject" Target="../embeddings/oleObject21.bin"/><Relationship Id="rId4" Type="http://schemas.openxmlformats.org/officeDocument/2006/relationships/image" Target="../media/image20.wmf"/></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2.wmf"/></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wmf"/></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pPr eaLnBrk="1" hangingPunct="1"/>
            <a:r>
              <a:rPr lang="en-US" smtClean="0"/>
              <a:t>BIỂU DIỄN TRI THỨC</a:t>
            </a:r>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164E945-AFD6-4816-8ADB-F69C07EC24C1}" type="datetime1">
              <a:rPr lang="vi-VN"/>
              <a:pPr eaLnBrk="1" hangingPunct="1"/>
              <a:t>28/03/2018</a:t>
            </a:fld>
            <a:endParaRPr lang="en-US"/>
          </a:p>
        </p:txBody>
      </p:sp>
      <p:sp>
        <p:nvSpPr>
          <p:cNvPr id="215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15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E68BA60-54B1-427C-9FB8-A0A2076034E6}" type="slidenum">
              <a:rPr lang="en-US"/>
              <a:pPr eaLnBrk="1" hangingPunct="1"/>
              <a:t>10</a:t>
            </a:fld>
            <a:endParaRPr lang="en-US"/>
          </a:p>
        </p:txBody>
      </p:sp>
      <p:sp>
        <p:nvSpPr>
          <p:cNvPr id="21509" name="Rectangle 2"/>
          <p:cNvSpPr>
            <a:spLocks noGrp="1" noChangeArrowheads="1"/>
          </p:cNvSpPr>
          <p:nvPr>
            <p:ph type="title"/>
          </p:nvPr>
        </p:nvSpPr>
        <p:spPr/>
        <p:txBody>
          <a:bodyPr/>
          <a:lstStyle/>
          <a:p>
            <a:pPr eaLnBrk="1" hangingPunct="1"/>
            <a:r>
              <a:rPr lang="en-US" sz="4000" smtClean="0"/>
              <a:t/>
            </a:r>
            <a:br>
              <a:rPr lang="en-US" sz="4000" smtClean="0"/>
            </a:br>
            <a:r>
              <a:rPr lang="en-US" sz="4000" smtClean="0"/>
              <a:t>Năng lực hiện nay:</a:t>
            </a:r>
            <a:br>
              <a:rPr lang="en-US" sz="4000" smtClean="0"/>
            </a:br>
            <a:endParaRPr lang="en-US" sz="4000" smtClean="0"/>
          </a:p>
        </p:txBody>
      </p:sp>
      <p:sp>
        <p:nvSpPr>
          <p:cNvPr id="21510" name="Rectangle 3"/>
          <p:cNvSpPr>
            <a:spLocks noGrp="1" noChangeArrowheads="1"/>
          </p:cNvSpPr>
          <p:nvPr>
            <p:ph type="body" idx="1"/>
          </p:nvPr>
        </p:nvSpPr>
        <p:spPr/>
        <p:txBody>
          <a:bodyPr/>
          <a:lstStyle/>
          <a:p>
            <a:pPr marL="914400" lvl="1" indent="-457200" eaLnBrk="1" hangingPunct="1">
              <a:buFontTx/>
              <a:buNone/>
            </a:pPr>
            <a:endParaRPr lang="en-US" smtClean="0"/>
          </a:p>
          <a:p>
            <a:pPr marL="914400" lvl="1" indent="-457200" eaLnBrk="1" hangingPunct="1"/>
            <a:r>
              <a:rPr lang="en-US" smtClean="0"/>
              <a:t>Không một hệ thống nào có thể tối ưu tất cả các khả năng trên cho mọi kiểu tri thức.</a:t>
            </a:r>
          </a:p>
          <a:p>
            <a:pPr marL="914400" lvl="1" indent="-457200" eaLnBrk="1" hangingPunct="1"/>
            <a:endParaRPr lang="en-US" smtClean="0"/>
          </a:p>
          <a:p>
            <a:pPr marL="914400" lvl="1" indent="-457200" eaLnBrk="1" hangingPunct="1"/>
            <a:r>
              <a:rPr lang="en-US" smtClean="0"/>
              <a:t>Nhiều kỹ thuật dùng cho biểu diễn tri thức cùng tồn tại.</a:t>
            </a:r>
          </a:p>
          <a:p>
            <a:pPr marL="914400" lvl="1" indent="-457200" eaLnBrk="1" hangingPunct="1"/>
            <a:endParaRPr lang="en-US" smtClean="0"/>
          </a:p>
          <a:p>
            <a:pPr marL="914400" lvl="1" indent="-457200" eaLnBrk="1" hangingPunct="1"/>
            <a:r>
              <a:rPr lang="en-US" smtClean="0"/>
              <a:t>Chương trình thường dùng nhiều hơn 1 kỹ thuật biểu diễn. </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830643C-D015-4BD1-80DF-8C9904E9B232}" type="datetime1">
              <a:rPr lang="vi-VN"/>
              <a:pPr eaLnBrk="1" hangingPunct="1"/>
              <a:t>28/03/2018</a:t>
            </a:fld>
            <a:endParaRPr lang="en-US"/>
          </a:p>
        </p:txBody>
      </p:sp>
      <p:sp>
        <p:nvSpPr>
          <p:cNvPr id="1034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34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6B2950B-01AB-4C89-B81A-4F65E682FFFA}" type="slidenum">
              <a:rPr lang="en-US"/>
              <a:pPr eaLnBrk="1" hangingPunct="1"/>
              <a:t>100</a:t>
            </a:fld>
            <a:endParaRPr lang="en-US"/>
          </a:p>
        </p:txBody>
      </p:sp>
      <p:sp>
        <p:nvSpPr>
          <p:cNvPr id="142338" name="Rectangle 2"/>
          <p:cNvSpPr>
            <a:spLocks noGrp="1" noChangeArrowheads="1"/>
          </p:cNvSpPr>
          <p:nvPr>
            <p:ph type="body" idx="1"/>
          </p:nvPr>
        </p:nvSpPr>
        <p:spPr>
          <a:xfrm>
            <a:off x="457200" y="188913"/>
            <a:ext cx="8229600" cy="6192837"/>
          </a:xfrm>
        </p:spPr>
        <p:txBody>
          <a:bodyPr/>
          <a:lstStyle/>
          <a:p>
            <a:pPr eaLnBrk="1" hangingPunct="1">
              <a:lnSpc>
                <a:spcPct val="90000"/>
              </a:lnSpc>
              <a:buFontTx/>
              <a:buNone/>
            </a:pPr>
            <a:r>
              <a:rPr lang="en-US" sz="2400" smtClean="0">
                <a:solidFill>
                  <a:srgbClr val="0066FF"/>
                </a:solidFill>
              </a:rPr>
              <a:t>void </a:t>
            </a:r>
            <a:r>
              <a:rPr lang="en-US" sz="2400" smtClean="0"/>
              <a:t>Giaitoan()</a:t>
            </a:r>
          </a:p>
          <a:p>
            <a:pPr eaLnBrk="1" hangingPunct="1">
              <a:lnSpc>
                <a:spcPct val="90000"/>
              </a:lnSpc>
              <a:buFontTx/>
              <a:buNone/>
            </a:pPr>
            <a:r>
              <a:rPr lang="en-US" sz="2400" smtClean="0"/>
              <a:t>{</a:t>
            </a:r>
          </a:p>
          <a:p>
            <a:pPr eaLnBrk="1" hangingPunct="1">
              <a:lnSpc>
                <a:spcPct val="90000"/>
              </a:lnSpc>
              <a:buFontTx/>
              <a:buNone/>
            </a:pPr>
            <a:r>
              <a:rPr lang="en-US" sz="2400" smtClean="0"/>
              <a:t>	</a:t>
            </a:r>
            <a:r>
              <a:rPr lang="en-US" sz="2400" smtClean="0">
                <a:solidFill>
                  <a:srgbClr val="0066FF"/>
                </a:solidFill>
              </a:rPr>
              <a:t>int</a:t>
            </a:r>
            <a:r>
              <a:rPr lang="en-US" sz="2400" smtClean="0"/>
              <a:t> i;</a:t>
            </a:r>
          </a:p>
          <a:p>
            <a:pPr eaLnBrk="1" hangingPunct="1">
              <a:lnSpc>
                <a:spcPct val="90000"/>
              </a:lnSpc>
              <a:buFontTx/>
              <a:buNone/>
            </a:pPr>
            <a:r>
              <a:rPr lang="en-US" sz="2400" smtClean="0"/>
              <a:t>	</a:t>
            </a:r>
            <a:r>
              <a:rPr lang="en-US" sz="2400" smtClean="0">
                <a:solidFill>
                  <a:srgbClr val="0066FF"/>
                </a:solidFill>
              </a:rPr>
              <a:t>while</a:t>
            </a:r>
            <a:r>
              <a:rPr lang="en-US" sz="2400" smtClean="0"/>
              <a:t>(!</a:t>
            </a:r>
            <a:r>
              <a:rPr lang="en-US" sz="2400" smtClean="0">
                <a:solidFill>
                  <a:srgbClr val="FF0000"/>
                </a:solidFill>
              </a:rPr>
              <a:t>in</a:t>
            </a:r>
            <a:r>
              <a:rPr lang="en-US" sz="2400" smtClean="0"/>
              <a:t>(GT,KL) &amp;&amp; (i=</a:t>
            </a:r>
            <a:r>
              <a:rPr lang="en-US" sz="2400" smtClean="0">
                <a:solidFill>
                  <a:srgbClr val="FF0000"/>
                </a:solidFill>
              </a:rPr>
              <a:t>timluat()</a:t>
            </a:r>
            <a:r>
              <a:rPr lang="en-US" sz="2400" smtClean="0"/>
              <a:t>)&gt;-1)</a:t>
            </a:r>
          </a:p>
          <a:p>
            <a:pPr eaLnBrk="1" hangingPunct="1">
              <a:lnSpc>
                <a:spcPct val="90000"/>
              </a:lnSpc>
              <a:buFontTx/>
              <a:buNone/>
            </a:pPr>
            <a:r>
              <a:rPr lang="en-US" sz="2400" smtClean="0"/>
              <a:t>	{</a:t>
            </a:r>
          </a:p>
          <a:p>
            <a:pPr eaLnBrk="1" hangingPunct="1">
              <a:lnSpc>
                <a:spcPct val="90000"/>
              </a:lnSpc>
              <a:buFontTx/>
              <a:buNone/>
            </a:pPr>
            <a:r>
              <a:rPr lang="en-US" sz="2400" smtClean="0"/>
              <a:t>		if(!</a:t>
            </a:r>
            <a:r>
              <a:rPr lang="en-US" sz="2400" smtClean="0">
                <a:solidFill>
                  <a:srgbClr val="FF0000"/>
                </a:solidFill>
              </a:rPr>
              <a:t>in</a:t>
            </a:r>
            <a:r>
              <a:rPr lang="en-US" sz="2400" smtClean="0"/>
              <a:t>(GT,Tapluat[i].kl))</a:t>
            </a:r>
          </a:p>
          <a:p>
            <a:pPr eaLnBrk="1" hangingPunct="1">
              <a:lnSpc>
                <a:spcPct val="90000"/>
              </a:lnSpc>
              <a:buFontTx/>
              <a:buNone/>
            </a:pPr>
            <a:r>
              <a:rPr lang="en-US" sz="2400" smtClean="0"/>
              <a:t>		{</a:t>
            </a:r>
          </a:p>
          <a:p>
            <a:pPr eaLnBrk="1" hangingPunct="1">
              <a:lnSpc>
                <a:spcPct val="90000"/>
              </a:lnSpc>
              <a:buFontTx/>
              <a:buNone/>
            </a:pPr>
            <a:r>
              <a:rPr lang="en-US" sz="2400" smtClean="0"/>
              <a:t>			GT.</a:t>
            </a:r>
            <a:r>
              <a:rPr lang="en-US" sz="2400" smtClean="0">
                <a:solidFill>
                  <a:srgbClr val="FF0000"/>
                </a:solidFill>
              </a:rPr>
              <a:t>insert</a:t>
            </a:r>
            <a:r>
              <a:rPr lang="en-US" sz="2400" smtClean="0"/>
              <a:t>(Tapluat[i].kl);</a:t>
            </a:r>
          </a:p>
          <a:p>
            <a:pPr eaLnBrk="1" hangingPunct="1">
              <a:lnSpc>
                <a:spcPct val="90000"/>
              </a:lnSpc>
              <a:buFontTx/>
              <a:buNone/>
            </a:pPr>
            <a:r>
              <a:rPr lang="en-US" sz="2400" smtClean="0"/>
              <a:t>			Tapluat[i].dsd=1;</a:t>
            </a:r>
          </a:p>
          <a:p>
            <a:pPr eaLnBrk="1" hangingPunct="1">
              <a:lnSpc>
                <a:spcPct val="90000"/>
              </a:lnSpc>
              <a:buFontTx/>
              <a:buNone/>
            </a:pPr>
            <a:r>
              <a:rPr lang="en-US" sz="2400" smtClean="0"/>
              <a:t>		}</a:t>
            </a:r>
          </a:p>
          <a:p>
            <a:pPr eaLnBrk="1" hangingPunct="1">
              <a:lnSpc>
                <a:spcPct val="90000"/>
              </a:lnSpc>
              <a:buFontTx/>
              <a:buNone/>
            </a:pPr>
            <a:r>
              <a:rPr lang="en-US" sz="2400" smtClean="0"/>
              <a:t>		else Tapluat[i].dsd=1;</a:t>
            </a:r>
          </a:p>
          <a:p>
            <a:pPr eaLnBrk="1" hangingPunct="1">
              <a:lnSpc>
                <a:spcPct val="90000"/>
              </a:lnSpc>
              <a:buFontTx/>
              <a:buNone/>
            </a:pPr>
            <a:r>
              <a:rPr lang="en-US" sz="2400" smtClean="0"/>
              <a:t>	}</a:t>
            </a:r>
          </a:p>
          <a:p>
            <a:pPr eaLnBrk="1" hangingPunct="1">
              <a:lnSpc>
                <a:spcPct val="90000"/>
              </a:lnSpc>
              <a:buFontTx/>
              <a:buNone/>
            </a:pPr>
            <a:r>
              <a:rPr lang="en-US" sz="2400" smtClean="0"/>
              <a:t>	if(!in(GT,KL)) cout&lt;&lt;"Khong giai duoc";</a:t>
            </a:r>
          </a:p>
          <a:p>
            <a:pPr eaLnBrk="1" hangingPunct="1">
              <a:lnSpc>
                <a:spcPct val="90000"/>
              </a:lnSpc>
              <a:buFontTx/>
              <a:buNone/>
            </a:pPr>
            <a:r>
              <a:rPr lang="en-US" sz="2400" smtClean="0"/>
              <a:t>	else cout&lt;&lt;"Thanh cong";</a:t>
            </a:r>
          </a:p>
          <a:p>
            <a:pPr eaLnBrk="1" hangingPunct="1">
              <a:lnSpc>
                <a:spcPct val="90000"/>
              </a:lnSpc>
              <a:buFontTx/>
              <a:buNone/>
            </a:pPr>
            <a:r>
              <a:rPr lang="en-US" sz="24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33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233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2338">
                                            <p:txEl>
                                              <p:pRg st="14" end="1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233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2338">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2338">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2338">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2338">
                                            <p:txEl>
                                              <p:pRg st="5" end="5"/>
                                            </p:txEl>
                                          </p:spTgt>
                                        </p:tgtEl>
                                        <p:attrNameLst>
                                          <p:attrName>style.visibility</p:attrName>
                                        </p:attrNameLst>
                                      </p:cBhvr>
                                      <p:to>
                                        <p:strVal val="visible"/>
                                      </p:to>
                                    </p:set>
                                  </p:childTnLst>
                                </p:cTn>
                              </p:par>
                            </p:childTnLst>
                          </p:cTn>
                        </p:par>
                        <p:par>
                          <p:cTn id="27" fill="hold" nodeType="afterGroup">
                            <p:stCondLst>
                              <p:cond delay="0"/>
                            </p:stCondLst>
                            <p:childTnLst>
                              <p:par>
                                <p:cTn id="28" presetID="1" presetClass="entr" presetSubtype="0" fill="hold" nodeType="afterEffect">
                                  <p:stCondLst>
                                    <p:cond delay="0"/>
                                  </p:stCondLst>
                                  <p:childTnLst>
                                    <p:set>
                                      <p:cBhvr>
                                        <p:cTn id="29" dur="1" fill="hold">
                                          <p:stCondLst>
                                            <p:cond delay="0"/>
                                          </p:stCondLst>
                                        </p:cTn>
                                        <p:tgtEl>
                                          <p:spTgt spid="142338">
                                            <p:txEl>
                                              <p:pRg st="6" end="6"/>
                                            </p:txEl>
                                          </p:spTgt>
                                        </p:tgtEl>
                                        <p:attrNameLst>
                                          <p:attrName>style.visibility</p:attrName>
                                        </p:attrNameLst>
                                      </p:cBhvr>
                                      <p:to>
                                        <p:strVal val="visible"/>
                                      </p:to>
                                    </p:set>
                                  </p:childTnLst>
                                </p:cTn>
                              </p:par>
                            </p:childTnLst>
                          </p:cTn>
                        </p:par>
                        <p:par>
                          <p:cTn id="30" fill="hold" nodeType="afterGroup">
                            <p:stCondLst>
                              <p:cond delay="0"/>
                            </p:stCondLst>
                            <p:childTnLst>
                              <p:par>
                                <p:cTn id="31" presetID="1" presetClass="entr" presetSubtype="0" fill="hold" nodeType="afterEffect">
                                  <p:stCondLst>
                                    <p:cond delay="0"/>
                                  </p:stCondLst>
                                  <p:childTnLst>
                                    <p:set>
                                      <p:cBhvr>
                                        <p:cTn id="32" dur="1" fill="hold">
                                          <p:stCondLst>
                                            <p:cond delay="0"/>
                                          </p:stCondLst>
                                        </p:cTn>
                                        <p:tgtEl>
                                          <p:spTgt spid="142338">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42338">
                                            <p:txEl>
                                              <p:pRg st="10" end="10"/>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42338">
                                            <p:txEl>
                                              <p:pRg st="7" end="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2338">
                                            <p:txEl>
                                              <p:pRg st="8" end="8"/>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42338">
                                            <p:txEl>
                                              <p:pRg st="12" end="1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4233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A12187A-E048-4B7B-8EF1-ACE60113D9F3}" type="datetime1">
              <a:rPr lang="vi-VN"/>
              <a:pPr eaLnBrk="1" hangingPunct="1"/>
              <a:t>28/03/2018</a:t>
            </a:fld>
            <a:endParaRPr lang="en-US"/>
          </a:p>
        </p:txBody>
      </p:sp>
      <p:sp>
        <p:nvSpPr>
          <p:cNvPr id="1044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44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2638C92-322A-405E-9290-E58F5BCA6317}" type="slidenum">
              <a:rPr lang="en-US"/>
              <a:pPr eaLnBrk="1" hangingPunct="1"/>
              <a:t>101</a:t>
            </a:fld>
            <a:endParaRPr lang="en-US"/>
          </a:p>
        </p:txBody>
      </p:sp>
      <p:sp>
        <p:nvSpPr>
          <p:cNvPr id="104453" name="Rectangle 3"/>
          <p:cNvSpPr>
            <a:spLocks noGrp="1" noChangeArrowheads="1"/>
          </p:cNvSpPr>
          <p:nvPr>
            <p:ph type="body" idx="1"/>
          </p:nvPr>
        </p:nvSpPr>
        <p:spPr>
          <a:xfrm>
            <a:off x="457200" y="0"/>
            <a:ext cx="8229600" cy="6453188"/>
          </a:xfrm>
        </p:spPr>
        <p:txBody>
          <a:bodyPr/>
          <a:lstStyle/>
          <a:p>
            <a:pPr eaLnBrk="1" hangingPunct="1">
              <a:lnSpc>
                <a:spcPct val="80000"/>
              </a:lnSpc>
              <a:buFontTx/>
              <a:buNone/>
            </a:pPr>
            <a:r>
              <a:rPr lang="en-US" sz="2000" smtClean="0">
                <a:solidFill>
                  <a:srgbClr val="0066FF"/>
                </a:solidFill>
              </a:rPr>
              <a:t>void </a:t>
            </a:r>
            <a:r>
              <a:rPr lang="en-US" sz="2000" smtClean="0"/>
              <a:t>Giaitoan()</a:t>
            </a:r>
          </a:p>
          <a:p>
            <a:pPr eaLnBrk="1" hangingPunct="1">
              <a:lnSpc>
                <a:spcPct val="80000"/>
              </a:lnSpc>
              <a:buFontTx/>
              <a:buNone/>
            </a:pPr>
            <a:r>
              <a:rPr lang="en-US" sz="2000" smtClean="0"/>
              <a:t>{</a:t>
            </a:r>
          </a:p>
          <a:p>
            <a:pPr eaLnBrk="1" hangingPunct="1">
              <a:lnSpc>
                <a:spcPct val="80000"/>
              </a:lnSpc>
              <a:buFontTx/>
              <a:buNone/>
            </a:pPr>
            <a:r>
              <a:rPr lang="en-US" sz="2000" smtClean="0"/>
              <a:t>	</a:t>
            </a:r>
            <a:r>
              <a:rPr lang="en-US" sz="2000" smtClean="0">
                <a:solidFill>
                  <a:srgbClr val="0066FF"/>
                </a:solidFill>
              </a:rPr>
              <a:t>int</a:t>
            </a:r>
            <a:r>
              <a:rPr lang="en-US" sz="2000" smtClean="0"/>
              <a:t> i,buoc;</a:t>
            </a:r>
          </a:p>
          <a:p>
            <a:pPr eaLnBrk="1" hangingPunct="1">
              <a:lnSpc>
                <a:spcPct val="80000"/>
              </a:lnSpc>
              <a:buFontTx/>
              <a:buNone/>
            </a:pPr>
            <a:r>
              <a:rPr lang="en-US" sz="2000" smtClean="0"/>
              <a:t>	buoc=0;</a:t>
            </a:r>
          </a:p>
          <a:p>
            <a:pPr eaLnBrk="1" hangingPunct="1">
              <a:lnSpc>
                <a:spcPct val="80000"/>
              </a:lnSpc>
              <a:buFontTx/>
              <a:buNone/>
            </a:pPr>
            <a:r>
              <a:rPr lang="en-US" sz="2000" smtClean="0"/>
              <a:t>	while(!in(GT,KL) &amp;&amp; (i=timluat())&gt;-1)</a:t>
            </a:r>
          </a:p>
          <a:p>
            <a:pPr eaLnBrk="1" hangingPunct="1">
              <a:lnSpc>
                <a:spcPct val="80000"/>
              </a:lnSpc>
              <a:buFontTx/>
              <a:buNone/>
            </a:pPr>
            <a:r>
              <a:rPr lang="en-US" sz="2000" smtClean="0"/>
              <a:t>	{</a:t>
            </a:r>
          </a:p>
          <a:p>
            <a:pPr eaLnBrk="1" hangingPunct="1">
              <a:lnSpc>
                <a:spcPct val="80000"/>
              </a:lnSpc>
              <a:buFontTx/>
              <a:buNone/>
            </a:pPr>
            <a:r>
              <a:rPr lang="en-US" sz="2000" smtClean="0"/>
              <a:t>		if(!in(GT,Tapluat[i].kl))</a:t>
            </a:r>
          </a:p>
          <a:p>
            <a:pPr eaLnBrk="1" hangingPunct="1">
              <a:lnSpc>
                <a:spcPct val="80000"/>
              </a:lnSpc>
              <a:buFontTx/>
              <a:buNone/>
            </a:pPr>
            <a:r>
              <a:rPr lang="en-US" sz="2000" smtClean="0"/>
              <a:t>		{</a:t>
            </a:r>
          </a:p>
          <a:p>
            <a:pPr eaLnBrk="1" hangingPunct="1">
              <a:lnSpc>
                <a:spcPct val="80000"/>
              </a:lnSpc>
              <a:buFontTx/>
              <a:buNone/>
            </a:pPr>
            <a:r>
              <a:rPr lang="en-US" sz="2000" smtClean="0"/>
              <a:t>			GT.insert(Tapluat[i].kl);</a:t>
            </a:r>
          </a:p>
          <a:p>
            <a:pPr eaLnBrk="1" hangingPunct="1">
              <a:lnSpc>
                <a:spcPct val="80000"/>
              </a:lnSpc>
              <a:buFontTx/>
              <a:buNone/>
            </a:pPr>
            <a:r>
              <a:rPr lang="en-US" sz="2000" smtClean="0"/>
              <a:t>			Tapluat[i].dsd=1;</a:t>
            </a:r>
          </a:p>
          <a:p>
            <a:pPr eaLnBrk="1" hangingPunct="1">
              <a:lnSpc>
                <a:spcPct val="80000"/>
              </a:lnSpc>
              <a:buFontTx/>
              <a:buNone/>
            </a:pPr>
            <a:r>
              <a:rPr lang="en-US" sz="2000" smtClean="0"/>
              <a:t>			buoc++;</a:t>
            </a:r>
          </a:p>
          <a:p>
            <a:pPr eaLnBrk="1" hangingPunct="1">
              <a:lnSpc>
                <a:spcPct val="80000"/>
              </a:lnSpc>
              <a:buFontTx/>
              <a:buNone/>
            </a:pPr>
            <a:r>
              <a:rPr lang="en-US" sz="2000" smtClean="0"/>
              <a:t>			cout&lt;&lt;"Buoc "&lt;&lt;buoc&lt;&lt;" :\n";</a:t>
            </a:r>
          </a:p>
          <a:p>
            <a:pPr eaLnBrk="1" hangingPunct="1">
              <a:lnSpc>
                <a:spcPct val="80000"/>
              </a:lnSpc>
              <a:buFontTx/>
              <a:buNone/>
            </a:pPr>
            <a:r>
              <a:rPr lang="en-US" sz="2000" smtClean="0"/>
              <a:t>			cout&lt;&lt;"		Gia thiet: "&lt;&lt;GT;</a:t>
            </a:r>
          </a:p>
          <a:p>
            <a:pPr eaLnBrk="1" hangingPunct="1">
              <a:lnSpc>
                <a:spcPct val="80000"/>
              </a:lnSpc>
              <a:buFontTx/>
              <a:buNone/>
            </a:pPr>
            <a:r>
              <a:rPr lang="en-US" sz="2000" smtClean="0"/>
              <a:t>			cout&lt;&lt;"\n 	Do :"&lt;&lt;Tapluat[i]&lt;&lt;"\n";</a:t>
            </a:r>
          </a:p>
          <a:p>
            <a:pPr eaLnBrk="1" hangingPunct="1">
              <a:lnSpc>
                <a:spcPct val="80000"/>
              </a:lnSpc>
              <a:buFontTx/>
              <a:buNone/>
            </a:pPr>
            <a:r>
              <a:rPr lang="en-US" sz="2000" smtClean="0"/>
              <a:t>//			getch();</a:t>
            </a:r>
          </a:p>
          <a:p>
            <a:pPr eaLnBrk="1" hangingPunct="1">
              <a:lnSpc>
                <a:spcPct val="80000"/>
              </a:lnSpc>
              <a:buFontTx/>
              <a:buNone/>
            </a:pPr>
            <a:r>
              <a:rPr lang="en-US" sz="2000" smtClean="0"/>
              <a:t>		 }</a:t>
            </a:r>
          </a:p>
          <a:p>
            <a:pPr eaLnBrk="1" hangingPunct="1">
              <a:lnSpc>
                <a:spcPct val="80000"/>
              </a:lnSpc>
              <a:buFontTx/>
              <a:buNone/>
            </a:pPr>
            <a:r>
              <a:rPr lang="en-US" sz="2000" smtClean="0"/>
              <a:t>		 else Tapluat[i].dsd=1;</a:t>
            </a:r>
          </a:p>
          <a:p>
            <a:pPr eaLnBrk="1" hangingPunct="1">
              <a:lnSpc>
                <a:spcPct val="80000"/>
              </a:lnSpc>
              <a:buFontTx/>
              <a:buNone/>
            </a:pPr>
            <a:r>
              <a:rPr lang="en-US" sz="2000" smtClean="0"/>
              <a:t>	}</a:t>
            </a:r>
          </a:p>
          <a:p>
            <a:pPr eaLnBrk="1" hangingPunct="1">
              <a:lnSpc>
                <a:spcPct val="80000"/>
              </a:lnSpc>
              <a:buFontTx/>
              <a:buNone/>
            </a:pPr>
            <a:r>
              <a:rPr lang="en-US" sz="2000" smtClean="0"/>
              <a:t>	if(!in(GT,KL)) cout&lt;&lt;"Khong giai duoc";</a:t>
            </a:r>
          </a:p>
          <a:p>
            <a:pPr eaLnBrk="1" hangingPunct="1">
              <a:lnSpc>
                <a:spcPct val="80000"/>
              </a:lnSpc>
              <a:buFontTx/>
              <a:buNone/>
            </a:pPr>
            <a:r>
              <a:rPr lang="en-US" sz="2000" smtClean="0"/>
              <a:t>	else cout&lt;&lt;"Thanh cong";</a:t>
            </a:r>
          </a:p>
          <a:p>
            <a:pPr eaLnBrk="1" hangingPunct="1">
              <a:lnSpc>
                <a:spcPct val="80000"/>
              </a:lnSpc>
              <a:buFontTx/>
              <a:buNone/>
            </a:pPr>
            <a:r>
              <a:rPr lang="en-US" sz="2000" smtClean="0"/>
              <a:t>}</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4852234-238F-4978-B375-F83E80BFF625}" type="datetime1">
              <a:rPr lang="vi-VN"/>
              <a:pPr eaLnBrk="1" hangingPunct="1"/>
              <a:t>28/03/2018</a:t>
            </a:fld>
            <a:endParaRPr lang="en-US"/>
          </a:p>
        </p:txBody>
      </p:sp>
      <p:sp>
        <p:nvSpPr>
          <p:cNvPr id="1054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54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41E42A2-AC70-4AE2-8A54-44E8F45031E6}" type="slidenum">
              <a:rPr lang="en-US"/>
              <a:pPr eaLnBrk="1" hangingPunct="1"/>
              <a:t>102</a:t>
            </a:fld>
            <a:endParaRPr lang="en-US"/>
          </a:p>
        </p:txBody>
      </p:sp>
      <p:sp>
        <p:nvSpPr>
          <p:cNvPr id="105477" name="Rectangle 2"/>
          <p:cNvSpPr>
            <a:spLocks noGrp="1" noChangeArrowheads="1"/>
          </p:cNvSpPr>
          <p:nvPr>
            <p:ph type="title"/>
          </p:nvPr>
        </p:nvSpPr>
        <p:spPr/>
        <p:txBody>
          <a:bodyPr/>
          <a:lstStyle/>
          <a:p>
            <a:pPr eaLnBrk="1" hangingPunct="1"/>
            <a:endParaRPr lang="en-US" smtClean="0"/>
          </a:p>
        </p:txBody>
      </p:sp>
      <p:sp>
        <p:nvSpPr>
          <p:cNvPr id="105478" name="Rectangle 3"/>
          <p:cNvSpPr>
            <a:spLocks noGrp="1" noChangeArrowheads="1"/>
          </p:cNvSpPr>
          <p:nvPr>
            <p:ph type="body" idx="1"/>
          </p:nvPr>
        </p:nvSpPr>
        <p:spPr/>
        <p:txBody>
          <a:bodyPr/>
          <a:lstStyle/>
          <a:p>
            <a:pPr eaLnBrk="1" hangingPunct="1">
              <a:buFontTx/>
              <a:buNone/>
            </a:pPr>
            <a:r>
              <a:rPr lang="en-US" sz="2800" smtClean="0"/>
              <a:t>int timluat()</a:t>
            </a:r>
          </a:p>
          <a:p>
            <a:pPr eaLnBrk="1" hangingPunct="1">
              <a:buFontTx/>
              <a:buNone/>
            </a:pPr>
            <a:r>
              <a:rPr lang="en-US" sz="2800" smtClean="0"/>
              <a:t>{</a:t>
            </a:r>
          </a:p>
          <a:p>
            <a:pPr eaLnBrk="1" hangingPunct="1">
              <a:buFontTx/>
              <a:buNone/>
            </a:pPr>
            <a:r>
              <a:rPr lang="en-US" sz="2800" smtClean="0"/>
              <a:t>	for(int i=0;i&lt;soluat;i++)</a:t>
            </a:r>
          </a:p>
          <a:p>
            <a:pPr eaLnBrk="1" hangingPunct="1">
              <a:buFontTx/>
              <a:buNone/>
            </a:pPr>
            <a:r>
              <a:rPr lang="en-US" sz="2800" smtClean="0"/>
              <a:t>		{</a:t>
            </a:r>
          </a:p>
          <a:p>
            <a:pPr eaLnBrk="1" hangingPunct="1">
              <a:buFontTx/>
              <a:buNone/>
            </a:pPr>
            <a:r>
              <a:rPr lang="en-US" sz="2800" smtClean="0"/>
              <a:t>			if(Tapluat[i].dsd==0 &amp;&amp; 			in(GT,Tapluat[i].gt)) return i;</a:t>
            </a:r>
          </a:p>
          <a:p>
            <a:pPr eaLnBrk="1" hangingPunct="1">
              <a:buFontTx/>
              <a:buNone/>
            </a:pPr>
            <a:r>
              <a:rPr lang="en-US" sz="2800" smtClean="0"/>
              <a:t>		}</a:t>
            </a:r>
          </a:p>
          <a:p>
            <a:pPr eaLnBrk="1" hangingPunct="1">
              <a:buFontTx/>
              <a:buNone/>
            </a:pPr>
            <a:r>
              <a:rPr lang="en-US" sz="2800" smtClean="0"/>
              <a:t>	return -1;</a:t>
            </a:r>
          </a:p>
          <a:p>
            <a:pPr eaLnBrk="1" hangingPunct="1">
              <a:buFontTx/>
              <a:buNone/>
            </a:pPr>
            <a:r>
              <a:rPr lang="en-US" sz="2800" smtClean="0"/>
              <a:t>}</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D3A6DF4-F941-4C10-A28F-D7F7962E1DD9}" type="datetime1">
              <a:rPr lang="vi-VN"/>
              <a:pPr eaLnBrk="1" hangingPunct="1"/>
              <a:t>28/03/2018</a:t>
            </a:fld>
            <a:endParaRPr lang="en-US"/>
          </a:p>
        </p:txBody>
      </p:sp>
      <p:sp>
        <p:nvSpPr>
          <p:cNvPr id="1064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65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D15C26D-801D-42E5-B351-8824C19DD043}" type="slidenum">
              <a:rPr lang="en-US"/>
              <a:pPr eaLnBrk="1" hangingPunct="1"/>
              <a:t>103</a:t>
            </a:fld>
            <a:endParaRPr lang="en-US"/>
          </a:p>
        </p:txBody>
      </p:sp>
      <p:sp>
        <p:nvSpPr>
          <p:cNvPr id="106501" name="Rectangle 2"/>
          <p:cNvSpPr>
            <a:spLocks noGrp="1" noChangeArrowheads="1"/>
          </p:cNvSpPr>
          <p:nvPr>
            <p:ph type="title"/>
          </p:nvPr>
        </p:nvSpPr>
        <p:spPr/>
        <p:txBody>
          <a:bodyPr/>
          <a:lstStyle/>
          <a:p>
            <a:pPr eaLnBrk="1" hangingPunct="1"/>
            <a:r>
              <a:rPr lang="en-US" smtClean="0"/>
              <a:t>Mạng ngữ nghĩa</a:t>
            </a:r>
          </a:p>
        </p:txBody>
      </p:sp>
      <p:sp>
        <p:nvSpPr>
          <p:cNvPr id="106502" name="Rectangle 3"/>
          <p:cNvSpPr>
            <a:spLocks noGrp="1" noChangeArrowheads="1"/>
          </p:cNvSpPr>
          <p:nvPr>
            <p:ph type="body" idx="1"/>
          </p:nvPr>
        </p:nvSpPr>
        <p:spPr/>
        <p:txBody>
          <a:bodyPr/>
          <a:lstStyle/>
          <a:p>
            <a:pPr eaLnBrk="1" hangingPunct="1">
              <a:lnSpc>
                <a:spcPct val="90000"/>
              </a:lnSpc>
              <a:buFontTx/>
              <a:buNone/>
            </a:pPr>
            <a:r>
              <a:rPr lang="en-US" sz="2400" b="1" smtClean="0"/>
              <a:t>class yeuto</a:t>
            </a:r>
            <a:r>
              <a:rPr lang="en-US" sz="2400" smtClean="0"/>
              <a:t>{</a:t>
            </a:r>
          </a:p>
          <a:p>
            <a:pPr eaLnBrk="1" hangingPunct="1">
              <a:lnSpc>
                <a:spcPct val="90000"/>
              </a:lnSpc>
              <a:buFontTx/>
              <a:buNone/>
            </a:pPr>
            <a:r>
              <a:rPr lang="en-US" sz="2400" smtClean="0"/>
              <a:t>	char s[3];</a:t>
            </a:r>
          </a:p>
          <a:p>
            <a:pPr eaLnBrk="1" hangingPunct="1">
              <a:lnSpc>
                <a:spcPct val="90000"/>
              </a:lnSpc>
              <a:buFontTx/>
              <a:buNone/>
            </a:pPr>
            <a:r>
              <a:rPr lang="en-US" sz="2400" smtClean="0"/>
              <a:t>public:</a:t>
            </a:r>
          </a:p>
          <a:p>
            <a:pPr eaLnBrk="1" hangingPunct="1">
              <a:lnSpc>
                <a:spcPct val="90000"/>
              </a:lnSpc>
              <a:buFontTx/>
              <a:buNone/>
            </a:pPr>
            <a:r>
              <a:rPr lang="en-US" sz="2400" smtClean="0"/>
              <a:t>	yeuto(){s[0]='\0';};</a:t>
            </a:r>
          </a:p>
          <a:p>
            <a:pPr eaLnBrk="1" hangingPunct="1">
              <a:lnSpc>
                <a:spcPct val="90000"/>
              </a:lnSpc>
              <a:buFontTx/>
              <a:buNone/>
            </a:pPr>
            <a:r>
              <a:rPr lang="en-US" sz="2400" smtClean="0"/>
              <a:t>	yeuto(char *s1){strcpy(s,s1);};</a:t>
            </a:r>
          </a:p>
          <a:p>
            <a:pPr eaLnBrk="1" hangingPunct="1">
              <a:lnSpc>
                <a:spcPct val="90000"/>
              </a:lnSpc>
              <a:buFontTx/>
              <a:buNone/>
            </a:pPr>
            <a:r>
              <a:rPr lang="en-US" sz="2400" smtClean="0"/>
              <a:t>	void set(char *s1){strcpy(s,s1);};</a:t>
            </a:r>
          </a:p>
          <a:p>
            <a:pPr eaLnBrk="1" hangingPunct="1">
              <a:lnSpc>
                <a:spcPct val="90000"/>
              </a:lnSpc>
              <a:buFontTx/>
              <a:buNone/>
            </a:pPr>
            <a:r>
              <a:rPr lang="en-US" sz="2400" smtClean="0"/>
              <a:t>	friend istream &amp; operator &gt;&gt;(istream &amp;i,yeuto &amp;yt);</a:t>
            </a:r>
          </a:p>
          <a:p>
            <a:pPr eaLnBrk="1" hangingPunct="1">
              <a:lnSpc>
                <a:spcPct val="90000"/>
              </a:lnSpc>
              <a:buFontTx/>
              <a:buNone/>
            </a:pPr>
            <a:r>
              <a:rPr lang="en-US" sz="2400" smtClean="0"/>
              <a:t>	friend ostream &amp; operator &lt;&lt;(ostream &amp;o,yeuto &amp;yt);</a:t>
            </a:r>
          </a:p>
          <a:p>
            <a:pPr eaLnBrk="1" hangingPunct="1">
              <a:lnSpc>
                <a:spcPct val="90000"/>
              </a:lnSpc>
              <a:buFontTx/>
              <a:buNone/>
            </a:pPr>
            <a:r>
              <a:rPr lang="en-US" sz="2400" smtClean="0"/>
              <a:t>	friend int operator ==(yeuto yt1,yeuto yt2);</a:t>
            </a:r>
          </a:p>
          <a:p>
            <a:pPr eaLnBrk="1" hangingPunct="1">
              <a:lnSpc>
                <a:spcPct val="90000"/>
              </a:lnSpc>
              <a:buFontTx/>
              <a:buNone/>
            </a:pPr>
            <a:r>
              <a:rPr lang="en-US" sz="2400" smtClean="0"/>
              <a:t>};</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5868A96-0FA9-4591-AE7E-0165B62C3097}" type="datetime1">
              <a:rPr lang="vi-VN"/>
              <a:pPr eaLnBrk="1" hangingPunct="1"/>
              <a:t>28/03/2018</a:t>
            </a:fld>
            <a:endParaRPr lang="en-US"/>
          </a:p>
        </p:txBody>
      </p:sp>
      <p:sp>
        <p:nvSpPr>
          <p:cNvPr id="1075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75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3273D0B-0325-4916-B459-8299259A7790}" type="slidenum">
              <a:rPr lang="en-US"/>
              <a:pPr eaLnBrk="1" hangingPunct="1"/>
              <a:t>104</a:t>
            </a:fld>
            <a:endParaRPr lang="en-US"/>
          </a:p>
        </p:txBody>
      </p:sp>
      <p:sp>
        <p:nvSpPr>
          <p:cNvPr id="107525" name="Rectangle 2"/>
          <p:cNvSpPr>
            <a:spLocks noGrp="1" noChangeArrowheads="1"/>
          </p:cNvSpPr>
          <p:nvPr>
            <p:ph type="title"/>
          </p:nvPr>
        </p:nvSpPr>
        <p:spPr/>
        <p:txBody>
          <a:bodyPr/>
          <a:lstStyle/>
          <a:p>
            <a:pPr eaLnBrk="1" hangingPunct="1"/>
            <a:endParaRPr lang="en-US" smtClean="0"/>
          </a:p>
        </p:txBody>
      </p:sp>
      <p:sp>
        <p:nvSpPr>
          <p:cNvPr id="107526" name="Rectangle 3"/>
          <p:cNvSpPr>
            <a:spLocks noGrp="1" noChangeArrowheads="1"/>
          </p:cNvSpPr>
          <p:nvPr>
            <p:ph type="body" idx="1"/>
          </p:nvPr>
        </p:nvSpPr>
        <p:spPr/>
        <p:txBody>
          <a:bodyPr/>
          <a:lstStyle/>
          <a:p>
            <a:pPr eaLnBrk="1" hangingPunct="1">
              <a:buFontTx/>
              <a:buNone/>
            </a:pPr>
            <a:r>
              <a:rPr lang="en-US" sz="2800" b="1" smtClean="0"/>
              <a:t>class congthuc</a:t>
            </a:r>
            <a:r>
              <a:rPr lang="en-US" sz="2800" smtClean="0"/>
              <a:t>{</a:t>
            </a:r>
          </a:p>
          <a:p>
            <a:pPr eaLnBrk="1" hangingPunct="1">
              <a:buFontTx/>
              <a:buNone/>
            </a:pPr>
            <a:r>
              <a:rPr lang="en-US" sz="2800" smtClean="0"/>
              <a:t>	char s[30];</a:t>
            </a:r>
          </a:p>
          <a:p>
            <a:pPr eaLnBrk="1" hangingPunct="1">
              <a:buFontTx/>
              <a:buNone/>
            </a:pPr>
            <a:r>
              <a:rPr lang="en-US" sz="2800" smtClean="0"/>
              <a:t>public:</a:t>
            </a:r>
          </a:p>
          <a:p>
            <a:pPr eaLnBrk="1" hangingPunct="1">
              <a:buFontTx/>
              <a:buNone/>
            </a:pPr>
            <a:r>
              <a:rPr lang="en-US" sz="2800" smtClean="0"/>
              <a:t>	congthuc(){s[0]='\0';};</a:t>
            </a:r>
          </a:p>
          <a:p>
            <a:pPr eaLnBrk="1" hangingPunct="1">
              <a:buFontTx/>
              <a:buNone/>
            </a:pPr>
            <a:r>
              <a:rPr lang="en-US" sz="2800" smtClean="0"/>
              <a:t>	void set(char *s1){strcpy(s,s1);};</a:t>
            </a:r>
          </a:p>
          <a:p>
            <a:pPr eaLnBrk="1" hangingPunct="1">
              <a:buFontTx/>
              <a:buNone/>
            </a:pPr>
            <a:r>
              <a:rPr lang="en-US" sz="2800" smtClean="0"/>
              <a:t>	congthuc(char *s1){strcpy(s,s1);};</a:t>
            </a:r>
          </a:p>
          <a:p>
            <a:pPr eaLnBrk="1" hangingPunct="1">
              <a:buFontTx/>
              <a:buNone/>
            </a:pPr>
            <a:r>
              <a:rPr lang="en-US" sz="2800" smtClean="0"/>
              <a:t>	friend ostream &amp; operator &lt;&lt;(ostream &amp;o,congthuc &amp;ct);</a:t>
            </a:r>
          </a:p>
          <a:p>
            <a:pPr eaLnBrk="1" hangingPunct="1">
              <a:buFontTx/>
              <a:buNone/>
            </a:pPr>
            <a:r>
              <a:rPr lang="en-US" sz="2800" smtClean="0"/>
              <a:t>};</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93D00C3-4CCB-4231-9A3B-1B5E82556D40}" type="datetime1">
              <a:rPr lang="vi-VN"/>
              <a:pPr eaLnBrk="1" hangingPunct="1"/>
              <a:t>28/03/2018</a:t>
            </a:fld>
            <a:endParaRPr lang="en-US"/>
          </a:p>
        </p:txBody>
      </p:sp>
      <p:sp>
        <p:nvSpPr>
          <p:cNvPr id="1085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85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FCB944D-9E5F-4F53-A0D2-8AF466116B39}" type="slidenum">
              <a:rPr lang="en-US"/>
              <a:pPr eaLnBrk="1" hangingPunct="1"/>
              <a:t>105</a:t>
            </a:fld>
            <a:endParaRPr lang="en-US"/>
          </a:p>
        </p:txBody>
      </p:sp>
      <p:sp>
        <p:nvSpPr>
          <p:cNvPr id="108549" name="Rectangle 2"/>
          <p:cNvSpPr>
            <a:spLocks noGrp="1" noChangeArrowheads="1"/>
          </p:cNvSpPr>
          <p:nvPr>
            <p:ph type="title"/>
          </p:nvPr>
        </p:nvSpPr>
        <p:spPr/>
        <p:txBody>
          <a:bodyPr/>
          <a:lstStyle/>
          <a:p>
            <a:pPr eaLnBrk="1" hangingPunct="1"/>
            <a:endParaRPr lang="en-US" smtClean="0"/>
          </a:p>
        </p:txBody>
      </p:sp>
      <p:sp>
        <p:nvSpPr>
          <p:cNvPr id="108550" name="Rectangle 3"/>
          <p:cNvSpPr>
            <a:spLocks noGrp="1" noChangeArrowheads="1"/>
          </p:cNvSpPr>
          <p:nvPr>
            <p:ph type="body" idx="1"/>
          </p:nvPr>
        </p:nvSpPr>
        <p:spPr/>
        <p:txBody>
          <a:bodyPr/>
          <a:lstStyle/>
          <a:p>
            <a:pPr eaLnBrk="1" hangingPunct="1">
              <a:buFontTx/>
              <a:buNone/>
            </a:pPr>
            <a:r>
              <a:rPr lang="en-US" smtClean="0"/>
              <a:t>yeuto ytGoc[12];</a:t>
            </a:r>
          </a:p>
          <a:p>
            <a:pPr eaLnBrk="1" hangingPunct="1">
              <a:buFontTx/>
              <a:buNone/>
            </a:pPr>
            <a:r>
              <a:rPr lang="en-US" smtClean="0"/>
              <a:t>int nGoc;</a:t>
            </a:r>
          </a:p>
          <a:p>
            <a:pPr eaLnBrk="1" hangingPunct="1">
              <a:buFontTx/>
              <a:buNone/>
            </a:pPr>
            <a:r>
              <a:rPr lang="en-US" smtClean="0"/>
              <a:t>congthuc ctGoc[30];</a:t>
            </a:r>
          </a:p>
          <a:p>
            <a:pPr eaLnBrk="1" hangingPunct="1">
              <a:buFontTx/>
              <a:buNone/>
            </a:pPr>
            <a:r>
              <a:rPr lang="en-US" smtClean="0"/>
              <a:t>int mGoc;</a:t>
            </a:r>
          </a:p>
          <a:p>
            <a:pPr eaLnBrk="1" hangingPunct="1">
              <a:buFontTx/>
              <a:buNone/>
            </a:pPr>
            <a:r>
              <a:rPr lang="en-US" smtClean="0"/>
              <a:t>yeuto giathiet[12];</a:t>
            </a:r>
          </a:p>
          <a:p>
            <a:pPr eaLnBrk="1" hangingPunct="1">
              <a:buFontTx/>
              <a:buNone/>
            </a:pPr>
            <a:r>
              <a:rPr lang="en-US" smtClean="0"/>
              <a:t>float gt[12];</a:t>
            </a:r>
          </a:p>
          <a:p>
            <a:pPr eaLnBrk="1" hangingPunct="1">
              <a:buFontTx/>
              <a:buNone/>
            </a:pPr>
            <a:r>
              <a:rPr lang="en-US" smtClean="0"/>
              <a:t>int ngt;</a:t>
            </a:r>
          </a:p>
          <a:p>
            <a:pPr eaLnBrk="1" hangingPunct="1">
              <a:buFontTx/>
              <a:buNone/>
            </a:pPr>
            <a:r>
              <a:rPr lang="en-US" smtClean="0"/>
              <a:t>int R[30][12];</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4EF400F-3DD9-4883-A0CA-D84249F68CEC}" type="datetime1">
              <a:rPr lang="vi-VN"/>
              <a:pPr eaLnBrk="1" hangingPunct="1"/>
              <a:t>28/03/2018</a:t>
            </a:fld>
            <a:endParaRPr lang="en-US"/>
          </a:p>
        </p:txBody>
      </p:sp>
      <p:sp>
        <p:nvSpPr>
          <p:cNvPr id="1095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95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9F57B11-3CA5-4947-AEF4-0D8368AABA8B}" type="slidenum">
              <a:rPr lang="en-US"/>
              <a:pPr eaLnBrk="1" hangingPunct="1"/>
              <a:t>106</a:t>
            </a:fld>
            <a:endParaRPr lang="en-US"/>
          </a:p>
        </p:txBody>
      </p:sp>
      <p:sp>
        <p:nvSpPr>
          <p:cNvPr id="109573" name="Rectangle 2"/>
          <p:cNvSpPr>
            <a:spLocks noGrp="1" noChangeArrowheads="1"/>
          </p:cNvSpPr>
          <p:nvPr>
            <p:ph type="title"/>
          </p:nvPr>
        </p:nvSpPr>
        <p:spPr/>
        <p:txBody>
          <a:bodyPr/>
          <a:lstStyle/>
          <a:p>
            <a:pPr eaLnBrk="1" hangingPunct="1"/>
            <a:endParaRPr lang="en-US" smtClean="0"/>
          </a:p>
        </p:txBody>
      </p:sp>
      <p:sp>
        <p:nvSpPr>
          <p:cNvPr id="109574" name="Rectangle 3"/>
          <p:cNvSpPr>
            <a:spLocks noGrp="1" noChangeArrowheads="1"/>
          </p:cNvSpPr>
          <p:nvPr>
            <p:ph type="body" idx="1"/>
          </p:nvPr>
        </p:nvSpPr>
        <p:spPr>
          <a:xfrm>
            <a:off x="457200" y="549275"/>
            <a:ext cx="8229600" cy="5543550"/>
          </a:xfrm>
        </p:spPr>
        <p:txBody>
          <a:bodyPr/>
          <a:lstStyle/>
          <a:p>
            <a:pPr eaLnBrk="1" hangingPunct="1">
              <a:lnSpc>
                <a:spcPct val="80000"/>
              </a:lnSpc>
              <a:buFontTx/>
              <a:buNone/>
            </a:pPr>
            <a:r>
              <a:rPr lang="en-US" sz="2400" smtClean="0"/>
              <a:t>void khoitao();</a:t>
            </a:r>
          </a:p>
          <a:p>
            <a:pPr eaLnBrk="1" hangingPunct="1">
              <a:lnSpc>
                <a:spcPct val="80000"/>
              </a:lnSpc>
              <a:buFontTx/>
              <a:buNone/>
            </a:pPr>
            <a:r>
              <a:rPr lang="en-US" sz="2400" smtClean="0"/>
              <a:t>void input();</a:t>
            </a:r>
          </a:p>
          <a:p>
            <a:pPr eaLnBrk="1" hangingPunct="1">
              <a:lnSpc>
                <a:spcPct val="80000"/>
              </a:lnSpc>
              <a:buFontTx/>
              <a:buNone/>
            </a:pPr>
            <a:r>
              <a:rPr lang="en-US" sz="2400" smtClean="0"/>
              <a:t>void Giaitoan();</a:t>
            </a:r>
          </a:p>
          <a:p>
            <a:pPr eaLnBrk="1" hangingPunct="1">
              <a:lnSpc>
                <a:spcPct val="80000"/>
              </a:lnSpc>
              <a:buFontTx/>
              <a:buNone/>
            </a:pPr>
            <a:r>
              <a:rPr lang="en-US" sz="2400" smtClean="0"/>
              <a:t>void output();</a:t>
            </a:r>
          </a:p>
          <a:p>
            <a:pPr eaLnBrk="1" hangingPunct="1">
              <a:lnSpc>
                <a:spcPct val="80000"/>
              </a:lnSpc>
              <a:buFontTx/>
              <a:buNone/>
            </a:pPr>
            <a:r>
              <a:rPr lang="en-US" sz="2400" smtClean="0"/>
              <a:t>int vitri(yeuto y);</a:t>
            </a:r>
          </a:p>
          <a:p>
            <a:pPr eaLnBrk="1" hangingPunct="1">
              <a:lnSpc>
                <a:spcPct val="80000"/>
              </a:lnSpc>
              <a:buFontTx/>
              <a:buNone/>
            </a:pPr>
            <a:r>
              <a:rPr lang="en-US" sz="2400" smtClean="0"/>
              <a:t>int timcongthuc();</a:t>
            </a:r>
          </a:p>
          <a:p>
            <a:pPr eaLnBrk="1" hangingPunct="1">
              <a:lnSpc>
                <a:spcPct val="80000"/>
              </a:lnSpc>
              <a:buFontTx/>
              <a:buNone/>
            </a:pPr>
            <a:r>
              <a:rPr lang="en-US" sz="2400" smtClean="0"/>
              <a:t/>
            </a:r>
            <a:br>
              <a:rPr lang="en-US" sz="2400" smtClean="0"/>
            </a:br>
            <a:r>
              <a:rPr lang="en-US" sz="2400" smtClean="0"/>
              <a:t>float tinhtheocongthuc(int i, int vt);</a:t>
            </a:r>
          </a:p>
          <a:p>
            <a:pPr eaLnBrk="1" hangingPunct="1">
              <a:lnSpc>
                <a:spcPct val="80000"/>
              </a:lnSpc>
              <a:buFontTx/>
              <a:buNone/>
            </a:pPr>
            <a:r>
              <a:rPr lang="en-US" sz="2400" smtClean="0"/>
              <a:t>float congthuc0(int vt);</a:t>
            </a:r>
          </a:p>
          <a:p>
            <a:pPr eaLnBrk="1" hangingPunct="1">
              <a:lnSpc>
                <a:spcPct val="80000"/>
              </a:lnSpc>
              <a:buFontTx/>
              <a:buNone/>
            </a:pPr>
            <a:r>
              <a:rPr lang="en-US" sz="2400" smtClean="0"/>
              <a:t>float congthuc1(int vt);</a:t>
            </a:r>
          </a:p>
          <a:p>
            <a:pPr eaLnBrk="1" hangingPunct="1">
              <a:lnSpc>
                <a:spcPct val="80000"/>
              </a:lnSpc>
              <a:buFontTx/>
              <a:buNone/>
            </a:pPr>
            <a:r>
              <a:rPr lang="en-US" sz="2400" smtClean="0"/>
              <a:t>float congthuc2(int vt);</a:t>
            </a:r>
          </a:p>
          <a:p>
            <a:pPr eaLnBrk="1" hangingPunct="1">
              <a:lnSpc>
                <a:spcPct val="80000"/>
              </a:lnSpc>
              <a:buFontTx/>
              <a:buNone/>
            </a:pPr>
            <a:r>
              <a:rPr lang="en-US" sz="2400" smtClean="0"/>
              <a:t>float congthuc3(int vt);</a:t>
            </a:r>
          </a:p>
          <a:p>
            <a:pPr eaLnBrk="1" hangingPunct="1">
              <a:lnSpc>
                <a:spcPct val="80000"/>
              </a:lnSpc>
              <a:buFontTx/>
              <a:buNone/>
            </a:pPr>
            <a:r>
              <a:rPr lang="en-US" sz="2400" smtClean="0"/>
              <a:t>float congthuc4(int vt);</a:t>
            </a:r>
          </a:p>
          <a:p>
            <a:pPr eaLnBrk="1" hangingPunct="1">
              <a:lnSpc>
                <a:spcPct val="80000"/>
              </a:lnSpc>
              <a:buFontTx/>
              <a:buNone/>
            </a:pPr>
            <a:r>
              <a:rPr lang="en-US" sz="2400" smtClean="0"/>
              <a:t>float congthuc5(int vt);</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B974959-7F1C-431F-BEDD-DFA85B37D135}" type="datetime1">
              <a:rPr lang="vi-VN"/>
              <a:pPr eaLnBrk="1" hangingPunct="1"/>
              <a:t>28/03/2018</a:t>
            </a:fld>
            <a:endParaRPr lang="en-US"/>
          </a:p>
        </p:txBody>
      </p:sp>
      <p:sp>
        <p:nvSpPr>
          <p:cNvPr id="1105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105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F8BCD6C-9B4B-4A20-A963-AF82FDEA7218}" type="slidenum">
              <a:rPr lang="en-US"/>
              <a:pPr eaLnBrk="1" hangingPunct="1"/>
              <a:t>107</a:t>
            </a:fld>
            <a:endParaRPr lang="en-US"/>
          </a:p>
        </p:txBody>
      </p:sp>
      <p:sp>
        <p:nvSpPr>
          <p:cNvPr id="110597" name="Rectangle 2"/>
          <p:cNvSpPr>
            <a:spLocks noGrp="1" noChangeArrowheads="1"/>
          </p:cNvSpPr>
          <p:nvPr>
            <p:ph type="title"/>
          </p:nvPr>
        </p:nvSpPr>
        <p:spPr/>
        <p:txBody>
          <a:bodyPr/>
          <a:lstStyle/>
          <a:p>
            <a:pPr eaLnBrk="1" hangingPunct="1"/>
            <a:endParaRPr lang="en-US" smtClean="0"/>
          </a:p>
        </p:txBody>
      </p:sp>
      <p:sp>
        <p:nvSpPr>
          <p:cNvPr id="110598" name="Rectangle 3"/>
          <p:cNvSpPr>
            <a:spLocks noGrp="1" noChangeArrowheads="1"/>
          </p:cNvSpPr>
          <p:nvPr>
            <p:ph type="body" idx="1"/>
          </p:nvPr>
        </p:nvSpPr>
        <p:spPr/>
        <p:txBody>
          <a:bodyPr/>
          <a:lstStyle/>
          <a:p>
            <a:pPr eaLnBrk="1" hangingPunct="1">
              <a:buFontTx/>
              <a:buNone/>
            </a:pPr>
            <a:r>
              <a:rPr lang="en-US" b="1" smtClean="0"/>
              <a:t>void main()</a:t>
            </a:r>
            <a:endParaRPr lang="en-US" smtClean="0"/>
          </a:p>
          <a:p>
            <a:pPr eaLnBrk="1" hangingPunct="1">
              <a:buFontTx/>
              <a:buNone/>
            </a:pPr>
            <a:r>
              <a:rPr lang="en-US" smtClean="0"/>
              <a:t>{</a:t>
            </a:r>
          </a:p>
          <a:p>
            <a:pPr eaLnBrk="1" hangingPunct="1">
              <a:buFontTx/>
              <a:buNone/>
            </a:pPr>
            <a:r>
              <a:rPr lang="en-US" smtClean="0"/>
              <a:t> 	clrscr();</a:t>
            </a:r>
          </a:p>
          <a:p>
            <a:pPr eaLnBrk="1" hangingPunct="1">
              <a:buFontTx/>
              <a:buNone/>
            </a:pPr>
            <a:r>
              <a:rPr lang="en-US" smtClean="0"/>
              <a:t> 	khoitao();</a:t>
            </a:r>
          </a:p>
          <a:p>
            <a:pPr eaLnBrk="1" hangingPunct="1">
              <a:buFontTx/>
              <a:buNone/>
            </a:pPr>
            <a:r>
              <a:rPr lang="en-US" smtClean="0"/>
              <a:t> 	input();</a:t>
            </a:r>
          </a:p>
          <a:p>
            <a:pPr eaLnBrk="1" hangingPunct="1">
              <a:buFontTx/>
              <a:buNone/>
            </a:pPr>
            <a:r>
              <a:rPr lang="en-US" smtClean="0"/>
              <a:t> 	Giaitoan();</a:t>
            </a:r>
          </a:p>
          <a:p>
            <a:pPr eaLnBrk="1" hangingPunct="1">
              <a:buFontTx/>
              <a:buNone/>
            </a:pPr>
            <a:r>
              <a:rPr lang="en-US" smtClean="0"/>
              <a:t> 	getch();</a:t>
            </a:r>
          </a:p>
          <a:p>
            <a:pPr eaLnBrk="1" hangingPunct="1">
              <a:buFontTx/>
              <a:buNone/>
            </a:pPr>
            <a:r>
              <a:rPr lang="en-US" smtClean="0"/>
              <a:t>}</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AA26185-66DE-4D7A-B8DF-99B1CD6B811F}" type="datetime1">
              <a:rPr lang="vi-VN"/>
              <a:pPr eaLnBrk="1" hangingPunct="1"/>
              <a:t>28/03/2018</a:t>
            </a:fld>
            <a:endParaRPr lang="en-US"/>
          </a:p>
        </p:txBody>
      </p:sp>
      <p:sp>
        <p:nvSpPr>
          <p:cNvPr id="1116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116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1E8401D-17F6-43F5-A8D6-B56EF477536E}" type="slidenum">
              <a:rPr lang="en-US"/>
              <a:pPr eaLnBrk="1" hangingPunct="1"/>
              <a:t>108</a:t>
            </a:fld>
            <a:endParaRPr lang="en-US"/>
          </a:p>
        </p:txBody>
      </p:sp>
      <p:sp>
        <p:nvSpPr>
          <p:cNvPr id="111621" name="Rectangle 2"/>
          <p:cNvSpPr>
            <a:spLocks noGrp="1" noChangeArrowheads="1"/>
          </p:cNvSpPr>
          <p:nvPr>
            <p:ph type="title"/>
          </p:nvPr>
        </p:nvSpPr>
        <p:spPr/>
        <p:txBody>
          <a:bodyPr/>
          <a:lstStyle/>
          <a:p>
            <a:pPr eaLnBrk="1" hangingPunct="1"/>
            <a:endParaRPr lang="en-US" smtClean="0"/>
          </a:p>
        </p:txBody>
      </p:sp>
      <p:sp>
        <p:nvSpPr>
          <p:cNvPr id="111622" name="Rectangle 3"/>
          <p:cNvSpPr>
            <a:spLocks noGrp="1" noChangeArrowheads="1"/>
          </p:cNvSpPr>
          <p:nvPr>
            <p:ph type="body" idx="1"/>
          </p:nvPr>
        </p:nvSpPr>
        <p:spPr/>
        <p:txBody>
          <a:bodyPr/>
          <a:lstStyle/>
          <a:p>
            <a:pPr eaLnBrk="1" hangingPunct="1">
              <a:lnSpc>
                <a:spcPct val="80000"/>
              </a:lnSpc>
              <a:buFontTx/>
              <a:buNone/>
            </a:pPr>
            <a:r>
              <a:rPr lang="en-US" sz="2400" b="1" smtClean="0"/>
              <a:t>int timcongthuc(int &amp;vt)</a:t>
            </a:r>
            <a:endParaRPr lang="en-US" sz="2400" smtClean="0"/>
          </a:p>
          <a:p>
            <a:pPr eaLnBrk="1" hangingPunct="1">
              <a:lnSpc>
                <a:spcPct val="80000"/>
              </a:lnSpc>
              <a:buFontTx/>
              <a:buNone/>
            </a:pPr>
            <a:r>
              <a:rPr lang="en-US" sz="2400" smtClean="0"/>
              <a:t>{</a:t>
            </a:r>
          </a:p>
          <a:p>
            <a:pPr eaLnBrk="1" hangingPunct="1">
              <a:lnSpc>
                <a:spcPct val="80000"/>
              </a:lnSpc>
              <a:buFontTx/>
              <a:buNone/>
            </a:pPr>
            <a:r>
              <a:rPr lang="en-US" sz="2400" smtClean="0"/>
              <a:t>	int i,j,dem;</a:t>
            </a:r>
          </a:p>
          <a:p>
            <a:pPr eaLnBrk="1" hangingPunct="1">
              <a:lnSpc>
                <a:spcPct val="80000"/>
              </a:lnSpc>
              <a:buFontTx/>
              <a:buNone/>
            </a:pPr>
            <a:r>
              <a:rPr lang="en-US" sz="2400" smtClean="0"/>
              <a:t>	for(i=0;i&lt;mGoc;i++)</a:t>
            </a:r>
          </a:p>
          <a:p>
            <a:pPr eaLnBrk="1" hangingPunct="1">
              <a:lnSpc>
                <a:spcPct val="80000"/>
              </a:lnSpc>
              <a:buFontTx/>
              <a:buNone/>
            </a:pPr>
            <a:r>
              <a:rPr lang="en-US" sz="2400" smtClean="0"/>
              <a:t>	{</a:t>
            </a:r>
          </a:p>
          <a:p>
            <a:pPr eaLnBrk="1" hangingPunct="1">
              <a:lnSpc>
                <a:spcPct val="80000"/>
              </a:lnSpc>
              <a:buFontTx/>
              <a:buNone/>
            </a:pPr>
            <a:r>
              <a:rPr lang="en-US" sz="2400" smtClean="0"/>
              <a:t>		dem=0;</a:t>
            </a:r>
          </a:p>
          <a:p>
            <a:pPr eaLnBrk="1" hangingPunct="1">
              <a:lnSpc>
                <a:spcPct val="80000"/>
              </a:lnSpc>
              <a:buFontTx/>
              <a:buNone/>
            </a:pPr>
            <a:r>
              <a:rPr lang="en-US" sz="2400" smtClean="0"/>
              <a:t>		for(int j=0;j&lt;nGoc;j++)</a:t>
            </a:r>
          </a:p>
          <a:p>
            <a:pPr eaLnBrk="1" hangingPunct="1">
              <a:lnSpc>
                <a:spcPct val="80000"/>
              </a:lnSpc>
              <a:buFontTx/>
              <a:buNone/>
            </a:pPr>
            <a:r>
              <a:rPr lang="en-US" sz="2400" smtClean="0"/>
              <a:t>			if(R[i][j]==-1) {dem++;vt=j;}</a:t>
            </a:r>
          </a:p>
          <a:p>
            <a:pPr eaLnBrk="1" hangingPunct="1">
              <a:lnSpc>
                <a:spcPct val="80000"/>
              </a:lnSpc>
              <a:buFontTx/>
              <a:buNone/>
            </a:pPr>
            <a:r>
              <a:rPr lang="en-US" sz="2400" smtClean="0"/>
              <a:t>		if(dem==1) return i;</a:t>
            </a:r>
          </a:p>
          <a:p>
            <a:pPr eaLnBrk="1" hangingPunct="1">
              <a:lnSpc>
                <a:spcPct val="80000"/>
              </a:lnSpc>
              <a:buFontTx/>
              <a:buNone/>
            </a:pPr>
            <a:r>
              <a:rPr lang="en-US" sz="2400" smtClean="0"/>
              <a:t>	}</a:t>
            </a:r>
          </a:p>
          <a:p>
            <a:pPr eaLnBrk="1" hangingPunct="1">
              <a:lnSpc>
                <a:spcPct val="80000"/>
              </a:lnSpc>
              <a:buFontTx/>
              <a:buNone/>
            </a:pPr>
            <a:r>
              <a:rPr lang="en-US" sz="2400" smtClean="0"/>
              <a:t>	return -1;</a:t>
            </a:r>
          </a:p>
          <a:p>
            <a:pPr eaLnBrk="1" hangingPunct="1">
              <a:lnSpc>
                <a:spcPct val="80000"/>
              </a:lnSpc>
              <a:buFontTx/>
              <a:buNone/>
            </a:pPr>
            <a:r>
              <a:rPr lang="en-US" sz="2400" smtClean="0"/>
              <a:t>}</a:t>
            </a:r>
            <a:endParaRPr lang="en-US" sz="2400" b="1"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94FDF7E-E92D-495B-A71C-4ED5143DAF1E}" type="datetime1">
              <a:rPr lang="vi-VN"/>
              <a:pPr eaLnBrk="1" hangingPunct="1"/>
              <a:t>28/03/2018</a:t>
            </a:fld>
            <a:endParaRPr lang="en-US"/>
          </a:p>
        </p:txBody>
      </p:sp>
      <p:sp>
        <p:nvSpPr>
          <p:cNvPr id="1126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126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10463DC-E423-4A12-B419-216172527828}" type="slidenum">
              <a:rPr lang="en-US"/>
              <a:pPr eaLnBrk="1" hangingPunct="1"/>
              <a:t>109</a:t>
            </a:fld>
            <a:endParaRPr lang="en-US"/>
          </a:p>
        </p:txBody>
      </p:sp>
      <p:sp>
        <p:nvSpPr>
          <p:cNvPr id="112645" name="Rectangle 3"/>
          <p:cNvSpPr>
            <a:spLocks noGrp="1" noChangeArrowheads="1"/>
          </p:cNvSpPr>
          <p:nvPr>
            <p:ph type="body" idx="1"/>
          </p:nvPr>
        </p:nvSpPr>
        <p:spPr>
          <a:xfrm>
            <a:off x="457200" y="260350"/>
            <a:ext cx="8229600" cy="5976938"/>
          </a:xfrm>
        </p:spPr>
        <p:txBody>
          <a:bodyPr/>
          <a:lstStyle/>
          <a:p>
            <a:pPr eaLnBrk="1" hangingPunct="1">
              <a:lnSpc>
                <a:spcPct val="80000"/>
              </a:lnSpc>
              <a:buFontTx/>
              <a:buNone/>
            </a:pPr>
            <a:r>
              <a:rPr lang="en-US" sz="2400" b="1" smtClean="0"/>
              <a:t>void Giaitoan()</a:t>
            </a:r>
            <a:endParaRPr lang="en-US" sz="2400" smtClean="0"/>
          </a:p>
          <a:p>
            <a:pPr eaLnBrk="1" hangingPunct="1">
              <a:lnSpc>
                <a:spcPct val="80000"/>
              </a:lnSpc>
              <a:buFontTx/>
              <a:buNone/>
            </a:pPr>
            <a:r>
              <a:rPr lang="en-US" sz="2400" smtClean="0"/>
              <a:t>{</a:t>
            </a:r>
          </a:p>
          <a:p>
            <a:pPr eaLnBrk="1" hangingPunct="1">
              <a:lnSpc>
                <a:spcPct val="80000"/>
              </a:lnSpc>
              <a:buFontTx/>
              <a:buNone/>
            </a:pPr>
            <a:r>
              <a:rPr lang="en-US" sz="2400" smtClean="0"/>
              <a:t>	int i,vt,buoc=0;</a:t>
            </a:r>
          </a:p>
          <a:p>
            <a:pPr eaLnBrk="1" hangingPunct="1">
              <a:lnSpc>
                <a:spcPct val="80000"/>
              </a:lnSpc>
              <a:buFontTx/>
              <a:buNone/>
            </a:pPr>
            <a:r>
              <a:rPr lang="en-US" sz="2400" smtClean="0"/>
              <a:t>	while(!giaihet() &amp;&amp;((i=timcongthuc(vt))&gt;-1))</a:t>
            </a:r>
          </a:p>
          <a:p>
            <a:pPr eaLnBrk="1" hangingPunct="1">
              <a:lnSpc>
                <a:spcPct val="80000"/>
              </a:lnSpc>
              <a:buFontTx/>
              <a:buNone/>
            </a:pPr>
            <a:r>
              <a:rPr lang="en-US" sz="2400" smtClean="0"/>
              <a:t>	{</a:t>
            </a:r>
          </a:p>
          <a:p>
            <a:pPr eaLnBrk="1" hangingPunct="1">
              <a:lnSpc>
                <a:spcPct val="80000"/>
              </a:lnSpc>
              <a:buFontTx/>
              <a:buNone/>
            </a:pPr>
            <a:r>
              <a:rPr lang="en-US" sz="2400" smtClean="0"/>
              <a:t>		gt[vt]=tinhtheocongthuc(i,vt);</a:t>
            </a:r>
          </a:p>
          <a:p>
            <a:pPr eaLnBrk="1" hangingPunct="1">
              <a:lnSpc>
                <a:spcPct val="80000"/>
              </a:lnSpc>
              <a:buFontTx/>
              <a:buNone/>
            </a:pPr>
            <a:r>
              <a:rPr lang="en-US" sz="2400" smtClean="0"/>
              <a:t>		for(int j=0;j&lt;mGoc;j++) if(R[j][vt]==-1) R[j][vt]=1;</a:t>
            </a:r>
          </a:p>
          <a:p>
            <a:pPr eaLnBrk="1" hangingPunct="1">
              <a:lnSpc>
                <a:spcPct val="80000"/>
              </a:lnSpc>
              <a:buFontTx/>
              <a:buNone/>
            </a:pPr>
            <a:r>
              <a:rPr lang="en-US" sz="2400" smtClean="0"/>
              <a:t>		buoc++;</a:t>
            </a:r>
          </a:p>
          <a:p>
            <a:pPr eaLnBrk="1" hangingPunct="1">
              <a:lnSpc>
                <a:spcPct val="80000"/>
              </a:lnSpc>
              <a:buFontTx/>
              <a:buNone/>
            </a:pPr>
            <a:r>
              <a:rPr lang="en-US" sz="2400" smtClean="0"/>
              <a:t>		cout&lt;&lt;"Buoc "&lt;&lt;buoc&lt;&lt;":\n";</a:t>
            </a:r>
          </a:p>
          <a:p>
            <a:pPr eaLnBrk="1" hangingPunct="1">
              <a:lnSpc>
                <a:spcPct val="80000"/>
              </a:lnSpc>
              <a:buFontTx/>
              <a:buNone/>
            </a:pPr>
            <a:r>
              <a:rPr lang="en-US" sz="2400" smtClean="0"/>
              <a:t>		cout&lt;&lt;"\tTinh duoc "&lt;&lt;ytGoc[vt]&lt;&lt;"="&lt;&lt;gt[vt]&lt;&lt;"\n";</a:t>
            </a:r>
          </a:p>
          <a:p>
            <a:pPr eaLnBrk="1" hangingPunct="1">
              <a:lnSpc>
                <a:spcPct val="80000"/>
              </a:lnSpc>
              <a:buFontTx/>
              <a:buNone/>
            </a:pPr>
            <a:r>
              <a:rPr lang="en-US" sz="2400" smtClean="0"/>
              <a:t>		cout&lt;&lt;"\tdo cong thuc "&lt;&lt;ctGoc[i]&lt;&lt;"\n";</a:t>
            </a:r>
            <a:endParaRPr lang="en-US" sz="2400" i="1" smtClean="0"/>
          </a:p>
          <a:p>
            <a:pPr eaLnBrk="1" hangingPunct="1">
              <a:lnSpc>
                <a:spcPct val="80000"/>
              </a:lnSpc>
              <a:buFontTx/>
              <a:buNone/>
            </a:pPr>
            <a:r>
              <a:rPr lang="en-US" sz="2400" smtClean="0"/>
              <a:t>	};</a:t>
            </a:r>
          </a:p>
          <a:p>
            <a:pPr eaLnBrk="1" hangingPunct="1">
              <a:lnSpc>
                <a:spcPct val="80000"/>
              </a:lnSpc>
              <a:buFontTx/>
              <a:buNone/>
            </a:pPr>
            <a:r>
              <a:rPr lang="en-US" sz="2400" smtClean="0"/>
              <a:t>	if(giaihet()) cout&lt;&lt;"thanh cong";</a:t>
            </a:r>
          </a:p>
          <a:p>
            <a:pPr eaLnBrk="1" hangingPunct="1">
              <a:lnSpc>
                <a:spcPct val="80000"/>
              </a:lnSpc>
              <a:buFontTx/>
              <a:buNone/>
            </a:pPr>
            <a:r>
              <a:rPr lang="en-US" sz="2400" smtClean="0"/>
              <a:t>	else cout&lt;&lt;"thatbai";</a:t>
            </a:r>
          </a:p>
          <a:p>
            <a:pPr eaLnBrk="1" hangingPunct="1">
              <a:lnSpc>
                <a:spcPct val="80000"/>
              </a:lnSpc>
              <a:buFontTx/>
              <a:buNone/>
            </a:pPr>
            <a:r>
              <a:rPr lang="en-US" sz="240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B1AD2F4-3FD0-4394-91F8-12B05A944400}" type="datetime1">
              <a:rPr lang="vi-VN"/>
              <a:pPr eaLnBrk="1" hangingPunct="1"/>
              <a:t>28/03/2018</a:t>
            </a:fld>
            <a:endParaRPr lang="en-US"/>
          </a:p>
        </p:txBody>
      </p:sp>
      <p:sp>
        <p:nvSpPr>
          <p:cNvPr id="225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25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72AAB75-ACB0-4183-A92B-B7FF8E31C5F4}" type="slidenum">
              <a:rPr lang="en-US"/>
              <a:pPr eaLnBrk="1" hangingPunct="1"/>
              <a:t>11</a:t>
            </a:fld>
            <a:endParaRPr lang="en-US"/>
          </a:p>
        </p:txBody>
      </p:sp>
      <p:sp>
        <p:nvSpPr>
          <p:cNvPr id="22533" name="Rectangle 2"/>
          <p:cNvSpPr>
            <a:spLocks noGrp="1" noChangeArrowheads="1"/>
          </p:cNvSpPr>
          <p:nvPr>
            <p:ph type="title"/>
          </p:nvPr>
        </p:nvSpPr>
        <p:spPr/>
        <p:txBody>
          <a:bodyPr/>
          <a:lstStyle/>
          <a:p>
            <a:pPr eaLnBrk="1" hangingPunct="1"/>
            <a:r>
              <a:rPr lang="en-US" b="1" smtClean="0">
                <a:solidFill>
                  <a:srgbClr val="FF0000"/>
                </a:solidFill>
              </a:rPr>
              <a:t>Phân loại tri thức</a:t>
            </a:r>
          </a:p>
        </p:txBody>
      </p:sp>
      <p:sp>
        <p:nvSpPr>
          <p:cNvPr id="22534" name="Rectangle 3"/>
          <p:cNvSpPr>
            <a:spLocks noGrp="1" noChangeArrowheads="1"/>
          </p:cNvSpPr>
          <p:nvPr>
            <p:ph type="body" idx="1"/>
          </p:nvPr>
        </p:nvSpPr>
        <p:spPr>
          <a:xfrm>
            <a:off x="457200" y="1412875"/>
            <a:ext cx="8507413" cy="4679950"/>
          </a:xfrm>
        </p:spPr>
        <p:txBody>
          <a:bodyPr/>
          <a:lstStyle/>
          <a:p>
            <a:pPr eaLnBrk="1" hangingPunct="1"/>
            <a:r>
              <a:rPr lang="vi-VN" b="1" smtClean="0"/>
              <a:t>Tri thức thủ tục</a:t>
            </a:r>
            <a:r>
              <a:rPr lang="en-US" smtClean="0"/>
              <a:t>: mô tả cách thức</a:t>
            </a:r>
            <a:r>
              <a:rPr lang="vi-VN" smtClean="0"/>
              <a:t>, các buớc để </a:t>
            </a:r>
            <a:r>
              <a:rPr lang="en-US" smtClean="0"/>
              <a:t>giải quyết một vấn đề. </a:t>
            </a:r>
          </a:p>
          <a:p>
            <a:pPr eaLnBrk="1" hangingPunct="1">
              <a:buFontTx/>
              <a:buNone/>
            </a:pPr>
            <a:r>
              <a:rPr lang="en-US" smtClean="0"/>
              <a:t>		Loại tri thức này đưa ra giải pháp để thực hiện một công việc nào đó. </a:t>
            </a:r>
          </a:p>
          <a:p>
            <a:pPr eaLnBrk="1" hangingPunct="1">
              <a:buFontTx/>
              <a:buNone/>
            </a:pPr>
            <a:r>
              <a:rPr lang="en-US" smtClean="0"/>
              <a:t>		Các dạng tri thức thủ tục tiêu biểu thường là các luật, chiến lược, lịch trình, và thủ tục</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Bai</a:t>
            </a:r>
            <a:r>
              <a:rPr lang="en-US" dirty="0" smtClean="0"/>
              <a:t> </a:t>
            </a:r>
            <a:r>
              <a:rPr lang="en-US" dirty="0" err="1" smtClean="0"/>
              <a:t>tập</a:t>
            </a:r>
            <a:r>
              <a:rPr lang="en-US" dirty="0" smtClean="0"/>
              <a:t> </a:t>
            </a:r>
            <a:r>
              <a:rPr lang="en-US" dirty="0" err="1" smtClean="0"/>
              <a:t>hệ</a:t>
            </a:r>
            <a:r>
              <a:rPr lang="en-US" dirty="0" smtClean="0"/>
              <a:t> </a:t>
            </a:r>
            <a:r>
              <a:rPr lang="en-US" dirty="0" err="1" smtClean="0"/>
              <a:t>luật</a:t>
            </a:r>
            <a:r>
              <a:rPr lang="en-US" dirty="0" smtClean="0"/>
              <a:t> </a:t>
            </a:r>
            <a:r>
              <a:rPr lang="en-US" dirty="0" err="1" smtClean="0"/>
              <a:t>dẫn</a:t>
            </a:r>
            <a:endParaRPr lang="en-US" dirty="0"/>
          </a:p>
        </p:txBody>
      </p:sp>
      <p:sp>
        <p:nvSpPr>
          <p:cNvPr id="3" name="Content Placeholder 2"/>
          <p:cNvSpPr>
            <a:spLocks noGrp="1"/>
          </p:cNvSpPr>
          <p:nvPr>
            <p:ph idx="1"/>
          </p:nvPr>
        </p:nvSpPr>
        <p:spPr>
          <a:xfrm>
            <a:off x="458504" y="1258888"/>
            <a:ext cx="8229600" cy="4679950"/>
          </a:xfrm>
        </p:spPr>
        <p:txBody>
          <a:bodyPr/>
          <a:lstStyle/>
          <a:p>
            <a:pPr marL="0" indent="0">
              <a:buNone/>
            </a:pPr>
            <a:r>
              <a:rPr lang="pt-BR" sz="2000" dirty="0"/>
              <a:t>FACTS = {A, B, C, D, E, F, G, H, I}</a:t>
            </a:r>
          </a:p>
          <a:p>
            <a:pPr marL="0" indent="0">
              <a:buNone/>
            </a:pPr>
            <a:r>
              <a:rPr lang="pt-BR" sz="2000" dirty="0"/>
              <a:t>Rules = {</a:t>
            </a:r>
          </a:p>
          <a:p>
            <a:pPr marL="0" indent="0">
              <a:buNone/>
            </a:pPr>
            <a:r>
              <a:rPr lang="pt-BR" sz="2000" dirty="0"/>
              <a:t>	A,B -&gt; C</a:t>
            </a:r>
          </a:p>
          <a:p>
            <a:pPr marL="0" indent="0">
              <a:buNone/>
            </a:pPr>
            <a:r>
              <a:rPr lang="pt-BR" sz="2000" dirty="0"/>
              <a:t>	A,C -&gt; D, E, F</a:t>
            </a:r>
          </a:p>
          <a:p>
            <a:pPr marL="0" indent="0">
              <a:buNone/>
            </a:pPr>
            <a:r>
              <a:rPr lang="pt-BR" sz="2000" dirty="0"/>
              <a:t>	D,E -&gt; F, G</a:t>
            </a:r>
          </a:p>
          <a:p>
            <a:pPr marL="0" indent="0">
              <a:buNone/>
            </a:pPr>
            <a:r>
              <a:rPr lang="pt-BR" sz="2000" dirty="0"/>
              <a:t>	C,G -&gt; B, H, I</a:t>
            </a:r>
          </a:p>
          <a:p>
            <a:pPr marL="0" indent="0">
              <a:buNone/>
            </a:pPr>
            <a:r>
              <a:rPr lang="pt-BR" sz="2000" dirty="0"/>
              <a:t>	B,C -&gt; H, I, A</a:t>
            </a:r>
          </a:p>
          <a:p>
            <a:pPr marL="0" indent="0">
              <a:buNone/>
            </a:pPr>
            <a:r>
              <a:rPr lang="pt-BR" sz="2000" dirty="0"/>
              <a:t>	D,E -&gt; I</a:t>
            </a:r>
          </a:p>
          <a:p>
            <a:pPr marL="0" indent="0">
              <a:buNone/>
            </a:pPr>
            <a:r>
              <a:rPr lang="pt-BR" sz="2000" dirty="0"/>
              <a:t>	A,F -&gt; B </a:t>
            </a:r>
          </a:p>
          <a:p>
            <a:pPr marL="0" indent="0">
              <a:buNone/>
            </a:pPr>
            <a:r>
              <a:rPr lang="pt-BR" sz="2000" dirty="0"/>
              <a:t>}</a:t>
            </a:r>
          </a:p>
          <a:p>
            <a:pPr marL="0" indent="0">
              <a:buNone/>
            </a:pPr>
            <a:endParaRPr lang="pt-BR" sz="2000" dirty="0"/>
          </a:p>
          <a:p>
            <a:pPr marL="0" indent="0">
              <a:buNone/>
            </a:pPr>
            <a:r>
              <a:rPr lang="pt-BR" sz="2000" dirty="0"/>
              <a:t>GT: A,B.  KL: D, F, H</a:t>
            </a:r>
          </a:p>
          <a:p>
            <a:pPr marL="0" indent="0">
              <a:buNone/>
            </a:pPr>
            <a:r>
              <a:rPr lang="pt-BR" sz="2000" dirty="0"/>
              <a:t>GT: A,B.  KL: E, G, I</a:t>
            </a:r>
          </a:p>
          <a:p>
            <a:pPr marL="0" indent="0">
              <a:buNone/>
            </a:pPr>
            <a:r>
              <a:rPr lang="pt-BR" sz="2000" dirty="0"/>
              <a:t>GT: A,D,E.KL: B, C</a:t>
            </a:r>
            <a:endParaRPr lang="en-US" sz="2000" dirty="0"/>
          </a:p>
        </p:txBody>
      </p:sp>
      <p:sp>
        <p:nvSpPr>
          <p:cNvPr id="4" name="Date Placeholder 3"/>
          <p:cNvSpPr>
            <a:spLocks noGrp="1"/>
          </p:cNvSpPr>
          <p:nvPr>
            <p:ph type="dt" sz="half" idx="10"/>
          </p:nvPr>
        </p:nvSpPr>
        <p:spPr/>
        <p:txBody>
          <a:bodyPr/>
          <a:lstStyle/>
          <a:p>
            <a:pPr>
              <a:defRPr/>
            </a:pPr>
            <a:endParaRPr lang="en-US" smtClean="0"/>
          </a:p>
          <a:p>
            <a:pPr>
              <a:defRPr/>
            </a:pPr>
            <a:fld id="{36E91AF2-D856-4854-9E6F-76983F38A25F}" type="datetime1">
              <a:rPr lang="vi-VN" smtClean="0"/>
              <a:pPr>
                <a:defRPr/>
              </a:pPr>
              <a:t>28/03/2018</a:t>
            </a:fld>
            <a:endParaRPr lang="en-US"/>
          </a:p>
        </p:txBody>
      </p:sp>
      <p:sp>
        <p:nvSpPr>
          <p:cNvPr id="5" name="Footer Placeholder 4"/>
          <p:cNvSpPr>
            <a:spLocks noGrp="1"/>
          </p:cNvSpPr>
          <p:nvPr>
            <p:ph type="ftr" sz="quarter" idx="11"/>
          </p:nvPr>
        </p:nvSpPr>
        <p:spPr/>
        <p:txBody>
          <a:bodyPr/>
          <a:lstStyle/>
          <a:p>
            <a:pPr>
              <a:defRPr/>
            </a:pPr>
            <a:endParaRPr lang="en-US" smtClean="0"/>
          </a:p>
          <a:p>
            <a:pPr>
              <a:defRPr/>
            </a:pPr>
            <a:r>
              <a:rPr lang="en-US" smtClean="0"/>
              <a:t>Nhập môn Trí tuệ nhân tạo</a:t>
            </a:r>
            <a:endParaRPr lang="en-US"/>
          </a:p>
        </p:txBody>
      </p:sp>
      <p:sp>
        <p:nvSpPr>
          <p:cNvPr id="6" name="Slide Number Placeholder 5"/>
          <p:cNvSpPr>
            <a:spLocks noGrp="1"/>
          </p:cNvSpPr>
          <p:nvPr>
            <p:ph type="sldNum" sz="quarter" idx="12"/>
          </p:nvPr>
        </p:nvSpPr>
        <p:spPr/>
        <p:txBody>
          <a:bodyPr/>
          <a:lstStyle/>
          <a:p>
            <a:pPr>
              <a:defRPr/>
            </a:pPr>
            <a:endParaRPr lang="en-US" smtClean="0"/>
          </a:p>
          <a:p>
            <a:pPr>
              <a:defRPr/>
            </a:pPr>
            <a:fld id="{4FDF1C7F-1CBC-4687-BD5B-A574675111EB}" type="slidenum">
              <a:rPr lang="en-US" smtClean="0"/>
              <a:pPr>
                <a:defRPr/>
              </a:pPr>
              <a:t>110</a:t>
            </a:fld>
            <a:endParaRPr lang="en-US"/>
          </a:p>
        </p:txBody>
      </p:sp>
    </p:spTree>
    <p:extLst>
      <p:ext uri="{BB962C8B-B14F-4D97-AF65-F5344CB8AC3E}">
        <p14:creationId xmlns:p14="http://schemas.microsoft.com/office/powerpoint/2010/main" val="2532480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66FB0F1-C1E4-4C10-ACEE-0327B3BEB1D5}" type="datetime1">
              <a:rPr lang="vi-VN"/>
              <a:pPr eaLnBrk="1" hangingPunct="1"/>
              <a:t>28/03/2018</a:t>
            </a:fld>
            <a:endParaRPr lang="en-US"/>
          </a:p>
        </p:txBody>
      </p:sp>
      <p:sp>
        <p:nvSpPr>
          <p:cNvPr id="235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35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31F24DE-1498-4A59-B8D9-168E64551C35}" type="slidenum">
              <a:rPr lang="en-US"/>
              <a:pPr eaLnBrk="1" hangingPunct="1"/>
              <a:t>12</a:t>
            </a:fld>
            <a:endParaRPr lang="en-US"/>
          </a:p>
        </p:txBody>
      </p:sp>
      <p:sp>
        <p:nvSpPr>
          <p:cNvPr id="23557" name="Rectangle 2"/>
          <p:cNvSpPr>
            <a:spLocks noGrp="1" noChangeArrowheads="1"/>
          </p:cNvSpPr>
          <p:nvPr>
            <p:ph type="title"/>
          </p:nvPr>
        </p:nvSpPr>
        <p:spPr/>
        <p:txBody>
          <a:bodyPr/>
          <a:lstStyle/>
          <a:p>
            <a:pPr eaLnBrk="1" hangingPunct="1"/>
            <a:r>
              <a:rPr lang="en-US" b="1" smtClean="0">
                <a:solidFill>
                  <a:srgbClr val="FF0000"/>
                </a:solidFill>
              </a:rPr>
              <a:t>Phân loại tri thức</a:t>
            </a:r>
          </a:p>
        </p:txBody>
      </p:sp>
      <p:sp>
        <p:nvSpPr>
          <p:cNvPr id="23558" name="Rectangle 3"/>
          <p:cNvSpPr>
            <a:spLocks noGrp="1" noChangeArrowheads="1"/>
          </p:cNvSpPr>
          <p:nvPr>
            <p:ph type="body" idx="1"/>
          </p:nvPr>
        </p:nvSpPr>
        <p:spPr>
          <a:xfrm>
            <a:off x="457200" y="1412875"/>
            <a:ext cx="8507413" cy="4679950"/>
          </a:xfrm>
        </p:spPr>
        <p:txBody>
          <a:bodyPr/>
          <a:lstStyle/>
          <a:p>
            <a:pPr eaLnBrk="1" hangingPunct="1"/>
            <a:r>
              <a:rPr lang="en-US" b="1" smtClean="0"/>
              <a:t>Tri thức khai báo</a:t>
            </a:r>
            <a:r>
              <a:rPr lang="en-US" smtClean="0"/>
              <a:t>: cho biết một vấn đề được thấy như thế nào. </a:t>
            </a:r>
            <a:br>
              <a:rPr lang="en-US" smtClean="0"/>
            </a:br>
            <a:r>
              <a:rPr lang="en-US" smtClean="0"/>
              <a:t>	Loại tri thức này bao gồm các phát biểu đơn giản, dưới dạng các khẳng định logic đúng hoặc sai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B5761FD-F867-4566-B1EA-C0177B44D13A}" type="datetime1">
              <a:rPr lang="vi-VN"/>
              <a:pPr eaLnBrk="1" hangingPunct="1"/>
              <a:t>28/03/2018</a:t>
            </a:fld>
            <a:endParaRPr lang="en-US"/>
          </a:p>
        </p:txBody>
      </p:sp>
      <p:sp>
        <p:nvSpPr>
          <p:cNvPr id="245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45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8CD6975-3998-4E76-A07F-50CF5608FCE0}" type="slidenum">
              <a:rPr lang="en-US"/>
              <a:pPr eaLnBrk="1" hangingPunct="1"/>
              <a:t>13</a:t>
            </a:fld>
            <a:endParaRPr lang="en-US"/>
          </a:p>
        </p:txBody>
      </p:sp>
      <p:sp>
        <p:nvSpPr>
          <p:cNvPr id="24581" name="Rectangle 2"/>
          <p:cNvSpPr>
            <a:spLocks noGrp="1" noChangeArrowheads="1"/>
          </p:cNvSpPr>
          <p:nvPr>
            <p:ph type="title"/>
          </p:nvPr>
        </p:nvSpPr>
        <p:spPr/>
        <p:txBody>
          <a:bodyPr/>
          <a:lstStyle/>
          <a:p>
            <a:pPr eaLnBrk="1" hangingPunct="1"/>
            <a:r>
              <a:rPr lang="en-US" b="1" smtClean="0">
                <a:solidFill>
                  <a:srgbClr val="FF0000"/>
                </a:solidFill>
              </a:rPr>
              <a:t>Phân loại tri thức</a:t>
            </a:r>
          </a:p>
        </p:txBody>
      </p:sp>
      <p:sp>
        <p:nvSpPr>
          <p:cNvPr id="24582" name="Rectangle 3"/>
          <p:cNvSpPr>
            <a:spLocks noGrp="1" noChangeArrowheads="1"/>
          </p:cNvSpPr>
          <p:nvPr>
            <p:ph type="body" idx="1"/>
          </p:nvPr>
        </p:nvSpPr>
        <p:spPr>
          <a:xfrm>
            <a:off x="457200" y="1412875"/>
            <a:ext cx="8507413" cy="4679950"/>
          </a:xfrm>
        </p:spPr>
        <p:txBody>
          <a:bodyPr/>
          <a:lstStyle/>
          <a:p>
            <a:pPr algn="just" eaLnBrk="1" hangingPunct="1">
              <a:spcBef>
                <a:spcPct val="50000"/>
              </a:spcBef>
            </a:pPr>
            <a:r>
              <a:rPr lang="en-US" b="1" smtClean="0"/>
              <a:t>Tri thức heuristic: </a:t>
            </a:r>
            <a:r>
              <a:rPr lang="en-US" smtClean="0"/>
              <a:t>mô tả các "</a:t>
            </a:r>
            <a:r>
              <a:rPr lang="en-US" i="1" smtClean="0"/>
              <a:t>mẹo</a:t>
            </a:r>
            <a:r>
              <a:rPr lang="en-US" smtClean="0"/>
              <a:t>" để dẫn dắt tiến trình lập luận. </a:t>
            </a:r>
          </a:p>
          <a:p>
            <a:pPr algn="just" eaLnBrk="1" hangingPunct="1">
              <a:spcBef>
                <a:spcPct val="50000"/>
              </a:spcBef>
              <a:buFontTx/>
              <a:buNone/>
            </a:pPr>
            <a:r>
              <a:rPr lang="en-US" smtClean="0"/>
              <a:t>		Tri thức heuristic còn được gọi là </a:t>
            </a:r>
            <a:r>
              <a:rPr lang="en-US" i="1" smtClean="0"/>
              <a:t>tri thức nông cạn</a:t>
            </a:r>
            <a:r>
              <a:rPr lang="en-US" smtClean="0"/>
              <a:t> do không bảm đảm hoàn toàn chính xác về kết quả giải quyết vấn đề. </a:t>
            </a: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922A8C2-F1EA-4CB4-817E-83A5E34C4318}" type="datetime1">
              <a:rPr lang="vi-VN"/>
              <a:pPr eaLnBrk="1" hangingPunct="1"/>
              <a:t>28/03/2018</a:t>
            </a:fld>
            <a:endParaRPr lang="en-US"/>
          </a:p>
        </p:txBody>
      </p:sp>
      <p:sp>
        <p:nvSpPr>
          <p:cNvPr id="256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56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DC10EE3-58D9-417B-9B5C-0740ADF855CD}" type="slidenum">
              <a:rPr lang="en-US"/>
              <a:pPr eaLnBrk="1" hangingPunct="1"/>
              <a:t>14</a:t>
            </a:fld>
            <a:endParaRPr lang="en-US"/>
          </a:p>
        </p:txBody>
      </p:sp>
      <p:sp>
        <p:nvSpPr>
          <p:cNvPr id="25605" name="Rectangle 2"/>
          <p:cNvSpPr>
            <a:spLocks noGrp="1" noChangeArrowheads="1"/>
          </p:cNvSpPr>
          <p:nvPr>
            <p:ph type="title"/>
          </p:nvPr>
        </p:nvSpPr>
        <p:spPr/>
        <p:txBody>
          <a:bodyPr/>
          <a:lstStyle/>
          <a:p>
            <a:pPr eaLnBrk="1" hangingPunct="1"/>
            <a:r>
              <a:rPr lang="en-US" b="1" smtClean="0">
                <a:solidFill>
                  <a:srgbClr val="FF0000"/>
                </a:solidFill>
              </a:rPr>
              <a:t>Phân loại tri thức</a:t>
            </a:r>
          </a:p>
        </p:txBody>
      </p:sp>
      <p:sp>
        <p:nvSpPr>
          <p:cNvPr id="25606" name="Rectangle 3"/>
          <p:cNvSpPr>
            <a:spLocks noGrp="1" noChangeArrowheads="1"/>
          </p:cNvSpPr>
          <p:nvPr>
            <p:ph type="body" idx="1"/>
          </p:nvPr>
        </p:nvSpPr>
        <p:spPr/>
        <p:txBody>
          <a:bodyPr/>
          <a:lstStyle/>
          <a:p>
            <a:pPr eaLnBrk="1" hangingPunct="1"/>
            <a:r>
              <a:rPr lang="en-US" b="1" smtClean="0"/>
              <a:t>Siêu tri thức:</a:t>
            </a:r>
            <a:r>
              <a:rPr lang="en-US" smtClean="0"/>
              <a:t> mô tả tri thức về tri thức. Loại tri thức này giúp lựa chọn tri thức thích hợp nhất trong số các tri thức khi giải quyết một vấn đề. </a:t>
            </a:r>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60BE0AA-5A48-46EB-900A-00D19035E212}" type="datetime1">
              <a:rPr lang="vi-VN"/>
              <a:pPr eaLnBrk="1" hangingPunct="1"/>
              <a:t>28/03/2018</a:t>
            </a:fld>
            <a:endParaRPr lang="en-US"/>
          </a:p>
        </p:txBody>
      </p:sp>
      <p:sp>
        <p:nvSpPr>
          <p:cNvPr id="266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66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9BBD04D-B914-435E-AFEC-C57EDC3C4E63}" type="slidenum">
              <a:rPr lang="en-US"/>
              <a:pPr eaLnBrk="1" hangingPunct="1"/>
              <a:t>15</a:t>
            </a:fld>
            <a:endParaRPr lang="en-US"/>
          </a:p>
        </p:txBody>
      </p:sp>
      <p:sp>
        <p:nvSpPr>
          <p:cNvPr id="26629" name="Rectangle 2"/>
          <p:cNvSpPr>
            <a:spLocks noGrp="1" noChangeArrowheads="1"/>
          </p:cNvSpPr>
          <p:nvPr>
            <p:ph type="title"/>
          </p:nvPr>
        </p:nvSpPr>
        <p:spPr/>
        <p:txBody>
          <a:bodyPr/>
          <a:lstStyle/>
          <a:p>
            <a:pPr eaLnBrk="1" hangingPunct="1"/>
            <a:r>
              <a:rPr lang="en-US" smtClean="0"/>
              <a:t>Phương pháp tiếp nhận tri thức</a:t>
            </a:r>
          </a:p>
        </p:txBody>
      </p:sp>
      <p:sp>
        <p:nvSpPr>
          <p:cNvPr id="26630" name="Rectangle 3"/>
          <p:cNvSpPr>
            <a:spLocks noGrp="1" noChangeArrowheads="1"/>
          </p:cNvSpPr>
          <p:nvPr>
            <p:ph type="body" idx="1"/>
          </p:nvPr>
        </p:nvSpPr>
        <p:spPr/>
        <p:txBody>
          <a:bodyPr/>
          <a:lstStyle/>
          <a:p>
            <a:pPr eaLnBrk="1" hangingPunct="1"/>
            <a:r>
              <a:rPr lang="en-US" smtClean="0">
                <a:solidFill>
                  <a:schemeClr val="tx2"/>
                </a:solidFill>
              </a:rPr>
              <a:t>Thụ động</a:t>
            </a:r>
          </a:p>
          <a:p>
            <a:pPr lvl="1" eaLnBrk="1" hangingPunct="1"/>
            <a:r>
              <a:rPr lang="en-US" smtClean="0"/>
              <a:t> Gián tiếp: những tri thức kinh điển.</a:t>
            </a:r>
          </a:p>
          <a:p>
            <a:pPr lvl="1" eaLnBrk="1" hangingPunct="1"/>
            <a:r>
              <a:rPr lang="en-US" smtClean="0"/>
              <a:t> Trực tiếp: những tri thức kinh nghiệm (không kinh điển) do “chuyên gia lĩnh vực” đưa ra</a:t>
            </a:r>
          </a:p>
          <a:p>
            <a:pPr eaLnBrk="1" hangingPunct="1"/>
            <a:r>
              <a:rPr lang="en-US" smtClean="0">
                <a:solidFill>
                  <a:schemeClr val="tx2"/>
                </a:solidFill>
              </a:rPr>
              <a:t>Chủ động</a:t>
            </a:r>
          </a:p>
          <a:p>
            <a:pPr lvl="1" eaLnBrk="1" hangingPunct="1"/>
            <a:r>
              <a:rPr lang="en-US" smtClean="0"/>
              <a:t>Đối với những tri thức tiềm ẩn, không rõ ràng hệ thống phải tự phân tích, suy diễn, khám phá để có thêm tri thức mới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947871D-74E2-42E0-BDC7-29FC7A5E2E40}" type="datetime1">
              <a:rPr lang="vi-VN"/>
              <a:pPr eaLnBrk="1" hangingPunct="1"/>
              <a:t>28/03/2018</a:t>
            </a:fld>
            <a:endParaRPr lang="en-US"/>
          </a:p>
        </p:txBody>
      </p:sp>
      <p:sp>
        <p:nvSpPr>
          <p:cNvPr id="276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76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9D72AB2-EB32-4AF7-ADCC-2B1928C3A794}" type="slidenum">
              <a:rPr lang="en-US"/>
              <a:pPr eaLnBrk="1" hangingPunct="1"/>
              <a:t>16</a:t>
            </a:fld>
            <a:endParaRPr lang="en-US"/>
          </a:p>
        </p:txBody>
      </p:sp>
      <p:sp>
        <p:nvSpPr>
          <p:cNvPr id="27653" name="Rectangle 2"/>
          <p:cNvSpPr>
            <a:spLocks noGrp="1" noChangeArrowheads="1"/>
          </p:cNvSpPr>
          <p:nvPr>
            <p:ph type="title"/>
          </p:nvPr>
        </p:nvSpPr>
        <p:spPr/>
        <p:txBody>
          <a:bodyPr/>
          <a:lstStyle/>
          <a:p>
            <a:pPr eaLnBrk="1" hangingPunct="1"/>
            <a:r>
              <a:rPr lang="en-US" smtClean="0"/>
              <a:t>Phương pháp BDTT</a:t>
            </a:r>
          </a:p>
        </p:txBody>
      </p:sp>
      <p:sp>
        <p:nvSpPr>
          <p:cNvPr id="27654" name="Rectangle 3"/>
          <p:cNvSpPr>
            <a:spLocks noGrp="1" noChangeArrowheads="1"/>
          </p:cNvSpPr>
          <p:nvPr>
            <p:ph type="body" idx="1"/>
          </p:nvPr>
        </p:nvSpPr>
        <p:spPr/>
        <p:txBody>
          <a:bodyPr/>
          <a:lstStyle/>
          <a:p>
            <a:pPr eaLnBrk="1" hangingPunct="1"/>
            <a:r>
              <a:rPr lang="vi-VN" b="1" smtClean="0"/>
              <a:t>Dựa trên logic hình thức</a:t>
            </a:r>
            <a:r>
              <a:rPr lang="vi-VN" smtClean="0"/>
              <a:t>: dạng biểu diễn tri thức cổ điển nhất trong máy tính, với hai dạng phổ biến là logic mệnh đề và logic vị từ. Cả hai kỹ thuật này đều dùng ký hiệu để thể hiện tri thức và các toán tử áp lên các ký hiệu để suy luận logic.</a:t>
            </a:r>
            <a:r>
              <a:rPr lang="en-US"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2DD7C9E-FBF2-47C3-BAA7-85E9E78FEBB2}" type="datetime1">
              <a:rPr lang="vi-VN"/>
              <a:pPr eaLnBrk="1" hangingPunct="1"/>
              <a:t>28/03/2018</a:t>
            </a:fld>
            <a:endParaRPr lang="en-US"/>
          </a:p>
        </p:txBody>
      </p:sp>
      <p:sp>
        <p:nvSpPr>
          <p:cNvPr id="286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86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B81F2CB-6F8F-46AF-8C00-23C781F3A9D1}" type="slidenum">
              <a:rPr lang="en-US"/>
              <a:pPr eaLnBrk="1" hangingPunct="1"/>
              <a:t>17</a:t>
            </a:fld>
            <a:endParaRPr lang="en-US"/>
          </a:p>
        </p:txBody>
      </p:sp>
      <p:sp>
        <p:nvSpPr>
          <p:cNvPr id="28677" name="Rectangle 2"/>
          <p:cNvSpPr>
            <a:spLocks noGrp="1" noChangeArrowheads="1"/>
          </p:cNvSpPr>
          <p:nvPr>
            <p:ph type="title"/>
          </p:nvPr>
        </p:nvSpPr>
        <p:spPr/>
        <p:txBody>
          <a:bodyPr/>
          <a:lstStyle/>
          <a:p>
            <a:pPr eaLnBrk="1" hangingPunct="1"/>
            <a:r>
              <a:rPr lang="en-US" smtClean="0"/>
              <a:t>Phương pháp BDTT</a:t>
            </a:r>
          </a:p>
        </p:txBody>
      </p:sp>
      <p:sp>
        <p:nvSpPr>
          <p:cNvPr id="28678" name="Rectangle 3"/>
          <p:cNvSpPr>
            <a:spLocks noGrp="1" noChangeArrowheads="1"/>
          </p:cNvSpPr>
          <p:nvPr>
            <p:ph type="body" idx="1"/>
          </p:nvPr>
        </p:nvSpPr>
        <p:spPr/>
        <p:txBody>
          <a:bodyPr/>
          <a:lstStyle/>
          <a:p>
            <a:pPr eaLnBrk="1" hangingPunct="1"/>
            <a:r>
              <a:rPr lang="vi-VN" b="1" smtClean="0"/>
              <a:t>Dạng sơ đồ mạng</a:t>
            </a:r>
            <a:r>
              <a:rPr lang="vi-VN" smtClean="0"/>
              <a:t>: l</a:t>
            </a:r>
            <a:r>
              <a:rPr lang="en-US" smtClean="0"/>
              <a:t>à phương pháp biểu diễn tri thức dùng đồ thị trong đó nút biểu diễn đối tượng và cung biểu diễn quan hệ giữa các đối tượng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FE147B3-0ACC-43B8-857E-3D910D73AAE1}" type="datetime1">
              <a:rPr lang="vi-VN"/>
              <a:pPr eaLnBrk="1" hangingPunct="1"/>
              <a:t>28/03/2018</a:t>
            </a:fld>
            <a:endParaRPr lang="en-US"/>
          </a:p>
        </p:txBody>
      </p:sp>
      <p:sp>
        <p:nvSpPr>
          <p:cNvPr id="296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97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92E292E-BA30-43B9-9C45-3DB281CE9306}" type="slidenum">
              <a:rPr lang="en-US"/>
              <a:pPr eaLnBrk="1" hangingPunct="1"/>
              <a:t>18</a:t>
            </a:fld>
            <a:endParaRPr lang="en-US"/>
          </a:p>
        </p:txBody>
      </p:sp>
      <p:sp>
        <p:nvSpPr>
          <p:cNvPr id="29701" name="Rectangle 2"/>
          <p:cNvSpPr>
            <a:spLocks noGrp="1" noChangeArrowheads="1"/>
          </p:cNvSpPr>
          <p:nvPr>
            <p:ph type="title"/>
          </p:nvPr>
        </p:nvSpPr>
        <p:spPr/>
        <p:txBody>
          <a:bodyPr/>
          <a:lstStyle/>
          <a:p>
            <a:pPr eaLnBrk="1" hangingPunct="1"/>
            <a:r>
              <a:rPr lang="en-US" smtClean="0"/>
              <a:t>Phương pháp BDTT</a:t>
            </a:r>
          </a:p>
        </p:txBody>
      </p:sp>
      <p:sp>
        <p:nvSpPr>
          <p:cNvPr id="29702" name="Rectangle 3"/>
          <p:cNvSpPr>
            <a:spLocks noGrp="1" noChangeArrowheads="1"/>
          </p:cNvSpPr>
          <p:nvPr>
            <p:ph type="body" idx="1"/>
          </p:nvPr>
        </p:nvSpPr>
        <p:spPr/>
        <p:txBody>
          <a:bodyPr/>
          <a:lstStyle/>
          <a:p>
            <a:pPr eaLnBrk="1" hangingPunct="1"/>
            <a:r>
              <a:rPr lang="vi-VN" b="1" smtClean="0"/>
              <a:t>Dạng luật dẫn</a:t>
            </a:r>
            <a:r>
              <a:rPr lang="vi-VN" smtClean="0"/>
              <a:t>: </a:t>
            </a:r>
            <a:r>
              <a:rPr lang="en-US" smtClean="0"/>
              <a:t>là cấu trúc tri thức dùng để liên kết thông tin đã biết với các thông tin khác giúp đưa ra các suy luận, kết luận từ những thông tin đã biết.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4248D31-965F-42B9-B5B1-7DE4130322FE}" type="datetime1">
              <a:rPr lang="vi-VN"/>
              <a:pPr eaLnBrk="1" hangingPunct="1"/>
              <a:t>28/03/2018</a:t>
            </a:fld>
            <a:endParaRPr lang="en-US"/>
          </a:p>
        </p:txBody>
      </p:sp>
      <p:sp>
        <p:nvSpPr>
          <p:cNvPr id="307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07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2513376-513D-455D-ADB6-2174E00F3A99}" type="slidenum">
              <a:rPr lang="en-US"/>
              <a:pPr eaLnBrk="1" hangingPunct="1"/>
              <a:t>19</a:t>
            </a:fld>
            <a:endParaRPr lang="en-US"/>
          </a:p>
        </p:txBody>
      </p:sp>
      <p:sp>
        <p:nvSpPr>
          <p:cNvPr id="30725" name="Rectangle 2"/>
          <p:cNvSpPr>
            <a:spLocks noGrp="1" noChangeArrowheads="1"/>
          </p:cNvSpPr>
          <p:nvPr>
            <p:ph type="title"/>
          </p:nvPr>
        </p:nvSpPr>
        <p:spPr/>
        <p:txBody>
          <a:bodyPr/>
          <a:lstStyle/>
          <a:p>
            <a:pPr eaLnBrk="1" hangingPunct="1"/>
            <a:r>
              <a:rPr lang="en-US" smtClean="0"/>
              <a:t>Phương pháp BDTT</a:t>
            </a:r>
          </a:p>
        </p:txBody>
      </p:sp>
      <p:sp>
        <p:nvSpPr>
          <p:cNvPr id="30726" name="Rectangle 3"/>
          <p:cNvSpPr>
            <a:spLocks noGrp="1" noChangeArrowheads="1"/>
          </p:cNvSpPr>
          <p:nvPr>
            <p:ph type="body" idx="1"/>
          </p:nvPr>
        </p:nvSpPr>
        <p:spPr/>
        <p:txBody>
          <a:bodyPr/>
          <a:lstStyle/>
          <a:p>
            <a:pPr eaLnBrk="1" hangingPunct="1"/>
            <a:r>
              <a:rPr lang="vi-VN" b="1" smtClean="0"/>
              <a:t>Dạng cấu trúc frames, classes</a:t>
            </a:r>
            <a:r>
              <a:rPr lang="vi-VN" smtClean="0"/>
              <a:t>: là cấu trúc dữ liệu để thể hiện tri thức đa dạng về khái niệm hay đối tượng nào đó.</a:t>
            </a:r>
            <a:endParaRPr lang="en-US" smtClean="0"/>
          </a:p>
          <a:p>
            <a:pPr eaLnBrk="1" hangingPunct="1"/>
            <a:r>
              <a:rPr lang="vi-VN" smtClean="0"/>
              <a:t>Sử dụng các ngôn ngữ đặc tả</a:t>
            </a: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0C05C2E-F8F0-491D-8E69-9C0FDDB34F11}" type="datetime1">
              <a:rPr lang="vi-VN"/>
              <a:pPr eaLnBrk="1" hangingPunct="1"/>
              <a:t>28/03/2018</a:t>
            </a:fld>
            <a:endParaRPr lang="en-US"/>
          </a:p>
        </p:txBody>
      </p:sp>
      <p:sp>
        <p:nvSpPr>
          <p:cNvPr id="133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33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8B2053E-6810-4490-AB67-C9C3927AFCFE}" type="slidenum">
              <a:rPr lang="en-US"/>
              <a:pPr eaLnBrk="1" hangingPunct="1"/>
              <a:t>2</a:t>
            </a:fld>
            <a:endParaRPr lang="en-US"/>
          </a:p>
        </p:txBody>
      </p:sp>
      <p:sp>
        <p:nvSpPr>
          <p:cNvPr id="13317" name="Rectangle 2"/>
          <p:cNvSpPr>
            <a:spLocks noGrp="1" noChangeArrowheads="1"/>
          </p:cNvSpPr>
          <p:nvPr>
            <p:ph type="title"/>
          </p:nvPr>
        </p:nvSpPr>
        <p:spPr/>
        <p:txBody>
          <a:bodyPr/>
          <a:lstStyle/>
          <a:p>
            <a:pPr eaLnBrk="1" hangingPunct="1"/>
            <a:r>
              <a:rPr lang="en-US" smtClean="0"/>
              <a:t>Nội dung</a:t>
            </a:r>
          </a:p>
        </p:txBody>
      </p:sp>
      <p:sp>
        <p:nvSpPr>
          <p:cNvPr id="13318" name="Rectangle 3"/>
          <p:cNvSpPr>
            <a:spLocks noGrp="1" noChangeArrowheads="1"/>
          </p:cNvSpPr>
          <p:nvPr>
            <p:ph type="body" idx="1"/>
          </p:nvPr>
        </p:nvSpPr>
        <p:spPr/>
        <p:txBody>
          <a:bodyPr/>
          <a:lstStyle/>
          <a:p>
            <a:pPr eaLnBrk="1" hangingPunct="1"/>
            <a:r>
              <a:rPr lang="en-US" smtClean="0"/>
              <a:t>Khái niệm</a:t>
            </a:r>
          </a:p>
          <a:p>
            <a:pPr eaLnBrk="1" hangingPunct="1"/>
            <a:r>
              <a:rPr lang="en-US" smtClean="0"/>
              <a:t>BDTT bằng Logic hình thức</a:t>
            </a:r>
          </a:p>
          <a:p>
            <a:pPr eaLnBrk="1" hangingPunct="1"/>
            <a:r>
              <a:rPr lang="en-US" smtClean="0"/>
              <a:t>BDTT bằng mạng ngữ nghĩa</a:t>
            </a:r>
          </a:p>
          <a:p>
            <a:pPr eaLnBrk="1" hangingPunct="1"/>
            <a:r>
              <a:rPr lang="en-US" smtClean="0"/>
              <a:t>BDTT bằng hệ luật dẫn</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81C6095-B445-471D-A240-8ABFB371AC59}" type="datetime1">
              <a:rPr lang="vi-VN"/>
              <a:pPr eaLnBrk="1" hangingPunct="1"/>
              <a:t>28/03/2018</a:t>
            </a:fld>
            <a:endParaRPr lang="en-US"/>
          </a:p>
        </p:txBody>
      </p:sp>
      <p:sp>
        <p:nvSpPr>
          <p:cNvPr id="317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17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47F3889-4096-4FC7-9E4C-9C9B6716D7AB}" type="slidenum">
              <a:rPr lang="en-US"/>
              <a:pPr eaLnBrk="1" hangingPunct="1"/>
              <a:t>20</a:t>
            </a:fld>
            <a:endParaRPr lang="en-US"/>
          </a:p>
        </p:txBody>
      </p:sp>
      <p:sp>
        <p:nvSpPr>
          <p:cNvPr id="31749" name="Rectangle 2"/>
          <p:cNvSpPr>
            <a:spLocks noGrp="1" noChangeArrowheads="1"/>
          </p:cNvSpPr>
          <p:nvPr>
            <p:ph type="title"/>
          </p:nvPr>
        </p:nvSpPr>
        <p:spPr/>
        <p:txBody>
          <a:bodyPr/>
          <a:lstStyle/>
          <a:p>
            <a:pPr eaLnBrk="1" hangingPunct="1"/>
            <a:r>
              <a:rPr lang="vi-VN" smtClean="0"/>
              <a:t>B</a:t>
            </a:r>
            <a:r>
              <a:rPr lang="en-US" smtClean="0"/>
              <a:t>DTT</a:t>
            </a:r>
            <a:r>
              <a:rPr lang="vi-VN" smtClean="0"/>
              <a:t> theo logic hình thức</a:t>
            </a:r>
            <a:r>
              <a:rPr lang="en-US" smtClean="0"/>
              <a:t> </a:t>
            </a:r>
          </a:p>
        </p:txBody>
      </p:sp>
      <p:sp>
        <p:nvSpPr>
          <p:cNvPr id="31750" name="Rectangle 3"/>
          <p:cNvSpPr>
            <a:spLocks noGrp="1" noChangeArrowheads="1"/>
          </p:cNvSpPr>
          <p:nvPr>
            <p:ph type="body" idx="1"/>
          </p:nvPr>
        </p:nvSpPr>
        <p:spPr/>
        <p:txBody>
          <a:bodyPr/>
          <a:lstStyle/>
          <a:p>
            <a:pPr eaLnBrk="1" hangingPunct="1"/>
            <a:r>
              <a:rPr lang="vi-VN" smtClean="0"/>
              <a:t>Logic mệnh đề</a:t>
            </a:r>
          </a:p>
          <a:p>
            <a:pPr eaLnBrk="1" hangingPunct="1"/>
            <a:r>
              <a:rPr lang="vi-VN" smtClean="0"/>
              <a:t>Logic vị từ cấp 1, cấp cao</a:t>
            </a:r>
          </a:p>
          <a:p>
            <a:pPr eaLnBrk="1" hangingPunct="1"/>
            <a:r>
              <a:rPr lang="vi-VN" smtClean="0"/>
              <a:t>Logic đa trị: </a:t>
            </a:r>
            <a:r>
              <a:rPr lang="vi-VN" sz="2400" smtClean="0"/>
              <a:t>các mệnh đề không đúng không sai</a:t>
            </a:r>
          </a:p>
          <a:p>
            <a:pPr eaLnBrk="1" hangingPunct="1"/>
            <a:r>
              <a:rPr lang="vi-VN" smtClean="0"/>
              <a:t>Logic mờ</a:t>
            </a:r>
          </a:p>
          <a:p>
            <a:pPr eaLnBrk="1" hangingPunct="1"/>
            <a:r>
              <a:rPr lang="vi-VN" smtClean="0"/>
              <a:t>Logic thời gian</a:t>
            </a:r>
            <a:r>
              <a:rPr lang="en-US"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7CAF6FF-F7E3-4094-A3EB-A2F62E5F675A}" type="datetime1">
              <a:rPr lang="vi-VN"/>
              <a:pPr eaLnBrk="1" hangingPunct="1"/>
              <a:t>28/03/2018</a:t>
            </a:fld>
            <a:endParaRPr lang="en-US"/>
          </a:p>
        </p:txBody>
      </p:sp>
      <p:sp>
        <p:nvSpPr>
          <p:cNvPr id="327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27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EFDC84D-5067-45D5-8629-A21F0AF59F95}" type="slidenum">
              <a:rPr lang="en-US"/>
              <a:pPr eaLnBrk="1" hangingPunct="1"/>
              <a:t>21</a:t>
            </a:fld>
            <a:endParaRPr lang="en-US"/>
          </a:p>
        </p:txBody>
      </p:sp>
      <p:sp>
        <p:nvSpPr>
          <p:cNvPr id="32773" name="Rectangle 2"/>
          <p:cNvSpPr>
            <a:spLocks noGrp="1" noChangeArrowheads="1"/>
          </p:cNvSpPr>
          <p:nvPr>
            <p:ph type="title"/>
          </p:nvPr>
        </p:nvSpPr>
        <p:spPr/>
        <p:txBody>
          <a:bodyPr/>
          <a:lstStyle/>
          <a:p>
            <a:pPr eaLnBrk="1" hangingPunct="1"/>
            <a:r>
              <a:rPr lang="en-US" smtClean="0"/>
              <a:t>Logic mệnh đề </a:t>
            </a:r>
          </a:p>
        </p:txBody>
      </p:sp>
      <p:sp>
        <p:nvSpPr>
          <p:cNvPr id="32774" name="Rectangle 3"/>
          <p:cNvSpPr>
            <a:spLocks noGrp="1" noChangeArrowheads="1"/>
          </p:cNvSpPr>
          <p:nvPr>
            <p:ph type="body" idx="1"/>
          </p:nvPr>
        </p:nvSpPr>
        <p:spPr/>
        <p:txBody>
          <a:bodyPr/>
          <a:lstStyle/>
          <a:p>
            <a:pPr eaLnBrk="1" hangingPunct="1"/>
            <a:r>
              <a:rPr lang="vi-VN" smtClean="0"/>
              <a:t>Các ký hiệu đại diện cho các mệnh đề có chân trị đúng hoặc sai: p,q,r,...(có thể phụ thuộc vào không gian, thời gian, chủ thể phát biểu, hoặc luôn có chân trị xác định</a:t>
            </a:r>
            <a:r>
              <a:rPr lang="en-US" smtClean="0"/>
              <a:t>.</a:t>
            </a:r>
          </a:p>
          <a:p>
            <a:pPr eaLnBrk="1" hangingPunct="1"/>
            <a:r>
              <a:rPr lang="vi-VN" smtClean="0"/>
              <a:t>Các toán tử logic  not(</a:t>
            </a:r>
            <a:r>
              <a:rPr lang="vi-VN" smtClean="0">
                <a:sym typeface="Symbol" pitchFamily="18" charset="2"/>
              </a:rPr>
              <a:t></a:t>
            </a:r>
            <a:r>
              <a:rPr lang="vi-VN" smtClean="0"/>
              <a:t>), and(</a:t>
            </a:r>
            <a:r>
              <a:rPr lang="vi-VN" smtClean="0">
                <a:sym typeface="Symbol" pitchFamily="18" charset="2"/>
              </a:rPr>
              <a:t></a:t>
            </a:r>
            <a:r>
              <a:rPr lang="vi-VN" smtClean="0"/>
              <a:t>), or(</a:t>
            </a:r>
            <a:r>
              <a:rPr lang="vi-VN" smtClean="0">
                <a:sym typeface="Symbol" pitchFamily="18" charset="2"/>
              </a:rPr>
              <a:t></a:t>
            </a:r>
            <a:r>
              <a:rPr lang="vi-VN" smtClean="0"/>
              <a:t>), </a:t>
            </a:r>
            <a:r>
              <a:rPr lang="vi-VN" smtClean="0">
                <a:sym typeface="Wingdings" pitchFamily="2" charset="2"/>
              </a:rPr>
              <a:t></a:t>
            </a:r>
            <a:endParaRPr lang="en-US" smtClean="0"/>
          </a:p>
          <a:p>
            <a:pPr eaLnBrk="1" hangingPunct="1"/>
            <a:r>
              <a:rPr lang="vi-VN" smtClean="0"/>
              <a:t>Quy ước ngữ nghĩa: hằng đúng, hằng sai</a:t>
            </a:r>
            <a:endParaRPr lang="en-US" smtClean="0"/>
          </a:p>
          <a:p>
            <a:pPr eaLnBrk="1" hangingPunct="1"/>
            <a:r>
              <a:rPr lang="vi-VN" smtClean="0"/>
              <a:t>Các tiên đề, các quy luật </a:t>
            </a: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1C1DE7E-B945-4593-9887-28B8DA1F0540}" type="datetime1">
              <a:rPr lang="vi-VN"/>
              <a:pPr eaLnBrk="1" hangingPunct="1"/>
              <a:t>28/03/2018</a:t>
            </a:fld>
            <a:endParaRPr lang="en-US"/>
          </a:p>
        </p:txBody>
      </p:sp>
      <p:sp>
        <p:nvSpPr>
          <p:cNvPr id="337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37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20C890F-7775-4E6D-86E1-78FA2334772A}" type="slidenum">
              <a:rPr lang="en-US"/>
              <a:pPr eaLnBrk="1" hangingPunct="1"/>
              <a:t>22</a:t>
            </a:fld>
            <a:endParaRPr lang="en-US"/>
          </a:p>
        </p:txBody>
      </p:sp>
      <p:sp>
        <p:nvSpPr>
          <p:cNvPr id="33797" name="Rectangle 2"/>
          <p:cNvSpPr>
            <a:spLocks noGrp="1" noChangeArrowheads="1"/>
          </p:cNvSpPr>
          <p:nvPr>
            <p:ph type="title"/>
          </p:nvPr>
        </p:nvSpPr>
        <p:spPr/>
        <p:txBody>
          <a:bodyPr/>
          <a:lstStyle/>
          <a:p>
            <a:pPr eaLnBrk="1" hangingPunct="1"/>
            <a:r>
              <a:rPr lang="en-US" smtClean="0"/>
              <a:t>Logic mệnh đề </a:t>
            </a:r>
          </a:p>
        </p:txBody>
      </p:sp>
      <p:sp>
        <p:nvSpPr>
          <p:cNvPr id="33798" name="Rectangle 3"/>
          <p:cNvSpPr>
            <a:spLocks noGrp="1" noChangeArrowheads="1"/>
          </p:cNvSpPr>
          <p:nvPr>
            <p:ph type="body" idx="1"/>
          </p:nvPr>
        </p:nvSpPr>
        <p:spPr/>
        <p:txBody>
          <a:bodyPr/>
          <a:lstStyle/>
          <a:p>
            <a:pPr eaLnBrk="1" hangingPunct="1"/>
            <a:r>
              <a:rPr lang="en-US" b="1" i="1" smtClean="0"/>
              <a:t>Mệnh đề</a:t>
            </a:r>
            <a:r>
              <a:rPr lang="en-US" smtClean="0"/>
              <a:t> là một khẳng định, một phát biểu mà giá trị của nó chỉ có thể hoặc là đúng hoặc là sai </a:t>
            </a:r>
            <a:r>
              <a:rPr lang="vi-VN" smtClean="0"/>
              <a:t>(có thể phụ thuộc vào không gian, thời gian, chủ thể phát biểu, hoặc luôn có chân trị xác định</a:t>
            </a:r>
            <a:r>
              <a:rPr lang="en-US"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CDD570C-1145-4173-9C2D-260A7A136E5C}" type="datetime1">
              <a:rPr lang="vi-VN"/>
              <a:pPr eaLnBrk="1" hangingPunct="1"/>
              <a:t>28/03/2018</a:t>
            </a:fld>
            <a:endParaRPr lang="en-US"/>
          </a:p>
        </p:txBody>
      </p:sp>
      <p:sp>
        <p:nvSpPr>
          <p:cNvPr id="348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48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27FFCA7-4FB1-45A8-8D79-BA118349D8A0}" type="slidenum">
              <a:rPr lang="en-US"/>
              <a:pPr eaLnBrk="1" hangingPunct="1"/>
              <a:t>23</a:t>
            </a:fld>
            <a:endParaRPr lang="en-US"/>
          </a:p>
        </p:txBody>
      </p:sp>
      <p:sp>
        <p:nvSpPr>
          <p:cNvPr id="34821" name="Rectangle 2"/>
          <p:cNvSpPr>
            <a:spLocks noGrp="1" noChangeArrowheads="1"/>
          </p:cNvSpPr>
          <p:nvPr>
            <p:ph type="title"/>
          </p:nvPr>
        </p:nvSpPr>
        <p:spPr/>
        <p:txBody>
          <a:bodyPr/>
          <a:lstStyle/>
          <a:p>
            <a:pPr eaLnBrk="1" hangingPunct="1"/>
            <a:r>
              <a:rPr lang="en-US" smtClean="0"/>
              <a:t>Logic mệnh đề </a:t>
            </a:r>
          </a:p>
        </p:txBody>
      </p:sp>
      <p:sp>
        <p:nvSpPr>
          <p:cNvPr id="34822" name="Rectangle 3"/>
          <p:cNvSpPr>
            <a:spLocks noGrp="1" noChangeArrowheads="1"/>
          </p:cNvSpPr>
          <p:nvPr>
            <p:ph type="body" idx="1"/>
          </p:nvPr>
        </p:nvSpPr>
        <p:spPr/>
        <p:txBody>
          <a:bodyPr/>
          <a:lstStyle/>
          <a:p>
            <a:pPr eaLnBrk="1" hangingPunct="1"/>
            <a:r>
              <a:rPr lang="vi-VN" smtClean="0"/>
              <a:t>Các ký hiệu đại diện cho các mệnh đề có chân trị đúng hoặc sai: p,q,r</a:t>
            </a:r>
            <a:r>
              <a:rPr lang="en-US" smtClean="0"/>
              <a:t>.</a:t>
            </a:r>
          </a:p>
          <a:p>
            <a:pPr eaLnBrk="1" hangingPunct="1"/>
            <a:r>
              <a:rPr lang="vi-VN" smtClean="0"/>
              <a:t>Các toán tử logic  not(</a:t>
            </a:r>
            <a:r>
              <a:rPr lang="vi-VN" smtClean="0">
                <a:sym typeface="Symbol" pitchFamily="18" charset="2"/>
              </a:rPr>
              <a:t></a:t>
            </a:r>
            <a:r>
              <a:rPr lang="vi-VN" smtClean="0"/>
              <a:t>), and(</a:t>
            </a:r>
            <a:r>
              <a:rPr lang="vi-VN" smtClean="0">
                <a:sym typeface="Symbol" pitchFamily="18" charset="2"/>
              </a:rPr>
              <a:t></a:t>
            </a:r>
            <a:r>
              <a:rPr lang="vi-VN" smtClean="0"/>
              <a:t>), or(</a:t>
            </a:r>
            <a:r>
              <a:rPr lang="vi-VN" smtClean="0">
                <a:sym typeface="Symbol" pitchFamily="18" charset="2"/>
              </a:rPr>
              <a:t></a:t>
            </a:r>
            <a:r>
              <a:rPr lang="vi-VN" smtClean="0"/>
              <a:t>), </a:t>
            </a:r>
            <a:r>
              <a:rPr lang="vi-VN" smtClean="0">
                <a:sym typeface="Wingdings" pitchFamily="2" charset="2"/>
              </a:rPr>
              <a:t></a:t>
            </a:r>
            <a:endParaRPr lang="en-US" smtClean="0"/>
          </a:p>
          <a:p>
            <a:pPr eaLnBrk="1" hangingPunct="1"/>
            <a:r>
              <a:rPr lang="vi-VN" smtClean="0"/>
              <a:t>Quy ước ngữ nghĩa: hằng đúng, hằng sai</a:t>
            </a:r>
            <a:endParaRPr lang="en-US" smtClean="0"/>
          </a:p>
          <a:p>
            <a:pPr eaLnBrk="1" hangingPunct="1"/>
            <a:r>
              <a:rPr lang="vi-VN" smtClean="0"/>
              <a:t>Các tiên đề, các quy luật </a:t>
            </a: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F13E807-AF06-4314-8EA5-ECB9F5478B9F}" type="datetime1">
              <a:rPr lang="vi-VN"/>
              <a:pPr eaLnBrk="1" hangingPunct="1"/>
              <a:t>28/03/2018</a:t>
            </a:fld>
            <a:endParaRPr lang="en-US"/>
          </a:p>
        </p:txBody>
      </p:sp>
      <p:sp>
        <p:nvSpPr>
          <p:cNvPr id="358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58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A81423E-9153-48DD-9150-ADDFC6294257}" type="slidenum">
              <a:rPr lang="en-US"/>
              <a:pPr eaLnBrk="1" hangingPunct="1"/>
              <a:t>24</a:t>
            </a:fld>
            <a:endParaRPr lang="en-US"/>
          </a:p>
        </p:txBody>
      </p:sp>
      <p:sp>
        <p:nvSpPr>
          <p:cNvPr id="35845" name="Rectangle 2"/>
          <p:cNvSpPr>
            <a:spLocks noGrp="1" noChangeArrowheads="1"/>
          </p:cNvSpPr>
          <p:nvPr>
            <p:ph type="title"/>
          </p:nvPr>
        </p:nvSpPr>
        <p:spPr/>
        <p:txBody>
          <a:bodyPr/>
          <a:lstStyle/>
          <a:p>
            <a:pPr eaLnBrk="1" hangingPunct="1"/>
            <a:endParaRPr lang="en-US" smtClean="0"/>
          </a:p>
        </p:txBody>
      </p:sp>
      <p:sp>
        <p:nvSpPr>
          <p:cNvPr id="35846" name="Rectangle 3"/>
          <p:cNvSpPr>
            <a:spLocks noGrp="1" noChangeArrowheads="1"/>
          </p:cNvSpPr>
          <p:nvPr>
            <p:ph type="body" idx="1"/>
          </p:nvPr>
        </p:nvSpPr>
        <p:spPr/>
        <p:txBody>
          <a:bodyPr/>
          <a:lstStyle/>
          <a:p>
            <a:pPr eaLnBrk="1" hangingPunct="1"/>
            <a:r>
              <a:rPr lang="en-US" i="1" smtClean="0"/>
              <a:t>Biểu thức logic</a:t>
            </a:r>
            <a:r>
              <a:rPr lang="en-US" smtClean="0"/>
              <a:t> được định nghĩa đệ quy như sau:</a:t>
            </a:r>
          </a:p>
          <a:p>
            <a:pPr lvl="1" eaLnBrk="1" hangingPunct="1"/>
            <a:r>
              <a:rPr lang="en-US" smtClean="0"/>
              <a:t>Các hằng logic (True, False) và các biến mệnh đề là các biểu thức logic</a:t>
            </a:r>
          </a:p>
          <a:p>
            <a:pPr lvl="1" eaLnBrk="1" hangingPunct="1"/>
            <a:r>
              <a:rPr lang="en-US" smtClean="0"/>
              <a:t>Các biểu thức logic kết hợp với các toán tử logic (phép tuyển (</a:t>
            </a:r>
            <a:r>
              <a:rPr lang="en-US" smtClean="0">
                <a:sym typeface="Symbol" pitchFamily="18" charset="2"/>
              </a:rPr>
              <a:t></a:t>
            </a:r>
            <a:r>
              <a:rPr lang="en-US" smtClean="0"/>
              <a:t>), phép  hội (</a:t>
            </a:r>
            <a:r>
              <a:rPr lang="en-US" smtClean="0">
                <a:sym typeface="Symbol" pitchFamily="18" charset="2"/>
              </a:rPr>
              <a:t></a:t>
            </a:r>
            <a:r>
              <a:rPr lang="en-US" smtClean="0"/>
              <a:t> ), phủ định (</a:t>
            </a:r>
            <a:r>
              <a:rPr lang="en-US" smtClean="0">
                <a:sym typeface="Symbol" pitchFamily="18" charset="2"/>
              </a:rPr>
              <a:t></a:t>
            </a:r>
            <a:r>
              <a:rPr lang="en-US" smtClean="0"/>
              <a:t> , ~, ), phép kéo theo (</a:t>
            </a:r>
            <a:r>
              <a:rPr lang="en-US" smtClean="0">
                <a:sym typeface="Symbol" pitchFamily="18" charset="2"/>
              </a:rPr>
              <a:t></a:t>
            </a:r>
            <a:r>
              <a:rPr lang="en-US" smtClean="0"/>
              <a:t>, </a:t>
            </a:r>
            <a:r>
              <a:rPr lang="en-US" smtClean="0">
                <a:sym typeface="Symbol" pitchFamily="18" charset="2"/>
              </a:rPr>
              <a:t></a:t>
            </a:r>
            <a:r>
              <a:rPr lang="en-US" smtClean="0"/>
              <a:t>), phép tương đương (</a:t>
            </a:r>
            <a:r>
              <a:rPr lang="en-US" smtClean="0">
                <a:sym typeface="Symbol" pitchFamily="18" charset="2"/>
              </a:rPr>
              <a:t></a:t>
            </a:r>
            <a:r>
              <a:rPr lang="en-US" smtClean="0"/>
              <a:t>, </a:t>
            </a:r>
            <a:r>
              <a:rPr lang="en-US" smtClean="0">
                <a:sym typeface="Symbol" pitchFamily="18" charset="2"/>
              </a:rPr>
              <a:t></a:t>
            </a:r>
            <a:r>
              <a:rPr lang="en-US" smtClean="0"/>
              <a:t>)) là các biểu thức logic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182C2BA-1959-413E-99AF-7B2987C836DB}" type="datetime1">
              <a:rPr lang="vi-VN"/>
              <a:pPr eaLnBrk="1" hangingPunct="1"/>
              <a:t>28/03/2018</a:t>
            </a:fld>
            <a:endParaRPr lang="en-US"/>
          </a:p>
        </p:txBody>
      </p:sp>
      <p:sp>
        <p:nvSpPr>
          <p:cNvPr id="3686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686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6AA9335-8984-476E-A932-8E8F535E39FA}" type="slidenum">
              <a:rPr lang="en-US"/>
              <a:pPr eaLnBrk="1" hangingPunct="1"/>
              <a:t>25</a:t>
            </a:fld>
            <a:endParaRPr lang="en-US"/>
          </a:p>
        </p:txBody>
      </p:sp>
      <p:sp>
        <p:nvSpPr>
          <p:cNvPr id="36869" name="Rectangle 2"/>
          <p:cNvSpPr>
            <a:spLocks noGrp="1" noChangeArrowheads="1"/>
          </p:cNvSpPr>
          <p:nvPr>
            <p:ph type="title"/>
          </p:nvPr>
        </p:nvSpPr>
        <p:spPr/>
        <p:txBody>
          <a:bodyPr/>
          <a:lstStyle/>
          <a:p>
            <a:pPr eaLnBrk="1" hangingPunct="1"/>
            <a:endParaRPr lang="en-US" smtClean="0"/>
          </a:p>
        </p:txBody>
      </p:sp>
      <p:sp>
        <p:nvSpPr>
          <p:cNvPr id="36870" name="Rectangle 3"/>
          <p:cNvSpPr>
            <a:spLocks noGrp="1" noChangeArrowheads="1"/>
          </p:cNvSpPr>
          <p:nvPr>
            <p:ph type="body" idx="1"/>
          </p:nvPr>
        </p:nvSpPr>
        <p:spPr/>
        <p:txBody>
          <a:bodyPr/>
          <a:lstStyle/>
          <a:p>
            <a:pPr eaLnBrk="1" hangingPunct="1"/>
            <a:r>
              <a:rPr lang="en-US" i="1" smtClean="0"/>
              <a:t>Biểu thức logic dạng chuẩn: </a:t>
            </a:r>
            <a:r>
              <a:rPr lang="en-US" smtClean="0"/>
              <a:t>là biểu thức được xây dựng từ các biến mệnh đề và các phép toán </a:t>
            </a:r>
            <a:r>
              <a:rPr lang="en-US" smtClean="0">
                <a:sym typeface="Symbol" pitchFamily="18" charset="2"/>
              </a:rPr>
              <a:t></a:t>
            </a:r>
            <a:r>
              <a:rPr lang="en-US" smtClean="0"/>
              <a:t>, </a:t>
            </a:r>
            <a:r>
              <a:rPr lang="en-US" smtClean="0">
                <a:sym typeface="Symbol" pitchFamily="18" charset="2"/>
              </a:rPr>
              <a:t></a:t>
            </a:r>
            <a:r>
              <a:rPr lang="en-US" smtClean="0"/>
              <a:t>, </a:t>
            </a:r>
            <a:r>
              <a:rPr lang="en-US" smtClean="0">
                <a:sym typeface="Symbol" pitchFamily="18" charset="2"/>
              </a:rPr>
              <a:t></a:t>
            </a:r>
            <a:r>
              <a:rPr lang="en-US" i="1" smtClean="0"/>
              <a:t>.</a:t>
            </a:r>
            <a:r>
              <a:rPr lang="en-US"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E892701-3B2C-4F20-BDB6-4475CAC631B6}" type="datetime1">
              <a:rPr lang="vi-VN"/>
              <a:pPr eaLnBrk="1" hangingPunct="1"/>
              <a:t>28/03/2018</a:t>
            </a:fld>
            <a:endParaRPr lang="en-US"/>
          </a:p>
        </p:txBody>
      </p:sp>
      <p:sp>
        <p:nvSpPr>
          <p:cNvPr id="3789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789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0F19B6A-7DCD-48AB-8378-8335903C0C0F}" type="slidenum">
              <a:rPr lang="en-US"/>
              <a:pPr eaLnBrk="1" hangingPunct="1"/>
              <a:t>26</a:t>
            </a:fld>
            <a:endParaRPr lang="en-US"/>
          </a:p>
        </p:txBody>
      </p:sp>
      <p:sp>
        <p:nvSpPr>
          <p:cNvPr id="37893" name="Rectangle 2"/>
          <p:cNvSpPr>
            <a:spLocks noGrp="1" noChangeArrowheads="1"/>
          </p:cNvSpPr>
          <p:nvPr>
            <p:ph type="title"/>
          </p:nvPr>
        </p:nvSpPr>
        <p:spPr>
          <a:xfrm>
            <a:off x="457200" y="115888"/>
            <a:ext cx="8686800" cy="1143000"/>
          </a:xfrm>
        </p:spPr>
        <p:txBody>
          <a:bodyPr/>
          <a:lstStyle/>
          <a:p>
            <a:pPr eaLnBrk="1" hangingPunct="1"/>
            <a:r>
              <a:rPr lang="vi-VN" sz="4000" smtClean="0"/>
              <a:t>Tri thức biểu diễn theo logic mệnh đề</a:t>
            </a:r>
            <a:endParaRPr lang="en-US" sz="4000" smtClean="0"/>
          </a:p>
        </p:txBody>
      </p:sp>
      <p:sp>
        <p:nvSpPr>
          <p:cNvPr id="37894" name="Rectangle 3"/>
          <p:cNvSpPr>
            <a:spLocks noGrp="1" noChangeArrowheads="1"/>
          </p:cNvSpPr>
          <p:nvPr>
            <p:ph type="body" idx="1"/>
          </p:nvPr>
        </p:nvSpPr>
        <p:spPr/>
        <p:txBody>
          <a:bodyPr/>
          <a:lstStyle/>
          <a:p>
            <a:pPr lvl="1" eaLnBrk="1" hangingPunct="1"/>
            <a:r>
              <a:rPr lang="vi-VN" smtClean="0"/>
              <a:t>Tập kí hiệu, mỗi kí hiệu đại diện cho môt vấn đề cơ bản trong tri thức: p,q,r... Các mệnh đề phức hợp của các mệnh đề cơ bản được viết dưới dạng các biểu thức logic.</a:t>
            </a:r>
          </a:p>
          <a:p>
            <a:pPr lvl="1" eaLnBrk="1" hangingPunct="1"/>
            <a:r>
              <a:rPr lang="vi-VN" smtClean="0"/>
              <a:t>Các luật thể hiện những liên hệ trên các mệnh đề và các biểu thức</a:t>
            </a: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ACF5272-AA9D-47B5-800C-ECB2C7DB4F0F}" type="datetime1">
              <a:rPr lang="vi-VN"/>
              <a:pPr eaLnBrk="1" hangingPunct="1"/>
              <a:t>28/03/2018</a:t>
            </a:fld>
            <a:endParaRPr lang="en-US"/>
          </a:p>
        </p:txBody>
      </p:sp>
      <p:sp>
        <p:nvSpPr>
          <p:cNvPr id="389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89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6F7B853-BC55-4D63-9F3B-085650799130}" type="slidenum">
              <a:rPr lang="en-US"/>
              <a:pPr eaLnBrk="1" hangingPunct="1"/>
              <a:t>27</a:t>
            </a:fld>
            <a:endParaRPr lang="en-US"/>
          </a:p>
        </p:txBody>
      </p:sp>
      <p:sp>
        <p:nvSpPr>
          <p:cNvPr id="38917" name="Rectangle 2"/>
          <p:cNvSpPr>
            <a:spLocks noGrp="1" noChangeArrowheads="1"/>
          </p:cNvSpPr>
          <p:nvPr>
            <p:ph type="title"/>
          </p:nvPr>
        </p:nvSpPr>
        <p:spPr/>
        <p:txBody>
          <a:bodyPr/>
          <a:lstStyle/>
          <a:p>
            <a:pPr eaLnBrk="1" hangingPunct="1"/>
            <a:r>
              <a:rPr lang="en-US" smtClean="0"/>
              <a:t>Ví dụ</a:t>
            </a:r>
          </a:p>
        </p:txBody>
      </p:sp>
      <p:sp>
        <p:nvSpPr>
          <p:cNvPr id="38918" name="Rectangle 3"/>
          <p:cNvSpPr>
            <a:spLocks noGrp="1" noChangeArrowheads="1"/>
          </p:cNvSpPr>
          <p:nvPr>
            <p:ph type="body" idx="1"/>
          </p:nvPr>
        </p:nvSpPr>
        <p:spPr/>
        <p:txBody>
          <a:bodyPr/>
          <a:lstStyle/>
          <a:p>
            <a:pPr eaLnBrk="1" hangingPunct="1">
              <a:lnSpc>
                <a:spcPct val="90000"/>
              </a:lnSpc>
            </a:pPr>
            <a:r>
              <a:rPr lang="en-US" sz="2800" smtClean="0"/>
              <a:t>Ta có cơ sở tri thức mô tả mối quan hệ của các thành phần trong một tam giác như sau:</a:t>
            </a:r>
            <a:endParaRPr lang="en-US" sz="2800" b="1" smtClean="0"/>
          </a:p>
          <a:p>
            <a:pPr lvl="1" eaLnBrk="1" hangingPunct="1">
              <a:lnSpc>
                <a:spcPct val="90000"/>
              </a:lnSpc>
            </a:pPr>
            <a:r>
              <a:rPr lang="en-US" sz="2400" smtClean="0"/>
              <a:t>Nếu biết 3 cạnh của 1 tam giác ta có thể biết nữa chu vi của tam giác đó</a:t>
            </a:r>
          </a:p>
          <a:p>
            <a:pPr lvl="1" eaLnBrk="1" hangingPunct="1">
              <a:lnSpc>
                <a:spcPct val="90000"/>
              </a:lnSpc>
            </a:pPr>
            <a:r>
              <a:rPr lang="en-US" sz="2400" smtClean="0"/>
              <a:t>Nếu biết 2 cạnh và nữa chu vi của một tam giác thì ta có thể biết được cạnh còn lại của tam giác đó</a:t>
            </a:r>
          </a:p>
          <a:p>
            <a:pPr lvl="1" eaLnBrk="1" hangingPunct="1">
              <a:lnSpc>
                <a:spcPct val="90000"/>
              </a:lnSpc>
            </a:pPr>
            <a:r>
              <a:rPr lang="en-US" sz="2400" smtClean="0"/>
              <a:t>Nếu biết được diện tích và một cạnh của một tam giác thì ta có thể biết được chiều cao tương ứng với cạnh đó </a:t>
            </a:r>
          </a:p>
          <a:p>
            <a:pPr lvl="1" eaLnBrk="1" hangingPunct="1">
              <a:lnSpc>
                <a:spcPct val="90000"/>
              </a:lnSpc>
            </a:pPr>
            <a:r>
              <a:rPr lang="en-US" sz="2400" smtClean="0"/>
              <a:t>Nếu biết 2 cạnh và một góc kẹp giữa 2 cạnh đó của một tam giác thì ta có thể biết được cạnh còn lại của tam giác đó.</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67EBBD8-9672-41AF-B81B-04FA75CBCAC6}" type="datetime1">
              <a:rPr lang="vi-VN"/>
              <a:pPr eaLnBrk="1" hangingPunct="1"/>
              <a:t>28/03/2018</a:t>
            </a:fld>
            <a:endParaRPr lang="en-US"/>
          </a:p>
        </p:txBody>
      </p:sp>
      <p:sp>
        <p:nvSpPr>
          <p:cNvPr id="3993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994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2159DC0-2E71-4EA4-85BE-71D2BC666681}" type="slidenum">
              <a:rPr lang="en-US"/>
              <a:pPr eaLnBrk="1" hangingPunct="1"/>
              <a:t>28</a:t>
            </a:fld>
            <a:endParaRPr lang="en-US"/>
          </a:p>
        </p:txBody>
      </p:sp>
      <p:sp>
        <p:nvSpPr>
          <p:cNvPr id="39941" name="Rectangle 2"/>
          <p:cNvSpPr>
            <a:spLocks noGrp="1" noChangeArrowheads="1"/>
          </p:cNvSpPr>
          <p:nvPr>
            <p:ph type="title"/>
          </p:nvPr>
        </p:nvSpPr>
        <p:spPr/>
        <p:txBody>
          <a:bodyPr/>
          <a:lstStyle/>
          <a:p>
            <a:pPr eaLnBrk="1" hangingPunct="1"/>
            <a:endParaRPr lang="en-US" smtClean="0"/>
          </a:p>
        </p:txBody>
      </p:sp>
      <p:sp>
        <p:nvSpPr>
          <p:cNvPr id="39942" name="Rectangle 3"/>
          <p:cNvSpPr>
            <a:spLocks noGrp="1" noChangeArrowheads="1"/>
          </p:cNvSpPr>
          <p:nvPr>
            <p:ph type="body" idx="1"/>
          </p:nvPr>
        </p:nvSpPr>
        <p:spPr/>
        <p:txBody>
          <a:bodyPr/>
          <a:lstStyle/>
          <a:p>
            <a:pPr lvl="1" eaLnBrk="1" hangingPunct="1"/>
            <a:r>
              <a:rPr lang="en-US" smtClean="0"/>
              <a:t>Nếu biết 2 cạnh và một góc kẹp giữa 2 cạnh đó của một tam giác thì ta có thể biết được diện tích của tam giác đó</a:t>
            </a:r>
          </a:p>
          <a:p>
            <a:pPr lvl="1" eaLnBrk="1" hangingPunct="1"/>
            <a:r>
              <a:rPr lang="en-US" smtClean="0"/>
              <a:t>Nếu biết ba cạnh và nữa chu vi của một tam giác thì ta biết được diện tích của tam giác đó</a:t>
            </a:r>
          </a:p>
          <a:p>
            <a:pPr lvl="1" eaLnBrk="1" hangingPunct="1"/>
            <a:r>
              <a:rPr lang="en-US" smtClean="0"/>
              <a:t>Nếu biết diện tích và đường cao của một tam giác thì ta biết được cạnh tương ứng với đường cao của tam giác đó</a:t>
            </a:r>
          </a:p>
          <a:p>
            <a:pPr lvl="1" eaLnBrk="1" hangingPunct="1">
              <a:buFontTx/>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B75E1BE-B529-4766-B826-78675AEA46D6}" type="datetime1">
              <a:rPr lang="vi-VN"/>
              <a:pPr eaLnBrk="1" hangingPunct="1"/>
              <a:t>28/03/2018</a:t>
            </a:fld>
            <a:endParaRPr lang="en-US"/>
          </a:p>
        </p:txBody>
      </p:sp>
      <p:sp>
        <p:nvSpPr>
          <p:cNvPr id="409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09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A8038C5-67D3-4EF3-9B77-7171249F9F28}" type="slidenum">
              <a:rPr lang="en-US"/>
              <a:pPr eaLnBrk="1" hangingPunct="1"/>
              <a:t>29</a:t>
            </a:fld>
            <a:endParaRPr lang="en-US"/>
          </a:p>
        </p:txBody>
      </p:sp>
      <p:sp>
        <p:nvSpPr>
          <p:cNvPr id="40965" name="Rectangle 2"/>
          <p:cNvSpPr>
            <a:spLocks noGrp="1" noChangeArrowheads="1"/>
          </p:cNvSpPr>
          <p:nvPr>
            <p:ph type="title"/>
          </p:nvPr>
        </p:nvSpPr>
        <p:spPr/>
        <p:txBody>
          <a:bodyPr/>
          <a:lstStyle/>
          <a:p>
            <a:pPr eaLnBrk="1" hangingPunct="1"/>
            <a:r>
              <a:rPr lang="en-US" smtClean="0"/>
              <a:t>Logic mệnh đề</a:t>
            </a:r>
          </a:p>
        </p:txBody>
      </p:sp>
      <p:sp>
        <p:nvSpPr>
          <p:cNvPr id="40966" name="Rectangle 3"/>
          <p:cNvSpPr>
            <a:spLocks noGrp="1" noChangeArrowheads="1"/>
          </p:cNvSpPr>
          <p:nvPr>
            <p:ph type="body" idx="1"/>
          </p:nvPr>
        </p:nvSpPr>
        <p:spPr/>
        <p:txBody>
          <a:bodyPr/>
          <a:lstStyle/>
          <a:p>
            <a:pPr eaLnBrk="1" hangingPunct="1"/>
            <a:r>
              <a:rPr lang="vi-VN" smtClean="0"/>
              <a:t>Vấn đề: chứng minh tính đúng đắn của suy diễn a</a:t>
            </a:r>
            <a:r>
              <a:rPr lang="vi-VN" smtClean="0">
                <a:sym typeface="Wingdings" pitchFamily="2" charset="2"/>
              </a:rPr>
              <a:t></a:t>
            </a:r>
            <a:r>
              <a:rPr lang="vi-VN" smtClean="0"/>
              <a:t>b</a:t>
            </a:r>
          </a:p>
          <a:p>
            <a:pPr eaLnBrk="1" hangingPunct="1"/>
            <a:r>
              <a:rPr lang="vi-VN" smtClean="0"/>
              <a:t>Giải quyết:  </a:t>
            </a:r>
            <a:r>
              <a:rPr lang="en-US" smtClean="0"/>
              <a:t/>
            </a:r>
            <a:br>
              <a:rPr lang="en-US" smtClean="0"/>
            </a:br>
            <a:r>
              <a:rPr lang="en-US" smtClean="0"/>
              <a:t>	</a:t>
            </a:r>
            <a:r>
              <a:rPr lang="vi-VN" smtClean="0"/>
              <a:t>sử dụng các phép suy luận và biến đổi logic </a:t>
            </a:r>
            <a:r>
              <a:rPr lang="vi-VN" smtClean="0">
                <a:sym typeface="Wingdings" pitchFamily="2" charset="2"/>
              </a:rPr>
              <a:t></a:t>
            </a:r>
            <a:r>
              <a:rPr lang="vi-VN" smtClean="0"/>
              <a:t> khó cài đặt</a:t>
            </a:r>
          </a:p>
          <a:p>
            <a:pPr eaLnBrk="1" hangingPunct="1">
              <a:buFontTx/>
              <a:buNone/>
            </a:pPr>
            <a:r>
              <a:rPr lang="en-US" smtClean="0"/>
              <a:t>		</a:t>
            </a:r>
            <a:r>
              <a:rPr lang="vi-VN" smtClean="0"/>
              <a:t>Sử dụng bảng chân trị  O(2</a:t>
            </a:r>
            <a:r>
              <a:rPr lang="vi-VN" baseline="30000" smtClean="0"/>
              <a:t>n</a:t>
            </a:r>
            <a:r>
              <a:rPr lang="vi-VN" smtClean="0"/>
              <a:t>)</a:t>
            </a:r>
          </a:p>
          <a:p>
            <a:pPr eaLnBrk="1" hangingPunct="1">
              <a:buFontTx/>
              <a:buNone/>
            </a:pPr>
            <a:r>
              <a:rPr lang="en-US" smtClean="0"/>
              <a:t>		</a:t>
            </a:r>
            <a:r>
              <a:rPr lang="vi-VN" smtClean="0"/>
              <a:t>2 phương pháp với độ phức tạp O(n)</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5B0FA4F-D40C-43BC-87A1-373D50F17203}" type="datetime1">
              <a:rPr lang="vi-VN"/>
              <a:pPr eaLnBrk="1" hangingPunct="1"/>
              <a:t>28/03/2018</a:t>
            </a:fld>
            <a:endParaRPr lang="en-US"/>
          </a:p>
        </p:txBody>
      </p:sp>
      <p:sp>
        <p:nvSpPr>
          <p:cNvPr id="1433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434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673004D-6B33-4D6D-B066-2396E3B5C22F}" type="slidenum">
              <a:rPr lang="en-US"/>
              <a:pPr eaLnBrk="1" hangingPunct="1"/>
              <a:t>3</a:t>
            </a:fld>
            <a:endParaRPr lang="en-US"/>
          </a:p>
        </p:txBody>
      </p:sp>
      <p:sp>
        <p:nvSpPr>
          <p:cNvPr id="14341" name="Rectangle 2"/>
          <p:cNvSpPr>
            <a:spLocks noGrp="1" noChangeArrowheads="1"/>
          </p:cNvSpPr>
          <p:nvPr>
            <p:ph type="title"/>
          </p:nvPr>
        </p:nvSpPr>
        <p:spPr/>
        <p:txBody>
          <a:bodyPr/>
          <a:lstStyle/>
          <a:p>
            <a:pPr eaLnBrk="1" hangingPunct="1"/>
            <a:r>
              <a:rPr lang="en-US" smtClean="0"/>
              <a:t>Khái niệm</a:t>
            </a:r>
          </a:p>
        </p:txBody>
      </p:sp>
      <p:sp>
        <p:nvSpPr>
          <p:cNvPr id="14342" name="Rectangle 3"/>
          <p:cNvSpPr>
            <a:spLocks noGrp="1" noChangeArrowheads="1"/>
          </p:cNvSpPr>
          <p:nvPr>
            <p:ph type="body" idx="1"/>
          </p:nvPr>
        </p:nvSpPr>
        <p:spPr>
          <a:xfrm>
            <a:off x="457200" y="1412875"/>
            <a:ext cx="8229600" cy="863600"/>
          </a:xfrm>
        </p:spPr>
        <p:txBody>
          <a:bodyPr/>
          <a:lstStyle/>
          <a:p>
            <a:pPr eaLnBrk="1" hangingPunct="1"/>
            <a:r>
              <a:rPr lang="en-US" smtClean="0"/>
              <a:t>Tri thức </a:t>
            </a:r>
            <a:r>
              <a:rPr lang="en-US" b="1" smtClean="0"/>
              <a:t>(knowledge)</a:t>
            </a:r>
            <a:r>
              <a:rPr lang="en-US" b="1" smtClean="0">
                <a:solidFill>
                  <a:srgbClr val="800000"/>
                </a:solidFill>
              </a:rPr>
              <a:t> </a:t>
            </a:r>
            <a:r>
              <a:rPr lang="en-US" smtClean="0"/>
              <a:t>? </a:t>
            </a:r>
          </a:p>
        </p:txBody>
      </p:sp>
      <p:sp>
        <p:nvSpPr>
          <p:cNvPr id="14343" name="Rectangle 4"/>
          <p:cNvSpPr>
            <a:spLocks noChangeArrowheads="1"/>
          </p:cNvSpPr>
          <p:nvPr/>
        </p:nvSpPr>
        <p:spPr bwMode="auto">
          <a:xfrm>
            <a:off x="468313" y="2278063"/>
            <a:ext cx="8280400" cy="25908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marL="342900" indent="-342900">
              <a:spcBef>
                <a:spcPct val="20000"/>
              </a:spcBef>
              <a:buFontTx/>
              <a:buChar char="•"/>
            </a:pPr>
            <a:r>
              <a:rPr lang="en-US" sz="2600"/>
              <a:t>Knowledge: the psychological result of perception and learning and reasoning (English – English Dictionary)</a:t>
            </a:r>
          </a:p>
          <a:p>
            <a:pPr marL="342900" indent="-342900">
              <a:spcBef>
                <a:spcPct val="20000"/>
              </a:spcBef>
              <a:buFontTx/>
              <a:buChar char="•"/>
            </a:pPr>
            <a:r>
              <a:rPr lang="en-US" sz="2600"/>
              <a:t>Tri thức là kết quả của quá trình nhận thức, học tập và lập luận</a:t>
            </a:r>
            <a:r>
              <a:rPr lang="en-US" sz="3200"/>
              <a:t> </a:t>
            </a:r>
          </a:p>
        </p:txBody>
      </p:sp>
      <p:sp>
        <p:nvSpPr>
          <p:cNvPr id="14344" name="Rectangle 5"/>
          <p:cNvSpPr>
            <a:spLocks noChangeArrowheads="1"/>
          </p:cNvSpPr>
          <p:nvPr/>
        </p:nvSpPr>
        <p:spPr bwMode="auto">
          <a:xfrm>
            <a:off x="539750" y="4868863"/>
            <a:ext cx="8229600" cy="158432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marL="342900" indent="-342900">
              <a:spcBef>
                <a:spcPct val="20000"/>
              </a:spcBef>
              <a:buFontTx/>
              <a:buChar char="•"/>
            </a:pPr>
            <a:r>
              <a:rPr lang="vi-VN" sz="2600"/>
              <a:t>S</a:t>
            </a:r>
            <a:r>
              <a:rPr lang="en-US" sz="2600"/>
              <a:t>ự</a:t>
            </a:r>
            <a:r>
              <a:rPr lang="vi-VN" sz="2600"/>
              <a:t> hiểu biết của con người trong một phạm vi, 1 lĩnh vực nào hay 1</a:t>
            </a:r>
            <a:r>
              <a:rPr lang="en-US" sz="2600"/>
              <a:t> </a:t>
            </a:r>
            <a:r>
              <a:rPr lang="vi-VN" sz="2600"/>
              <a:t>vấn đề nào đó.</a:t>
            </a:r>
            <a:endParaRPr lang="en-US" sz="26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1"/>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F10B5F6-BFFD-498C-A42D-2F2E621E4520}" type="datetime1">
              <a:rPr lang="vi-VN"/>
              <a:pPr eaLnBrk="1" hangingPunct="1"/>
              <a:t>28/03/2018</a:t>
            </a:fld>
            <a:endParaRPr lang="en-US"/>
          </a:p>
        </p:txBody>
      </p:sp>
      <p:sp>
        <p:nvSpPr>
          <p:cNvPr id="41987" name="Footer Placeholder 2"/>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1988" name="Slide Number Placeholder 3"/>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BF3CF2E-4D3B-4358-9A2B-FA78548A0467}" type="slidenum">
              <a:rPr lang="en-US"/>
              <a:pPr eaLnBrk="1" hangingPunct="1"/>
              <a:t>30</a:t>
            </a:fld>
            <a:endParaRPr lang="en-US"/>
          </a:p>
        </p:txBody>
      </p:sp>
      <p:sp>
        <p:nvSpPr>
          <p:cNvPr id="41989" name="Text Box 3"/>
          <p:cNvSpPr txBox="1">
            <a:spLocks noChangeArrowheads="1"/>
          </p:cNvSpPr>
          <p:nvPr/>
        </p:nvSpPr>
        <p:spPr bwMode="auto">
          <a:xfrm>
            <a:off x="352425" y="84138"/>
            <a:ext cx="8369300" cy="579437"/>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3200" b="1">
                <a:solidFill>
                  <a:srgbClr val="FF0000"/>
                </a:solidFill>
              </a:rPr>
              <a:t>Thuật giải Vương Hạo</a:t>
            </a:r>
          </a:p>
        </p:txBody>
      </p:sp>
      <p:sp>
        <p:nvSpPr>
          <p:cNvPr id="41990" name="Text Box 4"/>
          <p:cNvSpPr txBox="1">
            <a:spLocks noChangeArrowheads="1"/>
          </p:cNvSpPr>
          <p:nvPr/>
        </p:nvSpPr>
        <p:spPr bwMode="auto">
          <a:xfrm>
            <a:off x="422275" y="838200"/>
            <a:ext cx="8088313" cy="48387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sz="2400" dirty="0">
                <a:latin typeface="VNI-Helve" pitchFamily="2" charset="0"/>
              </a:rPr>
              <a:t>B1 : </a:t>
            </a:r>
            <a:r>
              <a:rPr lang="en-US" sz="2400" dirty="0" err="1">
                <a:latin typeface="VNI-Helve" pitchFamily="2" charset="0"/>
              </a:rPr>
              <a:t>Phaùt</a:t>
            </a:r>
            <a:r>
              <a:rPr lang="en-US" sz="2400" dirty="0">
                <a:latin typeface="VNI-Helve" pitchFamily="2" charset="0"/>
              </a:rPr>
              <a:t> </a:t>
            </a:r>
            <a:r>
              <a:rPr lang="en-US" sz="2400" dirty="0" err="1">
                <a:latin typeface="VNI-Helve" pitchFamily="2" charset="0"/>
              </a:rPr>
              <a:t>bieåu</a:t>
            </a:r>
            <a:r>
              <a:rPr lang="en-US" sz="2400" dirty="0">
                <a:latin typeface="VNI-Helve" pitchFamily="2" charset="0"/>
              </a:rPr>
              <a:t> </a:t>
            </a:r>
            <a:r>
              <a:rPr lang="en-US" sz="2400" dirty="0" err="1">
                <a:latin typeface="VNI-Helve" pitchFamily="2" charset="0"/>
              </a:rPr>
              <a:t>laïi</a:t>
            </a:r>
            <a:r>
              <a:rPr lang="en-US" sz="2400" dirty="0">
                <a:latin typeface="VNI-Helve" pitchFamily="2" charset="0"/>
              </a:rPr>
              <a:t> </a:t>
            </a:r>
            <a:r>
              <a:rPr lang="en-US" sz="2400" dirty="0" err="1">
                <a:latin typeface="VNI-Helve" pitchFamily="2" charset="0"/>
              </a:rPr>
              <a:t>giaû</a:t>
            </a:r>
            <a:r>
              <a:rPr lang="en-US" sz="2400" dirty="0">
                <a:latin typeface="VNI-Helve" pitchFamily="2" charset="0"/>
              </a:rPr>
              <a:t> </a:t>
            </a:r>
            <a:r>
              <a:rPr lang="en-US" sz="2400" dirty="0" err="1">
                <a:latin typeface="VNI-Helve" pitchFamily="2" charset="0"/>
              </a:rPr>
              <a:t>thieát</a:t>
            </a:r>
            <a:r>
              <a:rPr lang="en-US" sz="2400" dirty="0">
                <a:latin typeface="VNI-Helve" pitchFamily="2" charset="0"/>
              </a:rPr>
              <a:t> </a:t>
            </a:r>
            <a:r>
              <a:rPr lang="en-US" sz="2400" dirty="0" err="1">
                <a:latin typeface="VNI-Helve" pitchFamily="2" charset="0"/>
              </a:rPr>
              <a:t>vaø</a:t>
            </a:r>
            <a:r>
              <a:rPr lang="en-US" sz="2400" dirty="0">
                <a:latin typeface="VNI-Helve" pitchFamily="2" charset="0"/>
              </a:rPr>
              <a:t> </a:t>
            </a:r>
            <a:r>
              <a:rPr lang="en-US" sz="2400" dirty="0" err="1">
                <a:latin typeface="VNI-Helve" pitchFamily="2" charset="0"/>
              </a:rPr>
              <a:t>keát</a:t>
            </a:r>
            <a:r>
              <a:rPr lang="en-US" sz="2400" dirty="0">
                <a:latin typeface="VNI-Helve" pitchFamily="2" charset="0"/>
              </a:rPr>
              <a:t> </a:t>
            </a:r>
            <a:r>
              <a:rPr lang="en-US" sz="2400" dirty="0" err="1">
                <a:latin typeface="VNI-Helve" pitchFamily="2" charset="0"/>
              </a:rPr>
              <a:t>luaän</a:t>
            </a:r>
            <a:r>
              <a:rPr lang="en-US" sz="2400" dirty="0">
                <a:latin typeface="VNI-Helve" pitchFamily="2" charset="0"/>
              </a:rPr>
              <a:t> </a:t>
            </a:r>
            <a:r>
              <a:rPr lang="en-US" sz="2400" dirty="0" err="1">
                <a:latin typeface="VNI-Helve" pitchFamily="2" charset="0"/>
              </a:rPr>
              <a:t>cuûa</a:t>
            </a:r>
            <a:r>
              <a:rPr lang="en-US" sz="2400" dirty="0">
                <a:latin typeface="VNI-Helve" pitchFamily="2" charset="0"/>
              </a:rPr>
              <a:t> </a:t>
            </a:r>
            <a:r>
              <a:rPr lang="en-US" sz="2400" dirty="0" err="1">
                <a:latin typeface="VNI-Helve" pitchFamily="2" charset="0"/>
              </a:rPr>
              <a:t>vaán</a:t>
            </a:r>
            <a:r>
              <a:rPr lang="en-US" sz="2400" dirty="0">
                <a:latin typeface="VNI-Helve" pitchFamily="2" charset="0"/>
              </a:rPr>
              <a:t> </a:t>
            </a:r>
            <a:r>
              <a:rPr lang="en-US" sz="2400" dirty="0" err="1">
                <a:latin typeface="VNI-Helve" pitchFamily="2" charset="0"/>
              </a:rPr>
              <a:t>ñeà</a:t>
            </a:r>
            <a:r>
              <a:rPr lang="en-US" sz="2400" dirty="0">
                <a:latin typeface="VNI-Helve" pitchFamily="2" charset="0"/>
              </a:rPr>
              <a:t> </a:t>
            </a:r>
            <a:r>
              <a:rPr lang="en-US" sz="2400" dirty="0" err="1">
                <a:latin typeface="VNI-Helve" pitchFamily="2" charset="0"/>
              </a:rPr>
              <a:t>theo</a:t>
            </a:r>
            <a:r>
              <a:rPr lang="en-US" sz="2400" dirty="0">
                <a:latin typeface="VNI-Helve" pitchFamily="2" charset="0"/>
              </a:rPr>
              <a:t> </a:t>
            </a:r>
            <a:r>
              <a:rPr lang="en-US" sz="2400" dirty="0" err="1">
                <a:latin typeface="VNI-Helve" pitchFamily="2" charset="0"/>
              </a:rPr>
              <a:t>daïng</a:t>
            </a:r>
            <a:r>
              <a:rPr lang="en-US" sz="2400" dirty="0">
                <a:latin typeface="VNI-Helve" pitchFamily="2" charset="0"/>
              </a:rPr>
              <a:t> </a:t>
            </a:r>
            <a:r>
              <a:rPr lang="en-US" sz="2400" dirty="0" err="1">
                <a:latin typeface="VNI-Helve" pitchFamily="2" charset="0"/>
              </a:rPr>
              <a:t>chuaån</a:t>
            </a:r>
            <a:r>
              <a:rPr lang="en-US" sz="2400" dirty="0">
                <a:latin typeface="VNI-Helve" pitchFamily="2" charset="0"/>
              </a:rPr>
              <a:t> </a:t>
            </a:r>
            <a:r>
              <a:rPr lang="en-US" sz="2400" dirty="0" err="1">
                <a:latin typeface="VNI-Helve" pitchFamily="2" charset="0"/>
              </a:rPr>
              <a:t>sau</a:t>
            </a:r>
            <a:r>
              <a:rPr lang="en-US" sz="2400" dirty="0">
                <a:latin typeface="VNI-Helve" pitchFamily="2" charset="0"/>
              </a:rPr>
              <a:t> : </a:t>
            </a:r>
            <a:endParaRPr lang="en-US" sz="2400" dirty="0">
              <a:solidFill>
                <a:srgbClr val="000000"/>
              </a:solidFill>
              <a:latin typeface="VNI-Helve" pitchFamily="2" charset="0"/>
              <a:cs typeface="Times New Roman" pitchFamily="18" charset="0"/>
            </a:endParaRPr>
          </a:p>
          <a:p>
            <a:pPr algn="just" eaLnBrk="1" hangingPunct="1">
              <a:spcBef>
                <a:spcPct val="50000"/>
              </a:spcBef>
            </a:pPr>
            <a:r>
              <a:rPr lang="en-US" sz="2400" dirty="0">
                <a:latin typeface="VNI-Helve" pitchFamily="2" charset="0"/>
              </a:rPr>
              <a:t>	GT</a:t>
            </a:r>
            <a:r>
              <a:rPr lang="en-US" sz="2400" baseline="-30000" dirty="0">
                <a:latin typeface="VNI-Helve" pitchFamily="2" charset="0"/>
              </a:rPr>
              <a:t>1</a:t>
            </a:r>
            <a:r>
              <a:rPr lang="en-US" sz="2400" dirty="0">
                <a:latin typeface="VNI-Helve" pitchFamily="2" charset="0"/>
              </a:rPr>
              <a:t>, GT</a:t>
            </a:r>
            <a:r>
              <a:rPr lang="en-US" sz="2400" baseline="-30000" dirty="0">
                <a:latin typeface="VNI-Helve" pitchFamily="2" charset="0"/>
              </a:rPr>
              <a:t>2</a:t>
            </a:r>
            <a:r>
              <a:rPr lang="en-US" sz="2400" dirty="0">
                <a:latin typeface="VNI-Helve" pitchFamily="2" charset="0"/>
              </a:rPr>
              <a:t>, ..., </a:t>
            </a:r>
            <a:r>
              <a:rPr lang="en-US" sz="2400" dirty="0" err="1">
                <a:latin typeface="VNI-Helve" pitchFamily="2" charset="0"/>
              </a:rPr>
              <a:t>GT</a:t>
            </a:r>
            <a:r>
              <a:rPr lang="en-US" sz="2400" baseline="-30000" dirty="0" err="1">
                <a:latin typeface="VNI-Helve" pitchFamily="2" charset="0"/>
              </a:rPr>
              <a:t>n</a:t>
            </a:r>
            <a:r>
              <a:rPr lang="en-US" sz="2400" dirty="0">
                <a:latin typeface="VNI-Helve" pitchFamily="2" charset="0"/>
              </a:rPr>
              <a:t>  </a:t>
            </a:r>
            <a:r>
              <a:rPr lang="en-US" sz="2400" dirty="0">
                <a:latin typeface="VNI-Helve" pitchFamily="2" charset="0"/>
                <a:sym typeface="Symbol" pitchFamily="18" charset="2"/>
              </a:rPr>
              <a:t></a:t>
            </a:r>
            <a:r>
              <a:rPr lang="en-US" sz="2400" dirty="0">
                <a:latin typeface="VNI-Helve" pitchFamily="2" charset="0"/>
              </a:rPr>
              <a:t>  KL</a:t>
            </a:r>
            <a:r>
              <a:rPr lang="en-US" sz="2400" baseline="-30000" dirty="0">
                <a:latin typeface="VNI-Helve" pitchFamily="2" charset="0"/>
              </a:rPr>
              <a:t>1</a:t>
            </a:r>
            <a:r>
              <a:rPr lang="en-US" sz="2400" dirty="0">
                <a:latin typeface="VNI-Helve" pitchFamily="2" charset="0"/>
              </a:rPr>
              <a:t>, KL</a:t>
            </a:r>
            <a:r>
              <a:rPr lang="en-US" sz="2400" baseline="-30000" dirty="0">
                <a:latin typeface="VNI-Helve" pitchFamily="2" charset="0"/>
              </a:rPr>
              <a:t>2</a:t>
            </a:r>
            <a:r>
              <a:rPr lang="en-US" sz="2400" dirty="0">
                <a:latin typeface="VNI-Helve" pitchFamily="2" charset="0"/>
              </a:rPr>
              <a:t>, ..., </a:t>
            </a:r>
            <a:r>
              <a:rPr lang="en-US" sz="2400" dirty="0" err="1">
                <a:latin typeface="VNI-Helve" pitchFamily="2" charset="0"/>
              </a:rPr>
              <a:t>KL</a:t>
            </a:r>
            <a:r>
              <a:rPr lang="en-US" sz="2400" baseline="-30000" dirty="0" err="1">
                <a:latin typeface="VNI-Helve" pitchFamily="2" charset="0"/>
              </a:rPr>
              <a:t>m</a:t>
            </a:r>
            <a:endParaRPr lang="en-US" sz="2400" dirty="0">
              <a:solidFill>
                <a:srgbClr val="000000"/>
              </a:solidFill>
              <a:latin typeface="VNI-Helve" pitchFamily="2" charset="0"/>
              <a:cs typeface="Times New Roman" pitchFamily="18" charset="0"/>
            </a:endParaRPr>
          </a:p>
          <a:p>
            <a:pPr algn="just" eaLnBrk="1" hangingPunct="1">
              <a:spcBef>
                <a:spcPct val="50000"/>
              </a:spcBef>
            </a:pPr>
            <a:r>
              <a:rPr lang="en-US" sz="2400" dirty="0" err="1">
                <a:latin typeface="VNI-Helve" pitchFamily="2" charset="0"/>
              </a:rPr>
              <a:t>Trong</a:t>
            </a:r>
            <a:r>
              <a:rPr lang="en-US" sz="2400" dirty="0">
                <a:latin typeface="VNI-Helve" pitchFamily="2" charset="0"/>
              </a:rPr>
              <a:t> </a:t>
            </a:r>
            <a:r>
              <a:rPr lang="en-US" sz="2400" dirty="0" err="1">
                <a:latin typeface="VNI-Helve" pitchFamily="2" charset="0"/>
              </a:rPr>
              <a:t>ñoù</a:t>
            </a:r>
            <a:r>
              <a:rPr lang="en-US" sz="2400" dirty="0">
                <a:latin typeface="VNI-Helve" pitchFamily="2" charset="0"/>
              </a:rPr>
              <a:t> </a:t>
            </a:r>
            <a:r>
              <a:rPr lang="en-US" sz="2400" dirty="0" err="1">
                <a:latin typeface="VNI-Helve" pitchFamily="2" charset="0"/>
              </a:rPr>
              <a:t>caùc</a:t>
            </a:r>
            <a:r>
              <a:rPr lang="en-US" sz="2400" dirty="0">
                <a:latin typeface="VNI-Helve" pitchFamily="2" charset="0"/>
              </a:rPr>
              <a:t> </a:t>
            </a:r>
            <a:r>
              <a:rPr lang="en-US" sz="2400" dirty="0" err="1">
                <a:latin typeface="VNI-Helve" pitchFamily="2" charset="0"/>
              </a:rPr>
              <a:t>GT</a:t>
            </a:r>
            <a:r>
              <a:rPr lang="en-US" sz="2400" baseline="-30000" dirty="0" err="1">
                <a:latin typeface="VNI-Helve" pitchFamily="2" charset="0"/>
              </a:rPr>
              <a:t>i</a:t>
            </a:r>
            <a:r>
              <a:rPr lang="en-US" sz="2400" dirty="0">
                <a:latin typeface="VNI-Helve" pitchFamily="2" charset="0"/>
              </a:rPr>
              <a:t> </a:t>
            </a:r>
            <a:r>
              <a:rPr lang="en-US" sz="2400" dirty="0" err="1">
                <a:latin typeface="VNI-Helve" pitchFamily="2" charset="0"/>
              </a:rPr>
              <a:t>vaø</a:t>
            </a:r>
            <a:r>
              <a:rPr lang="en-US" sz="2400" dirty="0">
                <a:latin typeface="VNI-Helve" pitchFamily="2" charset="0"/>
              </a:rPr>
              <a:t> </a:t>
            </a:r>
            <a:r>
              <a:rPr lang="en-US" sz="2400" dirty="0" err="1">
                <a:latin typeface="VNI-Helve" pitchFamily="2" charset="0"/>
              </a:rPr>
              <a:t>KL</a:t>
            </a:r>
            <a:r>
              <a:rPr lang="en-US" sz="2400" baseline="-30000" dirty="0" err="1">
                <a:latin typeface="VNI-Helve" pitchFamily="2" charset="0"/>
              </a:rPr>
              <a:t>i</a:t>
            </a:r>
            <a:r>
              <a:rPr lang="en-US" sz="2400" dirty="0">
                <a:latin typeface="VNI-Helve" pitchFamily="2" charset="0"/>
              </a:rPr>
              <a:t> </a:t>
            </a:r>
            <a:r>
              <a:rPr lang="en-US" sz="2400" dirty="0" err="1">
                <a:latin typeface="VNI-Helve" pitchFamily="2" charset="0"/>
              </a:rPr>
              <a:t>laø</a:t>
            </a:r>
            <a:r>
              <a:rPr lang="en-US" sz="2400" dirty="0">
                <a:latin typeface="VNI-Helve" pitchFamily="2" charset="0"/>
              </a:rPr>
              <a:t> </a:t>
            </a:r>
            <a:r>
              <a:rPr lang="en-US" sz="2400" dirty="0" err="1">
                <a:latin typeface="VNI-Helve" pitchFamily="2" charset="0"/>
              </a:rPr>
              <a:t>caùc</a:t>
            </a:r>
            <a:r>
              <a:rPr lang="en-US" sz="2400" dirty="0">
                <a:latin typeface="VNI-Helve" pitchFamily="2" charset="0"/>
              </a:rPr>
              <a:t> </a:t>
            </a:r>
            <a:r>
              <a:rPr lang="en-US" sz="2400" dirty="0" err="1">
                <a:latin typeface="VNI-Helve" pitchFamily="2" charset="0"/>
              </a:rPr>
              <a:t>meänh</a:t>
            </a:r>
            <a:r>
              <a:rPr lang="en-US" sz="2400" dirty="0">
                <a:latin typeface="VNI-Helve" pitchFamily="2" charset="0"/>
              </a:rPr>
              <a:t> </a:t>
            </a:r>
            <a:r>
              <a:rPr lang="en-US" sz="2400" dirty="0" err="1">
                <a:latin typeface="VNI-Helve" pitchFamily="2" charset="0"/>
              </a:rPr>
              <a:t>ñeà</a:t>
            </a:r>
            <a:r>
              <a:rPr lang="en-US" sz="2400" dirty="0">
                <a:latin typeface="VNI-Helve" pitchFamily="2" charset="0"/>
              </a:rPr>
              <a:t> </a:t>
            </a:r>
            <a:r>
              <a:rPr lang="en-US" sz="2400" dirty="0" err="1">
                <a:latin typeface="VNI-Helve" pitchFamily="2" charset="0"/>
              </a:rPr>
              <a:t>ñöôïc</a:t>
            </a:r>
            <a:r>
              <a:rPr lang="en-US" sz="2400" dirty="0">
                <a:latin typeface="VNI-Helve" pitchFamily="2" charset="0"/>
              </a:rPr>
              <a:t> </a:t>
            </a:r>
            <a:r>
              <a:rPr lang="en-US" sz="2400" dirty="0" err="1">
                <a:latin typeface="VNI-Helve" pitchFamily="2" charset="0"/>
              </a:rPr>
              <a:t>xaây</a:t>
            </a:r>
            <a:r>
              <a:rPr lang="en-US" sz="2400" dirty="0">
                <a:latin typeface="VNI-Helve" pitchFamily="2" charset="0"/>
              </a:rPr>
              <a:t> </a:t>
            </a:r>
            <a:r>
              <a:rPr lang="en-US" sz="2400" dirty="0" err="1">
                <a:latin typeface="VNI-Helve" pitchFamily="2" charset="0"/>
              </a:rPr>
              <a:t>döïng</a:t>
            </a:r>
            <a:r>
              <a:rPr lang="en-US" sz="2400" dirty="0">
                <a:latin typeface="VNI-Helve" pitchFamily="2" charset="0"/>
              </a:rPr>
              <a:t> </a:t>
            </a:r>
            <a:r>
              <a:rPr lang="en-US" sz="2400" dirty="0" err="1">
                <a:latin typeface="VNI-Helve" pitchFamily="2" charset="0"/>
              </a:rPr>
              <a:t>töø</a:t>
            </a:r>
            <a:r>
              <a:rPr lang="en-US" sz="2400" dirty="0">
                <a:latin typeface="VNI-Helve" pitchFamily="2" charset="0"/>
              </a:rPr>
              <a:t> </a:t>
            </a:r>
            <a:r>
              <a:rPr lang="en-US" sz="2400" dirty="0" err="1">
                <a:latin typeface="VNI-Helve" pitchFamily="2" charset="0"/>
              </a:rPr>
              <a:t>caùc</a:t>
            </a:r>
            <a:r>
              <a:rPr lang="en-US" sz="2400" dirty="0">
                <a:latin typeface="VNI-Helve" pitchFamily="2" charset="0"/>
              </a:rPr>
              <a:t> </a:t>
            </a:r>
            <a:r>
              <a:rPr lang="en-US" sz="2400" dirty="0" err="1">
                <a:latin typeface="VNI-Helve" pitchFamily="2" charset="0"/>
              </a:rPr>
              <a:t>bieán</a:t>
            </a:r>
            <a:r>
              <a:rPr lang="en-US" sz="2400" dirty="0">
                <a:latin typeface="VNI-Helve" pitchFamily="2" charset="0"/>
              </a:rPr>
              <a:t> </a:t>
            </a:r>
            <a:r>
              <a:rPr lang="en-US" sz="2400" dirty="0" err="1">
                <a:latin typeface="VNI-Helve" pitchFamily="2" charset="0"/>
              </a:rPr>
              <a:t>meänh</a:t>
            </a:r>
            <a:r>
              <a:rPr lang="en-US" sz="2400" dirty="0">
                <a:latin typeface="VNI-Helve" pitchFamily="2" charset="0"/>
              </a:rPr>
              <a:t> </a:t>
            </a:r>
            <a:r>
              <a:rPr lang="en-US" sz="2400" dirty="0" err="1">
                <a:latin typeface="VNI-Helve" pitchFamily="2" charset="0"/>
              </a:rPr>
              <a:t>ñeà</a:t>
            </a:r>
            <a:r>
              <a:rPr lang="en-US" sz="2400" dirty="0">
                <a:latin typeface="VNI-Helve" pitchFamily="2" charset="0"/>
              </a:rPr>
              <a:t> </a:t>
            </a:r>
            <a:r>
              <a:rPr lang="en-US" sz="2400" dirty="0" err="1">
                <a:latin typeface="VNI-Helve" pitchFamily="2" charset="0"/>
              </a:rPr>
              <a:t>vaø</a:t>
            </a:r>
            <a:r>
              <a:rPr lang="en-US" sz="2400" dirty="0">
                <a:latin typeface="VNI-Helve" pitchFamily="2" charset="0"/>
              </a:rPr>
              <a:t> 3 </a:t>
            </a:r>
            <a:r>
              <a:rPr lang="en-US" sz="2400" dirty="0" err="1">
                <a:latin typeface="VNI-Helve" pitchFamily="2" charset="0"/>
              </a:rPr>
              <a:t>pheùp</a:t>
            </a:r>
            <a:r>
              <a:rPr lang="en-US" sz="2400" dirty="0">
                <a:latin typeface="VNI-Helve" pitchFamily="2" charset="0"/>
              </a:rPr>
              <a:t> </a:t>
            </a:r>
            <a:r>
              <a:rPr lang="en-US" sz="2400" dirty="0" err="1">
                <a:latin typeface="VNI-Helve" pitchFamily="2" charset="0"/>
              </a:rPr>
              <a:t>noái</a:t>
            </a:r>
            <a:r>
              <a:rPr lang="en-US" sz="2400" dirty="0">
                <a:latin typeface="VNI-Helve" pitchFamily="2" charset="0"/>
              </a:rPr>
              <a:t> </a:t>
            </a:r>
            <a:r>
              <a:rPr lang="en-US" sz="2400" dirty="0" err="1">
                <a:latin typeface="VNI-Helve" pitchFamily="2" charset="0"/>
              </a:rPr>
              <a:t>cô</a:t>
            </a:r>
            <a:r>
              <a:rPr lang="en-US" sz="2400" dirty="0">
                <a:latin typeface="VNI-Helve" pitchFamily="2" charset="0"/>
              </a:rPr>
              <a:t> </a:t>
            </a:r>
            <a:r>
              <a:rPr lang="en-US" sz="2400" dirty="0" err="1">
                <a:latin typeface="VNI-Helve" pitchFamily="2" charset="0"/>
              </a:rPr>
              <a:t>baûn</a:t>
            </a:r>
            <a:r>
              <a:rPr lang="en-US" sz="2400" dirty="0">
                <a:latin typeface="VNI-Helve" pitchFamily="2" charset="0"/>
              </a:rPr>
              <a:t> : </a:t>
            </a:r>
            <a:r>
              <a:rPr lang="en-US" sz="2400" dirty="0">
                <a:latin typeface="VNI-Helve" pitchFamily="2" charset="0"/>
                <a:sym typeface="Symbol" pitchFamily="18" charset="2"/>
              </a:rPr>
              <a:t></a:t>
            </a:r>
            <a:r>
              <a:rPr lang="en-US" sz="2400" dirty="0">
                <a:latin typeface="VNI-Helve" pitchFamily="2" charset="0"/>
              </a:rPr>
              <a:t>, </a:t>
            </a:r>
            <a:r>
              <a:rPr lang="en-US" sz="2400" dirty="0">
                <a:latin typeface="VNI-Helve" pitchFamily="2" charset="0"/>
                <a:sym typeface="Symbol" pitchFamily="18" charset="2"/>
              </a:rPr>
              <a:t></a:t>
            </a:r>
            <a:r>
              <a:rPr lang="en-US" sz="2400" dirty="0">
                <a:latin typeface="VNI-Helve" pitchFamily="2" charset="0"/>
              </a:rPr>
              <a:t>, </a:t>
            </a:r>
            <a:r>
              <a:rPr lang="en-US" sz="2400" dirty="0">
                <a:latin typeface="VNI-Helve" pitchFamily="2" charset="0"/>
                <a:sym typeface="Symbol" pitchFamily="18" charset="2"/>
              </a:rPr>
              <a:t></a:t>
            </a:r>
            <a:r>
              <a:rPr lang="en-US" sz="2400" dirty="0">
                <a:latin typeface="VNI-Helve" pitchFamily="2" charset="0"/>
              </a:rPr>
              <a:t> </a:t>
            </a:r>
            <a:endParaRPr lang="en-US" sz="2400" dirty="0">
              <a:solidFill>
                <a:srgbClr val="000000"/>
              </a:solidFill>
              <a:latin typeface="VNI-Helve" pitchFamily="2" charset="0"/>
              <a:cs typeface="Times New Roman" pitchFamily="18" charset="0"/>
            </a:endParaRPr>
          </a:p>
          <a:p>
            <a:pPr algn="just" eaLnBrk="1" hangingPunct="1">
              <a:spcBef>
                <a:spcPct val="50000"/>
              </a:spcBef>
            </a:pPr>
            <a:r>
              <a:rPr lang="en-US" sz="2400" dirty="0">
                <a:latin typeface="VNI-Helve" pitchFamily="2" charset="0"/>
              </a:rPr>
              <a:t>B2 : </a:t>
            </a:r>
            <a:r>
              <a:rPr lang="en-US" sz="2400" dirty="0" err="1">
                <a:latin typeface="VNI-Helve" pitchFamily="2" charset="0"/>
              </a:rPr>
              <a:t>Chuyeån</a:t>
            </a:r>
            <a:r>
              <a:rPr lang="en-US" sz="2400" dirty="0">
                <a:latin typeface="VNI-Helve" pitchFamily="2" charset="0"/>
              </a:rPr>
              <a:t> </a:t>
            </a:r>
            <a:r>
              <a:rPr lang="en-US" sz="2400" dirty="0" err="1">
                <a:latin typeface="VNI-Helve" pitchFamily="2" charset="0"/>
              </a:rPr>
              <a:t>veá</a:t>
            </a:r>
            <a:r>
              <a:rPr lang="en-US" sz="2400" dirty="0">
                <a:latin typeface="VNI-Helve" pitchFamily="2" charset="0"/>
              </a:rPr>
              <a:t> </a:t>
            </a:r>
            <a:r>
              <a:rPr lang="en-US" sz="2400" dirty="0" err="1">
                <a:latin typeface="VNI-Helve" pitchFamily="2" charset="0"/>
              </a:rPr>
              <a:t>caùc</a:t>
            </a:r>
            <a:r>
              <a:rPr lang="en-US" sz="2400" dirty="0">
                <a:latin typeface="VNI-Helve" pitchFamily="2" charset="0"/>
              </a:rPr>
              <a:t> </a:t>
            </a:r>
            <a:r>
              <a:rPr lang="en-US" sz="2400" dirty="0" err="1">
                <a:latin typeface="VNI-Helve" pitchFamily="2" charset="0"/>
              </a:rPr>
              <a:t>GT</a:t>
            </a:r>
            <a:r>
              <a:rPr lang="en-US" sz="2400" baseline="-30000" dirty="0" err="1">
                <a:latin typeface="VNI-Helve" pitchFamily="2" charset="0"/>
              </a:rPr>
              <a:t>i</a:t>
            </a:r>
            <a:r>
              <a:rPr lang="en-US" sz="2400" dirty="0">
                <a:latin typeface="VNI-Helve" pitchFamily="2" charset="0"/>
              </a:rPr>
              <a:t> </a:t>
            </a:r>
            <a:r>
              <a:rPr lang="en-US" sz="2400" dirty="0" err="1">
                <a:latin typeface="VNI-Helve" pitchFamily="2" charset="0"/>
              </a:rPr>
              <a:t>vaø</a:t>
            </a:r>
            <a:r>
              <a:rPr lang="en-US" sz="2400" dirty="0">
                <a:latin typeface="VNI-Helve" pitchFamily="2" charset="0"/>
              </a:rPr>
              <a:t> </a:t>
            </a:r>
            <a:r>
              <a:rPr lang="en-US" sz="2400" dirty="0" err="1">
                <a:latin typeface="VNI-Helve" pitchFamily="2" charset="0"/>
              </a:rPr>
              <a:t>KL</a:t>
            </a:r>
            <a:r>
              <a:rPr lang="en-US" sz="2400" baseline="-30000" dirty="0" err="1">
                <a:latin typeface="VNI-Helve" pitchFamily="2" charset="0"/>
              </a:rPr>
              <a:t>i</a:t>
            </a:r>
            <a:r>
              <a:rPr lang="en-US" sz="2400" dirty="0">
                <a:latin typeface="VNI-Helve" pitchFamily="2" charset="0"/>
              </a:rPr>
              <a:t> </a:t>
            </a:r>
            <a:r>
              <a:rPr lang="en-US" sz="2400" dirty="0" err="1">
                <a:latin typeface="VNI-Helve" pitchFamily="2" charset="0"/>
              </a:rPr>
              <a:t>coù</a:t>
            </a:r>
            <a:r>
              <a:rPr lang="en-US" sz="2400" dirty="0">
                <a:latin typeface="VNI-Helve" pitchFamily="2" charset="0"/>
              </a:rPr>
              <a:t> </a:t>
            </a:r>
            <a:r>
              <a:rPr lang="en-US" sz="2400" dirty="0" err="1">
                <a:latin typeface="VNI-Helve" pitchFamily="2" charset="0"/>
              </a:rPr>
              <a:t>daïng</a:t>
            </a:r>
            <a:r>
              <a:rPr lang="en-US" sz="2400" dirty="0">
                <a:latin typeface="VNI-Helve" pitchFamily="2" charset="0"/>
              </a:rPr>
              <a:t> </a:t>
            </a:r>
            <a:r>
              <a:rPr lang="en-US" sz="2400" dirty="0" err="1">
                <a:latin typeface="VNI-Helve" pitchFamily="2" charset="0"/>
              </a:rPr>
              <a:t>phuû</a:t>
            </a:r>
            <a:r>
              <a:rPr lang="en-US" sz="2400" dirty="0">
                <a:latin typeface="VNI-Helve" pitchFamily="2" charset="0"/>
              </a:rPr>
              <a:t> </a:t>
            </a:r>
            <a:r>
              <a:rPr lang="en-US" sz="2400" dirty="0" err="1">
                <a:latin typeface="VNI-Helve" pitchFamily="2" charset="0"/>
              </a:rPr>
              <a:t>ñònh</a:t>
            </a:r>
            <a:r>
              <a:rPr lang="en-US" sz="2400" dirty="0">
                <a:latin typeface="VNI-Helve" pitchFamily="2" charset="0"/>
              </a:rPr>
              <a:t>. </a:t>
            </a:r>
            <a:endParaRPr lang="en-US" sz="2400" dirty="0">
              <a:solidFill>
                <a:srgbClr val="000000"/>
              </a:solidFill>
              <a:latin typeface="VNI-Helve" pitchFamily="2" charset="0"/>
              <a:cs typeface="Times New Roman" pitchFamily="18" charset="0"/>
            </a:endParaRPr>
          </a:p>
          <a:p>
            <a:pPr algn="just" eaLnBrk="1" hangingPunct="1">
              <a:spcBef>
                <a:spcPct val="50000"/>
              </a:spcBef>
            </a:pPr>
            <a:r>
              <a:rPr lang="en-US" sz="2400" i="1" dirty="0" err="1">
                <a:latin typeface="VNI-Helve" pitchFamily="2" charset="0"/>
              </a:rPr>
              <a:t>Ví</a:t>
            </a:r>
            <a:r>
              <a:rPr lang="en-US" sz="2400" i="1" dirty="0">
                <a:latin typeface="VNI-Helve" pitchFamily="2" charset="0"/>
              </a:rPr>
              <a:t> </a:t>
            </a:r>
            <a:r>
              <a:rPr lang="en-US" sz="2400" i="1" dirty="0" err="1">
                <a:latin typeface="VNI-Helve" pitchFamily="2" charset="0"/>
              </a:rPr>
              <a:t>duï</a:t>
            </a:r>
            <a:r>
              <a:rPr lang="en-US" sz="2400" i="1" dirty="0">
                <a:latin typeface="VNI-Helve" pitchFamily="2" charset="0"/>
              </a:rPr>
              <a:t> : </a:t>
            </a:r>
            <a:endParaRPr lang="en-US" sz="2400" dirty="0">
              <a:solidFill>
                <a:srgbClr val="000000"/>
              </a:solidFill>
              <a:latin typeface="VNI-Helve" pitchFamily="2" charset="0"/>
              <a:cs typeface="Times New Roman" pitchFamily="18" charset="0"/>
            </a:endParaRPr>
          </a:p>
          <a:p>
            <a:pPr algn="just" eaLnBrk="1" hangingPunct="1">
              <a:spcBef>
                <a:spcPct val="50000"/>
              </a:spcBef>
            </a:pPr>
            <a:r>
              <a:rPr lang="en-US" sz="2400" dirty="0">
                <a:latin typeface="VNI-Helve" pitchFamily="2" charset="0"/>
              </a:rPr>
              <a:t>p </a:t>
            </a:r>
            <a:r>
              <a:rPr lang="en-US" sz="2400" dirty="0">
                <a:latin typeface="VNI-Helve" pitchFamily="2" charset="0"/>
                <a:sym typeface="Symbol" pitchFamily="18" charset="2"/>
              </a:rPr>
              <a:t></a:t>
            </a:r>
            <a:r>
              <a:rPr lang="en-US" sz="2400" dirty="0">
                <a:latin typeface="VNI-Helve" pitchFamily="2" charset="0"/>
              </a:rPr>
              <a:t> q, </a:t>
            </a:r>
            <a:r>
              <a:rPr lang="en-US" sz="2400" dirty="0">
                <a:latin typeface="VNI-Helve" pitchFamily="2" charset="0"/>
                <a:sym typeface="Symbol" pitchFamily="18" charset="2"/>
              </a:rPr>
              <a:t></a:t>
            </a:r>
            <a:r>
              <a:rPr lang="en-US" sz="2400" dirty="0">
                <a:latin typeface="VNI-Helve" pitchFamily="2" charset="0"/>
              </a:rPr>
              <a:t> (r </a:t>
            </a:r>
            <a:r>
              <a:rPr lang="en-US" sz="2400" dirty="0">
                <a:latin typeface="VNI-Helve" pitchFamily="2" charset="0"/>
                <a:sym typeface="Symbol" pitchFamily="18" charset="2"/>
              </a:rPr>
              <a:t></a:t>
            </a:r>
            <a:r>
              <a:rPr lang="en-US" sz="2400" dirty="0">
                <a:latin typeface="VNI-Helve" pitchFamily="2" charset="0"/>
              </a:rPr>
              <a:t> s), </a:t>
            </a:r>
            <a:r>
              <a:rPr lang="en-US" sz="2400" dirty="0">
                <a:latin typeface="VNI-Helve" pitchFamily="2" charset="0"/>
                <a:sym typeface="Symbol" pitchFamily="18" charset="2"/>
              </a:rPr>
              <a:t></a:t>
            </a:r>
            <a:r>
              <a:rPr lang="en-US" sz="2400" dirty="0">
                <a:latin typeface="VNI-Helve" pitchFamily="2" charset="0"/>
              </a:rPr>
              <a:t>g, p </a:t>
            </a:r>
            <a:r>
              <a:rPr lang="en-US" sz="2400" dirty="0">
                <a:latin typeface="VNI-Helve" pitchFamily="2" charset="0"/>
                <a:sym typeface="Symbol" pitchFamily="18" charset="2"/>
              </a:rPr>
              <a:t></a:t>
            </a:r>
            <a:r>
              <a:rPr lang="en-US" sz="2400" dirty="0">
                <a:latin typeface="VNI-Helve" pitchFamily="2" charset="0"/>
              </a:rPr>
              <a:t> r  </a:t>
            </a:r>
            <a:r>
              <a:rPr lang="en-US" sz="2400" dirty="0">
                <a:latin typeface="VNI-Helve" pitchFamily="2" charset="0"/>
                <a:sym typeface="Symbol" pitchFamily="18" charset="2"/>
              </a:rPr>
              <a:t></a:t>
            </a:r>
            <a:r>
              <a:rPr lang="en-US" sz="2400" dirty="0">
                <a:latin typeface="VNI-Helve" pitchFamily="2" charset="0"/>
              </a:rPr>
              <a:t> s, </a:t>
            </a:r>
            <a:r>
              <a:rPr lang="en-US" sz="2400" dirty="0">
                <a:latin typeface="VNI-Helve" pitchFamily="2" charset="0"/>
                <a:sym typeface="Symbol" pitchFamily="18" charset="2"/>
              </a:rPr>
              <a:t></a:t>
            </a:r>
            <a:r>
              <a:rPr lang="en-US" sz="2400" dirty="0">
                <a:latin typeface="VNI-Helve" pitchFamily="2" charset="0"/>
              </a:rPr>
              <a:t>p</a:t>
            </a:r>
            <a:endParaRPr lang="en-US" sz="2400" dirty="0">
              <a:solidFill>
                <a:srgbClr val="000000"/>
              </a:solidFill>
              <a:latin typeface="VNI-Helve" pitchFamily="2" charset="0"/>
              <a:cs typeface="Times New Roman" pitchFamily="18" charset="0"/>
            </a:endParaRPr>
          </a:p>
          <a:p>
            <a:pPr algn="just" eaLnBrk="1" hangingPunct="1">
              <a:spcBef>
                <a:spcPct val="50000"/>
              </a:spcBef>
            </a:pPr>
            <a:r>
              <a:rPr lang="en-US" sz="2400" dirty="0">
                <a:latin typeface="VNI-Helve" pitchFamily="2" charset="0"/>
                <a:sym typeface="Symbol" pitchFamily="18" charset="2"/>
              </a:rPr>
              <a:t></a:t>
            </a:r>
            <a:r>
              <a:rPr lang="en-US" sz="2400" dirty="0">
                <a:latin typeface="VNI-Helve" pitchFamily="2" charset="0"/>
              </a:rPr>
              <a:t>	p </a:t>
            </a:r>
            <a:r>
              <a:rPr lang="en-US" sz="2400" dirty="0">
                <a:latin typeface="VNI-Helve" pitchFamily="2" charset="0"/>
                <a:sym typeface="Symbol" pitchFamily="18" charset="2"/>
              </a:rPr>
              <a:t></a:t>
            </a:r>
            <a:r>
              <a:rPr lang="en-US" sz="2400" dirty="0">
                <a:latin typeface="VNI-Helve" pitchFamily="2" charset="0"/>
              </a:rPr>
              <a:t> q, p </a:t>
            </a:r>
            <a:r>
              <a:rPr lang="en-US" sz="2400" dirty="0">
                <a:latin typeface="VNI-Helve" pitchFamily="2" charset="0"/>
                <a:sym typeface="Symbol" pitchFamily="18" charset="2"/>
              </a:rPr>
              <a:t></a:t>
            </a:r>
            <a:r>
              <a:rPr lang="en-US" sz="2400" dirty="0">
                <a:latin typeface="VNI-Helve" pitchFamily="2" charset="0"/>
              </a:rPr>
              <a:t> r, p  </a:t>
            </a:r>
            <a:r>
              <a:rPr lang="en-US" sz="2400" dirty="0">
                <a:latin typeface="VNI-Helve" pitchFamily="2" charset="0"/>
                <a:sym typeface="Symbol" pitchFamily="18" charset="2"/>
              </a:rPr>
              <a:t></a:t>
            </a:r>
            <a:r>
              <a:rPr lang="en-US" sz="2400" dirty="0">
                <a:latin typeface="VNI-Helve" pitchFamily="2" charset="0"/>
              </a:rPr>
              <a:t> (r </a:t>
            </a:r>
            <a:r>
              <a:rPr lang="en-US" sz="2400" dirty="0">
                <a:latin typeface="VNI-Helve" pitchFamily="2" charset="0"/>
                <a:sym typeface="Symbol" pitchFamily="18" charset="2"/>
              </a:rPr>
              <a:t></a:t>
            </a:r>
            <a:r>
              <a:rPr lang="en-US" sz="2400" dirty="0">
                <a:latin typeface="VNI-Helve" pitchFamily="2" charset="0"/>
              </a:rPr>
              <a:t> s), g, s</a:t>
            </a:r>
            <a:endParaRPr lang="en-US" sz="2400" dirty="0">
              <a:solidFill>
                <a:schemeClr val="tx2"/>
              </a:solidFill>
              <a:latin typeface="VNI-Helve" pitchFamily="2"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1"/>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6689EE2-6E84-49E8-82BF-A4FAA5A3CC6A}" type="datetime1">
              <a:rPr lang="vi-VN"/>
              <a:pPr eaLnBrk="1" hangingPunct="1"/>
              <a:t>28/03/2018</a:t>
            </a:fld>
            <a:endParaRPr lang="en-US"/>
          </a:p>
        </p:txBody>
      </p:sp>
      <p:sp>
        <p:nvSpPr>
          <p:cNvPr id="43011" name="Footer Placeholder 2"/>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3012" name="Slide Number Placeholder 3"/>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F071ECD-643E-4EDB-9F04-DEB5318096B8}" type="slidenum">
              <a:rPr lang="en-US"/>
              <a:pPr eaLnBrk="1" hangingPunct="1"/>
              <a:t>31</a:t>
            </a:fld>
            <a:endParaRPr lang="en-US"/>
          </a:p>
        </p:txBody>
      </p:sp>
      <p:sp>
        <p:nvSpPr>
          <p:cNvPr id="43013" name="Text Box 2"/>
          <p:cNvSpPr txBox="1">
            <a:spLocks noChangeArrowheads="1"/>
          </p:cNvSpPr>
          <p:nvPr/>
        </p:nvSpPr>
        <p:spPr bwMode="auto">
          <a:xfrm>
            <a:off x="422275" y="838200"/>
            <a:ext cx="8088313" cy="48387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n-US" sz="2400">
                <a:latin typeface="VNI-Times" pitchFamily="2" charset="0"/>
              </a:rPr>
              <a:t>B3 : Neáu ôû GT</a:t>
            </a:r>
            <a:r>
              <a:rPr lang="en-US" sz="2400" baseline="-30000">
                <a:latin typeface="VNI-Times" pitchFamily="2" charset="0"/>
              </a:rPr>
              <a:t>i</a:t>
            </a:r>
            <a:r>
              <a:rPr lang="en-US" sz="2400">
                <a:latin typeface="VNI-Times" pitchFamily="2" charset="0"/>
              </a:rPr>
              <a:t> coù pheùp </a:t>
            </a:r>
            <a:r>
              <a:rPr lang="en-US" sz="2400">
                <a:latin typeface="VNI-Times" pitchFamily="2" charset="0"/>
                <a:sym typeface="Symbol" pitchFamily="18" charset="2"/>
              </a:rPr>
              <a:t></a:t>
            </a:r>
            <a:r>
              <a:rPr lang="en-US" sz="2400">
                <a:latin typeface="VNI-Times" pitchFamily="2" charset="0"/>
              </a:rPr>
              <a:t> thì thay theá pheùp </a:t>
            </a:r>
            <a:r>
              <a:rPr lang="en-US" sz="2400">
                <a:latin typeface="VNI-Times" pitchFamily="2" charset="0"/>
                <a:sym typeface="Symbol" pitchFamily="18" charset="2"/>
              </a:rPr>
              <a:t></a:t>
            </a:r>
            <a:r>
              <a:rPr lang="en-US" sz="2400">
                <a:latin typeface="VNI-Times" pitchFamily="2" charset="0"/>
              </a:rPr>
              <a:t> baèng daáu “,”</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a:latin typeface="VNI-Times" pitchFamily="2" charset="0"/>
              </a:rPr>
              <a:t>Neáu ôû KL</a:t>
            </a:r>
            <a:r>
              <a:rPr lang="en-US" sz="2400" baseline="-30000">
                <a:latin typeface="VNI-Times" pitchFamily="2" charset="0"/>
              </a:rPr>
              <a:t>i</a:t>
            </a:r>
            <a:r>
              <a:rPr lang="en-US" sz="2400">
                <a:latin typeface="VNI-Times" pitchFamily="2" charset="0"/>
              </a:rPr>
              <a:t> coù pheùp </a:t>
            </a:r>
            <a:r>
              <a:rPr lang="en-US" sz="2400">
                <a:latin typeface="VNI-Times" pitchFamily="2" charset="0"/>
                <a:sym typeface="Symbol" pitchFamily="18" charset="2"/>
              </a:rPr>
              <a:t></a:t>
            </a:r>
            <a:r>
              <a:rPr lang="en-US" sz="2400">
                <a:latin typeface="VNI-Times" pitchFamily="2" charset="0"/>
              </a:rPr>
              <a:t> thì thay theá pheùp </a:t>
            </a:r>
            <a:r>
              <a:rPr lang="en-US" sz="2400">
                <a:latin typeface="VNI-Times" pitchFamily="2" charset="0"/>
                <a:sym typeface="Symbol" pitchFamily="18" charset="2"/>
              </a:rPr>
              <a:t></a:t>
            </a:r>
            <a:r>
              <a:rPr lang="en-US" sz="2400">
                <a:latin typeface="VNI-Times" pitchFamily="2" charset="0"/>
              </a:rPr>
              <a:t> baèng daáu “,”</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i="1">
                <a:latin typeface="VNI-Times" pitchFamily="2" charset="0"/>
              </a:rPr>
              <a:t>Ví duï : 	</a:t>
            </a:r>
            <a:r>
              <a:rPr lang="en-US" sz="2400">
                <a:latin typeface="VNI-Times" pitchFamily="2" charset="0"/>
              </a:rPr>
              <a:t> p </a:t>
            </a:r>
            <a:r>
              <a:rPr lang="en-US" sz="2400">
                <a:latin typeface="VNI-Times" pitchFamily="2" charset="0"/>
                <a:sym typeface="Symbol" pitchFamily="18" charset="2"/>
              </a:rPr>
              <a:t></a:t>
            </a:r>
            <a:r>
              <a:rPr lang="en-US" sz="2400">
                <a:latin typeface="VNI-Times" pitchFamily="2" charset="0"/>
              </a:rPr>
              <a:t> q, r </a:t>
            </a:r>
            <a:r>
              <a:rPr lang="en-US" sz="2400">
                <a:latin typeface="VNI-Times" pitchFamily="2" charset="0"/>
                <a:sym typeface="Symbol" pitchFamily="18" charset="2"/>
              </a:rPr>
              <a:t></a:t>
            </a:r>
            <a:r>
              <a:rPr lang="en-US" sz="2400">
                <a:latin typeface="VNI-Times" pitchFamily="2" charset="0"/>
              </a:rPr>
              <a:t> (</a:t>
            </a:r>
            <a:r>
              <a:rPr lang="en-US" sz="2400">
                <a:latin typeface="VNI-Times" pitchFamily="2" charset="0"/>
                <a:sym typeface="Symbol" pitchFamily="18" charset="2"/>
              </a:rPr>
              <a:t></a:t>
            </a:r>
            <a:r>
              <a:rPr lang="en-US" sz="2400">
                <a:latin typeface="VNI-Times" pitchFamily="2" charset="0"/>
              </a:rPr>
              <a:t>p </a:t>
            </a:r>
            <a:r>
              <a:rPr lang="en-US" sz="2400">
                <a:latin typeface="VNI-Times" pitchFamily="2" charset="0"/>
                <a:sym typeface="Symbol" pitchFamily="18" charset="2"/>
              </a:rPr>
              <a:t></a:t>
            </a:r>
            <a:r>
              <a:rPr lang="en-US" sz="2400">
                <a:latin typeface="VNI-Times" pitchFamily="2" charset="0"/>
              </a:rPr>
              <a:t> s) </a:t>
            </a:r>
            <a:r>
              <a:rPr lang="en-US" sz="2400">
                <a:latin typeface="VNI-Times" pitchFamily="2" charset="0"/>
                <a:sym typeface="Symbol" pitchFamily="18" charset="2"/>
              </a:rPr>
              <a:t></a:t>
            </a:r>
            <a:r>
              <a:rPr lang="en-US" sz="2400">
                <a:latin typeface="VNI-Times" pitchFamily="2" charset="0"/>
              </a:rPr>
              <a:t> </a:t>
            </a:r>
            <a:r>
              <a:rPr lang="en-US" sz="2400">
                <a:latin typeface="VNI-Times" pitchFamily="2" charset="0"/>
                <a:sym typeface="Symbol" pitchFamily="18" charset="2"/>
              </a:rPr>
              <a:t></a:t>
            </a:r>
            <a:r>
              <a:rPr lang="en-US" sz="2400">
                <a:latin typeface="VNI-Times" pitchFamily="2" charset="0"/>
              </a:rPr>
              <a:t>q, </a:t>
            </a:r>
            <a:r>
              <a:rPr lang="en-US" sz="2400">
                <a:latin typeface="VNI-Times" pitchFamily="2" charset="0"/>
                <a:sym typeface="Symbol" pitchFamily="18" charset="2"/>
              </a:rPr>
              <a:t></a:t>
            </a:r>
            <a:r>
              <a:rPr lang="en-US" sz="2400">
                <a:latin typeface="VNI-Times" pitchFamily="2" charset="0"/>
              </a:rPr>
              <a:t>s</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a:latin typeface="VNI-Times" pitchFamily="2" charset="0"/>
                <a:sym typeface="Symbol" pitchFamily="18" charset="2"/>
              </a:rPr>
              <a:t>	</a:t>
            </a:r>
            <a:r>
              <a:rPr lang="en-US" sz="2400">
                <a:latin typeface="VNI-Times" pitchFamily="2" charset="0"/>
              </a:rPr>
              <a:t>	p, q, r, </a:t>
            </a:r>
            <a:r>
              <a:rPr lang="en-US" sz="2400">
                <a:latin typeface="VNI-Times" pitchFamily="2" charset="0"/>
                <a:sym typeface="Symbol" pitchFamily="18" charset="2"/>
              </a:rPr>
              <a:t></a:t>
            </a:r>
            <a:r>
              <a:rPr lang="en-US" sz="2400">
                <a:latin typeface="VNI-Times" pitchFamily="2" charset="0"/>
              </a:rPr>
              <a:t>p </a:t>
            </a:r>
            <a:r>
              <a:rPr lang="en-US" sz="2400">
                <a:latin typeface="VNI-Times" pitchFamily="2" charset="0"/>
                <a:sym typeface="Symbol" pitchFamily="18" charset="2"/>
              </a:rPr>
              <a:t></a:t>
            </a:r>
            <a:r>
              <a:rPr lang="en-US" sz="2400">
                <a:latin typeface="VNI-Times" pitchFamily="2" charset="0"/>
              </a:rPr>
              <a:t> s </a:t>
            </a:r>
            <a:r>
              <a:rPr lang="en-US" sz="2400">
                <a:latin typeface="VNI-Times" pitchFamily="2" charset="0"/>
                <a:sym typeface="Symbol" pitchFamily="18" charset="2"/>
              </a:rPr>
              <a:t></a:t>
            </a:r>
            <a:r>
              <a:rPr lang="en-US" sz="2400">
                <a:latin typeface="VNI-Times" pitchFamily="2" charset="0"/>
              </a:rPr>
              <a:t> </a:t>
            </a:r>
            <a:r>
              <a:rPr lang="en-US" sz="2400">
                <a:latin typeface="VNI-Times" pitchFamily="2" charset="0"/>
                <a:sym typeface="Symbol" pitchFamily="18" charset="2"/>
              </a:rPr>
              <a:t></a:t>
            </a:r>
            <a:r>
              <a:rPr lang="en-US" sz="2400">
                <a:latin typeface="VNI-Times" pitchFamily="2" charset="0"/>
              </a:rPr>
              <a:t>q, </a:t>
            </a:r>
            <a:r>
              <a:rPr lang="en-US" sz="2400">
                <a:latin typeface="VNI-Times" pitchFamily="2" charset="0"/>
                <a:sym typeface="Symbol" pitchFamily="18" charset="2"/>
              </a:rPr>
              <a:t></a:t>
            </a:r>
            <a:r>
              <a:rPr lang="en-US" sz="2400">
                <a:latin typeface="VNI-Times" pitchFamily="2" charset="0"/>
              </a:rPr>
              <a:t>s</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a:latin typeface="VNI-Times" pitchFamily="2" charset="0"/>
              </a:rPr>
              <a:t> B4 : Neáu ôû GT</a:t>
            </a:r>
            <a:r>
              <a:rPr lang="en-US" sz="2400" baseline="-30000">
                <a:latin typeface="VNI-Times" pitchFamily="2" charset="0"/>
              </a:rPr>
              <a:t>i</a:t>
            </a:r>
            <a:r>
              <a:rPr lang="en-US" sz="2400">
                <a:latin typeface="VNI-Times" pitchFamily="2" charset="0"/>
              </a:rPr>
              <a:t> coù chöùa pheùp </a:t>
            </a:r>
            <a:r>
              <a:rPr lang="en-US" sz="2400">
                <a:latin typeface="VNI-Times" pitchFamily="2" charset="0"/>
                <a:sym typeface="Symbol" pitchFamily="18" charset="2"/>
              </a:rPr>
              <a:t></a:t>
            </a:r>
            <a:r>
              <a:rPr lang="en-US" sz="2400">
                <a:latin typeface="VNI-Times" pitchFamily="2" charset="0"/>
              </a:rPr>
              <a:t> thì taùch thaønh hai doøng con. </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a:latin typeface="VNI-Times" pitchFamily="2" charset="0"/>
              </a:rPr>
              <a:t>        Neáu ôû KL</a:t>
            </a:r>
            <a:r>
              <a:rPr lang="en-US" sz="2400" baseline="-30000">
                <a:latin typeface="VNI-Times" pitchFamily="2" charset="0"/>
              </a:rPr>
              <a:t>i</a:t>
            </a:r>
            <a:r>
              <a:rPr lang="en-US" sz="2400">
                <a:latin typeface="VNI-Times" pitchFamily="2" charset="0"/>
              </a:rPr>
              <a:t> coù chöùa pheùp </a:t>
            </a:r>
            <a:r>
              <a:rPr lang="en-US" sz="2400">
                <a:latin typeface="VNI-Times" pitchFamily="2" charset="0"/>
                <a:sym typeface="Symbol" pitchFamily="18" charset="2"/>
              </a:rPr>
              <a:t></a:t>
            </a:r>
            <a:r>
              <a:rPr lang="en-US" sz="2400">
                <a:latin typeface="VNI-Times" pitchFamily="2" charset="0"/>
              </a:rPr>
              <a:t>  thì taùch thaønh hai doøng con. </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i="1">
                <a:latin typeface="VNI-Times" pitchFamily="2" charset="0"/>
              </a:rPr>
              <a:t>Ví duï : </a:t>
            </a:r>
            <a:r>
              <a:rPr lang="en-US" sz="2400">
                <a:latin typeface="VNI-Times" pitchFamily="2" charset="0"/>
              </a:rPr>
              <a:t>		p, </a:t>
            </a:r>
            <a:r>
              <a:rPr lang="en-US" sz="2400">
                <a:latin typeface="VNI-Times" pitchFamily="2" charset="0"/>
                <a:sym typeface="Symbol" pitchFamily="18" charset="2"/>
              </a:rPr>
              <a:t></a:t>
            </a:r>
            <a:r>
              <a:rPr lang="en-US" sz="2400">
                <a:latin typeface="VNI-Times" pitchFamily="2" charset="0"/>
              </a:rPr>
              <a:t>p   </a:t>
            </a:r>
            <a:r>
              <a:rPr lang="en-US" sz="2400">
                <a:latin typeface="VNI-Times" pitchFamily="2" charset="0"/>
                <a:sym typeface="Symbol" pitchFamily="18" charset="2"/>
              </a:rPr>
              <a:t></a:t>
            </a:r>
            <a:r>
              <a:rPr lang="en-US" sz="2400">
                <a:latin typeface="VNI-Times" pitchFamily="2" charset="0"/>
              </a:rPr>
              <a:t>   q </a:t>
            </a:r>
            <a:r>
              <a:rPr lang="en-US" sz="2400">
                <a:latin typeface="VNI-Times" pitchFamily="2" charset="0"/>
                <a:sym typeface="Symbol" pitchFamily="18" charset="2"/>
              </a:rPr>
              <a:t></a:t>
            </a:r>
            <a:r>
              <a:rPr lang="en-US" sz="2400">
                <a:latin typeface="VNI-Times" pitchFamily="2" charset="0"/>
              </a:rPr>
              <a:t> q</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a:latin typeface="VNI-Times" pitchFamily="2" charset="0"/>
              </a:rPr>
              <a:t>	</a:t>
            </a:r>
            <a:endParaRPr lang="en-US" sz="2400">
              <a:solidFill>
                <a:srgbClr val="000000"/>
              </a:solidFill>
              <a:latin typeface="VNI-Times" pitchFamily="2" charset="0"/>
              <a:cs typeface="Times New Roman" pitchFamily="18" charset="0"/>
            </a:endParaRPr>
          </a:p>
          <a:p>
            <a:pPr algn="just" eaLnBrk="1" hangingPunct="1">
              <a:spcBef>
                <a:spcPct val="50000"/>
              </a:spcBef>
            </a:pPr>
            <a:r>
              <a:rPr lang="en-US" sz="2400">
                <a:latin typeface="VNI-Times" pitchFamily="2" charset="0"/>
              </a:rPr>
              <a:t>	p, </a:t>
            </a:r>
            <a:r>
              <a:rPr lang="en-US" sz="2400">
                <a:latin typeface="VNI-Times" pitchFamily="2" charset="0"/>
                <a:sym typeface="Symbol" pitchFamily="18" charset="2"/>
              </a:rPr>
              <a:t></a:t>
            </a:r>
            <a:r>
              <a:rPr lang="en-US" sz="2400">
                <a:latin typeface="VNI-Times" pitchFamily="2" charset="0"/>
              </a:rPr>
              <a:t>p </a:t>
            </a:r>
            <a:r>
              <a:rPr lang="en-US" sz="2400">
                <a:latin typeface="VNI-Times" pitchFamily="2" charset="0"/>
                <a:sym typeface="Symbol" pitchFamily="18" charset="2"/>
              </a:rPr>
              <a:t></a:t>
            </a:r>
            <a:r>
              <a:rPr lang="en-US" sz="2400">
                <a:latin typeface="VNI-Times" pitchFamily="2" charset="0"/>
              </a:rPr>
              <a:t> q			p, q </a:t>
            </a:r>
            <a:r>
              <a:rPr lang="en-US" sz="2400">
                <a:latin typeface="VNI-Times" pitchFamily="2" charset="0"/>
                <a:sym typeface="Symbol" pitchFamily="18" charset="2"/>
              </a:rPr>
              <a:t></a:t>
            </a:r>
            <a:r>
              <a:rPr lang="en-US" sz="2400">
                <a:latin typeface="VNI-Times" pitchFamily="2" charset="0"/>
              </a:rPr>
              <a:t> q</a:t>
            </a:r>
            <a:endParaRPr lang="en-US" sz="2400">
              <a:solidFill>
                <a:srgbClr val="000000"/>
              </a:solidFill>
              <a:latin typeface="VNI-Times" pitchFamily="2" charset="0"/>
              <a:cs typeface="Times New Roman" pitchFamily="18" charset="0"/>
            </a:endParaRPr>
          </a:p>
        </p:txBody>
      </p:sp>
      <p:sp>
        <p:nvSpPr>
          <p:cNvPr id="43014" name="Text Box 4"/>
          <p:cNvSpPr txBox="1">
            <a:spLocks noChangeArrowheads="1"/>
          </p:cNvSpPr>
          <p:nvPr/>
        </p:nvSpPr>
        <p:spPr bwMode="auto">
          <a:xfrm>
            <a:off x="352425" y="98425"/>
            <a:ext cx="8369300" cy="57943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3200" b="1">
                <a:solidFill>
                  <a:srgbClr val="FF0000"/>
                </a:solidFill>
              </a:rPr>
              <a:t>Thuật giải Vương Hạo</a:t>
            </a:r>
          </a:p>
        </p:txBody>
      </p:sp>
      <p:grpSp>
        <p:nvGrpSpPr>
          <p:cNvPr id="43015" name="Group 5"/>
          <p:cNvGrpSpPr>
            <a:grpSpLocks/>
          </p:cNvGrpSpPr>
          <p:nvPr/>
        </p:nvGrpSpPr>
        <p:grpSpPr bwMode="auto">
          <a:xfrm>
            <a:off x="2390775" y="4648200"/>
            <a:ext cx="2392363" cy="1066800"/>
            <a:chOff x="3270" y="6434"/>
            <a:chExt cx="2220" cy="690"/>
          </a:xfrm>
        </p:grpSpPr>
        <p:sp>
          <p:nvSpPr>
            <p:cNvPr id="43016" name="Oval 6"/>
            <p:cNvSpPr>
              <a:spLocks noChangeArrowheads="1"/>
            </p:cNvSpPr>
            <p:nvPr/>
          </p:nvSpPr>
          <p:spPr bwMode="auto">
            <a:xfrm>
              <a:off x="4560" y="6434"/>
              <a:ext cx="405" cy="450"/>
            </a:xfrm>
            <a:prstGeom prst="ellipse">
              <a:avLst/>
            </a:prstGeom>
            <a:ln w="9525">
              <a:solidFill>
                <a:schemeClr val="tx1"/>
              </a:solidFill>
              <a:round/>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sp>
          <p:nvSpPr>
            <p:cNvPr id="43017" name="Line 7"/>
            <p:cNvSpPr>
              <a:spLocks noChangeShapeType="1"/>
            </p:cNvSpPr>
            <p:nvPr/>
          </p:nvSpPr>
          <p:spPr bwMode="auto">
            <a:xfrm flipH="1">
              <a:off x="3270" y="6809"/>
              <a:ext cx="1335" cy="300"/>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43018" name="Line 8"/>
            <p:cNvSpPr>
              <a:spLocks noChangeShapeType="1"/>
            </p:cNvSpPr>
            <p:nvPr/>
          </p:nvSpPr>
          <p:spPr bwMode="auto">
            <a:xfrm>
              <a:off x="4920" y="6794"/>
              <a:ext cx="570" cy="330"/>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1"/>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E2E0926-B7AA-415C-90FB-FBC3FA22472E}" type="datetime1">
              <a:rPr lang="vi-VN"/>
              <a:pPr eaLnBrk="1" hangingPunct="1"/>
              <a:t>28/03/2018</a:t>
            </a:fld>
            <a:endParaRPr lang="en-US"/>
          </a:p>
        </p:txBody>
      </p:sp>
      <p:sp>
        <p:nvSpPr>
          <p:cNvPr id="44035" name="Footer Placeholder 2"/>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4036" name="Slide Number Placeholder 3"/>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B3610D2-09C7-4B86-ACBB-F8AE2EEE805D}" type="slidenum">
              <a:rPr lang="en-US"/>
              <a:pPr eaLnBrk="1" hangingPunct="1"/>
              <a:t>32</a:t>
            </a:fld>
            <a:endParaRPr lang="en-US"/>
          </a:p>
        </p:txBody>
      </p:sp>
      <p:sp>
        <p:nvSpPr>
          <p:cNvPr id="44037" name="Text Box 2"/>
          <p:cNvSpPr txBox="1">
            <a:spLocks noChangeArrowheads="1"/>
          </p:cNvSpPr>
          <p:nvPr/>
        </p:nvSpPr>
        <p:spPr bwMode="auto">
          <a:xfrm>
            <a:off x="422275" y="838200"/>
            <a:ext cx="8088313" cy="465613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solidFill>
                  <a:srgbClr val="800000"/>
                </a:solidFill>
                <a:latin typeface="VNI-Helve" pitchFamily="2" charset="0"/>
              </a:rPr>
              <a:t> </a:t>
            </a:r>
          </a:p>
          <a:p>
            <a:pPr algn="just" eaLnBrk="1" hangingPunct="1">
              <a:spcBef>
                <a:spcPct val="50000"/>
              </a:spcBef>
            </a:pPr>
            <a:r>
              <a:rPr lang="en-US" sz="2400" b="1">
                <a:latin typeface="VNI-Helve" pitchFamily="2" charset="0"/>
              </a:rPr>
              <a:t>B5 : </a:t>
            </a:r>
            <a:r>
              <a:rPr lang="en-US" sz="2400">
                <a:latin typeface="VNI-Helve" pitchFamily="2" charset="0"/>
              </a:rPr>
              <a:t>Moät doøng ñöôïc chöùng minh neáu toàn taïi chung moät meänh ñeà ôû ôû caû hai phía. </a:t>
            </a:r>
            <a:endParaRPr lang="en-US" sz="2400">
              <a:solidFill>
                <a:srgbClr val="000000"/>
              </a:solidFill>
              <a:latin typeface="VNI-Helve" pitchFamily="2" charset="0"/>
              <a:cs typeface="Times New Roman" pitchFamily="18" charset="0"/>
            </a:endParaRPr>
          </a:p>
          <a:p>
            <a:pPr algn="just" eaLnBrk="1" hangingPunct="1">
              <a:spcBef>
                <a:spcPct val="50000"/>
              </a:spcBef>
            </a:pPr>
            <a:r>
              <a:rPr lang="en-US" sz="2400" i="1">
                <a:latin typeface="VNI-Helve" pitchFamily="2" charset="0"/>
              </a:rPr>
              <a:t>Ví duï :	</a:t>
            </a:r>
            <a:r>
              <a:rPr lang="en-US" sz="2400">
                <a:latin typeface="VNI-Helve" pitchFamily="2" charset="0"/>
              </a:rPr>
              <a:t>p, </a:t>
            </a:r>
            <a:r>
              <a:rPr lang="en-US" sz="2400" b="1">
                <a:latin typeface="VNI-Helve" pitchFamily="2" charset="0"/>
              </a:rPr>
              <a:t>q</a:t>
            </a:r>
            <a:r>
              <a:rPr lang="en-US" sz="2400">
                <a:latin typeface="VNI-Helve" pitchFamily="2" charset="0"/>
              </a:rPr>
              <a:t> </a:t>
            </a:r>
            <a:r>
              <a:rPr lang="en-US" sz="2400">
                <a:latin typeface="VNI-Helve" pitchFamily="2" charset="0"/>
                <a:sym typeface="Symbol" pitchFamily="18" charset="2"/>
              </a:rPr>
              <a:t></a:t>
            </a:r>
            <a:r>
              <a:rPr lang="en-US" sz="2400">
                <a:latin typeface="VNI-Helve" pitchFamily="2" charset="0"/>
              </a:rPr>
              <a:t> </a:t>
            </a:r>
            <a:r>
              <a:rPr lang="en-US" sz="2400" b="1">
                <a:latin typeface="VNI-Helve" pitchFamily="2" charset="0"/>
              </a:rPr>
              <a:t>q</a:t>
            </a:r>
            <a:r>
              <a:rPr lang="en-US" sz="2400">
                <a:latin typeface="VNI-Helve" pitchFamily="2" charset="0"/>
              </a:rPr>
              <a:t>	ñöôïc chöùng minh</a:t>
            </a:r>
            <a:endParaRPr lang="en-US" sz="2400">
              <a:solidFill>
                <a:srgbClr val="000000"/>
              </a:solidFill>
              <a:latin typeface="VNI-Helve" pitchFamily="2" charset="0"/>
              <a:cs typeface="Times New Roman" pitchFamily="18" charset="0"/>
            </a:endParaRPr>
          </a:p>
          <a:p>
            <a:pPr algn="just" eaLnBrk="1" hangingPunct="1">
              <a:spcBef>
                <a:spcPct val="50000"/>
              </a:spcBef>
            </a:pPr>
            <a:r>
              <a:rPr lang="en-US" sz="2400">
                <a:latin typeface="VNI-Helve" pitchFamily="2" charset="0"/>
              </a:rPr>
              <a:t>		p, </a:t>
            </a:r>
            <a:r>
              <a:rPr lang="en-US" sz="2400">
                <a:latin typeface="VNI-Helve" pitchFamily="2" charset="0"/>
                <a:sym typeface="Symbol" pitchFamily="18" charset="2"/>
              </a:rPr>
              <a:t></a:t>
            </a:r>
            <a:r>
              <a:rPr lang="en-US" sz="2400">
                <a:latin typeface="VNI-Helve" pitchFamily="2" charset="0"/>
              </a:rPr>
              <a:t>p </a:t>
            </a:r>
            <a:r>
              <a:rPr lang="en-US" sz="2400">
                <a:latin typeface="VNI-Helve" pitchFamily="2" charset="0"/>
                <a:sym typeface="Symbol" pitchFamily="18" charset="2"/>
              </a:rPr>
              <a:t></a:t>
            </a:r>
            <a:r>
              <a:rPr lang="en-US" sz="2400">
                <a:latin typeface="VNI-Helve" pitchFamily="2" charset="0"/>
              </a:rPr>
              <a:t> q 	</a:t>
            </a:r>
            <a:r>
              <a:rPr lang="en-US" sz="2400">
                <a:latin typeface="VNI-Helve" pitchFamily="2" charset="0"/>
                <a:sym typeface="Symbol" pitchFamily="18" charset="2"/>
              </a:rPr>
              <a:t></a:t>
            </a:r>
            <a:r>
              <a:rPr lang="en-US" sz="2400">
                <a:latin typeface="VNI-Helve" pitchFamily="2" charset="0"/>
              </a:rPr>
              <a:t> 	</a:t>
            </a:r>
            <a:r>
              <a:rPr lang="en-US" sz="2400" b="1">
                <a:latin typeface="VNI-Helve" pitchFamily="2" charset="0"/>
              </a:rPr>
              <a:t>p</a:t>
            </a:r>
            <a:r>
              <a:rPr lang="en-US" sz="2400">
                <a:latin typeface="VNI-Helve" pitchFamily="2" charset="0"/>
                <a:sym typeface="Symbol" pitchFamily="18" charset="2"/>
              </a:rPr>
              <a:t></a:t>
            </a:r>
            <a:r>
              <a:rPr lang="en-US" sz="2400">
                <a:latin typeface="VNI-Helve" pitchFamily="2" charset="0"/>
              </a:rPr>
              <a:t> </a:t>
            </a:r>
            <a:r>
              <a:rPr lang="en-US" sz="2400" b="1">
                <a:latin typeface="VNI-Helve" pitchFamily="2" charset="0"/>
              </a:rPr>
              <a:t>p</a:t>
            </a:r>
            <a:r>
              <a:rPr lang="en-US" sz="2400">
                <a:latin typeface="VNI-Helve" pitchFamily="2" charset="0"/>
              </a:rPr>
              <a:t>, q</a:t>
            </a:r>
            <a:endParaRPr lang="en-US" sz="2400">
              <a:solidFill>
                <a:srgbClr val="000000"/>
              </a:solidFill>
              <a:latin typeface="VNI-Helve" pitchFamily="2" charset="0"/>
              <a:cs typeface="Times New Roman" pitchFamily="18" charset="0"/>
            </a:endParaRPr>
          </a:p>
          <a:p>
            <a:pPr algn="just" eaLnBrk="1" hangingPunct="1">
              <a:spcBef>
                <a:spcPct val="50000"/>
              </a:spcBef>
            </a:pPr>
            <a:r>
              <a:rPr lang="en-US" sz="2400" i="1">
                <a:latin typeface="VNI-Helve" pitchFamily="2" charset="0"/>
              </a:rPr>
              <a:t> </a:t>
            </a:r>
            <a:r>
              <a:rPr lang="en-US" sz="2400" b="1">
                <a:latin typeface="VNI-Helve" pitchFamily="2" charset="0"/>
              </a:rPr>
              <a:t>B6 : </a:t>
            </a:r>
            <a:r>
              <a:rPr lang="en-US" sz="2400">
                <a:latin typeface="VNI-Helve" pitchFamily="2" charset="0"/>
              </a:rPr>
              <a:t>a) Neáu moät doøng khoâng coøn pheùp noái </a:t>
            </a:r>
            <a:r>
              <a:rPr lang="en-US" sz="2400">
                <a:latin typeface="VNI-Helve" pitchFamily="2" charset="0"/>
                <a:sym typeface="Symbol" pitchFamily="18" charset="2"/>
              </a:rPr>
              <a:t></a:t>
            </a:r>
            <a:r>
              <a:rPr lang="en-US" sz="2400">
                <a:latin typeface="VNI-Helve" pitchFamily="2" charset="0"/>
              </a:rPr>
              <a:t> hoaëc </a:t>
            </a:r>
            <a:r>
              <a:rPr lang="en-US" sz="2400">
                <a:latin typeface="VNI-Helve" pitchFamily="2" charset="0"/>
                <a:sym typeface="Symbol" pitchFamily="18" charset="2"/>
              </a:rPr>
              <a:t></a:t>
            </a:r>
            <a:r>
              <a:rPr lang="en-US" sz="2400">
                <a:latin typeface="VNI-Helve" pitchFamily="2" charset="0"/>
              </a:rPr>
              <a:t> ôû caû hai veá vaø ôû 2 veá khoâng coù chung moät bieán meänh ñeà thì doøng ñoù khoâng ñöôïc chöùng minh. </a:t>
            </a:r>
            <a:endParaRPr lang="en-US" sz="2400">
              <a:solidFill>
                <a:srgbClr val="000000"/>
              </a:solidFill>
              <a:latin typeface="VNI-Helve" pitchFamily="2" charset="0"/>
              <a:cs typeface="Times New Roman" pitchFamily="18" charset="0"/>
            </a:endParaRPr>
          </a:p>
          <a:p>
            <a:pPr algn="just" eaLnBrk="1" hangingPunct="1">
              <a:spcBef>
                <a:spcPct val="50000"/>
              </a:spcBef>
            </a:pPr>
            <a:r>
              <a:rPr lang="en-US" sz="2400">
                <a:latin typeface="VNI-Helve" pitchFamily="2" charset="0"/>
              </a:rPr>
              <a:t>b) Moät vaán ñeà ñöôïc chöùng minh neáu taát caû doøng daãn xuaát töø daïng chuaån ban ñaàu ñeàu ñöôïc chöùng minh. </a:t>
            </a:r>
            <a:endParaRPr lang="en-US" sz="2400">
              <a:solidFill>
                <a:srgbClr val="000000"/>
              </a:solidFill>
              <a:latin typeface="VNI-Helve" pitchFamily="2" charset="0"/>
              <a:cs typeface="Times New Roman" pitchFamily="18" charset="0"/>
            </a:endParaRPr>
          </a:p>
        </p:txBody>
      </p:sp>
      <p:sp>
        <p:nvSpPr>
          <p:cNvPr id="44038" name="Text Box 4"/>
          <p:cNvSpPr txBox="1">
            <a:spLocks noChangeArrowheads="1"/>
          </p:cNvSpPr>
          <p:nvPr/>
        </p:nvSpPr>
        <p:spPr bwMode="auto">
          <a:xfrm>
            <a:off x="352425" y="98425"/>
            <a:ext cx="8369300" cy="57943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3200" b="1">
                <a:solidFill>
                  <a:srgbClr val="FF0000"/>
                </a:solidFill>
              </a:rPr>
              <a:t>Thuật giải Vương Hạo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1"/>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A3C1D7E-AD7A-4E93-8537-902DE33D1CE9}" type="datetime1">
              <a:rPr lang="vi-VN"/>
              <a:pPr eaLnBrk="1" hangingPunct="1"/>
              <a:t>28/03/2018</a:t>
            </a:fld>
            <a:endParaRPr lang="en-US"/>
          </a:p>
        </p:txBody>
      </p:sp>
      <p:sp>
        <p:nvSpPr>
          <p:cNvPr id="45059" name="Footer Placeholder 2"/>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5060" name="Slide Number Placeholder 3"/>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A236D96-9833-4085-B157-7BA9712A8DCC}" type="slidenum">
              <a:rPr lang="en-US"/>
              <a:pPr eaLnBrk="1" hangingPunct="1"/>
              <a:t>33</a:t>
            </a:fld>
            <a:endParaRPr lang="en-US"/>
          </a:p>
        </p:txBody>
      </p:sp>
      <p:sp>
        <p:nvSpPr>
          <p:cNvPr id="45061" name="Text Box 2"/>
          <p:cNvSpPr txBox="1">
            <a:spLocks noChangeArrowheads="1"/>
          </p:cNvSpPr>
          <p:nvPr/>
        </p:nvSpPr>
        <p:spPr bwMode="auto">
          <a:xfrm>
            <a:off x="422275" y="838200"/>
            <a:ext cx="8088313" cy="100488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solidFill>
                  <a:srgbClr val="800000"/>
                </a:solidFill>
                <a:latin typeface="VNI-Helve" pitchFamily="2" charset="0"/>
              </a:rPr>
              <a:t> </a:t>
            </a:r>
          </a:p>
          <a:p>
            <a:pPr algn="just" eaLnBrk="1" hangingPunct="1">
              <a:spcBef>
                <a:spcPct val="50000"/>
              </a:spcBef>
            </a:pPr>
            <a:endParaRPr lang="en-US" sz="2400">
              <a:solidFill>
                <a:srgbClr val="000000"/>
              </a:solidFill>
              <a:latin typeface="VNI-Helve" pitchFamily="2" charset="0"/>
              <a:cs typeface="Times New Roman" pitchFamily="18" charset="0"/>
            </a:endParaRPr>
          </a:p>
        </p:txBody>
      </p:sp>
      <p:sp>
        <p:nvSpPr>
          <p:cNvPr id="45062" name="Text Box 3"/>
          <p:cNvSpPr txBox="1">
            <a:spLocks noChangeArrowheads="1"/>
          </p:cNvSpPr>
          <p:nvPr/>
        </p:nvSpPr>
        <p:spPr bwMode="auto">
          <a:xfrm>
            <a:off x="352425" y="98425"/>
            <a:ext cx="8369300" cy="579438"/>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3200" b="1">
                <a:solidFill>
                  <a:srgbClr val="FF0000"/>
                </a:solidFill>
              </a:rPr>
              <a:t>Thuật giải Vương Hạo</a:t>
            </a:r>
          </a:p>
        </p:txBody>
      </p:sp>
      <p:sp>
        <p:nvSpPr>
          <p:cNvPr id="45063" name="Rectangle 4"/>
          <p:cNvSpPr>
            <a:spLocks noChangeArrowheads="1"/>
          </p:cNvSpPr>
          <p:nvPr/>
        </p:nvSpPr>
        <p:spPr bwMode="auto">
          <a:xfrm>
            <a:off x="1258888" y="1700213"/>
            <a:ext cx="7129462" cy="164782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p>
            <a:r>
              <a:rPr lang="en-US" sz="2800"/>
              <a:t>r, </a:t>
            </a:r>
            <a:r>
              <a:rPr lang="en-US" sz="2800">
                <a:sym typeface="Symbol" pitchFamily="18" charset="2"/>
              </a:rPr>
              <a:t></a:t>
            </a:r>
            <a:r>
              <a:rPr lang="en-US" sz="2800"/>
              <a:t>p    </a:t>
            </a:r>
            <a:r>
              <a:rPr lang="en-US" sz="2800" b="1">
                <a:sym typeface="Symbol" pitchFamily="18" charset="2"/>
              </a:rPr>
              <a:t></a:t>
            </a:r>
            <a:r>
              <a:rPr lang="en-US" sz="2800" b="1"/>
              <a:t> </a:t>
            </a:r>
            <a:r>
              <a:rPr lang="en-US" sz="2800"/>
              <a:t>    s </a:t>
            </a:r>
            <a:r>
              <a:rPr lang="en-US" sz="2800">
                <a:sym typeface="Symbol" pitchFamily="18" charset="2"/>
              </a:rPr>
              <a:t></a:t>
            </a:r>
            <a:r>
              <a:rPr lang="en-US" sz="2800"/>
              <a:t> </a:t>
            </a:r>
            <a:r>
              <a:rPr lang="en-US" sz="2800">
                <a:sym typeface="Symbol" pitchFamily="18" charset="2"/>
              </a:rPr>
              <a:t></a:t>
            </a:r>
            <a:r>
              <a:rPr lang="en-US" sz="2800"/>
              <a:t>q, </a:t>
            </a:r>
            <a:r>
              <a:rPr lang="en-US" sz="2800">
                <a:sym typeface="Symbol" pitchFamily="18" charset="2"/>
              </a:rPr>
              <a:t></a:t>
            </a:r>
            <a:r>
              <a:rPr lang="en-US" sz="2800"/>
              <a:t>r </a:t>
            </a:r>
            <a:r>
              <a:rPr lang="en-US" sz="2800">
                <a:sym typeface="Symbol" pitchFamily="18" charset="2"/>
              </a:rPr>
              <a:t></a:t>
            </a:r>
            <a:r>
              <a:rPr lang="en-US" sz="2800"/>
              <a:t> s</a:t>
            </a:r>
          </a:p>
          <a:p>
            <a:endParaRPr lang="en-US" sz="2800"/>
          </a:p>
          <a:p>
            <a:r>
              <a:rPr lang="en-US" sz="2800"/>
              <a:t>a </a:t>
            </a:r>
            <a:r>
              <a:rPr lang="en-US" sz="2800">
                <a:sym typeface="Symbol" pitchFamily="18" charset="2"/>
              </a:rPr>
              <a:t></a:t>
            </a:r>
            <a:r>
              <a:rPr lang="en-US" sz="2800"/>
              <a:t> b </a:t>
            </a:r>
            <a:r>
              <a:rPr lang="en-US" sz="2800">
                <a:sym typeface="Symbol" pitchFamily="18" charset="2"/>
              </a:rPr>
              <a:t></a:t>
            </a:r>
            <a:r>
              <a:rPr lang="en-US" sz="2800"/>
              <a:t> c và  b </a:t>
            </a:r>
            <a:r>
              <a:rPr lang="en-US" sz="2800">
                <a:sym typeface="Symbol" pitchFamily="18" charset="2"/>
              </a:rPr>
              <a:t></a:t>
            </a:r>
            <a:r>
              <a:rPr lang="en-US" sz="2800"/>
              <a:t> c </a:t>
            </a:r>
            <a:r>
              <a:rPr lang="en-US" sz="2800">
                <a:sym typeface="Symbol" pitchFamily="18" charset="2"/>
              </a:rPr>
              <a:t></a:t>
            </a:r>
            <a:r>
              <a:rPr lang="en-US" sz="2800"/>
              <a:t> d và a và b, suy ra d</a:t>
            </a:r>
            <a:endParaRPr lang="en-US" sz="2800">
              <a:solidFill>
                <a:srgbClr val="000000"/>
              </a:solidFill>
            </a:endParaRPr>
          </a:p>
          <a:p>
            <a:r>
              <a:rPr lang="en-US"/>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880B3FD-8A3F-4B42-89D6-36344AF3F1F9}" type="datetime1">
              <a:rPr lang="vi-VN"/>
              <a:pPr eaLnBrk="1" hangingPunct="1"/>
              <a:t>28/03/2018</a:t>
            </a:fld>
            <a:endParaRPr lang="en-US"/>
          </a:p>
        </p:txBody>
      </p:sp>
      <p:sp>
        <p:nvSpPr>
          <p:cNvPr id="460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60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FDC0A4F-28A2-46A2-BA9B-EEE4BC500EE9}" type="slidenum">
              <a:rPr lang="en-US"/>
              <a:pPr eaLnBrk="1" hangingPunct="1"/>
              <a:t>34</a:t>
            </a:fld>
            <a:endParaRPr lang="en-US"/>
          </a:p>
        </p:txBody>
      </p:sp>
      <p:sp>
        <p:nvSpPr>
          <p:cNvPr id="46085" name="Rectangle 2"/>
          <p:cNvSpPr>
            <a:spLocks noGrp="1" noChangeArrowheads="1"/>
          </p:cNvSpPr>
          <p:nvPr>
            <p:ph type="title"/>
          </p:nvPr>
        </p:nvSpPr>
        <p:spPr/>
        <p:txBody>
          <a:bodyPr/>
          <a:lstStyle/>
          <a:p>
            <a:pPr eaLnBrk="1" hangingPunct="1"/>
            <a:r>
              <a:rPr lang="en-US" b="1" smtClean="0">
                <a:solidFill>
                  <a:srgbClr val="FF0000"/>
                </a:solidFill>
              </a:rPr>
              <a:t>Thuật giải Vương Hạo</a:t>
            </a:r>
          </a:p>
        </p:txBody>
      </p:sp>
      <p:sp>
        <p:nvSpPr>
          <p:cNvPr id="46086" name="Rectangle 3"/>
          <p:cNvSpPr>
            <a:spLocks noGrp="1" noChangeArrowheads="1"/>
          </p:cNvSpPr>
          <p:nvPr>
            <p:ph type="body" idx="1"/>
          </p:nvPr>
        </p:nvSpPr>
        <p:spPr/>
        <p:txBody>
          <a:bodyPr/>
          <a:lstStyle/>
          <a:p>
            <a:pPr marL="609600" indent="-609600" eaLnBrk="1" hangingPunct="1">
              <a:buFontTx/>
              <a:buNone/>
            </a:pPr>
            <a:r>
              <a:rPr lang="en-US" sz="2800" smtClean="0"/>
              <a:t>Xét các câu đúng sau:</a:t>
            </a:r>
          </a:p>
          <a:p>
            <a:pPr marL="609600" indent="-609600" eaLnBrk="1" hangingPunct="1"/>
            <a:r>
              <a:rPr lang="en-US" sz="2800" smtClean="0"/>
              <a:t>“Nếu trời mưa thì Lan mang theo dù”</a:t>
            </a:r>
          </a:p>
          <a:p>
            <a:pPr marL="609600" indent="-609600" eaLnBrk="1" hangingPunct="1"/>
            <a:r>
              <a:rPr lang="en-US" sz="2800" smtClean="0"/>
              <a:t>“Nếu Lan mang theo dù thì Lan không bị ướt”</a:t>
            </a:r>
          </a:p>
          <a:p>
            <a:pPr marL="609600" indent="-609600" eaLnBrk="1" hangingPunct="1"/>
            <a:r>
              <a:rPr lang="en-US" sz="2800" smtClean="0"/>
              <a:t>“Nếu trời không mưa thì Lan không bị ướt”</a:t>
            </a:r>
          </a:p>
          <a:p>
            <a:pPr marL="609600" indent="-609600" eaLnBrk="1" hangingPunct="1"/>
            <a:r>
              <a:rPr lang="en-US" sz="2800" smtClean="0"/>
              <a:t>Xây dựng các câu trên bằng các biểu thức logic mệnh đề</a:t>
            </a:r>
          </a:p>
          <a:p>
            <a:pPr marL="609600" indent="-609600" eaLnBrk="1" hangingPunct="1">
              <a:buFontTx/>
              <a:buNone/>
            </a:pPr>
            <a:r>
              <a:rPr lang="en-US" sz="2800" smtClean="0"/>
              <a:t>Hãy chứng minh rằng  “Lan không bị ướt” bằng phương pháp Vương Hạo</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0835CF0-B499-46D6-AB44-BBD283DD10EF}" type="datetime1">
              <a:rPr lang="vi-VN"/>
              <a:pPr eaLnBrk="1" hangingPunct="1"/>
              <a:t>28/03/2018</a:t>
            </a:fld>
            <a:endParaRPr lang="en-US"/>
          </a:p>
        </p:txBody>
      </p:sp>
      <p:sp>
        <p:nvSpPr>
          <p:cNvPr id="471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71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9B64A21-B800-4273-94B5-76021CBD6BD7}" type="slidenum">
              <a:rPr lang="en-US"/>
              <a:pPr eaLnBrk="1" hangingPunct="1"/>
              <a:t>35</a:t>
            </a:fld>
            <a:endParaRPr lang="en-US"/>
          </a:p>
        </p:txBody>
      </p:sp>
      <p:sp>
        <p:nvSpPr>
          <p:cNvPr id="47109" name="Rectangle 2"/>
          <p:cNvSpPr>
            <a:spLocks noGrp="1" noChangeArrowheads="1"/>
          </p:cNvSpPr>
          <p:nvPr>
            <p:ph type="title"/>
          </p:nvPr>
        </p:nvSpPr>
        <p:spPr/>
        <p:txBody>
          <a:bodyPr/>
          <a:lstStyle/>
          <a:p>
            <a:pPr eaLnBrk="1" hangingPunct="1"/>
            <a:r>
              <a:rPr lang="en-US" b="1" smtClean="0">
                <a:solidFill>
                  <a:srgbClr val="FF0000"/>
                </a:solidFill>
              </a:rPr>
              <a:t>Thuật giải Vương Hạo</a:t>
            </a:r>
          </a:p>
        </p:txBody>
      </p:sp>
      <p:sp>
        <p:nvSpPr>
          <p:cNvPr id="47110" name="Rectangle 3"/>
          <p:cNvSpPr>
            <a:spLocks noGrp="1" noChangeArrowheads="1"/>
          </p:cNvSpPr>
          <p:nvPr>
            <p:ph type="body" idx="1"/>
          </p:nvPr>
        </p:nvSpPr>
        <p:spPr/>
        <p:txBody>
          <a:bodyPr/>
          <a:lstStyle/>
          <a:p>
            <a:pPr eaLnBrk="1" hangingPunct="1">
              <a:lnSpc>
                <a:spcPct val="90000"/>
              </a:lnSpc>
            </a:pPr>
            <a:r>
              <a:rPr lang="en-US" smtClean="0"/>
              <a:t>Cho các biểu thức logic mệnh đề đúng sau</a:t>
            </a:r>
          </a:p>
          <a:p>
            <a:pPr eaLnBrk="1" hangingPunct="1">
              <a:lnSpc>
                <a:spcPct val="90000"/>
              </a:lnSpc>
              <a:buFontTx/>
              <a:buNone/>
            </a:pPr>
            <a:r>
              <a:rPr lang="en-US" smtClean="0"/>
              <a:t>		a </a:t>
            </a:r>
            <a:r>
              <a:rPr lang="en-US" smtClean="0">
                <a:sym typeface="Symbol" pitchFamily="18" charset="2"/>
              </a:rPr>
              <a:t></a:t>
            </a:r>
            <a:r>
              <a:rPr lang="en-US" smtClean="0"/>
              <a:t> f</a:t>
            </a:r>
          </a:p>
          <a:p>
            <a:pPr eaLnBrk="1" hangingPunct="1">
              <a:lnSpc>
                <a:spcPct val="90000"/>
              </a:lnSpc>
              <a:buFontTx/>
              <a:buNone/>
            </a:pPr>
            <a:r>
              <a:rPr lang="en-US" smtClean="0"/>
              <a:t>		a </a:t>
            </a:r>
            <a:r>
              <a:rPr lang="en-US" smtClean="0">
                <a:sym typeface="Symbol" pitchFamily="18" charset="2"/>
              </a:rPr>
              <a:t></a:t>
            </a:r>
            <a:r>
              <a:rPr lang="en-US" smtClean="0"/>
              <a:t> (f </a:t>
            </a:r>
            <a:r>
              <a:rPr lang="en-US" smtClean="0">
                <a:sym typeface="Symbol" pitchFamily="18" charset="2"/>
              </a:rPr>
              <a:t></a:t>
            </a:r>
            <a:r>
              <a:rPr lang="en-US" smtClean="0"/>
              <a:t> p)</a:t>
            </a:r>
          </a:p>
          <a:p>
            <a:pPr eaLnBrk="1" hangingPunct="1">
              <a:lnSpc>
                <a:spcPct val="90000"/>
              </a:lnSpc>
              <a:buFontTx/>
              <a:buNone/>
            </a:pPr>
            <a:r>
              <a:rPr lang="en-US" smtClean="0"/>
              <a:t>		p ^ q </a:t>
            </a:r>
            <a:r>
              <a:rPr lang="en-US" smtClean="0">
                <a:sym typeface="Symbol" pitchFamily="18" charset="2"/>
              </a:rPr>
              <a:t></a:t>
            </a:r>
            <a:r>
              <a:rPr lang="en-US" smtClean="0"/>
              <a:t> d</a:t>
            </a:r>
          </a:p>
          <a:p>
            <a:pPr eaLnBrk="1" hangingPunct="1">
              <a:lnSpc>
                <a:spcPct val="90000"/>
              </a:lnSpc>
              <a:buFontTx/>
              <a:buNone/>
            </a:pPr>
            <a:r>
              <a:rPr lang="en-US" smtClean="0"/>
              <a:t>		a</a:t>
            </a:r>
          </a:p>
          <a:p>
            <a:pPr eaLnBrk="1" hangingPunct="1">
              <a:lnSpc>
                <a:spcPct val="90000"/>
              </a:lnSpc>
              <a:buFontTx/>
              <a:buNone/>
            </a:pPr>
            <a:r>
              <a:rPr lang="en-US" smtClean="0"/>
              <a:t>		a ^ d </a:t>
            </a:r>
            <a:r>
              <a:rPr lang="en-US" smtClean="0">
                <a:sym typeface="Symbol" pitchFamily="18" charset="2"/>
              </a:rPr>
              <a:t></a:t>
            </a:r>
            <a:r>
              <a:rPr lang="en-US" smtClean="0"/>
              <a:t>g</a:t>
            </a:r>
          </a:p>
          <a:p>
            <a:pPr eaLnBrk="1" hangingPunct="1">
              <a:lnSpc>
                <a:spcPct val="90000"/>
              </a:lnSpc>
            </a:pPr>
            <a:r>
              <a:rPr lang="en-US" smtClean="0"/>
              <a:t>Hãy dùng phương pháp Vương Hạo để chứng minh hoặc bác bỏ g</a:t>
            </a:r>
            <a:r>
              <a:rPr lang="en-US" smtClean="0">
                <a:sym typeface="Symbol" pitchFamily="18" charset="2"/>
              </a:rPr>
              <a:t></a:t>
            </a:r>
            <a:r>
              <a:rPr lang="en-US" smtClean="0"/>
              <a:t>1</a:t>
            </a:r>
            <a:endParaRPr lang="en-US" b="1" smtClean="0"/>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CD7E4E2-B29A-4A22-91DB-F01140C6BDFF}" type="datetime1">
              <a:rPr lang="vi-VN"/>
              <a:pPr eaLnBrk="1" hangingPunct="1"/>
              <a:t>28/03/2018</a:t>
            </a:fld>
            <a:endParaRPr lang="en-US"/>
          </a:p>
        </p:txBody>
      </p:sp>
      <p:sp>
        <p:nvSpPr>
          <p:cNvPr id="481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81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A0ABE50-89D6-4735-BC9B-661B069678C7}" type="slidenum">
              <a:rPr lang="en-US"/>
              <a:pPr eaLnBrk="1" hangingPunct="1"/>
              <a:t>36</a:t>
            </a:fld>
            <a:endParaRPr lang="en-US"/>
          </a:p>
        </p:txBody>
      </p:sp>
      <p:sp>
        <p:nvSpPr>
          <p:cNvPr id="48133" name="Rectangle 2"/>
          <p:cNvSpPr>
            <a:spLocks noGrp="1" noChangeArrowheads="1"/>
          </p:cNvSpPr>
          <p:nvPr>
            <p:ph type="title"/>
          </p:nvPr>
        </p:nvSpPr>
        <p:spPr/>
        <p:txBody>
          <a:bodyPr/>
          <a:lstStyle/>
          <a:p>
            <a:pPr eaLnBrk="1" hangingPunct="1"/>
            <a:r>
              <a:rPr lang="en-US" smtClean="0"/>
              <a:t>Thuật giải Robinson</a:t>
            </a:r>
          </a:p>
        </p:txBody>
      </p:sp>
      <p:sp>
        <p:nvSpPr>
          <p:cNvPr id="48134" name="Rectangle 3"/>
          <p:cNvSpPr>
            <a:spLocks noGrp="1" noChangeArrowheads="1"/>
          </p:cNvSpPr>
          <p:nvPr>
            <p:ph type="body" idx="1"/>
          </p:nvPr>
        </p:nvSpPr>
        <p:spPr/>
        <p:txBody>
          <a:bodyPr/>
          <a:lstStyle/>
          <a:p>
            <a:pPr eaLnBrk="1" hangingPunct="1"/>
            <a:r>
              <a:rPr lang="en-US" smtClean="0">
                <a:latin typeface="VNI-Times" pitchFamily="2" charset="0"/>
              </a:rPr>
              <a:t>Thuaät giaûi naøy hoaït ñoäng döïa treân phöông phaùp chöùng minh phaûn chöùng.</a:t>
            </a:r>
            <a:r>
              <a:rPr lang="en-US" b="1" smtClean="0">
                <a:solidFill>
                  <a:schemeClr val="tx2"/>
                </a:solidFill>
                <a:latin typeface="VNI-Times" pitchFamily="2" charset="0"/>
              </a:rPr>
              <a:t> </a:t>
            </a:r>
          </a:p>
          <a:p>
            <a:pPr eaLnBrk="1" hangingPunct="1"/>
            <a:r>
              <a:rPr lang="en-US" smtClean="0">
                <a:latin typeface="VNI-Times" pitchFamily="2" charset="0"/>
              </a:rPr>
              <a:t>Chöùng minh pheùp suy luaän (a </a:t>
            </a:r>
            <a:r>
              <a:rPr lang="en-US" smtClean="0">
                <a:latin typeface="VNI-Times" pitchFamily="2" charset="0"/>
                <a:sym typeface="Symbol" pitchFamily="18" charset="2"/>
              </a:rPr>
              <a:t></a:t>
            </a:r>
            <a:r>
              <a:rPr lang="en-US" smtClean="0">
                <a:latin typeface="VNI-Times" pitchFamily="2" charset="0"/>
              </a:rPr>
              <a:t>  b) laø ñuùng (vôùi a laø giaû thieát, b laø keát luaän). </a:t>
            </a:r>
            <a:endParaRPr lang="en-US" smtClean="0">
              <a:solidFill>
                <a:srgbClr val="000000"/>
              </a:solidFill>
              <a:latin typeface="VNI-Times" pitchFamily="2" charset="0"/>
            </a:endParaRPr>
          </a:p>
          <a:p>
            <a:pPr eaLnBrk="1" hangingPunct="1"/>
            <a:r>
              <a:rPr lang="en-US" smtClean="0">
                <a:latin typeface="VNI-Times" pitchFamily="2" charset="0"/>
              </a:rPr>
              <a:t>Phaûn chöùng : giaû söû b sai  suy ra </a:t>
            </a:r>
            <a:r>
              <a:rPr lang="en-US" smtClean="0">
                <a:latin typeface="VNI-Times" pitchFamily="2" charset="0"/>
                <a:sym typeface="Symbol" pitchFamily="18" charset="2"/>
              </a:rPr>
              <a:t></a:t>
            </a:r>
            <a:r>
              <a:rPr lang="en-US" smtClean="0">
                <a:latin typeface="VNI-Times" pitchFamily="2" charset="0"/>
              </a:rPr>
              <a:t>b laø ñuùng. </a:t>
            </a:r>
            <a:endParaRPr lang="en-US" smtClean="0">
              <a:solidFill>
                <a:srgbClr val="000000"/>
              </a:solidFill>
              <a:latin typeface="VNI-Times" pitchFamily="2" charset="0"/>
            </a:endParaRPr>
          </a:p>
          <a:p>
            <a:pPr eaLnBrk="1" hangingPunct="1"/>
            <a:r>
              <a:rPr lang="en-US" smtClean="0">
                <a:latin typeface="VNI-Times" pitchFamily="2" charset="0"/>
              </a:rPr>
              <a:t>Baøi toaùn ñöôïc chöùng minh neáu a ñuùng vaø </a:t>
            </a:r>
            <a:r>
              <a:rPr lang="en-US" smtClean="0">
                <a:latin typeface="VNI-Times" pitchFamily="2" charset="0"/>
                <a:sym typeface="Symbol" pitchFamily="18" charset="2"/>
              </a:rPr>
              <a:t></a:t>
            </a:r>
            <a:r>
              <a:rPr lang="en-US" smtClean="0">
                <a:latin typeface="VNI-Times" pitchFamily="2" charset="0"/>
              </a:rPr>
              <a:t>b ñuùng sinh ra moät maâu thuaãn.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948A2EE-5FC0-4474-AE98-860B7343CD41}" type="datetime1">
              <a:rPr lang="vi-VN"/>
              <a:pPr eaLnBrk="1" hangingPunct="1"/>
              <a:t>28/03/2018</a:t>
            </a:fld>
            <a:endParaRPr lang="en-US"/>
          </a:p>
        </p:txBody>
      </p:sp>
      <p:sp>
        <p:nvSpPr>
          <p:cNvPr id="491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91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9D7C226-9661-4EDE-85EA-313C868F41A6}" type="slidenum">
              <a:rPr lang="en-US"/>
              <a:pPr eaLnBrk="1" hangingPunct="1"/>
              <a:t>37</a:t>
            </a:fld>
            <a:endParaRPr lang="en-US"/>
          </a:p>
        </p:txBody>
      </p:sp>
      <p:sp>
        <p:nvSpPr>
          <p:cNvPr id="49157" name="Rectangle 2"/>
          <p:cNvSpPr>
            <a:spLocks noGrp="1" noChangeArrowheads="1"/>
          </p:cNvSpPr>
          <p:nvPr>
            <p:ph type="title"/>
          </p:nvPr>
        </p:nvSpPr>
        <p:spPr/>
        <p:txBody>
          <a:bodyPr/>
          <a:lstStyle/>
          <a:p>
            <a:pPr eaLnBrk="1" hangingPunct="1"/>
            <a:r>
              <a:rPr lang="en-US" smtClean="0"/>
              <a:t>Thuật giải Robinson</a:t>
            </a:r>
          </a:p>
        </p:txBody>
      </p:sp>
      <p:sp>
        <p:nvSpPr>
          <p:cNvPr id="49158" name="Rectangle 3"/>
          <p:cNvSpPr>
            <a:spLocks noGrp="1" noChangeArrowheads="1"/>
          </p:cNvSpPr>
          <p:nvPr>
            <p:ph type="body" idx="1"/>
          </p:nvPr>
        </p:nvSpPr>
        <p:spPr>
          <a:xfrm>
            <a:off x="457200" y="1052513"/>
            <a:ext cx="8229600" cy="5040312"/>
          </a:xfrm>
        </p:spPr>
        <p:txBody>
          <a:bodyPr/>
          <a:lstStyle/>
          <a:p>
            <a:pPr eaLnBrk="1" hangingPunct="1">
              <a:lnSpc>
                <a:spcPct val="90000"/>
              </a:lnSpc>
            </a:pPr>
            <a:r>
              <a:rPr lang="en-US" sz="2400" b="1" smtClean="0">
                <a:latin typeface="VNI-Times" pitchFamily="2" charset="0"/>
              </a:rPr>
              <a:t>B1</a:t>
            </a:r>
            <a:r>
              <a:rPr lang="en-US" sz="2400" smtClean="0">
                <a:latin typeface="VNI-Times" pitchFamily="2" charset="0"/>
              </a:rPr>
              <a:t> : Phaùt bieåu laïi giaû thieát vaø keát luaän cuûa vaán ñeà döôùi daïng chuaån nhö sau : </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GT1, GT2, ...,GTn </a:t>
            </a:r>
            <a:r>
              <a:rPr lang="en-US" sz="2400" smtClean="0">
                <a:latin typeface="VNI-Times" pitchFamily="2" charset="0"/>
                <a:sym typeface="Symbol" pitchFamily="18" charset="2"/>
              </a:rPr>
              <a:t></a:t>
            </a:r>
            <a:r>
              <a:rPr lang="en-US" sz="2400" smtClean="0">
                <a:latin typeface="VNI-Times" pitchFamily="2" charset="0"/>
              </a:rPr>
              <a:t>  KL1, KL2, .., KLm</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Trong ñoù : GTi vaø KLj ñöôïc xaây döïng töø caùc bieán meänh ñeà vaø caùc pheùp toaùn :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 </a:t>
            </a:r>
          </a:p>
          <a:p>
            <a:pPr eaLnBrk="1" hangingPunct="1">
              <a:lnSpc>
                <a:spcPct val="90000"/>
              </a:lnSpc>
              <a:buFontTx/>
              <a:buNone/>
            </a:pPr>
            <a:endParaRPr lang="en-US" sz="2400" smtClean="0">
              <a:solidFill>
                <a:srgbClr val="000000"/>
              </a:solidFill>
              <a:latin typeface="VNI-Times" pitchFamily="2" charset="0"/>
            </a:endParaRPr>
          </a:p>
          <a:p>
            <a:pPr eaLnBrk="1" hangingPunct="1">
              <a:lnSpc>
                <a:spcPct val="90000"/>
              </a:lnSpc>
            </a:pPr>
            <a:r>
              <a:rPr lang="en-US" sz="2400" b="1" smtClean="0">
                <a:latin typeface="VNI-Times" pitchFamily="2" charset="0"/>
              </a:rPr>
              <a:t>B2</a:t>
            </a:r>
            <a:r>
              <a:rPr lang="en-US" sz="2400" smtClean="0">
                <a:latin typeface="VNI-Times" pitchFamily="2" charset="0"/>
              </a:rPr>
              <a:t> : Neáu ôû GTi coù pheùp </a:t>
            </a:r>
            <a:r>
              <a:rPr lang="en-US" sz="2400" smtClean="0">
                <a:latin typeface="VNI-Times" pitchFamily="2" charset="0"/>
                <a:sym typeface="Symbol" pitchFamily="18" charset="2"/>
              </a:rPr>
              <a:t></a:t>
            </a:r>
            <a:r>
              <a:rPr lang="en-US" sz="2400" smtClean="0">
                <a:latin typeface="VNI-Times" pitchFamily="2" charset="0"/>
              </a:rPr>
              <a:t> thì thay theá pheùp </a:t>
            </a:r>
            <a:r>
              <a:rPr lang="en-US" sz="2400" smtClean="0">
                <a:latin typeface="VNI-Times" pitchFamily="2" charset="0"/>
                <a:sym typeface="Symbol" pitchFamily="18" charset="2"/>
              </a:rPr>
              <a:t></a:t>
            </a:r>
            <a:r>
              <a:rPr lang="en-US" sz="2400" smtClean="0">
                <a:latin typeface="VNI-Times" pitchFamily="2" charset="0"/>
              </a:rPr>
              <a:t> baèng daáu “,”</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Neáu ôû KLi coù pheùp </a:t>
            </a:r>
            <a:r>
              <a:rPr lang="en-US" sz="2400" smtClean="0">
                <a:latin typeface="VNI-Times" pitchFamily="2" charset="0"/>
                <a:sym typeface="Symbol" pitchFamily="18" charset="2"/>
              </a:rPr>
              <a:t></a:t>
            </a:r>
            <a:r>
              <a:rPr lang="en-US" sz="2400" smtClean="0">
                <a:latin typeface="VNI-Times" pitchFamily="2" charset="0"/>
              </a:rPr>
              <a:t> thì thay theá pheùp </a:t>
            </a:r>
            <a:r>
              <a:rPr lang="en-US" sz="2400" smtClean="0">
                <a:latin typeface="VNI-Times" pitchFamily="2" charset="0"/>
                <a:sym typeface="Symbol" pitchFamily="18" charset="2"/>
              </a:rPr>
              <a:t></a:t>
            </a:r>
            <a:r>
              <a:rPr lang="en-US" sz="2400" smtClean="0">
                <a:latin typeface="VNI-Times" pitchFamily="2" charset="0"/>
              </a:rPr>
              <a:t> baèng daáu “,”</a:t>
            </a:r>
          </a:p>
          <a:p>
            <a:pPr eaLnBrk="1" hangingPunct="1">
              <a:lnSpc>
                <a:spcPct val="90000"/>
              </a:lnSpc>
              <a:buFontTx/>
              <a:buNone/>
            </a:pPr>
            <a:endParaRPr lang="en-US" sz="2400" smtClean="0">
              <a:solidFill>
                <a:srgbClr val="000000"/>
              </a:solidFill>
              <a:latin typeface="VNI-Times" pitchFamily="2" charset="0"/>
            </a:endParaRPr>
          </a:p>
          <a:p>
            <a:pPr eaLnBrk="1" hangingPunct="1">
              <a:lnSpc>
                <a:spcPct val="90000"/>
              </a:lnSpc>
            </a:pPr>
            <a:r>
              <a:rPr lang="en-US" sz="2400" b="1" smtClean="0">
                <a:latin typeface="VNI-Times" pitchFamily="2" charset="0"/>
              </a:rPr>
              <a:t>B3</a:t>
            </a:r>
            <a:r>
              <a:rPr lang="en-US" sz="2400" smtClean="0">
                <a:latin typeface="VNI-Times" pitchFamily="2" charset="0"/>
              </a:rPr>
              <a:t> : Bieán ñoåi doøng chuaån ôû B1 veà thaønh danh saùch meänh ñeà nhö sau : </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 GT1, GT2, ..., GTn , </a:t>
            </a:r>
            <a:r>
              <a:rPr lang="en-US" sz="2400" smtClean="0">
                <a:latin typeface="VNI-Times" pitchFamily="2" charset="0"/>
                <a:sym typeface="Symbol" pitchFamily="18" charset="2"/>
              </a:rPr>
              <a:t></a:t>
            </a:r>
            <a:r>
              <a:rPr lang="en-US" sz="2400" smtClean="0">
                <a:latin typeface="VNI-Times" pitchFamily="2" charset="0"/>
              </a:rPr>
              <a:t> KL1, </a:t>
            </a:r>
            <a:r>
              <a:rPr lang="en-US" sz="2400" smtClean="0">
                <a:latin typeface="VNI-Times" pitchFamily="2" charset="0"/>
                <a:sym typeface="Symbol" pitchFamily="18" charset="2"/>
              </a:rPr>
              <a:t></a:t>
            </a:r>
            <a:r>
              <a:rPr lang="en-US" sz="2400" smtClean="0">
                <a:latin typeface="VNI-Times" pitchFamily="2" charset="0"/>
              </a:rPr>
              <a:t> KL2, ..., </a:t>
            </a:r>
            <a:r>
              <a:rPr lang="en-US" sz="2400" smtClean="0">
                <a:latin typeface="VNI-Times" pitchFamily="2" charset="0"/>
                <a:sym typeface="Symbol" pitchFamily="18" charset="2"/>
              </a:rPr>
              <a:t></a:t>
            </a:r>
            <a:r>
              <a:rPr lang="en-US" sz="2400" smtClean="0">
                <a:latin typeface="VNI-Times" pitchFamily="2" charset="0"/>
              </a:rPr>
              <a:t> KLm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FBB4548-F5F0-4CB5-BE8C-0C911541722A}" type="datetime1">
              <a:rPr lang="vi-VN"/>
              <a:pPr eaLnBrk="1" hangingPunct="1"/>
              <a:t>28/03/2018</a:t>
            </a:fld>
            <a:endParaRPr lang="en-US"/>
          </a:p>
        </p:txBody>
      </p:sp>
      <p:sp>
        <p:nvSpPr>
          <p:cNvPr id="501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01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62388FD-DBF2-4373-99F7-F2968D936746}" type="slidenum">
              <a:rPr lang="en-US"/>
              <a:pPr eaLnBrk="1" hangingPunct="1"/>
              <a:t>38</a:t>
            </a:fld>
            <a:endParaRPr lang="en-US"/>
          </a:p>
        </p:txBody>
      </p:sp>
      <p:sp>
        <p:nvSpPr>
          <p:cNvPr id="50181" name="Rectangle 2"/>
          <p:cNvSpPr>
            <a:spLocks noGrp="1" noChangeArrowheads="1"/>
          </p:cNvSpPr>
          <p:nvPr>
            <p:ph type="title"/>
          </p:nvPr>
        </p:nvSpPr>
        <p:spPr>
          <a:xfrm>
            <a:off x="539750" y="0"/>
            <a:ext cx="8229600" cy="1143000"/>
          </a:xfrm>
        </p:spPr>
        <p:txBody>
          <a:bodyPr/>
          <a:lstStyle/>
          <a:p>
            <a:pPr eaLnBrk="1" hangingPunct="1"/>
            <a:r>
              <a:rPr lang="en-US" smtClean="0"/>
              <a:t>Thuật giải Robinson</a:t>
            </a:r>
          </a:p>
        </p:txBody>
      </p:sp>
      <p:sp>
        <p:nvSpPr>
          <p:cNvPr id="50182" name="Rectangle 3"/>
          <p:cNvSpPr>
            <a:spLocks noGrp="1" noChangeArrowheads="1"/>
          </p:cNvSpPr>
          <p:nvPr>
            <p:ph type="body" idx="1"/>
          </p:nvPr>
        </p:nvSpPr>
        <p:spPr>
          <a:xfrm>
            <a:off x="457200" y="1052513"/>
            <a:ext cx="8229600" cy="5040312"/>
          </a:xfrm>
        </p:spPr>
        <p:txBody>
          <a:bodyPr/>
          <a:lstStyle/>
          <a:p>
            <a:pPr eaLnBrk="1" hangingPunct="1">
              <a:lnSpc>
                <a:spcPct val="90000"/>
              </a:lnSpc>
            </a:pPr>
            <a:r>
              <a:rPr lang="en-US" sz="2800" b="1" smtClean="0">
                <a:latin typeface="VNI-Times" pitchFamily="2" charset="0"/>
              </a:rPr>
              <a:t>B4</a:t>
            </a:r>
            <a:r>
              <a:rPr lang="en-US" sz="2800" smtClean="0">
                <a:latin typeface="VNI-Times" pitchFamily="2" charset="0"/>
              </a:rPr>
              <a:t> : Neáu trong danh saùch meänh ñeà ôû böôùc 3 coù 2 meänh ñeà ñoái ngaãu nhau thì baøi toaùn ñöôïc chöùng minh. Ngöôïc laïi thì chuyeån sang B5. (a  vaø </a:t>
            </a:r>
            <a:r>
              <a:rPr lang="en-US" sz="2800" smtClean="0">
                <a:latin typeface="VNI-Times" pitchFamily="2" charset="0"/>
                <a:sym typeface="Symbol" pitchFamily="18" charset="2"/>
              </a:rPr>
              <a:t></a:t>
            </a:r>
            <a:r>
              <a:rPr lang="en-US" sz="2800" smtClean="0">
                <a:latin typeface="VNI-Times" pitchFamily="2" charset="0"/>
              </a:rPr>
              <a:t>a goïi laø hai meänh ñeà ñoái ngaãu nhau) </a:t>
            </a:r>
            <a:endParaRPr lang="en-US" sz="2800" smtClean="0">
              <a:solidFill>
                <a:srgbClr val="000000"/>
              </a:solidFill>
              <a:latin typeface="VNI-Times" pitchFamily="2" charset="0"/>
            </a:endParaRPr>
          </a:p>
          <a:p>
            <a:pPr eaLnBrk="1" hangingPunct="1">
              <a:lnSpc>
                <a:spcPct val="90000"/>
              </a:lnSpc>
            </a:pPr>
            <a:r>
              <a:rPr lang="en-US" sz="2800" b="1" smtClean="0">
                <a:latin typeface="VNI-Times" pitchFamily="2" charset="0"/>
              </a:rPr>
              <a:t>B5</a:t>
            </a:r>
            <a:r>
              <a:rPr lang="en-US" sz="2800" smtClean="0">
                <a:latin typeface="VNI-Times" pitchFamily="2" charset="0"/>
              </a:rPr>
              <a:t> : Xaây döïng moät meänh ñeà môùi baèng caùch tuyeån moät caëp meänh ñeà trong danh saùch meänh ñeà ôû böôùc 3. Neáu meänh ñeà môùi coù caùc bieán meänh ñeà ñoái ngaãu nhau thì caùc bieán ñoù ñöôïc loaïi boû. </a:t>
            </a:r>
            <a:endParaRPr lang="en-US" sz="2800" smtClean="0">
              <a:solidFill>
                <a:srgbClr val="000000"/>
              </a:solidFill>
              <a:latin typeface="VNI-Times" pitchFamily="2" charset="0"/>
            </a:endParaRPr>
          </a:p>
          <a:p>
            <a:pPr eaLnBrk="1" hangingPunct="1">
              <a:lnSpc>
                <a:spcPct val="90000"/>
              </a:lnSpc>
              <a:buFontTx/>
              <a:buNone/>
            </a:pPr>
            <a:r>
              <a:rPr lang="en-US" sz="2800" i="1" smtClean="0">
                <a:latin typeface="VNI-Times" pitchFamily="2" charset="0"/>
              </a:rPr>
              <a:t>	Ví duï : </a:t>
            </a:r>
            <a:r>
              <a:rPr lang="en-US" sz="2800" smtClean="0">
                <a:latin typeface="VNI-Times" pitchFamily="2" charset="0"/>
              </a:rPr>
              <a:t> 	p </a:t>
            </a:r>
            <a:r>
              <a:rPr lang="en-US" sz="2800" smtClean="0">
                <a:latin typeface="VNI-Times" pitchFamily="2" charset="0"/>
                <a:sym typeface="Symbol" pitchFamily="18" charset="2"/>
              </a:rPr>
              <a:t></a:t>
            </a:r>
            <a:r>
              <a:rPr lang="en-US" sz="2800" smtClean="0">
                <a:latin typeface="VNI-Times" pitchFamily="2" charset="0"/>
              </a:rPr>
              <a:t>  </a:t>
            </a:r>
            <a:r>
              <a:rPr lang="en-US" sz="2800" b="1" smtClean="0">
                <a:solidFill>
                  <a:schemeClr val="tx2"/>
                </a:solidFill>
                <a:latin typeface="VNI-Times" pitchFamily="2" charset="0"/>
                <a:sym typeface="Symbol" pitchFamily="18" charset="2"/>
              </a:rPr>
              <a:t></a:t>
            </a:r>
            <a:r>
              <a:rPr lang="en-US" sz="2800" b="1" smtClean="0">
                <a:solidFill>
                  <a:schemeClr val="tx2"/>
                </a:solidFill>
                <a:latin typeface="VNI-Times" pitchFamily="2" charset="0"/>
              </a:rPr>
              <a:t>q</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r </a:t>
            </a:r>
            <a:r>
              <a:rPr lang="en-US" sz="2800" smtClean="0">
                <a:latin typeface="VNI-Times" pitchFamily="2" charset="0"/>
                <a:sym typeface="Symbol" pitchFamily="18" charset="2"/>
              </a:rPr>
              <a:t></a:t>
            </a:r>
            <a:r>
              <a:rPr lang="en-US" sz="2800" smtClean="0">
                <a:latin typeface="VNI-Times" pitchFamily="2" charset="0"/>
              </a:rPr>
              <a:t> s   </a:t>
            </a:r>
            <a:r>
              <a:rPr lang="en-US" sz="2800" smtClean="0">
                <a:latin typeface="VNI-Times" pitchFamily="2" charset="0"/>
                <a:sym typeface="Symbol" pitchFamily="18" charset="2"/>
              </a:rPr>
              <a:t></a:t>
            </a:r>
            <a:r>
              <a:rPr lang="en-US" sz="2800" smtClean="0">
                <a:latin typeface="VNI-Times" pitchFamily="2" charset="0"/>
              </a:rPr>
              <a:t>   </a:t>
            </a:r>
            <a:r>
              <a:rPr lang="en-US" sz="2800" b="1" smtClean="0">
                <a:solidFill>
                  <a:schemeClr val="tx2"/>
                </a:solidFill>
                <a:latin typeface="VNI-Times" pitchFamily="2" charset="0"/>
              </a:rPr>
              <a:t>q</a:t>
            </a:r>
          </a:p>
          <a:p>
            <a:pPr eaLnBrk="1" hangingPunct="1">
              <a:lnSpc>
                <a:spcPct val="90000"/>
              </a:lnSpc>
              <a:buFontTx/>
              <a:buNone/>
            </a:pPr>
            <a:r>
              <a:rPr lang="en-US" sz="2800" smtClean="0">
                <a:latin typeface="VNI-Times" pitchFamily="2" charset="0"/>
              </a:rPr>
              <a:t>	Hai meänh ñeà </a:t>
            </a:r>
            <a:r>
              <a:rPr lang="en-US" sz="2800" smtClean="0">
                <a:latin typeface="VNI-Times" pitchFamily="2" charset="0"/>
                <a:sym typeface="Symbol" pitchFamily="18" charset="2"/>
              </a:rPr>
              <a:t></a:t>
            </a:r>
            <a:r>
              <a:rPr lang="en-US" sz="2800" smtClean="0">
                <a:latin typeface="VNI-Times" pitchFamily="2" charset="0"/>
              </a:rPr>
              <a:t>q, q  laø ñoái ngaãu neân seõ ñöôïc loaïi boû </a:t>
            </a:r>
            <a:endParaRPr lang="en-US" sz="2800" smtClean="0">
              <a:solidFill>
                <a:srgbClr val="000000"/>
              </a:solidFill>
              <a:latin typeface="VNI-Times" pitchFamily="2" charset="0"/>
            </a:endParaRPr>
          </a:p>
          <a:p>
            <a:pPr eaLnBrk="1" hangingPunct="1">
              <a:lnSpc>
                <a:spcPct val="90000"/>
              </a:lnSpc>
              <a:buFontTx/>
              <a:buNone/>
            </a:pPr>
            <a:r>
              <a:rPr lang="en-US" sz="2800" smtClean="0">
                <a:latin typeface="VNI-Times" pitchFamily="2" charset="0"/>
                <a:sym typeface="Symbol" pitchFamily="18" charset="2"/>
              </a:rPr>
              <a:t>		</a:t>
            </a:r>
            <a:r>
              <a:rPr lang="en-US" sz="2800" smtClean="0">
                <a:latin typeface="VNI-Times" pitchFamily="2" charset="0"/>
              </a:rPr>
              <a:t> p </a:t>
            </a:r>
            <a:r>
              <a:rPr lang="en-US" sz="2800" smtClean="0">
                <a:latin typeface="VNI-Times" pitchFamily="2" charset="0"/>
                <a:sym typeface="Symbol" pitchFamily="18" charset="2"/>
              </a:rPr>
              <a:t></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r </a:t>
            </a:r>
            <a:r>
              <a:rPr lang="en-US" sz="2800" smtClean="0">
                <a:latin typeface="VNI-Times" pitchFamily="2" charset="0"/>
                <a:sym typeface="Symbol" pitchFamily="18" charset="2"/>
              </a:rPr>
              <a:t></a:t>
            </a:r>
            <a:r>
              <a:rPr lang="en-US" sz="2800" smtClean="0">
                <a:latin typeface="VNI-Times" pitchFamily="2" charset="0"/>
              </a:rPr>
              <a:t> s   </a:t>
            </a:r>
            <a:endParaRPr lang="en-US" sz="2800" smtClean="0">
              <a:solidFill>
                <a:srgbClr val="000000"/>
              </a:solidFill>
              <a:latin typeface="VNI-Times" pitchFamily="2" charset="0"/>
            </a:endParaRPr>
          </a:p>
          <a:p>
            <a:pPr eaLnBrk="1" hangingPunct="1">
              <a:lnSpc>
                <a:spcPct val="90000"/>
              </a:lnSpc>
            </a:pPr>
            <a:endParaRPr lang="en-US" sz="2800" smtClean="0">
              <a:latin typeface="VNI-Times" pitchFamily="2"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158E288-1BB4-482B-8990-DDA20361D6BC}" type="datetime1">
              <a:rPr lang="vi-VN"/>
              <a:pPr eaLnBrk="1" hangingPunct="1"/>
              <a:t>28/03/2018</a:t>
            </a:fld>
            <a:endParaRPr lang="en-US"/>
          </a:p>
        </p:txBody>
      </p:sp>
      <p:sp>
        <p:nvSpPr>
          <p:cNvPr id="512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12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E11EAA7-4F9D-44D4-8026-6C2671861F0A}" type="slidenum">
              <a:rPr lang="en-US"/>
              <a:pPr eaLnBrk="1" hangingPunct="1"/>
              <a:t>39</a:t>
            </a:fld>
            <a:endParaRPr lang="en-US"/>
          </a:p>
        </p:txBody>
      </p:sp>
      <p:sp>
        <p:nvSpPr>
          <p:cNvPr id="51205" name="Rectangle 2"/>
          <p:cNvSpPr>
            <a:spLocks noGrp="1" noChangeArrowheads="1"/>
          </p:cNvSpPr>
          <p:nvPr>
            <p:ph type="title"/>
          </p:nvPr>
        </p:nvSpPr>
        <p:spPr>
          <a:xfrm>
            <a:off x="468313" y="0"/>
            <a:ext cx="8229600" cy="1143000"/>
          </a:xfrm>
        </p:spPr>
        <p:txBody>
          <a:bodyPr/>
          <a:lstStyle/>
          <a:p>
            <a:pPr eaLnBrk="1" hangingPunct="1"/>
            <a:r>
              <a:rPr lang="en-US" smtClean="0"/>
              <a:t>Thuật giải Robinson</a:t>
            </a:r>
          </a:p>
        </p:txBody>
      </p:sp>
      <p:sp>
        <p:nvSpPr>
          <p:cNvPr id="51206" name="Rectangle 3"/>
          <p:cNvSpPr>
            <a:spLocks noGrp="1" noChangeArrowheads="1"/>
          </p:cNvSpPr>
          <p:nvPr>
            <p:ph type="body" idx="1"/>
          </p:nvPr>
        </p:nvSpPr>
        <p:spPr/>
        <p:txBody>
          <a:bodyPr/>
          <a:lstStyle/>
          <a:p>
            <a:pPr eaLnBrk="1" hangingPunct="1">
              <a:lnSpc>
                <a:spcPct val="90000"/>
              </a:lnSpc>
            </a:pPr>
            <a:r>
              <a:rPr lang="en-US" sz="2800" b="1" smtClean="0">
                <a:latin typeface="VNI-Times" pitchFamily="2" charset="0"/>
              </a:rPr>
              <a:t>B6</a:t>
            </a:r>
            <a:r>
              <a:rPr lang="en-US" sz="2800" smtClean="0">
                <a:latin typeface="VNI-Times" pitchFamily="2" charset="0"/>
              </a:rPr>
              <a:t> : Thay theá hai meänh ñeà vöøa tuyeån trong danh saùch meänh ñeà baèng meänh ñeà môùi. </a:t>
            </a:r>
            <a:endParaRPr lang="en-US" sz="2800" smtClean="0">
              <a:solidFill>
                <a:srgbClr val="000000"/>
              </a:solidFill>
              <a:latin typeface="VNI-Times" pitchFamily="2" charset="0"/>
            </a:endParaRPr>
          </a:p>
          <a:p>
            <a:pPr eaLnBrk="1" hangingPunct="1">
              <a:lnSpc>
                <a:spcPct val="90000"/>
              </a:lnSpc>
              <a:buFontTx/>
              <a:buNone/>
            </a:pPr>
            <a:r>
              <a:rPr lang="en-US" sz="2800" i="1" smtClean="0">
                <a:latin typeface="VNI-Times" pitchFamily="2" charset="0"/>
              </a:rPr>
              <a:t>	Ví duï : </a:t>
            </a:r>
            <a:endParaRPr lang="en-US" sz="2800" smtClean="0">
              <a:solidFill>
                <a:srgbClr val="000000"/>
              </a:solidFill>
              <a:latin typeface="VNI-Times" pitchFamily="2" charset="0"/>
            </a:endParaRPr>
          </a:p>
          <a:p>
            <a:pPr eaLnBrk="1" hangingPunct="1">
              <a:lnSpc>
                <a:spcPct val="90000"/>
              </a:lnSpc>
              <a:buFontTx/>
              <a:buNone/>
            </a:pPr>
            <a:r>
              <a:rPr lang="en-US" sz="2800" smtClean="0">
                <a:latin typeface="VNI-Times" pitchFamily="2" charset="0"/>
              </a:rPr>
              <a:t>		{  </a:t>
            </a:r>
            <a:r>
              <a:rPr lang="en-US" sz="2800" b="1" smtClean="0">
                <a:solidFill>
                  <a:schemeClr val="tx2"/>
                </a:solidFill>
                <a:latin typeface="VNI-Times" pitchFamily="2" charset="0"/>
              </a:rPr>
              <a:t>p </a:t>
            </a:r>
            <a:r>
              <a:rPr lang="en-US" sz="2800" b="1" smtClean="0">
                <a:solidFill>
                  <a:schemeClr val="tx2"/>
                </a:solidFill>
                <a:latin typeface="VNI-Times" pitchFamily="2" charset="0"/>
                <a:sym typeface="Symbol" pitchFamily="18" charset="2"/>
              </a:rPr>
              <a:t></a:t>
            </a:r>
            <a:r>
              <a:rPr lang="en-US" sz="2800" b="1" smtClean="0">
                <a:solidFill>
                  <a:schemeClr val="tx2"/>
                </a:solidFill>
                <a:latin typeface="VNI-Times" pitchFamily="2" charset="0"/>
              </a:rPr>
              <a:t>  </a:t>
            </a:r>
            <a:r>
              <a:rPr lang="en-US" sz="2800" b="1" smtClean="0">
                <a:solidFill>
                  <a:schemeClr val="tx2"/>
                </a:solidFill>
                <a:latin typeface="VNI-Times" pitchFamily="2" charset="0"/>
                <a:sym typeface="Symbol" pitchFamily="18" charset="2"/>
              </a:rPr>
              <a:t></a:t>
            </a:r>
            <a:r>
              <a:rPr lang="en-US" sz="2800" b="1" smtClean="0">
                <a:solidFill>
                  <a:schemeClr val="tx2"/>
                </a:solidFill>
                <a:latin typeface="VNI-Times" pitchFamily="2" charset="0"/>
              </a:rPr>
              <a:t>q</a:t>
            </a:r>
            <a:r>
              <a:rPr lang="en-US" sz="2800" smtClean="0">
                <a:latin typeface="VNI-Times" pitchFamily="2" charset="0"/>
              </a:rPr>
              <a:t>  ,   </a:t>
            </a:r>
            <a:r>
              <a:rPr lang="en-US" sz="2800" b="1" smtClean="0">
                <a:solidFill>
                  <a:schemeClr val="tx2"/>
                </a:solidFill>
                <a:latin typeface="VNI-Times" pitchFamily="2" charset="0"/>
                <a:sym typeface="Symbol" pitchFamily="18" charset="2"/>
              </a:rPr>
              <a:t></a:t>
            </a:r>
            <a:r>
              <a:rPr lang="en-US" sz="2800" b="1" smtClean="0">
                <a:solidFill>
                  <a:schemeClr val="tx2"/>
                </a:solidFill>
                <a:latin typeface="VNI-Times" pitchFamily="2" charset="0"/>
              </a:rPr>
              <a:t>r </a:t>
            </a:r>
            <a:r>
              <a:rPr lang="en-US" sz="2800" b="1" smtClean="0">
                <a:solidFill>
                  <a:schemeClr val="tx2"/>
                </a:solidFill>
                <a:latin typeface="VNI-Times" pitchFamily="2" charset="0"/>
                <a:sym typeface="Symbol" pitchFamily="18" charset="2"/>
              </a:rPr>
              <a:t></a:t>
            </a:r>
            <a:r>
              <a:rPr lang="en-US" sz="2800" b="1" smtClean="0">
                <a:solidFill>
                  <a:schemeClr val="tx2"/>
                </a:solidFill>
                <a:latin typeface="VNI-Times" pitchFamily="2" charset="0"/>
              </a:rPr>
              <a:t> s   </a:t>
            </a:r>
            <a:r>
              <a:rPr lang="en-US" sz="2800" b="1" smtClean="0">
                <a:solidFill>
                  <a:schemeClr val="tx2"/>
                </a:solidFill>
                <a:latin typeface="VNI-Times" pitchFamily="2" charset="0"/>
                <a:sym typeface="Symbol" pitchFamily="18" charset="2"/>
              </a:rPr>
              <a:t></a:t>
            </a:r>
            <a:r>
              <a:rPr lang="en-US" sz="2800" b="1" smtClean="0">
                <a:solidFill>
                  <a:schemeClr val="tx2"/>
                </a:solidFill>
                <a:latin typeface="VNI-Times" pitchFamily="2" charset="0"/>
              </a:rPr>
              <a:t>   q</a:t>
            </a:r>
            <a:r>
              <a:rPr lang="en-US" sz="2800" b="1" smtClean="0">
                <a:latin typeface="VNI-Times" pitchFamily="2" charset="0"/>
              </a:rPr>
              <a:t>  </a:t>
            </a:r>
            <a:r>
              <a:rPr lang="en-US" sz="2800" smtClean="0">
                <a:latin typeface="VNI-Times" pitchFamily="2" charset="0"/>
              </a:rPr>
              <a:t>,        w </a:t>
            </a:r>
            <a:r>
              <a:rPr lang="en-US" sz="2800" smtClean="0">
                <a:latin typeface="VNI-Times" pitchFamily="2" charset="0"/>
                <a:sym typeface="Symbol" pitchFamily="18" charset="2"/>
              </a:rPr>
              <a:t></a:t>
            </a:r>
            <a:r>
              <a:rPr lang="en-US" sz="2800" smtClean="0">
                <a:latin typeface="VNI-Times" pitchFamily="2" charset="0"/>
              </a:rPr>
              <a:t> r,     s </a:t>
            </a:r>
            <a:r>
              <a:rPr lang="en-US" sz="2800" smtClean="0">
                <a:latin typeface="VNI-Times" pitchFamily="2" charset="0"/>
                <a:sym typeface="Symbol" pitchFamily="18" charset="2"/>
              </a:rPr>
              <a:t></a:t>
            </a:r>
            <a:r>
              <a:rPr lang="en-US" sz="2800" smtClean="0">
                <a:latin typeface="VNI-Times" pitchFamily="2" charset="0"/>
              </a:rPr>
              <a:t> q } </a:t>
            </a:r>
            <a:endParaRPr lang="en-US" sz="2800" smtClean="0">
              <a:solidFill>
                <a:srgbClr val="000000"/>
              </a:solidFill>
              <a:latin typeface="VNI-Times" pitchFamily="2" charset="0"/>
            </a:endParaRPr>
          </a:p>
          <a:p>
            <a:pPr eaLnBrk="1" hangingPunct="1">
              <a:lnSpc>
                <a:spcPct val="90000"/>
              </a:lnSpc>
              <a:buFontTx/>
              <a:buNone/>
            </a:pP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  { p </a:t>
            </a:r>
            <a:r>
              <a:rPr lang="en-US" sz="2800" smtClean="0">
                <a:latin typeface="VNI-Times" pitchFamily="2" charset="0"/>
                <a:sym typeface="Symbol" pitchFamily="18" charset="2"/>
              </a:rPr>
              <a:t></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r </a:t>
            </a:r>
            <a:r>
              <a:rPr lang="en-US" sz="2800" smtClean="0">
                <a:latin typeface="VNI-Times" pitchFamily="2" charset="0"/>
                <a:sym typeface="Symbol" pitchFamily="18" charset="2"/>
              </a:rPr>
              <a:t></a:t>
            </a:r>
            <a:r>
              <a:rPr lang="en-US" sz="2800" smtClean="0">
                <a:latin typeface="VNI-Times" pitchFamily="2" charset="0"/>
              </a:rPr>
              <a:t> s   , w </a:t>
            </a:r>
            <a:r>
              <a:rPr lang="en-US" sz="2800" smtClean="0">
                <a:latin typeface="VNI-Times" pitchFamily="2" charset="0"/>
                <a:sym typeface="Symbol" pitchFamily="18" charset="2"/>
              </a:rPr>
              <a:t></a:t>
            </a:r>
            <a:r>
              <a:rPr lang="en-US" sz="2800" smtClean="0">
                <a:latin typeface="VNI-Times" pitchFamily="2" charset="0"/>
              </a:rPr>
              <a:t> r,     s </a:t>
            </a:r>
            <a:r>
              <a:rPr lang="en-US" sz="2800" smtClean="0">
                <a:latin typeface="VNI-Times" pitchFamily="2" charset="0"/>
                <a:sym typeface="Symbol" pitchFamily="18" charset="2"/>
              </a:rPr>
              <a:t></a:t>
            </a:r>
            <a:r>
              <a:rPr lang="en-US" sz="2800" smtClean="0">
                <a:latin typeface="VNI-Times" pitchFamily="2" charset="0"/>
              </a:rPr>
              <a:t> q }</a:t>
            </a:r>
            <a:endParaRPr lang="en-US" sz="2800" smtClean="0">
              <a:solidFill>
                <a:srgbClr val="000000"/>
              </a:solidFill>
              <a:latin typeface="VNI-Times" pitchFamily="2" charset="0"/>
            </a:endParaRPr>
          </a:p>
          <a:p>
            <a:pPr eaLnBrk="1" hangingPunct="1">
              <a:lnSpc>
                <a:spcPct val="90000"/>
              </a:lnSpc>
              <a:buFontTx/>
              <a:buNone/>
            </a:pPr>
            <a:r>
              <a:rPr lang="en-US" sz="2800" smtClean="0">
                <a:latin typeface="VNI-Times" pitchFamily="2" charset="0"/>
              </a:rPr>
              <a:t> </a:t>
            </a:r>
            <a:endParaRPr lang="en-US" sz="2800" smtClean="0">
              <a:solidFill>
                <a:srgbClr val="000000"/>
              </a:solidFill>
              <a:latin typeface="VNI-Times" pitchFamily="2" charset="0"/>
            </a:endParaRPr>
          </a:p>
          <a:p>
            <a:pPr eaLnBrk="1" hangingPunct="1">
              <a:lnSpc>
                <a:spcPct val="90000"/>
              </a:lnSpc>
            </a:pPr>
            <a:r>
              <a:rPr lang="en-US" sz="2800" b="1" smtClean="0">
                <a:latin typeface="VNI-Times" pitchFamily="2" charset="0"/>
              </a:rPr>
              <a:t>B7</a:t>
            </a:r>
            <a:r>
              <a:rPr lang="en-US" sz="2800" smtClean="0">
                <a:latin typeface="VNI-Times" pitchFamily="2" charset="0"/>
              </a:rPr>
              <a:t> : Neáu khoâng xaây döïng ñöôïc theâm moät meänh ñeà môùi naøo vaø trong danh saùch meänh ñeà khoâng coù 2 meänh ñeà naøo ñoái ngaãu nhau thì vaán ñeà khoâng ñöôïc chöùng minh.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25BB3FA-20BA-4933-A67E-A997E40522C8}" type="datetime1">
              <a:rPr lang="vi-VN"/>
              <a:pPr eaLnBrk="1" hangingPunct="1"/>
              <a:t>28/03/2018</a:t>
            </a:fld>
            <a:endParaRPr lang="en-US"/>
          </a:p>
        </p:txBody>
      </p:sp>
      <p:sp>
        <p:nvSpPr>
          <p:cNvPr id="153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53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6875DAE-D625-44EE-A558-3A75A1C7A20F}" type="slidenum">
              <a:rPr lang="en-US"/>
              <a:pPr eaLnBrk="1" hangingPunct="1"/>
              <a:t>4</a:t>
            </a:fld>
            <a:endParaRPr lang="en-US"/>
          </a:p>
        </p:txBody>
      </p:sp>
      <p:sp>
        <p:nvSpPr>
          <p:cNvPr id="15365" name="Rectangle 2"/>
          <p:cNvSpPr>
            <a:spLocks noGrp="1" noChangeArrowheads="1"/>
          </p:cNvSpPr>
          <p:nvPr>
            <p:ph type="title"/>
          </p:nvPr>
        </p:nvSpPr>
        <p:spPr/>
        <p:txBody>
          <a:bodyPr/>
          <a:lstStyle/>
          <a:p>
            <a:pPr eaLnBrk="1" hangingPunct="1"/>
            <a:r>
              <a:rPr lang="vi-VN" smtClean="0"/>
              <a:t>Tri thức thường bao gồm</a:t>
            </a:r>
            <a:endParaRPr lang="en-US" smtClean="0"/>
          </a:p>
        </p:txBody>
      </p:sp>
      <p:sp>
        <p:nvSpPr>
          <p:cNvPr id="15366" name="Rectangle 3"/>
          <p:cNvSpPr>
            <a:spLocks noGrp="1" noChangeArrowheads="1"/>
          </p:cNvSpPr>
          <p:nvPr>
            <p:ph type="body" idx="1"/>
          </p:nvPr>
        </p:nvSpPr>
        <p:spPr/>
        <p:txBody>
          <a:bodyPr/>
          <a:lstStyle/>
          <a:p>
            <a:pPr eaLnBrk="1" hangingPunct="1"/>
            <a:r>
              <a:rPr lang="vi-VN" smtClean="0"/>
              <a:t>Khái niệm</a:t>
            </a:r>
            <a:endParaRPr lang="en-US" smtClean="0"/>
          </a:p>
          <a:p>
            <a:pPr lvl="1" eaLnBrk="1" hangingPunct="1"/>
            <a:r>
              <a:rPr lang="en-US" smtClean="0"/>
              <a:t>Khái niệm: điểm, tam giác…</a:t>
            </a:r>
          </a:p>
          <a:p>
            <a:pPr eaLnBrk="1" hangingPunct="1"/>
            <a:r>
              <a:rPr lang="vi-VN" smtClean="0"/>
              <a:t>Các sự kiện, các nguyên lý, định lý, định luật</a:t>
            </a:r>
            <a:r>
              <a:rPr lang="en-US" smtClean="0"/>
              <a:t>, quan hệ giữa các khái niệm</a:t>
            </a:r>
            <a:r>
              <a:rPr lang="vi-VN" smtClean="0"/>
              <a:t> </a:t>
            </a:r>
            <a:r>
              <a:rPr lang="en-US" smtClean="0"/>
              <a:t>= luật</a:t>
            </a:r>
          </a:p>
          <a:p>
            <a:pPr lvl="1" eaLnBrk="1" hangingPunct="1"/>
            <a:r>
              <a:rPr lang="en-US" smtClean="0"/>
              <a:t>2 tam giác có 3 cạnh bằng nhau thì bằng nhau</a:t>
            </a:r>
          </a:p>
          <a:p>
            <a:pPr eaLnBrk="1" hangingPunct="1"/>
            <a:r>
              <a:rPr lang="en-US" smtClean="0"/>
              <a:t>Kinh nghiệm</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2A0D9AC-CFBE-4A36-BED3-1273CA7F0C25}" type="datetime1">
              <a:rPr lang="vi-VN"/>
              <a:pPr eaLnBrk="1" hangingPunct="1"/>
              <a:t>28/03/2018</a:t>
            </a:fld>
            <a:endParaRPr lang="en-US"/>
          </a:p>
        </p:txBody>
      </p:sp>
      <p:sp>
        <p:nvSpPr>
          <p:cNvPr id="522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22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8A9B6E8-5650-45DB-9A9A-AC4B1784855A}" type="slidenum">
              <a:rPr lang="en-US"/>
              <a:pPr eaLnBrk="1" hangingPunct="1"/>
              <a:t>40</a:t>
            </a:fld>
            <a:endParaRPr lang="en-US"/>
          </a:p>
        </p:txBody>
      </p:sp>
      <p:sp>
        <p:nvSpPr>
          <p:cNvPr id="52229" name="Rectangle 2"/>
          <p:cNvSpPr>
            <a:spLocks noGrp="1" noChangeArrowheads="1"/>
          </p:cNvSpPr>
          <p:nvPr>
            <p:ph type="title"/>
          </p:nvPr>
        </p:nvSpPr>
        <p:spPr/>
        <p:txBody>
          <a:bodyPr/>
          <a:lstStyle/>
          <a:p>
            <a:pPr eaLnBrk="1" hangingPunct="1"/>
            <a:r>
              <a:rPr lang="en-US" smtClean="0"/>
              <a:t>Thuật giải Robinson</a:t>
            </a:r>
          </a:p>
        </p:txBody>
      </p:sp>
      <p:sp>
        <p:nvSpPr>
          <p:cNvPr id="52230" name="Rectangle 3"/>
          <p:cNvSpPr>
            <a:spLocks noGrp="1" noChangeArrowheads="1"/>
          </p:cNvSpPr>
          <p:nvPr>
            <p:ph type="body" idx="1"/>
          </p:nvPr>
        </p:nvSpPr>
        <p:spPr/>
        <p:txBody>
          <a:bodyPr/>
          <a:lstStyle/>
          <a:p>
            <a:pPr eaLnBrk="1" hangingPunct="1"/>
            <a:r>
              <a:rPr lang="en-US" smtClean="0">
                <a:latin typeface="VNI-Times" pitchFamily="2" charset="0"/>
              </a:rPr>
              <a:t>Chöùng minh raèng</a:t>
            </a:r>
            <a:endParaRPr lang="en-US" smtClean="0">
              <a:solidFill>
                <a:srgbClr val="000000"/>
              </a:solidFill>
              <a:latin typeface="VNI-Times" pitchFamily="2" charset="0"/>
            </a:endParaRPr>
          </a:p>
          <a:p>
            <a:pPr eaLnBrk="1" hangingPunct="1"/>
            <a:r>
              <a:rPr lang="en-US" smtClean="0">
                <a:latin typeface="VNI-Times" pitchFamily="2" charset="0"/>
                <a:sym typeface="Symbol" pitchFamily="18" charset="2"/>
              </a:rPr>
              <a:t></a:t>
            </a:r>
            <a:r>
              <a:rPr lang="en-US" smtClean="0">
                <a:latin typeface="VNI-Times" pitchFamily="2" charset="0"/>
              </a:rPr>
              <a:t>p </a:t>
            </a:r>
            <a:r>
              <a:rPr lang="en-US" smtClean="0">
                <a:latin typeface="VNI-Times" pitchFamily="2" charset="0"/>
                <a:sym typeface="Symbol" pitchFamily="18" charset="2"/>
              </a:rPr>
              <a:t></a:t>
            </a:r>
            <a:r>
              <a:rPr lang="en-US" smtClean="0">
                <a:latin typeface="VNI-Times" pitchFamily="2" charset="0"/>
              </a:rPr>
              <a:t> q, </a:t>
            </a:r>
            <a:r>
              <a:rPr lang="en-US" smtClean="0">
                <a:latin typeface="VNI-Times" pitchFamily="2" charset="0"/>
                <a:sym typeface="Symbol" pitchFamily="18" charset="2"/>
              </a:rPr>
              <a:t></a:t>
            </a:r>
            <a:r>
              <a:rPr lang="en-US" smtClean="0">
                <a:latin typeface="VNI-Times" pitchFamily="2" charset="0"/>
              </a:rPr>
              <a:t>q </a:t>
            </a:r>
            <a:r>
              <a:rPr lang="en-US" smtClean="0">
                <a:latin typeface="VNI-Times" pitchFamily="2" charset="0"/>
                <a:sym typeface="Symbol" pitchFamily="18" charset="2"/>
              </a:rPr>
              <a:t></a:t>
            </a:r>
            <a:r>
              <a:rPr lang="en-US" smtClean="0">
                <a:latin typeface="VNI-Times" pitchFamily="2" charset="0"/>
              </a:rPr>
              <a:t> r, </a:t>
            </a:r>
            <a:r>
              <a:rPr lang="en-US" smtClean="0">
                <a:latin typeface="VNI-Times" pitchFamily="2" charset="0"/>
                <a:sym typeface="Symbol" pitchFamily="18" charset="2"/>
              </a:rPr>
              <a:t></a:t>
            </a:r>
            <a:r>
              <a:rPr lang="en-US" smtClean="0">
                <a:latin typeface="VNI-Times" pitchFamily="2" charset="0"/>
              </a:rPr>
              <a:t>r </a:t>
            </a:r>
            <a:r>
              <a:rPr lang="en-US" smtClean="0">
                <a:latin typeface="VNI-Times" pitchFamily="2" charset="0"/>
                <a:sym typeface="Symbol" pitchFamily="18" charset="2"/>
              </a:rPr>
              <a:t></a:t>
            </a:r>
            <a:r>
              <a:rPr lang="en-US" smtClean="0">
                <a:latin typeface="VNI-Times" pitchFamily="2" charset="0"/>
              </a:rPr>
              <a:t> s, </a:t>
            </a:r>
            <a:r>
              <a:rPr lang="en-US" smtClean="0">
                <a:latin typeface="VNI-Times" pitchFamily="2" charset="0"/>
                <a:sym typeface="Symbol" pitchFamily="18" charset="2"/>
              </a:rPr>
              <a:t></a:t>
            </a:r>
            <a:r>
              <a:rPr lang="en-US" smtClean="0">
                <a:latin typeface="VNI-Times" pitchFamily="2" charset="0"/>
              </a:rPr>
              <a:t>u </a:t>
            </a:r>
            <a:r>
              <a:rPr lang="en-US" smtClean="0">
                <a:latin typeface="VNI-Times" pitchFamily="2" charset="0"/>
                <a:sym typeface="Symbol" pitchFamily="18" charset="2"/>
              </a:rPr>
              <a:t></a:t>
            </a:r>
            <a:r>
              <a:rPr lang="en-US" smtClean="0">
                <a:latin typeface="VNI-Times" pitchFamily="2" charset="0"/>
              </a:rPr>
              <a:t> </a:t>
            </a:r>
            <a:r>
              <a:rPr lang="en-US" smtClean="0">
                <a:latin typeface="VNI-Times" pitchFamily="2" charset="0"/>
                <a:sym typeface="Symbol" pitchFamily="18" charset="2"/>
              </a:rPr>
              <a:t></a:t>
            </a:r>
            <a:r>
              <a:rPr lang="en-US" smtClean="0">
                <a:latin typeface="VNI-Times" pitchFamily="2" charset="0"/>
              </a:rPr>
              <a:t>s </a:t>
            </a:r>
            <a:r>
              <a:rPr lang="en-US" smtClean="0">
                <a:latin typeface="VNI-Times" pitchFamily="2" charset="0"/>
                <a:sym typeface="Symbol" pitchFamily="18" charset="2"/>
              </a:rPr>
              <a:t></a:t>
            </a:r>
            <a:r>
              <a:rPr lang="en-US" smtClean="0">
                <a:latin typeface="VNI-Times" pitchFamily="2" charset="0"/>
              </a:rPr>
              <a:t> </a:t>
            </a:r>
            <a:r>
              <a:rPr lang="en-US" smtClean="0">
                <a:latin typeface="VNI-Times" pitchFamily="2" charset="0"/>
                <a:sym typeface="Symbol" pitchFamily="18" charset="2"/>
              </a:rPr>
              <a:t></a:t>
            </a:r>
            <a:r>
              <a:rPr lang="en-US" smtClean="0">
                <a:latin typeface="VNI-Times" pitchFamily="2" charset="0"/>
              </a:rPr>
              <a:t>p, </a:t>
            </a:r>
            <a:r>
              <a:rPr lang="en-US" smtClean="0">
                <a:latin typeface="VNI-Times" pitchFamily="2" charset="0"/>
                <a:sym typeface="Symbol" pitchFamily="18" charset="2"/>
              </a:rPr>
              <a:t></a:t>
            </a:r>
            <a:r>
              <a:rPr lang="en-US" smtClean="0">
                <a:latin typeface="VNI-Times" pitchFamily="2" charset="0"/>
              </a:rPr>
              <a:t>u</a:t>
            </a:r>
            <a:endParaRPr lang="en-US" smtClean="0">
              <a:solidFill>
                <a:srgbClr val="000000"/>
              </a:solidFill>
              <a:latin typeface="VNI-Times" pitchFamily="2" charset="0"/>
            </a:endParaRPr>
          </a:p>
          <a:p>
            <a:pPr eaLnBrk="1" hangingPunct="1"/>
            <a:endParaRPr lang="en-US" smtClean="0">
              <a:latin typeface="VNI-Times" pitchFamily="2"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F6DB225-F28E-4535-9B08-03C95F4C8E0A}" type="datetime1">
              <a:rPr lang="vi-VN"/>
              <a:pPr eaLnBrk="1" hangingPunct="1"/>
              <a:t>28/03/2018</a:t>
            </a:fld>
            <a:endParaRPr lang="en-US"/>
          </a:p>
        </p:txBody>
      </p:sp>
      <p:sp>
        <p:nvSpPr>
          <p:cNvPr id="532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32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7C4F932-BA88-409D-A48D-422CCF138EE8}" type="slidenum">
              <a:rPr lang="en-US"/>
              <a:pPr eaLnBrk="1" hangingPunct="1"/>
              <a:t>41</a:t>
            </a:fld>
            <a:endParaRPr lang="en-US"/>
          </a:p>
        </p:txBody>
      </p:sp>
      <p:sp>
        <p:nvSpPr>
          <p:cNvPr id="53253" name="Rectangle 2"/>
          <p:cNvSpPr>
            <a:spLocks noGrp="1" noChangeArrowheads="1"/>
          </p:cNvSpPr>
          <p:nvPr>
            <p:ph type="title"/>
          </p:nvPr>
        </p:nvSpPr>
        <p:spPr>
          <a:xfrm>
            <a:off x="468313" y="0"/>
            <a:ext cx="8229600" cy="1143000"/>
          </a:xfrm>
        </p:spPr>
        <p:txBody>
          <a:bodyPr/>
          <a:lstStyle/>
          <a:p>
            <a:pPr eaLnBrk="1" hangingPunct="1"/>
            <a:r>
              <a:rPr lang="en-US" smtClean="0"/>
              <a:t>Thuật giải Robinson</a:t>
            </a:r>
          </a:p>
        </p:txBody>
      </p:sp>
      <p:sp>
        <p:nvSpPr>
          <p:cNvPr id="53254" name="Rectangle 3"/>
          <p:cNvSpPr>
            <a:spLocks noGrp="1" noChangeArrowheads="1"/>
          </p:cNvSpPr>
          <p:nvPr>
            <p:ph type="body" idx="1"/>
          </p:nvPr>
        </p:nvSpPr>
        <p:spPr/>
        <p:txBody>
          <a:bodyPr/>
          <a:lstStyle/>
          <a:p>
            <a:pPr eaLnBrk="1" hangingPunct="1"/>
            <a:r>
              <a:rPr lang="en-US" sz="2800" b="1" smtClean="0">
                <a:latin typeface="VNI-Times" pitchFamily="2" charset="0"/>
              </a:rPr>
              <a:t>B3:  </a:t>
            </a:r>
            <a:r>
              <a:rPr lang="en-US" sz="2800" smtClean="0">
                <a:latin typeface="VNI-Times" pitchFamily="2" charset="0"/>
              </a:rPr>
              <a:t>{</a:t>
            </a:r>
            <a:r>
              <a:rPr lang="en-US" sz="2800" b="1"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p </a:t>
            </a:r>
            <a:r>
              <a:rPr lang="en-US" sz="2800" smtClean="0">
                <a:latin typeface="VNI-Times" pitchFamily="2" charset="0"/>
                <a:sym typeface="Symbol" pitchFamily="18" charset="2"/>
              </a:rPr>
              <a:t></a:t>
            </a:r>
            <a:r>
              <a:rPr lang="en-US" sz="2800" smtClean="0">
                <a:latin typeface="VNI-Times" pitchFamily="2" charset="0"/>
              </a:rPr>
              <a:t> q, </a:t>
            </a:r>
            <a:r>
              <a:rPr lang="en-US" sz="2800" smtClean="0">
                <a:latin typeface="VNI-Times" pitchFamily="2" charset="0"/>
                <a:sym typeface="Symbol" pitchFamily="18" charset="2"/>
              </a:rPr>
              <a:t></a:t>
            </a:r>
            <a:r>
              <a:rPr lang="en-US" sz="2800" smtClean="0">
                <a:latin typeface="VNI-Times" pitchFamily="2" charset="0"/>
              </a:rPr>
              <a:t>q </a:t>
            </a:r>
            <a:r>
              <a:rPr lang="en-US" sz="2800" smtClean="0">
                <a:latin typeface="VNI-Times" pitchFamily="2" charset="0"/>
                <a:sym typeface="Symbol" pitchFamily="18" charset="2"/>
              </a:rPr>
              <a:t></a:t>
            </a:r>
            <a:r>
              <a:rPr lang="en-US" sz="2800" smtClean="0">
                <a:latin typeface="VNI-Times" pitchFamily="2" charset="0"/>
              </a:rPr>
              <a:t> r, </a:t>
            </a:r>
            <a:r>
              <a:rPr lang="en-US" sz="2800" smtClean="0">
                <a:latin typeface="VNI-Times" pitchFamily="2" charset="0"/>
                <a:sym typeface="Symbol" pitchFamily="18" charset="2"/>
              </a:rPr>
              <a:t></a:t>
            </a:r>
            <a:r>
              <a:rPr lang="en-US" sz="2800" smtClean="0">
                <a:latin typeface="VNI-Times" pitchFamily="2" charset="0"/>
              </a:rPr>
              <a:t>r </a:t>
            </a:r>
            <a:r>
              <a:rPr lang="en-US" sz="2800" smtClean="0">
                <a:latin typeface="VNI-Times" pitchFamily="2" charset="0"/>
                <a:sym typeface="Symbol" pitchFamily="18" charset="2"/>
              </a:rPr>
              <a:t></a:t>
            </a:r>
            <a:r>
              <a:rPr lang="en-US" sz="2800" smtClean="0">
                <a:latin typeface="VNI-Times" pitchFamily="2" charset="0"/>
              </a:rPr>
              <a:t> s, </a:t>
            </a:r>
            <a:r>
              <a:rPr lang="en-US" sz="2800" smtClean="0">
                <a:latin typeface="VNI-Times" pitchFamily="2" charset="0"/>
                <a:sym typeface="Symbol" pitchFamily="18" charset="2"/>
              </a:rPr>
              <a:t></a:t>
            </a:r>
            <a:r>
              <a:rPr lang="en-US" sz="2800" smtClean="0">
                <a:latin typeface="VNI-Times" pitchFamily="2" charset="0"/>
              </a:rPr>
              <a:t>u </a:t>
            </a:r>
            <a:r>
              <a:rPr lang="en-US" sz="2800" smtClean="0">
                <a:latin typeface="VNI-Times" pitchFamily="2" charset="0"/>
                <a:sym typeface="Symbol" pitchFamily="18" charset="2"/>
              </a:rPr>
              <a:t></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s,  </a:t>
            </a:r>
            <a:r>
              <a:rPr lang="en-US" sz="2800" b="1" smtClean="0">
                <a:latin typeface="VNI-Times" pitchFamily="2" charset="0"/>
              </a:rPr>
              <a:t>p, u</a:t>
            </a:r>
            <a:r>
              <a:rPr lang="en-US" sz="2800" smtClean="0">
                <a:latin typeface="VNI-Times" pitchFamily="2" charset="0"/>
              </a:rPr>
              <a:t> } </a:t>
            </a:r>
            <a:endParaRPr lang="en-US" sz="2800" smtClean="0">
              <a:solidFill>
                <a:srgbClr val="000000"/>
              </a:solidFill>
              <a:latin typeface="VNI-Times" pitchFamily="2" charset="0"/>
            </a:endParaRPr>
          </a:p>
          <a:p>
            <a:pPr eaLnBrk="1" hangingPunct="1"/>
            <a:r>
              <a:rPr lang="en-US" sz="2800" b="1" smtClean="0">
                <a:latin typeface="VNI-Times" pitchFamily="2" charset="0"/>
              </a:rPr>
              <a:t>B4 : </a:t>
            </a:r>
            <a:r>
              <a:rPr lang="en-US" sz="2800" smtClean="0">
                <a:latin typeface="VNI-Times" pitchFamily="2" charset="0"/>
              </a:rPr>
              <a:t>Coù taát caû 6 meänh ñeà nhöng chöa coù meänh ñeà naøo ñoái ngaãu nhau. </a:t>
            </a:r>
            <a:endParaRPr lang="en-US" sz="2800" smtClean="0">
              <a:solidFill>
                <a:srgbClr val="000000"/>
              </a:solidFill>
              <a:latin typeface="VNI-Times" pitchFamily="2" charset="0"/>
            </a:endParaRPr>
          </a:p>
          <a:p>
            <a:pPr eaLnBrk="1" hangingPunct="1"/>
            <a:r>
              <a:rPr lang="en-US" sz="2800" b="1" smtClean="0">
                <a:latin typeface="VNI-Times" pitchFamily="2" charset="0"/>
              </a:rPr>
              <a:t>B5 : </a:t>
            </a:r>
            <a:r>
              <a:rPr lang="en-US" sz="2800" smtClean="0">
                <a:latin typeface="VNI-Times" pitchFamily="2" charset="0"/>
                <a:sym typeface="Symbol" pitchFamily="18" charset="2"/>
              </a:rPr>
              <a:t></a:t>
            </a:r>
            <a:r>
              <a:rPr lang="en-US" sz="2800" smtClean="0">
                <a:latin typeface="VNI-Times" pitchFamily="2" charset="0"/>
              </a:rPr>
              <a:t> tuyeån moät caëp meänh ñeà (choïn hai meänh ñeà coù bieán ñoái ngaãu). Choïn hai meänh ñeà ñaàu : </a:t>
            </a:r>
            <a:endParaRPr lang="en-US" sz="2800" smtClean="0">
              <a:solidFill>
                <a:srgbClr val="000000"/>
              </a:solidFill>
              <a:latin typeface="VNI-Times" pitchFamily="2" charset="0"/>
            </a:endParaRPr>
          </a:p>
          <a:p>
            <a:pPr eaLnBrk="1" hangingPunct="1">
              <a:buFontTx/>
              <a:buNone/>
            </a:pPr>
            <a:r>
              <a:rPr lang="en-US" sz="2800" b="1"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p </a:t>
            </a:r>
            <a:r>
              <a:rPr lang="en-US" sz="2800" smtClean="0">
                <a:latin typeface="VNI-Times" pitchFamily="2" charset="0"/>
                <a:sym typeface="Symbol" pitchFamily="18" charset="2"/>
              </a:rPr>
              <a:t></a:t>
            </a:r>
            <a:r>
              <a:rPr lang="en-US" sz="2800" smtClean="0">
                <a:latin typeface="VNI-Times" pitchFamily="2" charset="0"/>
              </a:rPr>
              <a:t> </a:t>
            </a:r>
            <a:r>
              <a:rPr lang="en-US" sz="2800" b="1" smtClean="0">
                <a:latin typeface="VNI-Times" pitchFamily="2" charset="0"/>
              </a:rPr>
              <a:t>q</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	 </a:t>
            </a:r>
            <a:r>
              <a:rPr lang="en-US" sz="2800" b="1" smtClean="0">
                <a:latin typeface="VNI-Times" pitchFamily="2" charset="0"/>
                <a:sym typeface="Symbol" pitchFamily="18" charset="2"/>
              </a:rPr>
              <a:t></a:t>
            </a:r>
            <a:r>
              <a:rPr lang="en-US" sz="2800" b="1" smtClean="0">
                <a:latin typeface="VNI-Times" pitchFamily="2" charset="0"/>
              </a:rPr>
              <a:t>q</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 r		</a:t>
            </a:r>
            <a:r>
              <a:rPr lang="en-US" sz="2800" smtClean="0">
                <a:latin typeface="VNI-Times" pitchFamily="2" charset="0"/>
                <a:sym typeface="Symbol" pitchFamily="18" charset="2"/>
              </a:rPr>
              <a:t></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p </a:t>
            </a:r>
            <a:r>
              <a:rPr lang="en-US" sz="2800" smtClean="0">
                <a:latin typeface="VNI-Times" pitchFamily="2" charset="0"/>
                <a:sym typeface="Symbol" pitchFamily="18" charset="2"/>
              </a:rPr>
              <a:t></a:t>
            </a:r>
            <a:r>
              <a:rPr lang="en-US" sz="2800" smtClean="0">
                <a:latin typeface="VNI-Times" pitchFamily="2" charset="0"/>
              </a:rPr>
              <a:t> r</a:t>
            </a:r>
            <a:endParaRPr lang="en-US" sz="2800" smtClean="0">
              <a:solidFill>
                <a:srgbClr val="000000"/>
              </a:solidFill>
              <a:latin typeface="VNI-Times" pitchFamily="2" charset="0"/>
            </a:endParaRPr>
          </a:p>
          <a:p>
            <a:pPr eaLnBrk="1" hangingPunct="1">
              <a:buFontTx/>
              <a:buNone/>
            </a:pPr>
            <a:r>
              <a:rPr lang="en-US" sz="2800" smtClean="0">
                <a:latin typeface="VNI-Times" pitchFamily="2" charset="0"/>
              </a:rPr>
              <a:t>	 Danh saùch meänh ñeà thaønh : {</a:t>
            </a:r>
            <a:r>
              <a:rPr lang="en-US" sz="2800" smtClean="0">
                <a:latin typeface="VNI-Times" pitchFamily="2" charset="0"/>
                <a:sym typeface="Symbol" pitchFamily="18" charset="2"/>
              </a:rPr>
              <a:t></a:t>
            </a:r>
            <a:r>
              <a:rPr lang="en-US" sz="2800" smtClean="0">
                <a:latin typeface="VNI-Times" pitchFamily="2" charset="0"/>
              </a:rPr>
              <a:t>p </a:t>
            </a:r>
            <a:r>
              <a:rPr lang="en-US" sz="2800" smtClean="0">
                <a:latin typeface="VNI-Times" pitchFamily="2" charset="0"/>
                <a:sym typeface="Symbol" pitchFamily="18" charset="2"/>
              </a:rPr>
              <a:t></a:t>
            </a:r>
            <a:r>
              <a:rPr lang="en-US" sz="2800" smtClean="0">
                <a:latin typeface="VNI-Times" pitchFamily="2" charset="0"/>
              </a:rPr>
              <a:t> r , </a:t>
            </a:r>
            <a:r>
              <a:rPr lang="en-US" sz="2800" smtClean="0">
                <a:latin typeface="VNI-Times" pitchFamily="2" charset="0"/>
                <a:sym typeface="Symbol" pitchFamily="18" charset="2"/>
              </a:rPr>
              <a:t></a:t>
            </a:r>
            <a:r>
              <a:rPr lang="en-US" sz="2800" smtClean="0">
                <a:latin typeface="VNI-Times" pitchFamily="2" charset="0"/>
              </a:rPr>
              <a:t>r </a:t>
            </a:r>
            <a:r>
              <a:rPr lang="en-US" sz="2800" smtClean="0">
                <a:latin typeface="VNI-Times" pitchFamily="2" charset="0"/>
                <a:sym typeface="Symbol" pitchFamily="18" charset="2"/>
              </a:rPr>
              <a:t></a:t>
            </a:r>
            <a:r>
              <a:rPr lang="en-US" sz="2800" smtClean="0">
                <a:latin typeface="VNI-Times" pitchFamily="2" charset="0"/>
              </a:rPr>
              <a:t> s, </a:t>
            </a:r>
            <a:r>
              <a:rPr lang="en-US" sz="2800" smtClean="0">
                <a:latin typeface="VNI-Times" pitchFamily="2" charset="0"/>
                <a:sym typeface="Symbol" pitchFamily="18" charset="2"/>
              </a:rPr>
              <a:t></a:t>
            </a:r>
            <a:r>
              <a:rPr lang="en-US" sz="2800" smtClean="0">
                <a:latin typeface="VNI-Times" pitchFamily="2" charset="0"/>
              </a:rPr>
              <a:t>u </a:t>
            </a:r>
            <a:r>
              <a:rPr lang="en-US" sz="2800" smtClean="0">
                <a:latin typeface="VNI-Times" pitchFamily="2" charset="0"/>
                <a:sym typeface="Symbol" pitchFamily="18" charset="2"/>
              </a:rPr>
              <a:t></a:t>
            </a:r>
            <a:r>
              <a:rPr lang="en-US" sz="2800" smtClean="0">
                <a:latin typeface="VNI-Times" pitchFamily="2" charset="0"/>
              </a:rPr>
              <a:t> </a:t>
            </a:r>
            <a:r>
              <a:rPr lang="en-US" sz="2800" smtClean="0">
                <a:latin typeface="VNI-Times" pitchFamily="2" charset="0"/>
                <a:sym typeface="Symbol" pitchFamily="18" charset="2"/>
              </a:rPr>
              <a:t></a:t>
            </a:r>
            <a:r>
              <a:rPr lang="en-US" sz="2800" smtClean="0">
                <a:latin typeface="VNI-Times" pitchFamily="2" charset="0"/>
              </a:rPr>
              <a:t>s,  p, u } </a:t>
            </a:r>
            <a:endParaRPr lang="en-US" sz="2800" smtClean="0">
              <a:solidFill>
                <a:srgbClr val="000000"/>
              </a:solidFill>
              <a:latin typeface="VNI-Times" pitchFamily="2" charset="0"/>
            </a:endParaRPr>
          </a:p>
          <a:p>
            <a:pPr eaLnBrk="1" hangingPunct="1">
              <a:buFontTx/>
              <a:buNone/>
            </a:pPr>
            <a:r>
              <a:rPr lang="en-US" sz="2800" smtClean="0">
                <a:latin typeface="VNI-Times" pitchFamily="2" charset="0"/>
              </a:rPr>
              <a:t>	</a:t>
            </a:r>
            <a:r>
              <a:rPr lang="en-US" sz="2800" i="1" smtClean="0">
                <a:latin typeface="VNI-Times" pitchFamily="2" charset="0"/>
              </a:rPr>
              <a:t>Vaãn chöa coù meänh ñeà ñoái ngaãu.</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C6EB011-EAD1-43B3-B223-50A5C5E4C5FE}" type="datetime1">
              <a:rPr lang="vi-VN"/>
              <a:pPr eaLnBrk="1" hangingPunct="1"/>
              <a:t>28/03/2018</a:t>
            </a:fld>
            <a:endParaRPr lang="en-US"/>
          </a:p>
        </p:txBody>
      </p:sp>
      <p:sp>
        <p:nvSpPr>
          <p:cNvPr id="542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42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BDCFB83-E17D-4112-B56A-6D328FA9CE8C}" type="slidenum">
              <a:rPr lang="en-US"/>
              <a:pPr eaLnBrk="1" hangingPunct="1"/>
              <a:t>42</a:t>
            </a:fld>
            <a:endParaRPr lang="en-US"/>
          </a:p>
        </p:txBody>
      </p:sp>
      <p:sp>
        <p:nvSpPr>
          <p:cNvPr id="54277" name="Rectangle 2"/>
          <p:cNvSpPr>
            <a:spLocks noGrp="1" noChangeArrowheads="1"/>
          </p:cNvSpPr>
          <p:nvPr>
            <p:ph type="title"/>
          </p:nvPr>
        </p:nvSpPr>
        <p:spPr>
          <a:xfrm>
            <a:off x="457200" y="-171450"/>
            <a:ext cx="8229600" cy="1143000"/>
          </a:xfrm>
        </p:spPr>
        <p:txBody>
          <a:bodyPr/>
          <a:lstStyle/>
          <a:p>
            <a:pPr eaLnBrk="1" hangingPunct="1"/>
            <a:r>
              <a:rPr lang="en-US" smtClean="0"/>
              <a:t>Thuật giải Robinson</a:t>
            </a:r>
          </a:p>
        </p:txBody>
      </p:sp>
      <p:sp>
        <p:nvSpPr>
          <p:cNvPr id="54278" name="Rectangle 3"/>
          <p:cNvSpPr>
            <a:spLocks noGrp="1" noChangeArrowheads="1"/>
          </p:cNvSpPr>
          <p:nvPr>
            <p:ph type="body" idx="1"/>
          </p:nvPr>
        </p:nvSpPr>
        <p:spPr>
          <a:xfrm>
            <a:off x="457200" y="1412875"/>
            <a:ext cx="8686800" cy="4679950"/>
          </a:xfrm>
        </p:spPr>
        <p:txBody>
          <a:bodyPr/>
          <a:lstStyle/>
          <a:p>
            <a:pPr eaLnBrk="1" hangingPunct="1">
              <a:lnSpc>
                <a:spcPct val="90000"/>
              </a:lnSpc>
            </a:pPr>
            <a:r>
              <a:rPr lang="en-US" sz="2400" smtClean="0">
                <a:latin typeface="VNI-Times" pitchFamily="2" charset="0"/>
              </a:rPr>
              <a:t>Tuyeån hai caëp meänh ñeà ñaàu tieân: </a:t>
            </a:r>
            <a:r>
              <a:rPr lang="en-US" sz="2400" smtClean="0">
                <a:latin typeface="VNI-Times" pitchFamily="2" charset="0"/>
                <a:sym typeface="Symbol" pitchFamily="18" charset="2"/>
              </a:rPr>
              <a:t></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a:t>
            </a:r>
            <a:r>
              <a:rPr lang="en-US" sz="2400" b="1" smtClean="0">
                <a:latin typeface="VNI-Times" pitchFamily="2" charset="0"/>
              </a:rPr>
              <a:t>r  </a:t>
            </a:r>
            <a:r>
              <a:rPr lang="en-US" sz="2400" b="1" smtClean="0">
                <a:latin typeface="VNI-Times" pitchFamily="2" charset="0"/>
                <a:sym typeface="Symbol" pitchFamily="18" charset="2"/>
              </a:rPr>
              <a:t></a:t>
            </a:r>
            <a:r>
              <a:rPr lang="en-US" sz="2400" b="1" smtClean="0">
                <a:latin typeface="VNI-Times" pitchFamily="2" charset="0"/>
              </a:rPr>
              <a:t>  </a:t>
            </a:r>
            <a:r>
              <a:rPr lang="en-US" sz="2400" b="1" smtClean="0">
                <a:latin typeface="VNI-Times" pitchFamily="2" charset="0"/>
                <a:sym typeface="Symbol" pitchFamily="18" charset="2"/>
              </a:rPr>
              <a:t></a:t>
            </a:r>
            <a:r>
              <a:rPr lang="en-US" sz="2400" b="1" smtClean="0">
                <a:latin typeface="VNI-Times" pitchFamily="2" charset="0"/>
              </a:rPr>
              <a:t>r</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 s </a:t>
            </a:r>
            <a:r>
              <a:rPr lang="en-US" sz="2400" smtClean="0">
                <a:latin typeface="VNI-Times" pitchFamily="2" charset="0"/>
                <a:sym typeface="Symbol" pitchFamily="18" charset="2"/>
              </a:rPr>
              <a:t> </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s</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Danh saùch meänh ñeà thaønh  {</a:t>
            </a:r>
            <a:r>
              <a:rPr lang="en-US" sz="2400" smtClean="0">
                <a:latin typeface="VNI-Times" pitchFamily="2" charset="0"/>
                <a:sym typeface="Symbol" pitchFamily="18" charset="2"/>
              </a:rPr>
              <a:t></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s, </a:t>
            </a:r>
            <a:r>
              <a:rPr lang="en-US" sz="2400" smtClean="0">
                <a:latin typeface="VNI-Times" pitchFamily="2" charset="0"/>
                <a:sym typeface="Symbol" pitchFamily="18" charset="2"/>
              </a:rPr>
              <a:t></a:t>
            </a:r>
            <a:r>
              <a:rPr lang="en-US" sz="2400" smtClean="0">
                <a:latin typeface="VNI-Times" pitchFamily="2" charset="0"/>
              </a:rPr>
              <a:t>u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s,  p, u } </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Vaãn chöa coù hai meänh ñeà ñoái ngaãu</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a:t>
            </a:r>
          </a:p>
          <a:p>
            <a:pPr eaLnBrk="1" hangingPunct="1">
              <a:lnSpc>
                <a:spcPct val="90000"/>
              </a:lnSpc>
            </a:pPr>
            <a:r>
              <a:rPr lang="en-US" sz="2400" smtClean="0">
                <a:latin typeface="VNI-Times" pitchFamily="2" charset="0"/>
              </a:rPr>
              <a:t>Tuyeån hai caëp meänh ñeà ñaàu tieân: </a:t>
            </a:r>
            <a:r>
              <a:rPr lang="en-US" sz="2400" smtClean="0">
                <a:latin typeface="VNI-Times" pitchFamily="2" charset="0"/>
                <a:sym typeface="Symbol" pitchFamily="18" charset="2"/>
              </a:rPr>
              <a:t></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a:t>
            </a:r>
            <a:r>
              <a:rPr lang="en-US" sz="2400" b="1" smtClean="0">
                <a:latin typeface="VNI-Times" pitchFamily="2" charset="0"/>
              </a:rPr>
              <a:t>s</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u </a:t>
            </a:r>
            <a:r>
              <a:rPr lang="en-US" sz="2400" smtClean="0">
                <a:latin typeface="VNI-Times" pitchFamily="2" charset="0"/>
                <a:sym typeface="Symbol" pitchFamily="18" charset="2"/>
              </a:rPr>
              <a:t></a:t>
            </a:r>
            <a:r>
              <a:rPr lang="en-US" sz="2400" smtClean="0">
                <a:latin typeface="VNI-Times" pitchFamily="2" charset="0"/>
              </a:rPr>
              <a:t> </a:t>
            </a:r>
            <a:r>
              <a:rPr lang="en-US" sz="2400" b="1" smtClean="0">
                <a:latin typeface="VNI-Times" pitchFamily="2" charset="0"/>
                <a:sym typeface="Symbol" pitchFamily="18" charset="2"/>
              </a:rPr>
              <a:t></a:t>
            </a:r>
            <a:r>
              <a:rPr lang="en-US" sz="2400" b="1" smtClean="0">
                <a:latin typeface="VNI-Times" pitchFamily="2" charset="0"/>
              </a:rPr>
              <a:t>s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u</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Danh saùch meänh ñeà thaønh : {</a:t>
            </a:r>
            <a:r>
              <a:rPr lang="en-US" sz="2400" smtClean="0">
                <a:latin typeface="VNI-Times" pitchFamily="2" charset="0"/>
                <a:sym typeface="Symbol" pitchFamily="18" charset="2"/>
              </a:rPr>
              <a:t></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u,  p, u } </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Vaãn chöa coù hai meänh ñeà ñoái ngaãu</a:t>
            </a:r>
          </a:p>
          <a:p>
            <a:pPr eaLnBrk="1" hangingPunct="1">
              <a:lnSpc>
                <a:spcPct val="90000"/>
              </a:lnSpc>
            </a:pPr>
            <a:r>
              <a:rPr lang="en-US" sz="2400" smtClean="0">
                <a:latin typeface="VNI-Times" pitchFamily="2" charset="0"/>
              </a:rPr>
              <a:t> Tuyeån hai caëp meänh ñeà : </a:t>
            </a:r>
            <a:r>
              <a:rPr lang="en-US" sz="2400" smtClean="0">
                <a:latin typeface="VNI-Times" pitchFamily="2" charset="0"/>
                <a:sym typeface="Symbol" pitchFamily="18" charset="2"/>
              </a:rPr>
              <a:t></a:t>
            </a:r>
            <a:r>
              <a:rPr lang="en-US" sz="2400" smtClean="0">
                <a:latin typeface="VNI-Times" pitchFamily="2" charset="0"/>
              </a:rPr>
              <a:t>p  </a:t>
            </a:r>
            <a:r>
              <a:rPr lang="en-US" sz="2400" smtClean="0">
                <a:latin typeface="VNI-Times" pitchFamily="2" charset="0"/>
                <a:sym typeface="Symbol" pitchFamily="18" charset="2"/>
              </a:rPr>
              <a:t></a:t>
            </a:r>
            <a:r>
              <a:rPr lang="en-US" sz="2400" smtClean="0">
                <a:latin typeface="VNI-Times" pitchFamily="2" charset="0"/>
              </a:rPr>
              <a:t> </a:t>
            </a:r>
            <a:r>
              <a:rPr lang="en-US" sz="2400" smtClean="0">
                <a:latin typeface="VNI-Times" pitchFamily="2" charset="0"/>
                <a:sym typeface="Symbol" pitchFamily="18" charset="2"/>
              </a:rPr>
              <a:t></a:t>
            </a:r>
            <a:r>
              <a:rPr lang="en-US" sz="2400" smtClean="0">
                <a:latin typeface="VNI-Times" pitchFamily="2" charset="0"/>
              </a:rPr>
              <a:t>u </a:t>
            </a:r>
            <a:r>
              <a:rPr lang="en-US" sz="2400" smtClean="0">
                <a:latin typeface="VNI-Times" pitchFamily="2" charset="0"/>
                <a:sym typeface="Symbol" pitchFamily="18" charset="2"/>
              </a:rPr>
              <a:t></a:t>
            </a:r>
            <a:r>
              <a:rPr lang="en-US" sz="2400" smtClean="0">
                <a:latin typeface="VNI-Times" pitchFamily="2" charset="0"/>
              </a:rPr>
              <a:t> u </a:t>
            </a:r>
            <a:r>
              <a:rPr lang="en-US" sz="2400" smtClean="0">
                <a:latin typeface="VNI-Times" pitchFamily="2" charset="0"/>
                <a:sym typeface="Symbol" pitchFamily="18" charset="2"/>
              </a:rPr>
              <a:t> </a:t>
            </a:r>
            <a:r>
              <a:rPr lang="en-US" sz="2400" smtClean="0">
                <a:latin typeface="VNI-Times" pitchFamily="2" charset="0"/>
              </a:rPr>
              <a:t>p</a:t>
            </a:r>
            <a:endParaRPr lang="en-US" sz="2400" smtClean="0">
              <a:solidFill>
                <a:srgbClr val="000000"/>
              </a:solidFill>
              <a:latin typeface="VNI-Times" pitchFamily="2" charset="0"/>
            </a:endParaRPr>
          </a:p>
          <a:p>
            <a:pPr eaLnBrk="1" hangingPunct="1">
              <a:lnSpc>
                <a:spcPct val="90000"/>
              </a:lnSpc>
              <a:buFontTx/>
              <a:buNone/>
            </a:pPr>
            <a:r>
              <a:rPr lang="en-US" sz="2400" smtClean="0">
                <a:latin typeface="VNI-Times" pitchFamily="2" charset="0"/>
              </a:rPr>
              <a:t>		Danh saùch meänh ñeà trôû thaønh : {</a:t>
            </a:r>
            <a:r>
              <a:rPr lang="en-US" sz="2400" smtClean="0">
                <a:latin typeface="VNI-Times" pitchFamily="2" charset="0"/>
                <a:sym typeface="Symbol" pitchFamily="18" charset="2"/>
              </a:rPr>
              <a:t></a:t>
            </a:r>
            <a:r>
              <a:rPr lang="en-US" sz="2400" smtClean="0">
                <a:latin typeface="VNI-Times" pitchFamily="2" charset="0"/>
              </a:rPr>
              <a:t>p, p }</a:t>
            </a:r>
            <a:endParaRPr lang="en-US" sz="2400" smtClean="0">
              <a:solidFill>
                <a:srgbClr val="000000"/>
              </a:solidFill>
              <a:latin typeface="VNI-Times" pitchFamily="2" charset="0"/>
            </a:endParaRPr>
          </a:p>
          <a:p>
            <a:pPr eaLnBrk="1" hangingPunct="1">
              <a:lnSpc>
                <a:spcPct val="90000"/>
              </a:lnSpc>
              <a:buFontTx/>
              <a:buNone/>
            </a:pPr>
            <a:r>
              <a:rPr lang="en-US" sz="2400" b="1" i="1" smtClean="0">
                <a:latin typeface="VNI-Times" pitchFamily="2" charset="0"/>
              </a:rPr>
              <a:t>		Coù hai meänh ñeà ñoái ngaãu neân bieåu thöùc ban ñaàu ñaõ ñöôïc chöùng minh.</a:t>
            </a:r>
            <a:r>
              <a:rPr lang="en-US" sz="2400" b="1" smtClean="0"/>
              <a:t> </a:t>
            </a:r>
            <a:endParaRPr lang="en-US" sz="2400" b="1" smtClean="0">
              <a:solidFill>
                <a:srgbClr val="000000"/>
              </a:solidFill>
            </a:endParaRPr>
          </a:p>
          <a:p>
            <a:pPr eaLnBrk="1" hangingPunct="1">
              <a:lnSpc>
                <a:spcPct val="90000"/>
              </a:lnSpc>
            </a:pPr>
            <a:endParaRPr lang="en-US" sz="2400" smtClean="0">
              <a:latin typeface="VNI-Times" pitchFamily="2"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A8DAA28-4D90-4D8B-80E1-CE6733FCF348}" type="datetime1">
              <a:rPr lang="vi-VN"/>
              <a:pPr eaLnBrk="1" hangingPunct="1"/>
              <a:t>28/03/2018</a:t>
            </a:fld>
            <a:endParaRPr lang="en-US"/>
          </a:p>
        </p:txBody>
      </p:sp>
      <p:sp>
        <p:nvSpPr>
          <p:cNvPr id="552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53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ECF4BB4-78DD-48A8-A61D-097119CE5747}" type="slidenum">
              <a:rPr lang="en-US"/>
              <a:pPr eaLnBrk="1" hangingPunct="1"/>
              <a:t>43</a:t>
            </a:fld>
            <a:endParaRPr lang="en-US"/>
          </a:p>
        </p:txBody>
      </p:sp>
      <p:sp>
        <p:nvSpPr>
          <p:cNvPr id="55301" name="Rectangle 2"/>
          <p:cNvSpPr>
            <a:spLocks noGrp="1" noChangeArrowheads="1"/>
          </p:cNvSpPr>
          <p:nvPr>
            <p:ph type="title"/>
          </p:nvPr>
        </p:nvSpPr>
        <p:spPr/>
        <p:txBody>
          <a:bodyPr/>
          <a:lstStyle/>
          <a:p>
            <a:pPr eaLnBrk="1" hangingPunct="1"/>
            <a:r>
              <a:rPr lang="en-US" smtClean="0"/>
              <a:t>Logic vị từ</a:t>
            </a:r>
          </a:p>
        </p:txBody>
      </p:sp>
      <p:sp>
        <p:nvSpPr>
          <p:cNvPr id="55302" name="Rectangle 3"/>
          <p:cNvSpPr>
            <a:spLocks noGrp="1" noChangeArrowheads="1"/>
          </p:cNvSpPr>
          <p:nvPr>
            <p:ph type="body" idx="1"/>
          </p:nvPr>
        </p:nvSpPr>
        <p:spPr/>
        <p:txBody>
          <a:bodyPr/>
          <a:lstStyle/>
          <a:p>
            <a:pPr eaLnBrk="1" hangingPunct="1"/>
            <a:r>
              <a:rPr lang="en-US" smtClean="0"/>
              <a:t>Logic mệnh đề: không thể can thiệp vào cấu trúc của một mệnh đề. Hay nói một cách khác là mệnh đề </a:t>
            </a:r>
            <a:r>
              <a:rPr lang="en-US" i="1" smtClean="0"/>
              <a:t>không có cấu trúc</a:t>
            </a:r>
            <a:r>
              <a:rPr lang="en-US" smtClean="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E6CD2F4-3831-42D5-89EA-0CBEE1B25AF7}" type="datetime1">
              <a:rPr lang="vi-VN"/>
              <a:pPr eaLnBrk="1" hangingPunct="1"/>
              <a:t>28/03/2018</a:t>
            </a:fld>
            <a:endParaRPr lang="en-US"/>
          </a:p>
        </p:txBody>
      </p:sp>
      <p:sp>
        <p:nvSpPr>
          <p:cNvPr id="563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63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11B1C33-88B2-403E-B0B6-3CB370BF68C9}" type="slidenum">
              <a:rPr lang="en-US"/>
              <a:pPr eaLnBrk="1" hangingPunct="1"/>
              <a:t>44</a:t>
            </a:fld>
            <a:endParaRPr lang="en-US"/>
          </a:p>
        </p:txBody>
      </p:sp>
      <p:sp>
        <p:nvSpPr>
          <p:cNvPr id="56325" name="Rectangle 2"/>
          <p:cNvSpPr>
            <a:spLocks noGrp="1" noChangeArrowheads="1"/>
          </p:cNvSpPr>
          <p:nvPr>
            <p:ph type="title"/>
          </p:nvPr>
        </p:nvSpPr>
        <p:spPr/>
        <p:txBody>
          <a:bodyPr/>
          <a:lstStyle/>
          <a:p>
            <a:pPr eaLnBrk="1" hangingPunct="1"/>
            <a:r>
              <a:rPr lang="en-US" smtClean="0"/>
              <a:t>Logic vị từ</a:t>
            </a:r>
          </a:p>
        </p:txBody>
      </p:sp>
      <p:sp>
        <p:nvSpPr>
          <p:cNvPr id="90115" name="Rectangle 3"/>
          <p:cNvSpPr>
            <a:spLocks noGrp="1" noChangeArrowheads="1"/>
          </p:cNvSpPr>
          <p:nvPr>
            <p:ph type="body" idx="1"/>
          </p:nvPr>
        </p:nvSpPr>
        <p:spPr/>
        <p:txBody>
          <a:bodyPr/>
          <a:lstStyle/>
          <a:p>
            <a:pPr eaLnBrk="1" hangingPunct="1"/>
            <a:r>
              <a:rPr lang="vi-VN" smtClean="0"/>
              <a:t>Vị từ là một phát biểu đề </a:t>
            </a:r>
            <a:r>
              <a:rPr lang="en-US" smtClean="0"/>
              <a:t>cập tới các phần tử thuộc những phạm vi nhất định và chân trị phụ thuộc các phần tử này. </a:t>
            </a:r>
          </a:p>
          <a:p>
            <a:pPr eaLnBrk="1" hangingPunct="1"/>
            <a:r>
              <a:rPr lang="en-US" smtClean="0"/>
              <a:t>Khi các phần tử xác định rõ thì phát biểu trở thành mệnh đề. </a:t>
            </a:r>
          </a:p>
          <a:p>
            <a:pPr eaLnBrk="1" hangingPunct="1"/>
            <a:r>
              <a:rPr lang="en-US" smtClean="0"/>
              <a:t>Ví dụ:</a:t>
            </a:r>
          </a:p>
          <a:p>
            <a:pPr eaLnBrk="1" hangingPunct="1">
              <a:buFontTx/>
              <a:buNone/>
            </a:pPr>
            <a:r>
              <a:rPr lang="en-US" smtClean="0"/>
              <a:t>		 “n là 1 số nguyên tố”</a:t>
            </a:r>
            <a:endParaRPr lang="vi-VN" smtClean="0"/>
          </a:p>
          <a:p>
            <a:pPr eaLnBrk="1" hangingPunct="1">
              <a:buFontTx/>
              <a:buNone/>
            </a:pPr>
            <a:r>
              <a:rPr lang="en-US" smtClean="0"/>
              <a:t>		  </a:t>
            </a:r>
            <a:r>
              <a:rPr lang="vi-VN" smtClean="0"/>
              <a:t>“m là ước số của n”</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1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01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011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0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2189633-1450-421B-BD82-6585F9F5B31E}" type="datetime1">
              <a:rPr lang="vi-VN"/>
              <a:pPr eaLnBrk="1" hangingPunct="1"/>
              <a:t>28/03/2018</a:t>
            </a:fld>
            <a:endParaRPr lang="en-US"/>
          </a:p>
        </p:txBody>
      </p:sp>
      <p:sp>
        <p:nvSpPr>
          <p:cNvPr id="573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73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6E3E512-7243-4479-A05B-B2AEEAE4AC17}" type="slidenum">
              <a:rPr lang="en-US"/>
              <a:pPr eaLnBrk="1" hangingPunct="1"/>
              <a:t>45</a:t>
            </a:fld>
            <a:endParaRPr lang="en-US"/>
          </a:p>
        </p:txBody>
      </p:sp>
      <p:sp>
        <p:nvSpPr>
          <p:cNvPr id="57349" name="Rectangle 2"/>
          <p:cNvSpPr>
            <a:spLocks noGrp="1" noChangeArrowheads="1"/>
          </p:cNvSpPr>
          <p:nvPr>
            <p:ph type="title"/>
          </p:nvPr>
        </p:nvSpPr>
        <p:spPr/>
        <p:txBody>
          <a:bodyPr/>
          <a:lstStyle/>
          <a:p>
            <a:pPr eaLnBrk="1" hangingPunct="1"/>
            <a:r>
              <a:rPr lang="en-US" smtClean="0"/>
              <a:t>Logic vị từ</a:t>
            </a:r>
          </a:p>
        </p:txBody>
      </p:sp>
      <p:sp>
        <p:nvSpPr>
          <p:cNvPr id="91139" name="Rectangle 3"/>
          <p:cNvSpPr>
            <a:spLocks noGrp="1" noChangeArrowheads="1"/>
          </p:cNvSpPr>
          <p:nvPr>
            <p:ph type="body" idx="1"/>
          </p:nvPr>
        </p:nvSpPr>
        <p:spPr>
          <a:xfrm>
            <a:off x="0" y="1412875"/>
            <a:ext cx="9144000" cy="4679950"/>
          </a:xfrm>
        </p:spPr>
        <p:txBody>
          <a:bodyPr/>
          <a:lstStyle/>
          <a:p>
            <a:pPr eaLnBrk="1" hangingPunct="1"/>
            <a:r>
              <a:rPr lang="en-US" sz="2800" smtClean="0"/>
              <a:t>Về mặt toán học vị từ là hàm lấy giá trị logic phụ thuộc bao gồm tên và biến.</a:t>
            </a:r>
            <a:endParaRPr lang="vi-VN" sz="2800" smtClean="0"/>
          </a:p>
          <a:p>
            <a:pPr eaLnBrk="1" hangingPunct="1"/>
            <a:r>
              <a:rPr lang="vi-VN" sz="2800" smtClean="0"/>
              <a:t>Kí hiệu: hàm bao gồm tên và biến</a:t>
            </a:r>
            <a:endParaRPr lang="en-US" sz="2800" smtClean="0"/>
          </a:p>
          <a:p>
            <a:pPr lvl="1" eaLnBrk="1" hangingPunct="1"/>
            <a:r>
              <a:rPr lang="en-US" sz="2400" smtClean="0"/>
              <a:t>  </a:t>
            </a:r>
            <a:r>
              <a:rPr lang="vi-VN" sz="2400" smtClean="0"/>
              <a:t>p(n)=</a:t>
            </a:r>
            <a:r>
              <a:rPr lang="en-US" sz="2400" smtClean="0"/>
              <a:t> “n là 1 số nguyên tố”</a:t>
            </a:r>
            <a:endParaRPr lang="vi-VN" sz="2400" smtClean="0"/>
          </a:p>
          <a:p>
            <a:pPr lvl="1" eaLnBrk="1" hangingPunct="1"/>
            <a:r>
              <a:rPr lang="vi-VN" sz="2400" smtClean="0"/>
              <a:t>	us(m,n)=“m là ước số của n”</a:t>
            </a:r>
          </a:p>
          <a:p>
            <a:pPr lvl="1" eaLnBrk="1" hangingPunct="1"/>
            <a:r>
              <a:rPr lang="vi-VN" sz="2400" smtClean="0"/>
              <a:t>	Vi(Cam, ngọt)=”Vị cam là ngọt”</a:t>
            </a:r>
          </a:p>
          <a:p>
            <a:pPr lvl="1" eaLnBrk="1" hangingPunct="1"/>
            <a:r>
              <a:rPr lang="vi-VN" sz="2400" smtClean="0"/>
              <a:t>	Mau(Cam, xanh)=”Cam co mau xanh”</a:t>
            </a:r>
            <a:endParaRPr lang="en-US" sz="2400" smtClean="0"/>
          </a:p>
          <a:p>
            <a:pPr eaLnBrk="1" hangingPunct="1">
              <a:buFontTx/>
              <a:buNone/>
            </a:pPr>
            <a:endParaRPr lang="en-US" sz="2800" b="1" smtClean="0">
              <a:sym typeface="Wingdings" pitchFamily="2" charset="2"/>
            </a:endParaRPr>
          </a:p>
          <a:p>
            <a:pPr eaLnBrk="1" hangingPunct="1">
              <a:buFontTx/>
              <a:buNone/>
            </a:pPr>
            <a:r>
              <a:rPr lang="vi-VN" sz="2400" b="1" smtClean="0">
                <a:sym typeface="Wingdings" pitchFamily="2" charset="2"/>
              </a:rPr>
              <a:t></a:t>
            </a:r>
            <a:r>
              <a:rPr lang="vi-VN" sz="2400" b="1" smtClean="0"/>
              <a:t> Vitu(&lt;doi tuong 1&gt;, &lt;doi tuong 2&gt;, &lt;doi tuong 3&gt;,...);</a:t>
            </a:r>
            <a:r>
              <a:rPr lang="en-US" sz="2400" b="1"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113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113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113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911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48EACCA-CC75-4EA4-B5D1-59AD50F70C2B}" type="datetime1">
              <a:rPr lang="vi-VN"/>
              <a:pPr eaLnBrk="1" hangingPunct="1"/>
              <a:t>28/03/2018</a:t>
            </a:fld>
            <a:endParaRPr lang="en-US"/>
          </a:p>
        </p:txBody>
      </p:sp>
      <p:sp>
        <p:nvSpPr>
          <p:cNvPr id="583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83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3703149-BA9A-4589-A899-FB81AE6FB0BC}" type="slidenum">
              <a:rPr lang="en-US"/>
              <a:pPr eaLnBrk="1" hangingPunct="1"/>
              <a:t>46</a:t>
            </a:fld>
            <a:endParaRPr lang="en-US"/>
          </a:p>
        </p:txBody>
      </p:sp>
      <p:sp>
        <p:nvSpPr>
          <p:cNvPr id="58373" name="Rectangle 2"/>
          <p:cNvSpPr>
            <a:spLocks noGrp="1" noChangeArrowheads="1"/>
          </p:cNvSpPr>
          <p:nvPr>
            <p:ph type="title"/>
          </p:nvPr>
        </p:nvSpPr>
        <p:spPr/>
        <p:txBody>
          <a:bodyPr/>
          <a:lstStyle/>
          <a:p>
            <a:pPr eaLnBrk="1" hangingPunct="1"/>
            <a:r>
              <a:rPr lang="en-US" smtClean="0"/>
              <a:t>Logic vị từ</a:t>
            </a:r>
          </a:p>
        </p:txBody>
      </p:sp>
      <p:sp>
        <p:nvSpPr>
          <p:cNvPr id="58374" name="Rectangle 3"/>
          <p:cNvSpPr>
            <a:spLocks noGrp="1" noChangeArrowheads="1"/>
          </p:cNvSpPr>
          <p:nvPr>
            <p:ph type="body" idx="1"/>
          </p:nvPr>
        </p:nvSpPr>
        <p:spPr/>
        <p:txBody>
          <a:bodyPr/>
          <a:lstStyle/>
          <a:p>
            <a:pPr eaLnBrk="1" hangingPunct="1"/>
            <a:r>
              <a:rPr lang="en-US" smtClean="0"/>
              <a:t>Liên quan đến vị từ ta cũng có các phép toán vị từ:  </a:t>
            </a:r>
            <a:r>
              <a:rPr lang="en-US" smtClean="0">
                <a:sym typeface="Symbol" pitchFamily="18" charset="2"/>
              </a:rPr>
              <a:t></a:t>
            </a:r>
            <a:r>
              <a:rPr lang="en-US" smtClean="0"/>
              <a:t>, </a:t>
            </a:r>
            <a:r>
              <a:rPr lang="en-US" smtClean="0">
                <a:sym typeface="Symbol" pitchFamily="18" charset="2"/>
              </a:rPr>
              <a:t></a:t>
            </a:r>
            <a:r>
              <a:rPr lang="en-US" smtClean="0"/>
              <a:t>, </a:t>
            </a:r>
            <a:r>
              <a:rPr lang="en-US" smtClean="0">
                <a:sym typeface="Symbol" pitchFamily="18" charset="2"/>
              </a:rPr>
              <a:t></a:t>
            </a:r>
            <a:r>
              <a:rPr lang="en-US" smtClean="0"/>
              <a:t>, </a:t>
            </a:r>
            <a:r>
              <a:rPr lang="en-US" smtClean="0">
                <a:sym typeface="Symbol" pitchFamily="18" charset="2"/>
              </a:rPr>
              <a:t></a:t>
            </a:r>
            <a:r>
              <a:rPr lang="en-US" smtClean="0"/>
              <a:t>, </a:t>
            </a:r>
            <a:r>
              <a:rPr lang="en-US" smtClean="0">
                <a:sym typeface="Symbol" pitchFamily="18" charset="2"/>
              </a:rPr>
              <a:t></a:t>
            </a:r>
            <a:r>
              <a:rPr lang="en-US" smtClean="0"/>
              <a:t>.</a:t>
            </a:r>
          </a:p>
          <a:p>
            <a:pPr eaLnBrk="1" hangingPunct="1"/>
            <a:r>
              <a:rPr lang="en-US" smtClean="0"/>
              <a:t>Khi thực hiện các phép toán trên vị từ ta được vị từ mới</a:t>
            </a:r>
          </a:p>
          <a:p>
            <a:pPr eaLnBrk="1" hangingPunct="1"/>
            <a:r>
              <a:rPr lang="en-US" smtClean="0"/>
              <a:t>Các lượng từ: </a:t>
            </a:r>
            <a:r>
              <a:rPr lang="en-US" smtClean="0">
                <a:sym typeface="Symbol" pitchFamily="18" charset="2"/>
              </a:rPr>
              <a:t></a:t>
            </a:r>
            <a:r>
              <a:rPr lang="en-US" smtClean="0"/>
              <a:t>, </a:t>
            </a:r>
            <a:r>
              <a:rPr lang="en-US" smtClean="0">
                <a:sym typeface="Symbol" pitchFamily="18" charset="2"/>
              </a:rPr>
              <a:t></a:t>
            </a:r>
            <a:r>
              <a:rPr lang="en-US" smtClean="0"/>
              <a:t>, </a:t>
            </a:r>
            <a:r>
              <a:rPr lang="en-US" smtClean="0">
                <a:sym typeface="Symbol" pitchFamily="18" charset="2"/>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B288287-09C9-4A96-9619-4B403CBAFFC3}" type="datetime1">
              <a:rPr lang="vi-VN"/>
              <a:pPr eaLnBrk="1" hangingPunct="1"/>
              <a:t>28/03/2018</a:t>
            </a:fld>
            <a:endParaRPr lang="en-US"/>
          </a:p>
        </p:txBody>
      </p:sp>
      <p:sp>
        <p:nvSpPr>
          <p:cNvPr id="593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93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CA03420-6608-46F7-8532-43C237DB222F}" type="slidenum">
              <a:rPr lang="en-US"/>
              <a:pPr eaLnBrk="1" hangingPunct="1"/>
              <a:t>47</a:t>
            </a:fld>
            <a:endParaRPr lang="en-US"/>
          </a:p>
        </p:txBody>
      </p:sp>
      <p:sp>
        <p:nvSpPr>
          <p:cNvPr id="59397" name="Rectangle 2"/>
          <p:cNvSpPr>
            <a:spLocks noGrp="1" noChangeArrowheads="1"/>
          </p:cNvSpPr>
          <p:nvPr>
            <p:ph type="title"/>
          </p:nvPr>
        </p:nvSpPr>
        <p:spPr/>
        <p:txBody>
          <a:bodyPr/>
          <a:lstStyle/>
          <a:p>
            <a:pPr eaLnBrk="1" hangingPunct="1"/>
            <a:r>
              <a:rPr lang="en-US" smtClean="0"/>
              <a:t>Logic vị từ</a:t>
            </a:r>
          </a:p>
        </p:txBody>
      </p:sp>
      <p:sp>
        <p:nvSpPr>
          <p:cNvPr id="59398" name="Rectangle 3"/>
          <p:cNvSpPr>
            <a:spLocks noGrp="1" noChangeArrowheads="1"/>
          </p:cNvSpPr>
          <p:nvPr>
            <p:ph type="body" idx="1"/>
          </p:nvPr>
        </p:nvSpPr>
        <p:spPr/>
        <p:txBody>
          <a:bodyPr/>
          <a:lstStyle/>
          <a:p>
            <a:pPr eaLnBrk="1" hangingPunct="1">
              <a:lnSpc>
                <a:spcPct val="80000"/>
              </a:lnSpc>
            </a:pPr>
            <a:r>
              <a:rPr lang="en-US" sz="2800" smtClean="0"/>
              <a:t>Các phát biểu có lượng từ (các phát biểu lượng từ hóa) là phát biểu có lượng từ và có các vị từ theo các biến</a:t>
            </a:r>
            <a:endParaRPr lang="vi-VN" sz="2800" smtClean="0"/>
          </a:p>
          <a:p>
            <a:pPr eaLnBrk="1" hangingPunct="1">
              <a:lnSpc>
                <a:spcPct val="80000"/>
              </a:lnSpc>
              <a:buFontTx/>
              <a:buNone/>
            </a:pPr>
            <a:r>
              <a:rPr lang="vi-VN" sz="2800" smtClean="0"/>
              <a:t>	Vd: </a:t>
            </a:r>
            <a:r>
              <a:rPr lang="en-US" sz="2800" smtClean="0">
                <a:sym typeface="Symbol" pitchFamily="18" charset="2"/>
              </a:rPr>
              <a:t></a:t>
            </a:r>
            <a:r>
              <a:rPr lang="vi-VN" sz="2800" smtClean="0"/>
              <a:t>x,p(x) </a:t>
            </a:r>
            <a:endParaRPr lang="en-US" sz="2800" smtClean="0">
              <a:sym typeface="Symbol" pitchFamily="18" charset="2"/>
            </a:endParaRPr>
          </a:p>
          <a:p>
            <a:pPr eaLnBrk="1" hangingPunct="1">
              <a:lnSpc>
                <a:spcPct val="80000"/>
              </a:lnSpc>
              <a:buFontTx/>
              <a:buNone/>
            </a:pPr>
            <a:r>
              <a:rPr lang="en-US" sz="2800" smtClean="0">
                <a:sym typeface="Symbol" pitchFamily="18" charset="2"/>
              </a:rPr>
              <a:t>		</a:t>
            </a:r>
            <a:r>
              <a:rPr lang="vi-VN" sz="2800" smtClean="0"/>
              <a:t>x, p(x)</a:t>
            </a:r>
            <a:endParaRPr lang="en-US" sz="2800" smtClean="0"/>
          </a:p>
          <a:p>
            <a:pPr eaLnBrk="1" hangingPunct="1">
              <a:lnSpc>
                <a:spcPct val="80000"/>
              </a:lnSpc>
              <a:buFontTx/>
              <a:buNone/>
            </a:pPr>
            <a:r>
              <a:rPr lang="en-US" sz="2800" smtClean="0"/>
              <a:t>Vd: bất kỳ số nào cũng có số nguyên tố lớn hơn nó</a:t>
            </a:r>
            <a:endParaRPr lang="vi-VN" sz="2800" smtClean="0"/>
          </a:p>
          <a:p>
            <a:pPr lvl="1" eaLnBrk="1" hangingPunct="1">
              <a:lnSpc>
                <a:spcPct val="80000"/>
              </a:lnSpc>
            </a:pPr>
            <a:r>
              <a:rPr lang="vi-VN" sz="2400" smtClean="0"/>
              <a:t>p(y) = “y là số nguyên tố”</a:t>
            </a:r>
            <a:endParaRPr lang="en-US" sz="2400" smtClean="0">
              <a:sym typeface="Symbol" pitchFamily="18" charset="2"/>
            </a:endParaRPr>
          </a:p>
          <a:p>
            <a:pPr lvl="1" eaLnBrk="1" hangingPunct="1">
              <a:lnSpc>
                <a:spcPct val="80000"/>
              </a:lnSpc>
            </a:pPr>
            <a:r>
              <a:rPr lang="en-US" sz="2400" smtClean="0">
                <a:sym typeface="Symbol" pitchFamily="18" charset="2"/>
              </a:rPr>
              <a:t></a:t>
            </a:r>
            <a:r>
              <a:rPr lang="vi-VN" sz="2400" smtClean="0"/>
              <a:t>x</a:t>
            </a:r>
            <a:r>
              <a:rPr lang="vi-VN" sz="2400" smtClean="0">
                <a:sym typeface="Symbol" pitchFamily="18" charset="2"/>
              </a:rPr>
              <a:t></a:t>
            </a:r>
            <a:r>
              <a:rPr lang="vi-VN" sz="2400" smtClean="0"/>
              <a:t>N, </a:t>
            </a:r>
            <a:r>
              <a:rPr lang="en-US" sz="2400" smtClean="0">
                <a:sym typeface="Symbol" pitchFamily="18" charset="2"/>
              </a:rPr>
              <a:t></a:t>
            </a:r>
            <a:r>
              <a:rPr lang="vi-VN" sz="2400" smtClean="0"/>
              <a:t>y</a:t>
            </a:r>
            <a:r>
              <a:rPr lang="vi-VN" sz="2400" smtClean="0">
                <a:sym typeface="Symbol" pitchFamily="18" charset="2"/>
              </a:rPr>
              <a:t></a:t>
            </a:r>
            <a:r>
              <a:rPr lang="vi-VN" sz="2400" smtClean="0"/>
              <a:t>N, p(y) </a:t>
            </a:r>
            <a:r>
              <a:rPr lang="en-US" sz="2400" smtClean="0">
                <a:sym typeface="Symbol" pitchFamily="18" charset="2"/>
              </a:rPr>
              <a:t></a:t>
            </a:r>
            <a:r>
              <a:rPr lang="vi-VN" sz="2400" smtClean="0"/>
              <a:t> (y&gt;x)</a:t>
            </a:r>
          </a:p>
          <a:p>
            <a:pPr eaLnBrk="1" hangingPunct="1">
              <a:lnSpc>
                <a:spcPct val="80000"/>
              </a:lnSpc>
              <a:buFontTx/>
              <a:buNone/>
            </a:pPr>
            <a:r>
              <a:rPr lang="en-US" sz="2800" smtClean="0"/>
              <a:t>	</a:t>
            </a:r>
            <a:r>
              <a:rPr lang="vi-VN" sz="2800" smtClean="0"/>
              <a:t>Hoặc có thể viết</a:t>
            </a:r>
          </a:p>
          <a:p>
            <a:pPr eaLnBrk="1" hangingPunct="1">
              <a:lnSpc>
                <a:spcPct val="80000"/>
              </a:lnSpc>
              <a:buFontTx/>
              <a:buNone/>
            </a:pPr>
            <a:r>
              <a:rPr lang="en-US" sz="2800" smtClean="0"/>
              <a:t>	 - </a:t>
            </a:r>
            <a:r>
              <a:rPr lang="en-US" sz="2800" smtClean="0">
                <a:sym typeface="Symbol" pitchFamily="18" charset="2"/>
              </a:rPr>
              <a:t></a:t>
            </a:r>
            <a:r>
              <a:rPr lang="vi-VN" sz="2800" smtClean="0"/>
              <a:t>x, </a:t>
            </a:r>
            <a:r>
              <a:rPr lang="en-US" sz="2800" smtClean="0">
                <a:sym typeface="Symbol" pitchFamily="18" charset="2"/>
              </a:rPr>
              <a:t></a:t>
            </a:r>
            <a:r>
              <a:rPr lang="vi-VN" sz="2800" smtClean="0"/>
              <a:t>y, p(y) </a:t>
            </a:r>
            <a:r>
              <a:rPr lang="en-US" sz="2800" smtClean="0">
                <a:sym typeface="Symbol" pitchFamily="18" charset="2"/>
              </a:rPr>
              <a:t></a:t>
            </a:r>
            <a:r>
              <a:rPr lang="vi-VN" sz="2800" smtClean="0"/>
              <a:t> (y&gt;x)</a:t>
            </a:r>
            <a:endParaRPr lang="en-US" sz="2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E59307B-9986-46CC-83A7-FAF1323C4FBD}" type="datetime1">
              <a:rPr lang="vi-VN"/>
              <a:pPr eaLnBrk="1" hangingPunct="1"/>
              <a:t>28/03/2018</a:t>
            </a:fld>
            <a:endParaRPr lang="en-US"/>
          </a:p>
        </p:txBody>
      </p:sp>
      <p:sp>
        <p:nvSpPr>
          <p:cNvPr id="604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04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84F7010-9111-44DE-97E3-046F856DFE6F}" type="slidenum">
              <a:rPr lang="en-US"/>
              <a:pPr eaLnBrk="1" hangingPunct="1"/>
              <a:t>48</a:t>
            </a:fld>
            <a:endParaRPr lang="en-US"/>
          </a:p>
        </p:txBody>
      </p:sp>
      <p:sp>
        <p:nvSpPr>
          <p:cNvPr id="60421" name="Rectangle 2"/>
          <p:cNvSpPr>
            <a:spLocks noGrp="1" noChangeArrowheads="1"/>
          </p:cNvSpPr>
          <p:nvPr>
            <p:ph type="title"/>
          </p:nvPr>
        </p:nvSpPr>
        <p:spPr/>
        <p:txBody>
          <a:bodyPr/>
          <a:lstStyle/>
          <a:p>
            <a:pPr eaLnBrk="1" hangingPunct="1"/>
            <a:r>
              <a:rPr lang="en-US" smtClean="0"/>
              <a:t>Logic vị từ</a:t>
            </a:r>
          </a:p>
        </p:txBody>
      </p:sp>
      <p:sp>
        <p:nvSpPr>
          <p:cNvPr id="60422" name="Rectangle 3"/>
          <p:cNvSpPr>
            <a:spLocks noGrp="1" noChangeArrowheads="1"/>
          </p:cNvSpPr>
          <p:nvPr>
            <p:ph type="body" idx="1"/>
          </p:nvPr>
        </p:nvSpPr>
        <p:spPr/>
        <p:txBody>
          <a:bodyPr/>
          <a:lstStyle/>
          <a:p>
            <a:pPr marL="812800" indent="-812800" eaLnBrk="1" hangingPunct="1">
              <a:buFontTx/>
              <a:buNone/>
            </a:pPr>
            <a:r>
              <a:rPr lang="en-US" smtClean="0"/>
              <a:t>Tri thức biễu diễn theo logic vị từ gồm 2 thành phần:</a:t>
            </a:r>
          </a:p>
          <a:p>
            <a:pPr marL="1168400" lvl="1" indent="-711200" eaLnBrk="1" hangingPunct="1"/>
            <a:r>
              <a:rPr lang="en-US" smtClean="0"/>
              <a:t>Tập các vị từ, trong đó mỗi vị từ đại diện cho một phát biểu</a:t>
            </a:r>
          </a:p>
          <a:p>
            <a:pPr marL="1168400" lvl="1" indent="-711200" eaLnBrk="1" hangingPunct="1"/>
            <a:r>
              <a:rPr lang="en-US" smtClean="0"/>
              <a:t>Tập các sự kiện và luật dưới dạng các biểu thức logic vị từ</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6CEDC6F-5F12-4341-81D0-83483A54AC2C}" type="datetime1">
              <a:rPr lang="vi-VN"/>
              <a:pPr eaLnBrk="1" hangingPunct="1"/>
              <a:t>28/03/2018</a:t>
            </a:fld>
            <a:endParaRPr lang="en-US"/>
          </a:p>
        </p:txBody>
      </p:sp>
      <p:sp>
        <p:nvSpPr>
          <p:cNvPr id="614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14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1D728B8-8EF4-41AB-B8C6-541A4B6C6749}" type="slidenum">
              <a:rPr lang="en-US"/>
              <a:pPr eaLnBrk="1" hangingPunct="1"/>
              <a:t>49</a:t>
            </a:fld>
            <a:endParaRPr lang="en-US"/>
          </a:p>
        </p:txBody>
      </p:sp>
      <p:sp>
        <p:nvSpPr>
          <p:cNvPr id="61445" name="Rectangle 2"/>
          <p:cNvSpPr>
            <a:spLocks noGrp="1" noChangeArrowheads="1"/>
          </p:cNvSpPr>
          <p:nvPr>
            <p:ph type="title"/>
          </p:nvPr>
        </p:nvSpPr>
        <p:spPr/>
        <p:txBody>
          <a:bodyPr/>
          <a:lstStyle/>
          <a:p>
            <a:pPr eaLnBrk="1" hangingPunct="1"/>
            <a:r>
              <a:rPr lang="en-US" smtClean="0"/>
              <a:t>Logic vị từ</a:t>
            </a:r>
          </a:p>
        </p:txBody>
      </p:sp>
      <p:sp>
        <p:nvSpPr>
          <p:cNvPr id="61446" name="Rectangle 3"/>
          <p:cNvSpPr>
            <a:spLocks noGrp="1" noChangeArrowheads="1"/>
          </p:cNvSpPr>
          <p:nvPr>
            <p:ph type="body" idx="1"/>
          </p:nvPr>
        </p:nvSpPr>
        <p:spPr/>
        <p:txBody>
          <a:bodyPr/>
          <a:lstStyle/>
          <a:p>
            <a:pPr eaLnBrk="1" hangingPunct="1"/>
            <a:r>
              <a:rPr lang="vi-VN" smtClean="0"/>
              <a:t>Để biểu diễn tri thức theo logic vị từ ta thực hiện 2 giai đoạn sau:</a:t>
            </a:r>
          </a:p>
          <a:p>
            <a:pPr lvl="1" eaLnBrk="1" hangingPunct="1"/>
            <a:r>
              <a:rPr lang="vi-VN" smtClean="0"/>
              <a:t>Gđ1:  Xác lập các vị từ cần thiết cho việc biễu diễn(mỗi vị từ phải có tên gọi, biến phải có kiểu xác định)</a:t>
            </a:r>
          </a:p>
          <a:p>
            <a:pPr lvl="1" eaLnBrk="1" hangingPunct="1"/>
            <a:r>
              <a:rPr lang="vi-VN" smtClean="0"/>
              <a:t>Gđ2:  Viết các sự kiện và luật thành(dưới dạng) các công thức logic vị từ</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FDD770A-08B7-43A3-999E-E85F90960B39}" type="datetime1">
              <a:rPr lang="vi-VN"/>
              <a:pPr eaLnBrk="1" hangingPunct="1"/>
              <a:t>28/03/2018</a:t>
            </a:fld>
            <a:endParaRPr lang="en-US"/>
          </a:p>
        </p:txBody>
      </p:sp>
      <p:sp>
        <p:nvSpPr>
          <p:cNvPr id="1638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638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3905007-6B6B-46B5-A438-13874C1C94E9}" type="slidenum">
              <a:rPr lang="en-US"/>
              <a:pPr eaLnBrk="1" hangingPunct="1"/>
              <a:t>5</a:t>
            </a:fld>
            <a:endParaRPr lang="en-US"/>
          </a:p>
        </p:txBody>
      </p:sp>
      <p:sp>
        <p:nvSpPr>
          <p:cNvPr id="16389" name="Rectangle 2"/>
          <p:cNvSpPr>
            <a:spLocks noGrp="1" noChangeArrowheads="1"/>
          </p:cNvSpPr>
          <p:nvPr>
            <p:ph type="title"/>
          </p:nvPr>
        </p:nvSpPr>
        <p:spPr/>
        <p:txBody>
          <a:bodyPr/>
          <a:lstStyle/>
          <a:p>
            <a:pPr eaLnBrk="1" hangingPunct="1"/>
            <a:r>
              <a:rPr lang="vi-VN" smtClean="0"/>
              <a:t>Cơ sở tri thức</a:t>
            </a:r>
            <a:r>
              <a:rPr lang="en-US" smtClean="0"/>
              <a:t> </a:t>
            </a:r>
          </a:p>
        </p:txBody>
      </p:sp>
      <p:sp>
        <p:nvSpPr>
          <p:cNvPr id="16390" name="Rectangle 3"/>
          <p:cNvSpPr>
            <a:spLocks noGrp="1" noChangeArrowheads="1"/>
          </p:cNvSpPr>
          <p:nvPr>
            <p:ph type="body" idx="1"/>
          </p:nvPr>
        </p:nvSpPr>
        <p:spPr/>
        <p:txBody>
          <a:bodyPr/>
          <a:lstStyle/>
          <a:p>
            <a:pPr eaLnBrk="1" hangingPunct="1"/>
            <a:r>
              <a:rPr lang="en-US" smtClean="0"/>
              <a:t>T</a:t>
            </a:r>
            <a:r>
              <a:rPr lang="vi-VN" smtClean="0"/>
              <a:t>ập hợp các tri thức liên quan đến vấn đề mà chương trình quan tâm giải quyết.</a:t>
            </a:r>
            <a:r>
              <a:rPr lang="en-US" smtClean="0"/>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59B466D-2860-4614-A7EA-E4EE9415FB6A}" type="datetime1">
              <a:rPr lang="vi-VN"/>
              <a:pPr eaLnBrk="1" hangingPunct="1"/>
              <a:t>28/03/2018</a:t>
            </a:fld>
            <a:endParaRPr lang="en-US"/>
          </a:p>
        </p:txBody>
      </p:sp>
      <p:sp>
        <p:nvSpPr>
          <p:cNvPr id="6246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246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B6AD890-E2A3-477C-8625-90E72DB14AAB}" type="slidenum">
              <a:rPr lang="en-US"/>
              <a:pPr eaLnBrk="1" hangingPunct="1"/>
              <a:t>50</a:t>
            </a:fld>
            <a:endParaRPr lang="en-US"/>
          </a:p>
        </p:txBody>
      </p:sp>
      <p:sp>
        <p:nvSpPr>
          <p:cNvPr id="62469" name="Rectangle 2"/>
          <p:cNvSpPr>
            <a:spLocks noGrp="1" noChangeArrowheads="1"/>
          </p:cNvSpPr>
          <p:nvPr>
            <p:ph type="title"/>
          </p:nvPr>
        </p:nvSpPr>
        <p:spPr/>
        <p:txBody>
          <a:bodyPr/>
          <a:lstStyle/>
          <a:p>
            <a:pPr eaLnBrk="1" hangingPunct="1"/>
            <a:r>
              <a:rPr lang="en-US" smtClean="0"/>
              <a:t>Logic vị từ</a:t>
            </a:r>
          </a:p>
        </p:txBody>
      </p:sp>
      <p:sp>
        <p:nvSpPr>
          <p:cNvPr id="107523" name="Rectangle 3"/>
          <p:cNvSpPr>
            <a:spLocks noGrp="1" noChangeArrowheads="1"/>
          </p:cNvSpPr>
          <p:nvPr>
            <p:ph type="body" idx="1"/>
          </p:nvPr>
        </p:nvSpPr>
        <p:spPr>
          <a:xfrm>
            <a:off x="457200" y="1412875"/>
            <a:ext cx="8686800" cy="4679950"/>
          </a:xfrm>
        </p:spPr>
        <p:txBody>
          <a:bodyPr/>
          <a:lstStyle/>
          <a:p>
            <a:pPr eaLnBrk="1" hangingPunct="1">
              <a:lnSpc>
                <a:spcPct val="90000"/>
              </a:lnSpc>
            </a:pPr>
            <a:r>
              <a:rPr lang="vi-VN" smtClean="0"/>
              <a:t>Vd: “A là bố của B nếu B là anh hoặc là em một người con</a:t>
            </a:r>
            <a:r>
              <a:rPr lang="en-US" smtClean="0"/>
              <a:t> của A</a:t>
            </a:r>
            <a:r>
              <a:rPr lang="vi-VN" smtClean="0"/>
              <a:t> ”</a:t>
            </a:r>
            <a:endParaRPr lang="en-US" smtClean="0"/>
          </a:p>
          <a:p>
            <a:pPr lvl="1" eaLnBrk="1" hangingPunct="1">
              <a:lnSpc>
                <a:spcPct val="90000"/>
              </a:lnSpc>
              <a:buFontTx/>
              <a:buNone/>
            </a:pPr>
            <a:r>
              <a:rPr lang="vi-VN" smtClean="0"/>
              <a:t>Bo(A,B)= </a:t>
            </a:r>
            <a:r>
              <a:rPr lang="en-US" smtClean="0">
                <a:sym typeface="Symbol" pitchFamily="18" charset="2"/>
              </a:rPr>
              <a:t></a:t>
            </a:r>
            <a:r>
              <a:rPr lang="vi-VN" smtClean="0"/>
              <a:t>Z: Bo(A,Z) </a:t>
            </a:r>
            <a:r>
              <a:rPr lang="en-US" smtClean="0">
                <a:sym typeface="Symbol" pitchFamily="18" charset="2"/>
              </a:rPr>
              <a:t></a:t>
            </a:r>
            <a:r>
              <a:rPr lang="vi-VN" smtClean="0"/>
              <a:t> (Anh(B,Z) </a:t>
            </a:r>
            <a:r>
              <a:rPr lang="en-US" smtClean="0">
                <a:sym typeface="Symbol" pitchFamily="18" charset="2"/>
              </a:rPr>
              <a:t></a:t>
            </a:r>
            <a:r>
              <a:rPr lang="vi-VN" smtClean="0"/>
              <a:t> Anh (Z,B))</a:t>
            </a:r>
            <a:endParaRPr lang="en-US" smtClean="0"/>
          </a:p>
          <a:p>
            <a:pPr lvl="1" eaLnBrk="1" hangingPunct="1">
              <a:lnSpc>
                <a:spcPct val="90000"/>
              </a:lnSpc>
              <a:buFontTx/>
              <a:buNone/>
            </a:pPr>
            <a:endParaRPr lang="en-US" smtClean="0"/>
          </a:p>
          <a:p>
            <a:pPr lvl="1" eaLnBrk="1" hangingPunct="1">
              <a:lnSpc>
                <a:spcPct val="90000"/>
              </a:lnSpc>
              <a:buFontTx/>
              <a:buNone/>
            </a:pPr>
            <a:r>
              <a:rPr lang="en-US" b="1" smtClean="0"/>
              <a:t>a)</a:t>
            </a:r>
            <a:r>
              <a:rPr lang="en-US" smtClean="0"/>
              <a:t> Bố ("An", "Bình") có giá trị đúng (An là bố của Bình)</a:t>
            </a:r>
            <a:endParaRPr lang="en-US" b="1" smtClean="0"/>
          </a:p>
          <a:p>
            <a:pPr lvl="1" eaLnBrk="1" hangingPunct="1">
              <a:lnSpc>
                <a:spcPct val="90000"/>
              </a:lnSpc>
              <a:buFontTx/>
              <a:buNone/>
            </a:pPr>
            <a:r>
              <a:rPr lang="en-US" b="1" smtClean="0"/>
              <a:t>b) </a:t>
            </a:r>
            <a:r>
              <a:rPr lang="en-US" smtClean="0"/>
              <a:t>Anh("Tú", "Bình") có giá trị đúng (Tú là anh của Bình)</a:t>
            </a:r>
          </a:p>
          <a:p>
            <a:pPr lvl="1" eaLnBrk="1" hangingPunct="1">
              <a:lnSpc>
                <a:spcPct val="90000"/>
              </a:lnSpc>
              <a:buFontTx/>
              <a:buNone/>
            </a:pPr>
            <a:r>
              <a:rPr lang="en-US" b="1" smtClean="0"/>
              <a:t>c) </a:t>
            </a:r>
            <a:r>
              <a:rPr lang="en-US" smtClean="0"/>
              <a:t>Bố ("An", "Tú") sẽ có giá trị là đúng. (An là bố của Tú). </a:t>
            </a:r>
            <a:endParaRPr lang="vi-VN" smtClean="0"/>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anim calcmode="lin" valueType="num">
                                      <p:cBhvr additive="base">
                                        <p:cTn id="11" dur="500" fill="hold"/>
                                        <p:tgtEl>
                                          <p:spTgt spid="10752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75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7523">
                                            <p:txEl>
                                              <p:pRg st="3" end="3"/>
                                            </p:txEl>
                                          </p:spTgt>
                                        </p:tgtEl>
                                        <p:attrNameLst>
                                          <p:attrName>style.visibility</p:attrName>
                                        </p:attrNameLst>
                                      </p:cBhvr>
                                      <p:to>
                                        <p:strVal val="visible"/>
                                      </p:to>
                                    </p:set>
                                    <p:anim calcmode="lin" valueType="num">
                                      <p:cBhvr additive="base">
                                        <p:cTn id="17" dur="500" fill="hold"/>
                                        <p:tgtEl>
                                          <p:spTgt spid="107523">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752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07523">
                                            <p:txEl>
                                              <p:pRg st="4" end="4"/>
                                            </p:txEl>
                                          </p:spTgt>
                                        </p:tgtEl>
                                        <p:attrNameLst>
                                          <p:attrName>style.visibility</p:attrName>
                                        </p:attrNameLst>
                                      </p:cBhvr>
                                      <p:to>
                                        <p:strVal val="visible"/>
                                      </p:to>
                                    </p:set>
                                    <p:anim calcmode="lin" valueType="num">
                                      <p:cBhvr additive="base">
                                        <p:cTn id="21" dur="500" fill="hold"/>
                                        <p:tgtEl>
                                          <p:spTgt spid="107523">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752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07523">
                                            <p:txEl>
                                              <p:pRg st="5" end="5"/>
                                            </p:txEl>
                                          </p:spTgt>
                                        </p:tgtEl>
                                        <p:attrNameLst>
                                          <p:attrName>style.visibility</p:attrName>
                                        </p:attrNameLst>
                                      </p:cBhvr>
                                      <p:to>
                                        <p:strVal val="visible"/>
                                      </p:to>
                                    </p:set>
                                    <p:anim calcmode="lin" valueType="num">
                                      <p:cBhvr additive="base">
                                        <p:cTn id="25" dur="500" fill="hold"/>
                                        <p:tgtEl>
                                          <p:spTgt spid="10752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75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BED672E-E116-44F9-80AA-F55807591A15}" type="datetime1">
              <a:rPr lang="vi-VN"/>
              <a:pPr eaLnBrk="1" hangingPunct="1"/>
              <a:t>28/03/2018</a:t>
            </a:fld>
            <a:endParaRPr lang="en-US"/>
          </a:p>
        </p:txBody>
      </p:sp>
      <p:sp>
        <p:nvSpPr>
          <p:cNvPr id="6349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349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2E0170A-7B85-435B-8427-3B02DA93AF93}" type="slidenum">
              <a:rPr lang="en-US"/>
              <a:pPr eaLnBrk="1" hangingPunct="1"/>
              <a:t>51</a:t>
            </a:fld>
            <a:endParaRPr lang="en-US"/>
          </a:p>
        </p:txBody>
      </p:sp>
      <p:sp>
        <p:nvSpPr>
          <p:cNvPr id="63493" name="Rectangle 2"/>
          <p:cNvSpPr>
            <a:spLocks noGrp="1" noChangeArrowheads="1"/>
          </p:cNvSpPr>
          <p:nvPr>
            <p:ph type="title"/>
          </p:nvPr>
        </p:nvSpPr>
        <p:spPr/>
        <p:txBody>
          <a:bodyPr/>
          <a:lstStyle/>
          <a:p>
            <a:pPr eaLnBrk="1" hangingPunct="1"/>
            <a:r>
              <a:rPr lang="en-US" smtClean="0"/>
              <a:t>Logic vị từ</a:t>
            </a:r>
          </a:p>
        </p:txBody>
      </p:sp>
      <p:sp>
        <p:nvSpPr>
          <p:cNvPr id="96259" name="Rectangle 3"/>
          <p:cNvSpPr>
            <a:spLocks noGrp="1" noChangeArrowheads="1"/>
          </p:cNvSpPr>
          <p:nvPr>
            <p:ph type="body" idx="1"/>
          </p:nvPr>
        </p:nvSpPr>
        <p:spPr>
          <a:xfrm>
            <a:off x="457200" y="1412875"/>
            <a:ext cx="8686800" cy="4679950"/>
          </a:xfrm>
        </p:spPr>
        <p:txBody>
          <a:bodyPr/>
          <a:lstStyle/>
          <a:p>
            <a:pPr eaLnBrk="1" hangingPunct="1"/>
            <a:r>
              <a:rPr lang="vi-VN" smtClean="0"/>
              <a:t>Vd: “Không có vật gì lớn nhất và không có vật gì nhỏ nhất”</a:t>
            </a:r>
          </a:p>
          <a:p>
            <a:pPr eaLnBrk="1" hangingPunct="1">
              <a:buFontTx/>
              <a:buNone/>
            </a:pPr>
            <a:r>
              <a:rPr lang="en-US" smtClean="0"/>
              <a:t>		</a:t>
            </a:r>
            <a:r>
              <a:rPr lang="vi-VN" smtClean="0"/>
              <a:t>(</a:t>
            </a:r>
            <a:r>
              <a:rPr lang="en-US" smtClean="0">
                <a:sym typeface="Symbol" pitchFamily="18" charset="2"/>
              </a:rPr>
              <a:t></a:t>
            </a:r>
            <a:r>
              <a:rPr lang="vi-VN" smtClean="0"/>
              <a:t>x, </a:t>
            </a:r>
            <a:r>
              <a:rPr lang="en-US" smtClean="0">
                <a:sym typeface="Symbol" pitchFamily="18" charset="2"/>
              </a:rPr>
              <a:t></a:t>
            </a:r>
            <a:r>
              <a:rPr lang="vi-VN" smtClean="0"/>
              <a:t>y : LớnHơn(y,x) ) </a:t>
            </a:r>
            <a:r>
              <a:rPr lang="en-US" smtClean="0">
                <a:sym typeface="Symbol" pitchFamily="18" charset="2"/>
              </a:rPr>
              <a:t></a:t>
            </a:r>
            <a:r>
              <a:rPr lang="vi-VN" smtClean="0"/>
              <a:t> (</a:t>
            </a:r>
            <a:r>
              <a:rPr lang="en-US" smtClean="0">
                <a:sym typeface="Symbol" pitchFamily="18" charset="2"/>
              </a:rPr>
              <a:t></a:t>
            </a:r>
            <a:r>
              <a:rPr lang="vi-VN" smtClean="0"/>
              <a:t>x, </a:t>
            </a:r>
            <a:r>
              <a:rPr lang="en-US" smtClean="0">
                <a:sym typeface="Symbol" pitchFamily="18" charset="2"/>
              </a:rPr>
              <a:t></a:t>
            </a:r>
            <a:r>
              <a:rPr lang="vi-VN" smtClean="0"/>
              <a:t>y : LớnHơn(x,y) )</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anim calcmode="lin" valueType="num">
                                      <p:cBhvr additive="base">
                                        <p:cTn id="11" dur="500" fill="hold"/>
                                        <p:tgtEl>
                                          <p:spTgt spid="9625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62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7DC038E-4004-4EFF-9FF5-C00191037071}" type="datetime1">
              <a:rPr lang="vi-VN"/>
              <a:pPr eaLnBrk="1" hangingPunct="1"/>
              <a:t>28/03/2018</a:t>
            </a:fld>
            <a:endParaRPr lang="en-US"/>
          </a:p>
        </p:txBody>
      </p:sp>
      <p:sp>
        <p:nvSpPr>
          <p:cNvPr id="645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45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FD47860-0811-4A46-B234-2C12CD1BB4F5}" type="slidenum">
              <a:rPr lang="en-US"/>
              <a:pPr eaLnBrk="1" hangingPunct="1"/>
              <a:t>52</a:t>
            </a:fld>
            <a:endParaRPr lang="en-US"/>
          </a:p>
        </p:txBody>
      </p:sp>
      <p:sp>
        <p:nvSpPr>
          <p:cNvPr id="64517" name="Rectangle 2"/>
          <p:cNvSpPr>
            <a:spLocks noGrp="1" noChangeArrowheads="1"/>
          </p:cNvSpPr>
          <p:nvPr>
            <p:ph type="title"/>
          </p:nvPr>
        </p:nvSpPr>
        <p:spPr/>
        <p:txBody>
          <a:bodyPr/>
          <a:lstStyle/>
          <a:p>
            <a:pPr eaLnBrk="1" hangingPunct="1"/>
            <a:r>
              <a:rPr lang="en-US" smtClean="0"/>
              <a:t>Logic vị từ</a:t>
            </a:r>
          </a:p>
        </p:txBody>
      </p:sp>
      <p:sp>
        <p:nvSpPr>
          <p:cNvPr id="64518" name="Rectangle 3"/>
          <p:cNvSpPr>
            <a:spLocks noGrp="1" noChangeArrowheads="1"/>
          </p:cNvSpPr>
          <p:nvPr>
            <p:ph type="body" idx="1"/>
          </p:nvPr>
        </p:nvSpPr>
        <p:spPr/>
        <p:txBody>
          <a:bodyPr/>
          <a:lstStyle/>
          <a:p>
            <a:pPr marL="609600" indent="-609600" eaLnBrk="1" hangingPunct="1">
              <a:lnSpc>
                <a:spcPct val="80000"/>
              </a:lnSpc>
            </a:pPr>
            <a:r>
              <a:rPr lang="vi-VN" sz="2800" smtClean="0"/>
              <a:t>Bất kì số tự nhiên nào cũng là ước số của chính nó</a:t>
            </a:r>
            <a:endParaRPr lang="en-US" sz="2800" smtClean="0"/>
          </a:p>
          <a:p>
            <a:pPr marL="609600" indent="-609600" eaLnBrk="1" hangingPunct="1">
              <a:lnSpc>
                <a:spcPct val="80000"/>
              </a:lnSpc>
            </a:pPr>
            <a:r>
              <a:rPr lang="vi-VN" sz="2800" smtClean="0"/>
              <a:t>1 là ước của mọi số tự nhiên</a:t>
            </a:r>
            <a:endParaRPr lang="en-US" sz="2800" smtClean="0"/>
          </a:p>
          <a:p>
            <a:pPr marL="609600" indent="-609600" eaLnBrk="1" hangingPunct="1">
              <a:lnSpc>
                <a:spcPct val="80000"/>
              </a:lnSpc>
            </a:pPr>
            <a:r>
              <a:rPr lang="vi-VN" sz="2800" smtClean="0"/>
              <a:t>Mọi số tự nhiên đều là ước số của 0</a:t>
            </a:r>
            <a:endParaRPr lang="en-US" sz="2800" smtClean="0"/>
          </a:p>
          <a:p>
            <a:pPr marL="609600" indent="-609600" eaLnBrk="1" hangingPunct="1">
              <a:lnSpc>
                <a:spcPct val="80000"/>
              </a:lnSpc>
            </a:pPr>
            <a:r>
              <a:rPr lang="vi-VN" sz="2800" smtClean="0"/>
              <a:t>Với a,b,c tuỳ ý ta có nếu a là ước số của b và b là ước số của c thì a là ước số của c.</a:t>
            </a:r>
            <a:endParaRPr lang="en-US" sz="2800" smtClean="0"/>
          </a:p>
          <a:p>
            <a:pPr marL="609600" indent="-609600" eaLnBrk="1" hangingPunct="1">
              <a:lnSpc>
                <a:spcPct val="80000"/>
              </a:lnSpc>
            </a:pPr>
            <a:r>
              <a:rPr lang="vi-VN" sz="2800" smtClean="0"/>
              <a:t>USCLN của 1 số a tùy ý và 0 là bằng a.</a:t>
            </a:r>
            <a:br>
              <a:rPr lang="vi-VN" sz="2800" smtClean="0"/>
            </a:br>
            <a:r>
              <a:rPr lang="vi-VN" sz="2800" smtClean="0"/>
              <a:t>USCLN của 0 và 1 số a tùy ý  là bằng a.</a:t>
            </a:r>
            <a:endParaRPr lang="en-US" sz="2800" smtClean="0"/>
          </a:p>
          <a:p>
            <a:pPr marL="609600" indent="-609600" eaLnBrk="1" hangingPunct="1">
              <a:lnSpc>
                <a:spcPct val="80000"/>
              </a:lnSpc>
            </a:pPr>
            <a:r>
              <a:rPr lang="vi-VN" sz="2800" smtClean="0"/>
              <a:t>Với a &gt;b, ta có uscln của a-b và b cũng chính là uscln của a và b</a:t>
            </a:r>
            <a:br>
              <a:rPr lang="vi-VN" sz="2800" smtClean="0"/>
            </a:br>
            <a:r>
              <a:rPr lang="vi-VN" sz="2800" smtClean="0"/>
              <a:t>Với a &lt;b, ta có uscln của b-a và a cũng chính là uscln của a và b</a:t>
            </a:r>
            <a:endParaRPr lang="en-US" sz="2800" smtClean="0"/>
          </a:p>
          <a:p>
            <a:pPr marL="609600" indent="-609600"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endParaRPr lang="en-US" smtClean="0"/>
          </a:p>
        </p:txBody>
      </p:sp>
      <p:sp>
        <p:nvSpPr>
          <p:cNvPr id="65539" name="Content Placeholder 2"/>
          <p:cNvSpPr>
            <a:spLocks noGrp="1"/>
          </p:cNvSpPr>
          <p:nvPr>
            <p:ph idx="1"/>
          </p:nvPr>
        </p:nvSpPr>
        <p:spPr/>
        <p:txBody>
          <a:bodyPr/>
          <a:lstStyle/>
          <a:p>
            <a:pPr eaLnBrk="1" hangingPunct="1"/>
            <a:r>
              <a:rPr lang="en-US" smtClean="0"/>
              <a:t>Us(a,b): a là ước của b</a:t>
            </a:r>
          </a:p>
          <a:p>
            <a:pPr eaLnBrk="1" hangingPunct="1"/>
            <a:r>
              <a:rPr lang="en-US" smtClean="0"/>
              <a:t>us(a,a)</a:t>
            </a:r>
          </a:p>
          <a:p>
            <a:pPr eaLnBrk="1" hangingPunct="1"/>
            <a:r>
              <a:rPr lang="en-US" smtClean="0"/>
              <a:t>Us(1,a)</a:t>
            </a:r>
          </a:p>
          <a:p>
            <a:pPr eaLnBrk="1" hangingPunct="1"/>
            <a:r>
              <a:rPr lang="en-US" smtClean="0"/>
              <a:t>Us(a,0)</a:t>
            </a:r>
          </a:p>
          <a:p>
            <a:pPr eaLnBrk="1" hangingPunct="1"/>
            <a:r>
              <a:rPr lang="en-US" smtClean="0"/>
              <a:t>Us(a,b) và us(b,c)</a:t>
            </a:r>
            <a:r>
              <a:rPr lang="en-US" smtClean="0">
                <a:sym typeface="Wingdings" pitchFamily="2" charset="2"/>
              </a:rPr>
              <a:t> us(a,c)</a:t>
            </a:r>
            <a:endParaRPr lang="en-US" smtClean="0"/>
          </a:p>
          <a:p>
            <a:pPr eaLnBrk="1" hangingPunct="1"/>
            <a:endParaRPr lang="en-US" smtClean="0"/>
          </a:p>
        </p:txBody>
      </p:sp>
      <p:sp>
        <p:nvSpPr>
          <p:cNvPr id="6554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ED979BA-5492-424D-9FE0-A4B881262E82}" type="datetime1">
              <a:rPr lang="vi-VN"/>
              <a:pPr eaLnBrk="1" hangingPunct="1"/>
              <a:t>28/03/2018</a:t>
            </a:fld>
            <a:endParaRPr lang="en-US"/>
          </a:p>
        </p:txBody>
      </p:sp>
      <p:sp>
        <p:nvSpPr>
          <p:cNvPr id="6554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554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46BF90B-62E8-477B-A23E-21EF98DD5353}" type="slidenum">
              <a:rPr lang="en-US"/>
              <a:pPr eaLnBrk="1" hangingPunct="1"/>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endParaRPr lang="en-US" smtClean="0"/>
          </a:p>
        </p:txBody>
      </p:sp>
      <p:sp>
        <p:nvSpPr>
          <p:cNvPr id="66563" name="Content Placeholder 2"/>
          <p:cNvSpPr>
            <a:spLocks noGrp="1"/>
          </p:cNvSpPr>
          <p:nvPr>
            <p:ph idx="1"/>
          </p:nvPr>
        </p:nvSpPr>
        <p:spPr/>
        <p:txBody>
          <a:bodyPr/>
          <a:lstStyle/>
          <a:p>
            <a:pPr eaLnBrk="1" hangingPunct="1"/>
            <a:r>
              <a:rPr lang="en-US" smtClean="0"/>
              <a:t>Uscln(a,b,d)</a:t>
            </a:r>
          </a:p>
          <a:p>
            <a:pPr eaLnBrk="1" hangingPunct="1"/>
            <a:r>
              <a:rPr lang="en-US" smtClean="0"/>
              <a:t>Uscln(a,0,a)</a:t>
            </a:r>
          </a:p>
          <a:p>
            <a:pPr eaLnBrk="1" hangingPunct="1"/>
            <a:r>
              <a:rPr lang="en-US" smtClean="0"/>
              <a:t>Uscln(0,a,a)</a:t>
            </a:r>
          </a:p>
          <a:p>
            <a:pPr eaLnBrk="1" hangingPunct="1"/>
            <a:r>
              <a:rPr lang="en-US" smtClean="0"/>
              <a:t>(a&gt;b) và uscln(a-b,b,d) </a:t>
            </a:r>
            <a:r>
              <a:rPr lang="en-US" smtClean="0">
                <a:sym typeface="Wingdings" pitchFamily="2" charset="2"/>
              </a:rPr>
              <a:t> uscln(a,b,d)</a:t>
            </a:r>
            <a:endParaRPr lang="en-US" smtClean="0"/>
          </a:p>
          <a:p>
            <a:pPr eaLnBrk="1" hangingPunct="1"/>
            <a:endParaRPr lang="en-US" smtClean="0"/>
          </a:p>
          <a:p>
            <a:pPr eaLnBrk="1" hangingPunct="1"/>
            <a:endParaRPr lang="en-US" smtClean="0"/>
          </a:p>
        </p:txBody>
      </p:sp>
      <p:sp>
        <p:nvSpPr>
          <p:cNvPr id="6656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B967056-258F-4853-B121-E36DD2A00BAD}" type="datetime1">
              <a:rPr lang="vi-VN"/>
              <a:pPr eaLnBrk="1" hangingPunct="1"/>
              <a:t>28/03/2018</a:t>
            </a:fld>
            <a:endParaRPr lang="en-US"/>
          </a:p>
        </p:txBody>
      </p:sp>
      <p:sp>
        <p:nvSpPr>
          <p:cNvPr id="6656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656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77BBD55-1717-46AE-85A1-7BCF34FFB83F}" type="slidenum">
              <a:rPr lang="en-US"/>
              <a:pPr eaLnBrk="1" hangingPunct="1"/>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E10BDFF-8081-436F-90F0-BF7C3FDDF9CB}" type="datetime1">
              <a:rPr lang="vi-VN"/>
              <a:pPr eaLnBrk="1" hangingPunct="1"/>
              <a:t>28/03/2018</a:t>
            </a:fld>
            <a:endParaRPr lang="en-US"/>
          </a:p>
        </p:txBody>
      </p:sp>
      <p:sp>
        <p:nvSpPr>
          <p:cNvPr id="6758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758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4C10462-F0FF-486F-ACB6-E098625532D9}" type="slidenum">
              <a:rPr lang="en-US"/>
              <a:pPr eaLnBrk="1" hangingPunct="1"/>
              <a:t>55</a:t>
            </a:fld>
            <a:endParaRPr lang="en-US"/>
          </a:p>
        </p:txBody>
      </p:sp>
      <p:sp>
        <p:nvSpPr>
          <p:cNvPr id="67589" name="Rectangle 2"/>
          <p:cNvSpPr>
            <a:spLocks noGrp="1" noChangeArrowheads="1"/>
          </p:cNvSpPr>
          <p:nvPr>
            <p:ph type="title"/>
          </p:nvPr>
        </p:nvSpPr>
        <p:spPr/>
        <p:txBody>
          <a:bodyPr/>
          <a:lstStyle/>
          <a:p>
            <a:pPr eaLnBrk="1" hangingPunct="1"/>
            <a:r>
              <a:rPr lang="en-US" smtClean="0"/>
              <a:t>Logic vị từ</a:t>
            </a:r>
          </a:p>
        </p:txBody>
      </p:sp>
      <p:sp>
        <p:nvSpPr>
          <p:cNvPr id="67590" name="Rectangle 3"/>
          <p:cNvSpPr>
            <a:spLocks noGrp="1" noChangeArrowheads="1"/>
          </p:cNvSpPr>
          <p:nvPr>
            <p:ph type="body" idx="1"/>
          </p:nvPr>
        </p:nvSpPr>
        <p:spPr/>
        <p:txBody>
          <a:bodyPr/>
          <a:lstStyle/>
          <a:p>
            <a:pPr eaLnBrk="1" hangingPunct="1"/>
            <a:r>
              <a:rPr lang="en-US" smtClean="0"/>
              <a:t>Thuật toán hợp giải</a:t>
            </a:r>
          </a:p>
          <a:p>
            <a:pPr eaLnBrk="1" hangingPunct="1"/>
            <a:r>
              <a:rPr lang="en-US" smtClean="0"/>
              <a:t>Ngôn ngữ Prolog</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CC368CE-C040-4482-880E-C6F31552C931}" type="datetime1">
              <a:rPr lang="vi-VN"/>
              <a:pPr eaLnBrk="1" hangingPunct="1"/>
              <a:t>28/03/2018</a:t>
            </a:fld>
            <a:endParaRPr lang="en-US"/>
          </a:p>
        </p:txBody>
      </p:sp>
      <p:sp>
        <p:nvSpPr>
          <p:cNvPr id="6861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861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16F0A1E-8308-4C01-B001-6FC11EA480A1}" type="slidenum">
              <a:rPr lang="en-US"/>
              <a:pPr eaLnBrk="1" hangingPunct="1"/>
              <a:t>56</a:t>
            </a:fld>
            <a:endParaRPr lang="en-US"/>
          </a:p>
        </p:txBody>
      </p:sp>
      <p:sp>
        <p:nvSpPr>
          <p:cNvPr id="68613" name="Rectangle 2"/>
          <p:cNvSpPr>
            <a:spLocks noGrp="1" noChangeArrowheads="1"/>
          </p:cNvSpPr>
          <p:nvPr>
            <p:ph type="title"/>
          </p:nvPr>
        </p:nvSpPr>
        <p:spPr>
          <a:xfrm>
            <a:off x="468313" y="2420938"/>
            <a:ext cx="8229600" cy="1143000"/>
          </a:xfrm>
        </p:spPr>
        <p:txBody>
          <a:bodyPr/>
          <a:lstStyle/>
          <a:p>
            <a:pPr eaLnBrk="1" hangingPunct="1"/>
            <a:r>
              <a:rPr lang="en-US" smtClean="0"/>
              <a:t>Mạng ngữ nghĩa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A9954FF-0E66-4F75-A767-D0871B30CC34}" type="datetime1">
              <a:rPr lang="vi-VN"/>
              <a:pPr eaLnBrk="1" hangingPunct="1"/>
              <a:t>28/03/2018</a:t>
            </a:fld>
            <a:endParaRPr lang="en-US"/>
          </a:p>
        </p:txBody>
      </p:sp>
      <p:sp>
        <p:nvSpPr>
          <p:cNvPr id="6963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963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4C113F6-C18F-470A-998A-84BC8640E399}" type="slidenum">
              <a:rPr lang="en-US"/>
              <a:pPr eaLnBrk="1" hangingPunct="1"/>
              <a:t>57</a:t>
            </a:fld>
            <a:endParaRPr lang="en-US"/>
          </a:p>
        </p:txBody>
      </p:sp>
      <p:sp>
        <p:nvSpPr>
          <p:cNvPr id="69637" name="Rectangle 2"/>
          <p:cNvSpPr>
            <a:spLocks noGrp="1" noChangeArrowheads="1"/>
          </p:cNvSpPr>
          <p:nvPr>
            <p:ph type="title"/>
          </p:nvPr>
        </p:nvSpPr>
        <p:spPr/>
        <p:txBody>
          <a:bodyPr/>
          <a:lstStyle/>
          <a:p>
            <a:pPr eaLnBrk="1" hangingPunct="1"/>
            <a:r>
              <a:rPr lang="en-US" smtClean="0"/>
              <a:t>Mạng ngữ nghĩa</a:t>
            </a:r>
          </a:p>
        </p:txBody>
      </p:sp>
      <p:sp>
        <p:nvSpPr>
          <p:cNvPr id="69638" name="Rectangle 3"/>
          <p:cNvSpPr>
            <a:spLocks noGrp="1" noChangeArrowheads="1"/>
          </p:cNvSpPr>
          <p:nvPr>
            <p:ph type="body" idx="1"/>
          </p:nvPr>
        </p:nvSpPr>
        <p:spPr>
          <a:xfrm>
            <a:off x="457200" y="1412875"/>
            <a:ext cx="8686800" cy="4679950"/>
          </a:xfrm>
        </p:spPr>
        <p:txBody>
          <a:bodyPr/>
          <a:lstStyle/>
          <a:p>
            <a:pPr marL="812800" indent="-812800" eaLnBrk="1" hangingPunct="1">
              <a:buFontTx/>
              <a:buNone/>
            </a:pPr>
            <a:r>
              <a:rPr lang="vi-VN" smtClean="0"/>
              <a:t>Mạng ngữ nghĩa là 1 mô hình biểu diễn tri thứ</a:t>
            </a:r>
            <a:r>
              <a:rPr lang="en-US" smtClean="0"/>
              <a:t>c</a:t>
            </a:r>
          </a:p>
          <a:p>
            <a:pPr marL="812800" indent="-812800" eaLnBrk="1" hangingPunct="1">
              <a:buFontTx/>
              <a:buNone/>
            </a:pPr>
            <a:r>
              <a:rPr lang="en-US" smtClean="0"/>
              <a:t>c</a:t>
            </a:r>
            <a:r>
              <a:rPr lang="vi-VN" smtClean="0"/>
              <a:t>ó dạng đồ thị trong đó:</a:t>
            </a:r>
          </a:p>
          <a:p>
            <a:pPr marL="1168400" lvl="1" indent="-711200" eaLnBrk="1" hangingPunct="1"/>
            <a:r>
              <a:rPr lang="vi-VN" smtClean="0"/>
              <a:t>Mỗi đỉnh(nút) của sơ đồ thể hiện một yếu tố nào đó của tri thức.</a:t>
            </a:r>
          </a:p>
          <a:p>
            <a:pPr marL="1168400" lvl="1" indent="-711200" eaLnBrk="1" hangingPunct="1"/>
            <a:r>
              <a:rPr lang="vi-VN" smtClean="0"/>
              <a:t>Mỗi cung thể hiện một sự liên hệ nào đó giữa các yếu tố của tri thức</a:t>
            </a:r>
            <a:endParaRPr lang="en-US"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2625E05-D692-4015-9A20-AB596A4AD6E4}" type="datetime1">
              <a:rPr lang="vi-VN"/>
              <a:pPr eaLnBrk="1" hangingPunct="1"/>
              <a:t>28/03/2018</a:t>
            </a:fld>
            <a:endParaRPr lang="en-US"/>
          </a:p>
        </p:txBody>
      </p:sp>
      <p:sp>
        <p:nvSpPr>
          <p:cNvPr id="7065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066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B1B49DB-5F11-47CB-B916-0D3AC5590DE6}" type="slidenum">
              <a:rPr lang="en-US"/>
              <a:pPr eaLnBrk="1" hangingPunct="1"/>
              <a:t>58</a:t>
            </a:fld>
            <a:endParaRPr lang="en-US"/>
          </a:p>
        </p:txBody>
      </p:sp>
      <p:sp>
        <p:nvSpPr>
          <p:cNvPr id="70661" name="Rectangle 2"/>
          <p:cNvSpPr>
            <a:spLocks noGrp="1" noChangeArrowheads="1"/>
          </p:cNvSpPr>
          <p:nvPr>
            <p:ph type="title"/>
          </p:nvPr>
        </p:nvSpPr>
        <p:spPr/>
        <p:txBody>
          <a:bodyPr/>
          <a:lstStyle/>
          <a:p>
            <a:pPr eaLnBrk="1" hangingPunct="1"/>
            <a:endParaRPr lang="en-US" smtClean="0"/>
          </a:p>
        </p:txBody>
      </p:sp>
      <p:sp>
        <p:nvSpPr>
          <p:cNvPr id="70662" name="Rectangle 3"/>
          <p:cNvSpPr>
            <a:spLocks noGrp="1" noChangeArrowheads="1"/>
          </p:cNvSpPr>
          <p:nvPr>
            <p:ph type="body" idx="1"/>
          </p:nvPr>
        </p:nvSpPr>
        <p:spPr/>
        <p:txBody>
          <a:bodyPr/>
          <a:lstStyle/>
          <a:p>
            <a:pPr eaLnBrk="1" hangingPunct="1"/>
            <a:endParaRPr lang="en-US" smtClean="0"/>
          </a:p>
        </p:txBody>
      </p:sp>
      <p:grpSp>
        <p:nvGrpSpPr>
          <p:cNvPr id="70663" name="Group 4"/>
          <p:cNvGrpSpPr>
            <a:grpSpLocks/>
          </p:cNvGrpSpPr>
          <p:nvPr/>
        </p:nvGrpSpPr>
        <p:grpSpPr bwMode="auto">
          <a:xfrm>
            <a:off x="323850" y="1773238"/>
            <a:ext cx="7848600" cy="3962400"/>
            <a:chOff x="624" y="1104"/>
            <a:chExt cx="4944" cy="2496"/>
          </a:xfrm>
        </p:grpSpPr>
        <p:grpSp>
          <p:nvGrpSpPr>
            <p:cNvPr id="70664" name="Group 5"/>
            <p:cNvGrpSpPr>
              <a:grpSpLocks/>
            </p:cNvGrpSpPr>
            <p:nvPr/>
          </p:nvGrpSpPr>
          <p:grpSpPr bwMode="auto">
            <a:xfrm>
              <a:off x="1053" y="1104"/>
              <a:ext cx="3955" cy="1784"/>
              <a:chOff x="2160" y="6660"/>
              <a:chExt cx="5760" cy="2041"/>
            </a:xfrm>
          </p:grpSpPr>
          <p:sp useBgFill="1">
            <p:nvSpPr>
              <p:cNvPr id="70666" name="Oval 6"/>
              <p:cNvSpPr>
                <a:spLocks noChangeArrowheads="1"/>
              </p:cNvSpPr>
              <p:nvPr/>
            </p:nvSpPr>
            <p:spPr bwMode="auto">
              <a:xfrm>
                <a:off x="2160" y="7200"/>
                <a:ext cx="900" cy="720"/>
              </a:xfrm>
              <a:prstGeom prst="ellipse">
                <a:avLst/>
              </a:prstGeom>
              <a:ln w="9525">
                <a:solidFill>
                  <a:schemeClr val="tx1"/>
                </a:solidFill>
                <a:round/>
                <a:headEnd/>
                <a:tailEnd/>
              </a:ln>
            </p:spPr>
            <p:txBody>
              <a:bodyPr/>
              <a:lstStyle/>
              <a:p>
                <a:pPr algn="ctr" eaLnBrk="0" hangingPunct="0"/>
                <a:r>
                  <a:rPr lang="en-US" sz="2400">
                    <a:latin typeface="Tahoma" pitchFamily="34" charset="0"/>
                  </a:rPr>
                  <a:t>Sẻ</a:t>
                </a:r>
              </a:p>
            </p:txBody>
          </p:sp>
          <p:sp useBgFill="1">
            <p:nvSpPr>
              <p:cNvPr id="70667" name="Oval 7"/>
              <p:cNvSpPr>
                <a:spLocks noChangeArrowheads="1"/>
              </p:cNvSpPr>
              <p:nvPr/>
            </p:nvSpPr>
            <p:spPr bwMode="auto">
              <a:xfrm>
                <a:off x="4140" y="7200"/>
                <a:ext cx="1260" cy="720"/>
              </a:xfrm>
              <a:prstGeom prst="ellipse">
                <a:avLst/>
              </a:prstGeom>
              <a:ln w="9525">
                <a:solidFill>
                  <a:schemeClr val="tx1"/>
                </a:solidFill>
                <a:round/>
                <a:headEnd/>
                <a:tailEnd/>
              </a:ln>
            </p:spPr>
            <p:txBody>
              <a:bodyPr/>
              <a:lstStyle/>
              <a:p>
                <a:pPr algn="ctr" eaLnBrk="0" hangingPunct="0"/>
                <a:r>
                  <a:rPr lang="en-US" sz="2400">
                    <a:latin typeface="Tahoma" pitchFamily="34" charset="0"/>
                  </a:rPr>
                  <a:t>Chim</a:t>
                </a:r>
              </a:p>
            </p:txBody>
          </p:sp>
          <p:sp useBgFill="1">
            <p:nvSpPr>
              <p:cNvPr id="70668" name="Line 8"/>
              <p:cNvSpPr>
                <a:spLocks noChangeShapeType="1"/>
              </p:cNvSpPr>
              <p:nvPr/>
            </p:nvSpPr>
            <p:spPr bwMode="auto">
              <a:xfrm>
                <a:off x="3060" y="7560"/>
                <a:ext cx="1080" cy="0"/>
              </a:xfrm>
              <a:prstGeom prst="line">
                <a:avLst/>
              </a:prstGeom>
              <a:ln w="9525">
                <a:solidFill>
                  <a:schemeClr val="tx1"/>
                </a:solidFill>
                <a:round/>
                <a:headEnd/>
                <a:tailEnd type="triangle" w="med" len="med"/>
              </a:ln>
            </p:spPr>
            <p:txBody>
              <a:bodyPr/>
              <a:lstStyle/>
              <a:p>
                <a:endParaRPr lang="en-US"/>
              </a:p>
            </p:txBody>
          </p:sp>
          <p:sp useBgFill="1">
            <p:nvSpPr>
              <p:cNvPr id="70669" name="Line 9"/>
              <p:cNvSpPr>
                <a:spLocks noChangeShapeType="1"/>
              </p:cNvSpPr>
              <p:nvPr/>
            </p:nvSpPr>
            <p:spPr bwMode="auto">
              <a:xfrm flipV="1">
                <a:off x="5400" y="7020"/>
                <a:ext cx="1260" cy="54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0670" name="Oval 10"/>
              <p:cNvSpPr>
                <a:spLocks noChangeArrowheads="1"/>
              </p:cNvSpPr>
              <p:nvPr/>
            </p:nvSpPr>
            <p:spPr bwMode="auto">
              <a:xfrm>
                <a:off x="6660" y="6660"/>
                <a:ext cx="1260" cy="900"/>
              </a:xfrm>
              <a:prstGeom prst="ellipse">
                <a:avLst/>
              </a:prstGeom>
              <a:ln w="9525">
                <a:solidFill>
                  <a:schemeClr val="tx1"/>
                </a:solidFill>
                <a:round/>
                <a:headEnd/>
                <a:tailEnd/>
              </a:ln>
              <a:extLst>
                <a:ext uri="{53640926-AAD7-44d8-BBD7-CCE9431645EC}">
                  <a14:shadowObscured xmlns="" xmlns:a14="http://schemas.microsoft.com/office/drawing/2007/7/7/main" val="1"/>
                </a:ext>
              </a:extLst>
            </p:spPr>
            <p:txBody>
              <a:bodyPr/>
              <a:lstStyle/>
              <a:p>
                <a:pPr algn="ctr" eaLnBrk="0" hangingPunct="0"/>
                <a:r>
                  <a:rPr lang="en-US" sz="2400">
                    <a:latin typeface="Tahoma" pitchFamily="34" charset="0"/>
                  </a:rPr>
                  <a:t>cánh</a:t>
                </a:r>
              </a:p>
            </p:txBody>
          </p:sp>
          <p:sp useBgFill="1">
            <p:nvSpPr>
              <p:cNvPr id="70671" name="Oval 11"/>
              <p:cNvSpPr>
                <a:spLocks noChangeArrowheads="1"/>
              </p:cNvSpPr>
              <p:nvPr/>
            </p:nvSpPr>
            <p:spPr bwMode="auto">
              <a:xfrm>
                <a:off x="6660" y="7981"/>
                <a:ext cx="1260" cy="720"/>
              </a:xfrm>
              <a:prstGeom prst="ellipse">
                <a:avLst/>
              </a:prstGeom>
              <a:ln w="9525">
                <a:solidFill>
                  <a:schemeClr val="tx1"/>
                </a:solidFill>
                <a:round/>
                <a:headEnd/>
                <a:tailEnd/>
              </a:ln>
            </p:spPr>
            <p:txBody>
              <a:bodyPr/>
              <a:lstStyle/>
              <a:p>
                <a:pPr algn="ctr" eaLnBrk="0" hangingPunct="0"/>
                <a:r>
                  <a:rPr lang="en-US" sz="2400">
                    <a:latin typeface="Tahoma" pitchFamily="34" charset="0"/>
                  </a:rPr>
                  <a:t>bay</a:t>
                </a:r>
              </a:p>
            </p:txBody>
          </p:sp>
          <p:sp useBgFill="1">
            <p:nvSpPr>
              <p:cNvPr id="70672" name="Text Box 12"/>
              <p:cNvSpPr txBox="1">
                <a:spLocks noChangeArrowheads="1"/>
              </p:cNvSpPr>
              <p:nvPr/>
            </p:nvSpPr>
            <p:spPr bwMode="auto">
              <a:xfrm>
                <a:off x="3240" y="7380"/>
                <a:ext cx="540" cy="360"/>
              </a:xfrm>
              <a:prstGeom prst="rect">
                <a:avLst/>
              </a:prstGeom>
              <a:ln w="9525">
                <a:solidFill>
                  <a:schemeClr val="tx1"/>
                </a:solidFill>
                <a:miter lim="800000"/>
                <a:headEnd/>
                <a:tailEnd/>
              </a:ln>
            </p:spPr>
            <p:txBody>
              <a:bodyPr lIns="9144" tIns="9144" rIns="9144" b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ahoma" pitchFamily="34" charset="0"/>
                  </a:rPr>
                  <a:t>là</a:t>
                </a:r>
              </a:p>
            </p:txBody>
          </p:sp>
          <p:sp useBgFill="1">
            <p:nvSpPr>
              <p:cNvPr id="70673" name="Text Box 13"/>
              <p:cNvSpPr txBox="1">
                <a:spLocks noChangeArrowheads="1"/>
              </p:cNvSpPr>
              <p:nvPr/>
            </p:nvSpPr>
            <p:spPr bwMode="auto">
              <a:xfrm>
                <a:off x="5760" y="7105"/>
                <a:ext cx="540" cy="360"/>
              </a:xfrm>
              <a:prstGeom prst="rect">
                <a:avLst/>
              </a:prstGeom>
              <a:ln w="9525">
                <a:solidFill>
                  <a:schemeClr val="tx1"/>
                </a:solidFill>
                <a:miter lim="800000"/>
                <a:headEnd/>
                <a:tailEnd/>
              </a:ln>
            </p:spPr>
            <p:txBody>
              <a:bodyPr lIns="9144" tIns="9144" rIns="9144" b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ahoma" pitchFamily="34" charset="0"/>
                  </a:rPr>
                  <a:t>có</a:t>
                </a:r>
              </a:p>
            </p:txBody>
          </p:sp>
          <p:sp useBgFill="1">
            <p:nvSpPr>
              <p:cNvPr id="70674" name="Line 14"/>
              <p:cNvSpPr>
                <a:spLocks noChangeShapeType="1"/>
              </p:cNvSpPr>
              <p:nvPr/>
            </p:nvSpPr>
            <p:spPr bwMode="auto">
              <a:xfrm>
                <a:off x="5400" y="7560"/>
                <a:ext cx="1260" cy="720"/>
              </a:xfrm>
              <a:prstGeom prst="line">
                <a:avLst/>
              </a:prstGeom>
              <a:ln w="9525">
                <a:solidFill>
                  <a:schemeClr val="tx1"/>
                </a:solidFill>
                <a:round/>
                <a:headEnd/>
                <a:tailEnd type="triangle" w="med" len="med"/>
              </a:ln>
            </p:spPr>
            <p:txBody>
              <a:bodyPr/>
              <a:lstStyle/>
              <a:p>
                <a:endParaRPr lang="en-US"/>
              </a:p>
            </p:txBody>
          </p:sp>
          <p:sp useBgFill="1">
            <p:nvSpPr>
              <p:cNvPr id="70675" name="Text Box 15"/>
              <p:cNvSpPr txBox="1">
                <a:spLocks noChangeArrowheads="1"/>
              </p:cNvSpPr>
              <p:nvPr/>
            </p:nvSpPr>
            <p:spPr bwMode="auto">
              <a:xfrm>
                <a:off x="5512" y="7740"/>
                <a:ext cx="1260" cy="360"/>
              </a:xfrm>
              <a:prstGeom prst="rect">
                <a:avLst/>
              </a:prstGeom>
              <a:ln w="9525">
                <a:solidFill>
                  <a:schemeClr val="tx1"/>
                </a:solidFill>
                <a:miter lim="800000"/>
                <a:headEnd/>
                <a:tailEnd/>
              </a:ln>
              <a:extLst>
                <a:ext uri="{53640926-AAD7-44d8-BBD7-CCE9431645EC}">
                  <a14:shadowObscured xmlns="" xmlns:a14="http://schemas.microsoft.com/office/drawing/2007/7/7/main" val="1"/>
                </a:ext>
              </a:extLst>
            </p:spPr>
            <p:txBody>
              <a:bodyPr lIns="9144" tIns="9144" rIns="9144" bIns="9144"/>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ahoma" pitchFamily="34" charset="0"/>
                  </a:rPr>
                  <a:t>di chuyển</a:t>
                </a:r>
              </a:p>
            </p:txBody>
          </p:sp>
        </p:grpSp>
        <p:sp useBgFill="1">
          <p:nvSpPr>
            <p:cNvPr id="70665" name="Text Box 16"/>
            <p:cNvSpPr txBox="1">
              <a:spLocks noChangeArrowheads="1"/>
            </p:cNvSpPr>
            <p:nvPr/>
          </p:nvSpPr>
          <p:spPr bwMode="auto">
            <a:xfrm>
              <a:off x="624" y="3128"/>
              <a:ext cx="4944" cy="472"/>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ahoma" pitchFamily="34" charset="0"/>
                </a:rPr>
                <a:t>Một số tri thức về loài “chim sẻ” được biểu diễn trên mạng ngữ nghĩa</a:t>
              </a:r>
            </a:p>
          </p:txBody>
        </p:sp>
      </p:gr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1"/>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A5EFC16-9E5E-4736-A66E-7F6649017B77}" type="datetime1">
              <a:rPr lang="vi-VN"/>
              <a:pPr eaLnBrk="1" hangingPunct="1"/>
              <a:t>28/03/2018</a:t>
            </a:fld>
            <a:endParaRPr lang="en-US"/>
          </a:p>
        </p:txBody>
      </p:sp>
      <p:sp>
        <p:nvSpPr>
          <p:cNvPr id="71683" name="Footer Placeholder 2"/>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1684" name="Slide Number Placeholder 3"/>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E6B3FF9-3BFE-47E8-A1FF-3C843ABD7BE9}" type="slidenum">
              <a:rPr lang="en-US"/>
              <a:pPr eaLnBrk="1" hangingPunct="1"/>
              <a:t>59</a:t>
            </a:fld>
            <a:endParaRPr lang="en-US"/>
          </a:p>
        </p:txBody>
      </p:sp>
      <p:sp>
        <p:nvSpPr>
          <p:cNvPr id="71685" name="Text Box 4"/>
          <p:cNvSpPr txBox="1">
            <a:spLocks noChangeArrowheads="1"/>
          </p:cNvSpPr>
          <p:nvPr/>
        </p:nvSpPr>
        <p:spPr bwMode="auto">
          <a:xfrm>
            <a:off x="703263" y="1676400"/>
            <a:ext cx="4572000" cy="2100263"/>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latin typeface="VNI-Helve" pitchFamily="2" charset="0"/>
                <a:cs typeface="Times New Roman" pitchFamily="18" charset="0"/>
              </a:rPr>
              <a:t>Chích choøe laø moät loaøi chim. </a:t>
            </a:r>
          </a:p>
          <a:p>
            <a:pPr eaLnBrk="1" hangingPunct="1">
              <a:spcBef>
                <a:spcPct val="50000"/>
              </a:spcBef>
            </a:pPr>
            <a:r>
              <a:rPr lang="en-US" sz="2400">
                <a:latin typeface="VNI-Helve" pitchFamily="2" charset="0"/>
                <a:cs typeface="Times New Roman" pitchFamily="18" charset="0"/>
              </a:rPr>
              <a:t>Chim bieát hoùt </a:t>
            </a:r>
          </a:p>
          <a:p>
            <a:pPr eaLnBrk="1" hangingPunct="1">
              <a:spcBef>
                <a:spcPct val="50000"/>
              </a:spcBef>
            </a:pPr>
            <a:r>
              <a:rPr lang="en-US" sz="2400">
                <a:latin typeface="VNI-Helve" pitchFamily="2" charset="0"/>
                <a:cs typeface="Times New Roman" pitchFamily="18" charset="0"/>
              </a:rPr>
              <a:t>Chim coù caùnh</a:t>
            </a:r>
          </a:p>
          <a:p>
            <a:pPr eaLnBrk="1" hangingPunct="1">
              <a:spcBef>
                <a:spcPct val="50000"/>
              </a:spcBef>
            </a:pPr>
            <a:r>
              <a:rPr lang="en-US" sz="2400">
                <a:latin typeface="VNI-Helve" pitchFamily="2" charset="0"/>
                <a:cs typeface="Times New Roman" pitchFamily="18" charset="0"/>
              </a:rPr>
              <a:t>Chim soáng trong toå </a:t>
            </a:r>
          </a:p>
        </p:txBody>
      </p:sp>
      <p:grpSp>
        <p:nvGrpSpPr>
          <p:cNvPr id="71686" name="Group 22"/>
          <p:cNvGrpSpPr>
            <a:grpSpLocks/>
          </p:cNvGrpSpPr>
          <p:nvPr/>
        </p:nvGrpSpPr>
        <p:grpSpPr bwMode="auto">
          <a:xfrm>
            <a:off x="3708400" y="2276475"/>
            <a:ext cx="5111750" cy="2590800"/>
            <a:chOff x="2336" y="1434"/>
            <a:chExt cx="3220" cy="1632"/>
          </a:xfrm>
        </p:grpSpPr>
        <p:sp useBgFill="1">
          <p:nvSpPr>
            <p:cNvPr id="71690" name="Oval 6"/>
            <p:cNvSpPr>
              <a:spLocks noChangeArrowheads="1"/>
            </p:cNvSpPr>
            <p:nvPr/>
          </p:nvSpPr>
          <p:spPr bwMode="auto">
            <a:xfrm>
              <a:off x="3631" y="1996"/>
              <a:ext cx="679" cy="474"/>
            </a:xfrm>
            <a:prstGeom prst="ellipse">
              <a:avLst/>
            </a:prstGeom>
            <a:ln w="9525">
              <a:solidFill>
                <a:schemeClr val="tx1"/>
              </a:solidFill>
              <a:round/>
              <a:headEnd/>
              <a:tailEnd/>
            </a:ln>
          </p:spPr>
          <p:txBody>
            <a:bodyPr lIns="0" rIns="0"/>
            <a:lstStyle/>
            <a:p>
              <a:pPr algn="ctr" eaLnBrk="0" hangingPunct="0"/>
              <a:r>
                <a:rPr lang="en-US" sz="2000" b="1">
                  <a:latin typeface="Times New Roman" pitchFamily="18" charset="0"/>
                </a:rPr>
                <a:t>Chim </a:t>
              </a:r>
            </a:p>
          </p:txBody>
        </p:sp>
        <p:sp useBgFill="1">
          <p:nvSpPr>
            <p:cNvPr id="71691" name="Oval 7"/>
            <p:cNvSpPr>
              <a:spLocks noChangeArrowheads="1"/>
            </p:cNvSpPr>
            <p:nvPr/>
          </p:nvSpPr>
          <p:spPr bwMode="auto">
            <a:xfrm>
              <a:off x="2336" y="1434"/>
              <a:ext cx="866" cy="576"/>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Chích choøe</a:t>
              </a:r>
            </a:p>
          </p:txBody>
        </p:sp>
        <p:sp useBgFill="1">
          <p:nvSpPr>
            <p:cNvPr id="71692" name="Oval 8"/>
            <p:cNvSpPr>
              <a:spLocks noChangeArrowheads="1"/>
            </p:cNvSpPr>
            <p:nvPr/>
          </p:nvSpPr>
          <p:spPr bwMode="auto">
            <a:xfrm>
              <a:off x="2617" y="2560"/>
              <a:ext cx="585" cy="506"/>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Toå</a:t>
              </a:r>
            </a:p>
          </p:txBody>
        </p:sp>
        <p:sp useBgFill="1">
          <p:nvSpPr>
            <p:cNvPr id="71693" name="Oval 9"/>
            <p:cNvSpPr>
              <a:spLocks noChangeArrowheads="1"/>
            </p:cNvSpPr>
            <p:nvPr/>
          </p:nvSpPr>
          <p:spPr bwMode="auto">
            <a:xfrm>
              <a:off x="4911" y="2506"/>
              <a:ext cx="645" cy="506"/>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Caùnh</a:t>
              </a:r>
            </a:p>
          </p:txBody>
        </p:sp>
        <p:sp useBgFill="1">
          <p:nvSpPr>
            <p:cNvPr id="71694" name="Oval 10"/>
            <p:cNvSpPr>
              <a:spLocks noChangeArrowheads="1"/>
            </p:cNvSpPr>
            <p:nvPr/>
          </p:nvSpPr>
          <p:spPr bwMode="auto">
            <a:xfrm>
              <a:off x="4927" y="1445"/>
              <a:ext cx="538" cy="506"/>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Hoùt</a:t>
              </a:r>
            </a:p>
          </p:txBody>
        </p:sp>
        <p:sp useBgFill="1">
          <p:nvSpPr>
            <p:cNvPr id="71695" name="Line 11"/>
            <p:cNvSpPr>
              <a:spLocks noChangeShapeType="1"/>
            </p:cNvSpPr>
            <p:nvPr/>
          </p:nvSpPr>
          <p:spPr bwMode="auto">
            <a:xfrm flipV="1">
              <a:off x="4299" y="1690"/>
              <a:ext cx="628" cy="463"/>
            </a:xfrm>
            <a:prstGeom prst="line">
              <a:avLst/>
            </a:prstGeom>
            <a:ln w="9525">
              <a:solidFill>
                <a:schemeClr val="tx1"/>
              </a:solidFill>
              <a:round/>
              <a:headEnd/>
              <a:tailEnd type="triangle" w="med" len="med"/>
            </a:ln>
          </p:spPr>
          <p:txBody>
            <a:bodyPr/>
            <a:lstStyle/>
            <a:p>
              <a:endParaRPr lang="en-US"/>
            </a:p>
          </p:txBody>
        </p:sp>
        <p:sp useBgFill="1">
          <p:nvSpPr>
            <p:cNvPr id="71696" name="Line 12"/>
            <p:cNvSpPr>
              <a:spLocks noChangeShapeType="1"/>
            </p:cNvSpPr>
            <p:nvPr/>
          </p:nvSpPr>
          <p:spPr bwMode="auto">
            <a:xfrm>
              <a:off x="3202" y="1679"/>
              <a:ext cx="468" cy="443"/>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697" name="Line 13"/>
            <p:cNvSpPr>
              <a:spLocks noChangeShapeType="1"/>
            </p:cNvSpPr>
            <p:nvPr/>
          </p:nvSpPr>
          <p:spPr bwMode="auto">
            <a:xfrm flipH="1">
              <a:off x="3202" y="2316"/>
              <a:ext cx="421" cy="42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698" name="Line 14"/>
            <p:cNvSpPr>
              <a:spLocks noChangeShapeType="1"/>
            </p:cNvSpPr>
            <p:nvPr/>
          </p:nvSpPr>
          <p:spPr bwMode="auto">
            <a:xfrm>
              <a:off x="4265" y="2359"/>
              <a:ext cx="662" cy="30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699" name="Rectangle 15"/>
            <p:cNvSpPr>
              <a:spLocks noChangeArrowheads="1"/>
            </p:cNvSpPr>
            <p:nvPr/>
          </p:nvSpPr>
          <p:spPr bwMode="auto">
            <a:xfrm>
              <a:off x="3438" y="1604"/>
              <a:ext cx="440" cy="214"/>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p>
              <a:pPr eaLnBrk="0" hangingPunct="0"/>
              <a:r>
                <a:rPr lang="en-US" sz="2000">
                  <a:latin typeface="VNI-Helve" pitchFamily="2" charset="0"/>
                </a:rPr>
                <a:t>laø</a:t>
              </a:r>
            </a:p>
          </p:txBody>
        </p:sp>
        <p:sp useBgFill="1">
          <p:nvSpPr>
            <p:cNvPr id="71700" name="Rectangle 16"/>
            <p:cNvSpPr>
              <a:spLocks noChangeArrowheads="1"/>
            </p:cNvSpPr>
            <p:nvPr/>
          </p:nvSpPr>
          <p:spPr bwMode="auto">
            <a:xfrm>
              <a:off x="3482" y="2538"/>
              <a:ext cx="364" cy="275"/>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algn="ctr" eaLnBrk="0" hangingPunct="0"/>
              <a:r>
                <a:rPr lang="en-US" sz="2000">
                  <a:latin typeface="VNI-Helve" pitchFamily="2" charset="0"/>
                </a:rPr>
                <a:t>laøm</a:t>
              </a:r>
            </a:p>
          </p:txBody>
        </p:sp>
        <p:sp useBgFill="1">
          <p:nvSpPr>
            <p:cNvPr id="71701" name="Rectangle 17"/>
            <p:cNvSpPr>
              <a:spLocks noChangeArrowheads="1"/>
            </p:cNvSpPr>
            <p:nvPr/>
          </p:nvSpPr>
          <p:spPr bwMode="auto">
            <a:xfrm>
              <a:off x="4187" y="1578"/>
              <a:ext cx="485" cy="251"/>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algn="ctr" eaLnBrk="0" hangingPunct="0"/>
              <a:r>
                <a:rPr lang="en-US" sz="2000">
                  <a:latin typeface="VNI-Helve" pitchFamily="2" charset="0"/>
                </a:rPr>
                <a:t>bieát</a:t>
              </a:r>
            </a:p>
          </p:txBody>
        </p:sp>
        <p:sp useBgFill="1">
          <p:nvSpPr>
            <p:cNvPr id="71702" name="Rectangle 18"/>
            <p:cNvSpPr>
              <a:spLocks noChangeArrowheads="1"/>
            </p:cNvSpPr>
            <p:nvPr/>
          </p:nvSpPr>
          <p:spPr bwMode="auto">
            <a:xfrm>
              <a:off x="4584" y="2176"/>
              <a:ext cx="359" cy="266"/>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algn="ctr" eaLnBrk="0" hangingPunct="0"/>
              <a:r>
                <a:rPr lang="en-US" sz="2000">
                  <a:latin typeface="VNI-Helve" pitchFamily="2" charset="0"/>
                </a:rPr>
                <a:t>coù</a:t>
              </a:r>
            </a:p>
          </p:txBody>
        </p:sp>
      </p:grpSp>
      <p:sp>
        <p:nvSpPr>
          <p:cNvPr id="71687" name="Text Box 19"/>
          <p:cNvSpPr txBox="1">
            <a:spLocks noChangeArrowheads="1"/>
          </p:cNvSpPr>
          <p:nvPr/>
        </p:nvSpPr>
        <p:spPr bwMode="auto">
          <a:xfrm>
            <a:off x="492125" y="5011738"/>
            <a:ext cx="8159750" cy="1370012"/>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latin typeface="VNI-Helve" pitchFamily="2" charset="0"/>
                <a:cs typeface="Times New Roman" pitchFamily="18" charset="0"/>
              </a:rPr>
              <a:t>Caùc moái quan heä naøy seõ ñöôïc bieåu dieãn tröïc quan baèng moät ñoà thò beân treân </a:t>
            </a:r>
          </a:p>
          <a:p>
            <a:pPr eaLnBrk="1" hangingPunct="1">
              <a:spcBef>
                <a:spcPct val="50000"/>
              </a:spcBef>
              <a:buFont typeface="Wingdings" pitchFamily="2" charset="2"/>
              <a:buNone/>
            </a:pPr>
            <a:endParaRPr lang="en-US" sz="2400">
              <a:latin typeface="Tahoma" pitchFamily="34" charset="0"/>
            </a:endParaRPr>
          </a:p>
        </p:txBody>
      </p:sp>
      <p:sp>
        <p:nvSpPr>
          <p:cNvPr id="71688" name="Text Box 20"/>
          <p:cNvSpPr txBox="1">
            <a:spLocks noChangeArrowheads="1"/>
          </p:cNvSpPr>
          <p:nvPr/>
        </p:nvSpPr>
        <p:spPr bwMode="auto">
          <a:xfrm>
            <a:off x="409575" y="815975"/>
            <a:ext cx="8229600" cy="82232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latin typeface="VNI-Helve" pitchFamily="2" charset="0"/>
                <a:cs typeface="Times New Roman" pitchFamily="18" charset="0"/>
              </a:rPr>
              <a:t>giöõa caùc khaùi nieäm </a:t>
            </a:r>
            <a:r>
              <a:rPr lang="en-US" sz="2400" i="1">
                <a:latin typeface="VNI-Helve" pitchFamily="2" charset="0"/>
                <a:cs typeface="Times New Roman" pitchFamily="18" charset="0"/>
              </a:rPr>
              <a:t>chích choøe</a:t>
            </a:r>
            <a:r>
              <a:rPr lang="en-US" sz="2400">
                <a:latin typeface="VNI-Helve" pitchFamily="2" charset="0"/>
                <a:cs typeface="Times New Roman" pitchFamily="18" charset="0"/>
              </a:rPr>
              <a:t>, </a:t>
            </a:r>
            <a:r>
              <a:rPr lang="en-US" sz="2400" i="1">
                <a:latin typeface="VNI-Helve" pitchFamily="2" charset="0"/>
                <a:cs typeface="Times New Roman" pitchFamily="18" charset="0"/>
              </a:rPr>
              <a:t>chim</a:t>
            </a:r>
            <a:r>
              <a:rPr lang="en-US" sz="2400">
                <a:latin typeface="VNI-Helve" pitchFamily="2" charset="0"/>
                <a:cs typeface="Times New Roman" pitchFamily="18" charset="0"/>
              </a:rPr>
              <a:t>, </a:t>
            </a:r>
            <a:r>
              <a:rPr lang="en-US" sz="2400" i="1">
                <a:latin typeface="VNI-Helve" pitchFamily="2" charset="0"/>
                <a:cs typeface="Times New Roman" pitchFamily="18" charset="0"/>
              </a:rPr>
              <a:t>hoùt</a:t>
            </a:r>
            <a:r>
              <a:rPr lang="en-US" sz="2400">
                <a:latin typeface="VNI-Helve" pitchFamily="2" charset="0"/>
                <a:cs typeface="Times New Roman" pitchFamily="18" charset="0"/>
              </a:rPr>
              <a:t>, </a:t>
            </a:r>
            <a:r>
              <a:rPr lang="en-US" sz="2400" i="1">
                <a:latin typeface="VNI-Helve" pitchFamily="2" charset="0"/>
                <a:cs typeface="Times New Roman" pitchFamily="18" charset="0"/>
              </a:rPr>
              <a:t>caùnh</a:t>
            </a:r>
            <a:r>
              <a:rPr lang="en-US" sz="2400">
                <a:latin typeface="VNI-Helve" pitchFamily="2" charset="0"/>
                <a:cs typeface="Times New Roman" pitchFamily="18" charset="0"/>
              </a:rPr>
              <a:t>, </a:t>
            </a:r>
            <a:r>
              <a:rPr lang="en-US" sz="2400" i="1">
                <a:latin typeface="VNI-Helve" pitchFamily="2" charset="0"/>
                <a:cs typeface="Times New Roman" pitchFamily="18" charset="0"/>
              </a:rPr>
              <a:t>toå </a:t>
            </a:r>
            <a:r>
              <a:rPr lang="en-US" sz="2400">
                <a:latin typeface="VNI-Helve" pitchFamily="2" charset="0"/>
                <a:cs typeface="Times New Roman" pitchFamily="18" charset="0"/>
              </a:rPr>
              <a:t>coù moät soá moái quan heä nhö sau :</a:t>
            </a:r>
          </a:p>
        </p:txBody>
      </p:sp>
      <p:sp>
        <p:nvSpPr>
          <p:cNvPr id="71689" name="Rectangle 21"/>
          <p:cNvSpPr>
            <a:spLocks noChangeArrowheads="1"/>
          </p:cNvSpPr>
          <p:nvPr/>
        </p:nvSpPr>
        <p:spPr bwMode="auto">
          <a:xfrm>
            <a:off x="457200" y="-161925"/>
            <a:ext cx="8229600" cy="11430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nchor="ctr"/>
          <a:lstStyle/>
          <a:p>
            <a:pPr algn="ctr"/>
            <a:r>
              <a:rPr lang="en-US" sz="4400">
                <a:solidFill>
                  <a:srgbClr val="FF6600"/>
                </a:solidFill>
              </a:rPr>
              <a:t>Mạng ngữ nghĩa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F1D81D7-E4AD-473A-B42E-FDFF51F96253}" type="datetime1">
              <a:rPr lang="vi-VN"/>
              <a:pPr eaLnBrk="1" hangingPunct="1"/>
              <a:t>28/03/2018</a:t>
            </a:fld>
            <a:endParaRPr lang="en-US"/>
          </a:p>
        </p:txBody>
      </p:sp>
      <p:sp>
        <p:nvSpPr>
          <p:cNvPr id="1741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741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F6CCC0C-6307-4E5F-A77E-9F1ACF52362E}" type="slidenum">
              <a:rPr lang="en-US"/>
              <a:pPr eaLnBrk="1" hangingPunct="1"/>
              <a:t>6</a:t>
            </a:fld>
            <a:endParaRPr lang="en-US"/>
          </a:p>
        </p:txBody>
      </p:sp>
      <p:sp>
        <p:nvSpPr>
          <p:cNvPr id="17413" name="Rectangle 2"/>
          <p:cNvSpPr>
            <a:spLocks noGrp="1" noChangeArrowheads="1"/>
          </p:cNvSpPr>
          <p:nvPr>
            <p:ph type="title"/>
          </p:nvPr>
        </p:nvSpPr>
        <p:spPr/>
        <p:txBody>
          <a:bodyPr/>
          <a:lstStyle/>
          <a:p>
            <a:pPr eaLnBrk="1" hangingPunct="1"/>
            <a:r>
              <a:rPr lang="en-US" smtClean="0"/>
              <a:t>V</a:t>
            </a:r>
            <a:r>
              <a:rPr lang="vi-VN" smtClean="0"/>
              <a:t>ấn đề biểu diễn tri thức</a:t>
            </a:r>
            <a:r>
              <a:rPr lang="en-US" smtClean="0"/>
              <a:t> </a:t>
            </a:r>
          </a:p>
        </p:txBody>
      </p:sp>
      <p:sp>
        <p:nvSpPr>
          <p:cNvPr id="11267" name="Rectangle 3"/>
          <p:cNvSpPr>
            <a:spLocks noGrp="1" noChangeArrowheads="1"/>
          </p:cNvSpPr>
          <p:nvPr>
            <p:ph type="body" idx="1"/>
          </p:nvPr>
        </p:nvSpPr>
        <p:spPr/>
        <p:txBody>
          <a:bodyPr/>
          <a:lstStyle/>
          <a:p>
            <a:pPr eaLnBrk="1" hangingPunct="1"/>
            <a:r>
              <a:rPr lang="vi-VN" smtClean="0"/>
              <a:t>tìm ra các kỹ thuật, các phương pháp </a:t>
            </a:r>
            <a:r>
              <a:rPr lang="vi-VN" smtClean="0">
                <a:solidFill>
                  <a:srgbClr val="FF0000"/>
                </a:solidFill>
              </a:rPr>
              <a:t>thể hiện, diễn đạt tri thức </a:t>
            </a:r>
            <a:r>
              <a:rPr lang="vi-VN" smtClean="0"/>
              <a:t>nhằm tổ chức được cơ sở tri thức trên máy tính và thực hiện các </a:t>
            </a:r>
            <a:r>
              <a:rPr lang="vi-VN" smtClean="0">
                <a:solidFill>
                  <a:srgbClr val="FF0000"/>
                </a:solidFill>
              </a:rPr>
              <a:t>xử lý tri thức, vận dụng tri thức</a:t>
            </a:r>
            <a:r>
              <a:rPr lang="vi-VN" smtClean="0"/>
              <a:t> giải quyết vấn đề.</a:t>
            </a:r>
            <a:r>
              <a:rPr lang="en-US" smtClean="0"/>
              <a:t> </a:t>
            </a:r>
          </a:p>
          <a:p>
            <a:pPr eaLnBrk="1" hangingPunct="1"/>
            <a:r>
              <a:rPr lang="en-US" smtClean="0"/>
              <a:t>BDTT: </a:t>
            </a:r>
            <a:r>
              <a:rPr lang="vi-VN" smtClean="0"/>
              <a:t>biểu diễn các loại tri thức của con người bằng các cấu trúc dữ liệu mà máy tính </a:t>
            </a:r>
            <a:r>
              <a:rPr lang="vi-VN" smtClean="0">
                <a:solidFill>
                  <a:srgbClr val="FF0000"/>
                </a:solidFill>
              </a:rPr>
              <a:t>có thể xử lý được</a:t>
            </a:r>
            <a:r>
              <a:rPr lang="en-US" smtClean="0">
                <a:solidFill>
                  <a:srgbClr val="FF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07EC508-9527-4EE7-9705-79F7EE6027A2}" type="datetime1">
              <a:rPr lang="vi-VN"/>
              <a:pPr eaLnBrk="1" hangingPunct="1"/>
              <a:t>28/03/2018</a:t>
            </a:fld>
            <a:endParaRPr lang="en-US"/>
          </a:p>
        </p:txBody>
      </p:sp>
      <p:sp>
        <p:nvSpPr>
          <p:cNvPr id="727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27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77514DC-185B-4F91-8304-24AAA2ACCC1F}" type="slidenum">
              <a:rPr lang="en-US"/>
              <a:pPr eaLnBrk="1" hangingPunct="1"/>
              <a:t>60</a:t>
            </a:fld>
            <a:endParaRPr lang="en-US"/>
          </a:p>
        </p:txBody>
      </p:sp>
      <p:sp>
        <p:nvSpPr>
          <p:cNvPr id="72709" name="Rectangle 2"/>
          <p:cNvSpPr>
            <a:spLocks noGrp="1" noChangeArrowheads="1"/>
          </p:cNvSpPr>
          <p:nvPr>
            <p:ph type="title"/>
          </p:nvPr>
        </p:nvSpPr>
        <p:spPr/>
        <p:txBody>
          <a:bodyPr/>
          <a:lstStyle/>
          <a:p>
            <a:pPr eaLnBrk="1" hangingPunct="1"/>
            <a:r>
              <a:rPr lang="en-US" smtClean="0"/>
              <a:t>Mạng ngữ nghĩa</a:t>
            </a:r>
          </a:p>
        </p:txBody>
      </p:sp>
      <p:sp>
        <p:nvSpPr>
          <p:cNvPr id="83971" name="Rectangle 3"/>
          <p:cNvSpPr>
            <a:spLocks noGrp="1" noChangeArrowheads="1"/>
          </p:cNvSpPr>
          <p:nvPr>
            <p:ph type="body" idx="1"/>
          </p:nvPr>
        </p:nvSpPr>
        <p:spPr/>
        <p:txBody>
          <a:bodyPr/>
          <a:lstStyle/>
          <a:p>
            <a:pPr eaLnBrk="1" hangingPunct="1">
              <a:lnSpc>
                <a:spcPct val="80000"/>
              </a:lnSpc>
            </a:pPr>
            <a:r>
              <a:rPr lang="en-US" sz="2400" u="sng" smtClean="0"/>
              <a:t>Ví dụ 2:</a:t>
            </a:r>
            <a:r>
              <a:rPr lang="en-US" sz="2400" smtClean="0"/>
              <a:t> Bài toán tam giác tổng quát</a:t>
            </a:r>
          </a:p>
          <a:p>
            <a:pPr eaLnBrk="1" hangingPunct="1">
              <a:lnSpc>
                <a:spcPct val="80000"/>
              </a:lnSpc>
            </a:pPr>
            <a:r>
              <a:rPr lang="en-US" sz="2400" smtClean="0"/>
              <a:t> Một số bài toán thông thường về tam giác như: “</a:t>
            </a:r>
            <a:r>
              <a:rPr lang="en-US" sz="2400" i="1" smtClean="0"/>
              <a:t>Cho 3 cạnh của một tam giác, tính chiều dài các đường cao</a:t>
            </a:r>
            <a:r>
              <a:rPr lang="en-US" sz="2400" smtClean="0"/>
              <a:t>”, “</a:t>
            </a:r>
            <a:r>
              <a:rPr lang="en-US" sz="2400" i="1" smtClean="0"/>
              <a:t>cho góc A, B và cạnh AC, tính chiều dài các đường trung tuyến</a:t>
            </a:r>
            <a:r>
              <a:rPr lang="en-US" sz="2400" smtClean="0"/>
              <a:t>”, …</a:t>
            </a:r>
          </a:p>
          <a:p>
            <a:pPr eaLnBrk="1" hangingPunct="1">
              <a:lnSpc>
                <a:spcPct val="80000"/>
              </a:lnSpc>
            </a:pPr>
            <a:r>
              <a:rPr lang="en-US" sz="2400" smtClean="0"/>
              <a:t>Tồn tại hay không một chương trình tổng quát có thể giải được tất cả những bài toán tam giác dạng này ? Câu trả lời là có.</a:t>
            </a:r>
          </a:p>
          <a:p>
            <a:pPr eaLnBrk="1" hangingPunct="1">
              <a:lnSpc>
                <a:spcPct val="80000"/>
              </a:lnSpc>
            </a:pPr>
            <a:r>
              <a:rPr lang="en-US" sz="2400" smtClean="0"/>
              <a:t> Bài toán sẽ giải bằng mạng ngữ nghĩa: </a:t>
            </a:r>
          </a:p>
          <a:p>
            <a:pPr eaLnBrk="1" hangingPunct="1">
              <a:lnSpc>
                <a:spcPct val="80000"/>
              </a:lnSpc>
            </a:pPr>
            <a:r>
              <a:rPr lang="en-US" sz="2400" smtClean="0"/>
              <a:t>Có 22 yếu tố liên quan đến cạnh và góc của tam giác. Để xác định hay để xây dựng một tam giác ta cần 3 yếu tố trong đó có yếu tố cạnh</a:t>
            </a:r>
          </a:p>
          <a:p>
            <a:pPr eaLnBrk="1" hangingPunct="1">
              <a:lnSpc>
                <a:spcPct val="80000"/>
              </a:lnSpc>
            </a:pPr>
            <a:r>
              <a:rPr lang="en-US" sz="2400" smtClean="0"/>
              <a:t>Sử dụng khoảng 200 đỉnh để chứa công thức + 22 đỉnh để chứa các yếu tố của tam giác.</a:t>
            </a:r>
          </a:p>
          <a:p>
            <a:pPr eaLnBrk="1" hangingPunct="1">
              <a:lnSpc>
                <a:spcPct val="80000"/>
              </a:lnSpc>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39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9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91B2C70-E975-41F7-9AED-9A000CAE1AB4}" type="datetime1">
              <a:rPr lang="vi-VN"/>
              <a:pPr eaLnBrk="1" hangingPunct="1"/>
              <a:t>28/03/2018</a:t>
            </a:fld>
            <a:endParaRPr lang="en-US"/>
          </a:p>
        </p:txBody>
      </p:sp>
      <p:sp>
        <p:nvSpPr>
          <p:cNvPr id="737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37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FAC40E8-037E-4116-8FDB-73E7EC06FCF1}" type="slidenum">
              <a:rPr lang="en-US"/>
              <a:pPr eaLnBrk="1" hangingPunct="1"/>
              <a:t>61</a:t>
            </a:fld>
            <a:endParaRPr lang="en-US"/>
          </a:p>
        </p:txBody>
      </p:sp>
      <p:sp>
        <p:nvSpPr>
          <p:cNvPr id="73733" name="Rectangle 2"/>
          <p:cNvSpPr>
            <a:spLocks noGrp="1" noChangeArrowheads="1"/>
          </p:cNvSpPr>
          <p:nvPr>
            <p:ph type="title"/>
          </p:nvPr>
        </p:nvSpPr>
        <p:spPr/>
        <p:txBody>
          <a:bodyPr/>
          <a:lstStyle/>
          <a:p>
            <a:pPr eaLnBrk="1" hangingPunct="1"/>
            <a:r>
              <a:rPr lang="en-US" smtClean="0"/>
              <a:t>Phép lan truyền kích hoạt</a:t>
            </a:r>
          </a:p>
        </p:txBody>
      </p:sp>
      <p:sp>
        <p:nvSpPr>
          <p:cNvPr id="73734" name="Rectangle 3"/>
          <p:cNvSpPr>
            <a:spLocks noGrp="1" noChangeArrowheads="1"/>
          </p:cNvSpPr>
          <p:nvPr>
            <p:ph type="body" idx="1"/>
          </p:nvPr>
        </p:nvSpPr>
        <p:spPr/>
        <p:txBody>
          <a:bodyPr/>
          <a:lstStyle/>
          <a:p>
            <a:pPr eaLnBrk="1" hangingPunct="1">
              <a:buFontTx/>
              <a:buNone/>
            </a:pPr>
            <a:r>
              <a:rPr lang="vi-VN" b="1" u="sng" smtClean="0"/>
              <a:t>Vấn đề:</a:t>
            </a:r>
            <a:r>
              <a:rPr lang="vi-VN" smtClean="0"/>
              <a:t> </a:t>
            </a:r>
            <a:endParaRPr lang="en-US" smtClean="0"/>
          </a:p>
          <a:p>
            <a:pPr eaLnBrk="1" hangingPunct="1">
              <a:buFontTx/>
              <a:buNone/>
            </a:pPr>
            <a:r>
              <a:rPr lang="en-US" smtClean="0"/>
              <a:t>	T</a:t>
            </a:r>
            <a:r>
              <a:rPr lang="vi-VN" smtClean="0"/>
              <a:t>rên mạng ngữ nghĩa có </a:t>
            </a:r>
            <a:r>
              <a:rPr lang="en-US" smtClean="0"/>
              <a:t>một</a:t>
            </a:r>
            <a:r>
              <a:rPr lang="vi-VN" smtClean="0"/>
              <a:t> </a:t>
            </a:r>
            <a:r>
              <a:rPr lang="en-US" smtClean="0"/>
              <a:t>số </a:t>
            </a:r>
            <a:r>
              <a:rPr lang="vi-VN" smtClean="0"/>
              <a:t>đỉnh</a:t>
            </a:r>
            <a:endParaRPr lang="en-US" smtClean="0"/>
          </a:p>
          <a:p>
            <a:pPr eaLnBrk="1" hangingPunct="1">
              <a:buFontTx/>
              <a:buNone/>
            </a:pPr>
            <a:r>
              <a:rPr lang="vi-VN" smtClean="0"/>
              <a:t>được cho trước. </a:t>
            </a:r>
            <a:endParaRPr lang="en-US" smtClean="0"/>
          </a:p>
          <a:p>
            <a:pPr eaLnBrk="1" hangingPunct="1">
              <a:buFontTx/>
              <a:buNone/>
            </a:pPr>
            <a:r>
              <a:rPr lang="en-US" smtClean="0"/>
              <a:t>	</a:t>
            </a:r>
            <a:r>
              <a:rPr lang="vi-VN" smtClean="0"/>
              <a:t>Ta muốn đạt đến 1</a:t>
            </a:r>
            <a:r>
              <a:rPr lang="en-US" smtClean="0"/>
              <a:t>(nhiều)</a:t>
            </a:r>
            <a:r>
              <a:rPr lang="vi-VN" smtClean="0"/>
              <a:t> đỉnh mục tiêu.</a:t>
            </a:r>
            <a:endParaRPr lang="en-US" smtClean="0"/>
          </a:p>
          <a:p>
            <a:pPr eaLnBrk="1" hangingPunct="1">
              <a:buFontTx/>
              <a:buNone/>
            </a:pPr>
            <a:endParaRPr lang="en-US" smtClean="0"/>
          </a:p>
          <a:p>
            <a:pPr eaLnBrk="1" hangingPunct="1">
              <a:buFontTx/>
              <a:buNone/>
            </a:pPr>
            <a:r>
              <a:rPr lang="en-US" smtClean="0"/>
              <a:t>	Đỉnh kích hoạt: đỉnh đã biết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1AAC3CD-7B74-4E54-97E3-E0FB528AEA75}" type="datetime1">
              <a:rPr lang="vi-VN"/>
              <a:pPr eaLnBrk="1" hangingPunct="1"/>
              <a:t>28/03/2018</a:t>
            </a:fld>
            <a:endParaRPr lang="en-US"/>
          </a:p>
        </p:txBody>
      </p:sp>
      <p:sp>
        <p:nvSpPr>
          <p:cNvPr id="747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47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F498AA0-ACB1-4212-B215-C8297C1A03AB}" type="slidenum">
              <a:rPr lang="en-US"/>
              <a:pPr eaLnBrk="1" hangingPunct="1"/>
              <a:t>62</a:t>
            </a:fld>
            <a:endParaRPr lang="en-US"/>
          </a:p>
        </p:txBody>
      </p:sp>
      <p:sp>
        <p:nvSpPr>
          <p:cNvPr id="74757" name="Rectangle 2"/>
          <p:cNvSpPr>
            <a:spLocks noGrp="1" noChangeArrowheads="1"/>
          </p:cNvSpPr>
          <p:nvPr>
            <p:ph type="title"/>
          </p:nvPr>
        </p:nvSpPr>
        <p:spPr/>
        <p:txBody>
          <a:bodyPr/>
          <a:lstStyle/>
          <a:p>
            <a:pPr eaLnBrk="1" hangingPunct="1"/>
            <a:r>
              <a:rPr lang="en-US" smtClean="0"/>
              <a:t>Phép lan truyền kích hoạt</a:t>
            </a:r>
          </a:p>
        </p:txBody>
      </p:sp>
      <p:sp>
        <p:nvSpPr>
          <p:cNvPr id="74758" name="Rectangle 3"/>
          <p:cNvSpPr>
            <a:spLocks noGrp="1" noChangeArrowheads="1"/>
          </p:cNvSpPr>
          <p:nvPr>
            <p:ph type="body" idx="1"/>
          </p:nvPr>
        </p:nvSpPr>
        <p:spPr/>
        <p:txBody>
          <a:bodyPr/>
          <a:lstStyle/>
          <a:p>
            <a:pPr eaLnBrk="1" hangingPunct="1">
              <a:lnSpc>
                <a:spcPct val="90000"/>
              </a:lnSpc>
              <a:buFontTx/>
              <a:buNone/>
            </a:pPr>
            <a:r>
              <a:rPr lang="vi-VN" smtClean="0"/>
              <a:t>Bước1: Kích hoạt các đỉnh được cho trước</a:t>
            </a:r>
          </a:p>
          <a:p>
            <a:pPr eaLnBrk="1" hangingPunct="1">
              <a:lnSpc>
                <a:spcPct val="90000"/>
              </a:lnSpc>
              <a:buFontTx/>
              <a:buNone/>
            </a:pPr>
            <a:r>
              <a:rPr lang="vi-VN" smtClean="0"/>
              <a:t>Bước 2: while (chưa đạt tới mục tiêu)</a:t>
            </a:r>
          </a:p>
          <a:p>
            <a:pPr eaLnBrk="1" hangingPunct="1">
              <a:lnSpc>
                <a:spcPct val="90000"/>
              </a:lnSpc>
              <a:buFontTx/>
              <a:buNone/>
            </a:pPr>
            <a:r>
              <a:rPr lang="vi-VN" smtClean="0"/>
              <a:t>	{</a:t>
            </a:r>
          </a:p>
          <a:p>
            <a:pPr eaLnBrk="1" hangingPunct="1">
              <a:lnSpc>
                <a:spcPct val="90000"/>
              </a:lnSpc>
              <a:buFontTx/>
              <a:buNone/>
            </a:pPr>
            <a:r>
              <a:rPr lang="vi-VN" smtClean="0"/>
              <a:t>		2.1 Tìm đỉnh để có thể truyền kích hoạt tới</a:t>
            </a:r>
          </a:p>
          <a:p>
            <a:pPr eaLnBrk="1" hangingPunct="1">
              <a:lnSpc>
                <a:spcPct val="90000"/>
              </a:lnSpc>
              <a:buFontTx/>
              <a:buNone/>
            </a:pPr>
            <a:r>
              <a:rPr lang="vi-VN" smtClean="0"/>
              <a:t>		2.2 if(tìm không được) KL: không tìm thấy mục tiêu</a:t>
            </a:r>
          </a:p>
          <a:p>
            <a:pPr eaLnBrk="1" hangingPunct="1">
              <a:lnSpc>
                <a:spcPct val="90000"/>
              </a:lnSpc>
              <a:buFontTx/>
              <a:buNone/>
            </a:pPr>
            <a:r>
              <a:rPr lang="vi-VN" smtClean="0"/>
              <a:t>		2.3 else kích hoạt đỉnh mới</a:t>
            </a:r>
          </a:p>
          <a:p>
            <a:pPr eaLnBrk="1" hangingPunct="1">
              <a:lnSpc>
                <a:spcPct val="90000"/>
              </a:lnSpc>
              <a:buFontTx/>
              <a:buNone/>
            </a:pPr>
            <a:r>
              <a:rPr lang="vi-VN" smtClean="0"/>
              <a:t>}</a:t>
            </a:r>
            <a:endParaRPr lang="en-US"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014C2E8-62F4-4097-9B49-1B75196AB7FD}" type="datetime1">
              <a:rPr lang="vi-VN"/>
              <a:pPr eaLnBrk="1" hangingPunct="1"/>
              <a:t>28/03/2018</a:t>
            </a:fld>
            <a:endParaRPr lang="en-US"/>
          </a:p>
        </p:txBody>
      </p:sp>
      <p:sp>
        <p:nvSpPr>
          <p:cNvPr id="757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57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53CADCC-87FA-487C-88BA-21AC4C50605E}" type="slidenum">
              <a:rPr lang="en-US"/>
              <a:pPr eaLnBrk="1" hangingPunct="1"/>
              <a:t>63</a:t>
            </a:fld>
            <a:endParaRPr lang="en-US"/>
          </a:p>
        </p:txBody>
      </p:sp>
      <p:sp>
        <p:nvSpPr>
          <p:cNvPr id="75781" name="Rectangle 2"/>
          <p:cNvSpPr>
            <a:spLocks noGrp="1" noChangeArrowheads="1"/>
          </p:cNvSpPr>
          <p:nvPr>
            <p:ph type="title"/>
          </p:nvPr>
        </p:nvSpPr>
        <p:spPr/>
        <p:txBody>
          <a:bodyPr/>
          <a:lstStyle/>
          <a:p>
            <a:pPr eaLnBrk="1" hangingPunct="1"/>
            <a:r>
              <a:rPr lang="en-US" smtClean="0"/>
              <a:t>Bài toán tam giác</a:t>
            </a:r>
          </a:p>
        </p:txBody>
      </p:sp>
      <p:sp>
        <p:nvSpPr>
          <p:cNvPr id="75782" name="Rectangle 3"/>
          <p:cNvSpPr>
            <a:spLocks noGrp="1" noChangeArrowheads="1"/>
          </p:cNvSpPr>
          <p:nvPr>
            <p:ph type="body" idx="1"/>
          </p:nvPr>
        </p:nvSpPr>
        <p:spPr/>
        <p:txBody>
          <a:bodyPr/>
          <a:lstStyle/>
          <a:p>
            <a:pPr eaLnBrk="1" hangingPunct="1">
              <a:lnSpc>
                <a:spcPct val="90000"/>
              </a:lnSpc>
            </a:pPr>
            <a:r>
              <a:rPr lang="en-US" sz="2400" smtClean="0"/>
              <a:t>Mạng ngữ nghĩa cho bài toán có cấu trúc như sau</a:t>
            </a:r>
          </a:p>
          <a:p>
            <a:pPr eaLnBrk="1" hangingPunct="1">
              <a:lnSpc>
                <a:spcPct val="90000"/>
              </a:lnSpc>
            </a:pPr>
            <a:r>
              <a:rPr lang="en-US" sz="2400" smtClean="0"/>
              <a:t>Đỉnh của đồ thị bao gồm 2 loại:</a:t>
            </a:r>
          </a:p>
          <a:p>
            <a:pPr eaLnBrk="1" hangingPunct="1">
              <a:lnSpc>
                <a:spcPct val="90000"/>
              </a:lnSpc>
            </a:pPr>
            <a:r>
              <a:rPr lang="en-US" sz="2400" smtClean="0"/>
              <a:t>	Đỉnh chứa công thức (ký hiệu bằng hình chữ nhật)</a:t>
            </a:r>
          </a:p>
          <a:p>
            <a:pPr eaLnBrk="1" hangingPunct="1">
              <a:lnSpc>
                <a:spcPct val="90000"/>
              </a:lnSpc>
            </a:pPr>
            <a:r>
              <a:rPr lang="en-US" sz="2400" smtClean="0"/>
              <a:t>	Đỉnh chứa yếu tố tam giác (ký hiệu bằng hình tròn)</a:t>
            </a:r>
          </a:p>
          <a:p>
            <a:pPr eaLnBrk="1" hangingPunct="1">
              <a:lnSpc>
                <a:spcPct val="90000"/>
              </a:lnSpc>
            </a:pPr>
            <a:r>
              <a:rPr lang="en-US" sz="2400" smtClean="0"/>
              <a:t>Cung: chỉ nối từ đỉnh hình tròn đến đỉnh hình chữ nhật cho biết yếu tố tam giác xuất hiện trong công thức nào</a:t>
            </a:r>
          </a:p>
          <a:p>
            <a:pPr eaLnBrk="1" hangingPunct="1">
              <a:lnSpc>
                <a:spcPct val="90000"/>
              </a:lnSpc>
            </a:pPr>
            <a:endParaRPr lang="en-US" sz="2400" smtClean="0"/>
          </a:p>
          <a:p>
            <a:pPr eaLnBrk="1" hangingPunct="1">
              <a:lnSpc>
                <a:spcPct val="90000"/>
              </a:lnSpc>
            </a:pPr>
            <a:r>
              <a:rPr lang="en-US" sz="2400" smtClean="0">
                <a:solidFill>
                  <a:schemeClr val="tx2"/>
                </a:solidFill>
              </a:rPr>
              <a:t>Lưu ý:</a:t>
            </a:r>
            <a:r>
              <a:rPr lang="en-US" sz="2400" smtClean="0"/>
              <a:t> Trong một công thức liên hệ giữa n yếu tố của tam giác, ta giả định rằng nếu đã biết giá trị của n-1 yếu tố thì sẽ tính được giá trị của yếu tố còn lại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45AF517-48ED-482C-9FB7-AC2933D8469C}" type="datetime1">
              <a:rPr lang="vi-VN"/>
              <a:pPr eaLnBrk="1" hangingPunct="1"/>
              <a:t>28/03/2018</a:t>
            </a:fld>
            <a:endParaRPr lang="en-US"/>
          </a:p>
        </p:txBody>
      </p:sp>
      <p:sp>
        <p:nvSpPr>
          <p:cNvPr id="768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68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3E9B37E-7946-4711-A94B-5CB60156ADDF}" type="slidenum">
              <a:rPr lang="en-US"/>
              <a:pPr eaLnBrk="1" hangingPunct="1"/>
              <a:t>64</a:t>
            </a:fld>
            <a:endParaRPr lang="en-US"/>
          </a:p>
        </p:txBody>
      </p:sp>
      <p:sp>
        <p:nvSpPr>
          <p:cNvPr id="76805" name="Rectangle 2"/>
          <p:cNvSpPr>
            <a:spLocks noGrp="1" noChangeArrowheads="1"/>
          </p:cNvSpPr>
          <p:nvPr>
            <p:ph type="title"/>
          </p:nvPr>
        </p:nvSpPr>
        <p:spPr/>
        <p:txBody>
          <a:bodyPr/>
          <a:lstStyle/>
          <a:p>
            <a:pPr eaLnBrk="1" hangingPunct="1"/>
            <a:r>
              <a:rPr lang="en-US" smtClean="0"/>
              <a:t>Bài toán tam giác</a:t>
            </a:r>
          </a:p>
        </p:txBody>
      </p:sp>
      <p:sp>
        <p:nvSpPr>
          <p:cNvPr id="76806" name="Rectangle 3"/>
          <p:cNvSpPr>
            <a:spLocks noGrp="1" noChangeArrowheads="1"/>
          </p:cNvSpPr>
          <p:nvPr>
            <p:ph type="body" idx="1"/>
          </p:nvPr>
        </p:nvSpPr>
        <p:spPr/>
        <p:txBody>
          <a:bodyPr/>
          <a:lstStyle/>
          <a:p>
            <a:pPr eaLnBrk="1" hangingPunct="1"/>
            <a:r>
              <a:rPr lang="en-US" u="sng" smtClean="0"/>
              <a:t>Ví dụ:</a:t>
            </a:r>
            <a:r>
              <a:rPr lang="en-US" smtClean="0"/>
              <a:t> Cho hai góc A</a:t>
            </a:r>
            <a:r>
              <a:rPr lang="en-US" i="1" smtClean="0">
                <a:solidFill>
                  <a:schemeClr val="tx2"/>
                </a:solidFill>
              </a:rPr>
              <a:t>, B</a:t>
            </a:r>
            <a:r>
              <a:rPr lang="en-US" i="1" smtClean="0"/>
              <a:t>  </a:t>
            </a:r>
            <a:r>
              <a:rPr lang="en-US" smtClean="0"/>
              <a:t>và chiều dài cạnh </a:t>
            </a:r>
            <a:r>
              <a:rPr lang="en-US" smtClean="0">
                <a:solidFill>
                  <a:schemeClr val="tx2"/>
                </a:solidFill>
              </a:rPr>
              <a:t>a</a:t>
            </a:r>
            <a:r>
              <a:rPr lang="en-US" smtClean="0"/>
              <a:t> của tam giác. Tính chiều dài đường cao </a:t>
            </a:r>
            <a:r>
              <a:rPr lang="en-US" i="1" smtClean="0"/>
              <a:t>h</a:t>
            </a:r>
            <a:r>
              <a:rPr lang="en-US" i="1" baseline="-25000" smtClean="0"/>
              <a:t>c</a:t>
            </a:r>
            <a:r>
              <a:rPr lang="en-US" smtClean="0"/>
              <a:t> . Với mạng ngữ nghĩa đã cho trong hình trên. Các bước thi hành của thuật toán như sau:</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42B17ED-40E5-469E-B69A-DF67E545A498}" type="datetime1">
              <a:rPr lang="vi-VN"/>
              <a:pPr eaLnBrk="1" hangingPunct="1"/>
              <a:t>28/03/2018</a:t>
            </a:fld>
            <a:endParaRPr lang="en-US"/>
          </a:p>
        </p:txBody>
      </p:sp>
      <p:sp>
        <p:nvSpPr>
          <p:cNvPr id="1028"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29"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9103C16-22BB-48F2-BDAE-28FA9D28FCEE}" type="slidenum">
              <a:rPr lang="en-US"/>
              <a:pPr eaLnBrk="1" hangingPunct="1"/>
              <a:t>65</a:t>
            </a:fld>
            <a:endParaRPr lang="en-US"/>
          </a:p>
        </p:txBody>
      </p:sp>
      <p:sp>
        <p:nvSpPr>
          <p:cNvPr id="1030" name="Rectangle 2"/>
          <p:cNvSpPr>
            <a:spLocks noGrp="1" noChangeArrowheads="1"/>
          </p:cNvSpPr>
          <p:nvPr>
            <p:ph type="title"/>
          </p:nvPr>
        </p:nvSpPr>
        <p:spPr/>
        <p:txBody>
          <a:bodyPr/>
          <a:lstStyle/>
          <a:p>
            <a:pPr eaLnBrk="1" hangingPunct="1"/>
            <a:r>
              <a:rPr lang="en-US" smtClean="0"/>
              <a:t>Bài toán tam giác</a:t>
            </a:r>
          </a:p>
        </p:txBody>
      </p:sp>
      <p:sp>
        <p:nvSpPr>
          <p:cNvPr id="1031" name="Rectangle 3"/>
          <p:cNvSpPr>
            <a:spLocks noGrp="1" noChangeArrowheads="1"/>
          </p:cNvSpPr>
          <p:nvPr>
            <p:ph type="body" idx="1"/>
          </p:nvPr>
        </p:nvSpPr>
        <p:spPr/>
        <p:txBody>
          <a:bodyPr/>
          <a:lstStyle/>
          <a:p>
            <a:pPr eaLnBrk="1" hangingPunct="1"/>
            <a:endParaRPr lang="en-US" smtClean="0"/>
          </a:p>
        </p:txBody>
      </p:sp>
      <p:sp>
        <p:nvSpPr>
          <p:cNvPr id="1032"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026" name="Object 4"/>
          <p:cNvGraphicFramePr>
            <a:graphicFrameLocks noChangeAspect="1"/>
          </p:cNvGraphicFramePr>
          <p:nvPr/>
        </p:nvGraphicFramePr>
        <p:xfrm>
          <a:off x="900113" y="1628775"/>
          <a:ext cx="4679950" cy="4289425"/>
        </p:xfrm>
        <a:graphic>
          <a:graphicData uri="http://schemas.openxmlformats.org/presentationml/2006/ole">
            <mc:AlternateContent xmlns:mc="http://schemas.openxmlformats.org/markup-compatibility/2006">
              <mc:Choice xmlns:v="urn:schemas-microsoft-com:vml" Requires="v">
                <p:oleObj spid="_x0000_s1035" r:id="rId3" imgW="1943100" imgH="1778000" progId="Equation.DSMT4">
                  <p:embed/>
                </p:oleObj>
              </mc:Choice>
              <mc:Fallback>
                <p:oleObj r:id="rId3" imgW="1943100" imgH="1778000" progId="Equation.DSMT4">
                  <p:embed/>
                  <p:pic>
                    <p:nvPicPr>
                      <p:cNvPr id="0" name="Object 4"/>
                      <p:cNvPicPr>
                        <a:picLocks noChangeAspect="1" noChangeArrowheads="1"/>
                      </p:cNvPicPr>
                      <p:nvPr/>
                    </p:nvPicPr>
                    <p:blipFill>
                      <a:blip r:embed="rId4">
                        <a:extLst/>
                      </a:blip>
                      <a:srcRect/>
                      <a:stretch>
                        <a:fillRect/>
                      </a:stretch>
                    </p:blipFill>
                    <p:spPr bwMode="auto">
                      <a:xfrm>
                        <a:off x="900113" y="1628775"/>
                        <a:ext cx="4679950" cy="4289425"/>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0984D53-F28E-43A6-B187-9B1FC88D5EF9}" type="datetime1">
              <a:rPr lang="vi-VN"/>
              <a:pPr eaLnBrk="1" hangingPunct="1"/>
              <a:t>28/03/2018</a:t>
            </a:fld>
            <a:endParaRPr lang="en-US"/>
          </a:p>
        </p:txBody>
      </p:sp>
      <p:sp>
        <p:nvSpPr>
          <p:cNvPr id="2054"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055"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23AEB2C-2017-4C6B-9252-8A2FAA893D93}" type="slidenum">
              <a:rPr lang="en-US"/>
              <a:pPr eaLnBrk="1" hangingPunct="1"/>
              <a:t>66</a:t>
            </a:fld>
            <a:endParaRPr lang="en-US"/>
          </a:p>
        </p:txBody>
      </p:sp>
      <p:sp>
        <p:nvSpPr>
          <p:cNvPr id="2056" name="Rectangle 2"/>
          <p:cNvSpPr>
            <a:spLocks noGrp="1" noChangeArrowheads="1"/>
          </p:cNvSpPr>
          <p:nvPr>
            <p:ph type="title"/>
          </p:nvPr>
        </p:nvSpPr>
        <p:spPr/>
        <p:txBody>
          <a:bodyPr/>
          <a:lstStyle/>
          <a:p>
            <a:pPr eaLnBrk="1" hangingPunct="1"/>
            <a:endParaRPr lang="en-US" smtClean="0"/>
          </a:p>
        </p:txBody>
      </p:sp>
      <p:grpSp>
        <p:nvGrpSpPr>
          <p:cNvPr id="2057" name="Group 4"/>
          <p:cNvGrpSpPr>
            <a:grpSpLocks/>
          </p:cNvGrpSpPr>
          <p:nvPr/>
        </p:nvGrpSpPr>
        <p:grpSpPr bwMode="auto">
          <a:xfrm>
            <a:off x="304800" y="765175"/>
            <a:ext cx="8839200" cy="5638800"/>
            <a:chOff x="336" y="624"/>
            <a:chExt cx="5568" cy="3552"/>
          </a:xfrm>
        </p:grpSpPr>
        <p:graphicFrame>
          <p:nvGraphicFramePr>
            <p:cNvPr id="2050" name="Object 5"/>
            <p:cNvGraphicFramePr>
              <a:graphicFrameLocks noChangeAspect="1"/>
            </p:cNvGraphicFramePr>
            <p:nvPr/>
          </p:nvGraphicFramePr>
          <p:xfrm>
            <a:off x="1028" y="1929"/>
            <a:ext cx="930" cy="373"/>
          </p:xfrm>
          <a:graphic>
            <a:graphicData uri="http://schemas.openxmlformats.org/presentationml/2006/ole">
              <mc:AlternateContent xmlns:mc="http://schemas.openxmlformats.org/markup-compatibility/2006">
                <mc:Choice xmlns:v="urn:schemas-microsoft-com:vml" Requires="v">
                  <p:oleObj spid="_x0000_s2099" name="Equation" r:id="rId3" imgW="787320" imgH="393480" progId="Equation.3">
                    <p:embed/>
                  </p:oleObj>
                </mc:Choice>
                <mc:Fallback>
                  <p:oleObj name="Equation" r:id="rId3" imgW="787320" imgH="393480" progId="Equation.3">
                    <p:embed/>
                    <p:pic>
                      <p:nvPicPr>
                        <p:cNvPr id="0" name="Object 5"/>
                        <p:cNvPicPr>
                          <a:picLocks noChangeAspect="1" noChangeArrowheads="1"/>
                        </p:cNvPicPr>
                        <p:nvPr/>
                      </p:nvPicPr>
                      <p:blipFill>
                        <a:blip r:embed="rId4">
                          <a:extLst/>
                        </a:blip>
                        <a:srcRect/>
                        <a:stretch>
                          <a:fillRect/>
                        </a:stretch>
                      </p:blipFill>
                      <p:spPr bwMode="auto">
                        <a:xfrm>
                          <a:off x="1028" y="1929"/>
                          <a:ext cx="930" cy="373"/>
                        </a:xfrm>
                        <a:prstGeom prst="rect">
                          <a:avLst/>
                        </a:prstGeom>
                        <a:noFill/>
                        <a:ln w="9525">
                          <a:solidFill>
                            <a:schemeClr val="tx1"/>
                          </a:solidFill>
                          <a:miter lim="800000"/>
                          <a:headEnd/>
                          <a:tailEnd/>
                        </a:ln>
                      </p:spPr>
                    </p:pic>
                  </p:oleObj>
                </mc:Fallback>
              </mc:AlternateContent>
            </a:graphicData>
          </a:graphic>
        </p:graphicFrame>
        <p:sp useBgFill="1">
          <p:nvSpPr>
            <p:cNvPr id="2058" name="Text Box 6"/>
            <p:cNvSpPr txBox="1">
              <a:spLocks noChangeArrowheads="1"/>
            </p:cNvSpPr>
            <p:nvPr/>
          </p:nvSpPr>
          <p:spPr bwMode="auto">
            <a:xfrm>
              <a:off x="3554" y="3243"/>
              <a:ext cx="1895" cy="298"/>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Times New Roman" pitchFamily="18" charset="0"/>
                </a:rPr>
                <a:t>S – ½ h</a:t>
              </a:r>
              <a:r>
                <a:rPr lang="en-US" sz="2400" b="1" baseline="-25000">
                  <a:latin typeface="Times New Roman" pitchFamily="18" charset="0"/>
                </a:rPr>
                <a:t>c</a:t>
              </a:r>
              <a:r>
                <a:rPr lang="en-US" sz="2400" b="1">
                  <a:latin typeface="Times New Roman" pitchFamily="18" charset="0"/>
                </a:rPr>
                <a:t>.c = 0</a:t>
              </a:r>
            </a:p>
          </p:txBody>
        </p:sp>
        <p:sp useBgFill="1">
          <p:nvSpPr>
            <p:cNvPr id="2059" name="Oval 7"/>
            <p:cNvSpPr>
              <a:spLocks noChangeArrowheads="1"/>
            </p:cNvSpPr>
            <p:nvPr/>
          </p:nvSpPr>
          <p:spPr bwMode="auto">
            <a:xfrm>
              <a:off x="3046" y="3785"/>
              <a:ext cx="478" cy="391"/>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S</a:t>
              </a:r>
            </a:p>
          </p:txBody>
        </p:sp>
        <p:sp useBgFill="1">
          <p:nvSpPr>
            <p:cNvPr id="2060" name="Oval 8"/>
            <p:cNvSpPr>
              <a:spLocks noChangeArrowheads="1"/>
            </p:cNvSpPr>
            <p:nvPr/>
          </p:nvSpPr>
          <p:spPr bwMode="auto">
            <a:xfrm>
              <a:off x="1331" y="2547"/>
              <a:ext cx="478" cy="392"/>
            </a:xfrm>
            <a:prstGeom prst="ellipse">
              <a:avLst/>
            </a:prstGeom>
            <a:ln w="9525">
              <a:solidFill>
                <a:schemeClr val="tx1"/>
              </a:solidFill>
              <a:round/>
              <a:headEnd/>
              <a:tailEnd/>
            </a:ln>
          </p:spPr>
          <p:txBody>
            <a:bodyPr/>
            <a:lstStyle/>
            <a:p>
              <a:pPr algn="ctr" eaLnBrk="0" hangingPunct="0"/>
              <a:r>
                <a:rPr lang="en-US" sz="2400" b="1">
                  <a:latin typeface="Tahoma" pitchFamily="34" charset="0"/>
                </a:rPr>
                <a:t>a</a:t>
              </a:r>
            </a:p>
          </p:txBody>
        </p:sp>
        <p:sp useBgFill="1">
          <p:nvSpPr>
            <p:cNvPr id="2061" name="Oval 9"/>
            <p:cNvSpPr>
              <a:spLocks noChangeArrowheads="1"/>
            </p:cNvSpPr>
            <p:nvPr/>
          </p:nvSpPr>
          <p:spPr bwMode="auto">
            <a:xfrm>
              <a:off x="2294" y="2584"/>
              <a:ext cx="478" cy="391"/>
            </a:xfrm>
            <a:prstGeom prst="ellipse">
              <a:avLst/>
            </a:prstGeom>
            <a:ln w="9525">
              <a:solidFill>
                <a:schemeClr val="tx1"/>
              </a:solidFill>
              <a:round/>
              <a:headEnd/>
              <a:tailEnd/>
            </a:ln>
          </p:spPr>
          <p:txBody>
            <a:bodyPr/>
            <a:lstStyle/>
            <a:p>
              <a:pPr algn="ctr" eaLnBrk="0" hangingPunct="0"/>
              <a:r>
                <a:rPr lang="en-US" sz="2400" b="1">
                  <a:latin typeface="Tahoma" pitchFamily="34" charset="0"/>
                </a:rPr>
                <a:t>b</a:t>
              </a:r>
            </a:p>
          </p:txBody>
        </p:sp>
        <p:sp useBgFill="1">
          <p:nvSpPr>
            <p:cNvPr id="2062" name="Oval 10"/>
            <p:cNvSpPr>
              <a:spLocks noChangeArrowheads="1"/>
            </p:cNvSpPr>
            <p:nvPr/>
          </p:nvSpPr>
          <p:spPr bwMode="auto">
            <a:xfrm>
              <a:off x="4369" y="2538"/>
              <a:ext cx="478" cy="392"/>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c</a:t>
              </a:r>
            </a:p>
          </p:txBody>
        </p:sp>
        <p:sp useBgFill="1">
          <p:nvSpPr>
            <p:cNvPr id="2063" name="Oval 11"/>
            <p:cNvSpPr>
              <a:spLocks noChangeArrowheads="1"/>
            </p:cNvSpPr>
            <p:nvPr/>
          </p:nvSpPr>
          <p:spPr bwMode="auto">
            <a:xfrm>
              <a:off x="3311" y="2579"/>
              <a:ext cx="478" cy="360"/>
            </a:xfrm>
            <a:prstGeom prst="ellipse">
              <a:avLst/>
            </a:prstGeom>
            <a:ln w="9525">
              <a:solidFill>
                <a:schemeClr val="tx1"/>
              </a:solidFill>
              <a:round/>
              <a:headEnd/>
              <a:tailEnd/>
            </a:ln>
          </p:spPr>
          <p:txBody>
            <a:bodyPr/>
            <a:lstStyle/>
            <a:p>
              <a:pPr algn="ctr" eaLnBrk="0" hangingPunct="0"/>
              <a:r>
                <a:rPr lang="en-US" sz="2400" b="1">
                  <a:latin typeface="Tahoma" pitchFamily="34" charset="0"/>
                </a:rPr>
                <a:t>h</a:t>
              </a:r>
              <a:r>
                <a:rPr lang="en-US" sz="2400" b="1" baseline="-25000">
                  <a:latin typeface="Tahoma" pitchFamily="34" charset="0"/>
                </a:rPr>
                <a:t>c</a:t>
              </a:r>
              <a:endParaRPr lang="en-US" sz="2400" b="1">
                <a:latin typeface="Tahoma" pitchFamily="34" charset="0"/>
              </a:endParaRPr>
            </a:p>
          </p:txBody>
        </p:sp>
        <p:sp useBgFill="1">
          <p:nvSpPr>
            <p:cNvPr id="2064" name="Oval 12"/>
            <p:cNvSpPr>
              <a:spLocks noChangeArrowheads="1"/>
            </p:cNvSpPr>
            <p:nvPr/>
          </p:nvSpPr>
          <p:spPr bwMode="auto">
            <a:xfrm>
              <a:off x="1680" y="1274"/>
              <a:ext cx="478" cy="39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	</a:t>
              </a:r>
              <a:endParaRPr lang="en-US" sz="2400">
                <a:latin typeface="Times New Roman" pitchFamily="18" charset="0"/>
              </a:endParaRPr>
            </a:p>
          </p:txBody>
        </p:sp>
        <p:sp useBgFill="1">
          <p:nvSpPr>
            <p:cNvPr id="2065" name="Oval 13"/>
            <p:cNvSpPr>
              <a:spLocks noChangeArrowheads="1"/>
            </p:cNvSpPr>
            <p:nvPr/>
          </p:nvSpPr>
          <p:spPr bwMode="auto">
            <a:xfrm>
              <a:off x="3088" y="1265"/>
              <a:ext cx="478" cy="391"/>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B</a:t>
              </a:r>
              <a:endParaRPr lang="en-US" sz="2400">
                <a:latin typeface="Times New Roman" pitchFamily="18" charset="0"/>
              </a:endParaRPr>
            </a:p>
          </p:txBody>
        </p:sp>
        <p:sp useBgFill="1">
          <p:nvSpPr>
            <p:cNvPr id="2066" name="Line 14"/>
            <p:cNvSpPr>
              <a:spLocks noChangeShapeType="1"/>
            </p:cNvSpPr>
            <p:nvPr/>
          </p:nvSpPr>
          <p:spPr bwMode="auto">
            <a:xfrm flipH="1">
              <a:off x="1395" y="1566"/>
              <a:ext cx="307" cy="343"/>
            </a:xfrm>
            <a:prstGeom prst="line">
              <a:avLst/>
            </a:prstGeom>
            <a:ln w="9525">
              <a:solidFill>
                <a:schemeClr val="tx1"/>
              </a:solidFill>
              <a:round/>
              <a:headEnd/>
              <a:tailEnd type="triangle" w="med" len="med"/>
            </a:ln>
          </p:spPr>
          <p:txBody>
            <a:bodyPr/>
            <a:lstStyle/>
            <a:p>
              <a:endParaRPr lang="en-US"/>
            </a:p>
          </p:txBody>
        </p:sp>
        <p:sp useBgFill="1">
          <p:nvSpPr>
            <p:cNvPr id="2067" name="Line 15"/>
            <p:cNvSpPr>
              <a:spLocks noChangeShapeType="1"/>
            </p:cNvSpPr>
            <p:nvPr/>
          </p:nvSpPr>
          <p:spPr bwMode="auto">
            <a:xfrm flipH="1">
              <a:off x="1956" y="1530"/>
              <a:ext cx="1143" cy="49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68" name="Line 16"/>
            <p:cNvSpPr>
              <a:spLocks noChangeShapeType="1"/>
            </p:cNvSpPr>
            <p:nvPr/>
          </p:nvSpPr>
          <p:spPr bwMode="auto">
            <a:xfrm flipH="1" flipV="1">
              <a:off x="1416" y="2316"/>
              <a:ext cx="127" cy="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69" name="Line 17"/>
            <p:cNvSpPr>
              <a:spLocks noChangeShapeType="1"/>
            </p:cNvSpPr>
            <p:nvPr/>
          </p:nvSpPr>
          <p:spPr bwMode="auto">
            <a:xfrm flipH="1" flipV="1">
              <a:off x="1987" y="2207"/>
              <a:ext cx="530" cy="38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0" name="Line 18"/>
            <p:cNvSpPr>
              <a:spLocks noChangeShapeType="1"/>
            </p:cNvSpPr>
            <p:nvPr/>
          </p:nvSpPr>
          <p:spPr bwMode="auto">
            <a:xfrm>
              <a:off x="3692" y="2903"/>
              <a:ext cx="561"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1" name="Line 19"/>
            <p:cNvSpPr>
              <a:spLocks noChangeShapeType="1"/>
            </p:cNvSpPr>
            <p:nvPr/>
          </p:nvSpPr>
          <p:spPr bwMode="auto">
            <a:xfrm flipV="1">
              <a:off x="3512" y="3562"/>
              <a:ext cx="772" cy="35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2" name="Line 20"/>
            <p:cNvSpPr>
              <a:spLocks noChangeShapeType="1"/>
            </p:cNvSpPr>
            <p:nvPr/>
          </p:nvSpPr>
          <p:spPr bwMode="auto">
            <a:xfrm flipH="1">
              <a:off x="1532" y="2939"/>
              <a:ext cx="43" cy="289"/>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3" name="Line 21"/>
            <p:cNvSpPr>
              <a:spLocks noChangeShapeType="1"/>
            </p:cNvSpPr>
            <p:nvPr/>
          </p:nvSpPr>
          <p:spPr bwMode="auto">
            <a:xfrm flipH="1">
              <a:off x="2231" y="2966"/>
              <a:ext cx="264" cy="28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4" name="Line 22"/>
            <p:cNvSpPr>
              <a:spLocks noChangeShapeType="1"/>
            </p:cNvSpPr>
            <p:nvPr/>
          </p:nvSpPr>
          <p:spPr bwMode="auto">
            <a:xfrm flipH="1">
              <a:off x="2866" y="2912"/>
              <a:ext cx="1672"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5" name="Line 23"/>
            <p:cNvSpPr>
              <a:spLocks noChangeShapeType="1"/>
            </p:cNvSpPr>
            <p:nvPr/>
          </p:nvSpPr>
          <p:spPr bwMode="auto">
            <a:xfrm>
              <a:off x="4687" y="2912"/>
              <a:ext cx="148" cy="3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76" name="Text Box 24"/>
            <p:cNvSpPr txBox="1">
              <a:spLocks noChangeArrowheads="1"/>
            </p:cNvSpPr>
            <p:nvPr/>
          </p:nvSpPr>
          <p:spPr bwMode="auto">
            <a:xfrm>
              <a:off x="527" y="1951"/>
              <a:ext cx="412"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(1)</a:t>
              </a:r>
            </a:p>
          </p:txBody>
        </p:sp>
        <p:graphicFrame>
          <p:nvGraphicFramePr>
            <p:cNvPr id="2051" name="Object 25"/>
            <p:cNvGraphicFramePr>
              <a:graphicFrameLocks noChangeAspect="1"/>
            </p:cNvGraphicFramePr>
            <p:nvPr/>
          </p:nvGraphicFramePr>
          <p:xfrm>
            <a:off x="3568" y="1938"/>
            <a:ext cx="961" cy="373"/>
          </p:xfrm>
          <a:graphic>
            <a:graphicData uri="http://schemas.openxmlformats.org/presentationml/2006/ole">
              <mc:AlternateContent xmlns:mc="http://schemas.openxmlformats.org/markup-compatibility/2006">
                <mc:Choice xmlns:v="urn:schemas-microsoft-com:vml" Requires="v">
                  <p:oleObj spid="_x0000_s2100" name="Equation" r:id="rId5" imgW="812520" imgH="393480" progId="Equation.3">
                    <p:embed/>
                  </p:oleObj>
                </mc:Choice>
                <mc:Fallback>
                  <p:oleObj name="Equation" r:id="rId5" imgW="812520" imgH="393480" progId="Equation.3">
                    <p:embed/>
                    <p:pic>
                      <p:nvPicPr>
                        <p:cNvPr id="0" name="Object 25"/>
                        <p:cNvPicPr>
                          <a:picLocks noChangeAspect="1" noChangeArrowheads="1"/>
                        </p:cNvPicPr>
                        <p:nvPr/>
                      </p:nvPicPr>
                      <p:blipFill>
                        <a:blip r:embed="rId6">
                          <a:extLst/>
                        </a:blip>
                        <a:srcRect/>
                        <a:stretch>
                          <a:fillRect/>
                        </a:stretch>
                      </p:blipFill>
                      <p:spPr bwMode="auto">
                        <a:xfrm>
                          <a:off x="3568" y="1938"/>
                          <a:ext cx="961" cy="373"/>
                        </a:xfrm>
                        <a:prstGeom prst="rect">
                          <a:avLst/>
                        </a:prstGeom>
                        <a:noFill/>
                        <a:ln w="9525">
                          <a:solidFill>
                            <a:schemeClr val="tx1"/>
                          </a:solidFill>
                          <a:miter lim="800000"/>
                          <a:headEnd/>
                          <a:tailEnd/>
                        </a:ln>
                      </p:spPr>
                    </p:pic>
                  </p:oleObj>
                </mc:Fallback>
              </mc:AlternateContent>
            </a:graphicData>
          </a:graphic>
        </p:graphicFrame>
        <p:sp useBgFill="1">
          <p:nvSpPr>
            <p:cNvPr id="2077" name="Oval 26"/>
            <p:cNvSpPr>
              <a:spLocks noChangeArrowheads="1"/>
            </p:cNvSpPr>
            <p:nvPr/>
          </p:nvSpPr>
          <p:spPr bwMode="auto">
            <a:xfrm>
              <a:off x="4380" y="1247"/>
              <a:ext cx="478" cy="391"/>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C</a:t>
              </a:r>
              <a:endParaRPr lang="en-US" sz="2400">
                <a:latin typeface="Times New Roman" pitchFamily="18" charset="0"/>
              </a:endParaRPr>
            </a:p>
          </p:txBody>
        </p:sp>
        <p:sp useBgFill="1">
          <p:nvSpPr>
            <p:cNvPr id="2078" name="Line 27"/>
            <p:cNvSpPr>
              <a:spLocks noChangeShapeType="1"/>
            </p:cNvSpPr>
            <p:nvPr/>
          </p:nvSpPr>
          <p:spPr bwMode="auto">
            <a:xfrm flipH="1">
              <a:off x="4274" y="1626"/>
              <a:ext cx="328" cy="289"/>
            </a:xfrm>
            <a:prstGeom prst="line">
              <a:avLst/>
            </a:prstGeom>
            <a:ln w="9525">
              <a:solidFill>
                <a:schemeClr val="tx1"/>
              </a:solidFill>
              <a:round/>
              <a:headEnd/>
              <a:tailEnd type="triangle" w="med" len="med"/>
            </a:ln>
          </p:spPr>
          <p:txBody>
            <a:bodyPr/>
            <a:lstStyle/>
            <a:p>
              <a:endParaRPr lang="en-US"/>
            </a:p>
          </p:txBody>
        </p:sp>
        <p:sp useBgFill="1">
          <p:nvSpPr>
            <p:cNvPr id="2079" name="Line 28"/>
            <p:cNvSpPr>
              <a:spLocks noChangeShapeType="1"/>
            </p:cNvSpPr>
            <p:nvPr/>
          </p:nvSpPr>
          <p:spPr bwMode="auto">
            <a:xfrm>
              <a:off x="3512" y="1581"/>
              <a:ext cx="402"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80" name="Line 29"/>
            <p:cNvSpPr>
              <a:spLocks noChangeShapeType="1"/>
            </p:cNvSpPr>
            <p:nvPr/>
          </p:nvSpPr>
          <p:spPr bwMode="auto">
            <a:xfrm flipH="1" flipV="1">
              <a:off x="4253" y="2331"/>
              <a:ext cx="296" cy="207"/>
            </a:xfrm>
            <a:prstGeom prst="line">
              <a:avLst/>
            </a:prstGeom>
            <a:ln w="9525">
              <a:solidFill>
                <a:schemeClr val="tx1"/>
              </a:solidFill>
              <a:round/>
              <a:headEnd/>
              <a:tailEnd type="triangle" w="med" len="med"/>
            </a:ln>
          </p:spPr>
          <p:txBody>
            <a:bodyPr/>
            <a:lstStyle/>
            <a:p>
              <a:endParaRPr lang="en-US"/>
            </a:p>
          </p:txBody>
        </p:sp>
        <p:sp useBgFill="1">
          <p:nvSpPr>
            <p:cNvPr id="2081" name="Text Box 30"/>
            <p:cNvSpPr txBox="1">
              <a:spLocks noChangeArrowheads="1"/>
            </p:cNvSpPr>
            <p:nvPr/>
          </p:nvSpPr>
          <p:spPr bwMode="auto">
            <a:xfrm>
              <a:off x="4591" y="1961"/>
              <a:ext cx="413" cy="279"/>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(2)</a:t>
              </a:r>
            </a:p>
          </p:txBody>
        </p:sp>
        <p:sp useBgFill="1">
          <p:nvSpPr>
            <p:cNvPr id="2082" name="Text Box 31"/>
            <p:cNvSpPr txBox="1">
              <a:spLocks noChangeArrowheads="1"/>
            </p:cNvSpPr>
            <p:nvPr/>
          </p:nvSpPr>
          <p:spPr bwMode="auto">
            <a:xfrm>
              <a:off x="336" y="3261"/>
              <a:ext cx="413"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(3)</a:t>
              </a:r>
            </a:p>
          </p:txBody>
        </p:sp>
        <p:sp useBgFill="1">
          <p:nvSpPr>
            <p:cNvPr id="2083" name="Line 32"/>
            <p:cNvSpPr>
              <a:spLocks noChangeShapeType="1"/>
            </p:cNvSpPr>
            <p:nvPr/>
          </p:nvSpPr>
          <p:spPr bwMode="auto">
            <a:xfrm flipH="1" flipV="1">
              <a:off x="2665" y="3649"/>
              <a:ext cx="370" cy="298"/>
            </a:xfrm>
            <a:prstGeom prst="line">
              <a:avLst/>
            </a:prstGeom>
            <a:ln w="9525">
              <a:solidFill>
                <a:schemeClr val="tx1"/>
              </a:solidFill>
              <a:round/>
              <a:headEnd/>
              <a:tailEnd type="triangle" w="med" len="med"/>
            </a:ln>
          </p:spPr>
          <p:txBody>
            <a:bodyPr/>
            <a:lstStyle/>
            <a:p>
              <a:endParaRPr lang="en-US"/>
            </a:p>
          </p:txBody>
        </p:sp>
        <p:sp useBgFill="1">
          <p:nvSpPr>
            <p:cNvPr id="2084" name="Text Box 33"/>
            <p:cNvSpPr txBox="1">
              <a:spLocks noChangeArrowheads="1"/>
            </p:cNvSpPr>
            <p:nvPr/>
          </p:nvSpPr>
          <p:spPr bwMode="auto">
            <a:xfrm>
              <a:off x="5491" y="3243"/>
              <a:ext cx="413"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(5)</a:t>
              </a:r>
            </a:p>
          </p:txBody>
        </p:sp>
        <p:sp useBgFill="1">
          <p:nvSpPr>
            <p:cNvPr id="2085" name="Text Box 34"/>
            <p:cNvSpPr txBox="1">
              <a:spLocks noChangeArrowheads="1"/>
            </p:cNvSpPr>
            <p:nvPr/>
          </p:nvSpPr>
          <p:spPr bwMode="auto">
            <a:xfrm>
              <a:off x="2686" y="624"/>
              <a:ext cx="1800" cy="289"/>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imes New Roman" pitchFamily="18" charset="0"/>
                  <a:sym typeface="Symbol" pitchFamily="18" charset="2"/>
                </a:rPr>
                <a:t>A</a:t>
              </a:r>
              <a:r>
                <a:rPr lang="en-US" sz="2400">
                  <a:latin typeface="Times New Roman" pitchFamily="18" charset="0"/>
                </a:rPr>
                <a:t>+ </a:t>
              </a:r>
              <a:r>
                <a:rPr lang="en-US" sz="2400">
                  <a:latin typeface="Times New Roman" pitchFamily="18" charset="0"/>
                  <a:sym typeface="Symbol" pitchFamily="18" charset="2"/>
                </a:rPr>
                <a:t>B</a:t>
              </a:r>
              <a:r>
                <a:rPr lang="en-US" sz="2400">
                  <a:latin typeface="Times New Roman" pitchFamily="18" charset="0"/>
                </a:rPr>
                <a:t> + </a:t>
              </a:r>
              <a:r>
                <a:rPr lang="en-US" sz="2400">
                  <a:latin typeface="Times New Roman" pitchFamily="18" charset="0"/>
                  <a:sym typeface="Symbol" pitchFamily="18" charset="2"/>
                </a:rPr>
                <a:t>C</a:t>
              </a:r>
              <a:r>
                <a:rPr lang="en-US" sz="2400">
                  <a:latin typeface="Times New Roman" pitchFamily="18" charset="0"/>
                </a:rPr>
                <a:t> - </a:t>
              </a:r>
              <a:r>
                <a:rPr lang="en-US" sz="2400">
                  <a:latin typeface="Times New Roman" pitchFamily="18" charset="0"/>
                  <a:sym typeface="Symbol" pitchFamily="18" charset="2"/>
                </a:rPr>
                <a:t></a:t>
              </a:r>
              <a:r>
                <a:rPr lang="en-US" sz="2400">
                  <a:latin typeface="Times New Roman" pitchFamily="18" charset="0"/>
                </a:rPr>
                <a:t> = 0</a:t>
              </a:r>
            </a:p>
          </p:txBody>
        </p:sp>
        <p:sp useBgFill="1">
          <p:nvSpPr>
            <p:cNvPr id="2086" name="Line 35"/>
            <p:cNvSpPr>
              <a:spLocks noChangeShapeType="1"/>
            </p:cNvSpPr>
            <p:nvPr/>
          </p:nvSpPr>
          <p:spPr bwMode="auto">
            <a:xfrm flipV="1">
              <a:off x="2072" y="913"/>
              <a:ext cx="879" cy="388"/>
            </a:xfrm>
            <a:prstGeom prst="line">
              <a:avLst/>
            </a:prstGeom>
            <a:ln w="9525">
              <a:solidFill>
                <a:schemeClr val="tx1"/>
              </a:solidFill>
              <a:round/>
              <a:headEnd/>
              <a:tailEnd type="triangle" w="med" len="med"/>
            </a:ln>
          </p:spPr>
          <p:txBody>
            <a:bodyPr/>
            <a:lstStyle/>
            <a:p>
              <a:endParaRPr lang="en-US"/>
            </a:p>
          </p:txBody>
        </p:sp>
        <p:sp useBgFill="1">
          <p:nvSpPr>
            <p:cNvPr id="2087" name="Line 36"/>
            <p:cNvSpPr>
              <a:spLocks noChangeShapeType="1"/>
            </p:cNvSpPr>
            <p:nvPr/>
          </p:nvSpPr>
          <p:spPr bwMode="auto">
            <a:xfrm flipV="1">
              <a:off x="3311" y="913"/>
              <a:ext cx="0" cy="35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88" name="Line 37"/>
            <p:cNvSpPr>
              <a:spLocks noChangeShapeType="1"/>
            </p:cNvSpPr>
            <p:nvPr/>
          </p:nvSpPr>
          <p:spPr bwMode="auto">
            <a:xfrm flipH="1" flipV="1">
              <a:off x="4052" y="913"/>
              <a:ext cx="561"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2089" name="Text Box 38"/>
            <p:cNvSpPr txBox="1">
              <a:spLocks noChangeArrowheads="1"/>
            </p:cNvSpPr>
            <p:nvPr/>
          </p:nvSpPr>
          <p:spPr bwMode="auto">
            <a:xfrm>
              <a:off x="4517" y="633"/>
              <a:ext cx="413"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(4)</a:t>
              </a:r>
            </a:p>
          </p:txBody>
        </p:sp>
        <p:grpSp>
          <p:nvGrpSpPr>
            <p:cNvPr id="2090" name="Group 39"/>
            <p:cNvGrpSpPr>
              <a:grpSpLocks/>
            </p:cNvGrpSpPr>
            <p:nvPr/>
          </p:nvGrpSpPr>
          <p:grpSpPr bwMode="auto">
            <a:xfrm>
              <a:off x="749" y="3256"/>
              <a:ext cx="2149" cy="389"/>
              <a:chOff x="1296" y="3408"/>
              <a:chExt cx="1218" cy="258"/>
            </a:xfrm>
          </p:grpSpPr>
          <p:sp>
            <p:nvSpPr>
              <p:cNvPr id="2092" name="Rectangle 40"/>
              <p:cNvSpPr>
                <a:spLocks noChangeArrowheads="1"/>
              </p:cNvSpPr>
              <p:nvPr/>
            </p:nvSpPr>
            <p:spPr bwMode="auto">
              <a:xfrm>
                <a:off x="1296" y="3408"/>
                <a:ext cx="1218" cy="258"/>
              </a:xfrm>
              <a:prstGeom prst="rect">
                <a:avLst/>
              </a:prstGeom>
              <a:ln w="9525">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graphicFrame>
            <p:nvGraphicFramePr>
              <p:cNvPr id="2052" name="Object 41"/>
              <p:cNvGraphicFramePr>
                <a:graphicFrameLocks noChangeAspect="1"/>
              </p:cNvGraphicFramePr>
              <p:nvPr/>
            </p:nvGraphicFramePr>
            <p:xfrm>
              <a:off x="1344" y="3456"/>
              <a:ext cx="1159" cy="192"/>
            </p:xfrm>
            <a:graphic>
              <a:graphicData uri="http://schemas.openxmlformats.org/presentationml/2006/ole">
                <mc:AlternateContent xmlns:mc="http://schemas.openxmlformats.org/markup-compatibility/2006">
                  <mc:Choice xmlns:v="urn:schemas-microsoft-com:vml" Requires="v">
                    <p:oleObj spid="_x0000_s2101" name="Equation" r:id="rId7" imgW="1485720" imgH="253800" progId="Equation.3">
                      <p:embed/>
                    </p:oleObj>
                  </mc:Choice>
                  <mc:Fallback>
                    <p:oleObj name="Equation" r:id="rId7" imgW="1485720" imgH="253800" progId="Equation.3">
                      <p:embed/>
                      <p:pic>
                        <p:nvPicPr>
                          <p:cNvPr id="0" name="Object 41"/>
                          <p:cNvPicPr>
                            <a:picLocks noChangeAspect="1" noChangeArrowheads="1"/>
                          </p:cNvPicPr>
                          <p:nvPr/>
                        </p:nvPicPr>
                        <p:blipFill>
                          <a:blip r:embed="rId8">
                            <a:extLst/>
                          </a:blip>
                          <a:srcRect/>
                          <a:stretch>
                            <a:fillRect/>
                          </a:stretch>
                        </p:blipFill>
                        <p:spPr bwMode="auto">
                          <a:xfrm>
                            <a:off x="1344" y="3456"/>
                            <a:ext cx="1159" cy="19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Lst>
                        </p:spPr>
                      </p:pic>
                    </p:oleObj>
                  </mc:Fallback>
                </mc:AlternateContent>
              </a:graphicData>
            </a:graphic>
          </p:graphicFrame>
        </p:grpSp>
        <p:sp>
          <p:nvSpPr>
            <p:cNvPr id="2091" name="Line 42"/>
            <p:cNvSpPr>
              <a:spLocks noChangeShapeType="1"/>
            </p:cNvSpPr>
            <p:nvPr/>
          </p:nvSpPr>
          <p:spPr bwMode="auto">
            <a:xfrm flipV="1">
              <a:off x="2707" y="2358"/>
              <a:ext cx="1016" cy="289"/>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A195759-2382-45A8-BC69-DFBE58CFA4B7}" type="datetime1">
              <a:rPr lang="vi-VN"/>
              <a:pPr eaLnBrk="1" hangingPunct="1"/>
              <a:t>28/03/2018</a:t>
            </a:fld>
            <a:endParaRPr lang="en-US"/>
          </a:p>
        </p:txBody>
      </p:sp>
      <p:sp>
        <p:nvSpPr>
          <p:cNvPr id="7782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782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C95F0D9-8D58-479D-A08C-EC56D097A59C}" type="slidenum">
              <a:rPr lang="en-US"/>
              <a:pPr eaLnBrk="1" hangingPunct="1"/>
              <a:t>67</a:t>
            </a:fld>
            <a:endParaRPr lang="en-US"/>
          </a:p>
        </p:txBody>
      </p:sp>
      <p:sp>
        <p:nvSpPr>
          <p:cNvPr id="77829" name="Rectangle 2"/>
          <p:cNvSpPr>
            <a:spLocks noGrp="1" noChangeArrowheads="1"/>
          </p:cNvSpPr>
          <p:nvPr>
            <p:ph type="title"/>
          </p:nvPr>
        </p:nvSpPr>
        <p:spPr/>
        <p:txBody>
          <a:bodyPr/>
          <a:lstStyle/>
          <a:p>
            <a:pPr eaLnBrk="1" hangingPunct="1"/>
            <a:endParaRPr lang="en-US" smtClean="0"/>
          </a:p>
        </p:txBody>
      </p:sp>
      <p:sp>
        <p:nvSpPr>
          <p:cNvPr id="77830" name="Rectangle 3"/>
          <p:cNvSpPr>
            <a:spLocks noGrp="1" noChangeArrowheads="1"/>
          </p:cNvSpPr>
          <p:nvPr>
            <p:ph type="body" idx="1"/>
          </p:nvPr>
        </p:nvSpPr>
        <p:spPr/>
        <p:txBody>
          <a:bodyPr/>
          <a:lstStyle/>
          <a:p>
            <a:pPr eaLnBrk="1" hangingPunct="1">
              <a:lnSpc>
                <a:spcPct val="80000"/>
              </a:lnSpc>
            </a:pPr>
            <a:r>
              <a:rPr lang="en-US" sz="2800" b="1" smtClean="0">
                <a:solidFill>
                  <a:srgbClr val="800000"/>
                </a:solidFill>
              </a:rPr>
              <a:t>Thuật giải lan truyền kích hoạt</a:t>
            </a:r>
          </a:p>
          <a:p>
            <a:pPr eaLnBrk="1" hangingPunct="1">
              <a:lnSpc>
                <a:spcPct val="80000"/>
              </a:lnSpc>
            </a:pPr>
            <a:r>
              <a:rPr lang="en-US" sz="2800" b="1" smtClean="0"/>
              <a:t>B1:</a:t>
            </a:r>
            <a:r>
              <a:rPr lang="en-US" sz="2800" smtClean="0"/>
              <a:t> Kích hoạt những </a:t>
            </a:r>
            <a:r>
              <a:rPr lang="en-US" sz="2800" smtClean="0">
                <a:solidFill>
                  <a:schemeClr val="tx2"/>
                </a:solidFill>
              </a:rPr>
              <a:t>đỉnh hình tròn</a:t>
            </a:r>
            <a:r>
              <a:rPr lang="en-US" sz="2800" smtClean="0"/>
              <a:t> đã cho ban đầu (những yếu tố đã có giá trị)</a:t>
            </a:r>
          </a:p>
          <a:p>
            <a:pPr eaLnBrk="1" hangingPunct="1">
              <a:lnSpc>
                <a:spcPct val="80000"/>
              </a:lnSpc>
            </a:pPr>
            <a:r>
              <a:rPr lang="en-US" sz="2800" b="1" smtClean="0"/>
              <a:t>B2:</a:t>
            </a:r>
            <a:r>
              <a:rPr lang="en-US" sz="2800" smtClean="0"/>
              <a:t> Lặp lại bước sau cho đến khi kích hoạt được tất cả những đỉnh ứng với những yếu tố cần tính hoặc không thể kích hoạt được bất kỳ đỉnh nào nữa</a:t>
            </a:r>
          </a:p>
          <a:p>
            <a:pPr eaLnBrk="1" hangingPunct="1">
              <a:lnSpc>
                <a:spcPct val="80000"/>
              </a:lnSpc>
            </a:pPr>
            <a:r>
              <a:rPr lang="en-US" sz="2800" smtClean="0"/>
              <a:t>Nếu một đỉnh hình chữ nhật có cung nối với n đỉnh hình tròn mà n-1 đỉnh hình tròn đã được kích hoạt thì kích hoạt đỉnh hình tròn còn lại (và tính giá trị đỉnh còn lại này thông qua công thức ở đỉnh hình chữ nhật).</a:t>
            </a:r>
          </a:p>
          <a:p>
            <a:pPr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2EE13AA-2FF1-484F-AB4B-5DEFE1FF2373}" type="datetime1">
              <a:rPr lang="vi-VN"/>
              <a:pPr eaLnBrk="1" hangingPunct="1"/>
              <a:t>28/03/2018</a:t>
            </a:fld>
            <a:endParaRPr lang="en-US"/>
          </a:p>
        </p:txBody>
      </p:sp>
      <p:sp>
        <p:nvSpPr>
          <p:cNvPr id="7885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885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7A4B289-077C-4777-9D1F-05072A9AAB6E}" type="slidenum">
              <a:rPr lang="en-US"/>
              <a:pPr eaLnBrk="1" hangingPunct="1"/>
              <a:t>68</a:t>
            </a:fld>
            <a:endParaRPr lang="en-US"/>
          </a:p>
        </p:txBody>
      </p:sp>
      <p:sp>
        <p:nvSpPr>
          <p:cNvPr id="78853" name="Rectangle 2"/>
          <p:cNvSpPr>
            <a:spLocks noGrp="1" noChangeArrowheads="1"/>
          </p:cNvSpPr>
          <p:nvPr>
            <p:ph type="title"/>
          </p:nvPr>
        </p:nvSpPr>
        <p:spPr/>
        <p:txBody>
          <a:bodyPr/>
          <a:lstStyle/>
          <a:p>
            <a:pPr eaLnBrk="1" hangingPunct="1"/>
            <a:endParaRPr lang="en-US" smtClean="0"/>
          </a:p>
        </p:txBody>
      </p:sp>
      <p:sp>
        <p:nvSpPr>
          <p:cNvPr id="78854" name="Rectangle 3"/>
          <p:cNvSpPr>
            <a:spLocks noGrp="1" noChangeArrowheads="1"/>
          </p:cNvSpPr>
          <p:nvPr>
            <p:ph type="body" idx="1"/>
          </p:nvPr>
        </p:nvSpPr>
        <p:spPr/>
        <p:txBody>
          <a:bodyPr/>
          <a:lstStyle/>
          <a:p>
            <a:pPr eaLnBrk="1" hangingPunct="1"/>
            <a:r>
              <a:rPr lang="vi-VN" smtClean="0"/>
              <a:t>Kích hoạt:</a:t>
            </a:r>
          </a:p>
          <a:p>
            <a:pPr eaLnBrk="1" hangingPunct="1">
              <a:buFontTx/>
              <a:buNone/>
            </a:pPr>
            <a:r>
              <a:rPr lang="en-US" smtClean="0"/>
              <a:t>	</a:t>
            </a:r>
            <a:r>
              <a:rPr lang="vi-VN" b="1" smtClean="0"/>
              <a:t>Yếu tố:</a:t>
            </a:r>
            <a:r>
              <a:rPr lang="vi-VN" smtClean="0"/>
              <a:t> đã biết do giả thiết hay do tính từ công thức</a:t>
            </a:r>
          </a:p>
          <a:p>
            <a:pPr eaLnBrk="1" hangingPunct="1">
              <a:buFontTx/>
              <a:buNone/>
            </a:pPr>
            <a:r>
              <a:rPr lang="en-US" smtClean="0"/>
              <a:t>	</a:t>
            </a:r>
            <a:r>
              <a:rPr lang="vi-VN" b="1" smtClean="0"/>
              <a:t>Công thức:</a:t>
            </a:r>
            <a:r>
              <a:rPr lang="vi-VN" smtClean="0"/>
              <a:t> Công thức áp dụng được để tạo yếu tố mới</a:t>
            </a:r>
            <a:endParaRPr lang="en-US"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72AECB9-6923-4B80-AC1C-A9994FB30333}" type="datetime1">
              <a:rPr lang="vi-VN"/>
              <a:pPr eaLnBrk="1" hangingPunct="1"/>
              <a:t>28/03/2018</a:t>
            </a:fld>
            <a:endParaRPr lang="en-US"/>
          </a:p>
        </p:txBody>
      </p:sp>
      <p:sp>
        <p:nvSpPr>
          <p:cNvPr id="7987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987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8FCD38B-EC3F-45F6-AA9A-2489D5C7C1CE}" type="slidenum">
              <a:rPr lang="en-US"/>
              <a:pPr eaLnBrk="1" hangingPunct="1"/>
              <a:t>69</a:t>
            </a:fld>
            <a:endParaRPr lang="en-US"/>
          </a:p>
        </p:txBody>
      </p:sp>
      <p:sp>
        <p:nvSpPr>
          <p:cNvPr id="79877" name="Rectangle 2"/>
          <p:cNvSpPr>
            <a:spLocks noGrp="1" noChangeArrowheads="1"/>
          </p:cNvSpPr>
          <p:nvPr>
            <p:ph type="title"/>
          </p:nvPr>
        </p:nvSpPr>
        <p:spPr/>
        <p:txBody>
          <a:bodyPr/>
          <a:lstStyle/>
          <a:p>
            <a:pPr eaLnBrk="1" hangingPunct="1"/>
            <a:endParaRPr lang="en-US" smtClean="0"/>
          </a:p>
        </p:txBody>
      </p:sp>
      <p:sp>
        <p:nvSpPr>
          <p:cNvPr id="79878" name="Rectangle 3"/>
          <p:cNvSpPr>
            <a:spLocks noGrp="1" noChangeArrowheads="1"/>
          </p:cNvSpPr>
          <p:nvPr>
            <p:ph type="body" idx="1"/>
          </p:nvPr>
        </p:nvSpPr>
        <p:spPr/>
        <p:txBody>
          <a:bodyPr/>
          <a:lstStyle/>
          <a:p>
            <a:pPr eaLnBrk="1" hangingPunct="1"/>
            <a:r>
              <a:rPr lang="vi-VN" smtClean="0"/>
              <a:t>Quy tắc lan truyền</a:t>
            </a:r>
            <a:endParaRPr lang="en-US" smtClean="0"/>
          </a:p>
          <a:p>
            <a:pPr eaLnBrk="1" hangingPunct="1">
              <a:buFontTx/>
              <a:buNone/>
            </a:pPr>
            <a:r>
              <a:rPr lang="en-US" smtClean="0"/>
              <a:t>		</a:t>
            </a:r>
            <a:r>
              <a:rPr lang="en-US" b="1" u="sng" smtClean="0"/>
              <a:t>Đối với công thức:</a:t>
            </a:r>
            <a:r>
              <a:rPr lang="en-US" smtClean="0"/>
              <a:t> công thức được áp dụng khi trong số các yếu tố liên hệ với công thức có đúng một yếu tố chưa biết.</a:t>
            </a:r>
          </a:p>
          <a:p>
            <a:pPr eaLnBrk="1" hangingPunct="1">
              <a:buFontTx/>
              <a:buNone/>
            </a:pPr>
            <a:r>
              <a:rPr lang="en-US" b="1" smtClean="0"/>
              <a:t>		</a:t>
            </a:r>
            <a:r>
              <a:rPr lang="en-US" b="1" u="sng" smtClean="0"/>
              <a:t>Đối với yếu tố:</a:t>
            </a:r>
            <a:r>
              <a:rPr lang="en-US" smtClean="0"/>
              <a:t> kích hoạt được khi có một công thức được kích hoạt quan hệ với yếu tố đó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24AE062-DD3F-4CF4-88AE-335CC0908D32}" type="datetime1">
              <a:rPr lang="vi-VN"/>
              <a:pPr eaLnBrk="1" hangingPunct="1"/>
              <a:t>28/03/2018</a:t>
            </a:fld>
            <a:endParaRPr lang="en-US"/>
          </a:p>
        </p:txBody>
      </p:sp>
      <p:sp>
        <p:nvSpPr>
          <p:cNvPr id="1843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843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0BD3941-6537-47C6-BEA9-E53234DDDD72}" type="slidenum">
              <a:rPr lang="en-US"/>
              <a:pPr eaLnBrk="1" hangingPunct="1"/>
              <a:t>7</a:t>
            </a:fld>
            <a:endParaRPr lang="en-US"/>
          </a:p>
        </p:txBody>
      </p:sp>
      <p:sp>
        <p:nvSpPr>
          <p:cNvPr id="18437" name="Rectangle 2"/>
          <p:cNvSpPr>
            <a:spLocks noGrp="1" noChangeArrowheads="1"/>
          </p:cNvSpPr>
          <p:nvPr>
            <p:ph type="title"/>
          </p:nvPr>
        </p:nvSpPr>
        <p:spPr/>
        <p:txBody>
          <a:bodyPr/>
          <a:lstStyle/>
          <a:p>
            <a:pPr eaLnBrk="1" hangingPunct="1"/>
            <a:r>
              <a:rPr lang="en-US" sz="4000" smtClean="0"/>
              <a:t>Biểu diễn tri thức</a:t>
            </a:r>
          </a:p>
        </p:txBody>
      </p:sp>
      <p:sp>
        <p:nvSpPr>
          <p:cNvPr id="18438" name="Rectangle 3"/>
          <p:cNvSpPr>
            <a:spLocks noGrp="1" noChangeArrowheads="1"/>
          </p:cNvSpPr>
          <p:nvPr>
            <p:ph type="body" idx="1"/>
          </p:nvPr>
        </p:nvSpPr>
        <p:spPr>
          <a:xfrm>
            <a:off x="457200" y="1052513"/>
            <a:ext cx="8229600" cy="4679950"/>
          </a:xfrm>
        </p:spPr>
        <p:txBody>
          <a:bodyPr/>
          <a:lstStyle/>
          <a:p>
            <a:pPr eaLnBrk="1" hangingPunct="1"/>
            <a:endParaRPr lang="en-US" smtClean="0"/>
          </a:p>
          <a:p>
            <a:pPr lvl="1" eaLnBrk="1" hangingPunct="1">
              <a:buFontTx/>
              <a:buNone/>
            </a:pPr>
            <a:endParaRPr lang="en-US" smtClean="0"/>
          </a:p>
        </p:txBody>
      </p:sp>
      <p:sp>
        <p:nvSpPr>
          <p:cNvPr id="18439" name="Line 4"/>
          <p:cNvSpPr>
            <a:spLocks noChangeShapeType="1"/>
          </p:cNvSpPr>
          <p:nvPr/>
        </p:nvSpPr>
        <p:spPr bwMode="auto">
          <a:xfrm>
            <a:off x="609600" y="2803525"/>
            <a:ext cx="8001000" cy="0"/>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a:lstStyle/>
          <a:p>
            <a:endParaRPr lang="en-US"/>
          </a:p>
        </p:txBody>
      </p:sp>
      <p:sp>
        <p:nvSpPr>
          <p:cNvPr id="18440" name="Line 5"/>
          <p:cNvSpPr>
            <a:spLocks noChangeShapeType="1"/>
          </p:cNvSpPr>
          <p:nvPr/>
        </p:nvSpPr>
        <p:spPr bwMode="auto">
          <a:xfrm>
            <a:off x="4191000" y="2281238"/>
            <a:ext cx="0" cy="1831975"/>
          </a:xfrm>
          <a:prstGeom prst="line">
            <a:avLst/>
          </a:prstGeom>
          <a:ln w="9525">
            <a:solidFill>
              <a:schemeClr val="tx1"/>
            </a:solidFill>
            <a:round/>
            <a:headEnd/>
            <a:tailEnd/>
          </a:ln>
          <a:extLst>
            <a:ext uri="{909E8E84-426E-40dd-AFC4-6F175D3DCCD1}">
              <a14:hiddenFill xmlns="" xmlns:a14="http://schemas.microsoft.com/office/drawing/2007/7/7/main">
                <a:noFill/>
              </a14:hiddenFill>
            </a:ext>
          </a:extLst>
        </p:spPr>
        <p:txBody>
          <a:bodyPr/>
          <a:lstStyle/>
          <a:p>
            <a:endParaRPr lang="en-US"/>
          </a:p>
        </p:txBody>
      </p:sp>
      <p:sp>
        <p:nvSpPr>
          <p:cNvPr id="18441" name="Text Box 6"/>
          <p:cNvSpPr txBox="1">
            <a:spLocks noChangeArrowheads="1"/>
          </p:cNvSpPr>
          <p:nvPr/>
        </p:nvSpPr>
        <p:spPr bwMode="auto">
          <a:xfrm>
            <a:off x="1203325" y="2241550"/>
            <a:ext cx="1609725"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a:t>Dạng thực</a:t>
            </a:r>
          </a:p>
        </p:txBody>
      </p:sp>
      <p:sp>
        <p:nvSpPr>
          <p:cNvPr id="18442" name="Text Box 7"/>
          <p:cNvSpPr txBox="1">
            <a:spLocks noChangeArrowheads="1"/>
          </p:cNvSpPr>
          <p:nvPr/>
        </p:nvSpPr>
        <p:spPr bwMode="auto">
          <a:xfrm>
            <a:off x="5715000" y="2205038"/>
            <a:ext cx="2287588" cy="45720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a:t>Dạng hình thức</a:t>
            </a:r>
          </a:p>
        </p:txBody>
      </p:sp>
      <p:sp>
        <p:nvSpPr>
          <p:cNvPr id="18443" name="Text Box 8"/>
          <p:cNvSpPr txBox="1">
            <a:spLocks noChangeArrowheads="1"/>
          </p:cNvSpPr>
          <p:nvPr/>
        </p:nvSpPr>
        <p:spPr bwMode="auto">
          <a:xfrm>
            <a:off x="762000" y="2947988"/>
            <a:ext cx="2660650" cy="7016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buFontTx/>
              <a:buChar char="-"/>
            </a:pPr>
            <a:r>
              <a:rPr lang="en-US" sz="2000"/>
              <a:t> </a:t>
            </a:r>
            <a:r>
              <a:rPr lang="en-US" sz="2000" b="1">
                <a:latin typeface="Tahoma" pitchFamily="34" charset="0"/>
              </a:rPr>
              <a:t>Facts</a:t>
            </a:r>
            <a:r>
              <a:rPr lang="en-US" sz="2000"/>
              <a:t> (sự kiện):</a:t>
            </a:r>
          </a:p>
          <a:p>
            <a:r>
              <a:rPr lang="en-US" sz="2000">
                <a:latin typeface="Tahoma" pitchFamily="34" charset="0"/>
              </a:rPr>
              <a:t>sự thật trong lĩnh vực</a:t>
            </a:r>
          </a:p>
        </p:txBody>
      </p:sp>
      <p:sp>
        <p:nvSpPr>
          <p:cNvPr id="18444" name="Text Box 9"/>
          <p:cNvSpPr txBox="1">
            <a:spLocks noChangeArrowheads="1"/>
          </p:cNvSpPr>
          <p:nvPr/>
        </p:nvSpPr>
        <p:spPr bwMode="auto">
          <a:xfrm>
            <a:off x="4419600" y="2963863"/>
            <a:ext cx="4419600" cy="1006475"/>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buFontTx/>
              <a:buChar char="-"/>
            </a:pPr>
            <a:r>
              <a:rPr lang="en-US" sz="2000"/>
              <a:t> </a:t>
            </a:r>
            <a:r>
              <a:rPr lang="en-US" sz="2000" b="1">
                <a:latin typeface="Tahoma" pitchFamily="34" charset="0"/>
              </a:rPr>
              <a:t>Representations</a:t>
            </a:r>
            <a:r>
              <a:rPr lang="en-US" sz="2000"/>
              <a:t> (sự biểu diễn):</a:t>
            </a:r>
          </a:p>
          <a:p>
            <a:r>
              <a:rPr lang="en-US" sz="2000">
                <a:latin typeface="Tahoma" pitchFamily="34" charset="0"/>
              </a:rPr>
              <a:t>dạng biểu diễn của sự kiện theo l</a:t>
            </a:r>
            <a:r>
              <a:rPr lang="en-US">
                <a:latin typeface="Tahoma" pitchFamily="34" charset="0"/>
              </a:rPr>
              <a:t>ược đồ </a:t>
            </a:r>
            <a:r>
              <a:rPr lang="en-US" sz="2000">
                <a:latin typeface="Tahoma" pitchFamily="34" charset="0"/>
              </a:rPr>
              <a:t>được chọn. </a:t>
            </a:r>
          </a:p>
        </p:txBody>
      </p:sp>
      <p:sp>
        <p:nvSpPr>
          <p:cNvPr id="18445" name="Line 10"/>
          <p:cNvSpPr>
            <a:spLocks noChangeShapeType="1"/>
          </p:cNvSpPr>
          <p:nvPr/>
        </p:nvSpPr>
        <p:spPr bwMode="auto">
          <a:xfrm flipV="1">
            <a:off x="2028825" y="3881438"/>
            <a:ext cx="0" cy="990600"/>
          </a:xfrm>
          <a:prstGeom prst="line">
            <a:avLst/>
          </a:prstGeom>
          <a:ln w="38100">
            <a:solidFill>
              <a:schemeClr val="tx1"/>
            </a:solidFill>
            <a:prstDash val="dashDot"/>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18446" name="Text Box 11"/>
          <p:cNvSpPr txBox="1">
            <a:spLocks noChangeArrowheads="1"/>
          </p:cNvSpPr>
          <p:nvPr/>
        </p:nvSpPr>
        <p:spPr bwMode="auto">
          <a:xfrm>
            <a:off x="1022350" y="5024438"/>
            <a:ext cx="1949450" cy="366712"/>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t>Cái cần biểu diễn</a:t>
            </a:r>
          </a:p>
        </p:txBody>
      </p:sp>
      <p:sp>
        <p:nvSpPr>
          <p:cNvPr id="18447" name="Line 12"/>
          <p:cNvSpPr>
            <a:spLocks noChangeShapeType="1"/>
          </p:cNvSpPr>
          <p:nvPr/>
        </p:nvSpPr>
        <p:spPr bwMode="auto">
          <a:xfrm flipV="1">
            <a:off x="6629400" y="3957638"/>
            <a:ext cx="0" cy="990600"/>
          </a:xfrm>
          <a:prstGeom prst="line">
            <a:avLst/>
          </a:prstGeom>
          <a:ln w="38100">
            <a:solidFill>
              <a:schemeClr val="tx1"/>
            </a:solidFill>
            <a:prstDash val="dashDot"/>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p:nvSpPr>
          <p:cNvPr id="18448" name="Text Box 13"/>
          <p:cNvSpPr txBox="1">
            <a:spLocks noChangeArrowheads="1"/>
          </p:cNvSpPr>
          <p:nvPr/>
        </p:nvSpPr>
        <p:spPr bwMode="auto">
          <a:xfrm>
            <a:off x="5622925" y="5100638"/>
            <a:ext cx="2378075" cy="366712"/>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t>Cái có thể xử lý được</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2B00093-0013-49BA-803B-D3AA4F8B2F78}" type="datetime1">
              <a:rPr lang="vi-VN"/>
              <a:pPr eaLnBrk="1" hangingPunct="1"/>
              <a:t>28/03/2018</a:t>
            </a:fld>
            <a:endParaRPr lang="en-US"/>
          </a:p>
        </p:txBody>
      </p:sp>
      <p:sp>
        <p:nvSpPr>
          <p:cNvPr id="3078"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3079"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9F4DC0A7-F27B-4F31-984C-0D692851E455}" type="slidenum">
              <a:rPr lang="en-US"/>
              <a:pPr eaLnBrk="1" hangingPunct="1"/>
              <a:t>70</a:t>
            </a:fld>
            <a:endParaRPr lang="en-US"/>
          </a:p>
        </p:txBody>
      </p:sp>
      <p:sp>
        <p:nvSpPr>
          <p:cNvPr id="3080" name="Rectangle 2"/>
          <p:cNvSpPr>
            <a:spLocks noGrp="1" noChangeArrowheads="1"/>
          </p:cNvSpPr>
          <p:nvPr>
            <p:ph type="title"/>
          </p:nvPr>
        </p:nvSpPr>
        <p:spPr/>
        <p:txBody>
          <a:bodyPr/>
          <a:lstStyle/>
          <a:p>
            <a:pPr eaLnBrk="1" hangingPunct="1"/>
            <a:endParaRPr lang="en-US" smtClean="0"/>
          </a:p>
        </p:txBody>
      </p:sp>
      <p:grpSp>
        <p:nvGrpSpPr>
          <p:cNvPr id="3081" name="Group 3"/>
          <p:cNvGrpSpPr>
            <a:grpSpLocks/>
          </p:cNvGrpSpPr>
          <p:nvPr/>
        </p:nvGrpSpPr>
        <p:grpSpPr bwMode="auto">
          <a:xfrm>
            <a:off x="304800" y="765175"/>
            <a:ext cx="8839200" cy="5638800"/>
            <a:chOff x="336" y="624"/>
            <a:chExt cx="5568" cy="3552"/>
          </a:xfrm>
        </p:grpSpPr>
        <p:graphicFrame>
          <p:nvGraphicFramePr>
            <p:cNvPr id="3074" name="Object 4"/>
            <p:cNvGraphicFramePr>
              <a:graphicFrameLocks noChangeAspect="1"/>
            </p:cNvGraphicFramePr>
            <p:nvPr/>
          </p:nvGraphicFramePr>
          <p:xfrm>
            <a:off x="1028" y="1929"/>
            <a:ext cx="930" cy="373"/>
          </p:xfrm>
          <a:graphic>
            <a:graphicData uri="http://schemas.openxmlformats.org/presentationml/2006/ole">
              <mc:AlternateContent xmlns:mc="http://schemas.openxmlformats.org/markup-compatibility/2006">
                <mc:Choice xmlns:v="urn:schemas-microsoft-com:vml" Requires="v">
                  <p:oleObj spid="_x0000_s3123" name="Equation" r:id="rId3" imgW="787320" imgH="393480" progId="Equation.3">
                    <p:embed/>
                  </p:oleObj>
                </mc:Choice>
                <mc:Fallback>
                  <p:oleObj name="Equation" r:id="rId3" imgW="787320" imgH="393480" progId="Equation.3">
                    <p:embed/>
                    <p:pic>
                      <p:nvPicPr>
                        <p:cNvPr id="0" name="Object 4"/>
                        <p:cNvPicPr>
                          <a:picLocks noChangeAspect="1" noChangeArrowheads="1"/>
                        </p:cNvPicPr>
                        <p:nvPr/>
                      </p:nvPicPr>
                      <p:blipFill>
                        <a:blip r:embed="rId4">
                          <a:extLst/>
                        </a:blip>
                        <a:srcRect/>
                        <a:stretch>
                          <a:fillRect/>
                        </a:stretch>
                      </p:blipFill>
                      <p:spPr bwMode="auto">
                        <a:xfrm>
                          <a:off x="1028" y="1929"/>
                          <a:ext cx="930" cy="373"/>
                        </a:xfrm>
                        <a:prstGeom prst="rect">
                          <a:avLst/>
                        </a:prstGeom>
                        <a:noFill/>
                        <a:ln w="9525">
                          <a:solidFill>
                            <a:schemeClr val="tx1"/>
                          </a:solidFill>
                          <a:miter lim="800000"/>
                          <a:headEnd/>
                          <a:tailEnd/>
                        </a:ln>
                      </p:spPr>
                    </p:pic>
                  </p:oleObj>
                </mc:Fallback>
              </mc:AlternateContent>
            </a:graphicData>
          </a:graphic>
        </p:graphicFrame>
        <p:sp useBgFill="1">
          <p:nvSpPr>
            <p:cNvPr id="3082" name="Text Box 5"/>
            <p:cNvSpPr txBox="1">
              <a:spLocks noChangeArrowheads="1"/>
            </p:cNvSpPr>
            <p:nvPr/>
          </p:nvSpPr>
          <p:spPr bwMode="auto">
            <a:xfrm>
              <a:off x="3554" y="3243"/>
              <a:ext cx="1895" cy="298"/>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Times New Roman" pitchFamily="18" charset="0"/>
                </a:rPr>
                <a:t>S – ½ h</a:t>
              </a:r>
              <a:r>
                <a:rPr lang="en-US" sz="2400" b="1" baseline="-25000">
                  <a:latin typeface="Times New Roman" pitchFamily="18" charset="0"/>
                </a:rPr>
                <a:t>c</a:t>
              </a:r>
              <a:r>
                <a:rPr lang="en-US" sz="2400" b="1">
                  <a:latin typeface="Times New Roman" pitchFamily="18" charset="0"/>
                </a:rPr>
                <a:t>.c = 0</a:t>
              </a:r>
            </a:p>
          </p:txBody>
        </p:sp>
        <p:sp useBgFill="1">
          <p:nvSpPr>
            <p:cNvPr id="3083" name="Oval 6"/>
            <p:cNvSpPr>
              <a:spLocks noChangeArrowheads="1"/>
            </p:cNvSpPr>
            <p:nvPr/>
          </p:nvSpPr>
          <p:spPr bwMode="auto">
            <a:xfrm>
              <a:off x="3046" y="3785"/>
              <a:ext cx="478" cy="391"/>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S</a:t>
              </a:r>
            </a:p>
          </p:txBody>
        </p:sp>
        <p:sp useBgFill="1">
          <p:nvSpPr>
            <p:cNvPr id="3084" name="Oval 7"/>
            <p:cNvSpPr>
              <a:spLocks noChangeArrowheads="1"/>
            </p:cNvSpPr>
            <p:nvPr/>
          </p:nvSpPr>
          <p:spPr bwMode="auto">
            <a:xfrm>
              <a:off x="1331" y="2547"/>
              <a:ext cx="478" cy="392"/>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a</a:t>
              </a:r>
            </a:p>
          </p:txBody>
        </p:sp>
        <p:sp useBgFill="1">
          <p:nvSpPr>
            <p:cNvPr id="3085" name="Oval 8"/>
            <p:cNvSpPr>
              <a:spLocks noChangeArrowheads="1"/>
            </p:cNvSpPr>
            <p:nvPr/>
          </p:nvSpPr>
          <p:spPr bwMode="auto">
            <a:xfrm>
              <a:off x="2294" y="2584"/>
              <a:ext cx="478" cy="391"/>
            </a:xfrm>
            <a:prstGeom prst="ellipse">
              <a:avLst/>
            </a:prstGeom>
            <a:ln w="9525">
              <a:solidFill>
                <a:schemeClr val="tx1"/>
              </a:solidFill>
              <a:round/>
              <a:headEnd/>
              <a:tailEnd/>
            </a:ln>
          </p:spPr>
          <p:txBody>
            <a:bodyPr/>
            <a:lstStyle/>
            <a:p>
              <a:pPr algn="ctr" eaLnBrk="0" hangingPunct="0"/>
              <a:r>
                <a:rPr lang="en-US" sz="2400" b="1">
                  <a:latin typeface="Tahoma" pitchFamily="34" charset="0"/>
                </a:rPr>
                <a:t>b</a:t>
              </a:r>
            </a:p>
          </p:txBody>
        </p:sp>
        <p:sp useBgFill="1">
          <p:nvSpPr>
            <p:cNvPr id="3086" name="Oval 9"/>
            <p:cNvSpPr>
              <a:spLocks noChangeArrowheads="1"/>
            </p:cNvSpPr>
            <p:nvPr/>
          </p:nvSpPr>
          <p:spPr bwMode="auto">
            <a:xfrm>
              <a:off x="4369" y="2538"/>
              <a:ext cx="478" cy="392"/>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c</a:t>
              </a:r>
            </a:p>
          </p:txBody>
        </p:sp>
        <p:sp useBgFill="1">
          <p:nvSpPr>
            <p:cNvPr id="3087" name="Oval 10"/>
            <p:cNvSpPr>
              <a:spLocks noChangeArrowheads="1"/>
            </p:cNvSpPr>
            <p:nvPr/>
          </p:nvSpPr>
          <p:spPr bwMode="auto">
            <a:xfrm>
              <a:off x="3311" y="2579"/>
              <a:ext cx="478" cy="360"/>
            </a:xfrm>
            <a:prstGeom prst="ellipse">
              <a:avLst/>
            </a:prstGeom>
            <a:ln w="9525">
              <a:solidFill>
                <a:schemeClr val="tx1"/>
              </a:solidFill>
              <a:round/>
              <a:headEnd/>
              <a:tailEnd/>
            </a:ln>
          </p:spPr>
          <p:txBody>
            <a:bodyPr/>
            <a:lstStyle/>
            <a:p>
              <a:pPr algn="ctr" eaLnBrk="0" hangingPunct="0"/>
              <a:r>
                <a:rPr lang="en-US" sz="2400" b="1">
                  <a:solidFill>
                    <a:srgbClr val="0066FF"/>
                  </a:solidFill>
                  <a:latin typeface="Tahoma" pitchFamily="34" charset="0"/>
                </a:rPr>
                <a:t>h</a:t>
              </a:r>
              <a:r>
                <a:rPr lang="en-US" sz="2400" b="1" baseline="-25000">
                  <a:solidFill>
                    <a:srgbClr val="0066FF"/>
                  </a:solidFill>
                  <a:latin typeface="Tahoma" pitchFamily="34" charset="0"/>
                </a:rPr>
                <a:t>c</a:t>
              </a:r>
              <a:endParaRPr lang="en-US" sz="2400" b="1">
                <a:solidFill>
                  <a:srgbClr val="0066FF"/>
                </a:solidFill>
                <a:latin typeface="Tahoma" pitchFamily="34" charset="0"/>
              </a:endParaRPr>
            </a:p>
          </p:txBody>
        </p:sp>
        <p:sp useBgFill="1">
          <p:nvSpPr>
            <p:cNvPr id="3088" name="Oval 11"/>
            <p:cNvSpPr>
              <a:spLocks noChangeArrowheads="1"/>
            </p:cNvSpPr>
            <p:nvPr/>
          </p:nvSpPr>
          <p:spPr bwMode="auto">
            <a:xfrm>
              <a:off x="1680" y="1274"/>
              <a:ext cx="478" cy="39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A</a:t>
              </a:r>
              <a:r>
                <a:rPr lang="en-US" sz="2400" b="1">
                  <a:latin typeface="Tahoma" pitchFamily="34" charset="0"/>
                  <a:sym typeface="Symbol" pitchFamily="18" charset="2"/>
                </a:rPr>
                <a:t>	</a:t>
              </a:r>
              <a:endParaRPr lang="en-US" sz="2400">
                <a:latin typeface="Times New Roman" pitchFamily="18" charset="0"/>
              </a:endParaRPr>
            </a:p>
          </p:txBody>
        </p:sp>
        <p:sp useBgFill="1">
          <p:nvSpPr>
            <p:cNvPr id="3089" name="Oval 12"/>
            <p:cNvSpPr>
              <a:spLocks noChangeArrowheads="1"/>
            </p:cNvSpPr>
            <p:nvPr/>
          </p:nvSpPr>
          <p:spPr bwMode="auto">
            <a:xfrm>
              <a:off x="3088" y="1265"/>
              <a:ext cx="478" cy="391"/>
            </a:xfrm>
            <a:prstGeom prst="ellipse">
              <a:avLst/>
            </a:prstGeom>
            <a:ln w="9525">
              <a:solidFill>
                <a:schemeClr val="tx1"/>
              </a:solidFill>
              <a:round/>
              <a:headEnd/>
              <a:tailEnd/>
            </a:ln>
          </p:spPr>
          <p:txBody>
            <a:bodyPr/>
            <a:lstStyle/>
            <a:p>
              <a:pPr eaLnBrk="0" hangingPunct="0"/>
              <a:r>
                <a:rPr lang="en-US" sz="2400" b="1">
                  <a:solidFill>
                    <a:srgbClr val="FF0000"/>
                  </a:solidFill>
                  <a:latin typeface="Tahoma" pitchFamily="34" charset="0"/>
                  <a:sym typeface="Symbol" pitchFamily="18" charset="2"/>
                </a:rPr>
                <a:t>B</a:t>
              </a:r>
              <a:endParaRPr lang="en-US" sz="2400">
                <a:solidFill>
                  <a:srgbClr val="FF0000"/>
                </a:solidFill>
                <a:latin typeface="Times New Roman" pitchFamily="18" charset="0"/>
              </a:endParaRPr>
            </a:p>
          </p:txBody>
        </p:sp>
        <p:sp useBgFill="1">
          <p:nvSpPr>
            <p:cNvPr id="3090" name="Line 13"/>
            <p:cNvSpPr>
              <a:spLocks noChangeShapeType="1"/>
            </p:cNvSpPr>
            <p:nvPr/>
          </p:nvSpPr>
          <p:spPr bwMode="auto">
            <a:xfrm flipH="1">
              <a:off x="1395" y="1566"/>
              <a:ext cx="307" cy="343"/>
            </a:xfrm>
            <a:prstGeom prst="line">
              <a:avLst/>
            </a:prstGeom>
            <a:ln w="9525">
              <a:solidFill>
                <a:schemeClr val="tx1"/>
              </a:solidFill>
              <a:round/>
              <a:headEnd/>
              <a:tailEnd type="triangle" w="med" len="med"/>
            </a:ln>
          </p:spPr>
          <p:txBody>
            <a:bodyPr/>
            <a:lstStyle/>
            <a:p>
              <a:endParaRPr lang="en-US"/>
            </a:p>
          </p:txBody>
        </p:sp>
        <p:sp useBgFill="1">
          <p:nvSpPr>
            <p:cNvPr id="3091" name="Line 14"/>
            <p:cNvSpPr>
              <a:spLocks noChangeShapeType="1"/>
            </p:cNvSpPr>
            <p:nvPr/>
          </p:nvSpPr>
          <p:spPr bwMode="auto">
            <a:xfrm flipH="1">
              <a:off x="1956" y="1530"/>
              <a:ext cx="1143" cy="49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2" name="Line 15"/>
            <p:cNvSpPr>
              <a:spLocks noChangeShapeType="1"/>
            </p:cNvSpPr>
            <p:nvPr/>
          </p:nvSpPr>
          <p:spPr bwMode="auto">
            <a:xfrm flipH="1" flipV="1">
              <a:off x="1416" y="2316"/>
              <a:ext cx="127" cy="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3" name="Line 16"/>
            <p:cNvSpPr>
              <a:spLocks noChangeShapeType="1"/>
            </p:cNvSpPr>
            <p:nvPr/>
          </p:nvSpPr>
          <p:spPr bwMode="auto">
            <a:xfrm flipH="1" flipV="1">
              <a:off x="1987" y="2207"/>
              <a:ext cx="530" cy="38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4" name="Line 17"/>
            <p:cNvSpPr>
              <a:spLocks noChangeShapeType="1"/>
            </p:cNvSpPr>
            <p:nvPr/>
          </p:nvSpPr>
          <p:spPr bwMode="auto">
            <a:xfrm>
              <a:off x="3692" y="2903"/>
              <a:ext cx="561"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5" name="Line 18"/>
            <p:cNvSpPr>
              <a:spLocks noChangeShapeType="1"/>
            </p:cNvSpPr>
            <p:nvPr/>
          </p:nvSpPr>
          <p:spPr bwMode="auto">
            <a:xfrm flipV="1">
              <a:off x="3512" y="3562"/>
              <a:ext cx="772" cy="35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6" name="Line 19"/>
            <p:cNvSpPr>
              <a:spLocks noChangeShapeType="1"/>
            </p:cNvSpPr>
            <p:nvPr/>
          </p:nvSpPr>
          <p:spPr bwMode="auto">
            <a:xfrm flipH="1">
              <a:off x="1532" y="2939"/>
              <a:ext cx="43" cy="289"/>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7" name="Line 20"/>
            <p:cNvSpPr>
              <a:spLocks noChangeShapeType="1"/>
            </p:cNvSpPr>
            <p:nvPr/>
          </p:nvSpPr>
          <p:spPr bwMode="auto">
            <a:xfrm flipH="1">
              <a:off x="2231" y="2966"/>
              <a:ext cx="264" cy="28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8" name="Line 21"/>
            <p:cNvSpPr>
              <a:spLocks noChangeShapeType="1"/>
            </p:cNvSpPr>
            <p:nvPr/>
          </p:nvSpPr>
          <p:spPr bwMode="auto">
            <a:xfrm flipH="1">
              <a:off x="2866" y="2912"/>
              <a:ext cx="1672"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099" name="Line 22"/>
            <p:cNvSpPr>
              <a:spLocks noChangeShapeType="1"/>
            </p:cNvSpPr>
            <p:nvPr/>
          </p:nvSpPr>
          <p:spPr bwMode="auto">
            <a:xfrm>
              <a:off x="4687" y="2912"/>
              <a:ext cx="148" cy="3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100" name="Text Box 23"/>
            <p:cNvSpPr txBox="1">
              <a:spLocks noChangeArrowheads="1"/>
            </p:cNvSpPr>
            <p:nvPr/>
          </p:nvSpPr>
          <p:spPr bwMode="auto">
            <a:xfrm>
              <a:off x="527" y="1951"/>
              <a:ext cx="412"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(1)</a:t>
              </a:r>
            </a:p>
          </p:txBody>
        </p:sp>
        <p:graphicFrame>
          <p:nvGraphicFramePr>
            <p:cNvPr id="3075" name="Object 24"/>
            <p:cNvGraphicFramePr>
              <a:graphicFrameLocks noChangeAspect="1"/>
            </p:cNvGraphicFramePr>
            <p:nvPr/>
          </p:nvGraphicFramePr>
          <p:xfrm>
            <a:off x="3568" y="1938"/>
            <a:ext cx="961" cy="373"/>
          </p:xfrm>
          <a:graphic>
            <a:graphicData uri="http://schemas.openxmlformats.org/presentationml/2006/ole">
              <mc:AlternateContent xmlns:mc="http://schemas.openxmlformats.org/markup-compatibility/2006">
                <mc:Choice xmlns:v="urn:schemas-microsoft-com:vml" Requires="v">
                  <p:oleObj spid="_x0000_s3124" name="Equation" r:id="rId5" imgW="812520" imgH="393480" progId="Equation.3">
                    <p:embed/>
                  </p:oleObj>
                </mc:Choice>
                <mc:Fallback>
                  <p:oleObj name="Equation" r:id="rId5" imgW="812520" imgH="393480" progId="Equation.3">
                    <p:embed/>
                    <p:pic>
                      <p:nvPicPr>
                        <p:cNvPr id="0" name="Object 24"/>
                        <p:cNvPicPr>
                          <a:picLocks noChangeAspect="1" noChangeArrowheads="1"/>
                        </p:cNvPicPr>
                        <p:nvPr/>
                      </p:nvPicPr>
                      <p:blipFill>
                        <a:blip r:embed="rId6">
                          <a:extLst/>
                        </a:blip>
                        <a:srcRect/>
                        <a:stretch>
                          <a:fillRect/>
                        </a:stretch>
                      </p:blipFill>
                      <p:spPr bwMode="auto">
                        <a:xfrm>
                          <a:off x="3568" y="1938"/>
                          <a:ext cx="961" cy="373"/>
                        </a:xfrm>
                        <a:prstGeom prst="rect">
                          <a:avLst/>
                        </a:prstGeom>
                        <a:noFill/>
                        <a:ln w="9525">
                          <a:solidFill>
                            <a:schemeClr val="tx1"/>
                          </a:solidFill>
                          <a:miter lim="800000"/>
                          <a:headEnd/>
                          <a:tailEnd/>
                        </a:ln>
                      </p:spPr>
                    </p:pic>
                  </p:oleObj>
                </mc:Fallback>
              </mc:AlternateContent>
            </a:graphicData>
          </a:graphic>
        </p:graphicFrame>
        <p:sp useBgFill="1">
          <p:nvSpPr>
            <p:cNvPr id="3101" name="Oval 25"/>
            <p:cNvSpPr>
              <a:spLocks noChangeArrowheads="1"/>
            </p:cNvSpPr>
            <p:nvPr/>
          </p:nvSpPr>
          <p:spPr bwMode="auto">
            <a:xfrm>
              <a:off x="4380" y="1247"/>
              <a:ext cx="478" cy="391"/>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C</a:t>
              </a:r>
              <a:endParaRPr lang="en-US" sz="2400">
                <a:latin typeface="Times New Roman" pitchFamily="18" charset="0"/>
              </a:endParaRPr>
            </a:p>
          </p:txBody>
        </p:sp>
        <p:sp useBgFill="1">
          <p:nvSpPr>
            <p:cNvPr id="3102" name="Line 26"/>
            <p:cNvSpPr>
              <a:spLocks noChangeShapeType="1"/>
            </p:cNvSpPr>
            <p:nvPr/>
          </p:nvSpPr>
          <p:spPr bwMode="auto">
            <a:xfrm flipH="1">
              <a:off x="4274" y="1626"/>
              <a:ext cx="328" cy="289"/>
            </a:xfrm>
            <a:prstGeom prst="line">
              <a:avLst/>
            </a:prstGeom>
            <a:ln w="9525">
              <a:solidFill>
                <a:schemeClr val="tx1"/>
              </a:solidFill>
              <a:round/>
              <a:headEnd/>
              <a:tailEnd type="triangle" w="med" len="med"/>
            </a:ln>
          </p:spPr>
          <p:txBody>
            <a:bodyPr/>
            <a:lstStyle/>
            <a:p>
              <a:endParaRPr lang="en-US"/>
            </a:p>
          </p:txBody>
        </p:sp>
        <p:sp useBgFill="1">
          <p:nvSpPr>
            <p:cNvPr id="3103" name="Line 27"/>
            <p:cNvSpPr>
              <a:spLocks noChangeShapeType="1"/>
            </p:cNvSpPr>
            <p:nvPr/>
          </p:nvSpPr>
          <p:spPr bwMode="auto">
            <a:xfrm>
              <a:off x="3512" y="1581"/>
              <a:ext cx="402"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104" name="Line 28"/>
            <p:cNvSpPr>
              <a:spLocks noChangeShapeType="1"/>
            </p:cNvSpPr>
            <p:nvPr/>
          </p:nvSpPr>
          <p:spPr bwMode="auto">
            <a:xfrm flipH="1" flipV="1">
              <a:off x="4253" y="2331"/>
              <a:ext cx="296" cy="20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105" name="Text Box 29"/>
            <p:cNvSpPr txBox="1">
              <a:spLocks noChangeArrowheads="1"/>
            </p:cNvSpPr>
            <p:nvPr/>
          </p:nvSpPr>
          <p:spPr bwMode="auto">
            <a:xfrm>
              <a:off x="4591" y="1961"/>
              <a:ext cx="413" cy="279"/>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(2)</a:t>
              </a:r>
            </a:p>
          </p:txBody>
        </p:sp>
        <p:sp useBgFill="1">
          <p:nvSpPr>
            <p:cNvPr id="3106" name="Text Box 30"/>
            <p:cNvSpPr txBox="1">
              <a:spLocks noChangeArrowheads="1"/>
            </p:cNvSpPr>
            <p:nvPr/>
          </p:nvSpPr>
          <p:spPr bwMode="auto">
            <a:xfrm>
              <a:off x="336" y="3261"/>
              <a:ext cx="413"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(3)</a:t>
              </a:r>
            </a:p>
          </p:txBody>
        </p:sp>
        <p:sp useBgFill="1">
          <p:nvSpPr>
            <p:cNvPr id="3107" name="Line 31"/>
            <p:cNvSpPr>
              <a:spLocks noChangeShapeType="1"/>
            </p:cNvSpPr>
            <p:nvPr/>
          </p:nvSpPr>
          <p:spPr bwMode="auto">
            <a:xfrm flipH="1" flipV="1">
              <a:off x="2665" y="3649"/>
              <a:ext cx="370" cy="298"/>
            </a:xfrm>
            <a:prstGeom prst="line">
              <a:avLst/>
            </a:prstGeom>
            <a:ln w="9525">
              <a:solidFill>
                <a:schemeClr val="tx1"/>
              </a:solidFill>
              <a:round/>
              <a:headEnd/>
              <a:tailEnd type="triangle" w="med" len="med"/>
            </a:ln>
          </p:spPr>
          <p:txBody>
            <a:bodyPr/>
            <a:lstStyle/>
            <a:p>
              <a:endParaRPr lang="en-US"/>
            </a:p>
          </p:txBody>
        </p:sp>
        <p:sp useBgFill="1">
          <p:nvSpPr>
            <p:cNvPr id="3108" name="Text Box 32"/>
            <p:cNvSpPr txBox="1">
              <a:spLocks noChangeArrowheads="1"/>
            </p:cNvSpPr>
            <p:nvPr/>
          </p:nvSpPr>
          <p:spPr bwMode="auto">
            <a:xfrm>
              <a:off x="5491" y="3243"/>
              <a:ext cx="413"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(5)</a:t>
              </a:r>
            </a:p>
          </p:txBody>
        </p:sp>
        <p:sp useBgFill="1">
          <p:nvSpPr>
            <p:cNvPr id="3109" name="Text Box 33"/>
            <p:cNvSpPr txBox="1">
              <a:spLocks noChangeArrowheads="1"/>
            </p:cNvSpPr>
            <p:nvPr/>
          </p:nvSpPr>
          <p:spPr bwMode="auto">
            <a:xfrm>
              <a:off x="2686" y="624"/>
              <a:ext cx="1800" cy="289"/>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imes New Roman" pitchFamily="18" charset="0"/>
                  <a:sym typeface="Symbol" pitchFamily="18" charset="2"/>
                </a:rPr>
                <a:t>A</a:t>
              </a:r>
              <a:r>
                <a:rPr lang="en-US" sz="2400">
                  <a:latin typeface="Times New Roman" pitchFamily="18" charset="0"/>
                </a:rPr>
                <a:t>+ </a:t>
              </a:r>
              <a:r>
                <a:rPr lang="en-US" sz="2400">
                  <a:latin typeface="Times New Roman" pitchFamily="18" charset="0"/>
                  <a:sym typeface="Symbol" pitchFamily="18" charset="2"/>
                </a:rPr>
                <a:t>B</a:t>
              </a:r>
              <a:r>
                <a:rPr lang="en-US" sz="2400">
                  <a:latin typeface="Times New Roman" pitchFamily="18" charset="0"/>
                </a:rPr>
                <a:t> + </a:t>
              </a:r>
              <a:r>
                <a:rPr lang="en-US" sz="2400">
                  <a:latin typeface="Times New Roman" pitchFamily="18" charset="0"/>
                  <a:sym typeface="Symbol" pitchFamily="18" charset="2"/>
                </a:rPr>
                <a:t>C</a:t>
              </a:r>
              <a:r>
                <a:rPr lang="en-US" sz="2400">
                  <a:latin typeface="Times New Roman" pitchFamily="18" charset="0"/>
                </a:rPr>
                <a:t> - </a:t>
              </a:r>
              <a:r>
                <a:rPr lang="en-US" sz="2400">
                  <a:latin typeface="Times New Roman" pitchFamily="18" charset="0"/>
                  <a:sym typeface="Symbol" pitchFamily="18" charset="2"/>
                </a:rPr>
                <a:t></a:t>
              </a:r>
              <a:r>
                <a:rPr lang="en-US" sz="2400">
                  <a:latin typeface="Times New Roman" pitchFamily="18" charset="0"/>
                </a:rPr>
                <a:t> = 0</a:t>
              </a:r>
            </a:p>
          </p:txBody>
        </p:sp>
        <p:sp useBgFill="1">
          <p:nvSpPr>
            <p:cNvPr id="3110" name="Line 34"/>
            <p:cNvSpPr>
              <a:spLocks noChangeShapeType="1"/>
            </p:cNvSpPr>
            <p:nvPr/>
          </p:nvSpPr>
          <p:spPr bwMode="auto">
            <a:xfrm flipV="1">
              <a:off x="2072" y="913"/>
              <a:ext cx="879" cy="388"/>
            </a:xfrm>
            <a:prstGeom prst="line">
              <a:avLst/>
            </a:prstGeom>
            <a:ln w="9525">
              <a:solidFill>
                <a:schemeClr val="tx1"/>
              </a:solidFill>
              <a:round/>
              <a:headEnd/>
              <a:tailEnd type="triangle" w="med" len="med"/>
            </a:ln>
          </p:spPr>
          <p:txBody>
            <a:bodyPr/>
            <a:lstStyle/>
            <a:p>
              <a:endParaRPr lang="en-US"/>
            </a:p>
          </p:txBody>
        </p:sp>
        <p:sp useBgFill="1">
          <p:nvSpPr>
            <p:cNvPr id="3111" name="Line 35"/>
            <p:cNvSpPr>
              <a:spLocks noChangeShapeType="1"/>
            </p:cNvSpPr>
            <p:nvPr/>
          </p:nvSpPr>
          <p:spPr bwMode="auto">
            <a:xfrm flipV="1">
              <a:off x="3311" y="913"/>
              <a:ext cx="0" cy="35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112" name="Line 36"/>
            <p:cNvSpPr>
              <a:spLocks noChangeShapeType="1"/>
            </p:cNvSpPr>
            <p:nvPr/>
          </p:nvSpPr>
          <p:spPr bwMode="auto">
            <a:xfrm flipH="1" flipV="1">
              <a:off x="4052" y="913"/>
              <a:ext cx="561" cy="334"/>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3113" name="Text Box 37"/>
            <p:cNvSpPr txBox="1">
              <a:spLocks noChangeArrowheads="1"/>
            </p:cNvSpPr>
            <p:nvPr/>
          </p:nvSpPr>
          <p:spPr bwMode="auto">
            <a:xfrm>
              <a:off x="4517" y="633"/>
              <a:ext cx="413" cy="28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(4)</a:t>
              </a:r>
            </a:p>
          </p:txBody>
        </p:sp>
        <p:grpSp>
          <p:nvGrpSpPr>
            <p:cNvPr id="3114" name="Group 38"/>
            <p:cNvGrpSpPr>
              <a:grpSpLocks/>
            </p:cNvGrpSpPr>
            <p:nvPr/>
          </p:nvGrpSpPr>
          <p:grpSpPr bwMode="auto">
            <a:xfrm>
              <a:off x="749" y="3256"/>
              <a:ext cx="2149" cy="389"/>
              <a:chOff x="1296" y="3408"/>
              <a:chExt cx="1218" cy="258"/>
            </a:xfrm>
          </p:grpSpPr>
          <p:sp>
            <p:nvSpPr>
              <p:cNvPr id="3116" name="Rectangle 39"/>
              <p:cNvSpPr>
                <a:spLocks noChangeArrowheads="1"/>
              </p:cNvSpPr>
              <p:nvPr/>
            </p:nvSpPr>
            <p:spPr bwMode="auto">
              <a:xfrm>
                <a:off x="1296" y="3408"/>
                <a:ext cx="1218" cy="258"/>
              </a:xfrm>
              <a:prstGeom prst="rect">
                <a:avLst/>
              </a:prstGeom>
              <a:ln w="9525">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graphicFrame>
            <p:nvGraphicFramePr>
              <p:cNvPr id="3076" name="Object 40"/>
              <p:cNvGraphicFramePr>
                <a:graphicFrameLocks noChangeAspect="1"/>
              </p:cNvGraphicFramePr>
              <p:nvPr/>
            </p:nvGraphicFramePr>
            <p:xfrm>
              <a:off x="1344" y="3456"/>
              <a:ext cx="1159" cy="192"/>
            </p:xfrm>
            <a:graphic>
              <a:graphicData uri="http://schemas.openxmlformats.org/presentationml/2006/ole">
                <mc:AlternateContent xmlns:mc="http://schemas.openxmlformats.org/markup-compatibility/2006">
                  <mc:Choice xmlns:v="urn:schemas-microsoft-com:vml" Requires="v">
                    <p:oleObj spid="_x0000_s3125" name="Equation" r:id="rId7" imgW="1485720" imgH="253800" progId="Equation.3">
                      <p:embed/>
                    </p:oleObj>
                  </mc:Choice>
                  <mc:Fallback>
                    <p:oleObj name="Equation" r:id="rId7" imgW="1485720" imgH="253800" progId="Equation.3">
                      <p:embed/>
                      <p:pic>
                        <p:nvPicPr>
                          <p:cNvPr id="0" name="Object 40"/>
                          <p:cNvPicPr>
                            <a:picLocks noChangeAspect="1" noChangeArrowheads="1"/>
                          </p:cNvPicPr>
                          <p:nvPr/>
                        </p:nvPicPr>
                        <p:blipFill>
                          <a:blip r:embed="rId8">
                            <a:extLst/>
                          </a:blip>
                          <a:srcRect/>
                          <a:stretch>
                            <a:fillRect/>
                          </a:stretch>
                        </p:blipFill>
                        <p:spPr bwMode="auto">
                          <a:xfrm>
                            <a:off x="1344" y="3456"/>
                            <a:ext cx="1159" cy="19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Lst>
                        </p:spPr>
                      </p:pic>
                    </p:oleObj>
                  </mc:Fallback>
                </mc:AlternateContent>
              </a:graphicData>
            </a:graphic>
          </p:graphicFrame>
        </p:grpSp>
        <p:sp>
          <p:nvSpPr>
            <p:cNvPr id="3115" name="Line 41"/>
            <p:cNvSpPr>
              <a:spLocks noChangeShapeType="1"/>
            </p:cNvSpPr>
            <p:nvPr/>
          </p:nvSpPr>
          <p:spPr bwMode="auto">
            <a:xfrm flipV="1">
              <a:off x="2707" y="2358"/>
              <a:ext cx="1016" cy="289"/>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D74657A-66FF-4DEC-8F9C-18CEBF9E2302}" type="datetime1">
              <a:rPr lang="vi-VN"/>
              <a:pPr eaLnBrk="1" hangingPunct="1"/>
              <a:t>28/03/2018</a:t>
            </a:fld>
            <a:endParaRPr lang="en-US"/>
          </a:p>
        </p:txBody>
      </p:sp>
      <p:sp>
        <p:nvSpPr>
          <p:cNvPr id="4102"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4103"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772825B-9298-481C-BF73-69680EC6CFB8}" type="slidenum">
              <a:rPr lang="en-US"/>
              <a:pPr eaLnBrk="1" hangingPunct="1"/>
              <a:t>71</a:t>
            </a:fld>
            <a:endParaRPr lang="en-US"/>
          </a:p>
        </p:txBody>
      </p:sp>
      <p:sp>
        <p:nvSpPr>
          <p:cNvPr id="4104" name="Rectangle 2"/>
          <p:cNvSpPr>
            <a:spLocks noGrp="1" noChangeArrowheads="1"/>
          </p:cNvSpPr>
          <p:nvPr>
            <p:ph type="title"/>
          </p:nvPr>
        </p:nvSpPr>
        <p:spPr/>
        <p:txBody>
          <a:bodyPr/>
          <a:lstStyle/>
          <a:p>
            <a:pPr eaLnBrk="1" hangingPunct="1"/>
            <a:endParaRPr lang="en-US" smtClean="0"/>
          </a:p>
        </p:txBody>
      </p:sp>
      <p:graphicFrame>
        <p:nvGraphicFramePr>
          <p:cNvPr id="4098" name="Object 4"/>
          <p:cNvGraphicFramePr>
            <a:graphicFrameLocks noChangeAspect="1"/>
          </p:cNvGraphicFramePr>
          <p:nvPr/>
        </p:nvGraphicFramePr>
        <p:xfrm>
          <a:off x="1403350" y="2836863"/>
          <a:ext cx="1476375" cy="592137"/>
        </p:xfrm>
        <a:graphic>
          <a:graphicData uri="http://schemas.openxmlformats.org/presentationml/2006/ole">
            <mc:AlternateContent xmlns:mc="http://schemas.openxmlformats.org/markup-compatibility/2006">
              <mc:Choice xmlns:v="urn:schemas-microsoft-com:vml" Requires="v">
                <p:oleObj spid="_x0000_s4147" name="Equation" r:id="rId3" imgW="787320" imgH="393480" progId="Equation.3">
                  <p:embed/>
                </p:oleObj>
              </mc:Choice>
              <mc:Fallback>
                <p:oleObj name="Equation" r:id="rId3" imgW="787320" imgH="393480" progId="Equation.3">
                  <p:embed/>
                  <p:pic>
                    <p:nvPicPr>
                      <p:cNvPr id="0" name="Object 4"/>
                      <p:cNvPicPr>
                        <a:picLocks noChangeAspect="1" noChangeArrowheads="1"/>
                      </p:cNvPicPr>
                      <p:nvPr/>
                    </p:nvPicPr>
                    <p:blipFill>
                      <a:blip r:embed="rId4">
                        <a:extLst/>
                      </a:blip>
                      <a:srcRect/>
                      <a:stretch>
                        <a:fillRect/>
                      </a:stretch>
                    </p:blipFill>
                    <p:spPr bwMode="auto">
                      <a:xfrm>
                        <a:off x="1403350" y="2836863"/>
                        <a:ext cx="1476375" cy="592137"/>
                      </a:xfrm>
                      <a:prstGeom prst="rect">
                        <a:avLst/>
                      </a:prstGeom>
                      <a:noFill/>
                      <a:ln w="9525">
                        <a:solidFill>
                          <a:schemeClr val="tx1"/>
                        </a:solidFill>
                        <a:miter lim="800000"/>
                        <a:headEnd/>
                        <a:tailEnd/>
                      </a:ln>
                    </p:spPr>
                  </p:pic>
                </p:oleObj>
              </mc:Fallback>
            </mc:AlternateContent>
          </a:graphicData>
        </a:graphic>
      </p:graphicFrame>
      <p:sp useBgFill="1">
        <p:nvSpPr>
          <p:cNvPr id="4105" name="Text Box 5"/>
          <p:cNvSpPr txBox="1">
            <a:spLocks noChangeArrowheads="1"/>
          </p:cNvSpPr>
          <p:nvPr/>
        </p:nvSpPr>
        <p:spPr bwMode="auto">
          <a:xfrm>
            <a:off x="5413375" y="4922838"/>
            <a:ext cx="3008313" cy="473075"/>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Times New Roman" pitchFamily="18" charset="0"/>
              </a:rPr>
              <a:t>S – ½ h</a:t>
            </a:r>
            <a:r>
              <a:rPr lang="en-US" sz="2400" b="1" baseline="-25000">
                <a:latin typeface="Times New Roman" pitchFamily="18" charset="0"/>
              </a:rPr>
              <a:t>c</a:t>
            </a:r>
            <a:r>
              <a:rPr lang="en-US" sz="2400" b="1">
                <a:latin typeface="Times New Roman" pitchFamily="18" charset="0"/>
              </a:rPr>
              <a:t>.c = 0</a:t>
            </a:r>
          </a:p>
        </p:txBody>
      </p:sp>
      <p:sp useBgFill="1">
        <p:nvSpPr>
          <p:cNvPr id="4106" name="Oval 6"/>
          <p:cNvSpPr>
            <a:spLocks noChangeArrowheads="1"/>
          </p:cNvSpPr>
          <p:nvPr/>
        </p:nvSpPr>
        <p:spPr bwMode="auto">
          <a:xfrm>
            <a:off x="4606925" y="5783263"/>
            <a:ext cx="758825" cy="620712"/>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S</a:t>
            </a:r>
          </a:p>
        </p:txBody>
      </p:sp>
      <p:sp useBgFill="1">
        <p:nvSpPr>
          <p:cNvPr id="4107" name="Oval 7"/>
          <p:cNvSpPr>
            <a:spLocks noChangeArrowheads="1"/>
          </p:cNvSpPr>
          <p:nvPr/>
        </p:nvSpPr>
        <p:spPr bwMode="auto">
          <a:xfrm>
            <a:off x="1884363" y="3817938"/>
            <a:ext cx="758825" cy="622300"/>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a</a:t>
            </a:r>
          </a:p>
        </p:txBody>
      </p:sp>
      <p:sp useBgFill="1">
        <p:nvSpPr>
          <p:cNvPr id="4108" name="Oval 8"/>
          <p:cNvSpPr>
            <a:spLocks noChangeArrowheads="1"/>
          </p:cNvSpPr>
          <p:nvPr/>
        </p:nvSpPr>
        <p:spPr bwMode="auto">
          <a:xfrm>
            <a:off x="3413125" y="3876675"/>
            <a:ext cx="758825" cy="620713"/>
          </a:xfrm>
          <a:prstGeom prst="ellipse">
            <a:avLst/>
          </a:prstGeom>
          <a:ln w="9525">
            <a:solidFill>
              <a:schemeClr val="tx1"/>
            </a:solidFill>
            <a:round/>
            <a:headEnd/>
            <a:tailEnd/>
          </a:ln>
        </p:spPr>
        <p:txBody>
          <a:bodyPr/>
          <a:lstStyle/>
          <a:p>
            <a:pPr algn="ctr" eaLnBrk="0" hangingPunct="0"/>
            <a:r>
              <a:rPr lang="en-US" sz="2400" b="1">
                <a:latin typeface="Tahoma" pitchFamily="34" charset="0"/>
              </a:rPr>
              <a:t>b</a:t>
            </a:r>
          </a:p>
        </p:txBody>
      </p:sp>
      <p:sp useBgFill="1">
        <p:nvSpPr>
          <p:cNvPr id="4109" name="Oval 9"/>
          <p:cNvSpPr>
            <a:spLocks noChangeArrowheads="1"/>
          </p:cNvSpPr>
          <p:nvPr/>
        </p:nvSpPr>
        <p:spPr bwMode="auto">
          <a:xfrm>
            <a:off x="6707188" y="3803650"/>
            <a:ext cx="758825" cy="622300"/>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c</a:t>
            </a:r>
          </a:p>
        </p:txBody>
      </p:sp>
      <p:sp useBgFill="1">
        <p:nvSpPr>
          <p:cNvPr id="4110" name="Oval 10"/>
          <p:cNvSpPr>
            <a:spLocks noChangeArrowheads="1"/>
          </p:cNvSpPr>
          <p:nvPr/>
        </p:nvSpPr>
        <p:spPr bwMode="auto">
          <a:xfrm>
            <a:off x="5027613" y="3868738"/>
            <a:ext cx="758825" cy="571500"/>
          </a:xfrm>
          <a:prstGeom prst="ellipse">
            <a:avLst/>
          </a:prstGeom>
          <a:ln w="9525">
            <a:solidFill>
              <a:schemeClr val="tx1"/>
            </a:solidFill>
            <a:round/>
            <a:headEnd/>
            <a:tailEnd/>
          </a:ln>
        </p:spPr>
        <p:txBody>
          <a:bodyPr/>
          <a:lstStyle/>
          <a:p>
            <a:pPr algn="ctr" eaLnBrk="0" hangingPunct="0"/>
            <a:r>
              <a:rPr lang="en-US" sz="2400" b="1">
                <a:solidFill>
                  <a:srgbClr val="0066FF"/>
                </a:solidFill>
                <a:latin typeface="Tahoma" pitchFamily="34" charset="0"/>
              </a:rPr>
              <a:t>h</a:t>
            </a:r>
            <a:r>
              <a:rPr lang="en-US" sz="2400" b="1" baseline="-25000">
                <a:solidFill>
                  <a:srgbClr val="0066FF"/>
                </a:solidFill>
                <a:latin typeface="Tahoma" pitchFamily="34" charset="0"/>
              </a:rPr>
              <a:t>c</a:t>
            </a:r>
            <a:endParaRPr lang="en-US" sz="2400" b="1">
              <a:solidFill>
                <a:srgbClr val="0066FF"/>
              </a:solidFill>
              <a:latin typeface="Tahoma" pitchFamily="34" charset="0"/>
            </a:endParaRPr>
          </a:p>
        </p:txBody>
      </p:sp>
      <p:sp useBgFill="1">
        <p:nvSpPr>
          <p:cNvPr id="4111" name="Oval 11"/>
          <p:cNvSpPr>
            <a:spLocks noChangeArrowheads="1"/>
          </p:cNvSpPr>
          <p:nvPr/>
        </p:nvSpPr>
        <p:spPr bwMode="auto">
          <a:xfrm>
            <a:off x="2438400" y="1797050"/>
            <a:ext cx="758825" cy="622300"/>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A</a:t>
            </a:r>
            <a:r>
              <a:rPr lang="en-US" sz="2400" b="1">
                <a:latin typeface="Tahoma" pitchFamily="34" charset="0"/>
                <a:sym typeface="Symbol" pitchFamily="18" charset="2"/>
              </a:rPr>
              <a:t>	</a:t>
            </a:r>
            <a:endParaRPr lang="en-US" sz="2400">
              <a:latin typeface="Times New Roman" pitchFamily="18" charset="0"/>
            </a:endParaRPr>
          </a:p>
        </p:txBody>
      </p:sp>
      <p:sp useBgFill="1">
        <p:nvSpPr>
          <p:cNvPr id="4112" name="Oval 12"/>
          <p:cNvSpPr>
            <a:spLocks noChangeArrowheads="1"/>
          </p:cNvSpPr>
          <p:nvPr/>
        </p:nvSpPr>
        <p:spPr bwMode="auto">
          <a:xfrm>
            <a:off x="4673600" y="1782763"/>
            <a:ext cx="758825" cy="620712"/>
          </a:xfrm>
          <a:prstGeom prst="ellipse">
            <a:avLst/>
          </a:prstGeom>
          <a:ln w="9525">
            <a:solidFill>
              <a:schemeClr val="tx1"/>
            </a:solidFill>
            <a:round/>
            <a:headEnd/>
            <a:tailEnd/>
          </a:ln>
        </p:spPr>
        <p:txBody>
          <a:bodyPr/>
          <a:lstStyle/>
          <a:p>
            <a:pPr eaLnBrk="0" hangingPunct="0"/>
            <a:r>
              <a:rPr lang="en-US" sz="2400" b="1">
                <a:solidFill>
                  <a:srgbClr val="FF0000"/>
                </a:solidFill>
                <a:latin typeface="Tahoma" pitchFamily="34" charset="0"/>
                <a:sym typeface="Symbol" pitchFamily="18" charset="2"/>
              </a:rPr>
              <a:t>B</a:t>
            </a:r>
            <a:endParaRPr lang="en-US" sz="2400">
              <a:solidFill>
                <a:srgbClr val="FF0000"/>
              </a:solidFill>
              <a:latin typeface="Times New Roman" pitchFamily="18" charset="0"/>
            </a:endParaRPr>
          </a:p>
        </p:txBody>
      </p:sp>
      <p:sp useBgFill="1">
        <p:nvSpPr>
          <p:cNvPr id="4113" name="Line 13"/>
          <p:cNvSpPr>
            <a:spLocks noChangeShapeType="1"/>
          </p:cNvSpPr>
          <p:nvPr/>
        </p:nvSpPr>
        <p:spPr bwMode="auto">
          <a:xfrm flipH="1">
            <a:off x="1985963" y="2260600"/>
            <a:ext cx="487362" cy="544513"/>
          </a:xfrm>
          <a:prstGeom prst="line">
            <a:avLst/>
          </a:prstGeom>
          <a:ln w="9525">
            <a:solidFill>
              <a:schemeClr val="tx1"/>
            </a:solidFill>
            <a:round/>
            <a:headEnd/>
            <a:tailEnd type="triangle" w="med" len="med"/>
          </a:ln>
        </p:spPr>
        <p:txBody>
          <a:bodyPr/>
          <a:lstStyle/>
          <a:p>
            <a:endParaRPr lang="en-US"/>
          </a:p>
        </p:txBody>
      </p:sp>
      <p:sp useBgFill="1">
        <p:nvSpPr>
          <p:cNvPr id="4114" name="Line 14"/>
          <p:cNvSpPr>
            <a:spLocks noChangeShapeType="1"/>
          </p:cNvSpPr>
          <p:nvPr/>
        </p:nvSpPr>
        <p:spPr bwMode="auto">
          <a:xfrm flipH="1">
            <a:off x="2876550" y="2203450"/>
            <a:ext cx="1814513" cy="7889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15" name="Line 15"/>
          <p:cNvSpPr>
            <a:spLocks noChangeShapeType="1"/>
          </p:cNvSpPr>
          <p:nvPr/>
        </p:nvSpPr>
        <p:spPr bwMode="auto">
          <a:xfrm flipH="1" flipV="1">
            <a:off x="2019300" y="3451225"/>
            <a:ext cx="201613" cy="3571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16" name="Line 16"/>
          <p:cNvSpPr>
            <a:spLocks noChangeShapeType="1"/>
          </p:cNvSpPr>
          <p:nvPr/>
        </p:nvSpPr>
        <p:spPr bwMode="auto">
          <a:xfrm flipH="1" flipV="1">
            <a:off x="2925763" y="3278188"/>
            <a:ext cx="841375" cy="60325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17" name="Line 17"/>
          <p:cNvSpPr>
            <a:spLocks noChangeShapeType="1"/>
          </p:cNvSpPr>
          <p:nvPr/>
        </p:nvSpPr>
        <p:spPr bwMode="auto">
          <a:xfrm>
            <a:off x="5632450" y="4383088"/>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18" name="Line 18"/>
          <p:cNvSpPr>
            <a:spLocks noChangeShapeType="1"/>
          </p:cNvSpPr>
          <p:nvPr/>
        </p:nvSpPr>
        <p:spPr bwMode="auto">
          <a:xfrm flipV="1">
            <a:off x="5346700" y="5429250"/>
            <a:ext cx="122555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19" name="Line 19"/>
          <p:cNvSpPr>
            <a:spLocks noChangeShapeType="1"/>
          </p:cNvSpPr>
          <p:nvPr/>
        </p:nvSpPr>
        <p:spPr bwMode="auto">
          <a:xfrm flipH="1">
            <a:off x="2203450" y="4440238"/>
            <a:ext cx="68263" cy="45878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20" name="Line 20"/>
          <p:cNvSpPr>
            <a:spLocks noChangeShapeType="1"/>
          </p:cNvSpPr>
          <p:nvPr/>
        </p:nvSpPr>
        <p:spPr bwMode="auto">
          <a:xfrm flipH="1">
            <a:off x="3313113" y="4483100"/>
            <a:ext cx="419100" cy="4445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21" name="Line 21"/>
          <p:cNvSpPr>
            <a:spLocks noChangeShapeType="1"/>
          </p:cNvSpPr>
          <p:nvPr/>
        </p:nvSpPr>
        <p:spPr bwMode="auto">
          <a:xfrm flipH="1">
            <a:off x="4321175" y="4397375"/>
            <a:ext cx="2654300"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22" name="Line 22"/>
          <p:cNvSpPr>
            <a:spLocks noChangeShapeType="1"/>
          </p:cNvSpPr>
          <p:nvPr/>
        </p:nvSpPr>
        <p:spPr bwMode="auto">
          <a:xfrm>
            <a:off x="7212013" y="4397375"/>
            <a:ext cx="234950" cy="51593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23" name="Text Box 23"/>
          <p:cNvSpPr txBox="1">
            <a:spLocks noChangeArrowheads="1"/>
          </p:cNvSpPr>
          <p:nvPr/>
        </p:nvSpPr>
        <p:spPr bwMode="auto">
          <a:xfrm>
            <a:off x="608013" y="2871788"/>
            <a:ext cx="654050"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(1)</a:t>
            </a:r>
          </a:p>
        </p:txBody>
      </p:sp>
      <p:graphicFrame>
        <p:nvGraphicFramePr>
          <p:cNvPr id="4099" name="Object 24"/>
          <p:cNvGraphicFramePr>
            <a:graphicFrameLocks noChangeAspect="1"/>
          </p:cNvGraphicFramePr>
          <p:nvPr/>
        </p:nvGraphicFramePr>
        <p:xfrm>
          <a:off x="5435600" y="2851150"/>
          <a:ext cx="1525588" cy="592138"/>
        </p:xfrm>
        <a:graphic>
          <a:graphicData uri="http://schemas.openxmlformats.org/presentationml/2006/ole">
            <mc:AlternateContent xmlns:mc="http://schemas.openxmlformats.org/markup-compatibility/2006">
              <mc:Choice xmlns:v="urn:schemas-microsoft-com:vml" Requires="v">
                <p:oleObj spid="_x0000_s4148" name="Equation" r:id="rId5" imgW="812520" imgH="393480" progId="Equation.3">
                  <p:embed/>
                </p:oleObj>
              </mc:Choice>
              <mc:Fallback>
                <p:oleObj name="Equation" r:id="rId5" imgW="812520" imgH="393480" progId="Equation.3">
                  <p:embed/>
                  <p:pic>
                    <p:nvPicPr>
                      <p:cNvPr id="0" name="Object 24"/>
                      <p:cNvPicPr>
                        <a:picLocks noChangeAspect="1" noChangeArrowheads="1"/>
                      </p:cNvPicPr>
                      <p:nvPr/>
                    </p:nvPicPr>
                    <p:blipFill>
                      <a:blip r:embed="rId6">
                        <a:extLst/>
                      </a:blip>
                      <a:srcRect/>
                      <a:stretch>
                        <a:fillRect/>
                      </a:stretch>
                    </p:blipFill>
                    <p:spPr bwMode="auto">
                      <a:xfrm>
                        <a:off x="5435600" y="2851150"/>
                        <a:ext cx="1525588" cy="592138"/>
                      </a:xfrm>
                      <a:prstGeom prst="rect">
                        <a:avLst/>
                      </a:prstGeom>
                      <a:noFill/>
                      <a:ln w="9525">
                        <a:solidFill>
                          <a:schemeClr val="tx1"/>
                        </a:solidFill>
                        <a:miter lim="800000"/>
                        <a:headEnd/>
                        <a:tailEnd/>
                      </a:ln>
                    </p:spPr>
                  </p:pic>
                </p:oleObj>
              </mc:Fallback>
            </mc:AlternateContent>
          </a:graphicData>
        </a:graphic>
      </p:graphicFrame>
      <p:sp useBgFill="1">
        <p:nvSpPr>
          <p:cNvPr id="4124" name="Oval 25"/>
          <p:cNvSpPr>
            <a:spLocks noChangeArrowheads="1"/>
          </p:cNvSpPr>
          <p:nvPr/>
        </p:nvSpPr>
        <p:spPr bwMode="auto">
          <a:xfrm>
            <a:off x="6724650" y="1754188"/>
            <a:ext cx="758825" cy="62071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C</a:t>
            </a:r>
            <a:endParaRPr lang="en-US" sz="2400">
              <a:latin typeface="Times New Roman" pitchFamily="18" charset="0"/>
            </a:endParaRPr>
          </a:p>
        </p:txBody>
      </p:sp>
      <p:sp useBgFill="1">
        <p:nvSpPr>
          <p:cNvPr id="4125" name="Line 26"/>
          <p:cNvSpPr>
            <a:spLocks noChangeShapeType="1"/>
          </p:cNvSpPr>
          <p:nvPr/>
        </p:nvSpPr>
        <p:spPr bwMode="auto">
          <a:xfrm flipH="1">
            <a:off x="6556375" y="2355850"/>
            <a:ext cx="520700" cy="458788"/>
          </a:xfrm>
          <a:prstGeom prst="line">
            <a:avLst/>
          </a:prstGeom>
          <a:ln w="9525">
            <a:solidFill>
              <a:schemeClr val="tx1"/>
            </a:solidFill>
            <a:round/>
            <a:headEnd/>
            <a:tailEnd type="triangle" w="med" len="med"/>
          </a:ln>
        </p:spPr>
        <p:txBody>
          <a:bodyPr/>
          <a:lstStyle/>
          <a:p>
            <a:endParaRPr lang="en-US"/>
          </a:p>
        </p:txBody>
      </p:sp>
      <p:sp useBgFill="1">
        <p:nvSpPr>
          <p:cNvPr id="4126" name="Line 27"/>
          <p:cNvSpPr>
            <a:spLocks noChangeShapeType="1"/>
          </p:cNvSpPr>
          <p:nvPr/>
        </p:nvSpPr>
        <p:spPr bwMode="auto">
          <a:xfrm>
            <a:off x="5346700" y="2284413"/>
            <a:ext cx="638175"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27" name="Line 28"/>
          <p:cNvSpPr>
            <a:spLocks noChangeShapeType="1"/>
          </p:cNvSpPr>
          <p:nvPr/>
        </p:nvSpPr>
        <p:spPr bwMode="auto">
          <a:xfrm flipH="1" flipV="1">
            <a:off x="6523038" y="3475038"/>
            <a:ext cx="469900" cy="32861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28" name="Text Box 29"/>
          <p:cNvSpPr txBox="1">
            <a:spLocks noChangeArrowheads="1"/>
          </p:cNvSpPr>
          <p:nvPr/>
        </p:nvSpPr>
        <p:spPr bwMode="auto">
          <a:xfrm>
            <a:off x="7059613" y="2887663"/>
            <a:ext cx="655637" cy="442912"/>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(2)</a:t>
            </a:r>
          </a:p>
        </p:txBody>
      </p:sp>
      <p:sp useBgFill="1">
        <p:nvSpPr>
          <p:cNvPr id="4129" name="Text Box 30"/>
          <p:cNvSpPr txBox="1">
            <a:spLocks noChangeArrowheads="1"/>
          </p:cNvSpPr>
          <p:nvPr/>
        </p:nvSpPr>
        <p:spPr bwMode="auto">
          <a:xfrm>
            <a:off x="304800" y="4951413"/>
            <a:ext cx="655638"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(3)</a:t>
            </a:r>
          </a:p>
        </p:txBody>
      </p:sp>
      <p:sp useBgFill="1">
        <p:nvSpPr>
          <p:cNvPr id="4130" name="Line 31"/>
          <p:cNvSpPr>
            <a:spLocks noChangeShapeType="1"/>
          </p:cNvSpPr>
          <p:nvPr/>
        </p:nvSpPr>
        <p:spPr bwMode="auto">
          <a:xfrm flipH="1" flipV="1">
            <a:off x="4002088" y="5567363"/>
            <a:ext cx="587375" cy="473075"/>
          </a:xfrm>
          <a:prstGeom prst="line">
            <a:avLst/>
          </a:prstGeom>
          <a:ln w="9525">
            <a:solidFill>
              <a:schemeClr val="tx1"/>
            </a:solidFill>
            <a:round/>
            <a:headEnd/>
            <a:tailEnd type="triangle" w="med" len="med"/>
          </a:ln>
        </p:spPr>
        <p:txBody>
          <a:bodyPr/>
          <a:lstStyle/>
          <a:p>
            <a:endParaRPr lang="en-US"/>
          </a:p>
        </p:txBody>
      </p:sp>
      <p:sp useBgFill="1">
        <p:nvSpPr>
          <p:cNvPr id="4131" name="Text Box 32"/>
          <p:cNvSpPr txBox="1">
            <a:spLocks noChangeArrowheads="1"/>
          </p:cNvSpPr>
          <p:nvPr/>
        </p:nvSpPr>
        <p:spPr bwMode="auto">
          <a:xfrm>
            <a:off x="8488363" y="4922838"/>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(5)</a:t>
            </a:r>
          </a:p>
        </p:txBody>
      </p:sp>
      <p:sp useBgFill="1">
        <p:nvSpPr>
          <p:cNvPr id="4132" name="Text Box 33"/>
          <p:cNvSpPr txBox="1">
            <a:spLocks noChangeArrowheads="1"/>
          </p:cNvSpPr>
          <p:nvPr/>
        </p:nvSpPr>
        <p:spPr bwMode="auto">
          <a:xfrm>
            <a:off x="4035425" y="765175"/>
            <a:ext cx="2857500" cy="458788"/>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imes New Roman" pitchFamily="18" charset="0"/>
                <a:sym typeface="Symbol" pitchFamily="18" charset="2"/>
              </a:rPr>
              <a:t>A</a:t>
            </a:r>
            <a:r>
              <a:rPr lang="en-US" sz="2400">
                <a:latin typeface="Times New Roman" pitchFamily="18" charset="0"/>
              </a:rPr>
              <a:t>+ </a:t>
            </a:r>
            <a:r>
              <a:rPr lang="en-US" sz="2400">
                <a:latin typeface="Times New Roman" pitchFamily="18" charset="0"/>
                <a:sym typeface="Symbol" pitchFamily="18" charset="2"/>
              </a:rPr>
              <a:t>B</a:t>
            </a:r>
            <a:r>
              <a:rPr lang="en-US" sz="2400">
                <a:latin typeface="Times New Roman" pitchFamily="18" charset="0"/>
              </a:rPr>
              <a:t> + </a:t>
            </a:r>
            <a:r>
              <a:rPr lang="en-US" sz="2400">
                <a:latin typeface="Times New Roman" pitchFamily="18" charset="0"/>
                <a:sym typeface="Symbol" pitchFamily="18" charset="2"/>
              </a:rPr>
              <a:t>C</a:t>
            </a:r>
            <a:r>
              <a:rPr lang="en-US" sz="2400">
                <a:latin typeface="Times New Roman" pitchFamily="18" charset="0"/>
              </a:rPr>
              <a:t> - </a:t>
            </a:r>
            <a:r>
              <a:rPr lang="en-US" sz="2400">
                <a:latin typeface="Times New Roman" pitchFamily="18" charset="0"/>
                <a:sym typeface="Symbol" pitchFamily="18" charset="2"/>
              </a:rPr>
              <a:t></a:t>
            </a:r>
            <a:r>
              <a:rPr lang="en-US" sz="2400">
                <a:latin typeface="Times New Roman" pitchFamily="18" charset="0"/>
              </a:rPr>
              <a:t> = 0</a:t>
            </a:r>
          </a:p>
        </p:txBody>
      </p:sp>
      <p:sp useBgFill="1">
        <p:nvSpPr>
          <p:cNvPr id="4133" name="Line 34"/>
          <p:cNvSpPr>
            <a:spLocks noChangeShapeType="1"/>
          </p:cNvSpPr>
          <p:nvPr/>
        </p:nvSpPr>
        <p:spPr bwMode="auto">
          <a:xfrm flipV="1">
            <a:off x="3060700" y="1223963"/>
            <a:ext cx="1395413" cy="615950"/>
          </a:xfrm>
          <a:prstGeom prst="line">
            <a:avLst/>
          </a:prstGeom>
          <a:ln w="9525">
            <a:solidFill>
              <a:schemeClr val="tx1"/>
            </a:solidFill>
            <a:round/>
            <a:headEnd/>
            <a:tailEnd type="triangle" w="med" len="med"/>
          </a:ln>
        </p:spPr>
        <p:txBody>
          <a:bodyPr/>
          <a:lstStyle/>
          <a:p>
            <a:endParaRPr lang="en-US"/>
          </a:p>
        </p:txBody>
      </p:sp>
      <p:sp useBgFill="1">
        <p:nvSpPr>
          <p:cNvPr id="4134" name="Line 35"/>
          <p:cNvSpPr>
            <a:spLocks noChangeShapeType="1"/>
          </p:cNvSpPr>
          <p:nvPr/>
        </p:nvSpPr>
        <p:spPr bwMode="auto">
          <a:xfrm flipV="1">
            <a:off x="5027613" y="1223963"/>
            <a:ext cx="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35" name="Line 36"/>
          <p:cNvSpPr>
            <a:spLocks noChangeShapeType="1"/>
          </p:cNvSpPr>
          <p:nvPr/>
        </p:nvSpPr>
        <p:spPr bwMode="auto">
          <a:xfrm flipH="1" flipV="1">
            <a:off x="6203950" y="1223963"/>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4136" name="Text Box 37"/>
          <p:cNvSpPr txBox="1">
            <a:spLocks noChangeArrowheads="1"/>
          </p:cNvSpPr>
          <p:nvPr/>
        </p:nvSpPr>
        <p:spPr bwMode="auto">
          <a:xfrm>
            <a:off x="6942138" y="779463"/>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(4)</a:t>
            </a:r>
          </a:p>
        </p:txBody>
      </p:sp>
      <p:grpSp>
        <p:nvGrpSpPr>
          <p:cNvPr id="4137" name="Group 38"/>
          <p:cNvGrpSpPr>
            <a:grpSpLocks/>
          </p:cNvGrpSpPr>
          <p:nvPr/>
        </p:nvGrpSpPr>
        <p:grpSpPr bwMode="auto">
          <a:xfrm>
            <a:off x="960438" y="4943475"/>
            <a:ext cx="3411537" cy="617538"/>
            <a:chOff x="1296" y="3408"/>
            <a:chExt cx="1218" cy="258"/>
          </a:xfrm>
        </p:grpSpPr>
        <p:sp>
          <p:nvSpPr>
            <p:cNvPr id="4140" name="Rectangle 39"/>
            <p:cNvSpPr>
              <a:spLocks noChangeArrowheads="1"/>
            </p:cNvSpPr>
            <p:nvPr/>
          </p:nvSpPr>
          <p:spPr bwMode="auto">
            <a:xfrm>
              <a:off x="1296" y="3408"/>
              <a:ext cx="1218" cy="258"/>
            </a:xfrm>
            <a:prstGeom prst="rect">
              <a:avLst/>
            </a:prstGeom>
            <a:ln w="9525">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graphicFrame>
          <p:nvGraphicFramePr>
            <p:cNvPr id="4100" name="Object 40"/>
            <p:cNvGraphicFramePr>
              <a:graphicFrameLocks noChangeAspect="1"/>
            </p:cNvGraphicFramePr>
            <p:nvPr/>
          </p:nvGraphicFramePr>
          <p:xfrm>
            <a:off x="1344" y="3456"/>
            <a:ext cx="1159" cy="192"/>
          </p:xfrm>
          <a:graphic>
            <a:graphicData uri="http://schemas.openxmlformats.org/presentationml/2006/ole">
              <mc:AlternateContent xmlns:mc="http://schemas.openxmlformats.org/markup-compatibility/2006">
                <mc:Choice xmlns:v="urn:schemas-microsoft-com:vml" Requires="v">
                  <p:oleObj spid="_x0000_s4149" name="Equation" r:id="rId7" imgW="1485720" imgH="253800" progId="Equation.3">
                    <p:embed/>
                  </p:oleObj>
                </mc:Choice>
                <mc:Fallback>
                  <p:oleObj name="Equation" r:id="rId7" imgW="1485720" imgH="253800" progId="Equation.3">
                    <p:embed/>
                    <p:pic>
                      <p:nvPicPr>
                        <p:cNvPr id="0" name="Object 40"/>
                        <p:cNvPicPr>
                          <a:picLocks noChangeAspect="1" noChangeArrowheads="1"/>
                        </p:cNvPicPr>
                        <p:nvPr/>
                      </p:nvPicPr>
                      <p:blipFill>
                        <a:blip r:embed="rId8">
                          <a:extLst/>
                        </a:blip>
                        <a:srcRect/>
                        <a:stretch>
                          <a:fillRect/>
                        </a:stretch>
                      </p:blipFill>
                      <p:spPr bwMode="auto">
                        <a:xfrm>
                          <a:off x="1344" y="3456"/>
                          <a:ext cx="1159" cy="19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Lst>
                      </p:spPr>
                    </p:pic>
                  </p:oleObj>
                </mc:Fallback>
              </mc:AlternateContent>
            </a:graphicData>
          </a:graphic>
        </p:graphicFrame>
      </p:grpSp>
      <p:sp>
        <p:nvSpPr>
          <p:cNvPr id="4138" name="Line 41"/>
          <p:cNvSpPr>
            <a:spLocks noChangeShapeType="1"/>
          </p:cNvSpPr>
          <p:nvPr/>
        </p:nvSpPr>
        <p:spPr bwMode="auto">
          <a:xfrm flipV="1">
            <a:off x="4068763" y="3517900"/>
            <a:ext cx="1612900" cy="458788"/>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useBgFill="1">
        <p:nvSpPr>
          <p:cNvPr id="100394" name="Oval 42"/>
          <p:cNvSpPr>
            <a:spLocks noChangeArrowheads="1"/>
          </p:cNvSpPr>
          <p:nvPr/>
        </p:nvSpPr>
        <p:spPr bwMode="auto">
          <a:xfrm>
            <a:off x="6732588" y="1773238"/>
            <a:ext cx="758825" cy="62071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C</a:t>
            </a:r>
            <a:endParaRPr lang="en-US" sz="2400">
              <a:solidFill>
                <a:srgbClr val="FF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00394"/>
                                        </p:tgtEl>
                                        <p:attrNameLst>
                                          <p:attrName>style.visibility</p:attrName>
                                        </p:attrNameLst>
                                      </p:cBhvr>
                                      <p:to>
                                        <p:strVal val="visible"/>
                                      </p:to>
                                    </p:set>
                                    <p:anim calcmode="lin" valueType="num">
                                      <p:cBhvr>
                                        <p:cTn id="7" dur="500" fill="hold"/>
                                        <p:tgtEl>
                                          <p:spTgt spid="100394"/>
                                        </p:tgtEl>
                                        <p:attrNameLst>
                                          <p:attrName>ppt_w</p:attrName>
                                        </p:attrNameLst>
                                      </p:cBhvr>
                                      <p:tavLst>
                                        <p:tav tm="0">
                                          <p:val>
                                            <p:fltVal val="0"/>
                                          </p:val>
                                        </p:tav>
                                        <p:tav tm="100000">
                                          <p:val>
                                            <p:strVal val="#ppt_w"/>
                                          </p:val>
                                        </p:tav>
                                      </p:tavLst>
                                    </p:anim>
                                    <p:anim calcmode="lin" valueType="num">
                                      <p:cBhvr>
                                        <p:cTn id="8" dur="500" fill="hold"/>
                                        <p:tgtEl>
                                          <p:spTgt spid="10039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9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C447CE7-CBD4-49A5-810C-419A820E0BB0}" type="datetime1">
              <a:rPr lang="vi-VN"/>
              <a:pPr eaLnBrk="1" hangingPunct="1"/>
              <a:t>28/03/2018</a:t>
            </a:fld>
            <a:endParaRPr lang="en-US"/>
          </a:p>
        </p:txBody>
      </p:sp>
      <p:sp>
        <p:nvSpPr>
          <p:cNvPr id="5126"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5127"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DD67579-76C0-4832-ACA6-D42B175718BB}" type="slidenum">
              <a:rPr lang="en-US"/>
              <a:pPr eaLnBrk="1" hangingPunct="1"/>
              <a:t>72</a:t>
            </a:fld>
            <a:endParaRPr lang="en-US"/>
          </a:p>
        </p:txBody>
      </p:sp>
      <p:sp>
        <p:nvSpPr>
          <p:cNvPr id="5128" name="Rectangle 2"/>
          <p:cNvSpPr>
            <a:spLocks noGrp="1" noChangeArrowheads="1"/>
          </p:cNvSpPr>
          <p:nvPr>
            <p:ph type="title"/>
          </p:nvPr>
        </p:nvSpPr>
        <p:spPr/>
        <p:txBody>
          <a:bodyPr/>
          <a:lstStyle/>
          <a:p>
            <a:pPr eaLnBrk="1" hangingPunct="1"/>
            <a:endParaRPr lang="en-US" smtClean="0"/>
          </a:p>
        </p:txBody>
      </p:sp>
      <p:graphicFrame>
        <p:nvGraphicFramePr>
          <p:cNvPr id="5122" name="Object 3"/>
          <p:cNvGraphicFramePr>
            <a:graphicFrameLocks noChangeAspect="1"/>
          </p:cNvGraphicFramePr>
          <p:nvPr/>
        </p:nvGraphicFramePr>
        <p:xfrm>
          <a:off x="1403350" y="2836863"/>
          <a:ext cx="1476375" cy="592137"/>
        </p:xfrm>
        <a:graphic>
          <a:graphicData uri="http://schemas.openxmlformats.org/presentationml/2006/ole">
            <mc:AlternateContent xmlns:mc="http://schemas.openxmlformats.org/markup-compatibility/2006">
              <mc:Choice xmlns:v="urn:schemas-microsoft-com:vml" Requires="v">
                <p:oleObj spid="_x0000_s5171" name="Equation" r:id="rId3" imgW="787320" imgH="393480" progId="Equation.3">
                  <p:embed/>
                </p:oleObj>
              </mc:Choice>
              <mc:Fallback>
                <p:oleObj name="Equation" r:id="rId3" imgW="787320" imgH="393480" progId="Equation.3">
                  <p:embed/>
                  <p:pic>
                    <p:nvPicPr>
                      <p:cNvPr id="0" name="Object 3"/>
                      <p:cNvPicPr>
                        <a:picLocks noChangeAspect="1" noChangeArrowheads="1"/>
                      </p:cNvPicPr>
                      <p:nvPr/>
                    </p:nvPicPr>
                    <p:blipFill>
                      <a:blip r:embed="rId4">
                        <a:extLst/>
                      </a:blip>
                      <a:srcRect/>
                      <a:stretch>
                        <a:fillRect/>
                      </a:stretch>
                    </p:blipFill>
                    <p:spPr bwMode="auto">
                      <a:xfrm>
                        <a:off x="1403350" y="2836863"/>
                        <a:ext cx="1476375" cy="592137"/>
                      </a:xfrm>
                      <a:prstGeom prst="rect">
                        <a:avLst/>
                      </a:prstGeom>
                      <a:noFill/>
                      <a:ln w="9525">
                        <a:solidFill>
                          <a:schemeClr val="tx1"/>
                        </a:solidFill>
                        <a:miter lim="800000"/>
                        <a:headEnd/>
                        <a:tailEnd/>
                      </a:ln>
                    </p:spPr>
                  </p:pic>
                </p:oleObj>
              </mc:Fallback>
            </mc:AlternateContent>
          </a:graphicData>
        </a:graphic>
      </p:graphicFrame>
      <p:sp useBgFill="1">
        <p:nvSpPr>
          <p:cNvPr id="5129" name="Text Box 4"/>
          <p:cNvSpPr txBox="1">
            <a:spLocks noChangeArrowheads="1"/>
          </p:cNvSpPr>
          <p:nvPr/>
        </p:nvSpPr>
        <p:spPr bwMode="auto">
          <a:xfrm>
            <a:off x="5413375" y="4922838"/>
            <a:ext cx="3008313" cy="473075"/>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Times New Roman" pitchFamily="18" charset="0"/>
              </a:rPr>
              <a:t>S – ½ h</a:t>
            </a:r>
            <a:r>
              <a:rPr lang="en-US" sz="2400" b="1" baseline="-25000">
                <a:latin typeface="Times New Roman" pitchFamily="18" charset="0"/>
              </a:rPr>
              <a:t>c</a:t>
            </a:r>
            <a:r>
              <a:rPr lang="en-US" sz="2400" b="1">
                <a:latin typeface="Times New Roman" pitchFamily="18" charset="0"/>
              </a:rPr>
              <a:t>.c = 0</a:t>
            </a:r>
          </a:p>
        </p:txBody>
      </p:sp>
      <p:sp useBgFill="1">
        <p:nvSpPr>
          <p:cNvPr id="5130" name="Oval 5"/>
          <p:cNvSpPr>
            <a:spLocks noChangeArrowheads="1"/>
          </p:cNvSpPr>
          <p:nvPr/>
        </p:nvSpPr>
        <p:spPr bwMode="auto">
          <a:xfrm>
            <a:off x="4606925" y="5783263"/>
            <a:ext cx="758825" cy="620712"/>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S</a:t>
            </a:r>
          </a:p>
        </p:txBody>
      </p:sp>
      <p:sp useBgFill="1">
        <p:nvSpPr>
          <p:cNvPr id="5131" name="Oval 6"/>
          <p:cNvSpPr>
            <a:spLocks noChangeArrowheads="1"/>
          </p:cNvSpPr>
          <p:nvPr/>
        </p:nvSpPr>
        <p:spPr bwMode="auto">
          <a:xfrm>
            <a:off x="1884363" y="3817938"/>
            <a:ext cx="758825" cy="622300"/>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a</a:t>
            </a:r>
          </a:p>
        </p:txBody>
      </p:sp>
      <p:sp useBgFill="1">
        <p:nvSpPr>
          <p:cNvPr id="5132" name="Oval 7"/>
          <p:cNvSpPr>
            <a:spLocks noChangeArrowheads="1"/>
          </p:cNvSpPr>
          <p:nvPr/>
        </p:nvSpPr>
        <p:spPr bwMode="auto">
          <a:xfrm>
            <a:off x="3413125" y="3876675"/>
            <a:ext cx="758825" cy="620713"/>
          </a:xfrm>
          <a:prstGeom prst="ellipse">
            <a:avLst/>
          </a:prstGeom>
          <a:ln w="9525">
            <a:solidFill>
              <a:schemeClr val="tx1"/>
            </a:solidFill>
            <a:round/>
            <a:headEnd/>
            <a:tailEnd/>
          </a:ln>
        </p:spPr>
        <p:txBody>
          <a:bodyPr/>
          <a:lstStyle/>
          <a:p>
            <a:pPr algn="ctr" eaLnBrk="0" hangingPunct="0"/>
            <a:r>
              <a:rPr lang="en-US" sz="2400" b="1">
                <a:latin typeface="Tahoma" pitchFamily="34" charset="0"/>
              </a:rPr>
              <a:t>b</a:t>
            </a:r>
          </a:p>
        </p:txBody>
      </p:sp>
      <p:sp useBgFill="1">
        <p:nvSpPr>
          <p:cNvPr id="5133" name="Oval 8"/>
          <p:cNvSpPr>
            <a:spLocks noChangeArrowheads="1"/>
          </p:cNvSpPr>
          <p:nvPr/>
        </p:nvSpPr>
        <p:spPr bwMode="auto">
          <a:xfrm>
            <a:off x="6707188" y="3803650"/>
            <a:ext cx="758825" cy="622300"/>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c</a:t>
            </a:r>
          </a:p>
        </p:txBody>
      </p:sp>
      <p:sp useBgFill="1">
        <p:nvSpPr>
          <p:cNvPr id="5134" name="Oval 9"/>
          <p:cNvSpPr>
            <a:spLocks noChangeArrowheads="1"/>
          </p:cNvSpPr>
          <p:nvPr/>
        </p:nvSpPr>
        <p:spPr bwMode="auto">
          <a:xfrm>
            <a:off x="5027613" y="3868738"/>
            <a:ext cx="758825" cy="571500"/>
          </a:xfrm>
          <a:prstGeom prst="ellipse">
            <a:avLst/>
          </a:prstGeom>
          <a:ln w="9525">
            <a:solidFill>
              <a:schemeClr val="tx1"/>
            </a:solidFill>
            <a:round/>
            <a:headEnd/>
            <a:tailEnd/>
          </a:ln>
        </p:spPr>
        <p:txBody>
          <a:bodyPr/>
          <a:lstStyle/>
          <a:p>
            <a:pPr algn="ctr" eaLnBrk="0" hangingPunct="0"/>
            <a:r>
              <a:rPr lang="en-US" sz="2400" b="1">
                <a:solidFill>
                  <a:srgbClr val="0066FF"/>
                </a:solidFill>
                <a:latin typeface="Tahoma" pitchFamily="34" charset="0"/>
              </a:rPr>
              <a:t>h</a:t>
            </a:r>
            <a:r>
              <a:rPr lang="en-US" sz="2400" b="1" baseline="-25000">
                <a:solidFill>
                  <a:srgbClr val="0066FF"/>
                </a:solidFill>
                <a:latin typeface="Tahoma" pitchFamily="34" charset="0"/>
              </a:rPr>
              <a:t>c</a:t>
            </a:r>
            <a:endParaRPr lang="en-US" sz="2400" b="1">
              <a:solidFill>
                <a:srgbClr val="0066FF"/>
              </a:solidFill>
              <a:latin typeface="Tahoma" pitchFamily="34" charset="0"/>
            </a:endParaRPr>
          </a:p>
        </p:txBody>
      </p:sp>
      <p:sp useBgFill="1">
        <p:nvSpPr>
          <p:cNvPr id="5135" name="Oval 10"/>
          <p:cNvSpPr>
            <a:spLocks noChangeArrowheads="1"/>
          </p:cNvSpPr>
          <p:nvPr/>
        </p:nvSpPr>
        <p:spPr bwMode="auto">
          <a:xfrm>
            <a:off x="2438400" y="1797050"/>
            <a:ext cx="758825" cy="622300"/>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A</a:t>
            </a:r>
            <a:r>
              <a:rPr lang="en-US" sz="2400" b="1">
                <a:latin typeface="Tahoma" pitchFamily="34" charset="0"/>
                <a:sym typeface="Symbol" pitchFamily="18" charset="2"/>
              </a:rPr>
              <a:t>	</a:t>
            </a:r>
            <a:endParaRPr lang="en-US" sz="2400">
              <a:latin typeface="Times New Roman" pitchFamily="18" charset="0"/>
            </a:endParaRPr>
          </a:p>
        </p:txBody>
      </p:sp>
      <p:sp useBgFill="1">
        <p:nvSpPr>
          <p:cNvPr id="5136" name="Oval 11"/>
          <p:cNvSpPr>
            <a:spLocks noChangeArrowheads="1"/>
          </p:cNvSpPr>
          <p:nvPr/>
        </p:nvSpPr>
        <p:spPr bwMode="auto">
          <a:xfrm>
            <a:off x="4673600" y="1782763"/>
            <a:ext cx="758825" cy="620712"/>
          </a:xfrm>
          <a:prstGeom prst="ellipse">
            <a:avLst/>
          </a:prstGeom>
          <a:ln w="9525">
            <a:solidFill>
              <a:schemeClr val="tx1"/>
            </a:solidFill>
            <a:round/>
            <a:headEnd/>
            <a:tailEnd/>
          </a:ln>
        </p:spPr>
        <p:txBody>
          <a:bodyPr/>
          <a:lstStyle/>
          <a:p>
            <a:pPr eaLnBrk="0" hangingPunct="0"/>
            <a:r>
              <a:rPr lang="en-US" sz="2400" b="1">
                <a:solidFill>
                  <a:srgbClr val="FF0000"/>
                </a:solidFill>
                <a:latin typeface="Tahoma" pitchFamily="34" charset="0"/>
                <a:sym typeface="Symbol" pitchFamily="18" charset="2"/>
              </a:rPr>
              <a:t>B</a:t>
            </a:r>
            <a:endParaRPr lang="en-US" sz="2400">
              <a:solidFill>
                <a:srgbClr val="FF0000"/>
              </a:solidFill>
              <a:latin typeface="Times New Roman" pitchFamily="18" charset="0"/>
            </a:endParaRPr>
          </a:p>
        </p:txBody>
      </p:sp>
      <p:sp useBgFill="1">
        <p:nvSpPr>
          <p:cNvPr id="5137" name="Line 12"/>
          <p:cNvSpPr>
            <a:spLocks noChangeShapeType="1"/>
          </p:cNvSpPr>
          <p:nvPr/>
        </p:nvSpPr>
        <p:spPr bwMode="auto">
          <a:xfrm flipH="1">
            <a:off x="1985963" y="2260600"/>
            <a:ext cx="487362" cy="544513"/>
          </a:xfrm>
          <a:prstGeom prst="line">
            <a:avLst/>
          </a:prstGeom>
          <a:ln w="9525">
            <a:solidFill>
              <a:schemeClr val="tx1"/>
            </a:solidFill>
            <a:round/>
            <a:headEnd/>
            <a:tailEnd type="triangle" w="med" len="med"/>
          </a:ln>
        </p:spPr>
        <p:txBody>
          <a:bodyPr/>
          <a:lstStyle/>
          <a:p>
            <a:endParaRPr lang="en-US"/>
          </a:p>
        </p:txBody>
      </p:sp>
      <p:sp useBgFill="1">
        <p:nvSpPr>
          <p:cNvPr id="5138" name="Line 13"/>
          <p:cNvSpPr>
            <a:spLocks noChangeShapeType="1"/>
          </p:cNvSpPr>
          <p:nvPr/>
        </p:nvSpPr>
        <p:spPr bwMode="auto">
          <a:xfrm flipH="1">
            <a:off x="2876550" y="2203450"/>
            <a:ext cx="1814513" cy="7889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39" name="Line 14"/>
          <p:cNvSpPr>
            <a:spLocks noChangeShapeType="1"/>
          </p:cNvSpPr>
          <p:nvPr/>
        </p:nvSpPr>
        <p:spPr bwMode="auto">
          <a:xfrm flipH="1" flipV="1">
            <a:off x="2019300" y="3451225"/>
            <a:ext cx="201613" cy="3571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0" name="Line 15"/>
          <p:cNvSpPr>
            <a:spLocks noChangeShapeType="1"/>
          </p:cNvSpPr>
          <p:nvPr/>
        </p:nvSpPr>
        <p:spPr bwMode="auto">
          <a:xfrm flipH="1" flipV="1">
            <a:off x="2925763" y="3278188"/>
            <a:ext cx="841375" cy="60325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1" name="Line 16"/>
          <p:cNvSpPr>
            <a:spLocks noChangeShapeType="1"/>
          </p:cNvSpPr>
          <p:nvPr/>
        </p:nvSpPr>
        <p:spPr bwMode="auto">
          <a:xfrm>
            <a:off x="5632450" y="4383088"/>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2" name="Line 17"/>
          <p:cNvSpPr>
            <a:spLocks noChangeShapeType="1"/>
          </p:cNvSpPr>
          <p:nvPr/>
        </p:nvSpPr>
        <p:spPr bwMode="auto">
          <a:xfrm flipV="1">
            <a:off x="5346700" y="5429250"/>
            <a:ext cx="122555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3" name="Line 18"/>
          <p:cNvSpPr>
            <a:spLocks noChangeShapeType="1"/>
          </p:cNvSpPr>
          <p:nvPr/>
        </p:nvSpPr>
        <p:spPr bwMode="auto">
          <a:xfrm flipH="1">
            <a:off x="2203450" y="4440238"/>
            <a:ext cx="68263" cy="45878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4" name="Line 19"/>
          <p:cNvSpPr>
            <a:spLocks noChangeShapeType="1"/>
          </p:cNvSpPr>
          <p:nvPr/>
        </p:nvSpPr>
        <p:spPr bwMode="auto">
          <a:xfrm flipH="1">
            <a:off x="3313113" y="4483100"/>
            <a:ext cx="419100" cy="4445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5" name="Line 20"/>
          <p:cNvSpPr>
            <a:spLocks noChangeShapeType="1"/>
          </p:cNvSpPr>
          <p:nvPr/>
        </p:nvSpPr>
        <p:spPr bwMode="auto">
          <a:xfrm flipH="1">
            <a:off x="4321175" y="4397375"/>
            <a:ext cx="2654300"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6" name="Line 21"/>
          <p:cNvSpPr>
            <a:spLocks noChangeShapeType="1"/>
          </p:cNvSpPr>
          <p:nvPr/>
        </p:nvSpPr>
        <p:spPr bwMode="auto">
          <a:xfrm>
            <a:off x="7212013" y="4397375"/>
            <a:ext cx="234950" cy="51593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47" name="Text Box 22"/>
          <p:cNvSpPr txBox="1">
            <a:spLocks noChangeArrowheads="1"/>
          </p:cNvSpPr>
          <p:nvPr/>
        </p:nvSpPr>
        <p:spPr bwMode="auto">
          <a:xfrm>
            <a:off x="608013" y="2871788"/>
            <a:ext cx="654050"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(1)</a:t>
            </a:r>
          </a:p>
        </p:txBody>
      </p:sp>
      <p:graphicFrame>
        <p:nvGraphicFramePr>
          <p:cNvPr id="5123" name="Object 23"/>
          <p:cNvGraphicFramePr>
            <a:graphicFrameLocks noChangeAspect="1"/>
          </p:cNvGraphicFramePr>
          <p:nvPr/>
        </p:nvGraphicFramePr>
        <p:xfrm>
          <a:off x="5435600" y="2851150"/>
          <a:ext cx="1525588" cy="592138"/>
        </p:xfrm>
        <a:graphic>
          <a:graphicData uri="http://schemas.openxmlformats.org/presentationml/2006/ole">
            <mc:AlternateContent xmlns:mc="http://schemas.openxmlformats.org/markup-compatibility/2006">
              <mc:Choice xmlns:v="urn:schemas-microsoft-com:vml" Requires="v">
                <p:oleObj spid="_x0000_s5172" name="Equation" r:id="rId5" imgW="812520" imgH="393480" progId="Equation.3">
                  <p:embed/>
                </p:oleObj>
              </mc:Choice>
              <mc:Fallback>
                <p:oleObj name="Equation" r:id="rId5" imgW="812520" imgH="393480" progId="Equation.3">
                  <p:embed/>
                  <p:pic>
                    <p:nvPicPr>
                      <p:cNvPr id="0" name="Object 23"/>
                      <p:cNvPicPr>
                        <a:picLocks noChangeAspect="1" noChangeArrowheads="1"/>
                      </p:cNvPicPr>
                      <p:nvPr/>
                    </p:nvPicPr>
                    <p:blipFill>
                      <a:blip r:embed="rId6">
                        <a:extLst/>
                      </a:blip>
                      <a:srcRect/>
                      <a:stretch>
                        <a:fillRect/>
                      </a:stretch>
                    </p:blipFill>
                    <p:spPr bwMode="auto">
                      <a:xfrm>
                        <a:off x="5435600" y="2851150"/>
                        <a:ext cx="1525588" cy="592138"/>
                      </a:xfrm>
                      <a:prstGeom prst="rect">
                        <a:avLst/>
                      </a:prstGeom>
                      <a:noFill/>
                      <a:ln w="9525">
                        <a:solidFill>
                          <a:schemeClr val="tx1"/>
                        </a:solidFill>
                        <a:miter lim="800000"/>
                        <a:headEnd/>
                        <a:tailEnd/>
                      </a:ln>
                    </p:spPr>
                  </p:pic>
                </p:oleObj>
              </mc:Fallback>
            </mc:AlternateContent>
          </a:graphicData>
        </a:graphic>
      </p:graphicFrame>
      <p:sp useBgFill="1">
        <p:nvSpPr>
          <p:cNvPr id="5148" name="Oval 24"/>
          <p:cNvSpPr>
            <a:spLocks noChangeArrowheads="1"/>
          </p:cNvSpPr>
          <p:nvPr/>
        </p:nvSpPr>
        <p:spPr bwMode="auto">
          <a:xfrm>
            <a:off x="6724650" y="1754188"/>
            <a:ext cx="758825" cy="62071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C</a:t>
            </a:r>
            <a:endParaRPr lang="en-US" sz="2400">
              <a:solidFill>
                <a:srgbClr val="FF0000"/>
              </a:solidFill>
              <a:latin typeface="Times New Roman" pitchFamily="18" charset="0"/>
            </a:endParaRPr>
          </a:p>
        </p:txBody>
      </p:sp>
      <p:sp useBgFill="1">
        <p:nvSpPr>
          <p:cNvPr id="5149" name="Line 25"/>
          <p:cNvSpPr>
            <a:spLocks noChangeShapeType="1"/>
          </p:cNvSpPr>
          <p:nvPr/>
        </p:nvSpPr>
        <p:spPr bwMode="auto">
          <a:xfrm flipH="1">
            <a:off x="6556375" y="2355850"/>
            <a:ext cx="520700" cy="458788"/>
          </a:xfrm>
          <a:prstGeom prst="line">
            <a:avLst/>
          </a:prstGeom>
          <a:ln w="9525">
            <a:solidFill>
              <a:schemeClr val="tx1"/>
            </a:solidFill>
            <a:round/>
            <a:headEnd/>
            <a:tailEnd type="triangle" w="med" len="med"/>
          </a:ln>
        </p:spPr>
        <p:txBody>
          <a:bodyPr/>
          <a:lstStyle/>
          <a:p>
            <a:endParaRPr lang="en-US"/>
          </a:p>
        </p:txBody>
      </p:sp>
      <p:sp useBgFill="1">
        <p:nvSpPr>
          <p:cNvPr id="5150" name="Line 26"/>
          <p:cNvSpPr>
            <a:spLocks noChangeShapeType="1"/>
          </p:cNvSpPr>
          <p:nvPr/>
        </p:nvSpPr>
        <p:spPr bwMode="auto">
          <a:xfrm>
            <a:off x="5346700" y="2284413"/>
            <a:ext cx="638175"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51" name="Line 27"/>
          <p:cNvSpPr>
            <a:spLocks noChangeShapeType="1"/>
          </p:cNvSpPr>
          <p:nvPr/>
        </p:nvSpPr>
        <p:spPr bwMode="auto">
          <a:xfrm flipH="1" flipV="1">
            <a:off x="6523038" y="3475038"/>
            <a:ext cx="469900" cy="32861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52" name="Text Box 28"/>
          <p:cNvSpPr txBox="1">
            <a:spLocks noChangeArrowheads="1"/>
          </p:cNvSpPr>
          <p:nvPr/>
        </p:nvSpPr>
        <p:spPr bwMode="auto">
          <a:xfrm>
            <a:off x="7059613" y="2887663"/>
            <a:ext cx="655637" cy="442912"/>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(2)</a:t>
            </a:r>
          </a:p>
        </p:txBody>
      </p:sp>
      <p:sp useBgFill="1">
        <p:nvSpPr>
          <p:cNvPr id="5153" name="Text Box 29"/>
          <p:cNvSpPr txBox="1">
            <a:spLocks noChangeArrowheads="1"/>
          </p:cNvSpPr>
          <p:nvPr/>
        </p:nvSpPr>
        <p:spPr bwMode="auto">
          <a:xfrm>
            <a:off x="304800" y="4951413"/>
            <a:ext cx="655638"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(3)</a:t>
            </a:r>
          </a:p>
        </p:txBody>
      </p:sp>
      <p:sp useBgFill="1">
        <p:nvSpPr>
          <p:cNvPr id="5154" name="Line 30"/>
          <p:cNvSpPr>
            <a:spLocks noChangeShapeType="1"/>
          </p:cNvSpPr>
          <p:nvPr/>
        </p:nvSpPr>
        <p:spPr bwMode="auto">
          <a:xfrm flipH="1" flipV="1">
            <a:off x="4002088" y="5567363"/>
            <a:ext cx="587375" cy="473075"/>
          </a:xfrm>
          <a:prstGeom prst="line">
            <a:avLst/>
          </a:prstGeom>
          <a:ln w="9525">
            <a:solidFill>
              <a:schemeClr val="tx1"/>
            </a:solidFill>
            <a:round/>
            <a:headEnd/>
            <a:tailEnd type="triangle" w="med" len="med"/>
          </a:ln>
        </p:spPr>
        <p:txBody>
          <a:bodyPr/>
          <a:lstStyle/>
          <a:p>
            <a:endParaRPr lang="en-US"/>
          </a:p>
        </p:txBody>
      </p:sp>
      <p:sp useBgFill="1">
        <p:nvSpPr>
          <p:cNvPr id="5155" name="Text Box 31"/>
          <p:cNvSpPr txBox="1">
            <a:spLocks noChangeArrowheads="1"/>
          </p:cNvSpPr>
          <p:nvPr/>
        </p:nvSpPr>
        <p:spPr bwMode="auto">
          <a:xfrm>
            <a:off x="8488363" y="4922838"/>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(5)</a:t>
            </a:r>
          </a:p>
        </p:txBody>
      </p:sp>
      <p:sp useBgFill="1">
        <p:nvSpPr>
          <p:cNvPr id="5156" name="Text Box 32"/>
          <p:cNvSpPr txBox="1">
            <a:spLocks noChangeArrowheads="1"/>
          </p:cNvSpPr>
          <p:nvPr/>
        </p:nvSpPr>
        <p:spPr bwMode="auto">
          <a:xfrm>
            <a:off x="4035425" y="765175"/>
            <a:ext cx="2857500" cy="458788"/>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imes New Roman" pitchFamily="18" charset="0"/>
                <a:sym typeface="Symbol" pitchFamily="18" charset="2"/>
              </a:rPr>
              <a:t>A</a:t>
            </a:r>
            <a:r>
              <a:rPr lang="en-US" sz="2400">
                <a:latin typeface="Times New Roman" pitchFamily="18" charset="0"/>
              </a:rPr>
              <a:t>+ </a:t>
            </a:r>
            <a:r>
              <a:rPr lang="en-US" sz="2400">
                <a:latin typeface="Times New Roman" pitchFamily="18" charset="0"/>
                <a:sym typeface="Symbol" pitchFamily="18" charset="2"/>
              </a:rPr>
              <a:t>B</a:t>
            </a:r>
            <a:r>
              <a:rPr lang="en-US" sz="2400">
                <a:latin typeface="Times New Roman" pitchFamily="18" charset="0"/>
              </a:rPr>
              <a:t> + </a:t>
            </a:r>
            <a:r>
              <a:rPr lang="en-US" sz="2400">
                <a:latin typeface="Times New Roman" pitchFamily="18" charset="0"/>
                <a:sym typeface="Symbol" pitchFamily="18" charset="2"/>
              </a:rPr>
              <a:t>C</a:t>
            </a:r>
            <a:r>
              <a:rPr lang="en-US" sz="2400">
                <a:latin typeface="Times New Roman" pitchFamily="18" charset="0"/>
              </a:rPr>
              <a:t> - </a:t>
            </a:r>
            <a:r>
              <a:rPr lang="en-US" sz="2400">
                <a:latin typeface="Times New Roman" pitchFamily="18" charset="0"/>
                <a:sym typeface="Symbol" pitchFamily="18" charset="2"/>
              </a:rPr>
              <a:t></a:t>
            </a:r>
            <a:r>
              <a:rPr lang="en-US" sz="2400">
                <a:latin typeface="Times New Roman" pitchFamily="18" charset="0"/>
              </a:rPr>
              <a:t> = 0</a:t>
            </a:r>
          </a:p>
        </p:txBody>
      </p:sp>
      <p:sp useBgFill="1">
        <p:nvSpPr>
          <p:cNvPr id="5157" name="Line 33"/>
          <p:cNvSpPr>
            <a:spLocks noChangeShapeType="1"/>
          </p:cNvSpPr>
          <p:nvPr/>
        </p:nvSpPr>
        <p:spPr bwMode="auto">
          <a:xfrm flipV="1">
            <a:off x="3060700" y="1223963"/>
            <a:ext cx="1395413" cy="615950"/>
          </a:xfrm>
          <a:prstGeom prst="line">
            <a:avLst/>
          </a:prstGeom>
          <a:ln w="9525">
            <a:solidFill>
              <a:schemeClr val="tx1"/>
            </a:solidFill>
            <a:round/>
            <a:headEnd/>
            <a:tailEnd type="triangle" w="med" len="med"/>
          </a:ln>
        </p:spPr>
        <p:txBody>
          <a:bodyPr/>
          <a:lstStyle/>
          <a:p>
            <a:endParaRPr lang="en-US"/>
          </a:p>
        </p:txBody>
      </p:sp>
      <p:sp useBgFill="1">
        <p:nvSpPr>
          <p:cNvPr id="5158" name="Line 34"/>
          <p:cNvSpPr>
            <a:spLocks noChangeShapeType="1"/>
          </p:cNvSpPr>
          <p:nvPr/>
        </p:nvSpPr>
        <p:spPr bwMode="auto">
          <a:xfrm flipV="1">
            <a:off x="5027613" y="1223963"/>
            <a:ext cx="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59" name="Line 35"/>
          <p:cNvSpPr>
            <a:spLocks noChangeShapeType="1"/>
          </p:cNvSpPr>
          <p:nvPr/>
        </p:nvSpPr>
        <p:spPr bwMode="auto">
          <a:xfrm flipH="1" flipV="1">
            <a:off x="6203950" y="1223963"/>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5160" name="Text Box 36"/>
          <p:cNvSpPr txBox="1">
            <a:spLocks noChangeArrowheads="1"/>
          </p:cNvSpPr>
          <p:nvPr/>
        </p:nvSpPr>
        <p:spPr bwMode="auto">
          <a:xfrm>
            <a:off x="6942138" y="779463"/>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(4)</a:t>
            </a:r>
          </a:p>
        </p:txBody>
      </p:sp>
      <p:grpSp>
        <p:nvGrpSpPr>
          <p:cNvPr id="5161" name="Group 37"/>
          <p:cNvGrpSpPr>
            <a:grpSpLocks/>
          </p:cNvGrpSpPr>
          <p:nvPr/>
        </p:nvGrpSpPr>
        <p:grpSpPr bwMode="auto">
          <a:xfrm>
            <a:off x="960438" y="4943475"/>
            <a:ext cx="3411537" cy="617538"/>
            <a:chOff x="1296" y="3408"/>
            <a:chExt cx="1218" cy="258"/>
          </a:xfrm>
        </p:grpSpPr>
        <p:sp>
          <p:nvSpPr>
            <p:cNvPr id="5164" name="Rectangle 38"/>
            <p:cNvSpPr>
              <a:spLocks noChangeArrowheads="1"/>
            </p:cNvSpPr>
            <p:nvPr/>
          </p:nvSpPr>
          <p:spPr bwMode="auto">
            <a:xfrm>
              <a:off x="1296" y="3408"/>
              <a:ext cx="1218" cy="258"/>
            </a:xfrm>
            <a:prstGeom prst="rect">
              <a:avLst/>
            </a:prstGeom>
            <a:ln w="9525">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graphicFrame>
          <p:nvGraphicFramePr>
            <p:cNvPr id="5124" name="Object 39"/>
            <p:cNvGraphicFramePr>
              <a:graphicFrameLocks noChangeAspect="1"/>
            </p:cNvGraphicFramePr>
            <p:nvPr/>
          </p:nvGraphicFramePr>
          <p:xfrm>
            <a:off x="1344" y="3456"/>
            <a:ext cx="1159" cy="192"/>
          </p:xfrm>
          <a:graphic>
            <a:graphicData uri="http://schemas.openxmlformats.org/presentationml/2006/ole">
              <mc:AlternateContent xmlns:mc="http://schemas.openxmlformats.org/markup-compatibility/2006">
                <mc:Choice xmlns:v="urn:schemas-microsoft-com:vml" Requires="v">
                  <p:oleObj spid="_x0000_s5173" name="Equation" r:id="rId7" imgW="1485720" imgH="253800" progId="Equation.3">
                    <p:embed/>
                  </p:oleObj>
                </mc:Choice>
                <mc:Fallback>
                  <p:oleObj name="Equation" r:id="rId7" imgW="1485720" imgH="253800" progId="Equation.3">
                    <p:embed/>
                    <p:pic>
                      <p:nvPicPr>
                        <p:cNvPr id="0" name="Object 39"/>
                        <p:cNvPicPr>
                          <a:picLocks noChangeAspect="1" noChangeArrowheads="1"/>
                        </p:cNvPicPr>
                        <p:nvPr/>
                      </p:nvPicPr>
                      <p:blipFill>
                        <a:blip r:embed="rId8">
                          <a:extLst/>
                        </a:blip>
                        <a:srcRect/>
                        <a:stretch>
                          <a:fillRect/>
                        </a:stretch>
                      </p:blipFill>
                      <p:spPr bwMode="auto">
                        <a:xfrm>
                          <a:off x="1344" y="3456"/>
                          <a:ext cx="1159" cy="19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Lst>
                      </p:spPr>
                    </p:pic>
                  </p:oleObj>
                </mc:Fallback>
              </mc:AlternateContent>
            </a:graphicData>
          </a:graphic>
        </p:graphicFrame>
      </p:grpSp>
      <p:sp>
        <p:nvSpPr>
          <p:cNvPr id="5162" name="Line 40"/>
          <p:cNvSpPr>
            <a:spLocks noChangeShapeType="1"/>
          </p:cNvSpPr>
          <p:nvPr/>
        </p:nvSpPr>
        <p:spPr bwMode="auto">
          <a:xfrm flipV="1">
            <a:off x="4068763" y="3517900"/>
            <a:ext cx="1612900" cy="458788"/>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useBgFill="1">
        <p:nvSpPr>
          <p:cNvPr id="101417" name="Oval 41"/>
          <p:cNvSpPr>
            <a:spLocks noChangeArrowheads="1"/>
          </p:cNvSpPr>
          <p:nvPr/>
        </p:nvSpPr>
        <p:spPr bwMode="auto">
          <a:xfrm>
            <a:off x="3419475" y="3887788"/>
            <a:ext cx="758825" cy="620712"/>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01417"/>
                                        </p:tgtEl>
                                        <p:attrNameLst>
                                          <p:attrName>style.visibility</p:attrName>
                                        </p:attrNameLst>
                                      </p:cBhvr>
                                      <p:to>
                                        <p:strVal val="visible"/>
                                      </p:to>
                                    </p:set>
                                    <p:anim calcmode="lin" valueType="num">
                                      <p:cBhvr>
                                        <p:cTn id="7" dur="500" fill="hold"/>
                                        <p:tgtEl>
                                          <p:spTgt spid="101417"/>
                                        </p:tgtEl>
                                        <p:attrNameLst>
                                          <p:attrName>ppt_w</p:attrName>
                                        </p:attrNameLst>
                                      </p:cBhvr>
                                      <p:tavLst>
                                        <p:tav tm="0">
                                          <p:val>
                                            <p:fltVal val="0"/>
                                          </p:val>
                                        </p:tav>
                                        <p:tav tm="100000">
                                          <p:val>
                                            <p:strVal val="#ppt_w"/>
                                          </p:val>
                                        </p:tav>
                                      </p:tavLst>
                                    </p:anim>
                                    <p:anim calcmode="lin" valueType="num">
                                      <p:cBhvr>
                                        <p:cTn id="8" dur="500" fill="hold"/>
                                        <p:tgtEl>
                                          <p:spTgt spid="1014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17"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903B93E-4383-4876-99C0-6728F24DF255}" type="datetime1">
              <a:rPr lang="vi-VN"/>
              <a:pPr eaLnBrk="1" hangingPunct="1"/>
              <a:t>28/03/2018</a:t>
            </a:fld>
            <a:endParaRPr lang="en-US"/>
          </a:p>
        </p:txBody>
      </p:sp>
      <p:sp>
        <p:nvSpPr>
          <p:cNvPr id="6150"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6151"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11C7B35-3433-4C4F-8D2C-65EAE2E415CD}" type="slidenum">
              <a:rPr lang="en-US"/>
              <a:pPr eaLnBrk="1" hangingPunct="1"/>
              <a:t>73</a:t>
            </a:fld>
            <a:endParaRPr lang="en-US"/>
          </a:p>
        </p:txBody>
      </p:sp>
      <p:sp>
        <p:nvSpPr>
          <p:cNvPr id="6152" name="Rectangle 2"/>
          <p:cNvSpPr>
            <a:spLocks noGrp="1" noChangeArrowheads="1"/>
          </p:cNvSpPr>
          <p:nvPr>
            <p:ph type="title"/>
          </p:nvPr>
        </p:nvSpPr>
        <p:spPr/>
        <p:txBody>
          <a:bodyPr/>
          <a:lstStyle/>
          <a:p>
            <a:pPr eaLnBrk="1" hangingPunct="1"/>
            <a:endParaRPr lang="en-US" smtClean="0"/>
          </a:p>
        </p:txBody>
      </p:sp>
      <p:graphicFrame>
        <p:nvGraphicFramePr>
          <p:cNvPr id="6146" name="Object 3"/>
          <p:cNvGraphicFramePr>
            <a:graphicFrameLocks noChangeAspect="1"/>
          </p:cNvGraphicFramePr>
          <p:nvPr/>
        </p:nvGraphicFramePr>
        <p:xfrm>
          <a:off x="1403350" y="2836863"/>
          <a:ext cx="1476375" cy="592137"/>
        </p:xfrm>
        <a:graphic>
          <a:graphicData uri="http://schemas.openxmlformats.org/presentationml/2006/ole">
            <mc:AlternateContent xmlns:mc="http://schemas.openxmlformats.org/markup-compatibility/2006">
              <mc:Choice xmlns:v="urn:schemas-microsoft-com:vml" Requires="v">
                <p:oleObj spid="_x0000_s6195" name="Equation" r:id="rId3" imgW="787320" imgH="393480" progId="Equation.3">
                  <p:embed/>
                </p:oleObj>
              </mc:Choice>
              <mc:Fallback>
                <p:oleObj name="Equation" r:id="rId3" imgW="787320" imgH="393480" progId="Equation.3">
                  <p:embed/>
                  <p:pic>
                    <p:nvPicPr>
                      <p:cNvPr id="0" name="Object 3"/>
                      <p:cNvPicPr>
                        <a:picLocks noChangeAspect="1" noChangeArrowheads="1"/>
                      </p:cNvPicPr>
                      <p:nvPr/>
                    </p:nvPicPr>
                    <p:blipFill>
                      <a:blip r:embed="rId4">
                        <a:extLst/>
                      </a:blip>
                      <a:srcRect/>
                      <a:stretch>
                        <a:fillRect/>
                      </a:stretch>
                    </p:blipFill>
                    <p:spPr bwMode="auto">
                      <a:xfrm>
                        <a:off x="1403350" y="2836863"/>
                        <a:ext cx="1476375" cy="592137"/>
                      </a:xfrm>
                      <a:prstGeom prst="rect">
                        <a:avLst/>
                      </a:prstGeom>
                      <a:noFill/>
                      <a:ln w="9525">
                        <a:solidFill>
                          <a:schemeClr val="tx1"/>
                        </a:solidFill>
                        <a:miter lim="800000"/>
                        <a:headEnd/>
                        <a:tailEnd/>
                      </a:ln>
                    </p:spPr>
                  </p:pic>
                </p:oleObj>
              </mc:Fallback>
            </mc:AlternateContent>
          </a:graphicData>
        </a:graphic>
      </p:graphicFrame>
      <p:sp useBgFill="1">
        <p:nvSpPr>
          <p:cNvPr id="6153" name="Text Box 4"/>
          <p:cNvSpPr txBox="1">
            <a:spLocks noChangeArrowheads="1"/>
          </p:cNvSpPr>
          <p:nvPr/>
        </p:nvSpPr>
        <p:spPr bwMode="auto">
          <a:xfrm>
            <a:off x="5413375" y="4922838"/>
            <a:ext cx="3008313" cy="473075"/>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Times New Roman" pitchFamily="18" charset="0"/>
              </a:rPr>
              <a:t>S – ½ h</a:t>
            </a:r>
            <a:r>
              <a:rPr lang="en-US" sz="2400" b="1" baseline="-25000">
                <a:latin typeface="Times New Roman" pitchFamily="18" charset="0"/>
              </a:rPr>
              <a:t>c</a:t>
            </a:r>
            <a:r>
              <a:rPr lang="en-US" sz="2400" b="1">
                <a:latin typeface="Times New Roman" pitchFamily="18" charset="0"/>
              </a:rPr>
              <a:t>.c = 0</a:t>
            </a:r>
          </a:p>
        </p:txBody>
      </p:sp>
      <p:sp useBgFill="1">
        <p:nvSpPr>
          <p:cNvPr id="6154" name="Oval 5"/>
          <p:cNvSpPr>
            <a:spLocks noChangeArrowheads="1"/>
          </p:cNvSpPr>
          <p:nvPr/>
        </p:nvSpPr>
        <p:spPr bwMode="auto">
          <a:xfrm>
            <a:off x="4606925" y="5783263"/>
            <a:ext cx="758825" cy="620712"/>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S</a:t>
            </a:r>
          </a:p>
        </p:txBody>
      </p:sp>
      <p:sp useBgFill="1">
        <p:nvSpPr>
          <p:cNvPr id="6155" name="Oval 6"/>
          <p:cNvSpPr>
            <a:spLocks noChangeArrowheads="1"/>
          </p:cNvSpPr>
          <p:nvPr/>
        </p:nvSpPr>
        <p:spPr bwMode="auto">
          <a:xfrm>
            <a:off x="1884363" y="3817938"/>
            <a:ext cx="758825" cy="622300"/>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a</a:t>
            </a:r>
          </a:p>
        </p:txBody>
      </p:sp>
      <p:sp useBgFill="1">
        <p:nvSpPr>
          <p:cNvPr id="6156" name="Oval 7"/>
          <p:cNvSpPr>
            <a:spLocks noChangeArrowheads="1"/>
          </p:cNvSpPr>
          <p:nvPr/>
        </p:nvSpPr>
        <p:spPr bwMode="auto">
          <a:xfrm>
            <a:off x="3413125" y="3876675"/>
            <a:ext cx="758825" cy="620713"/>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b</a:t>
            </a:r>
          </a:p>
        </p:txBody>
      </p:sp>
      <p:sp useBgFill="1">
        <p:nvSpPr>
          <p:cNvPr id="6157" name="Oval 8"/>
          <p:cNvSpPr>
            <a:spLocks noChangeArrowheads="1"/>
          </p:cNvSpPr>
          <p:nvPr/>
        </p:nvSpPr>
        <p:spPr bwMode="auto">
          <a:xfrm>
            <a:off x="6707188" y="3803650"/>
            <a:ext cx="758825" cy="622300"/>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c</a:t>
            </a:r>
          </a:p>
        </p:txBody>
      </p:sp>
      <p:sp useBgFill="1">
        <p:nvSpPr>
          <p:cNvPr id="6158" name="Oval 9"/>
          <p:cNvSpPr>
            <a:spLocks noChangeArrowheads="1"/>
          </p:cNvSpPr>
          <p:nvPr/>
        </p:nvSpPr>
        <p:spPr bwMode="auto">
          <a:xfrm>
            <a:off x="5027613" y="3868738"/>
            <a:ext cx="758825" cy="571500"/>
          </a:xfrm>
          <a:prstGeom prst="ellipse">
            <a:avLst/>
          </a:prstGeom>
          <a:ln w="9525">
            <a:solidFill>
              <a:schemeClr val="tx1"/>
            </a:solidFill>
            <a:round/>
            <a:headEnd/>
            <a:tailEnd/>
          </a:ln>
        </p:spPr>
        <p:txBody>
          <a:bodyPr/>
          <a:lstStyle/>
          <a:p>
            <a:pPr algn="ctr" eaLnBrk="0" hangingPunct="0"/>
            <a:r>
              <a:rPr lang="en-US" sz="2400" b="1">
                <a:solidFill>
                  <a:srgbClr val="0066FF"/>
                </a:solidFill>
                <a:latin typeface="Tahoma" pitchFamily="34" charset="0"/>
              </a:rPr>
              <a:t>h</a:t>
            </a:r>
            <a:r>
              <a:rPr lang="en-US" sz="2400" b="1" baseline="-25000">
                <a:solidFill>
                  <a:srgbClr val="0066FF"/>
                </a:solidFill>
                <a:latin typeface="Tahoma" pitchFamily="34" charset="0"/>
              </a:rPr>
              <a:t>c</a:t>
            </a:r>
            <a:endParaRPr lang="en-US" sz="2400" b="1">
              <a:solidFill>
                <a:srgbClr val="0066FF"/>
              </a:solidFill>
              <a:latin typeface="Tahoma" pitchFamily="34" charset="0"/>
            </a:endParaRPr>
          </a:p>
        </p:txBody>
      </p:sp>
      <p:sp useBgFill="1">
        <p:nvSpPr>
          <p:cNvPr id="6159" name="Oval 10"/>
          <p:cNvSpPr>
            <a:spLocks noChangeArrowheads="1"/>
          </p:cNvSpPr>
          <p:nvPr/>
        </p:nvSpPr>
        <p:spPr bwMode="auto">
          <a:xfrm>
            <a:off x="2438400" y="1797050"/>
            <a:ext cx="758825" cy="622300"/>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A</a:t>
            </a:r>
            <a:r>
              <a:rPr lang="en-US" sz="2400" b="1">
                <a:latin typeface="Tahoma" pitchFamily="34" charset="0"/>
                <a:sym typeface="Symbol" pitchFamily="18" charset="2"/>
              </a:rPr>
              <a:t>	</a:t>
            </a:r>
            <a:endParaRPr lang="en-US" sz="2400">
              <a:latin typeface="Times New Roman" pitchFamily="18" charset="0"/>
            </a:endParaRPr>
          </a:p>
        </p:txBody>
      </p:sp>
      <p:sp useBgFill="1">
        <p:nvSpPr>
          <p:cNvPr id="6160" name="Oval 11"/>
          <p:cNvSpPr>
            <a:spLocks noChangeArrowheads="1"/>
          </p:cNvSpPr>
          <p:nvPr/>
        </p:nvSpPr>
        <p:spPr bwMode="auto">
          <a:xfrm>
            <a:off x="4673600" y="1782763"/>
            <a:ext cx="758825" cy="620712"/>
          </a:xfrm>
          <a:prstGeom prst="ellipse">
            <a:avLst/>
          </a:prstGeom>
          <a:ln w="9525">
            <a:solidFill>
              <a:schemeClr val="tx1"/>
            </a:solidFill>
            <a:round/>
            <a:headEnd/>
            <a:tailEnd/>
          </a:ln>
        </p:spPr>
        <p:txBody>
          <a:bodyPr/>
          <a:lstStyle/>
          <a:p>
            <a:pPr eaLnBrk="0" hangingPunct="0"/>
            <a:r>
              <a:rPr lang="en-US" sz="2400" b="1">
                <a:solidFill>
                  <a:srgbClr val="FF0000"/>
                </a:solidFill>
                <a:latin typeface="Tahoma" pitchFamily="34" charset="0"/>
                <a:sym typeface="Symbol" pitchFamily="18" charset="2"/>
              </a:rPr>
              <a:t>B</a:t>
            </a:r>
            <a:endParaRPr lang="en-US" sz="2400">
              <a:solidFill>
                <a:srgbClr val="FF0000"/>
              </a:solidFill>
              <a:latin typeface="Times New Roman" pitchFamily="18" charset="0"/>
            </a:endParaRPr>
          </a:p>
        </p:txBody>
      </p:sp>
      <p:sp useBgFill="1">
        <p:nvSpPr>
          <p:cNvPr id="6161" name="Line 12"/>
          <p:cNvSpPr>
            <a:spLocks noChangeShapeType="1"/>
          </p:cNvSpPr>
          <p:nvPr/>
        </p:nvSpPr>
        <p:spPr bwMode="auto">
          <a:xfrm flipH="1">
            <a:off x="1985963" y="2260600"/>
            <a:ext cx="487362" cy="544513"/>
          </a:xfrm>
          <a:prstGeom prst="line">
            <a:avLst/>
          </a:prstGeom>
          <a:ln w="9525">
            <a:solidFill>
              <a:schemeClr val="tx1"/>
            </a:solidFill>
            <a:round/>
            <a:headEnd/>
            <a:tailEnd type="triangle" w="med" len="med"/>
          </a:ln>
        </p:spPr>
        <p:txBody>
          <a:bodyPr/>
          <a:lstStyle/>
          <a:p>
            <a:endParaRPr lang="en-US"/>
          </a:p>
        </p:txBody>
      </p:sp>
      <p:sp useBgFill="1">
        <p:nvSpPr>
          <p:cNvPr id="6162" name="Line 13"/>
          <p:cNvSpPr>
            <a:spLocks noChangeShapeType="1"/>
          </p:cNvSpPr>
          <p:nvPr/>
        </p:nvSpPr>
        <p:spPr bwMode="auto">
          <a:xfrm flipH="1">
            <a:off x="2876550" y="2203450"/>
            <a:ext cx="1814513" cy="7889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3" name="Line 14"/>
          <p:cNvSpPr>
            <a:spLocks noChangeShapeType="1"/>
          </p:cNvSpPr>
          <p:nvPr/>
        </p:nvSpPr>
        <p:spPr bwMode="auto">
          <a:xfrm flipH="1" flipV="1">
            <a:off x="2019300" y="3451225"/>
            <a:ext cx="201613" cy="3571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4" name="Line 15"/>
          <p:cNvSpPr>
            <a:spLocks noChangeShapeType="1"/>
          </p:cNvSpPr>
          <p:nvPr/>
        </p:nvSpPr>
        <p:spPr bwMode="auto">
          <a:xfrm flipH="1" flipV="1">
            <a:off x="2925763" y="3278188"/>
            <a:ext cx="841375" cy="60325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5" name="Line 16"/>
          <p:cNvSpPr>
            <a:spLocks noChangeShapeType="1"/>
          </p:cNvSpPr>
          <p:nvPr/>
        </p:nvSpPr>
        <p:spPr bwMode="auto">
          <a:xfrm>
            <a:off x="5632450" y="4383088"/>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6" name="Line 17"/>
          <p:cNvSpPr>
            <a:spLocks noChangeShapeType="1"/>
          </p:cNvSpPr>
          <p:nvPr/>
        </p:nvSpPr>
        <p:spPr bwMode="auto">
          <a:xfrm flipV="1">
            <a:off x="5346700" y="5429250"/>
            <a:ext cx="122555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7" name="Line 18"/>
          <p:cNvSpPr>
            <a:spLocks noChangeShapeType="1"/>
          </p:cNvSpPr>
          <p:nvPr/>
        </p:nvSpPr>
        <p:spPr bwMode="auto">
          <a:xfrm flipH="1">
            <a:off x="2203450" y="4440238"/>
            <a:ext cx="68263" cy="45878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8" name="Line 19"/>
          <p:cNvSpPr>
            <a:spLocks noChangeShapeType="1"/>
          </p:cNvSpPr>
          <p:nvPr/>
        </p:nvSpPr>
        <p:spPr bwMode="auto">
          <a:xfrm flipH="1">
            <a:off x="3313113" y="4483100"/>
            <a:ext cx="419100" cy="4445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69" name="Line 20"/>
          <p:cNvSpPr>
            <a:spLocks noChangeShapeType="1"/>
          </p:cNvSpPr>
          <p:nvPr/>
        </p:nvSpPr>
        <p:spPr bwMode="auto">
          <a:xfrm flipH="1">
            <a:off x="4321175" y="4397375"/>
            <a:ext cx="2654300"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70" name="Line 21"/>
          <p:cNvSpPr>
            <a:spLocks noChangeShapeType="1"/>
          </p:cNvSpPr>
          <p:nvPr/>
        </p:nvSpPr>
        <p:spPr bwMode="auto">
          <a:xfrm>
            <a:off x="7212013" y="4397375"/>
            <a:ext cx="234950" cy="51593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71" name="Text Box 22"/>
          <p:cNvSpPr txBox="1">
            <a:spLocks noChangeArrowheads="1"/>
          </p:cNvSpPr>
          <p:nvPr/>
        </p:nvSpPr>
        <p:spPr bwMode="auto">
          <a:xfrm>
            <a:off x="608013" y="2871788"/>
            <a:ext cx="654050"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(1)</a:t>
            </a:r>
          </a:p>
        </p:txBody>
      </p:sp>
      <p:graphicFrame>
        <p:nvGraphicFramePr>
          <p:cNvPr id="6147" name="Object 23"/>
          <p:cNvGraphicFramePr>
            <a:graphicFrameLocks noChangeAspect="1"/>
          </p:cNvGraphicFramePr>
          <p:nvPr/>
        </p:nvGraphicFramePr>
        <p:xfrm>
          <a:off x="5435600" y="2851150"/>
          <a:ext cx="1525588" cy="592138"/>
        </p:xfrm>
        <a:graphic>
          <a:graphicData uri="http://schemas.openxmlformats.org/presentationml/2006/ole">
            <mc:AlternateContent xmlns:mc="http://schemas.openxmlformats.org/markup-compatibility/2006">
              <mc:Choice xmlns:v="urn:schemas-microsoft-com:vml" Requires="v">
                <p:oleObj spid="_x0000_s6196" name="Equation" r:id="rId5" imgW="812520" imgH="393480" progId="Equation.3">
                  <p:embed/>
                </p:oleObj>
              </mc:Choice>
              <mc:Fallback>
                <p:oleObj name="Equation" r:id="rId5" imgW="812520" imgH="393480" progId="Equation.3">
                  <p:embed/>
                  <p:pic>
                    <p:nvPicPr>
                      <p:cNvPr id="0" name="Object 23"/>
                      <p:cNvPicPr>
                        <a:picLocks noChangeAspect="1" noChangeArrowheads="1"/>
                      </p:cNvPicPr>
                      <p:nvPr/>
                    </p:nvPicPr>
                    <p:blipFill>
                      <a:blip r:embed="rId6">
                        <a:extLst/>
                      </a:blip>
                      <a:srcRect/>
                      <a:stretch>
                        <a:fillRect/>
                      </a:stretch>
                    </p:blipFill>
                    <p:spPr bwMode="auto">
                      <a:xfrm>
                        <a:off x="5435600" y="2851150"/>
                        <a:ext cx="1525588" cy="592138"/>
                      </a:xfrm>
                      <a:prstGeom prst="rect">
                        <a:avLst/>
                      </a:prstGeom>
                      <a:noFill/>
                      <a:ln w="9525">
                        <a:solidFill>
                          <a:schemeClr val="tx1"/>
                        </a:solidFill>
                        <a:miter lim="800000"/>
                        <a:headEnd/>
                        <a:tailEnd/>
                      </a:ln>
                    </p:spPr>
                  </p:pic>
                </p:oleObj>
              </mc:Fallback>
            </mc:AlternateContent>
          </a:graphicData>
        </a:graphic>
      </p:graphicFrame>
      <p:sp useBgFill="1">
        <p:nvSpPr>
          <p:cNvPr id="6172" name="Oval 24"/>
          <p:cNvSpPr>
            <a:spLocks noChangeArrowheads="1"/>
          </p:cNvSpPr>
          <p:nvPr/>
        </p:nvSpPr>
        <p:spPr bwMode="auto">
          <a:xfrm>
            <a:off x="6724650" y="1754188"/>
            <a:ext cx="758825" cy="62071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C</a:t>
            </a:r>
            <a:endParaRPr lang="en-US" sz="2400">
              <a:solidFill>
                <a:srgbClr val="FF0000"/>
              </a:solidFill>
              <a:latin typeface="Times New Roman" pitchFamily="18" charset="0"/>
            </a:endParaRPr>
          </a:p>
        </p:txBody>
      </p:sp>
      <p:sp useBgFill="1">
        <p:nvSpPr>
          <p:cNvPr id="6173" name="Line 25"/>
          <p:cNvSpPr>
            <a:spLocks noChangeShapeType="1"/>
          </p:cNvSpPr>
          <p:nvPr/>
        </p:nvSpPr>
        <p:spPr bwMode="auto">
          <a:xfrm flipH="1">
            <a:off x="6556375" y="2355850"/>
            <a:ext cx="520700" cy="458788"/>
          </a:xfrm>
          <a:prstGeom prst="line">
            <a:avLst/>
          </a:prstGeom>
          <a:ln w="9525">
            <a:solidFill>
              <a:schemeClr val="tx1"/>
            </a:solidFill>
            <a:round/>
            <a:headEnd/>
            <a:tailEnd type="triangle" w="med" len="med"/>
          </a:ln>
        </p:spPr>
        <p:txBody>
          <a:bodyPr/>
          <a:lstStyle/>
          <a:p>
            <a:endParaRPr lang="en-US"/>
          </a:p>
        </p:txBody>
      </p:sp>
      <p:sp useBgFill="1">
        <p:nvSpPr>
          <p:cNvPr id="6174" name="Line 26"/>
          <p:cNvSpPr>
            <a:spLocks noChangeShapeType="1"/>
          </p:cNvSpPr>
          <p:nvPr/>
        </p:nvSpPr>
        <p:spPr bwMode="auto">
          <a:xfrm>
            <a:off x="5346700" y="2284413"/>
            <a:ext cx="638175"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75" name="Line 27"/>
          <p:cNvSpPr>
            <a:spLocks noChangeShapeType="1"/>
          </p:cNvSpPr>
          <p:nvPr/>
        </p:nvSpPr>
        <p:spPr bwMode="auto">
          <a:xfrm flipH="1" flipV="1">
            <a:off x="6523038" y="3475038"/>
            <a:ext cx="469900" cy="32861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76" name="Text Box 28"/>
          <p:cNvSpPr txBox="1">
            <a:spLocks noChangeArrowheads="1"/>
          </p:cNvSpPr>
          <p:nvPr/>
        </p:nvSpPr>
        <p:spPr bwMode="auto">
          <a:xfrm>
            <a:off x="7059613" y="2887663"/>
            <a:ext cx="655637" cy="442912"/>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(2)</a:t>
            </a:r>
          </a:p>
        </p:txBody>
      </p:sp>
      <p:sp useBgFill="1">
        <p:nvSpPr>
          <p:cNvPr id="6177" name="Text Box 29"/>
          <p:cNvSpPr txBox="1">
            <a:spLocks noChangeArrowheads="1"/>
          </p:cNvSpPr>
          <p:nvPr/>
        </p:nvSpPr>
        <p:spPr bwMode="auto">
          <a:xfrm>
            <a:off x="304800" y="4951413"/>
            <a:ext cx="655638"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(3)</a:t>
            </a:r>
          </a:p>
        </p:txBody>
      </p:sp>
      <p:sp useBgFill="1">
        <p:nvSpPr>
          <p:cNvPr id="6178" name="Line 30"/>
          <p:cNvSpPr>
            <a:spLocks noChangeShapeType="1"/>
          </p:cNvSpPr>
          <p:nvPr/>
        </p:nvSpPr>
        <p:spPr bwMode="auto">
          <a:xfrm flipH="1" flipV="1">
            <a:off x="4002088" y="5567363"/>
            <a:ext cx="587375" cy="473075"/>
          </a:xfrm>
          <a:prstGeom prst="line">
            <a:avLst/>
          </a:prstGeom>
          <a:ln w="9525">
            <a:solidFill>
              <a:schemeClr val="tx1"/>
            </a:solidFill>
            <a:round/>
            <a:headEnd/>
            <a:tailEnd type="triangle" w="med" len="med"/>
          </a:ln>
        </p:spPr>
        <p:txBody>
          <a:bodyPr/>
          <a:lstStyle/>
          <a:p>
            <a:endParaRPr lang="en-US"/>
          </a:p>
        </p:txBody>
      </p:sp>
      <p:sp useBgFill="1">
        <p:nvSpPr>
          <p:cNvPr id="6179" name="Text Box 31"/>
          <p:cNvSpPr txBox="1">
            <a:spLocks noChangeArrowheads="1"/>
          </p:cNvSpPr>
          <p:nvPr/>
        </p:nvSpPr>
        <p:spPr bwMode="auto">
          <a:xfrm>
            <a:off x="8488363" y="4922838"/>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(5)</a:t>
            </a:r>
          </a:p>
        </p:txBody>
      </p:sp>
      <p:sp useBgFill="1">
        <p:nvSpPr>
          <p:cNvPr id="6180" name="Text Box 32"/>
          <p:cNvSpPr txBox="1">
            <a:spLocks noChangeArrowheads="1"/>
          </p:cNvSpPr>
          <p:nvPr/>
        </p:nvSpPr>
        <p:spPr bwMode="auto">
          <a:xfrm>
            <a:off x="4035425" y="765175"/>
            <a:ext cx="2857500" cy="458788"/>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imes New Roman" pitchFamily="18" charset="0"/>
                <a:sym typeface="Symbol" pitchFamily="18" charset="2"/>
              </a:rPr>
              <a:t>A</a:t>
            </a:r>
            <a:r>
              <a:rPr lang="en-US" sz="2400">
                <a:latin typeface="Times New Roman" pitchFamily="18" charset="0"/>
              </a:rPr>
              <a:t>+ </a:t>
            </a:r>
            <a:r>
              <a:rPr lang="en-US" sz="2400">
                <a:latin typeface="Times New Roman" pitchFamily="18" charset="0"/>
                <a:sym typeface="Symbol" pitchFamily="18" charset="2"/>
              </a:rPr>
              <a:t>B</a:t>
            </a:r>
            <a:r>
              <a:rPr lang="en-US" sz="2400">
                <a:latin typeface="Times New Roman" pitchFamily="18" charset="0"/>
              </a:rPr>
              <a:t> + </a:t>
            </a:r>
            <a:r>
              <a:rPr lang="en-US" sz="2400">
                <a:latin typeface="Times New Roman" pitchFamily="18" charset="0"/>
                <a:sym typeface="Symbol" pitchFamily="18" charset="2"/>
              </a:rPr>
              <a:t>C</a:t>
            </a:r>
            <a:r>
              <a:rPr lang="en-US" sz="2400">
                <a:latin typeface="Times New Roman" pitchFamily="18" charset="0"/>
              </a:rPr>
              <a:t> - </a:t>
            </a:r>
            <a:r>
              <a:rPr lang="en-US" sz="2400">
                <a:latin typeface="Times New Roman" pitchFamily="18" charset="0"/>
                <a:sym typeface="Symbol" pitchFamily="18" charset="2"/>
              </a:rPr>
              <a:t></a:t>
            </a:r>
            <a:r>
              <a:rPr lang="en-US" sz="2400">
                <a:latin typeface="Times New Roman" pitchFamily="18" charset="0"/>
              </a:rPr>
              <a:t> = 0</a:t>
            </a:r>
          </a:p>
        </p:txBody>
      </p:sp>
      <p:sp useBgFill="1">
        <p:nvSpPr>
          <p:cNvPr id="6181" name="Line 33"/>
          <p:cNvSpPr>
            <a:spLocks noChangeShapeType="1"/>
          </p:cNvSpPr>
          <p:nvPr/>
        </p:nvSpPr>
        <p:spPr bwMode="auto">
          <a:xfrm flipV="1">
            <a:off x="3060700" y="1223963"/>
            <a:ext cx="1395413" cy="615950"/>
          </a:xfrm>
          <a:prstGeom prst="line">
            <a:avLst/>
          </a:prstGeom>
          <a:ln w="9525">
            <a:solidFill>
              <a:schemeClr val="tx1"/>
            </a:solidFill>
            <a:round/>
            <a:headEnd/>
            <a:tailEnd type="triangle" w="med" len="med"/>
          </a:ln>
        </p:spPr>
        <p:txBody>
          <a:bodyPr/>
          <a:lstStyle/>
          <a:p>
            <a:endParaRPr lang="en-US"/>
          </a:p>
        </p:txBody>
      </p:sp>
      <p:sp useBgFill="1">
        <p:nvSpPr>
          <p:cNvPr id="6182" name="Line 34"/>
          <p:cNvSpPr>
            <a:spLocks noChangeShapeType="1"/>
          </p:cNvSpPr>
          <p:nvPr/>
        </p:nvSpPr>
        <p:spPr bwMode="auto">
          <a:xfrm flipV="1">
            <a:off x="5027613" y="1223963"/>
            <a:ext cx="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83" name="Line 35"/>
          <p:cNvSpPr>
            <a:spLocks noChangeShapeType="1"/>
          </p:cNvSpPr>
          <p:nvPr/>
        </p:nvSpPr>
        <p:spPr bwMode="auto">
          <a:xfrm flipH="1" flipV="1">
            <a:off x="6203950" y="1223963"/>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6184" name="Text Box 36"/>
          <p:cNvSpPr txBox="1">
            <a:spLocks noChangeArrowheads="1"/>
          </p:cNvSpPr>
          <p:nvPr/>
        </p:nvSpPr>
        <p:spPr bwMode="auto">
          <a:xfrm>
            <a:off x="6942138" y="779463"/>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(4)</a:t>
            </a:r>
          </a:p>
        </p:txBody>
      </p:sp>
      <p:grpSp>
        <p:nvGrpSpPr>
          <p:cNvPr id="6185" name="Group 37"/>
          <p:cNvGrpSpPr>
            <a:grpSpLocks/>
          </p:cNvGrpSpPr>
          <p:nvPr/>
        </p:nvGrpSpPr>
        <p:grpSpPr bwMode="auto">
          <a:xfrm>
            <a:off x="960438" y="4943475"/>
            <a:ext cx="3411537" cy="617538"/>
            <a:chOff x="1296" y="3408"/>
            <a:chExt cx="1218" cy="258"/>
          </a:xfrm>
        </p:grpSpPr>
        <p:sp>
          <p:nvSpPr>
            <p:cNvPr id="6188" name="Rectangle 38"/>
            <p:cNvSpPr>
              <a:spLocks noChangeArrowheads="1"/>
            </p:cNvSpPr>
            <p:nvPr/>
          </p:nvSpPr>
          <p:spPr bwMode="auto">
            <a:xfrm>
              <a:off x="1296" y="3408"/>
              <a:ext cx="1218" cy="258"/>
            </a:xfrm>
            <a:prstGeom prst="rect">
              <a:avLst/>
            </a:prstGeom>
            <a:ln w="9525">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graphicFrame>
          <p:nvGraphicFramePr>
            <p:cNvPr id="6148" name="Object 39"/>
            <p:cNvGraphicFramePr>
              <a:graphicFrameLocks noChangeAspect="1"/>
            </p:cNvGraphicFramePr>
            <p:nvPr/>
          </p:nvGraphicFramePr>
          <p:xfrm>
            <a:off x="1344" y="3456"/>
            <a:ext cx="1159" cy="192"/>
          </p:xfrm>
          <a:graphic>
            <a:graphicData uri="http://schemas.openxmlformats.org/presentationml/2006/ole">
              <mc:AlternateContent xmlns:mc="http://schemas.openxmlformats.org/markup-compatibility/2006">
                <mc:Choice xmlns:v="urn:schemas-microsoft-com:vml" Requires="v">
                  <p:oleObj spid="_x0000_s6197" name="Equation" r:id="rId7" imgW="1485720" imgH="253800" progId="Equation.3">
                    <p:embed/>
                  </p:oleObj>
                </mc:Choice>
                <mc:Fallback>
                  <p:oleObj name="Equation" r:id="rId7" imgW="1485720" imgH="253800" progId="Equation.3">
                    <p:embed/>
                    <p:pic>
                      <p:nvPicPr>
                        <p:cNvPr id="0" name="Object 39"/>
                        <p:cNvPicPr>
                          <a:picLocks noChangeAspect="1" noChangeArrowheads="1"/>
                        </p:cNvPicPr>
                        <p:nvPr/>
                      </p:nvPicPr>
                      <p:blipFill>
                        <a:blip r:embed="rId8">
                          <a:extLst/>
                        </a:blip>
                        <a:srcRect/>
                        <a:stretch>
                          <a:fillRect/>
                        </a:stretch>
                      </p:blipFill>
                      <p:spPr bwMode="auto">
                        <a:xfrm>
                          <a:off x="1344" y="3456"/>
                          <a:ext cx="1159" cy="19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Lst>
                      </p:spPr>
                    </p:pic>
                  </p:oleObj>
                </mc:Fallback>
              </mc:AlternateContent>
            </a:graphicData>
          </a:graphic>
        </p:graphicFrame>
      </p:grpSp>
      <p:sp>
        <p:nvSpPr>
          <p:cNvPr id="6186" name="Line 40"/>
          <p:cNvSpPr>
            <a:spLocks noChangeShapeType="1"/>
          </p:cNvSpPr>
          <p:nvPr/>
        </p:nvSpPr>
        <p:spPr bwMode="auto">
          <a:xfrm flipV="1">
            <a:off x="4068763" y="3517900"/>
            <a:ext cx="1612900" cy="458788"/>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useBgFill="1">
        <p:nvSpPr>
          <p:cNvPr id="102442" name="Oval 42"/>
          <p:cNvSpPr>
            <a:spLocks noChangeArrowheads="1"/>
          </p:cNvSpPr>
          <p:nvPr/>
        </p:nvSpPr>
        <p:spPr bwMode="auto">
          <a:xfrm>
            <a:off x="6692900" y="3789363"/>
            <a:ext cx="758825" cy="622300"/>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imes New Roman" pitchFamily="18" charset="0"/>
              </a:rPr>
              <a: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02442"/>
                                        </p:tgtEl>
                                        <p:attrNameLst>
                                          <p:attrName>style.visibility</p:attrName>
                                        </p:attrNameLst>
                                      </p:cBhvr>
                                      <p:to>
                                        <p:strVal val="visible"/>
                                      </p:to>
                                    </p:set>
                                    <p:anim calcmode="lin" valueType="num">
                                      <p:cBhvr>
                                        <p:cTn id="7" dur="500" fill="hold"/>
                                        <p:tgtEl>
                                          <p:spTgt spid="102442"/>
                                        </p:tgtEl>
                                        <p:attrNameLst>
                                          <p:attrName>ppt_w</p:attrName>
                                        </p:attrNameLst>
                                      </p:cBhvr>
                                      <p:tavLst>
                                        <p:tav tm="0">
                                          <p:val>
                                            <p:fltVal val="0"/>
                                          </p:val>
                                        </p:tav>
                                        <p:tav tm="100000">
                                          <p:val>
                                            <p:strVal val="#ppt_w"/>
                                          </p:val>
                                        </p:tav>
                                      </p:tavLst>
                                    </p:anim>
                                    <p:anim calcmode="lin" valueType="num">
                                      <p:cBhvr>
                                        <p:cTn id="8" dur="500" fill="hold"/>
                                        <p:tgtEl>
                                          <p:spTgt spid="1024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2"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AD97EC3-412B-48A4-AA09-2CAB791CB3E6}" type="datetime1">
              <a:rPr lang="vi-VN"/>
              <a:pPr eaLnBrk="1" hangingPunct="1"/>
              <a:t>28/03/2018</a:t>
            </a:fld>
            <a:endParaRPr lang="en-US"/>
          </a:p>
        </p:txBody>
      </p:sp>
      <p:sp>
        <p:nvSpPr>
          <p:cNvPr id="7174"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7175"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82B18C5-691B-444A-83C9-1A520D3EED13}" type="slidenum">
              <a:rPr lang="en-US"/>
              <a:pPr eaLnBrk="1" hangingPunct="1"/>
              <a:t>74</a:t>
            </a:fld>
            <a:endParaRPr lang="en-US"/>
          </a:p>
        </p:txBody>
      </p:sp>
      <p:sp>
        <p:nvSpPr>
          <p:cNvPr id="7176" name="Rectangle 2"/>
          <p:cNvSpPr>
            <a:spLocks noGrp="1" noChangeArrowheads="1"/>
          </p:cNvSpPr>
          <p:nvPr>
            <p:ph type="title"/>
          </p:nvPr>
        </p:nvSpPr>
        <p:spPr/>
        <p:txBody>
          <a:bodyPr/>
          <a:lstStyle/>
          <a:p>
            <a:pPr eaLnBrk="1" hangingPunct="1"/>
            <a:endParaRPr lang="en-US" smtClean="0"/>
          </a:p>
        </p:txBody>
      </p:sp>
      <p:graphicFrame>
        <p:nvGraphicFramePr>
          <p:cNvPr id="7170" name="Object 3"/>
          <p:cNvGraphicFramePr>
            <a:graphicFrameLocks noChangeAspect="1"/>
          </p:cNvGraphicFramePr>
          <p:nvPr/>
        </p:nvGraphicFramePr>
        <p:xfrm>
          <a:off x="1403350" y="2836863"/>
          <a:ext cx="1476375" cy="592137"/>
        </p:xfrm>
        <a:graphic>
          <a:graphicData uri="http://schemas.openxmlformats.org/presentationml/2006/ole">
            <mc:AlternateContent xmlns:mc="http://schemas.openxmlformats.org/markup-compatibility/2006">
              <mc:Choice xmlns:v="urn:schemas-microsoft-com:vml" Requires="v">
                <p:oleObj spid="_x0000_s7219" name="Equation" r:id="rId3" imgW="787320" imgH="393480" progId="Equation.3">
                  <p:embed/>
                </p:oleObj>
              </mc:Choice>
              <mc:Fallback>
                <p:oleObj name="Equation" r:id="rId3" imgW="787320" imgH="393480" progId="Equation.3">
                  <p:embed/>
                  <p:pic>
                    <p:nvPicPr>
                      <p:cNvPr id="0" name="Object 3"/>
                      <p:cNvPicPr>
                        <a:picLocks noChangeAspect="1" noChangeArrowheads="1"/>
                      </p:cNvPicPr>
                      <p:nvPr/>
                    </p:nvPicPr>
                    <p:blipFill>
                      <a:blip r:embed="rId4">
                        <a:extLst/>
                      </a:blip>
                      <a:srcRect/>
                      <a:stretch>
                        <a:fillRect/>
                      </a:stretch>
                    </p:blipFill>
                    <p:spPr bwMode="auto">
                      <a:xfrm>
                        <a:off x="1403350" y="2836863"/>
                        <a:ext cx="1476375" cy="592137"/>
                      </a:xfrm>
                      <a:prstGeom prst="rect">
                        <a:avLst/>
                      </a:prstGeom>
                      <a:noFill/>
                      <a:ln w="9525">
                        <a:solidFill>
                          <a:schemeClr val="tx1"/>
                        </a:solidFill>
                        <a:miter lim="800000"/>
                        <a:headEnd/>
                        <a:tailEnd/>
                      </a:ln>
                    </p:spPr>
                  </p:pic>
                </p:oleObj>
              </mc:Fallback>
            </mc:AlternateContent>
          </a:graphicData>
        </a:graphic>
      </p:graphicFrame>
      <p:sp useBgFill="1">
        <p:nvSpPr>
          <p:cNvPr id="7177" name="Text Box 4"/>
          <p:cNvSpPr txBox="1">
            <a:spLocks noChangeArrowheads="1"/>
          </p:cNvSpPr>
          <p:nvPr/>
        </p:nvSpPr>
        <p:spPr bwMode="auto">
          <a:xfrm>
            <a:off x="5413375" y="4922838"/>
            <a:ext cx="3008313" cy="473075"/>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Times New Roman" pitchFamily="18" charset="0"/>
              </a:rPr>
              <a:t>S – ½ h</a:t>
            </a:r>
            <a:r>
              <a:rPr lang="en-US" sz="2400" b="1" baseline="-25000">
                <a:latin typeface="Times New Roman" pitchFamily="18" charset="0"/>
              </a:rPr>
              <a:t>c</a:t>
            </a:r>
            <a:r>
              <a:rPr lang="en-US" sz="2400" b="1">
                <a:latin typeface="Times New Roman" pitchFamily="18" charset="0"/>
              </a:rPr>
              <a:t>.c = 0</a:t>
            </a:r>
          </a:p>
        </p:txBody>
      </p:sp>
      <p:sp useBgFill="1">
        <p:nvSpPr>
          <p:cNvPr id="7178" name="Oval 5"/>
          <p:cNvSpPr>
            <a:spLocks noChangeArrowheads="1"/>
          </p:cNvSpPr>
          <p:nvPr/>
        </p:nvSpPr>
        <p:spPr bwMode="auto">
          <a:xfrm>
            <a:off x="4606925" y="5783263"/>
            <a:ext cx="758825" cy="620712"/>
          </a:xfrm>
          <a:prstGeom prst="ellipse">
            <a:avLst/>
          </a:prstGeom>
          <a:ln w="9525">
            <a:solidFill>
              <a:schemeClr val="tx1"/>
            </a:solidFill>
            <a:round/>
            <a:headEnd/>
            <a:tailEnd/>
          </a:ln>
        </p:spPr>
        <p:txBody>
          <a:bodyPr/>
          <a:lstStyle/>
          <a:p>
            <a:pPr algn="ctr" eaLnBrk="0" hangingPunct="0"/>
            <a:r>
              <a:rPr lang="en-US" sz="2400" b="1">
                <a:latin typeface="Times New Roman" pitchFamily="18" charset="0"/>
              </a:rPr>
              <a:t>S</a:t>
            </a:r>
          </a:p>
        </p:txBody>
      </p:sp>
      <p:sp useBgFill="1">
        <p:nvSpPr>
          <p:cNvPr id="7179" name="Oval 6"/>
          <p:cNvSpPr>
            <a:spLocks noChangeArrowheads="1"/>
          </p:cNvSpPr>
          <p:nvPr/>
        </p:nvSpPr>
        <p:spPr bwMode="auto">
          <a:xfrm>
            <a:off x="1884363" y="3817938"/>
            <a:ext cx="758825" cy="622300"/>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a</a:t>
            </a:r>
          </a:p>
        </p:txBody>
      </p:sp>
      <p:sp useBgFill="1">
        <p:nvSpPr>
          <p:cNvPr id="7180" name="Oval 7"/>
          <p:cNvSpPr>
            <a:spLocks noChangeArrowheads="1"/>
          </p:cNvSpPr>
          <p:nvPr/>
        </p:nvSpPr>
        <p:spPr bwMode="auto">
          <a:xfrm>
            <a:off x="3413125" y="3876675"/>
            <a:ext cx="758825" cy="620713"/>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ahoma" pitchFamily="34" charset="0"/>
              </a:rPr>
              <a:t>b</a:t>
            </a:r>
          </a:p>
        </p:txBody>
      </p:sp>
      <p:sp useBgFill="1">
        <p:nvSpPr>
          <p:cNvPr id="7181" name="Oval 8"/>
          <p:cNvSpPr>
            <a:spLocks noChangeArrowheads="1"/>
          </p:cNvSpPr>
          <p:nvPr/>
        </p:nvSpPr>
        <p:spPr bwMode="auto">
          <a:xfrm>
            <a:off x="6707188" y="3803650"/>
            <a:ext cx="758825" cy="622300"/>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imes New Roman" pitchFamily="18" charset="0"/>
              </a:rPr>
              <a:t>c</a:t>
            </a:r>
          </a:p>
        </p:txBody>
      </p:sp>
      <p:sp useBgFill="1">
        <p:nvSpPr>
          <p:cNvPr id="7182" name="Oval 9"/>
          <p:cNvSpPr>
            <a:spLocks noChangeArrowheads="1"/>
          </p:cNvSpPr>
          <p:nvPr/>
        </p:nvSpPr>
        <p:spPr bwMode="auto">
          <a:xfrm>
            <a:off x="5027613" y="3868738"/>
            <a:ext cx="758825" cy="571500"/>
          </a:xfrm>
          <a:prstGeom prst="ellipse">
            <a:avLst/>
          </a:prstGeom>
          <a:ln w="9525">
            <a:solidFill>
              <a:schemeClr val="tx1"/>
            </a:solidFill>
            <a:round/>
            <a:headEnd/>
            <a:tailEnd/>
          </a:ln>
          <a:extLst>
            <a:ext uri="{53640926-AAD7-44d8-BBD7-CCE9431645EC}">
              <a14:shadowObscured xmlns="" xmlns:a14="http://schemas.microsoft.com/office/drawing/2007/7/7/main" val="1"/>
            </a:ext>
          </a:extLst>
        </p:spPr>
        <p:txBody>
          <a:bodyPr/>
          <a:lstStyle/>
          <a:p>
            <a:pPr algn="ctr" eaLnBrk="0" hangingPunct="0"/>
            <a:r>
              <a:rPr lang="en-US" sz="2400" b="1">
                <a:solidFill>
                  <a:srgbClr val="0066FF"/>
                </a:solidFill>
                <a:latin typeface="Tahoma" pitchFamily="34" charset="0"/>
              </a:rPr>
              <a:t>h</a:t>
            </a:r>
            <a:r>
              <a:rPr lang="en-US" sz="2400" b="1" baseline="-25000">
                <a:solidFill>
                  <a:srgbClr val="0066FF"/>
                </a:solidFill>
                <a:latin typeface="Tahoma" pitchFamily="34" charset="0"/>
              </a:rPr>
              <a:t>c</a:t>
            </a:r>
            <a:endParaRPr lang="en-US" sz="2400" b="1">
              <a:solidFill>
                <a:srgbClr val="0066FF"/>
              </a:solidFill>
              <a:latin typeface="Tahoma" pitchFamily="34" charset="0"/>
            </a:endParaRPr>
          </a:p>
        </p:txBody>
      </p:sp>
      <p:sp useBgFill="1">
        <p:nvSpPr>
          <p:cNvPr id="7183" name="Oval 10"/>
          <p:cNvSpPr>
            <a:spLocks noChangeArrowheads="1"/>
          </p:cNvSpPr>
          <p:nvPr/>
        </p:nvSpPr>
        <p:spPr bwMode="auto">
          <a:xfrm>
            <a:off x="2438400" y="1797050"/>
            <a:ext cx="758825" cy="622300"/>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A</a:t>
            </a:r>
            <a:r>
              <a:rPr lang="en-US" sz="2400" b="1">
                <a:latin typeface="Tahoma" pitchFamily="34" charset="0"/>
                <a:sym typeface="Symbol" pitchFamily="18" charset="2"/>
              </a:rPr>
              <a:t>	</a:t>
            </a:r>
            <a:endParaRPr lang="en-US" sz="2400">
              <a:latin typeface="Times New Roman" pitchFamily="18" charset="0"/>
            </a:endParaRPr>
          </a:p>
        </p:txBody>
      </p:sp>
      <p:sp useBgFill="1">
        <p:nvSpPr>
          <p:cNvPr id="7184" name="Oval 11"/>
          <p:cNvSpPr>
            <a:spLocks noChangeArrowheads="1"/>
          </p:cNvSpPr>
          <p:nvPr/>
        </p:nvSpPr>
        <p:spPr bwMode="auto">
          <a:xfrm>
            <a:off x="4673600" y="1782763"/>
            <a:ext cx="758825" cy="620712"/>
          </a:xfrm>
          <a:prstGeom prst="ellipse">
            <a:avLst/>
          </a:prstGeom>
          <a:ln w="9525">
            <a:solidFill>
              <a:schemeClr val="tx1"/>
            </a:solidFill>
            <a:round/>
            <a:headEnd/>
            <a:tailEnd/>
          </a:ln>
        </p:spPr>
        <p:txBody>
          <a:bodyPr/>
          <a:lstStyle/>
          <a:p>
            <a:pPr eaLnBrk="0" hangingPunct="0"/>
            <a:r>
              <a:rPr lang="en-US" sz="2400" b="1">
                <a:solidFill>
                  <a:srgbClr val="FF0000"/>
                </a:solidFill>
                <a:latin typeface="Tahoma" pitchFamily="34" charset="0"/>
                <a:sym typeface="Symbol" pitchFamily="18" charset="2"/>
              </a:rPr>
              <a:t>B</a:t>
            </a:r>
            <a:endParaRPr lang="en-US" sz="2400">
              <a:solidFill>
                <a:srgbClr val="FF0000"/>
              </a:solidFill>
              <a:latin typeface="Times New Roman" pitchFamily="18" charset="0"/>
            </a:endParaRPr>
          </a:p>
        </p:txBody>
      </p:sp>
      <p:sp useBgFill="1">
        <p:nvSpPr>
          <p:cNvPr id="7185" name="Line 12"/>
          <p:cNvSpPr>
            <a:spLocks noChangeShapeType="1"/>
          </p:cNvSpPr>
          <p:nvPr/>
        </p:nvSpPr>
        <p:spPr bwMode="auto">
          <a:xfrm flipH="1">
            <a:off x="1985963" y="2260600"/>
            <a:ext cx="487362" cy="544513"/>
          </a:xfrm>
          <a:prstGeom prst="line">
            <a:avLst/>
          </a:prstGeom>
          <a:ln w="9525">
            <a:solidFill>
              <a:schemeClr val="tx1"/>
            </a:solidFill>
            <a:round/>
            <a:headEnd/>
            <a:tailEnd type="triangle" w="med" len="med"/>
          </a:ln>
        </p:spPr>
        <p:txBody>
          <a:bodyPr/>
          <a:lstStyle/>
          <a:p>
            <a:endParaRPr lang="en-US"/>
          </a:p>
        </p:txBody>
      </p:sp>
      <p:sp useBgFill="1">
        <p:nvSpPr>
          <p:cNvPr id="7186" name="Line 13"/>
          <p:cNvSpPr>
            <a:spLocks noChangeShapeType="1"/>
          </p:cNvSpPr>
          <p:nvPr/>
        </p:nvSpPr>
        <p:spPr bwMode="auto">
          <a:xfrm flipH="1">
            <a:off x="2876550" y="2203450"/>
            <a:ext cx="1814513" cy="7889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87" name="Line 14"/>
          <p:cNvSpPr>
            <a:spLocks noChangeShapeType="1"/>
          </p:cNvSpPr>
          <p:nvPr/>
        </p:nvSpPr>
        <p:spPr bwMode="auto">
          <a:xfrm flipH="1" flipV="1">
            <a:off x="2019300" y="3451225"/>
            <a:ext cx="201613" cy="35718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88" name="Line 15"/>
          <p:cNvSpPr>
            <a:spLocks noChangeShapeType="1"/>
          </p:cNvSpPr>
          <p:nvPr/>
        </p:nvSpPr>
        <p:spPr bwMode="auto">
          <a:xfrm flipH="1" flipV="1">
            <a:off x="2925763" y="3278188"/>
            <a:ext cx="841375" cy="60325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89" name="Line 16"/>
          <p:cNvSpPr>
            <a:spLocks noChangeShapeType="1"/>
          </p:cNvSpPr>
          <p:nvPr/>
        </p:nvSpPr>
        <p:spPr bwMode="auto">
          <a:xfrm>
            <a:off x="5632450" y="4383088"/>
            <a:ext cx="890588"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0" name="Line 17"/>
          <p:cNvSpPr>
            <a:spLocks noChangeShapeType="1"/>
          </p:cNvSpPr>
          <p:nvPr/>
        </p:nvSpPr>
        <p:spPr bwMode="auto">
          <a:xfrm flipV="1">
            <a:off x="5346700" y="5429250"/>
            <a:ext cx="122555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1" name="Line 18"/>
          <p:cNvSpPr>
            <a:spLocks noChangeShapeType="1"/>
          </p:cNvSpPr>
          <p:nvPr/>
        </p:nvSpPr>
        <p:spPr bwMode="auto">
          <a:xfrm flipH="1">
            <a:off x="2203450" y="4440238"/>
            <a:ext cx="68263" cy="45878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2" name="Line 19"/>
          <p:cNvSpPr>
            <a:spLocks noChangeShapeType="1"/>
          </p:cNvSpPr>
          <p:nvPr/>
        </p:nvSpPr>
        <p:spPr bwMode="auto">
          <a:xfrm flipH="1">
            <a:off x="3313113" y="4483100"/>
            <a:ext cx="419100" cy="4445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3" name="Line 20"/>
          <p:cNvSpPr>
            <a:spLocks noChangeShapeType="1"/>
          </p:cNvSpPr>
          <p:nvPr/>
        </p:nvSpPr>
        <p:spPr bwMode="auto">
          <a:xfrm flipH="1">
            <a:off x="4321175" y="4397375"/>
            <a:ext cx="2654300"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4" name="Line 21"/>
          <p:cNvSpPr>
            <a:spLocks noChangeShapeType="1"/>
          </p:cNvSpPr>
          <p:nvPr/>
        </p:nvSpPr>
        <p:spPr bwMode="auto">
          <a:xfrm>
            <a:off x="7212013" y="4397375"/>
            <a:ext cx="234950" cy="51593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5" name="Text Box 22"/>
          <p:cNvSpPr txBox="1">
            <a:spLocks noChangeArrowheads="1"/>
          </p:cNvSpPr>
          <p:nvPr/>
        </p:nvSpPr>
        <p:spPr bwMode="auto">
          <a:xfrm>
            <a:off x="608013" y="2871788"/>
            <a:ext cx="654050"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(1)</a:t>
            </a:r>
          </a:p>
        </p:txBody>
      </p:sp>
      <p:graphicFrame>
        <p:nvGraphicFramePr>
          <p:cNvPr id="7171" name="Object 23"/>
          <p:cNvGraphicFramePr>
            <a:graphicFrameLocks noChangeAspect="1"/>
          </p:cNvGraphicFramePr>
          <p:nvPr/>
        </p:nvGraphicFramePr>
        <p:xfrm>
          <a:off x="5435600" y="2851150"/>
          <a:ext cx="1525588" cy="592138"/>
        </p:xfrm>
        <a:graphic>
          <a:graphicData uri="http://schemas.openxmlformats.org/presentationml/2006/ole">
            <mc:AlternateContent xmlns:mc="http://schemas.openxmlformats.org/markup-compatibility/2006">
              <mc:Choice xmlns:v="urn:schemas-microsoft-com:vml" Requires="v">
                <p:oleObj spid="_x0000_s7220" name="Equation" r:id="rId5" imgW="812520" imgH="393480" progId="Equation.3">
                  <p:embed/>
                </p:oleObj>
              </mc:Choice>
              <mc:Fallback>
                <p:oleObj name="Equation" r:id="rId5" imgW="812520" imgH="393480" progId="Equation.3">
                  <p:embed/>
                  <p:pic>
                    <p:nvPicPr>
                      <p:cNvPr id="0" name="Object 23"/>
                      <p:cNvPicPr>
                        <a:picLocks noChangeAspect="1" noChangeArrowheads="1"/>
                      </p:cNvPicPr>
                      <p:nvPr/>
                    </p:nvPicPr>
                    <p:blipFill>
                      <a:blip r:embed="rId6">
                        <a:extLst/>
                      </a:blip>
                      <a:srcRect/>
                      <a:stretch>
                        <a:fillRect/>
                      </a:stretch>
                    </p:blipFill>
                    <p:spPr bwMode="auto">
                      <a:xfrm>
                        <a:off x="5435600" y="2851150"/>
                        <a:ext cx="1525588" cy="592138"/>
                      </a:xfrm>
                      <a:prstGeom prst="rect">
                        <a:avLst/>
                      </a:prstGeom>
                      <a:noFill/>
                      <a:ln w="9525">
                        <a:solidFill>
                          <a:schemeClr val="tx1"/>
                        </a:solidFill>
                        <a:miter lim="800000"/>
                        <a:headEnd/>
                        <a:tailEnd/>
                      </a:ln>
                    </p:spPr>
                  </p:pic>
                </p:oleObj>
              </mc:Fallback>
            </mc:AlternateContent>
          </a:graphicData>
        </a:graphic>
      </p:graphicFrame>
      <p:sp useBgFill="1">
        <p:nvSpPr>
          <p:cNvPr id="7196" name="Oval 24"/>
          <p:cNvSpPr>
            <a:spLocks noChangeArrowheads="1"/>
          </p:cNvSpPr>
          <p:nvPr/>
        </p:nvSpPr>
        <p:spPr bwMode="auto">
          <a:xfrm>
            <a:off x="6724650" y="1754188"/>
            <a:ext cx="758825" cy="620712"/>
          </a:xfrm>
          <a:prstGeom prst="ellipse">
            <a:avLst/>
          </a:prstGeom>
          <a:ln w="9525">
            <a:solidFill>
              <a:schemeClr val="tx1"/>
            </a:solidFill>
            <a:round/>
            <a:headEnd/>
            <a:tailEnd/>
          </a:ln>
        </p:spPr>
        <p:txBody>
          <a:bodyPr/>
          <a:lstStyle/>
          <a:p>
            <a:pPr eaLnBrk="0" hangingPunct="0"/>
            <a:r>
              <a:rPr lang="en-US" sz="2400" b="1">
                <a:latin typeface="Tahoma" pitchFamily="34" charset="0"/>
                <a:sym typeface="Symbol" pitchFamily="18" charset="2"/>
              </a:rPr>
              <a:t></a:t>
            </a:r>
            <a:r>
              <a:rPr lang="en-US" sz="2400" b="1">
                <a:solidFill>
                  <a:srgbClr val="FF0000"/>
                </a:solidFill>
                <a:latin typeface="Tahoma" pitchFamily="34" charset="0"/>
                <a:sym typeface="Symbol" pitchFamily="18" charset="2"/>
              </a:rPr>
              <a:t>C</a:t>
            </a:r>
            <a:endParaRPr lang="en-US" sz="2400">
              <a:solidFill>
                <a:srgbClr val="FF0000"/>
              </a:solidFill>
              <a:latin typeface="Times New Roman" pitchFamily="18" charset="0"/>
            </a:endParaRPr>
          </a:p>
        </p:txBody>
      </p:sp>
      <p:sp useBgFill="1">
        <p:nvSpPr>
          <p:cNvPr id="7197" name="Line 25"/>
          <p:cNvSpPr>
            <a:spLocks noChangeShapeType="1"/>
          </p:cNvSpPr>
          <p:nvPr/>
        </p:nvSpPr>
        <p:spPr bwMode="auto">
          <a:xfrm flipH="1">
            <a:off x="6556375" y="2355850"/>
            <a:ext cx="520700" cy="458788"/>
          </a:xfrm>
          <a:prstGeom prst="line">
            <a:avLst/>
          </a:prstGeom>
          <a:ln w="9525">
            <a:solidFill>
              <a:schemeClr val="tx1"/>
            </a:solidFill>
            <a:round/>
            <a:headEnd/>
            <a:tailEnd type="triangle" w="med" len="med"/>
          </a:ln>
        </p:spPr>
        <p:txBody>
          <a:bodyPr/>
          <a:lstStyle/>
          <a:p>
            <a:endParaRPr lang="en-US"/>
          </a:p>
        </p:txBody>
      </p:sp>
      <p:sp useBgFill="1">
        <p:nvSpPr>
          <p:cNvPr id="7198" name="Line 26"/>
          <p:cNvSpPr>
            <a:spLocks noChangeShapeType="1"/>
          </p:cNvSpPr>
          <p:nvPr/>
        </p:nvSpPr>
        <p:spPr bwMode="auto">
          <a:xfrm>
            <a:off x="5346700" y="2284413"/>
            <a:ext cx="638175" cy="530225"/>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199" name="Line 27"/>
          <p:cNvSpPr>
            <a:spLocks noChangeShapeType="1"/>
          </p:cNvSpPr>
          <p:nvPr/>
        </p:nvSpPr>
        <p:spPr bwMode="auto">
          <a:xfrm flipH="1" flipV="1">
            <a:off x="6523038" y="3475038"/>
            <a:ext cx="469900" cy="328612"/>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200" name="Text Box 28"/>
          <p:cNvSpPr txBox="1">
            <a:spLocks noChangeArrowheads="1"/>
          </p:cNvSpPr>
          <p:nvPr/>
        </p:nvSpPr>
        <p:spPr bwMode="auto">
          <a:xfrm>
            <a:off x="7059613" y="2887663"/>
            <a:ext cx="655637" cy="442912"/>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(2)</a:t>
            </a:r>
          </a:p>
        </p:txBody>
      </p:sp>
      <p:sp useBgFill="1">
        <p:nvSpPr>
          <p:cNvPr id="7201" name="Text Box 29"/>
          <p:cNvSpPr txBox="1">
            <a:spLocks noChangeArrowheads="1"/>
          </p:cNvSpPr>
          <p:nvPr/>
        </p:nvSpPr>
        <p:spPr bwMode="auto">
          <a:xfrm>
            <a:off x="304800" y="4951413"/>
            <a:ext cx="655638"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(3)</a:t>
            </a:r>
          </a:p>
        </p:txBody>
      </p:sp>
      <p:sp useBgFill="1">
        <p:nvSpPr>
          <p:cNvPr id="7202" name="Line 30"/>
          <p:cNvSpPr>
            <a:spLocks noChangeShapeType="1"/>
          </p:cNvSpPr>
          <p:nvPr/>
        </p:nvSpPr>
        <p:spPr bwMode="auto">
          <a:xfrm flipH="1" flipV="1">
            <a:off x="4002088" y="5567363"/>
            <a:ext cx="587375" cy="473075"/>
          </a:xfrm>
          <a:prstGeom prst="line">
            <a:avLst/>
          </a:prstGeom>
          <a:ln w="9525">
            <a:solidFill>
              <a:schemeClr val="tx1"/>
            </a:solidFill>
            <a:round/>
            <a:headEnd/>
            <a:tailEnd type="triangle" w="med" len="med"/>
          </a:ln>
        </p:spPr>
        <p:txBody>
          <a:bodyPr/>
          <a:lstStyle/>
          <a:p>
            <a:endParaRPr lang="en-US"/>
          </a:p>
        </p:txBody>
      </p:sp>
      <p:sp useBgFill="1">
        <p:nvSpPr>
          <p:cNvPr id="7203" name="Text Box 31"/>
          <p:cNvSpPr txBox="1">
            <a:spLocks noChangeArrowheads="1"/>
          </p:cNvSpPr>
          <p:nvPr/>
        </p:nvSpPr>
        <p:spPr bwMode="auto">
          <a:xfrm>
            <a:off x="8488363" y="4922838"/>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(5)</a:t>
            </a:r>
          </a:p>
        </p:txBody>
      </p:sp>
      <p:sp useBgFill="1">
        <p:nvSpPr>
          <p:cNvPr id="7204" name="Text Box 32"/>
          <p:cNvSpPr txBox="1">
            <a:spLocks noChangeArrowheads="1"/>
          </p:cNvSpPr>
          <p:nvPr/>
        </p:nvSpPr>
        <p:spPr bwMode="auto">
          <a:xfrm>
            <a:off x="4035425" y="765175"/>
            <a:ext cx="2857500" cy="458788"/>
          </a:xfrm>
          <a:prstGeom prst="rect">
            <a:avLst/>
          </a:prstGeom>
          <a:ln w="9525">
            <a:solidFill>
              <a:schemeClr val="tx1"/>
            </a:solidFill>
            <a:miter lim="800000"/>
            <a:headEnd/>
            <a:tailEnd/>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Times New Roman" pitchFamily="18" charset="0"/>
                <a:sym typeface="Symbol" pitchFamily="18" charset="2"/>
              </a:rPr>
              <a:t>A</a:t>
            </a:r>
            <a:r>
              <a:rPr lang="en-US" sz="2400">
                <a:latin typeface="Times New Roman" pitchFamily="18" charset="0"/>
              </a:rPr>
              <a:t>+ </a:t>
            </a:r>
            <a:r>
              <a:rPr lang="en-US" sz="2400">
                <a:latin typeface="Times New Roman" pitchFamily="18" charset="0"/>
                <a:sym typeface="Symbol" pitchFamily="18" charset="2"/>
              </a:rPr>
              <a:t>B</a:t>
            </a:r>
            <a:r>
              <a:rPr lang="en-US" sz="2400">
                <a:latin typeface="Times New Roman" pitchFamily="18" charset="0"/>
              </a:rPr>
              <a:t> + </a:t>
            </a:r>
            <a:r>
              <a:rPr lang="en-US" sz="2400">
                <a:latin typeface="Times New Roman" pitchFamily="18" charset="0"/>
                <a:sym typeface="Symbol" pitchFamily="18" charset="2"/>
              </a:rPr>
              <a:t>C</a:t>
            </a:r>
            <a:r>
              <a:rPr lang="en-US" sz="2400">
                <a:latin typeface="Times New Roman" pitchFamily="18" charset="0"/>
              </a:rPr>
              <a:t> - </a:t>
            </a:r>
            <a:r>
              <a:rPr lang="en-US" sz="2400">
                <a:latin typeface="Times New Roman" pitchFamily="18" charset="0"/>
                <a:sym typeface="Symbol" pitchFamily="18" charset="2"/>
              </a:rPr>
              <a:t></a:t>
            </a:r>
            <a:r>
              <a:rPr lang="en-US" sz="2400">
                <a:latin typeface="Times New Roman" pitchFamily="18" charset="0"/>
              </a:rPr>
              <a:t> = 0</a:t>
            </a:r>
          </a:p>
        </p:txBody>
      </p:sp>
      <p:sp useBgFill="1">
        <p:nvSpPr>
          <p:cNvPr id="7205" name="Line 33"/>
          <p:cNvSpPr>
            <a:spLocks noChangeShapeType="1"/>
          </p:cNvSpPr>
          <p:nvPr/>
        </p:nvSpPr>
        <p:spPr bwMode="auto">
          <a:xfrm flipV="1">
            <a:off x="3060700" y="1223963"/>
            <a:ext cx="1395413" cy="615950"/>
          </a:xfrm>
          <a:prstGeom prst="line">
            <a:avLst/>
          </a:prstGeom>
          <a:ln w="9525">
            <a:solidFill>
              <a:schemeClr val="tx1"/>
            </a:solidFill>
            <a:round/>
            <a:headEnd/>
            <a:tailEnd type="triangle" w="med" len="med"/>
          </a:ln>
        </p:spPr>
        <p:txBody>
          <a:bodyPr/>
          <a:lstStyle/>
          <a:p>
            <a:endParaRPr lang="en-US"/>
          </a:p>
        </p:txBody>
      </p:sp>
      <p:sp useBgFill="1">
        <p:nvSpPr>
          <p:cNvPr id="7206" name="Line 34"/>
          <p:cNvSpPr>
            <a:spLocks noChangeShapeType="1"/>
          </p:cNvSpPr>
          <p:nvPr/>
        </p:nvSpPr>
        <p:spPr bwMode="auto">
          <a:xfrm flipV="1">
            <a:off x="5027613" y="1223963"/>
            <a:ext cx="0" cy="558800"/>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7207" name="Line 35"/>
          <p:cNvSpPr>
            <a:spLocks noChangeShapeType="1"/>
          </p:cNvSpPr>
          <p:nvPr/>
        </p:nvSpPr>
        <p:spPr bwMode="auto">
          <a:xfrm flipH="1" flipV="1">
            <a:off x="6203950" y="1223963"/>
            <a:ext cx="890588" cy="530225"/>
          </a:xfrm>
          <a:prstGeom prst="line">
            <a:avLst/>
          </a:prstGeom>
          <a:ln w="9525">
            <a:solidFill>
              <a:schemeClr val="tx1"/>
            </a:solidFill>
            <a:round/>
            <a:headEnd/>
            <a:tailEnd type="triangle" w="med" len="med"/>
          </a:ln>
        </p:spPr>
        <p:txBody>
          <a:bodyPr/>
          <a:lstStyle/>
          <a:p>
            <a:endParaRPr lang="en-US"/>
          </a:p>
        </p:txBody>
      </p:sp>
      <p:sp useBgFill="1">
        <p:nvSpPr>
          <p:cNvPr id="7208" name="Text Box 36"/>
          <p:cNvSpPr txBox="1">
            <a:spLocks noChangeArrowheads="1"/>
          </p:cNvSpPr>
          <p:nvPr/>
        </p:nvSpPr>
        <p:spPr bwMode="auto">
          <a:xfrm>
            <a:off x="6942138" y="779463"/>
            <a:ext cx="655637" cy="444500"/>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b="1">
                <a:latin typeface="Times New Roman" pitchFamily="18" charset="0"/>
              </a:rPr>
              <a:t>(4)</a:t>
            </a:r>
          </a:p>
        </p:txBody>
      </p:sp>
      <p:grpSp>
        <p:nvGrpSpPr>
          <p:cNvPr id="7209" name="Group 37"/>
          <p:cNvGrpSpPr>
            <a:grpSpLocks/>
          </p:cNvGrpSpPr>
          <p:nvPr/>
        </p:nvGrpSpPr>
        <p:grpSpPr bwMode="auto">
          <a:xfrm>
            <a:off x="960438" y="4943475"/>
            <a:ext cx="3411537" cy="617538"/>
            <a:chOff x="1296" y="3408"/>
            <a:chExt cx="1218" cy="258"/>
          </a:xfrm>
        </p:grpSpPr>
        <p:sp>
          <p:nvSpPr>
            <p:cNvPr id="7212" name="Rectangle 38"/>
            <p:cNvSpPr>
              <a:spLocks noChangeArrowheads="1"/>
            </p:cNvSpPr>
            <p:nvPr/>
          </p:nvSpPr>
          <p:spPr bwMode="auto">
            <a:xfrm>
              <a:off x="1296" y="3408"/>
              <a:ext cx="1218" cy="258"/>
            </a:xfrm>
            <a:prstGeom prst="rect">
              <a:avLst/>
            </a:prstGeom>
            <a:ln w="9525">
              <a:solidFill>
                <a:schemeClr val="tx1"/>
              </a:solidFill>
              <a:miter lim="800000"/>
              <a:headEnd/>
              <a:tailEnd/>
            </a:ln>
            <a:extLst>
              <a:ext uri="{909E8E84-426E-40dd-AFC4-6F175D3DCCD1}">
                <a14:hiddenFill xmlns="" xmlns:a14="http://schemas.microsoft.com/office/drawing/2007/7/7/main">
                  <a:solidFill>
                    <a:srgbClr xmlns:mc="http://schemas.openxmlformats.org/markup-compatibility/2006" val="FFFFFF" mc:Ignorable=""/>
                  </a:solidFill>
                </a14:hiddenFill>
              </a:ext>
            </a:extLst>
          </p:spPr>
          <p:txBody>
            <a:bodyPr/>
            <a:lstStyle/>
            <a:p>
              <a:endParaRPr lang="en-US"/>
            </a:p>
          </p:txBody>
        </p:sp>
        <p:graphicFrame>
          <p:nvGraphicFramePr>
            <p:cNvPr id="7172" name="Object 39"/>
            <p:cNvGraphicFramePr>
              <a:graphicFrameLocks noChangeAspect="1"/>
            </p:cNvGraphicFramePr>
            <p:nvPr/>
          </p:nvGraphicFramePr>
          <p:xfrm>
            <a:off x="1344" y="3456"/>
            <a:ext cx="1159" cy="192"/>
          </p:xfrm>
          <a:graphic>
            <a:graphicData uri="http://schemas.openxmlformats.org/presentationml/2006/ole">
              <mc:AlternateContent xmlns:mc="http://schemas.openxmlformats.org/markup-compatibility/2006">
                <mc:Choice xmlns:v="urn:schemas-microsoft-com:vml" Requires="v">
                  <p:oleObj spid="_x0000_s7221" name="Equation" r:id="rId7" imgW="1485720" imgH="253800" progId="Equation.3">
                    <p:embed/>
                  </p:oleObj>
                </mc:Choice>
                <mc:Fallback>
                  <p:oleObj name="Equation" r:id="rId7" imgW="1485720" imgH="253800" progId="Equation.3">
                    <p:embed/>
                    <p:pic>
                      <p:nvPicPr>
                        <p:cNvPr id="0" name="Object 39"/>
                        <p:cNvPicPr>
                          <a:picLocks noChangeAspect="1" noChangeArrowheads="1"/>
                        </p:cNvPicPr>
                        <p:nvPr/>
                      </p:nvPicPr>
                      <p:blipFill>
                        <a:blip r:embed="rId8">
                          <a:extLst/>
                        </a:blip>
                        <a:srcRect/>
                        <a:stretch>
                          <a:fillRect/>
                        </a:stretch>
                      </p:blipFill>
                      <p:spPr bwMode="auto">
                        <a:xfrm>
                          <a:off x="1344" y="3456"/>
                          <a:ext cx="1159" cy="192"/>
                        </a:xfrm>
                        <a:prstGeom prst="rect">
                          <a:avLst/>
                        </a:prstGeom>
                        <a:extLst>
                          <a:ext uri="{909E8E84-426E-40dd-AFC4-6F175D3DCCD1}">
                            <a14:hiddenFill xmlns="" xmlns:a14="http://schemas.microsoft.com/office/drawing/2007/7/7/main">
                              <a:solidFill>
                                <a:srgbClr val="FFFFFF" mc:Ignorable=""/>
                              </a:solidFill>
                            </a14:hiddenFill>
                          </a:ext>
                          <a:ext uri="{91240B29-F687-4f45-9708-019B960494DF}">
                            <a14:hiddenLine xmlns="" xmlns:a14="http://schemas.microsoft.com/office/drawing/2007/7/7/main" w="9525">
                              <a:solidFill>
                                <a:srgbClr val="000000" mc:Ignorable=""/>
                              </a:solidFill>
                              <a:miter lim="800000"/>
                              <a:headEnd/>
                              <a:tailEnd/>
                            </a14:hiddenLine>
                          </a:ext>
                        </a:extLst>
                      </p:spPr>
                    </p:pic>
                  </p:oleObj>
                </mc:Fallback>
              </mc:AlternateContent>
            </a:graphicData>
          </a:graphic>
        </p:graphicFrame>
      </p:grpSp>
      <p:sp>
        <p:nvSpPr>
          <p:cNvPr id="7210" name="Line 40"/>
          <p:cNvSpPr>
            <a:spLocks noChangeShapeType="1"/>
          </p:cNvSpPr>
          <p:nvPr/>
        </p:nvSpPr>
        <p:spPr bwMode="auto">
          <a:xfrm flipV="1">
            <a:off x="4068763" y="3517900"/>
            <a:ext cx="1612900" cy="458788"/>
          </a:xfrm>
          <a:prstGeom prst="line">
            <a:avLst/>
          </a:prstGeom>
          <a:ln w="9525">
            <a:solidFill>
              <a:schemeClr val="tx1"/>
            </a:solidFill>
            <a:round/>
            <a:headEnd/>
            <a:tailEnd type="triangle" w="med" len="med"/>
          </a:ln>
          <a:extLst>
            <a:ext uri="{909E8E84-426E-40dd-AFC4-6F175D3DCCD1}">
              <a14:hiddenFill xmlns="" xmlns:a14="http://schemas.microsoft.com/office/drawing/2007/7/7/main">
                <a:noFill/>
              </a14:hiddenFill>
            </a:ext>
          </a:extLst>
        </p:spPr>
        <p:txBody>
          <a:bodyPr/>
          <a:lstStyle/>
          <a:p>
            <a:endParaRPr lang="en-US"/>
          </a:p>
        </p:txBody>
      </p:sp>
      <p:sp useBgFill="1">
        <p:nvSpPr>
          <p:cNvPr id="103465" name="Oval 41"/>
          <p:cNvSpPr>
            <a:spLocks noChangeArrowheads="1"/>
          </p:cNvSpPr>
          <p:nvPr/>
        </p:nvSpPr>
        <p:spPr bwMode="auto">
          <a:xfrm>
            <a:off x="4605338" y="5761038"/>
            <a:ext cx="758825" cy="620712"/>
          </a:xfrm>
          <a:prstGeom prst="ellipse">
            <a:avLst/>
          </a:prstGeom>
          <a:ln w="9525">
            <a:solidFill>
              <a:schemeClr val="tx1"/>
            </a:solidFill>
            <a:round/>
            <a:headEnd/>
            <a:tailEnd/>
          </a:ln>
        </p:spPr>
        <p:txBody>
          <a:bodyPr/>
          <a:lstStyle/>
          <a:p>
            <a:pPr algn="ctr" eaLnBrk="0" hangingPunct="0"/>
            <a:r>
              <a:rPr lang="en-US" sz="2400" b="1">
                <a:solidFill>
                  <a:srgbClr val="FF0000"/>
                </a:solidFill>
                <a:latin typeface="Times New Roman" pitchFamily="18" charset="0"/>
              </a:rPr>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03465"/>
                                        </p:tgtEl>
                                        <p:attrNameLst>
                                          <p:attrName>style.visibility</p:attrName>
                                        </p:attrNameLst>
                                      </p:cBhvr>
                                      <p:to>
                                        <p:strVal val="visible"/>
                                      </p:to>
                                    </p:set>
                                    <p:anim calcmode="lin" valueType="num">
                                      <p:cBhvr>
                                        <p:cTn id="7" dur="500" fill="hold"/>
                                        <p:tgtEl>
                                          <p:spTgt spid="103465"/>
                                        </p:tgtEl>
                                        <p:attrNameLst>
                                          <p:attrName>ppt_w</p:attrName>
                                        </p:attrNameLst>
                                      </p:cBhvr>
                                      <p:tavLst>
                                        <p:tav tm="0">
                                          <p:val>
                                            <p:fltVal val="0"/>
                                          </p:val>
                                        </p:tav>
                                        <p:tav tm="100000">
                                          <p:val>
                                            <p:strVal val="#ppt_w"/>
                                          </p:val>
                                        </p:tav>
                                      </p:tavLst>
                                    </p:anim>
                                    <p:anim calcmode="lin" valueType="num">
                                      <p:cBhvr>
                                        <p:cTn id="8" dur="500" fill="hold"/>
                                        <p:tgtEl>
                                          <p:spTgt spid="10346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65"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CE59456-833A-4440-9F76-FD9C5F99AB61}" type="datetime1">
              <a:rPr lang="vi-VN"/>
              <a:pPr eaLnBrk="1" hangingPunct="1"/>
              <a:t>28/03/2018</a:t>
            </a:fld>
            <a:endParaRPr lang="en-US"/>
          </a:p>
        </p:txBody>
      </p:sp>
      <p:sp>
        <p:nvSpPr>
          <p:cNvPr id="8089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090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D258DF7-CFBF-4867-9C0B-955724999950}" type="slidenum">
              <a:rPr lang="en-US"/>
              <a:pPr eaLnBrk="1" hangingPunct="1"/>
              <a:t>75</a:t>
            </a:fld>
            <a:endParaRPr lang="en-US"/>
          </a:p>
        </p:txBody>
      </p:sp>
      <p:sp>
        <p:nvSpPr>
          <p:cNvPr id="80901" name="Rectangle 2"/>
          <p:cNvSpPr>
            <a:spLocks noGrp="1" noChangeArrowheads="1"/>
          </p:cNvSpPr>
          <p:nvPr>
            <p:ph type="title"/>
          </p:nvPr>
        </p:nvSpPr>
        <p:spPr/>
        <p:txBody>
          <a:bodyPr/>
          <a:lstStyle/>
          <a:p>
            <a:pPr eaLnBrk="1" hangingPunct="1"/>
            <a:endParaRPr lang="en-US" smtClean="0"/>
          </a:p>
        </p:txBody>
      </p:sp>
      <p:sp>
        <p:nvSpPr>
          <p:cNvPr id="80902" name="Rectangle 3"/>
          <p:cNvSpPr>
            <a:spLocks noGrp="1" noChangeArrowheads="1"/>
          </p:cNvSpPr>
          <p:nvPr>
            <p:ph type="body" idx="1"/>
          </p:nvPr>
        </p:nvSpPr>
        <p:spPr/>
        <p:txBody>
          <a:bodyPr/>
          <a:lstStyle/>
          <a:p>
            <a:pPr eaLnBrk="1" hangingPunct="1"/>
            <a:r>
              <a:rPr lang="vi-VN" smtClean="0"/>
              <a:t>Giả thiết: a=5, b=4, A=Pi/2</a:t>
            </a:r>
          </a:p>
          <a:p>
            <a:pPr eaLnBrk="1" hangingPunct="1"/>
            <a:r>
              <a:rPr lang="vi-VN" smtClean="0"/>
              <a:t>Mục tiêu: S</a:t>
            </a:r>
          </a:p>
          <a:p>
            <a:pPr eaLnBrk="1" hangingPunct="1"/>
            <a:r>
              <a:rPr lang="vi-VN" smtClean="0"/>
              <a:t>Kết quả: S=6</a:t>
            </a:r>
            <a:endParaRPr lang="en-US"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76FA20F-39E5-4085-B735-AC65D37C8E63}" type="datetime1">
              <a:rPr lang="vi-VN"/>
              <a:pPr eaLnBrk="1" hangingPunct="1"/>
              <a:t>28/03/2018</a:t>
            </a:fld>
            <a:endParaRPr lang="en-US"/>
          </a:p>
        </p:txBody>
      </p:sp>
      <p:sp>
        <p:nvSpPr>
          <p:cNvPr id="8192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192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59C0552-CCBE-44EE-8DA9-6DBD1E7D047F}" type="slidenum">
              <a:rPr lang="en-US"/>
              <a:pPr eaLnBrk="1" hangingPunct="1"/>
              <a:t>76</a:t>
            </a:fld>
            <a:endParaRPr lang="en-US"/>
          </a:p>
        </p:txBody>
      </p:sp>
      <p:sp>
        <p:nvSpPr>
          <p:cNvPr id="81925" name="Rectangle 2"/>
          <p:cNvSpPr>
            <a:spLocks noGrp="1" noChangeArrowheads="1"/>
          </p:cNvSpPr>
          <p:nvPr>
            <p:ph type="title"/>
          </p:nvPr>
        </p:nvSpPr>
        <p:spPr/>
        <p:txBody>
          <a:bodyPr/>
          <a:lstStyle/>
          <a:p>
            <a:pPr eaLnBrk="1" hangingPunct="1"/>
            <a:r>
              <a:rPr lang="vi-VN" sz="4000" smtClean="0"/>
              <a:t>Cấu trúc dữ liệu biểu diễn mạng ngữ nghĩa</a:t>
            </a:r>
            <a:r>
              <a:rPr lang="en-US" sz="4000" smtClean="0"/>
              <a:t> </a:t>
            </a:r>
          </a:p>
        </p:txBody>
      </p:sp>
      <p:sp>
        <p:nvSpPr>
          <p:cNvPr id="116739" name="Rectangle 3"/>
          <p:cNvSpPr>
            <a:spLocks noGrp="1" noChangeArrowheads="1"/>
          </p:cNvSpPr>
          <p:nvPr>
            <p:ph type="body" idx="1"/>
          </p:nvPr>
        </p:nvSpPr>
        <p:spPr/>
        <p:txBody>
          <a:bodyPr/>
          <a:lstStyle/>
          <a:p>
            <a:pPr eaLnBrk="1" hangingPunct="1"/>
            <a:r>
              <a:rPr lang="vi-VN" smtClean="0"/>
              <a:t>Biễn diễn đồ thị d</a:t>
            </a:r>
            <a:r>
              <a:rPr lang="en-US" smtClean="0"/>
              <a:t>ưới</a:t>
            </a:r>
            <a:r>
              <a:rPr lang="vi-VN" smtClean="0"/>
              <a:t> dạng ma trận</a:t>
            </a:r>
          </a:p>
          <a:p>
            <a:pPr eaLnBrk="1" hangingPunct="1"/>
            <a:r>
              <a:rPr lang="vi-VN" smtClean="0"/>
              <a:t>Biễn diễn đồ thị d</a:t>
            </a:r>
            <a:r>
              <a:rPr lang="en-US" smtClean="0"/>
              <a:t>ưới</a:t>
            </a:r>
            <a:r>
              <a:rPr lang="vi-VN" smtClean="0"/>
              <a:t> dạng danh sách</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67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AAC32B4-AE1A-4DEE-8CA9-A3C711F28ED9}" type="datetime1">
              <a:rPr lang="vi-VN"/>
              <a:pPr eaLnBrk="1" hangingPunct="1"/>
              <a:t>28/03/2018</a:t>
            </a:fld>
            <a:endParaRPr lang="en-US"/>
          </a:p>
        </p:txBody>
      </p:sp>
      <p:sp>
        <p:nvSpPr>
          <p:cNvPr id="819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19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1D13D33-5E5E-4359-B538-CC16277B40ED}" type="slidenum">
              <a:rPr lang="en-US"/>
              <a:pPr eaLnBrk="1" hangingPunct="1"/>
              <a:t>77</a:t>
            </a:fld>
            <a:endParaRPr lang="en-US"/>
          </a:p>
        </p:txBody>
      </p:sp>
      <p:sp>
        <p:nvSpPr>
          <p:cNvPr id="8199" name="Rectangle 2"/>
          <p:cNvSpPr>
            <a:spLocks noGrp="1" noChangeArrowheads="1"/>
          </p:cNvSpPr>
          <p:nvPr>
            <p:ph type="title"/>
          </p:nvPr>
        </p:nvSpPr>
        <p:spPr/>
        <p:txBody>
          <a:bodyPr/>
          <a:lstStyle/>
          <a:p>
            <a:pPr eaLnBrk="1" hangingPunct="1"/>
            <a:endParaRPr lang="en-US" smtClean="0"/>
          </a:p>
        </p:txBody>
      </p:sp>
      <p:sp>
        <p:nvSpPr>
          <p:cNvPr id="8200" name="Rectangle 3"/>
          <p:cNvSpPr>
            <a:spLocks noGrp="1" noChangeArrowheads="1"/>
          </p:cNvSpPr>
          <p:nvPr>
            <p:ph type="body" idx="1"/>
          </p:nvPr>
        </p:nvSpPr>
        <p:spPr>
          <a:extLst>
            <a:ext uri="{53640926-AAD7-44d8-BBD7-CCE9431645EC}">
              <a14:shadowObscured xmlns="" xmlns:a14="http://schemas.microsoft.com/office/drawing/2007/7/7/main" val="1"/>
            </a:ext>
          </a:extLst>
        </p:spPr>
        <p:txBody>
          <a:bodyPr/>
          <a:lstStyle/>
          <a:p>
            <a:pPr eaLnBrk="1" hangingPunct="1"/>
            <a:r>
              <a:rPr lang="vi-VN" smtClean="0"/>
              <a:t>E = tập các yếu tố liệt kê theo thứ tự</a:t>
            </a:r>
          </a:p>
          <a:p>
            <a:pPr eaLnBrk="1" hangingPunct="1">
              <a:buFontTx/>
              <a:buNone/>
            </a:pPr>
            <a:r>
              <a:rPr lang="vi-VN" smtClean="0"/>
              <a:t>    = {a,b,c,A,B,C,S,R,p....}</a:t>
            </a:r>
          </a:p>
          <a:p>
            <a:pPr eaLnBrk="1" hangingPunct="1"/>
            <a:r>
              <a:rPr lang="vi-VN" smtClean="0"/>
              <a:t>F = tập các công thức</a:t>
            </a:r>
          </a:p>
          <a:p>
            <a:pPr eaLnBrk="1" hangingPunct="1">
              <a:buFontTx/>
              <a:buNone/>
            </a:pPr>
            <a:r>
              <a:rPr lang="vi-VN" smtClean="0"/>
              <a:t>   = </a:t>
            </a:r>
            <a:endParaRPr lang="en-US" smtClean="0"/>
          </a:p>
          <a:p>
            <a:pPr eaLnBrk="1" hangingPunct="1">
              <a:buFontTx/>
              <a:buNone/>
            </a:pPr>
            <a:r>
              <a:rPr lang="vi-VN" smtClean="0"/>
              <a:t>Giả sử có m công thức, n yếu tố </a:t>
            </a:r>
            <a:r>
              <a:rPr lang="vi-VN" smtClean="0">
                <a:sym typeface="Wingdings" pitchFamily="2" charset="2"/>
              </a:rPr>
              <a:t></a:t>
            </a:r>
            <a:r>
              <a:rPr lang="vi-VN" smtClean="0"/>
              <a:t> r là ma trận cấp mxn</a:t>
            </a:r>
            <a:endParaRPr lang="en-US" smtClean="0"/>
          </a:p>
        </p:txBody>
      </p:sp>
      <p:sp>
        <p:nvSpPr>
          <p:cNvPr id="8201" name="Rectangle 5"/>
          <p:cNvSpPr>
            <a:spLocks noChangeArrowheads="1"/>
          </p:cNvSpPr>
          <p:nvPr/>
        </p:nvSpPr>
        <p:spPr bwMode="auto">
          <a:xfrm>
            <a:off x="0" y="320040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8194" name="Object 4"/>
          <p:cNvGraphicFramePr>
            <a:graphicFrameLocks noChangeAspect="1"/>
          </p:cNvGraphicFramePr>
          <p:nvPr/>
        </p:nvGraphicFramePr>
        <p:xfrm>
          <a:off x="1692275" y="3098800"/>
          <a:ext cx="4248150" cy="747713"/>
        </p:xfrm>
        <a:graphic>
          <a:graphicData uri="http://schemas.openxmlformats.org/presentationml/2006/ole">
            <mc:AlternateContent xmlns:mc="http://schemas.openxmlformats.org/markup-compatibility/2006">
              <mc:Choice xmlns:v="urn:schemas-microsoft-com:vml" Requires="v">
                <p:oleObj spid="_x0000_s8207" r:id="rId3" imgW="2603500" imgH="457200" progId="Equation.DSMT4">
                  <p:embed/>
                </p:oleObj>
              </mc:Choice>
              <mc:Fallback>
                <p:oleObj r:id="rId3" imgW="2603500" imgH="457200" progId="Equation.DSMT4">
                  <p:embed/>
                  <p:pic>
                    <p:nvPicPr>
                      <p:cNvPr id="0" name="Object 4"/>
                      <p:cNvPicPr>
                        <a:picLocks noChangeAspect="1" noChangeArrowheads="1"/>
                      </p:cNvPicPr>
                      <p:nvPr/>
                    </p:nvPicPr>
                    <p:blipFill>
                      <a:blip r:embed="rId4">
                        <a:extLst/>
                      </a:blip>
                      <a:srcRect/>
                      <a:stretch>
                        <a:fillRect/>
                      </a:stretch>
                    </p:blipFill>
                    <p:spPr bwMode="auto">
                      <a:xfrm>
                        <a:off x="1692275" y="3098800"/>
                        <a:ext cx="4248150" cy="747713"/>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
        <p:nvSpPr>
          <p:cNvPr id="8202" name="Rectangle 9"/>
          <p:cNvSpPr>
            <a:spLocks noChangeArrowheads="1"/>
          </p:cNvSpPr>
          <p:nvPr/>
        </p:nvSpPr>
        <p:spPr bwMode="auto">
          <a:xfrm>
            <a:off x="0" y="3100388"/>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8195" name="Object 8"/>
          <p:cNvGraphicFramePr>
            <a:graphicFrameLocks noChangeAspect="1"/>
          </p:cNvGraphicFramePr>
          <p:nvPr/>
        </p:nvGraphicFramePr>
        <p:xfrm>
          <a:off x="1692275" y="4852988"/>
          <a:ext cx="6337300" cy="1384300"/>
        </p:xfrm>
        <a:graphic>
          <a:graphicData uri="http://schemas.openxmlformats.org/presentationml/2006/ole">
            <mc:AlternateContent xmlns:mc="http://schemas.openxmlformats.org/markup-compatibility/2006">
              <mc:Choice xmlns:v="urn:schemas-microsoft-com:vml" Requires="v">
                <p:oleObj spid="_x0000_s8208" r:id="rId5" imgW="3009900" imgH="660400" progId="Equation.DSMT4">
                  <p:embed/>
                </p:oleObj>
              </mc:Choice>
              <mc:Fallback>
                <p:oleObj r:id="rId5" imgW="3009900" imgH="660400" progId="Equation.DSMT4">
                  <p:embed/>
                  <p:pic>
                    <p:nvPicPr>
                      <p:cNvPr id="0" name="Object 8"/>
                      <p:cNvPicPr>
                        <a:picLocks noChangeAspect="1" noChangeArrowheads="1"/>
                      </p:cNvPicPr>
                      <p:nvPr/>
                    </p:nvPicPr>
                    <p:blipFill>
                      <a:blip r:embed="rId6">
                        <a:extLst/>
                      </a:blip>
                      <a:srcRect/>
                      <a:stretch>
                        <a:fillRect/>
                      </a:stretch>
                    </p:blipFill>
                    <p:spPr bwMode="auto">
                      <a:xfrm>
                        <a:off x="1692275" y="4852988"/>
                        <a:ext cx="6337300" cy="1384300"/>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822EF5B-BD3C-42BC-81AE-867B90F259ED}" type="datetime1">
              <a:rPr lang="vi-VN"/>
              <a:pPr eaLnBrk="1" hangingPunct="1"/>
              <a:t>28/03/2018</a:t>
            </a:fld>
            <a:endParaRPr lang="en-US"/>
          </a:p>
        </p:txBody>
      </p:sp>
      <p:sp>
        <p:nvSpPr>
          <p:cNvPr id="9220"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221"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D1F65EB-2286-4B24-8CB2-239D79BE3A83}" type="slidenum">
              <a:rPr lang="en-US"/>
              <a:pPr eaLnBrk="1" hangingPunct="1"/>
              <a:t>78</a:t>
            </a:fld>
            <a:endParaRPr lang="en-US"/>
          </a:p>
        </p:txBody>
      </p:sp>
      <p:sp>
        <p:nvSpPr>
          <p:cNvPr id="9222" name="Rectangle 2"/>
          <p:cNvSpPr>
            <a:spLocks noGrp="1" noChangeArrowheads="1"/>
          </p:cNvSpPr>
          <p:nvPr>
            <p:ph type="title"/>
          </p:nvPr>
        </p:nvSpPr>
        <p:spPr/>
        <p:txBody>
          <a:bodyPr/>
          <a:lstStyle/>
          <a:p>
            <a:pPr eaLnBrk="1" hangingPunct="1"/>
            <a:endParaRPr lang="en-US" smtClean="0"/>
          </a:p>
        </p:txBody>
      </p:sp>
      <p:sp>
        <p:nvSpPr>
          <p:cNvPr id="9223" name="Rectangle 3"/>
          <p:cNvSpPr>
            <a:spLocks noGrp="1" noChangeArrowheads="1"/>
          </p:cNvSpPr>
          <p:nvPr>
            <p:ph type="body" idx="1"/>
          </p:nvPr>
        </p:nvSpPr>
        <p:spPr/>
        <p:txBody>
          <a:bodyPr/>
          <a:lstStyle/>
          <a:p>
            <a:pPr eaLnBrk="1" hangingPunct="1"/>
            <a:endParaRPr lang="en-US" smtClean="0"/>
          </a:p>
        </p:txBody>
      </p:sp>
      <p:sp>
        <p:nvSpPr>
          <p:cNvPr id="9224"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9218" name="Object 4"/>
          <p:cNvGraphicFramePr>
            <a:graphicFrameLocks noChangeAspect="1"/>
          </p:cNvGraphicFramePr>
          <p:nvPr/>
        </p:nvGraphicFramePr>
        <p:xfrm>
          <a:off x="1042988" y="2852738"/>
          <a:ext cx="7273925" cy="1319212"/>
        </p:xfrm>
        <a:graphic>
          <a:graphicData uri="http://schemas.openxmlformats.org/presentationml/2006/ole">
            <mc:AlternateContent xmlns:mc="http://schemas.openxmlformats.org/markup-compatibility/2006">
              <mc:Choice xmlns:v="urn:schemas-microsoft-com:vml" Requires="v">
                <p:oleObj spid="_x0000_s9227" r:id="rId3" imgW="3136900" imgH="419100" progId="Equation.DSMT4">
                  <p:embed/>
                </p:oleObj>
              </mc:Choice>
              <mc:Fallback>
                <p:oleObj r:id="rId3" imgW="3136900" imgH="419100" progId="Equation.DSMT4">
                  <p:embed/>
                  <p:pic>
                    <p:nvPicPr>
                      <p:cNvPr id="0" name="Object 4"/>
                      <p:cNvPicPr>
                        <a:picLocks noChangeAspect="1" noChangeArrowheads="1"/>
                      </p:cNvPicPr>
                      <p:nvPr/>
                    </p:nvPicPr>
                    <p:blipFill>
                      <a:blip r:embed="rId4">
                        <a:extLst/>
                      </a:blip>
                      <a:srcRect/>
                      <a:stretch>
                        <a:fillRect/>
                      </a:stretch>
                    </p:blipFill>
                    <p:spPr bwMode="auto">
                      <a:xfrm>
                        <a:off x="1042988" y="2852738"/>
                        <a:ext cx="7273925" cy="1319212"/>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4B7F389-C8F1-40D5-A652-7019454431EB}" type="datetime1">
              <a:rPr lang="vi-VN"/>
              <a:pPr eaLnBrk="1" hangingPunct="1"/>
              <a:t>28/03/2018</a:t>
            </a:fld>
            <a:endParaRPr lang="en-US"/>
          </a:p>
        </p:txBody>
      </p:sp>
      <p:sp>
        <p:nvSpPr>
          <p:cNvPr id="8294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294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AB45326-31E4-4EDF-BED1-64CF732762AD}" type="slidenum">
              <a:rPr lang="en-US"/>
              <a:pPr eaLnBrk="1" hangingPunct="1"/>
              <a:t>79</a:t>
            </a:fld>
            <a:endParaRPr lang="en-US"/>
          </a:p>
        </p:txBody>
      </p:sp>
      <p:sp>
        <p:nvSpPr>
          <p:cNvPr id="82949" name="Rectangle 2"/>
          <p:cNvSpPr>
            <a:spLocks noGrp="1" noChangeArrowheads="1"/>
          </p:cNvSpPr>
          <p:nvPr>
            <p:ph type="title"/>
          </p:nvPr>
        </p:nvSpPr>
        <p:spPr/>
        <p:txBody>
          <a:bodyPr/>
          <a:lstStyle/>
          <a:p>
            <a:pPr eaLnBrk="1" hangingPunct="1"/>
            <a:endParaRPr lang="en-US" smtClean="0"/>
          </a:p>
        </p:txBody>
      </p:sp>
      <p:grpSp>
        <p:nvGrpSpPr>
          <p:cNvPr id="82950" name="Group 4"/>
          <p:cNvGrpSpPr>
            <a:grpSpLocks/>
          </p:cNvGrpSpPr>
          <p:nvPr/>
        </p:nvGrpSpPr>
        <p:grpSpPr bwMode="auto">
          <a:xfrm>
            <a:off x="1331913" y="2060575"/>
            <a:ext cx="5638800" cy="2590800"/>
            <a:chOff x="1296" y="2256"/>
            <a:chExt cx="3552" cy="1632"/>
          </a:xfrm>
        </p:grpSpPr>
        <p:sp useBgFill="1">
          <p:nvSpPr>
            <p:cNvPr id="82951" name="Oval 5"/>
            <p:cNvSpPr>
              <a:spLocks noChangeArrowheads="1"/>
            </p:cNvSpPr>
            <p:nvPr/>
          </p:nvSpPr>
          <p:spPr bwMode="auto">
            <a:xfrm>
              <a:off x="2902" y="2937"/>
              <a:ext cx="721" cy="421"/>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Chim </a:t>
              </a:r>
            </a:p>
          </p:txBody>
        </p:sp>
        <p:sp useBgFill="1">
          <p:nvSpPr>
            <p:cNvPr id="82952" name="Oval 6"/>
            <p:cNvSpPr>
              <a:spLocks noChangeArrowheads="1"/>
            </p:cNvSpPr>
            <p:nvPr/>
          </p:nvSpPr>
          <p:spPr bwMode="auto">
            <a:xfrm>
              <a:off x="1296" y="2696"/>
              <a:ext cx="919" cy="515"/>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Chích choøe</a:t>
              </a:r>
            </a:p>
          </p:txBody>
        </p:sp>
        <p:sp useBgFill="1">
          <p:nvSpPr>
            <p:cNvPr id="82953" name="Oval 7"/>
            <p:cNvSpPr>
              <a:spLocks noChangeArrowheads="1"/>
            </p:cNvSpPr>
            <p:nvPr/>
          </p:nvSpPr>
          <p:spPr bwMode="auto">
            <a:xfrm>
              <a:off x="1826" y="3439"/>
              <a:ext cx="621" cy="449"/>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Toå</a:t>
              </a:r>
            </a:p>
          </p:txBody>
        </p:sp>
        <p:sp useBgFill="1">
          <p:nvSpPr>
            <p:cNvPr id="82954" name="Oval 8"/>
            <p:cNvSpPr>
              <a:spLocks noChangeArrowheads="1"/>
            </p:cNvSpPr>
            <p:nvPr/>
          </p:nvSpPr>
          <p:spPr bwMode="auto">
            <a:xfrm>
              <a:off x="4260" y="3391"/>
              <a:ext cx="580" cy="449"/>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Caùnh</a:t>
              </a:r>
            </a:p>
          </p:txBody>
        </p:sp>
        <p:sp useBgFill="1">
          <p:nvSpPr>
            <p:cNvPr id="82955" name="Oval 9"/>
            <p:cNvSpPr>
              <a:spLocks noChangeArrowheads="1"/>
            </p:cNvSpPr>
            <p:nvPr/>
          </p:nvSpPr>
          <p:spPr bwMode="auto">
            <a:xfrm>
              <a:off x="4277" y="2447"/>
              <a:ext cx="571" cy="450"/>
            </a:xfrm>
            <a:prstGeom prst="ellipse">
              <a:avLst/>
            </a:prstGeom>
            <a:ln w="9525">
              <a:solidFill>
                <a:schemeClr val="tx1"/>
              </a:solidFill>
              <a:round/>
              <a:headEnd/>
              <a:tailEnd/>
            </a:ln>
          </p:spPr>
          <p:txBody>
            <a:bodyPr lIns="0" rIns="0"/>
            <a:lstStyle/>
            <a:p>
              <a:pPr algn="ctr" eaLnBrk="0" hangingPunct="0"/>
              <a:r>
                <a:rPr lang="en-US" sz="2000" b="1">
                  <a:latin typeface="VNI-Helve" pitchFamily="2" charset="0"/>
                </a:rPr>
                <a:t>Hoùt</a:t>
              </a:r>
            </a:p>
          </p:txBody>
        </p:sp>
        <p:sp useBgFill="1">
          <p:nvSpPr>
            <p:cNvPr id="82956" name="Line 10"/>
            <p:cNvSpPr>
              <a:spLocks noChangeShapeType="1"/>
            </p:cNvSpPr>
            <p:nvPr/>
          </p:nvSpPr>
          <p:spPr bwMode="auto">
            <a:xfrm flipV="1">
              <a:off x="3610" y="2665"/>
              <a:ext cx="667" cy="411"/>
            </a:xfrm>
            <a:prstGeom prst="line">
              <a:avLst/>
            </a:prstGeom>
            <a:ln w="9525">
              <a:solidFill>
                <a:schemeClr val="tx1"/>
              </a:solidFill>
              <a:round/>
              <a:headEnd/>
              <a:tailEnd type="triangle" w="med" len="med"/>
            </a:ln>
          </p:spPr>
          <p:txBody>
            <a:bodyPr/>
            <a:lstStyle/>
            <a:p>
              <a:endParaRPr lang="en-US"/>
            </a:p>
          </p:txBody>
        </p:sp>
        <p:sp useBgFill="1">
          <p:nvSpPr>
            <p:cNvPr id="82957" name="Line 11"/>
            <p:cNvSpPr>
              <a:spLocks noChangeShapeType="1"/>
            </p:cNvSpPr>
            <p:nvPr/>
          </p:nvSpPr>
          <p:spPr bwMode="auto">
            <a:xfrm>
              <a:off x="2208" y="2976"/>
              <a:ext cx="736" cy="73"/>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82958" name="Line 12"/>
            <p:cNvSpPr>
              <a:spLocks noChangeShapeType="1"/>
            </p:cNvSpPr>
            <p:nvPr/>
          </p:nvSpPr>
          <p:spPr bwMode="auto">
            <a:xfrm flipH="1">
              <a:off x="2447" y="3222"/>
              <a:ext cx="447" cy="373"/>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82959" name="Line 13"/>
            <p:cNvSpPr>
              <a:spLocks noChangeShapeType="1"/>
            </p:cNvSpPr>
            <p:nvPr/>
          </p:nvSpPr>
          <p:spPr bwMode="auto">
            <a:xfrm>
              <a:off x="3575" y="3260"/>
              <a:ext cx="702" cy="268"/>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82960" name="Rectangle 14"/>
            <p:cNvSpPr>
              <a:spLocks noChangeArrowheads="1"/>
            </p:cNvSpPr>
            <p:nvPr/>
          </p:nvSpPr>
          <p:spPr bwMode="auto">
            <a:xfrm>
              <a:off x="2304" y="2688"/>
              <a:ext cx="480" cy="287"/>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p>
              <a:pPr algn="ctr" eaLnBrk="0" hangingPunct="0"/>
              <a:r>
                <a:rPr lang="en-US" sz="2000">
                  <a:latin typeface="VNI-Helve" pitchFamily="2" charset="0"/>
                </a:rPr>
                <a:t>laø</a:t>
              </a:r>
            </a:p>
          </p:txBody>
        </p:sp>
        <p:sp useBgFill="1">
          <p:nvSpPr>
            <p:cNvPr id="82961" name="Rectangle 15"/>
            <p:cNvSpPr>
              <a:spLocks noChangeArrowheads="1"/>
            </p:cNvSpPr>
            <p:nvPr/>
          </p:nvSpPr>
          <p:spPr bwMode="auto">
            <a:xfrm>
              <a:off x="2736" y="3408"/>
              <a:ext cx="480" cy="227"/>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algn="ctr" eaLnBrk="0" hangingPunct="0"/>
              <a:r>
                <a:rPr lang="en-US" sz="2000">
                  <a:latin typeface="VNI-Helve" pitchFamily="2" charset="0"/>
                </a:rPr>
                <a:t>laøm</a:t>
              </a:r>
            </a:p>
          </p:txBody>
        </p:sp>
        <p:sp useBgFill="1">
          <p:nvSpPr>
            <p:cNvPr id="82962" name="Rectangle 16"/>
            <p:cNvSpPr>
              <a:spLocks noChangeArrowheads="1"/>
            </p:cNvSpPr>
            <p:nvPr/>
          </p:nvSpPr>
          <p:spPr bwMode="auto">
            <a:xfrm>
              <a:off x="3631" y="2598"/>
              <a:ext cx="429" cy="219"/>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algn="ctr" eaLnBrk="0" hangingPunct="0"/>
              <a:r>
                <a:rPr lang="en-US" sz="2000">
                  <a:latin typeface="VNI-Helve" pitchFamily="2" charset="0"/>
                </a:rPr>
                <a:t>bieát</a:t>
              </a:r>
            </a:p>
          </p:txBody>
        </p:sp>
        <p:sp useBgFill="1">
          <p:nvSpPr>
            <p:cNvPr id="82963" name="Rectangle 17"/>
            <p:cNvSpPr>
              <a:spLocks noChangeArrowheads="1"/>
            </p:cNvSpPr>
            <p:nvPr/>
          </p:nvSpPr>
          <p:spPr bwMode="auto">
            <a:xfrm>
              <a:off x="3936" y="3168"/>
              <a:ext cx="369" cy="191"/>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p>
              <a:pPr algn="ctr" eaLnBrk="0" hangingPunct="0"/>
              <a:r>
                <a:rPr lang="en-US" sz="2000">
                  <a:latin typeface="VNI-Helve" pitchFamily="2" charset="0"/>
                </a:rPr>
                <a:t>coù</a:t>
              </a:r>
            </a:p>
          </p:txBody>
        </p:sp>
        <p:sp>
          <p:nvSpPr>
            <p:cNvPr id="82964" name="Oval 18"/>
            <p:cNvSpPr>
              <a:spLocks noChangeArrowheads="1"/>
            </p:cNvSpPr>
            <p:nvPr/>
          </p:nvSpPr>
          <p:spPr bwMode="auto">
            <a:xfrm>
              <a:off x="3076" y="2256"/>
              <a:ext cx="472" cy="411"/>
            </a:xfrm>
            <a:prstGeom prst="ellipse">
              <a:avLst/>
            </a:prstGeom>
            <a:solidFill>
              <a:srgbClr val="EAEAEA"/>
            </a:solidFill>
            <a:ln w="9525">
              <a:solidFill>
                <a:schemeClr val="tx1"/>
              </a:solidFill>
              <a:round/>
              <a:headEnd/>
              <a:tailEnd/>
            </a:ln>
          </p:spPr>
          <p:txBody>
            <a:bodyPr lIns="0" rIns="0"/>
            <a:lstStyle/>
            <a:p>
              <a:pPr algn="ctr" eaLnBrk="0" hangingPunct="0"/>
              <a:r>
                <a:rPr lang="en-US" sz="2000" b="1">
                  <a:solidFill>
                    <a:schemeClr val="hlink"/>
                  </a:solidFill>
                  <a:latin typeface="VNI-Helve" pitchFamily="2" charset="0"/>
                </a:rPr>
                <a:t>Gaø</a:t>
              </a:r>
            </a:p>
          </p:txBody>
        </p:sp>
        <p:sp useBgFill="1">
          <p:nvSpPr>
            <p:cNvPr id="82965" name="Line 19"/>
            <p:cNvSpPr>
              <a:spLocks noChangeShapeType="1"/>
            </p:cNvSpPr>
            <p:nvPr/>
          </p:nvSpPr>
          <p:spPr bwMode="auto">
            <a:xfrm flipH="1">
              <a:off x="3275" y="2665"/>
              <a:ext cx="41" cy="277"/>
            </a:xfrm>
            <a:prstGeom prst="line">
              <a:avLst/>
            </a:prstGeom>
            <a:ln w="9525">
              <a:solidFill>
                <a:schemeClr val="tx1"/>
              </a:solidFill>
              <a:round/>
              <a:headEnd/>
              <a:tailEnd type="triangle" w="med" len="med"/>
            </a:ln>
            <a:extLst>
              <a:ext uri="{53640926-AAD7-44d8-BBD7-CCE9431645EC}">
                <a14:shadowObscured xmlns="" xmlns:a14="http://schemas.microsoft.com/office/drawing/2007/7/7/main" val="1"/>
              </a:ext>
            </a:extLst>
          </p:spPr>
          <p:txBody>
            <a:bodyPr/>
            <a:lstStyle/>
            <a:p>
              <a:endParaRPr lang="en-US"/>
            </a:p>
          </p:txBody>
        </p:sp>
        <p:sp useBgFill="1">
          <p:nvSpPr>
            <p:cNvPr id="82966" name="Rectangle 20"/>
            <p:cNvSpPr>
              <a:spLocks noChangeArrowheads="1"/>
            </p:cNvSpPr>
            <p:nvPr/>
          </p:nvSpPr>
          <p:spPr bwMode="auto">
            <a:xfrm>
              <a:off x="2919" y="2652"/>
              <a:ext cx="299" cy="252"/>
            </a:xfrm>
            <a:prstGeom prst="rect">
              <a:avLst/>
            </a:prstGeom>
            <a:extLs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 uri="{53640926-AAD7-44d8-BBD7-CCE9431645EC}">
                <a14:shadowObscured xmlns="" xmlns:a14="http://schemas.microsoft.com/office/drawing/2007/7/7/main" val="1"/>
              </a:ext>
            </a:extLst>
          </p:spPr>
          <p:txBody>
            <a:bodyPr/>
            <a:lstStyle/>
            <a:p>
              <a:pPr algn="ctr" eaLnBrk="0" hangingPunct="0"/>
              <a:r>
                <a:rPr lang="en-US" sz="2000">
                  <a:latin typeface="VNI-Helve" pitchFamily="2" charset="0"/>
                </a:rPr>
                <a:t>laø</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1B054EF-F478-4EA1-8613-1C7189C21A74}" type="datetime1">
              <a:rPr lang="vi-VN"/>
              <a:pPr eaLnBrk="1" hangingPunct="1"/>
              <a:t>28/03/2018</a:t>
            </a:fld>
            <a:endParaRPr lang="en-US"/>
          </a:p>
        </p:txBody>
      </p:sp>
      <p:sp>
        <p:nvSpPr>
          <p:cNvPr id="1945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946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80CC228-A8EB-4A38-91B8-3A65315637C2}" type="slidenum">
              <a:rPr lang="en-US"/>
              <a:pPr eaLnBrk="1" hangingPunct="1"/>
              <a:t>8</a:t>
            </a:fld>
            <a:endParaRPr lang="en-US"/>
          </a:p>
        </p:txBody>
      </p:sp>
      <p:sp>
        <p:nvSpPr>
          <p:cNvPr id="19461" name="Rectangle 2"/>
          <p:cNvSpPr>
            <a:spLocks noGrp="1" noChangeArrowheads="1"/>
          </p:cNvSpPr>
          <p:nvPr>
            <p:ph type="title"/>
          </p:nvPr>
        </p:nvSpPr>
        <p:spPr/>
        <p:txBody>
          <a:bodyPr/>
          <a:lstStyle/>
          <a:p>
            <a:pPr eaLnBrk="1" hangingPunct="1"/>
            <a:r>
              <a:rPr lang="en-US" sz="4000" smtClean="0"/>
              <a:t>4 thuộc tính của hệ thống BDTT</a:t>
            </a:r>
          </a:p>
        </p:txBody>
      </p:sp>
      <p:sp>
        <p:nvSpPr>
          <p:cNvPr id="19462" name="Rectangle 3"/>
          <p:cNvSpPr>
            <a:spLocks noGrp="1" noChangeArrowheads="1"/>
          </p:cNvSpPr>
          <p:nvPr>
            <p:ph type="body" idx="1"/>
          </p:nvPr>
        </p:nvSpPr>
        <p:spPr/>
        <p:txBody>
          <a:bodyPr/>
          <a:lstStyle/>
          <a:p>
            <a:pPr marL="914400" lvl="1" indent="-457200" eaLnBrk="1" hangingPunct="1">
              <a:buFontTx/>
              <a:buAutoNum type="arabicPeriod"/>
            </a:pPr>
            <a:r>
              <a:rPr lang="en-US" smtClean="0"/>
              <a:t>Representational adequacy: </a:t>
            </a:r>
          </a:p>
          <a:p>
            <a:pPr marL="1295400" lvl="2" indent="-381000" eaLnBrk="1" hangingPunct="1">
              <a:buFontTx/>
              <a:buNone/>
            </a:pPr>
            <a:r>
              <a:rPr lang="en-US" smtClean="0"/>
              <a:t>	Khả năng biểu diễn tất cả các tri thức cần thiết cho lĩnh vực đó.</a:t>
            </a:r>
          </a:p>
          <a:p>
            <a:pPr marL="914400" lvl="1" indent="-457200" eaLnBrk="1" hangingPunct="1">
              <a:buFontTx/>
              <a:buAutoNum type="arabicPeriod"/>
            </a:pPr>
            <a:r>
              <a:rPr lang="en-US" smtClean="0"/>
              <a:t>Inferential adequacy:</a:t>
            </a:r>
          </a:p>
          <a:p>
            <a:pPr marL="1295400" lvl="2" indent="-381000" eaLnBrk="1" hangingPunct="1">
              <a:buFontTx/>
              <a:buNone/>
            </a:pPr>
            <a:r>
              <a:rPr lang="en-US" smtClean="0"/>
              <a:t>	Khả năng xử lý các cấu trúc sẵn có để sinh ra các cấu trúc mới tương ứng với tri thức mới được sinh ra từ tri thức cũ.</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D7F58F5-DA97-4F6C-8CCD-FC59DCBA35BC}" type="datetime1">
              <a:rPr lang="vi-VN"/>
              <a:pPr eaLnBrk="1" hangingPunct="1"/>
              <a:t>28/03/2018</a:t>
            </a:fld>
            <a:endParaRPr lang="en-US"/>
          </a:p>
        </p:txBody>
      </p:sp>
      <p:sp>
        <p:nvSpPr>
          <p:cNvPr id="8397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397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AF0D7D6-5CFD-4092-979E-D1A69281CC21}" type="slidenum">
              <a:rPr lang="en-US"/>
              <a:pPr eaLnBrk="1" hangingPunct="1"/>
              <a:t>80</a:t>
            </a:fld>
            <a:endParaRPr lang="en-US"/>
          </a:p>
        </p:txBody>
      </p:sp>
      <p:sp>
        <p:nvSpPr>
          <p:cNvPr id="83973" name="Rectangle 2"/>
          <p:cNvSpPr>
            <a:spLocks noGrp="1" noChangeArrowheads="1"/>
          </p:cNvSpPr>
          <p:nvPr>
            <p:ph type="title"/>
          </p:nvPr>
        </p:nvSpPr>
        <p:spPr>
          <a:xfrm>
            <a:off x="457200" y="2708275"/>
            <a:ext cx="8229600" cy="1143000"/>
          </a:xfrm>
        </p:spPr>
        <p:txBody>
          <a:bodyPr/>
          <a:lstStyle/>
          <a:p>
            <a:pPr eaLnBrk="1" hangingPunct="1"/>
            <a:r>
              <a:rPr lang="en-US" sz="4800" smtClean="0"/>
              <a:t>Hệ luật dẫn</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D4B0F642-25F1-4941-918C-671AD489B188}" type="datetime1">
              <a:rPr lang="vi-VN"/>
              <a:pPr eaLnBrk="1" hangingPunct="1"/>
              <a:t>28/03/2018</a:t>
            </a:fld>
            <a:endParaRPr lang="en-US"/>
          </a:p>
        </p:txBody>
      </p:sp>
      <p:sp>
        <p:nvSpPr>
          <p:cNvPr id="8499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499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98EF121-F96F-488B-845A-3B0BB9CE982D}" type="slidenum">
              <a:rPr lang="en-US"/>
              <a:pPr eaLnBrk="1" hangingPunct="1"/>
              <a:t>81</a:t>
            </a:fld>
            <a:endParaRPr lang="en-US"/>
          </a:p>
        </p:txBody>
      </p:sp>
      <p:sp>
        <p:nvSpPr>
          <p:cNvPr id="84997" name="Rectangle 2"/>
          <p:cNvSpPr>
            <a:spLocks noGrp="1" noChangeArrowheads="1"/>
          </p:cNvSpPr>
          <p:nvPr>
            <p:ph type="title"/>
          </p:nvPr>
        </p:nvSpPr>
        <p:spPr/>
        <p:txBody>
          <a:bodyPr/>
          <a:lstStyle/>
          <a:p>
            <a:pPr eaLnBrk="1" hangingPunct="1"/>
            <a:r>
              <a:rPr lang="en-US" smtClean="0"/>
              <a:t>Hệ luật dẫn</a:t>
            </a:r>
          </a:p>
        </p:txBody>
      </p:sp>
      <p:sp>
        <p:nvSpPr>
          <p:cNvPr id="121859" name="Rectangle 3"/>
          <p:cNvSpPr>
            <a:spLocks noGrp="1" noChangeArrowheads="1"/>
          </p:cNvSpPr>
          <p:nvPr>
            <p:ph type="body" idx="1"/>
          </p:nvPr>
        </p:nvSpPr>
        <p:spPr>
          <a:xfrm>
            <a:off x="457200" y="1412875"/>
            <a:ext cx="8229600" cy="4824413"/>
          </a:xfrm>
        </p:spPr>
        <p:txBody>
          <a:bodyPr/>
          <a:lstStyle/>
          <a:p>
            <a:pPr eaLnBrk="1" hangingPunct="1"/>
            <a:r>
              <a:rPr lang="vi-VN" smtClean="0"/>
              <a:t>Luật dẫn? </a:t>
            </a:r>
            <a:endParaRPr lang="en-US" smtClean="0"/>
          </a:p>
          <a:p>
            <a:pPr eaLnBrk="1" hangingPunct="1"/>
            <a:r>
              <a:rPr lang="vi-VN" smtClean="0"/>
              <a:t>Luật dẫn là phát biểu dưới dạng</a:t>
            </a:r>
          </a:p>
          <a:p>
            <a:pPr eaLnBrk="1" hangingPunct="1">
              <a:buFontTx/>
              <a:buNone/>
            </a:pPr>
            <a:r>
              <a:rPr lang="en-US" smtClean="0"/>
              <a:t>			</a:t>
            </a:r>
            <a:r>
              <a:rPr lang="vi-VN" smtClean="0"/>
              <a:t>if </a:t>
            </a:r>
            <a:r>
              <a:rPr lang="vi-VN" smtClean="0">
                <a:solidFill>
                  <a:srgbClr val="FF0000"/>
                </a:solidFill>
              </a:rPr>
              <a:t>p</a:t>
            </a:r>
            <a:r>
              <a:rPr lang="vi-VN" baseline="-25000" smtClean="0">
                <a:solidFill>
                  <a:srgbClr val="FF0000"/>
                </a:solidFill>
              </a:rPr>
              <a:t>1</a:t>
            </a:r>
            <a:r>
              <a:rPr lang="vi-VN" smtClean="0">
                <a:solidFill>
                  <a:srgbClr val="FF0000"/>
                </a:solidFill>
              </a:rPr>
              <a:t>, p</a:t>
            </a:r>
            <a:r>
              <a:rPr lang="vi-VN" baseline="-25000" smtClean="0">
                <a:solidFill>
                  <a:srgbClr val="FF0000"/>
                </a:solidFill>
              </a:rPr>
              <a:t>2</a:t>
            </a:r>
            <a:r>
              <a:rPr lang="vi-VN" smtClean="0">
                <a:solidFill>
                  <a:srgbClr val="FF0000"/>
                </a:solidFill>
              </a:rPr>
              <a:t>, ..., p</a:t>
            </a:r>
            <a:r>
              <a:rPr lang="vi-VN" baseline="-25000" smtClean="0">
                <a:solidFill>
                  <a:srgbClr val="FF0000"/>
                </a:solidFill>
              </a:rPr>
              <a:t>m</a:t>
            </a:r>
          </a:p>
          <a:p>
            <a:pPr eaLnBrk="1" hangingPunct="1">
              <a:buFontTx/>
              <a:buNone/>
            </a:pPr>
            <a:r>
              <a:rPr lang="vi-VN" smtClean="0"/>
              <a:t>	</a:t>
            </a:r>
            <a:r>
              <a:rPr lang="en-US" smtClean="0"/>
              <a:t>		</a:t>
            </a:r>
            <a:r>
              <a:rPr lang="vi-VN" smtClean="0"/>
              <a:t>then </a:t>
            </a:r>
            <a:r>
              <a:rPr lang="vi-VN" smtClean="0">
                <a:solidFill>
                  <a:srgbClr val="FF0000"/>
                </a:solidFill>
              </a:rPr>
              <a:t>q</a:t>
            </a:r>
            <a:r>
              <a:rPr lang="vi-VN" baseline="-25000" smtClean="0">
                <a:solidFill>
                  <a:srgbClr val="FF0000"/>
                </a:solidFill>
              </a:rPr>
              <a:t>1</a:t>
            </a:r>
            <a:r>
              <a:rPr lang="vi-VN" smtClean="0">
                <a:solidFill>
                  <a:srgbClr val="FF0000"/>
                </a:solidFill>
              </a:rPr>
              <a:t>, q</a:t>
            </a:r>
            <a:r>
              <a:rPr lang="vi-VN" baseline="-25000" smtClean="0">
                <a:solidFill>
                  <a:srgbClr val="FF0000"/>
                </a:solidFill>
              </a:rPr>
              <a:t>2</a:t>
            </a:r>
            <a:r>
              <a:rPr lang="vi-VN" smtClean="0">
                <a:solidFill>
                  <a:srgbClr val="FF0000"/>
                </a:solidFill>
              </a:rPr>
              <a:t>,..., q</a:t>
            </a:r>
            <a:r>
              <a:rPr lang="vi-VN" baseline="-25000" smtClean="0">
                <a:solidFill>
                  <a:srgbClr val="FF0000"/>
                </a:solidFill>
              </a:rPr>
              <a:t>n</a:t>
            </a:r>
            <a:endParaRPr lang="en-US" baseline="-25000" smtClean="0">
              <a:solidFill>
                <a:srgbClr val="FF0000"/>
              </a:solidFill>
            </a:endParaRPr>
          </a:p>
          <a:p>
            <a:pPr eaLnBrk="1" hangingPunct="1">
              <a:buFontTx/>
              <a:buNone/>
            </a:pPr>
            <a:endParaRPr lang="en-US" baseline="-25000" smtClean="0">
              <a:solidFill>
                <a:srgbClr val="FF0000"/>
              </a:solidFill>
            </a:endParaRPr>
          </a:p>
          <a:p>
            <a:pPr eaLnBrk="1" hangingPunct="1">
              <a:buFontTx/>
              <a:buNone/>
            </a:pPr>
            <a:r>
              <a:rPr lang="en-US" smtClean="0"/>
              <a:t>	</a:t>
            </a:r>
            <a:r>
              <a:rPr lang="vi-VN" smtClean="0"/>
              <a:t>p</a:t>
            </a:r>
            <a:r>
              <a:rPr lang="en-US" baseline="-25000" smtClean="0"/>
              <a:t>i</a:t>
            </a:r>
            <a:r>
              <a:rPr lang="vi-VN" smtClean="0"/>
              <a:t>  là các sự kiện giả thiết </a:t>
            </a:r>
            <a:endParaRPr lang="en-US" smtClean="0"/>
          </a:p>
          <a:p>
            <a:pPr eaLnBrk="1" hangingPunct="1">
              <a:buFontTx/>
              <a:buNone/>
            </a:pPr>
            <a:r>
              <a:rPr lang="en-US" smtClean="0"/>
              <a:t>	</a:t>
            </a:r>
            <a:r>
              <a:rPr lang="vi-VN" smtClean="0"/>
              <a:t>q</a:t>
            </a:r>
            <a:r>
              <a:rPr lang="vi-VN" baseline="-25000" smtClean="0"/>
              <a:t>j</a:t>
            </a:r>
            <a:r>
              <a:rPr lang="vi-VN" smtClean="0"/>
              <a:t> là các sự kiện kết luận </a:t>
            </a:r>
            <a:endParaRPr lang="en-US" baseline="-25000" smtClean="0">
              <a:solidFill>
                <a:srgbClr val="FF0000"/>
              </a:solidFill>
            </a:endParaRPr>
          </a:p>
          <a:p>
            <a:pPr eaLnBrk="1" hangingPunct="1">
              <a:buFontTx/>
              <a:buNone/>
            </a:pPr>
            <a:r>
              <a:rPr lang="en-US" smtClean="0"/>
              <a:t>		  </a:t>
            </a:r>
            <a:r>
              <a:rPr lang="vi-VN" sz="4000" smtClean="0"/>
              <a:t>p</a:t>
            </a:r>
            <a:r>
              <a:rPr lang="vi-VN" sz="4000" baseline="-25000" smtClean="0"/>
              <a:t>1</a:t>
            </a:r>
            <a:r>
              <a:rPr lang="vi-VN" sz="4000" smtClean="0"/>
              <a:t>, p</a:t>
            </a:r>
            <a:r>
              <a:rPr lang="vi-VN" sz="4000" baseline="-25000" smtClean="0"/>
              <a:t>2</a:t>
            </a:r>
            <a:r>
              <a:rPr lang="vi-VN" sz="4000" smtClean="0"/>
              <a:t>, ..., p</a:t>
            </a:r>
            <a:r>
              <a:rPr lang="vi-VN" sz="4000" baseline="-25000" smtClean="0"/>
              <a:t>m</a:t>
            </a:r>
            <a:r>
              <a:rPr lang="vi-VN" sz="4000" smtClean="0"/>
              <a:t> </a:t>
            </a:r>
            <a:r>
              <a:rPr lang="en-US" sz="4000" smtClean="0">
                <a:sym typeface="Wingdings" pitchFamily="2" charset="2"/>
              </a:rPr>
              <a:t></a:t>
            </a:r>
            <a:r>
              <a:rPr lang="en-US" sz="4000" smtClean="0"/>
              <a:t> </a:t>
            </a:r>
            <a:r>
              <a:rPr lang="vi-VN" sz="4000" smtClean="0"/>
              <a:t>q</a:t>
            </a:r>
            <a:r>
              <a:rPr lang="vi-VN" sz="4000" baseline="-25000" smtClean="0"/>
              <a:t>1</a:t>
            </a:r>
            <a:r>
              <a:rPr lang="vi-VN" sz="4000" smtClean="0"/>
              <a:t>, q</a:t>
            </a:r>
            <a:r>
              <a:rPr lang="vi-VN" sz="4000" baseline="-25000" smtClean="0"/>
              <a:t>2</a:t>
            </a:r>
            <a:r>
              <a:rPr lang="vi-VN" sz="4000" smtClean="0"/>
              <a:t>,..., q</a:t>
            </a:r>
            <a:r>
              <a:rPr lang="vi-VN" sz="4000" baseline="-25000" smtClean="0"/>
              <a:t>n</a:t>
            </a:r>
            <a:endParaRPr lang="en-US" sz="4000" baseline="-25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59">
                                            <p:txEl>
                                              <p:pRg st="1" end="1"/>
                                            </p:txEl>
                                          </p:spTgt>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21859">
                                            <p:txEl>
                                              <p:pRg st="2" end="2"/>
                                            </p:txEl>
                                          </p:spTgt>
                                        </p:tgtEl>
                                        <p:attrNameLst>
                                          <p:attrName>style.visibility</p:attrName>
                                        </p:attrNameLst>
                                      </p:cBhvr>
                                      <p:to>
                                        <p:strVal val="visible"/>
                                      </p:to>
                                    </p:set>
                                  </p:childTnLst>
                                </p:cTn>
                              </p:par>
                            </p:childTnLst>
                          </p:cTn>
                        </p:par>
                        <p:par>
                          <p:cTn id="14" fill="hold" nodeType="afterGroup">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2185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1859">
                                            <p:txEl>
                                              <p:pRg st="5" end="5"/>
                                            </p:txEl>
                                          </p:spTgt>
                                        </p:tgtEl>
                                        <p:attrNameLst>
                                          <p:attrName>style.visibility</p:attrName>
                                        </p:attrNameLst>
                                      </p:cBhvr>
                                      <p:to>
                                        <p:strVal val="visible"/>
                                      </p:to>
                                    </p:set>
                                  </p:childTnLst>
                                </p:cTn>
                              </p:par>
                            </p:childTnLst>
                          </p:cTn>
                        </p:par>
                        <p:par>
                          <p:cTn id="21" fill="hold" nodeType="afterGroup">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21859">
                                            <p:txEl>
                                              <p:pRg st="6" end="6"/>
                                            </p:txEl>
                                          </p:spTgt>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18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764B66E-7CBD-4FAF-8245-766003F5D9A0}" type="datetime1">
              <a:rPr lang="vi-VN"/>
              <a:pPr eaLnBrk="1" hangingPunct="1"/>
              <a:t>28/03/2018</a:t>
            </a:fld>
            <a:endParaRPr lang="en-US"/>
          </a:p>
        </p:txBody>
      </p:sp>
      <p:sp>
        <p:nvSpPr>
          <p:cNvPr id="8601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602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FA3765E-1AFB-401E-8BCC-AD7D5C616F15}" type="slidenum">
              <a:rPr lang="en-US"/>
              <a:pPr eaLnBrk="1" hangingPunct="1"/>
              <a:t>82</a:t>
            </a:fld>
            <a:endParaRPr lang="en-US"/>
          </a:p>
        </p:txBody>
      </p:sp>
      <p:sp>
        <p:nvSpPr>
          <p:cNvPr id="86021" name="Rectangle 2"/>
          <p:cNvSpPr>
            <a:spLocks noGrp="1" noChangeArrowheads="1"/>
          </p:cNvSpPr>
          <p:nvPr>
            <p:ph type="title"/>
          </p:nvPr>
        </p:nvSpPr>
        <p:spPr/>
        <p:txBody>
          <a:bodyPr/>
          <a:lstStyle/>
          <a:p>
            <a:pPr eaLnBrk="1" hangingPunct="1"/>
            <a:endParaRPr lang="en-US" smtClean="0"/>
          </a:p>
        </p:txBody>
      </p:sp>
      <p:sp>
        <p:nvSpPr>
          <p:cNvPr id="86022" name="Rectangle 3"/>
          <p:cNvSpPr>
            <a:spLocks noGrp="1" noChangeArrowheads="1"/>
          </p:cNvSpPr>
          <p:nvPr>
            <p:ph type="body" idx="1"/>
          </p:nvPr>
        </p:nvSpPr>
        <p:spPr/>
        <p:txBody>
          <a:bodyPr/>
          <a:lstStyle/>
          <a:p>
            <a:pPr eaLnBrk="1" hangingPunct="1">
              <a:buFontTx/>
              <a:buNone/>
            </a:pPr>
            <a:r>
              <a:rPr lang="en-US" smtClean="0"/>
              <a:t>Nếu 2 tam giác có 3 cạnh tương ứng bằng</a:t>
            </a:r>
          </a:p>
          <a:p>
            <a:pPr eaLnBrk="1" hangingPunct="1">
              <a:buFontTx/>
              <a:buNone/>
            </a:pPr>
            <a:r>
              <a:rPr lang="en-US" smtClean="0"/>
              <a:t>nhau thì bằng nhau</a:t>
            </a:r>
          </a:p>
          <a:p>
            <a:pPr eaLnBrk="1" hangingPunct="1">
              <a:buFontTx/>
              <a:buNone/>
            </a:pPr>
            <a:endParaRPr lang="en-US" smtClean="0"/>
          </a:p>
          <a:p>
            <a:pPr eaLnBrk="1" hangingPunct="1">
              <a:buFontTx/>
              <a:buNone/>
            </a:pPr>
            <a:r>
              <a:rPr lang="en-US" smtClean="0"/>
              <a:t>	Biểu diễn: T1: tam giác</a:t>
            </a:r>
          </a:p>
          <a:p>
            <a:pPr eaLnBrk="1" hangingPunct="1">
              <a:buFontTx/>
              <a:buNone/>
            </a:pPr>
            <a:r>
              <a:rPr lang="en-US" smtClean="0"/>
              <a:t>		           T2: tam giác</a:t>
            </a:r>
          </a:p>
          <a:p>
            <a:pPr eaLnBrk="1" hangingPunct="1">
              <a:buFontTx/>
              <a:buNone/>
            </a:pPr>
            <a:endParaRPr lang="en-US" smtClean="0"/>
          </a:p>
          <a:p>
            <a:pPr eaLnBrk="1" hangingPunct="1">
              <a:buFontTx/>
              <a:buNone/>
            </a:pPr>
            <a:r>
              <a:rPr lang="en-US" smtClean="0"/>
              <a:t>	If </a:t>
            </a:r>
            <a:r>
              <a:rPr lang="en-US" smtClean="0">
                <a:solidFill>
                  <a:srgbClr val="FF0000"/>
                </a:solidFill>
              </a:rPr>
              <a:t>T1.a=T2.a, T1.b=T2.b, T1.c=T2.c</a:t>
            </a:r>
            <a:r>
              <a:rPr lang="en-US" smtClean="0"/>
              <a:t> </a:t>
            </a:r>
          </a:p>
          <a:p>
            <a:pPr eaLnBrk="1" hangingPunct="1">
              <a:buFontTx/>
              <a:buNone/>
            </a:pPr>
            <a:r>
              <a:rPr lang="en-US" smtClean="0"/>
              <a:t>   then </a:t>
            </a:r>
            <a:r>
              <a:rPr lang="en-US" smtClean="0">
                <a:solidFill>
                  <a:srgbClr val="FF0000"/>
                </a:solidFill>
              </a:rPr>
              <a:t>T1=T2</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8F3E2CB-CB75-4247-A9B9-1972CFDAC08B}" type="datetime1">
              <a:rPr lang="vi-VN"/>
              <a:pPr eaLnBrk="1" hangingPunct="1"/>
              <a:t>28/03/2018</a:t>
            </a:fld>
            <a:endParaRPr lang="en-US"/>
          </a:p>
        </p:txBody>
      </p:sp>
      <p:sp>
        <p:nvSpPr>
          <p:cNvPr id="8704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704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A1882A20-03A6-4DE3-9146-00E0B03BE795}" type="slidenum">
              <a:rPr lang="en-US"/>
              <a:pPr eaLnBrk="1" hangingPunct="1"/>
              <a:t>83</a:t>
            </a:fld>
            <a:endParaRPr lang="en-US"/>
          </a:p>
        </p:txBody>
      </p:sp>
      <p:sp>
        <p:nvSpPr>
          <p:cNvPr id="87045" name="Rectangle 2"/>
          <p:cNvSpPr>
            <a:spLocks noGrp="1" noChangeArrowheads="1"/>
          </p:cNvSpPr>
          <p:nvPr>
            <p:ph type="title"/>
          </p:nvPr>
        </p:nvSpPr>
        <p:spPr/>
        <p:txBody>
          <a:bodyPr/>
          <a:lstStyle/>
          <a:p>
            <a:pPr eaLnBrk="1" hangingPunct="1"/>
            <a:endParaRPr lang="en-US" smtClean="0"/>
          </a:p>
        </p:txBody>
      </p:sp>
      <p:sp>
        <p:nvSpPr>
          <p:cNvPr id="87046" name="Rectangle 3"/>
          <p:cNvSpPr>
            <a:spLocks noGrp="1" noChangeArrowheads="1"/>
          </p:cNvSpPr>
          <p:nvPr>
            <p:ph type="body" idx="1"/>
          </p:nvPr>
        </p:nvSpPr>
        <p:spPr/>
        <p:txBody>
          <a:bodyPr/>
          <a:lstStyle/>
          <a:p>
            <a:pPr eaLnBrk="1" hangingPunct="1"/>
            <a:r>
              <a:rPr lang="en-US" smtClean="0"/>
              <a:t>Mỗi phản ứng hóa học có thể xem là một luật dẫn</a:t>
            </a:r>
          </a:p>
          <a:p>
            <a:pPr eaLnBrk="1" hangingPunct="1">
              <a:buFontTx/>
              <a:buNone/>
            </a:pPr>
            <a:r>
              <a:rPr lang="en-US" smtClean="0"/>
              <a:t>			HCl + NaOH </a:t>
            </a:r>
            <a:r>
              <a:rPr lang="en-US" smtClean="0">
                <a:sym typeface="Wingdings" pitchFamily="2" charset="2"/>
              </a:rPr>
              <a:t></a:t>
            </a:r>
            <a:r>
              <a:rPr lang="en-US" smtClean="0"/>
              <a:t> NaCl +H2O</a:t>
            </a:r>
          </a:p>
          <a:p>
            <a:pPr eaLnBrk="1" hangingPunct="1">
              <a:buFontTx/>
              <a:buNone/>
            </a:pPr>
            <a:endParaRPr lang="en-US" smtClean="0"/>
          </a:p>
          <a:p>
            <a:pPr eaLnBrk="1" hangingPunct="1">
              <a:buFontTx/>
              <a:buNone/>
            </a:pPr>
            <a:r>
              <a:rPr lang="en-US" smtClean="0"/>
              <a:t>	Biễu diễn</a:t>
            </a:r>
          </a:p>
          <a:p>
            <a:pPr eaLnBrk="1" hangingPunct="1">
              <a:buFontTx/>
              <a:buNone/>
            </a:pPr>
            <a:r>
              <a:rPr lang="en-US" smtClean="0"/>
              <a:t>			HCl, NaOH </a:t>
            </a:r>
            <a:r>
              <a:rPr lang="en-US" smtClean="0">
                <a:sym typeface="Wingdings" pitchFamily="2" charset="2"/>
              </a:rPr>
              <a:t></a:t>
            </a:r>
            <a:r>
              <a:rPr lang="en-US" smtClean="0"/>
              <a:t> NaCl, H2O</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E384365-8CC4-4623-A008-F8A8E8AB4A57}" type="datetime1">
              <a:rPr lang="vi-VN"/>
              <a:pPr eaLnBrk="1" hangingPunct="1"/>
              <a:t>28/03/2018</a:t>
            </a:fld>
            <a:endParaRPr lang="en-US"/>
          </a:p>
        </p:txBody>
      </p:sp>
      <p:sp>
        <p:nvSpPr>
          <p:cNvPr id="8806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806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1CCB174-1893-405D-A99F-93F83ABAB7AC}" type="slidenum">
              <a:rPr lang="en-US"/>
              <a:pPr eaLnBrk="1" hangingPunct="1"/>
              <a:t>84</a:t>
            </a:fld>
            <a:endParaRPr lang="en-US"/>
          </a:p>
        </p:txBody>
      </p:sp>
      <p:sp>
        <p:nvSpPr>
          <p:cNvPr id="88069" name="Rectangle 2"/>
          <p:cNvSpPr>
            <a:spLocks noGrp="1" noChangeArrowheads="1"/>
          </p:cNvSpPr>
          <p:nvPr>
            <p:ph type="title"/>
          </p:nvPr>
        </p:nvSpPr>
        <p:spPr/>
        <p:txBody>
          <a:bodyPr/>
          <a:lstStyle/>
          <a:p>
            <a:pPr eaLnBrk="1" hangingPunct="1"/>
            <a:r>
              <a:rPr lang="vi-VN" smtClean="0"/>
              <a:t>Mô hình hệ luật dẫn</a:t>
            </a:r>
            <a:r>
              <a:rPr lang="en-US" smtClean="0"/>
              <a:t> </a:t>
            </a:r>
          </a:p>
        </p:txBody>
      </p:sp>
      <p:sp>
        <p:nvSpPr>
          <p:cNvPr id="88070" name="Rectangle 3"/>
          <p:cNvSpPr>
            <a:spLocks noGrp="1" noChangeArrowheads="1"/>
          </p:cNvSpPr>
          <p:nvPr>
            <p:ph type="body" idx="1"/>
          </p:nvPr>
        </p:nvSpPr>
        <p:spPr>
          <a:xfrm>
            <a:off x="457200" y="1412875"/>
            <a:ext cx="8686800" cy="4679950"/>
          </a:xfrm>
        </p:spPr>
        <p:txBody>
          <a:bodyPr/>
          <a:lstStyle/>
          <a:p>
            <a:pPr eaLnBrk="1" hangingPunct="1"/>
            <a:r>
              <a:rPr lang="vi-VN" smtClean="0"/>
              <a:t>Hệ luật dẫn là tri thức gồm một tập các luật trên tập sự kiện</a:t>
            </a:r>
            <a:endParaRPr lang="en-US" smtClean="0"/>
          </a:p>
          <a:p>
            <a:pPr eaLnBrk="1" hangingPunct="1"/>
            <a:r>
              <a:rPr lang="vi-VN" smtClean="0"/>
              <a:t>Hệ luật dẫn gồm 2 thành phần chính: (F,R)</a:t>
            </a:r>
            <a:endParaRPr lang="en-US" smtClean="0"/>
          </a:p>
          <a:p>
            <a:pPr lvl="2" eaLnBrk="1" hangingPunct="1"/>
            <a:r>
              <a:rPr lang="vi-VN" sz="2800" smtClean="0"/>
              <a:t>F=tập sự kiện</a:t>
            </a:r>
          </a:p>
          <a:p>
            <a:pPr lvl="2" eaLnBrk="1" hangingPunct="1"/>
            <a:r>
              <a:rPr lang="vi-VN" sz="2800" smtClean="0"/>
              <a:t>R=tập luật dẫn</a:t>
            </a:r>
            <a:r>
              <a:rPr lang="en-US" sz="2800" smtClean="0"/>
              <a:t>,</a:t>
            </a:r>
            <a:r>
              <a:rPr lang="en-US" smtClean="0"/>
              <a:t> </a:t>
            </a:r>
            <a:r>
              <a:rPr lang="en-US" sz="2800" smtClean="0"/>
              <a:t>mỗi luật có dạng A</a:t>
            </a:r>
            <a:r>
              <a:rPr lang="en-US" sz="2800" smtClean="0">
                <a:sym typeface="Wingdings" pitchFamily="2" charset="2"/>
              </a:rPr>
              <a:t></a:t>
            </a:r>
            <a:r>
              <a:rPr lang="en-US" sz="2800" smtClean="0"/>
              <a:t>B </a:t>
            </a:r>
          </a:p>
          <a:p>
            <a:pPr lvl="2" eaLnBrk="1" hangingPunct="1"/>
            <a:endParaRPr lang="en-US" sz="2800" smtClean="0"/>
          </a:p>
          <a:p>
            <a:pPr lvl="2" eaLnBrk="1" hangingPunct="1">
              <a:buFontTx/>
              <a:buNone/>
            </a:pPr>
            <a:r>
              <a:rPr lang="vi-VN" smtClean="0"/>
              <a:t>Thường tổ chức hệ luật dẫn với vế phải chỉ là 1 sự kiện</a:t>
            </a:r>
            <a:endParaRPr lang="en-US"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7E9708C-1262-41E0-B48F-CE66D17786C9}" type="datetime1">
              <a:rPr lang="vi-VN"/>
              <a:pPr eaLnBrk="1" hangingPunct="1"/>
              <a:t>28/03/2018</a:t>
            </a:fld>
            <a:endParaRPr lang="en-US"/>
          </a:p>
        </p:txBody>
      </p:sp>
      <p:sp>
        <p:nvSpPr>
          <p:cNvPr id="8909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8909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3B07087-1A59-43E0-9C4B-D6F629891C13}" type="slidenum">
              <a:rPr lang="en-US"/>
              <a:pPr eaLnBrk="1" hangingPunct="1"/>
              <a:t>85</a:t>
            </a:fld>
            <a:endParaRPr lang="en-US"/>
          </a:p>
        </p:txBody>
      </p:sp>
      <p:sp>
        <p:nvSpPr>
          <p:cNvPr id="89093" name="Rectangle 2"/>
          <p:cNvSpPr>
            <a:spLocks noGrp="1" noChangeArrowheads="1"/>
          </p:cNvSpPr>
          <p:nvPr>
            <p:ph type="title"/>
          </p:nvPr>
        </p:nvSpPr>
        <p:spPr/>
        <p:txBody>
          <a:bodyPr/>
          <a:lstStyle/>
          <a:p>
            <a:pPr eaLnBrk="1" hangingPunct="1"/>
            <a:r>
              <a:rPr lang="en-US" smtClean="0"/>
              <a:t>Ví dụ</a:t>
            </a:r>
          </a:p>
        </p:txBody>
      </p:sp>
      <p:sp>
        <p:nvSpPr>
          <p:cNvPr id="89094" name="Rectangle 3"/>
          <p:cNvSpPr>
            <a:spLocks noGrp="1" noChangeArrowheads="1"/>
          </p:cNvSpPr>
          <p:nvPr>
            <p:ph type="body" idx="1"/>
          </p:nvPr>
        </p:nvSpPr>
        <p:spPr/>
        <p:txBody>
          <a:bodyPr/>
          <a:lstStyle/>
          <a:p>
            <a:pPr eaLnBrk="1" hangingPunct="1"/>
            <a:r>
              <a:rPr lang="en-US" smtClean="0"/>
              <a:t>Biễu diễn quan hệ dẫn xuất giữa các yếu tố trong tam giác </a:t>
            </a:r>
          </a:p>
          <a:p>
            <a:pPr eaLnBrk="1" hangingPunct="1"/>
            <a:r>
              <a:rPr lang="en-US" smtClean="0"/>
              <a:t>Biễu diễn phản ứng hóa học dưới dạng luật dẫn </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03A4DA1-5B0D-4D52-A5F6-3A6091CD2E13}" type="datetime1">
              <a:rPr lang="vi-VN"/>
              <a:pPr eaLnBrk="1" hangingPunct="1"/>
              <a:t>28/03/2018</a:t>
            </a:fld>
            <a:endParaRPr lang="en-US"/>
          </a:p>
        </p:txBody>
      </p:sp>
      <p:sp>
        <p:nvSpPr>
          <p:cNvPr id="10244"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245"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7801FEF-D413-48DB-9EE1-A6FDDA1263F1}" type="slidenum">
              <a:rPr lang="en-US"/>
              <a:pPr eaLnBrk="1" hangingPunct="1"/>
              <a:t>86</a:t>
            </a:fld>
            <a:endParaRPr lang="en-US"/>
          </a:p>
        </p:txBody>
      </p:sp>
      <p:sp>
        <p:nvSpPr>
          <p:cNvPr id="10246" name="Rectangle 2"/>
          <p:cNvSpPr>
            <a:spLocks noGrp="1" noChangeArrowheads="1"/>
          </p:cNvSpPr>
          <p:nvPr>
            <p:ph type="title"/>
          </p:nvPr>
        </p:nvSpPr>
        <p:spPr/>
        <p:txBody>
          <a:bodyPr/>
          <a:lstStyle/>
          <a:p>
            <a:pPr eaLnBrk="1" hangingPunct="1"/>
            <a:endParaRPr lang="en-US" smtClean="0"/>
          </a:p>
        </p:txBody>
      </p:sp>
      <p:sp>
        <p:nvSpPr>
          <p:cNvPr id="10247" name="Rectangle 3"/>
          <p:cNvSpPr>
            <a:spLocks noGrp="1" noChangeArrowheads="1"/>
          </p:cNvSpPr>
          <p:nvPr>
            <p:ph type="body" idx="1"/>
          </p:nvPr>
        </p:nvSpPr>
        <p:spPr/>
        <p:txBody>
          <a:bodyPr/>
          <a:lstStyle/>
          <a:p>
            <a:pPr eaLnBrk="1" hangingPunct="1"/>
            <a:endParaRPr lang="en-US" smtClean="0"/>
          </a:p>
        </p:txBody>
      </p:sp>
      <p:sp>
        <p:nvSpPr>
          <p:cNvPr id="10248" name="Rectangle 5"/>
          <p:cNvSpPr>
            <a:spLocks noChangeArrowheads="1"/>
          </p:cNvSpPr>
          <p:nvPr/>
        </p:nvSpPr>
        <p:spPr bwMode="auto">
          <a:xfrm>
            <a:off x="0" y="0"/>
            <a:ext cx="9144000" cy="0"/>
          </a:xfrm>
          <a:prstGeom prst="rect">
            <a:avLst/>
          </a:prstGeom>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wrap="none" anchor="ctr">
            <a:spAutoFit/>
          </a:bodyPr>
          <a:lstStyle/>
          <a:p>
            <a:endParaRPr lang="en-US"/>
          </a:p>
        </p:txBody>
      </p:sp>
      <p:graphicFrame>
        <p:nvGraphicFramePr>
          <p:cNvPr id="10242" name="Object 4"/>
          <p:cNvGraphicFramePr>
            <a:graphicFrameLocks noChangeAspect="1"/>
          </p:cNvGraphicFramePr>
          <p:nvPr/>
        </p:nvGraphicFramePr>
        <p:xfrm>
          <a:off x="971550" y="549275"/>
          <a:ext cx="5832475" cy="5346700"/>
        </p:xfrm>
        <a:graphic>
          <a:graphicData uri="http://schemas.openxmlformats.org/presentationml/2006/ole">
            <mc:AlternateContent xmlns:mc="http://schemas.openxmlformats.org/markup-compatibility/2006">
              <mc:Choice xmlns:v="urn:schemas-microsoft-com:vml" Requires="v">
                <p:oleObj spid="_x0000_s10251" r:id="rId3" imgW="1943100" imgH="1778000" progId="Equation.DSMT4">
                  <p:embed/>
                </p:oleObj>
              </mc:Choice>
              <mc:Fallback>
                <p:oleObj r:id="rId3" imgW="1943100" imgH="1778000" progId="Equation.DSMT4">
                  <p:embed/>
                  <p:pic>
                    <p:nvPicPr>
                      <p:cNvPr id="0" name="Object 4"/>
                      <p:cNvPicPr>
                        <a:picLocks noChangeAspect="1" noChangeArrowheads="1"/>
                      </p:cNvPicPr>
                      <p:nvPr/>
                    </p:nvPicPr>
                    <p:blipFill>
                      <a:blip r:embed="rId4">
                        <a:extLst/>
                      </a:blip>
                      <a:srcRect/>
                      <a:stretch>
                        <a:fillRect/>
                      </a:stretch>
                    </p:blipFill>
                    <p:spPr bwMode="auto">
                      <a:xfrm>
                        <a:off x="971550" y="549275"/>
                        <a:ext cx="5832475" cy="5346700"/>
                      </a:xfrm>
                      <a:prstGeom prst="rect">
                        <a:avLst/>
                      </a:prstGeom>
                      <a:extLst>
                        <a:ext uri="{909E8E84-426E-40dd-AFC4-6F175D3DCCD1}">
                          <a14:hiddenFill xmlns="" xmlns:a14="http://schemas.microsoft.com/office/drawing/2007/7/7/main">
                            <a:solidFill>
                              <a:srgbClr val="FFFFFF" mc:Ignorable=""/>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54CDB8A1-711F-4A38-BD73-5B4D36E7E107}" type="datetime1">
              <a:rPr lang="vi-VN"/>
              <a:pPr eaLnBrk="1" hangingPunct="1"/>
              <a:t>28/03/2018</a:t>
            </a:fld>
            <a:endParaRPr lang="en-US"/>
          </a:p>
        </p:txBody>
      </p:sp>
      <p:sp>
        <p:nvSpPr>
          <p:cNvPr id="9011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011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869657F-C89B-4DC6-B51B-B61915200AD3}" type="slidenum">
              <a:rPr lang="en-US"/>
              <a:pPr eaLnBrk="1" hangingPunct="1"/>
              <a:t>87</a:t>
            </a:fld>
            <a:endParaRPr lang="en-US"/>
          </a:p>
        </p:txBody>
      </p:sp>
      <p:sp>
        <p:nvSpPr>
          <p:cNvPr id="90117" name="Rectangle 2"/>
          <p:cNvSpPr>
            <a:spLocks noGrp="1" noChangeArrowheads="1"/>
          </p:cNvSpPr>
          <p:nvPr>
            <p:ph type="title"/>
          </p:nvPr>
        </p:nvSpPr>
        <p:spPr/>
        <p:txBody>
          <a:bodyPr/>
          <a:lstStyle/>
          <a:p>
            <a:pPr eaLnBrk="1" hangingPunct="1"/>
            <a:r>
              <a:rPr lang="vi-VN" sz="4000" smtClean="0"/>
              <a:t>Kỹ thuật suy diễn trên hệ lu</a:t>
            </a:r>
            <a:r>
              <a:rPr lang="en-US" sz="4000" smtClean="0"/>
              <a:t>ậ</a:t>
            </a:r>
            <a:r>
              <a:rPr lang="vi-VN" sz="4000" smtClean="0"/>
              <a:t>t dẫn</a:t>
            </a:r>
            <a:r>
              <a:rPr lang="en-US" sz="4000" smtClean="0"/>
              <a:t> </a:t>
            </a:r>
          </a:p>
        </p:txBody>
      </p:sp>
      <p:sp>
        <p:nvSpPr>
          <p:cNvPr id="90118" name="Rectangle 3"/>
          <p:cNvSpPr>
            <a:spLocks noGrp="1" noChangeArrowheads="1"/>
          </p:cNvSpPr>
          <p:nvPr>
            <p:ph type="body" idx="1"/>
          </p:nvPr>
        </p:nvSpPr>
        <p:spPr/>
        <p:txBody>
          <a:bodyPr/>
          <a:lstStyle/>
          <a:p>
            <a:pPr eaLnBrk="1" hangingPunct="1">
              <a:buFontTx/>
              <a:buNone/>
            </a:pPr>
            <a:r>
              <a:rPr lang="en-US" smtClean="0"/>
              <a:t>Vấn đề:</a:t>
            </a:r>
          </a:p>
          <a:p>
            <a:pPr eaLnBrk="1" hangingPunct="1">
              <a:buFontTx/>
              <a:buNone/>
            </a:pPr>
            <a:r>
              <a:rPr lang="en-US" smtClean="0"/>
              <a:t>	</a:t>
            </a:r>
            <a:r>
              <a:rPr lang="vi-VN" smtClean="0"/>
              <a:t>trên một tri thức dạng hệ luật dẫn(F,R), </a:t>
            </a:r>
            <a:endParaRPr lang="en-US" smtClean="0"/>
          </a:p>
          <a:p>
            <a:pPr eaLnBrk="1" hangingPunct="1">
              <a:buFontTx/>
              <a:buNone/>
            </a:pPr>
            <a:r>
              <a:rPr lang="en-US" smtClean="0"/>
              <a:t>	</a:t>
            </a:r>
            <a:r>
              <a:rPr lang="vi-VN" smtClean="0"/>
              <a:t>g</a:t>
            </a:r>
            <a:r>
              <a:rPr lang="en-US" smtClean="0"/>
              <a:t>iả</a:t>
            </a:r>
            <a:r>
              <a:rPr lang="vi-VN" smtClean="0"/>
              <a:t> sử cho trước tập sự kiện </a:t>
            </a:r>
            <a:r>
              <a:rPr lang="vi-VN" b="1" smtClean="0">
                <a:solidFill>
                  <a:srgbClr val="FF0000"/>
                </a:solidFill>
              </a:rPr>
              <a:t>GT </a:t>
            </a:r>
            <a:r>
              <a:rPr lang="en-US" b="1" smtClean="0">
                <a:solidFill>
                  <a:srgbClr val="FF0000"/>
                </a:solidFill>
              </a:rPr>
              <a:t>G</a:t>
            </a:r>
            <a:r>
              <a:rPr lang="vi-VN" smtClean="0"/>
              <a:t> và có 1 tập sự kiện mục tiêu </a:t>
            </a:r>
            <a:r>
              <a:rPr lang="vi-VN" b="1" smtClean="0">
                <a:solidFill>
                  <a:srgbClr val="FF0000"/>
                </a:solidFill>
              </a:rPr>
              <a:t>KL </a:t>
            </a:r>
            <a:r>
              <a:rPr lang="en-US" b="1" smtClean="0">
                <a:solidFill>
                  <a:srgbClr val="FF0000"/>
                </a:solidFill>
              </a:rPr>
              <a:t>K</a:t>
            </a:r>
            <a:r>
              <a:rPr lang="vi-VN" smtClean="0"/>
              <a:t> mà ta muốn đạt được.</a:t>
            </a:r>
            <a:r>
              <a:rPr lang="en-US" smtClean="0"/>
              <a:t> </a:t>
            </a:r>
          </a:p>
          <a:p>
            <a:pPr eaLnBrk="1" hangingPunct="1">
              <a:buFontTx/>
              <a:buNone/>
            </a:pPr>
            <a:r>
              <a:rPr lang="vi-VN" smtClean="0"/>
              <a:t>Hãy tìm một quá trình áp dụng các luật dẫn</a:t>
            </a:r>
            <a:endParaRPr lang="en-US" smtClean="0"/>
          </a:p>
          <a:p>
            <a:pPr eaLnBrk="1" hangingPunct="1">
              <a:buFontTx/>
              <a:buNone/>
            </a:pPr>
            <a:r>
              <a:rPr lang="vi-VN" smtClean="0"/>
              <a:t> để từ </a:t>
            </a:r>
            <a:r>
              <a:rPr lang="vi-VN" b="1" smtClean="0">
                <a:solidFill>
                  <a:srgbClr val="FF0000"/>
                </a:solidFill>
              </a:rPr>
              <a:t>GT </a:t>
            </a:r>
            <a:r>
              <a:rPr lang="en-US" b="1" smtClean="0">
                <a:solidFill>
                  <a:srgbClr val="FF0000"/>
                </a:solidFill>
              </a:rPr>
              <a:t>G</a:t>
            </a:r>
            <a:r>
              <a:rPr lang="vi-VN" smtClean="0"/>
              <a:t> suy ra </a:t>
            </a:r>
            <a:r>
              <a:rPr lang="vi-VN" b="1" smtClean="0">
                <a:solidFill>
                  <a:srgbClr val="FF0000"/>
                </a:solidFill>
              </a:rPr>
              <a:t>KL </a:t>
            </a:r>
            <a:r>
              <a:rPr lang="en-US" b="1" smtClean="0">
                <a:solidFill>
                  <a:srgbClr val="FF0000"/>
                </a:solidFill>
              </a:rPr>
              <a:t>K</a:t>
            </a:r>
            <a:r>
              <a:rPr lang="en-US" smtClean="0"/>
              <a:t>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010C3FB-8EEA-42FA-851F-4F02D34303DD}" type="datetime1">
              <a:rPr lang="vi-VN"/>
              <a:pPr eaLnBrk="1" hangingPunct="1"/>
              <a:t>28/03/2018</a:t>
            </a:fld>
            <a:endParaRPr lang="en-US"/>
          </a:p>
        </p:txBody>
      </p:sp>
      <p:sp>
        <p:nvSpPr>
          <p:cNvPr id="9113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114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848C3E1-F882-4793-AA19-719743EEAC23}" type="slidenum">
              <a:rPr lang="en-US"/>
              <a:pPr eaLnBrk="1" hangingPunct="1"/>
              <a:t>88</a:t>
            </a:fld>
            <a:endParaRPr lang="en-US"/>
          </a:p>
        </p:txBody>
      </p:sp>
      <p:sp>
        <p:nvSpPr>
          <p:cNvPr id="91141" name="Rectangle 2"/>
          <p:cNvSpPr>
            <a:spLocks noGrp="1" noChangeArrowheads="1"/>
          </p:cNvSpPr>
          <p:nvPr>
            <p:ph type="title"/>
          </p:nvPr>
        </p:nvSpPr>
        <p:spPr/>
        <p:txBody>
          <a:bodyPr/>
          <a:lstStyle/>
          <a:p>
            <a:pPr eaLnBrk="1" hangingPunct="1"/>
            <a:r>
              <a:rPr lang="en-US" smtClean="0"/>
              <a:t>Ví dụ</a:t>
            </a:r>
          </a:p>
        </p:txBody>
      </p:sp>
      <p:sp>
        <p:nvSpPr>
          <p:cNvPr id="91142" name="Rectangle 3"/>
          <p:cNvSpPr>
            <a:spLocks noGrp="1" noChangeArrowheads="1"/>
          </p:cNvSpPr>
          <p:nvPr>
            <p:ph type="body" idx="1"/>
          </p:nvPr>
        </p:nvSpPr>
        <p:spPr/>
        <p:txBody>
          <a:bodyPr/>
          <a:lstStyle/>
          <a:p>
            <a:pPr eaLnBrk="1" hangingPunct="1">
              <a:lnSpc>
                <a:spcPct val="80000"/>
              </a:lnSpc>
              <a:buFontTx/>
              <a:buNone/>
            </a:pPr>
            <a:r>
              <a:rPr lang="en-US" sz="2800" smtClean="0"/>
              <a:t> Cho một cơ sở tri thức</a:t>
            </a:r>
          </a:p>
          <a:p>
            <a:pPr eaLnBrk="1" hangingPunct="1">
              <a:lnSpc>
                <a:spcPct val="80000"/>
              </a:lnSpc>
            </a:pPr>
            <a:r>
              <a:rPr lang="en-US" sz="2800" smtClean="0"/>
              <a:t>	r1: A, B </a:t>
            </a:r>
            <a:r>
              <a:rPr lang="en-US" sz="2800" smtClean="0">
                <a:sym typeface="Symbol" pitchFamily="18" charset="2"/>
              </a:rPr>
              <a:t></a:t>
            </a:r>
            <a:r>
              <a:rPr lang="en-US" sz="2800" smtClean="0"/>
              <a:t> C</a:t>
            </a:r>
          </a:p>
          <a:p>
            <a:pPr eaLnBrk="1" hangingPunct="1">
              <a:lnSpc>
                <a:spcPct val="80000"/>
              </a:lnSpc>
            </a:pPr>
            <a:r>
              <a:rPr lang="en-US" sz="2800" smtClean="0"/>
              <a:t>	r2: C, D </a:t>
            </a:r>
            <a:r>
              <a:rPr lang="en-US" sz="2800" smtClean="0">
                <a:sym typeface="Symbol" pitchFamily="18" charset="2"/>
              </a:rPr>
              <a:t></a:t>
            </a:r>
            <a:r>
              <a:rPr lang="en-US" sz="2800" smtClean="0"/>
              <a:t> E</a:t>
            </a:r>
          </a:p>
          <a:p>
            <a:pPr eaLnBrk="1" hangingPunct="1">
              <a:lnSpc>
                <a:spcPct val="80000"/>
              </a:lnSpc>
            </a:pPr>
            <a:r>
              <a:rPr lang="en-US" sz="2800" smtClean="0"/>
              <a:t>	r3: F, B </a:t>
            </a:r>
            <a:r>
              <a:rPr lang="en-US" sz="2800" smtClean="0">
                <a:sym typeface="Symbol" pitchFamily="18" charset="2"/>
              </a:rPr>
              <a:t></a:t>
            </a:r>
            <a:r>
              <a:rPr lang="en-US" sz="2800" smtClean="0"/>
              <a:t> G</a:t>
            </a:r>
          </a:p>
          <a:p>
            <a:pPr eaLnBrk="1" hangingPunct="1">
              <a:lnSpc>
                <a:spcPct val="80000"/>
              </a:lnSpc>
            </a:pPr>
            <a:r>
              <a:rPr lang="en-US" sz="2800" smtClean="0"/>
              <a:t>	r4: A, E </a:t>
            </a:r>
            <a:r>
              <a:rPr lang="en-US" sz="2800" smtClean="0">
                <a:sym typeface="Symbol" pitchFamily="18" charset="2"/>
              </a:rPr>
              <a:t></a:t>
            </a:r>
            <a:r>
              <a:rPr lang="en-US" sz="2800" smtClean="0"/>
              <a:t> H</a:t>
            </a:r>
          </a:p>
          <a:p>
            <a:pPr eaLnBrk="1" hangingPunct="1">
              <a:lnSpc>
                <a:spcPct val="80000"/>
              </a:lnSpc>
            </a:pPr>
            <a:r>
              <a:rPr lang="en-US" sz="2800" smtClean="0"/>
              <a:t>	r5: F </a:t>
            </a:r>
            <a:r>
              <a:rPr lang="en-US" sz="2800" smtClean="0">
                <a:sym typeface="Symbol" pitchFamily="18" charset="2"/>
              </a:rPr>
              <a:t></a:t>
            </a:r>
            <a:r>
              <a:rPr lang="en-US" sz="2800" smtClean="0"/>
              <a:t> E</a:t>
            </a:r>
          </a:p>
          <a:p>
            <a:pPr eaLnBrk="1" hangingPunct="1">
              <a:lnSpc>
                <a:spcPct val="80000"/>
              </a:lnSpc>
            </a:pPr>
            <a:r>
              <a:rPr lang="en-US" sz="2800" smtClean="0"/>
              <a:t>	r6: B, E </a:t>
            </a:r>
            <a:r>
              <a:rPr lang="en-US" sz="2800" smtClean="0">
                <a:sym typeface="Symbol" pitchFamily="18" charset="2"/>
              </a:rPr>
              <a:t></a:t>
            </a:r>
            <a:r>
              <a:rPr lang="en-US" sz="2800" smtClean="0"/>
              <a:t> G</a:t>
            </a:r>
          </a:p>
          <a:p>
            <a:pPr eaLnBrk="1" hangingPunct="1">
              <a:lnSpc>
                <a:spcPct val="80000"/>
              </a:lnSpc>
              <a:buFontTx/>
              <a:buNone/>
            </a:pPr>
            <a:r>
              <a:rPr lang="en-US" sz="2800" smtClean="0"/>
              <a:t>Với các sự kiện B đúng, D, đúng. </a:t>
            </a:r>
          </a:p>
          <a:p>
            <a:pPr eaLnBrk="1" hangingPunct="1">
              <a:lnSpc>
                <a:spcPct val="80000"/>
              </a:lnSpc>
              <a:buFontTx/>
              <a:buNone/>
            </a:pPr>
            <a:r>
              <a:rPr lang="en-US" sz="2800" smtClean="0"/>
              <a:t>Hãy trình bày quá trình lập luận tiến và lập luận lùi</a:t>
            </a:r>
          </a:p>
          <a:p>
            <a:pPr eaLnBrk="1" hangingPunct="1">
              <a:lnSpc>
                <a:spcPct val="80000"/>
              </a:lnSpc>
              <a:buFontTx/>
              <a:buNone/>
            </a:pPr>
            <a:r>
              <a:rPr lang="en-US" sz="2800" smtClean="0"/>
              <a:t>để biết G đúng hay sai.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6ADF0D1-3598-425A-95F2-0BA9E54E0B4B}" type="datetime1">
              <a:rPr lang="vi-VN"/>
              <a:pPr eaLnBrk="1" hangingPunct="1"/>
              <a:t>28/03/2018</a:t>
            </a:fld>
            <a:endParaRPr lang="en-US"/>
          </a:p>
        </p:txBody>
      </p:sp>
      <p:sp>
        <p:nvSpPr>
          <p:cNvPr id="9216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216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F0CF3450-5863-4BE0-9E8A-6781A14ADD6C}" type="slidenum">
              <a:rPr lang="en-US"/>
              <a:pPr eaLnBrk="1" hangingPunct="1"/>
              <a:t>89</a:t>
            </a:fld>
            <a:endParaRPr lang="en-US"/>
          </a:p>
        </p:txBody>
      </p:sp>
      <p:sp>
        <p:nvSpPr>
          <p:cNvPr id="92165" name="Rectangle 2"/>
          <p:cNvSpPr>
            <a:spLocks noGrp="1" noChangeArrowheads="1"/>
          </p:cNvSpPr>
          <p:nvPr>
            <p:ph type="title"/>
          </p:nvPr>
        </p:nvSpPr>
        <p:spPr/>
        <p:txBody>
          <a:bodyPr/>
          <a:lstStyle/>
          <a:p>
            <a:pPr eaLnBrk="1" hangingPunct="1"/>
            <a:endParaRPr lang="en-US" smtClean="0"/>
          </a:p>
        </p:txBody>
      </p:sp>
      <p:sp>
        <p:nvSpPr>
          <p:cNvPr id="92166" name="Rectangle 3"/>
          <p:cNvSpPr>
            <a:spLocks noGrp="1" noChangeArrowheads="1"/>
          </p:cNvSpPr>
          <p:nvPr>
            <p:ph type="body" idx="1"/>
          </p:nvPr>
        </p:nvSpPr>
        <p:spPr/>
        <p:txBody>
          <a:bodyPr/>
          <a:lstStyle/>
          <a:p>
            <a:pPr eaLnBrk="1" hangingPunct="1"/>
            <a:r>
              <a:rPr lang="en-US" smtClean="0"/>
              <a:t>Ví dụ:</a:t>
            </a:r>
          </a:p>
          <a:p>
            <a:pPr eaLnBrk="1" hangingPunct="1">
              <a:buFontTx/>
              <a:buNone/>
            </a:pPr>
            <a:r>
              <a:rPr lang="en-US" smtClean="0"/>
              <a:t>		F = {a,b,c, A, B, C…}</a:t>
            </a:r>
          </a:p>
          <a:p>
            <a:pPr eaLnBrk="1" hangingPunct="1">
              <a:buFontTx/>
              <a:buNone/>
            </a:pPr>
            <a:r>
              <a:rPr lang="en-US" smtClean="0"/>
              <a:t>		R={A,B</a:t>
            </a:r>
            <a:r>
              <a:rPr lang="en-US" smtClean="0">
                <a:sym typeface="Wingdings" pitchFamily="2" charset="2"/>
              </a:rPr>
              <a:t></a:t>
            </a:r>
            <a:r>
              <a:rPr lang="en-US" smtClean="0"/>
              <a:t>C,…}</a:t>
            </a:r>
          </a:p>
          <a:p>
            <a:pPr eaLnBrk="1" hangingPunct="1"/>
            <a:r>
              <a:rPr lang="en-US" smtClean="0"/>
              <a:t>Bài toán</a:t>
            </a:r>
          </a:p>
          <a:p>
            <a:pPr eaLnBrk="1" hangingPunct="1">
              <a:buFontTx/>
              <a:buNone/>
            </a:pPr>
            <a:r>
              <a:rPr lang="en-US" smtClean="0"/>
              <a:t>			 GT = {a,b,A}</a:t>
            </a:r>
          </a:p>
          <a:p>
            <a:pPr eaLnBrk="1" hangingPunct="1">
              <a:buFontTx/>
              <a:buNone/>
            </a:pPr>
            <a:r>
              <a:rPr lang="en-US" smtClean="0"/>
              <a:t>			  KL={S,R}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58393C8-B387-4A5E-88C6-4E23A91391FB}" type="datetime1">
              <a:rPr lang="vi-VN"/>
              <a:pPr eaLnBrk="1" hangingPunct="1"/>
              <a:t>28/03/2018</a:t>
            </a:fld>
            <a:endParaRPr lang="en-US"/>
          </a:p>
        </p:txBody>
      </p:sp>
      <p:sp>
        <p:nvSpPr>
          <p:cNvPr id="204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204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A857FA6-A9E1-4D42-A648-34C9F6D072B6}" type="slidenum">
              <a:rPr lang="en-US"/>
              <a:pPr eaLnBrk="1" hangingPunct="1"/>
              <a:t>9</a:t>
            </a:fld>
            <a:endParaRPr lang="en-US"/>
          </a:p>
        </p:txBody>
      </p:sp>
      <p:sp>
        <p:nvSpPr>
          <p:cNvPr id="20485" name="Rectangle 2"/>
          <p:cNvSpPr>
            <a:spLocks noGrp="1" noChangeArrowheads="1"/>
          </p:cNvSpPr>
          <p:nvPr>
            <p:ph type="title"/>
          </p:nvPr>
        </p:nvSpPr>
        <p:spPr/>
        <p:txBody>
          <a:bodyPr/>
          <a:lstStyle/>
          <a:p>
            <a:pPr eaLnBrk="1" hangingPunct="1"/>
            <a:r>
              <a:rPr lang="en-US" sz="4000" smtClean="0"/>
              <a:t>4 thuộc tính của hệ thống BDTT</a:t>
            </a:r>
          </a:p>
        </p:txBody>
      </p:sp>
      <p:sp>
        <p:nvSpPr>
          <p:cNvPr id="20486" name="Rectangle 3"/>
          <p:cNvSpPr>
            <a:spLocks noGrp="1" noChangeArrowheads="1"/>
          </p:cNvSpPr>
          <p:nvPr>
            <p:ph type="body" idx="1"/>
          </p:nvPr>
        </p:nvSpPr>
        <p:spPr>
          <a:xfrm>
            <a:off x="468313" y="1125538"/>
            <a:ext cx="8229600" cy="4679950"/>
          </a:xfrm>
        </p:spPr>
        <p:txBody>
          <a:bodyPr/>
          <a:lstStyle/>
          <a:p>
            <a:pPr marL="990600" lvl="1" indent="-533400" eaLnBrk="1" hangingPunct="1">
              <a:buFontTx/>
              <a:buAutoNum type="arabicPeriod" startAt="3"/>
            </a:pPr>
            <a:r>
              <a:rPr lang="en-US" smtClean="0"/>
              <a:t>Inferential efficiency:</a:t>
            </a:r>
          </a:p>
          <a:p>
            <a:pPr marL="1371600" lvl="2" indent="-457200" eaLnBrk="1" hangingPunct="1">
              <a:buFontTx/>
              <a:buNone/>
            </a:pPr>
            <a:r>
              <a:rPr lang="en-US" smtClean="0"/>
              <a:t>	Khả năng thêm vào cấu trúc tri thức thông tin bổ sung mà nó có thể được dùng để hướng dẫn cơ chế suy luận theo hướng có nhiều triển vọng nhất.</a:t>
            </a:r>
          </a:p>
          <a:p>
            <a:pPr marL="990600" lvl="1" indent="-533400" eaLnBrk="1" hangingPunct="1">
              <a:buFontTx/>
              <a:buAutoNum type="arabicPeriod" startAt="3"/>
            </a:pPr>
            <a:r>
              <a:rPr lang="en-US" smtClean="0"/>
              <a:t>Acquisitional efficiency:</a:t>
            </a:r>
          </a:p>
          <a:p>
            <a:pPr marL="1371600" lvl="2" indent="-457200" eaLnBrk="1" hangingPunct="1">
              <a:buFontTx/>
              <a:buNone/>
            </a:pPr>
            <a:r>
              <a:rPr lang="en-US" smtClean="0"/>
              <a:t>	Khả năng thu được thông tin mới dễ dàng. Trường hợp đơn giản nhất là chèn trực tiếp tri thức mới (do người) vào cơ sở tri thức. Lý tưởng nhất là chương trình có thể kiểm soát việc thu được tri thức.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2B28185-1EE0-4249-8BDD-7095B8F7E4C6}" type="datetime1">
              <a:rPr lang="vi-VN"/>
              <a:pPr eaLnBrk="1" hangingPunct="1"/>
              <a:t>28/03/2018</a:t>
            </a:fld>
            <a:endParaRPr lang="en-US"/>
          </a:p>
        </p:txBody>
      </p:sp>
      <p:sp>
        <p:nvSpPr>
          <p:cNvPr id="9318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318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3D666DB3-8E1C-467D-9BE2-5245A41FEFAA}" type="slidenum">
              <a:rPr lang="en-US"/>
              <a:pPr eaLnBrk="1" hangingPunct="1"/>
              <a:t>90</a:t>
            </a:fld>
            <a:endParaRPr lang="en-US"/>
          </a:p>
        </p:txBody>
      </p:sp>
      <p:sp>
        <p:nvSpPr>
          <p:cNvPr id="93189" name="Rectangle 2"/>
          <p:cNvSpPr>
            <a:spLocks noGrp="1" noChangeArrowheads="1"/>
          </p:cNvSpPr>
          <p:nvPr>
            <p:ph type="title"/>
          </p:nvPr>
        </p:nvSpPr>
        <p:spPr/>
        <p:txBody>
          <a:bodyPr/>
          <a:lstStyle/>
          <a:p>
            <a:pPr eaLnBrk="1" hangingPunct="1"/>
            <a:endParaRPr lang="en-US" smtClean="0"/>
          </a:p>
        </p:txBody>
      </p:sp>
      <p:sp>
        <p:nvSpPr>
          <p:cNvPr id="93190" name="Rectangle 3"/>
          <p:cNvSpPr>
            <a:spLocks noGrp="1" noChangeArrowheads="1"/>
          </p:cNvSpPr>
          <p:nvPr>
            <p:ph type="body" idx="1"/>
          </p:nvPr>
        </p:nvSpPr>
        <p:spPr/>
        <p:txBody>
          <a:bodyPr/>
          <a:lstStyle/>
          <a:p>
            <a:pPr eaLnBrk="1" hangingPunct="1"/>
            <a:r>
              <a:rPr lang="en-US" smtClean="0"/>
              <a:t>2 kỹ thuật suy diễn cơ bản là:</a:t>
            </a:r>
          </a:p>
          <a:p>
            <a:pPr eaLnBrk="1" hangingPunct="1">
              <a:buFontTx/>
              <a:buNone/>
            </a:pPr>
            <a:r>
              <a:rPr lang="en-US" smtClean="0"/>
              <a:t>		Suy diễn tiến</a:t>
            </a:r>
          </a:p>
          <a:p>
            <a:pPr eaLnBrk="1" hangingPunct="1">
              <a:buFontTx/>
              <a:buNone/>
            </a:pPr>
            <a:r>
              <a:rPr lang="en-US" smtClean="0"/>
              <a:t>		Suy diễn lùi</a:t>
            </a:r>
          </a:p>
          <a:p>
            <a:pPr eaLnBrk="1" hangingPunct="1"/>
            <a:endParaRPr lang="en-US"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A42805C-E885-4328-AC54-421EC2C464DA}" type="datetime1">
              <a:rPr lang="vi-VN"/>
              <a:pPr eaLnBrk="1" hangingPunct="1"/>
              <a:t>28/03/2018</a:t>
            </a:fld>
            <a:endParaRPr lang="en-US"/>
          </a:p>
        </p:txBody>
      </p:sp>
      <p:sp>
        <p:nvSpPr>
          <p:cNvPr id="9421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421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8B86D7B8-7355-42D7-BC00-CA7C3AF223FF}" type="slidenum">
              <a:rPr lang="en-US"/>
              <a:pPr eaLnBrk="1" hangingPunct="1"/>
              <a:t>91</a:t>
            </a:fld>
            <a:endParaRPr lang="en-US"/>
          </a:p>
        </p:txBody>
      </p:sp>
      <p:sp>
        <p:nvSpPr>
          <p:cNvPr id="94213" name="Rectangle 2"/>
          <p:cNvSpPr>
            <a:spLocks noGrp="1" noChangeArrowheads="1"/>
          </p:cNvSpPr>
          <p:nvPr>
            <p:ph type="title"/>
          </p:nvPr>
        </p:nvSpPr>
        <p:spPr/>
        <p:txBody>
          <a:bodyPr/>
          <a:lstStyle/>
          <a:p>
            <a:pPr eaLnBrk="1" hangingPunct="1"/>
            <a:r>
              <a:rPr lang="en-US" smtClean="0"/>
              <a:t>Suy diễn tiến </a:t>
            </a:r>
          </a:p>
        </p:txBody>
      </p:sp>
      <p:sp>
        <p:nvSpPr>
          <p:cNvPr id="94214" name="Rectangle 3"/>
          <p:cNvSpPr>
            <a:spLocks noGrp="1" noChangeArrowheads="1"/>
          </p:cNvSpPr>
          <p:nvPr>
            <p:ph type="body" idx="1"/>
          </p:nvPr>
        </p:nvSpPr>
        <p:spPr/>
        <p:txBody>
          <a:bodyPr/>
          <a:lstStyle/>
          <a:p>
            <a:pPr eaLnBrk="1" hangingPunct="1"/>
            <a:r>
              <a:rPr lang="en-US" smtClean="0"/>
              <a:t>Là quá trình suy diễn đi từ giả thiết đến kết luận thông qua việc áp dụng các định luật, định lý. </a:t>
            </a:r>
          </a:p>
          <a:p>
            <a:pPr eaLnBrk="1" hangingPunct="1"/>
            <a:r>
              <a:rPr lang="en-US" smtClean="0"/>
              <a:t>Quá trình này trải qua nhiều bước suy luân xuất phát từ giả thiết ban đầu để sinh ra những sự kiện mới cho tới khi đạt được mục tiêu hay tới khi không tìm được luật nào áp dụng được để sinh ra sự kiện mới.</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B742EE7D-FD31-4517-98B8-7662044E1CB1}" type="datetime1">
              <a:rPr lang="vi-VN"/>
              <a:pPr eaLnBrk="1" hangingPunct="1"/>
              <a:t>28/03/2018</a:t>
            </a:fld>
            <a:endParaRPr lang="en-US"/>
          </a:p>
        </p:txBody>
      </p:sp>
      <p:sp>
        <p:nvSpPr>
          <p:cNvPr id="9523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523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0C8C37F-5B2F-41EC-9737-A3A0AE4C13A0}" type="slidenum">
              <a:rPr lang="en-US"/>
              <a:pPr eaLnBrk="1" hangingPunct="1"/>
              <a:t>92</a:t>
            </a:fld>
            <a:endParaRPr lang="en-US"/>
          </a:p>
        </p:txBody>
      </p:sp>
      <p:sp>
        <p:nvSpPr>
          <p:cNvPr id="95237" name="Rectangle 2"/>
          <p:cNvSpPr>
            <a:spLocks noGrp="1" noChangeArrowheads="1"/>
          </p:cNvSpPr>
          <p:nvPr>
            <p:ph type="title"/>
          </p:nvPr>
        </p:nvSpPr>
        <p:spPr/>
        <p:txBody>
          <a:bodyPr/>
          <a:lstStyle/>
          <a:p>
            <a:pPr eaLnBrk="1" hangingPunct="1"/>
            <a:r>
              <a:rPr lang="en-US" smtClean="0"/>
              <a:t>Thuật giải suy diễn tiến</a:t>
            </a:r>
          </a:p>
        </p:txBody>
      </p:sp>
      <p:sp>
        <p:nvSpPr>
          <p:cNvPr id="95238" name="Rectangle 3"/>
          <p:cNvSpPr>
            <a:spLocks noGrp="1" noChangeArrowheads="1"/>
          </p:cNvSpPr>
          <p:nvPr>
            <p:ph type="body" idx="1"/>
          </p:nvPr>
        </p:nvSpPr>
        <p:spPr/>
        <p:txBody>
          <a:bodyPr/>
          <a:lstStyle/>
          <a:p>
            <a:pPr eaLnBrk="1" hangingPunct="1"/>
            <a:r>
              <a:rPr lang="en-US" smtClean="0"/>
              <a:t>Bước 1: Đặt A là tập sư kiện đang có. </a:t>
            </a:r>
          </a:p>
          <a:p>
            <a:pPr eaLnBrk="1" hangingPunct="1">
              <a:buFontTx/>
              <a:buNone/>
            </a:pPr>
            <a:r>
              <a:rPr lang="en-US" smtClean="0"/>
              <a:t>				A=GT</a:t>
            </a:r>
          </a:p>
          <a:p>
            <a:pPr eaLnBrk="1" hangingPunct="1"/>
            <a:r>
              <a:rPr lang="en-US" smtClean="0"/>
              <a:t>Bước 2: while(mục tiêu chưa thuộc A)</a:t>
            </a:r>
          </a:p>
          <a:p>
            <a:pPr eaLnBrk="1" hangingPunct="1">
              <a:buFontTx/>
              <a:buNone/>
            </a:pPr>
            <a:r>
              <a:rPr lang="en-US" smtClean="0"/>
              <a:t>		{</a:t>
            </a:r>
          </a:p>
          <a:p>
            <a:pPr eaLnBrk="1" hangingPunct="1">
              <a:buFontTx/>
              <a:buNone/>
            </a:pPr>
            <a:r>
              <a:rPr lang="en-US" smtClean="0"/>
              <a:t>		…………</a:t>
            </a:r>
          </a:p>
          <a:p>
            <a:pPr eaLnBrk="1" hangingPunct="1">
              <a:buFontTx/>
              <a:buNone/>
            </a:pPr>
            <a:r>
              <a:rPr lang="en-US" smtClean="0"/>
              <a:t>		}</a:t>
            </a:r>
          </a:p>
          <a:p>
            <a:pPr eaLnBrk="1" hangingPunct="1"/>
            <a:r>
              <a:rPr lang="en-US" smtClean="0"/>
              <a:t>Bước 3: Kết luận: tìm được mục tiêu </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5673F89-5242-4596-8571-D968C697E759}" type="datetime1">
              <a:rPr lang="vi-VN"/>
              <a:pPr eaLnBrk="1" hangingPunct="1"/>
              <a:t>28/03/2018</a:t>
            </a:fld>
            <a:endParaRPr lang="en-US"/>
          </a:p>
        </p:txBody>
      </p:sp>
      <p:sp>
        <p:nvSpPr>
          <p:cNvPr id="9625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626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44065103-55CB-45D9-9EFD-B293A4DD1BBB}" type="slidenum">
              <a:rPr lang="en-US"/>
              <a:pPr eaLnBrk="1" hangingPunct="1"/>
              <a:t>93</a:t>
            </a:fld>
            <a:endParaRPr lang="en-US"/>
          </a:p>
        </p:txBody>
      </p:sp>
      <p:sp>
        <p:nvSpPr>
          <p:cNvPr id="96261" name="Rectangle 2"/>
          <p:cNvSpPr>
            <a:spLocks noGrp="1" noChangeArrowheads="1"/>
          </p:cNvSpPr>
          <p:nvPr>
            <p:ph type="title"/>
          </p:nvPr>
        </p:nvSpPr>
        <p:spPr/>
        <p:txBody>
          <a:bodyPr/>
          <a:lstStyle/>
          <a:p>
            <a:pPr eaLnBrk="1" hangingPunct="1"/>
            <a:endParaRPr lang="en-US" smtClean="0"/>
          </a:p>
        </p:txBody>
      </p:sp>
      <p:sp>
        <p:nvSpPr>
          <p:cNvPr id="96262" name="Rectangle 3"/>
          <p:cNvSpPr>
            <a:spLocks noGrp="1" noChangeArrowheads="1"/>
          </p:cNvSpPr>
          <p:nvPr>
            <p:ph type="body" idx="1"/>
          </p:nvPr>
        </p:nvSpPr>
        <p:spPr>
          <a:xfrm>
            <a:off x="457200" y="1196975"/>
            <a:ext cx="8686800" cy="4679950"/>
          </a:xfrm>
        </p:spPr>
        <p:txBody>
          <a:bodyPr/>
          <a:lstStyle/>
          <a:p>
            <a:pPr eaLnBrk="1" hangingPunct="1">
              <a:buFontTx/>
              <a:buNone/>
            </a:pPr>
            <a:r>
              <a:rPr lang="en-US" sz="2800" smtClean="0"/>
              <a:t>Bước 2: while(mục tiêu chưa thuộc A)</a:t>
            </a:r>
          </a:p>
          <a:p>
            <a:pPr eaLnBrk="1" hangingPunct="1">
              <a:buFontTx/>
              <a:buNone/>
            </a:pPr>
            <a:r>
              <a:rPr lang="en-US" sz="2800" smtClean="0"/>
              <a:t>		{</a:t>
            </a:r>
          </a:p>
          <a:p>
            <a:pPr eaLnBrk="1" hangingPunct="1">
              <a:buFontTx/>
              <a:buNone/>
            </a:pPr>
            <a:r>
              <a:rPr lang="en-US" sz="2800" smtClean="0"/>
              <a:t>		Tìm kiếm luật r để áp dụng sinh ra sụ kiện mới</a:t>
            </a:r>
          </a:p>
          <a:p>
            <a:pPr eaLnBrk="1" hangingPunct="1">
              <a:buFontTx/>
              <a:buNone/>
            </a:pPr>
            <a:r>
              <a:rPr lang="en-US" sz="2800" smtClean="0"/>
              <a:t>		if( khong tim duoc luật)</a:t>
            </a:r>
          </a:p>
          <a:p>
            <a:pPr eaLnBrk="1" hangingPunct="1">
              <a:buFontTx/>
              <a:buNone/>
            </a:pPr>
            <a:r>
              <a:rPr lang="en-US" sz="2800" smtClean="0"/>
              <a:t>			Dừng, kết luận không giải được</a:t>
            </a:r>
          </a:p>
          <a:p>
            <a:pPr eaLnBrk="1" hangingPunct="1">
              <a:buFontTx/>
              <a:buNone/>
            </a:pPr>
            <a:r>
              <a:rPr lang="en-US" sz="2800" smtClean="0"/>
              <a:t>		else</a:t>
            </a:r>
          </a:p>
          <a:p>
            <a:pPr eaLnBrk="1" hangingPunct="1">
              <a:buFontTx/>
              <a:buNone/>
            </a:pPr>
            <a:r>
              <a:rPr lang="en-US" sz="2800" smtClean="0"/>
              <a:t>			Ghi nhận r đã được sử dụng</a:t>
            </a:r>
          </a:p>
          <a:p>
            <a:pPr eaLnBrk="1" hangingPunct="1">
              <a:buFontTx/>
              <a:buNone/>
            </a:pPr>
            <a:r>
              <a:rPr lang="en-US" sz="2800" smtClean="0"/>
              <a:t>			Bổ sung sự kiến mới tìm được vào A	</a:t>
            </a:r>
          </a:p>
          <a:p>
            <a:pPr eaLnBrk="1" hangingPunct="1">
              <a:buFontTx/>
              <a:buNone/>
            </a:pPr>
            <a:r>
              <a:rPr lang="en-US" sz="2800" smtClean="0"/>
              <a:t>}</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203FCBB-089A-4D6E-935D-BE460FD3AF5D}" type="datetime1">
              <a:rPr lang="vi-VN"/>
              <a:pPr eaLnBrk="1" hangingPunct="1"/>
              <a:t>28/03/2018</a:t>
            </a:fld>
            <a:endParaRPr lang="en-US"/>
          </a:p>
        </p:txBody>
      </p:sp>
      <p:sp>
        <p:nvSpPr>
          <p:cNvPr id="9728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728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CBC72F5-CE18-46EE-A314-0A9B08073534}" type="slidenum">
              <a:rPr lang="en-US"/>
              <a:pPr eaLnBrk="1" hangingPunct="1"/>
              <a:t>94</a:t>
            </a:fld>
            <a:endParaRPr lang="en-US"/>
          </a:p>
        </p:txBody>
      </p:sp>
      <p:sp>
        <p:nvSpPr>
          <p:cNvPr id="97285" name="Rectangle 2"/>
          <p:cNvSpPr>
            <a:spLocks noGrp="1" noChangeArrowheads="1"/>
          </p:cNvSpPr>
          <p:nvPr>
            <p:ph type="title"/>
          </p:nvPr>
        </p:nvSpPr>
        <p:spPr/>
        <p:txBody>
          <a:bodyPr/>
          <a:lstStyle/>
          <a:p>
            <a:pPr eaLnBrk="1" hangingPunct="1"/>
            <a:r>
              <a:rPr lang="en-US" smtClean="0"/>
              <a:t>Suy diễn lùi </a:t>
            </a:r>
          </a:p>
        </p:txBody>
      </p:sp>
      <p:sp>
        <p:nvSpPr>
          <p:cNvPr id="97286" name="Rectangle 3"/>
          <p:cNvSpPr>
            <a:spLocks noGrp="1" noChangeArrowheads="1"/>
          </p:cNvSpPr>
          <p:nvPr>
            <p:ph type="body" idx="1"/>
          </p:nvPr>
        </p:nvSpPr>
        <p:spPr/>
        <p:txBody>
          <a:bodyPr/>
          <a:lstStyle/>
          <a:p>
            <a:pPr eaLnBrk="1" hangingPunct="1">
              <a:lnSpc>
                <a:spcPct val="90000"/>
              </a:lnSpc>
            </a:pPr>
            <a:r>
              <a:rPr lang="en-US" smtClean="0"/>
              <a:t>Là phép suy luận truy ngược đi từ mục tiêu trở về giả thiết </a:t>
            </a:r>
          </a:p>
          <a:p>
            <a:pPr eaLnBrk="1" hangingPunct="1">
              <a:lnSpc>
                <a:spcPct val="90000"/>
              </a:lnSpc>
            </a:pPr>
            <a:r>
              <a:rPr lang="en-US" smtClean="0"/>
              <a:t>Xuất phát từ mục tiêu ta xem xét hệ luật để tìm xem những sụ kiện nào có thể dẫn ra được mục tiêu và sự kiện này sẽ được xem xét như là mục tiếu mới cho các bước truy ngược tiếp theo. </a:t>
            </a:r>
          </a:p>
          <a:p>
            <a:pPr eaLnBrk="1" hangingPunct="1">
              <a:lnSpc>
                <a:spcPct val="90000"/>
              </a:lnSpc>
            </a:pPr>
            <a:r>
              <a:rPr lang="en-US" smtClean="0"/>
              <a:t>Quá trình này kết thúc khi tất cả các mục tiêu phát sinh đầu đã được biết hay thuộc giả thiết. </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64D5522C-BC7C-41EF-9F07-4CD476F0BD44}" type="datetime1">
              <a:rPr lang="vi-VN"/>
              <a:pPr eaLnBrk="1" hangingPunct="1"/>
              <a:t>28/03/2018</a:t>
            </a:fld>
            <a:endParaRPr lang="en-US"/>
          </a:p>
        </p:txBody>
      </p:sp>
      <p:sp>
        <p:nvSpPr>
          <p:cNvPr id="98307"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8308"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287E994-9F09-41BA-8D3F-5E376C189EFC}" type="slidenum">
              <a:rPr lang="en-US"/>
              <a:pPr eaLnBrk="1" hangingPunct="1"/>
              <a:t>95</a:t>
            </a:fld>
            <a:endParaRPr lang="en-US"/>
          </a:p>
        </p:txBody>
      </p:sp>
      <p:sp>
        <p:nvSpPr>
          <p:cNvPr id="98309" name="Rectangle 2"/>
          <p:cNvSpPr>
            <a:spLocks noGrp="1" noChangeArrowheads="1"/>
          </p:cNvSpPr>
          <p:nvPr>
            <p:ph type="title"/>
          </p:nvPr>
        </p:nvSpPr>
        <p:spPr/>
        <p:txBody>
          <a:bodyPr/>
          <a:lstStyle/>
          <a:p>
            <a:pPr eaLnBrk="1" hangingPunct="1"/>
            <a:endParaRPr lang="en-US" smtClean="0"/>
          </a:p>
        </p:txBody>
      </p:sp>
      <p:sp>
        <p:nvSpPr>
          <p:cNvPr id="98310" name="Rectangle 3"/>
          <p:cNvSpPr>
            <a:spLocks noGrp="1" noChangeArrowheads="1"/>
          </p:cNvSpPr>
          <p:nvPr>
            <p:ph type="body" idx="1"/>
          </p:nvPr>
        </p:nvSpPr>
        <p:spPr/>
        <p:txBody>
          <a:bodyPr/>
          <a:lstStyle/>
          <a:p>
            <a:pPr eaLnBrk="1" hangingPunct="1"/>
            <a:r>
              <a:rPr lang="en-US" smtClean="0"/>
              <a:t>Quá trình suy diễn ngược này này sẽ phát sinh ra 1 sơ đồ cây AND/OR các mục tiêu nên việc cài đặt khá phức tạp.</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7C84A0AE-B53A-4F48-A4DA-111B3A8C412D}" type="datetime1">
              <a:rPr lang="vi-VN"/>
              <a:pPr eaLnBrk="1" hangingPunct="1"/>
              <a:t>28/03/2018</a:t>
            </a:fld>
            <a:endParaRPr lang="en-US"/>
          </a:p>
        </p:txBody>
      </p:sp>
      <p:sp>
        <p:nvSpPr>
          <p:cNvPr id="99331"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99332"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2EE6974E-6EA2-4506-A5A8-B77EB0FE5266}" type="slidenum">
              <a:rPr lang="en-US"/>
              <a:pPr eaLnBrk="1" hangingPunct="1"/>
              <a:t>96</a:t>
            </a:fld>
            <a:endParaRPr lang="en-US"/>
          </a:p>
        </p:txBody>
      </p:sp>
      <p:sp>
        <p:nvSpPr>
          <p:cNvPr id="99333" name="Rectangle 2"/>
          <p:cNvSpPr>
            <a:spLocks noGrp="1" noChangeArrowheads="1"/>
          </p:cNvSpPr>
          <p:nvPr>
            <p:ph type="title"/>
          </p:nvPr>
        </p:nvSpPr>
        <p:spPr/>
        <p:txBody>
          <a:bodyPr/>
          <a:lstStyle/>
          <a:p>
            <a:pPr eaLnBrk="1" hangingPunct="1"/>
            <a:r>
              <a:rPr lang="en-US" smtClean="0"/>
              <a:t>Cài đặt</a:t>
            </a:r>
          </a:p>
        </p:txBody>
      </p:sp>
      <p:sp>
        <p:nvSpPr>
          <p:cNvPr id="99334" name="Rectangle 3"/>
          <p:cNvSpPr>
            <a:spLocks noGrp="1" noChangeArrowheads="1"/>
          </p:cNvSpPr>
          <p:nvPr>
            <p:ph type="body" idx="1"/>
          </p:nvPr>
        </p:nvSpPr>
        <p:spPr>
          <a:xfrm>
            <a:off x="0" y="1412875"/>
            <a:ext cx="9144000" cy="4679950"/>
          </a:xfrm>
        </p:spPr>
        <p:txBody>
          <a:bodyPr/>
          <a:lstStyle/>
          <a:p>
            <a:pPr eaLnBrk="1" hangingPunct="1">
              <a:lnSpc>
                <a:spcPct val="80000"/>
              </a:lnSpc>
              <a:buFontTx/>
              <a:buNone/>
            </a:pPr>
            <a:r>
              <a:rPr lang="en-US" sz="2800" smtClean="0">
                <a:solidFill>
                  <a:srgbClr val="0066FF"/>
                </a:solidFill>
              </a:rPr>
              <a:t>class</a:t>
            </a:r>
            <a:r>
              <a:rPr lang="en-US" sz="2800" smtClean="0"/>
              <a:t> </a:t>
            </a:r>
            <a:r>
              <a:rPr lang="en-US" sz="2800" smtClean="0">
                <a:solidFill>
                  <a:srgbClr val="FF0000"/>
                </a:solidFill>
              </a:rPr>
              <a:t>Luat</a:t>
            </a:r>
          </a:p>
          <a:p>
            <a:pPr eaLnBrk="1" hangingPunct="1">
              <a:lnSpc>
                <a:spcPct val="80000"/>
              </a:lnSpc>
              <a:buFontTx/>
              <a:buNone/>
            </a:pPr>
            <a:r>
              <a:rPr lang="en-US" sz="2800" smtClean="0"/>
              <a:t>{</a:t>
            </a:r>
          </a:p>
          <a:p>
            <a:pPr eaLnBrk="1" hangingPunct="1">
              <a:lnSpc>
                <a:spcPct val="80000"/>
              </a:lnSpc>
              <a:buFontTx/>
              <a:buNone/>
            </a:pPr>
            <a:r>
              <a:rPr lang="en-US" sz="2800" smtClean="0">
                <a:solidFill>
                  <a:srgbClr val="0066FF"/>
                </a:solidFill>
              </a:rPr>
              <a:t>public:</a:t>
            </a:r>
          </a:p>
          <a:p>
            <a:pPr eaLnBrk="1" hangingPunct="1">
              <a:lnSpc>
                <a:spcPct val="80000"/>
              </a:lnSpc>
              <a:buFontTx/>
              <a:buNone/>
            </a:pPr>
            <a:r>
              <a:rPr lang="en-US" sz="2800" smtClean="0"/>
              <a:t>		</a:t>
            </a:r>
            <a:r>
              <a:rPr lang="en-US" sz="2800" smtClean="0">
                <a:solidFill>
                  <a:srgbClr val="0066FF"/>
                </a:solidFill>
              </a:rPr>
              <a:t>sets</a:t>
            </a:r>
            <a:r>
              <a:rPr lang="en-US" sz="2800" smtClean="0"/>
              <a:t> </a:t>
            </a:r>
            <a:r>
              <a:rPr lang="en-US" sz="2800" smtClean="0">
                <a:solidFill>
                  <a:srgbClr val="FF0000"/>
                </a:solidFill>
              </a:rPr>
              <a:t>gt;</a:t>
            </a:r>
          </a:p>
          <a:p>
            <a:pPr eaLnBrk="1" hangingPunct="1">
              <a:lnSpc>
                <a:spcPct val="80000"/>
              </a:lnSpc>
              <a:buFontTx/>
              <a:buNone/>
            </a:pPr>
            <a:r>
              <a:rPr lang="en-US" sz="2800" smtClean="0"/>
              <a:t>		</a:t>
            </a:r>
            <a:r>
              <a:rPr lang="en-US" sz="2800" smtClean="0">
                <a:solidFill>
                  <a:srgbClr val="0066FF"/>
                </a:solidFill>
              </a:rPr>
              <a:t>sets</a:t>
            </a:r>
            <a:r>
              <a:rPr lang="en-US" sz="2800" smtClean="0"/>
              <a:t> </a:t>
            </a:r>
            <a:r>
              <a:rPr lang="en-US" sz="2800" smtClean="0">
                <a:solidFill>
                  <a:srgbClr val="FF0000"/>
                </a:solidFill>
              </a:rPr>
              <a:t>kl;</a:t>
            </a:r>
          </a:p>
          <a:p>
            <a:pPr eaLnBrk="1" hangingPunct="1">
              <a:lnSpc>
                <a:spcPct val="80000"/>
              </a:lnSpc>
              <a:buFontTx/>
              <a:buNone/>
            </a:pPr>
            <a:r>
              <a:rPr lang="en-US" sz="2800" smtClean="0"/>
              <a:t>		</a:t>
            </a:r>
            <a:r>
              <a:rPr lang="en-US" sz="2800" smtClean="0">
                <a:solidFill>
                  <a:srgbClr val="0066FF"/>
                </a:solidFill>
              </a:rPr>
              <a:t>int</a:t>
            </a:r>
            <a:r>
              <a:rPr lang="en-US" sz="2800" smtClean="0"/>
              <a:t> </a:t>
            </a:r>
            <a:r>
              <a:rPr lang="en-US" sz="2800" smtClean="0">
                <a:solidFill>
                  <a:srgbClr val="FF0000"/>
                </a:solidFill>
              </a:rPr>
              <a:t>dsd;</a:t>
            </a:r>
          </a:p>
          <a:p>
            <a:pPr eaLnBrk="1" hangingPunct="1">
              <a:lnSpc>
                <a:spcPct val="80000"/>
              </a:lnSpc>
              <a:buFontTx/>
              <a:buNone/>
            </a:pPr>
            <a:r>
              <a:rPr lang="en-US" sz="2800" smtClean="0"/>
              <a:t>		</a:t>
            </a:r>
            <a:r>
              <a:rPr lang="en-US" sz="2800" smtClean="0">
                <a:solidFill>
                  <a:srgbClr val="FF0000"/>
                </a:solidFill>
              </a:rPr>
              <a:t>Luat();</a:t>
            </a:r>
          </a:p>
          <a:p>
            <a:pPr eaLnBrk="1" hangingPunct="1">
              <a:lnSpc>
                <a:spcPct val="80000"/>
              </a:lnSpc>
              <a:buFontTx/>
              <a:buNone/>
            </a:pPr>
            <a:r>
              <a:rPr lang="en-US" sz="2800" smtClean="0"/>
              <a:t>		</a:t>
            </a:r>
            <a:r>
              <a:rPr lang="en-US" sz="2800" smtClean="0">
                <a:solidFill>
                  <a:srgbClr val="0066FF"/>
                </a:solidFill>
              </a:rPr>
              <a:t>friend ostream &amp;</a:t>
            </a:r>
            <a:r>
              <a:rPr lang="en-US" sz="2800" smtClean="0"/>
              <a:t> operator &lt;&lt;(ostream &amp;o,Luat &amp;L);</a:t>
            </a:r>
          </a:p>
          <a:p>
            <a:pPr eaLnBrk="1" hangingPunct="1">
              <a:lnSpc>
                <a:spcPct val="80000"/>
              </a:lnSpc>
              <a:buFontTx/>
              <a:buNone/>
            </a:pPr>
            <a:r>
              <a:rPr lang="en-US" sz="2800" smtClean="0"/>
              <a:t>};</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97BA4F6-C560-49DD-A15F-94584478944E}" type="datetime1">
              <a:rPr lang="vi-VN"/>
              <a:pPr eaLnBrk="1" hangingPunct="1"/>
              <a:t>28/03/2018</a:t>
            </a:fld>
            <a:endParaRPr lang="en-US"/>
          </a:p>
        </p:txBody>
      </p:sp>
      <p:sp>
        <p:nvSpPr>
          <p:cNvPr id="100355"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0356"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05FD5856-0474-4E1D-A4F0-AD5E2F798A0B}" type="slidenum">
              <a:rPr lang="en-US"/>
              <a:pPr eaLnBrk="1" hangingPunct="1"/>
              <a:t>97</a:t>
            </a:fld>
            <a:endParaRPr lang="en-US"/>
          </a:p>
        </p:txBody>
      </p:sp>
      <p:sp>
        <p:nvSpPr>
          <p:cNvPr id="100357" name="Rectangle 2"/>
          <p:cNvSpPr>
            <a:spLocks noGrp="1" noChangeArrowheads="1"/>
          </p:cNvSpPr>
          <p:nvPr>
            <p:ph type="title"/>
          </p:nvPr>
        </p:nvSpPr>
        <p:spPr/>
        <p:txBody>
          <a:bodyPr/>
          <a:lstStyle/>
          <a:p>
            <a:pPr eaLnBrk="1" hangingPunct="1"/>
            <a:endParaRPr lang="en-US" smtClean="0"/>
          </a:p>
        </p:txBody>
      </p:sp>
      <p:sp>
        <p:nvSpPr>
          <p:cNvPr id="100358" name="Rectangle 3"/>
          <p:cNvSpPr>
            <a:spLocks noGrp="1" noChangeArrowheads="1"/>
          </p:cNvSpPr>
          <p:nvPr>
            <p:ph type="body" idx="1"/>
          </p:nvPr>
        </p:nvSpPr>
        <p:spPr/>
        <p:txBody>
          <a:bodyPr/>
          <a:lstStyle/>
          <a:p>
            <a:pPr eaLnBrk="1" hangingPunct="1">
              <a:buFontTx/>
              <a:buNone/>
            </a:pPr>
            <a:r>
              <a:rPr lang="en-US" smtClean="0">
                <a:solidFill>
                  <a:srgbClr val="0066FF"/>
                </a:solidFill>
              </a:rPr>
              <a:t>sets</a:t>
            </a:r>
            <a:r>
              <a:rPr lang="en-US" smtClean="0"/>
              <a:t> </a:t>
            </a:r>
            <a:r>
              <a:rPr lang="en-US" smtClean="0">
                <a:solidFill>
                  <a:srgbClr val="FF0000"/>
                </a:solidFill>
              </a:rPr>
              <a:t>Tapsukien;</a:t>
            </a:r>
          </a:p>
          <a:p>
            <a:pPr eaLnBrk="1" hangingPunct="1">
              <a:buFontTx/>
              <a:buNone/>
            </a:pPr>
            <a:r>
              <a:rPr lang="en-US" smtClean="0">
                <a:solidFill>
                  <a:srgbClr val="0066FF"/>
                </a:solidFill>
              </a:rPr>
              <a:t>Luat</a:t>
            </a:r>
            <a:r>
              <a:rPr lang="en-US" smtClean="0"/>
              <a:t> </a:t>
            </a:r>
            <a:r>
              <a:rPr lang="en-US" smtClean="0">
                <a:solidFill>
                  <a:srgbClr val="FF0000"/>
                </a:solidFill>
              </a:rPr>
              <a:t>Tapluat[50];</a:t>
            </a:r>
          </a:p>
          <a:p>
            <a:pPr eaLnBrk="1" hangingPunct="1">
              <a:buFontTx/>
              <a:buNone/>
            </a:pPr>
            <a:r>
              <a:rPr lang="en-US" smtClean="0"/>
              <a:t>int </a:t>
            </a:r>
            <a:r>
              <a:rPr lang="en-US" smtClean="0">
                <a:solidFill>
                  <a:srgbClr val="FF0000"/>
                </a:solidFill>
              </a:rPr>
              <a:t>soluat;</a:t>
            </a:r>
          </a:p>
          <a:p>
            <a:pPr eaLnBrk="1" hangingPunct="1">
              <a:buFontTx/>
              <a:buNone/>
            </a:pPr>
            <a:r>
              <a:rPr lang="en-US" smtClean="0">
                <a:solidFill>
                  <a:srgbClr val="0066FF"/>
                </a:solidFill>
              </a:rPr>
              <a:t>sets</a:t>
            </a:r>
            <a:r>
              <a:rPr lang="en-US" smtClean="0"/>
              <a:t> </a:t>
            </a:r>
            <a:r>
              <a:rPr lang="en-US" smtClean="0">
                <a:solidFill>
                  <a:srgbClr val="FF0000"/>
                </a:solidFill>
              </a:rPr>
              <a:t>GT</a:t>
            </a:r>
            <a:r>
              <a:rPr lang="en-US" smtClean="0"/>
              <a:t>;</a:t>
            </a:r>
          </a:p>
          <a:p>
            <a:pPr eaLnBrk="1" hangingPunct="1">
              <a:buFontTx/>
              <a:buNone/>
            </a:pPr>
            <a:r>
              <a:rPr lang="en-US" smtClean="0">
                <a:solidFill>
                  <a:srgbClr val="0066FF"/>
                </a:solidFill>
              </a:rPr>
              <a:t>sets</a:t>
            </a:r>
            <a:r>
              <a:rPr lang="en-US" smtClean="0"/>
              <a:t> </a:t>
            </a:r>
            <a:r>
              <a:rPr lang="en-US" smtClean="0">
                <a:solidFill>
                  <a:srgbClr val="FF0000"/>
                </a:solidFill>
              </a:rPr>
              <a:t>KL</a:t>
            </a:r>
            <a:r>
              <a:rPr lang="en-US" smtClean="0"/>
              <a:t>;</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5A91485-AD54-4B25-9A62-B2AFBF1E922C}" type="datetime1">
              <a:rPr lang="vi-VN"/>
              <a:pPr eaLnBrk="1" hangingPunct="1"/>
              <a:t>28/03/2018</a:t>
            </a:fld>
            <a:endParaRPr lang="en-US"/>
          </a:p>
        </p:txBody>
      </p:sp>
      <p:sp>
        <p:nvSpPr>
          <p:cNvPr id="101379"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1380"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C161F113-E04E-4D08-B77A-60B44EB503DA}" type="slidenum">
              <a:rPr lang="en-US"/>
              <a:pPr eaLnBrk="1" hangingPunct="1"/>
              <a:t>98</a:t>
            </a:fld>
            <a:endParaRPr lang="en-US"/>
          </a:p>
        </p:txBody>
      </p:sp>
      <p:sp>
        <p:nvSpPr>
          <p:cNvPr id="101381" name="Rectangle 2"/>
          <p:cNvSpPr>
            <a:spLocks noGrp="1" noChangeArrowheads="1"/>
          </p:cNvSpPr>
          <p:nvPr>
            <p:ph type="title"/>
          </p:nvPr>
        </p:nvSpPr>
        <p:spPr/>
        <p:txBody>
          <a:bodyPr/>
          <a:lstStyle/>
          <a:p>
            <a:pPr eaLnBrk="1" hangingPunct="1"/>
            <a:endParaRPr lang="en-US" smtClean="0"/>
          </a:p>
        </p:txBody>
      </p:sp>
      <p:sp>
        <p:nvSpPr>
          <p:cNvPr id="101382" name="Rectangle 3"/>
          <p:cNvSpPr>
            <a:spLocks noGrp="1" noChangeArrowheads="1"/>
          </p:cNvSpPr>
          <p:nvPr>
            <p:ph type="body" idx="1"/>
          </p:nvPr>
        </p:nvSpPr>
        <p:spPr/>
        <p:txBody>
          <a:bodyPr/>
          <a:lstStyle/>
          <a:p>
            <a:pPr eaLnBrk="1" hangingPunct="1"/>
            <a:r>
              <a:rPr lang="en-US" smtClean="0">
                <a:solidFill>
                  <a:srgbClr val="0066FF"/>
                </a:solidFill>
              </a:rPr>
              <a:t>void</a:t>
            </a:r>
            <a:r>
              <a:rPr lang="en-US" smtClean="0"/>
              <a:t> </a:t>
            </a:r>
            <a:r>
              <a:rPr lang="en-US" smtClean="0">
                <a:solidFill>
                  <a:srgbClr val="FF0000"/>
                </a:solidFill>
              </a:rPr>
              <a:t>khoitao();</a:t>
            </a:r>
          </a:p>
          <a:p>
            <a:pPr eaLnBrk="1" hangingPunct="1"/>
            <a:r>
              <a:rPr lang="en-US" smtClean="0">
                <a:solidFill>
                  <a:srgbClr val="0066FF"/>
                </a:solidFill>
              </a:rPr>
              <a:t>void</a:t>
            </a:r>
            <a:r>
              <a:rPr lang="en-US" smtClean="0"/>
              <a:t> </a:t>
            </a:r>
            <a:r>
              <a:rPr lang="en-US" smtClean="0">
                <a:solidFill>
                  <a:srgbClr val="FF0000"/>
                </a:solidFill>
              </a:rPr>
              <a:t>nhaplieu();</a:t>
            </a:r>
          </a:p>
          <a:p>
            <a:pPr eaLnBrk="1" hangingPunct="1"/>
            <a:r>
              <a:rPr lang="en-US" smtClean="0">
                <a:solidFill>
                  <a:srgbClr val="0066FF"/>
                </a:solidFill>
              </a:rPr>
              <a:t>int</a:t>
            </a:r>
            <a:r>
              <a:rPr lang="en-US" smtClean="0"/>
              <a:t> </a:t>
            </a:r>
            <a:r>
              <a:rPr lang="en-US" smtClean="0">
                <a:solidFill>
                  <a:srgbClr val="FF0000"/>
                </a:solidFill>
              </a:rPr>
              <a:t>timluat();</a:t>
            </a:r>
          </a:p>
          <a:p>
            <a:pPr eaLnBrk="1" hangingPunct="1"/>
            <a:r>
              <a:rPr lang="en-US" smtClean="0">
                <a:solidFill>
                  <a:srgbClr val="0066FF"/>
                </a:solidFill>
              </a:rPr>
              <a:t>void</a:t>
            </a:r>
            <a:r>
              <a:rPr lang="en-US" smtClean="0"/>
              <a:t> </a:t>
            </a:r>
            <a:r>
              <a:rPr lang="en-US" smtClean="0">
                <a:solidFill>
                  <a:srgbClr val="FF0000"/>
                </a:solidFill>
              </a:rPr>
              <a:t>Giaitoan();</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Date Placeholder 3"/>
          <p:cNvSpPr>
            <a:spLocks noGrp="1"/>
          </p:cNvSpPr>
          <p:nvPr>
            <p:ph type="dt" sz="quarter" idx="10"/>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10B66D83-6115-4564-A2A0-12977B3C6D76}" type="datetime1">
              <a:rPr lang="vi-VN"/>
              <a:pPr eaLnBrk="1" hangingPunct="1"/>
              <a:t>28/03/2018</a:t>
            </a:fld>
            <a:endParaRPr lang="en-US"/>
          </a:p>
        </p:txBody>
      </p:sp>
      <p:sp>
        <p:nvSpPr>
          <p:cNvPr id="102403" name="Footer Placeholder 4"/>
          <p:cNvSpPr>
            <a:spLocks noGrp="1"/>
          </p:cNvSpPr>
          <p:nvPr>
            <p:ph type="ftr" sz="quarter" idx="11"/>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r>
              <a:rPr lang="en-US"/>
              <a:t>Nhập môn Trí tuệ nhân tạo</a:t>
            </a:r>
          </a:p>
        </p:txBody>
      </p:sp>
      <p:sp>
        <p:nvSpPr>
          <p:cNvPr id="102404" name="Slide Number Placeholder 5"/>
          <p:cNvSpPr>
            <a:spLocks noGrp="1"/>
          </p:cNvSpPr>
          <p:nvPr>
            <p:ph type="sldNum" sz="quarter" idx="12"/>
          </p:nvPr>
        </p:nvSpPr>
        <p:spPr>
          <a:ln/>
          <a:extLst>
            <a:ext uri="{909E8E84-426E-40dd-AFC4-6F175D3DCCD1}">
              <a14:hiddenFill xmlns="" xmlns:a14="http://schemas.microsoft.com/office/drawing/2007/7/7/main">
                <a:solidFill>
                  <a:srgbClr xmlns:mc="http://schemas.openxmlformats.org/markup-compatibility/2006" val="FFFFFF" mc:Ignorable=""/>
                </a:solidFill>
              </a14:hiddenFill>
            </a:ext>
            <a:ext uri="{91240B29-F687-4f45-9708-019B960494DF}">
              <a14:hiddenLine xmlns="" xmlns:a14="http://schemas.microsoft.com/office/drawing/2007/7/7/main"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a:p>
            <a:pPr eaLnBrk="1" hangingPunct="1"/>
            <a:fld id="{EC2EDB1A-2BDB-413E-994A-78F262324F22}" type="slidenum">
              <a:rPr lang="en-US"/>
              <a:pPr eaLnBrk="1" hangingPunct="1"/>
              <a:t>99</a:t>
            </a:fld>
            <a:endParaRPr lang="en-US"/>
          </a:p>
        </p:txBody>
      </p:sp>
      <p:sp>
        <p:nvSpPr>
          <p:cNvPr id="102405" name="Rectangle 2"/>
          <p:cNvSpPr>
            <a:spLocks noGrp="1" noChangeArrowheads="1"/>
          </p:cNvSpPr>
          <p:nvPr>
            <p:ph type="title"/>
          </p:nvPr>
        </p:nvSpPr>
        <p:spPr/>
        <p:txBody>
          <a:bodyPr/>
          <a:lstStyle/>
          <a:p>
            <a:pPr eaLnBrk="1" hangingPunct="1"/>
            <a:endParaRPr lang="en-US" smtClean="0"/>
          </a:p>
        </p:txBody>
      </p:sp>
      <p:sp>
        <p:nvSpPr>
          <p:cNvPr id="102406" name="Rectangle 3"/>
          <p:cNvSpPr>
            <a:spLocks noGrp="1" noChangeArrowheads="1"/>
          </p:cNvSpPr>
          <p:nvPr>
            <p:ph type="body" idx="1"/>
          </p:nvPr>
        </p:nvSpPr>
        <p:spPr/>
        <p:txBody>
          <a:bodyPr/>
          <a:lstStyle/>
          <a:p>
            <a:pPr eaLnBrk="1" hangingPunct="1">
              <a:buFontTx/>
              <a:buNone/>
            </a:pPr>
            <a:r>
              <a:rPr lang="en-US" smtClean="0">
                <a:solidFill>
                  <a:srgbClr val="0066FF"/>
                </a:solidFill>
              </a:rPr>
              <a:t>void</a:t>
            </a:r>
            <a:r>
              <a:rPr lang="en-US" smtClean="0"/>
              <a:t> </a:t>
            </a:r>
            <a:r>
              <a:rPr lang="en-US" smtClean="0">
                <a:solidFill>
                  <a:srgbClr val="0066FF"/>
                </a:solidFill>
              </a:rPr>
              <a:t>main</a:t>
            </a:r>
            <a:r>
              <a:rPr lang="en-US" smtClean="0"/>
              <a:t>()</a:t>
            </a:r>
          </a:p>
          <a:p>
            <a:pPr eaLnBrk="1" hangingPunct="1">
              <a:buFontTx/>
              <a:buNone/>
            </a:pPr>
            <a:r>
              <a:rPr lang="en-US" smtClean="0"/>
              <a:t>{</a:t>
            </a:r>
          </a:p>
          <a:p>
            <a:pPr eaLnBrk="1" hangingPunct="1">
              <a:buFontTx/>
              <a:buNone/>
            </a:pPr>
            <a:r>
              <a:rPr lang="en-US" smtClean="0"/>
              <a:t>	clrscr();</a:t>
            </a:r>
          </a:p>
          <a:p>
            <a:pPr eaLnBrk="1" hangingPunct="1">
              <a:buFontTx/>
              <a:buNone/>
            </a:pPr>
            <a:r>
              <a:rPr lang="en-US" smtClean="0"/>
              <a:t>	init();</a:t>
            </a:r>
          </a:p>
          <a:p>
            <a:pPr eaLnBrk="1" hangingPunct="1">
              <a:buFontTx/>
              <a:buNone/>
            </a:pPr>
            <a:r>
              <a:rPr lang="en-US" smtClean="0"/>
              <a:t>	input();</a:t>
            </a:r>
          </a:p>
          <a:p>
            <a:pPr eaLnBrk="1" hangingPunct="1">
              <a:buFontTx/>
              <a:buNone/>
            </a:pPr>
            <a:r>
              <a:rPr lang="en-US" smtClean="0"/>
              <a:t>	Giaitoan();</a:t>
            </a:r>
          </a:p>
          <a:p>
            <a:pPr eaLnBrk="1" hangingPunct="1">
              <a:buFontTx/>
              <a:buNone/>
            </a:pPr>
            <a:r>
              <a:rPr lang="en-US" smtClean="0"/>
              <a:t>	getch();</a:t>
            </a:r>
          </a:p>
          <a:p>
            <a:pPr eaLnBrk="1" hangingPunct="1">
              <a:buFontTx/>
              <a:buNone/>
            </a:pPr>
            <a:r>
              <a:rPr lang="en-US"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ach">
  <a:themeElements>
    <a:clrScheme name="tea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ac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a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ac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ac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ac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ac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ac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ac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ac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ac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ac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ac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ac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2008-11-04T07:13:13Z</outs:dateTime>
      <outs:isPinned>true</outs:isPinned>
    </outs:relatedDate>
    <outs:relatedDate>
      <outs:type>2</outs:type>
      <outs:displayName>Created</outs:displayName>
      <outs:dateTime>2006-04-03T01:32:10Z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User</outs:displayName>
          <outs:accountName/>
        </outs:relatedPerson>
      </outs:people>
      <outs:source>0</outs:source>
      <outs:isPinned>true</outs:isPinned>
    </outs:relatedPeopleItem>
    <outs:relatedPeopleItem>
      <outs:category>Last modified by</outs:category>
      <outs:people>
        <outs:relatedPerson>
          <outs:displayName>Pham Thi Vuong</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9517E2B9-95CF-480C-84D0-E949A9773745}">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
  <TotalTime>2678</TotalTime>
  <Words>4668</Words>
  <Application>Microsoft Office PowerPoint</Application>
  <PresentationFormat>On-screen Show (4:3)</PresentationFormat>
  <Paragraphs>1363</Paragraphs>
  <Slides>110</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110</vt:i4>
      </vt:variant>
    </vt:vector>
  </HeadingPairs>
  <TitlesOfParts>
    <vt:vector size="120" baseType="lpstr">
      <vt:lpstr>Arial</vt:lpstr>
      <vt:lpstr>Symbol</vt:lpstr>
      <vt:lpstr>Tahoma</vt:lpstr>
      <vt:lpstr>Times New Roman</vt:lpstr>
      <vt:lpstr>VNI-Helve</vt:lpstr>
      <vt:lpstr>VNI-Times</vt:lpstr>
      <vt:lpstr>Wingdings</vt:lpstr>
      <vt:lpstr>teach</vt:lpstr>
      <vt:lpstr>Equation.DSMT4</vt:lpstr>
      <vt:lpstr>Equation</vt:lpstr>
      <vt:lpstr>BIỂU DIỄN TRI THỨC</vt:lpstr>
      <vt:lpstr>Nội dung</vt:lpstr>
      <vt:lpstr>Khái niệm</vt:lpstr>
      <vt:lpstr>Tri thức thường bao gồm</vt:lpstr>
      <vt:lpstr>Cơ sở tri thức </vt:lpstr>
      <vt:lpstr>Vấn đề biểu diễn tri thức </vt:lpstr>
      <vt:lpstr>Biểu diễn tri thức</vt:lpstr>
      <vt:lpstr>4 thuộc tính của hệ thống BDTT</vt:lpstr>
      <vt:lpstr>4 thuộc tính của hệ thống BDTT</vt:lpstr>
      <vt:lpstr> Năng lực hiện nay: </vt:lpstr>
      <vt:lpstr>Phân loại tri thức</vt:lpstr>
      <vt:lpstr>Phân loại tri thức</vt:lpstr>
      <vt:lpstr>Phân loại tri thức</vt:lpstr>
      <vt:lpstr>Phân loại tri thức</vt:lpstr>
      <vt:lpstr>Phương pháp tiếp nhận tri thức</vt:lpstr>
      <vt:lpstr>Phương pháp BDTT</vt:lpstr>
      <vt:lpstr>Phương pháp BDTT</vt:lpstr>
      <vt:lpstr>Phương pháp BDTT</vt:lpstr>
      <vt:lpstr>Phương pháp BDTT</vt:lpstr>
      <vt:lpstr>BDTT theo logic hình thức </vt:lpstr>
      <vt:lpstr>Logic mệnh đề </vt:lpstr>
      <vt:lpstr>Logic mệnh đề </vt:lpstr>
      <vt:lpstr>Logic mệnh đề </vt:lpstr>
      <vt:lpstr>PowerPoint Presentation</vt:lpstr>
      <vt:lpstr>PowerPoint Presentation</vt:lpstr>
      <vt:lpstr>Tri thức biểu diễn theo logic mệnh đề</vt:lpstr>
      <vt:lpstr>Ví dụ</vt:lpstr>
      <vt:lpstr>PowerPoint Presentation</vt:lpstr>
      <vt:lpstr>Logic mệnh đề</vt:lpstr>
      <vt:lpstr>PowerPoint Presentation</vt:lpstr>
      <vt:lpstr>PowerPoint Presentation</vt:lpstr>
      <vt:lpstr>PowerPoint Presentation</vt:lpstr>
      <vt:lpstr>PowerPoint Presentation</vt:lpstr>
      <vt:lpstr>Thuật giải Vương Hạo</vt:lpstr>
      <vt:lpstr>Thuật giải Vương Hạo</vt:lpstr>
      <vt:lpstr>Thuật giải Robinson</vt:lpstr>
      <vt:lpstr>Thuật giải Robinson</vt:lpstr>
      <vt:lpstr>Thuật giải Robinson</vt:lpstr>
      <vt:lpstr>Thuật giải Robinson</vt:lpstr>
      <vt:lpstr>Thuật giải Robinson</vt:lpstr>
      <vt:lpstr>Thuật giải Robinson</vt:lpstr>
      <vt:lpstr>Thuật giải Robinson</vt:lpstr>
      <vt:lpstr>Logic vị từ</vt:lpstr>
      <vt:lpstr>Logic vị từ</vt:lpstr>
      <vt:lpstr>Logic vị từ</vt:lpstr>
      <vt:lpstr>Logic vị từ</vt:lpstr>
      <vt:lpstr>Logic vị từ</vt:lpstr>
      <vt:lpstr>Logic vị từ</vt:lpstr>
      <vt:lpstr>Logic vị từ</vt:lpstr>
      <vt:lpstr>Logic vị từ</vt:lpstr>
      <vt:lpstr>Logic vị từ</vt:lpstr>
      <vt:lpstr>Logic vị từ</vt:lpstr>
      <vt:lpstr>PowerPoint Presentation</vt:lpstr>
      <vt:lpstr>PowerPoint Presentation</vt:lpstr>
      <vt:lpstr>Logic vị từ</vt:lpstr>
      <vt:lpstr>Mạng ngữ nghĩa</vt:lpstr>
      <vt:lpstr>Mạng ngữ nghĩa</vt:lpstr>
      <vt:lpstr>PowerPoint Presentation</vt:lpstr>
      <vt:lpstr>PowerPoint Presentation</vt:lpstr>
      <vt:lpstr>Mạng ngữ nghĩa</vt:lpstr>
      <vt:lpstr>Phép lan truyền kích hoạt</vt:lpstr>
      <vt:lpstr>Phép lan truyền kích hoạt</vt:lpstr>
      <vt:lpstr>Bài toán tam giác</vt:lpstr>
      <vt:lpstr>Bài toán tam giác</vt:lpstr>
      <vt:lpstr>Bài toán tam giác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trúc dữ liệu biểu diễn mạng ngữ nghĩa </vt:lpstr>
      <vt:lpstr>PowerPoint Presentation</vt:lpstr>
      <vt:lpstr>PowerPoint Presentation</vt:lpstr>
      <vt:lpstr>PowerPoint Presentation</vt:lpstr>
      <vt:lpstr>Hệ luật dẫn</vt:lpstr>
      <vt:lpstr>Hệ luật dẫn</vt:lpstr>
      <vt:lpstr>PowerPoint Presentation</vt:lpstr>
      <vt:lpstr>PowerPoint Presentation</vt:lpstr>
      <vt:lpstr>Mô hình hệ luật dẫn </vt:lpstr>
      <vt:lpstr>Ví dụ</vt:lpstr>
      <vt:lpstr>PowerPoint Presentation</vt:lpstr>
      <vt:lpstr>Kỹ thuật suy diễn trên hệ luật dẫn </vt:lpstr>
      <vt:lpstr>Ví dụ</vt:lpstr>
      <vt:lpstr>PowerPoint Presentation</vt:lpstr>
      <vt:lpstr>PowerPoint Presentation</vt:lpstr>
      <vt:lpstr>Suy diễn tiến </vt:lpstr>
      <vt:lpstr>Thuật giải suy diễn tiến</vt:lpstr>
      <vt:lpstr>PowerPoint Presentation</vt:lpstr>
      <vt:lpstr>Suy diễn lùi </vt:lpstr>
      <vt:lpstr>PowerPoint Presentation</vt:lpstr>
      <vt:lpstr>Cài đặt</vt:lpstr>
      <vt:lpstr>PowerPoint Presentation</vt:lpstr>
      <vt:lpstr>PowerPoint Presentation</vt:lpstr>
      <vt:lpstr>PowerPoint Presentation</vt:lpstr>
      <vt:lpstr>PowerPoint Presentation</vt:lpstr>
      <vt:lpstr>PowerPoint Presentation</vt:lpstr>
      <vt:lpstr>PowerPoint Presentation</vt:lpstr>
      <vt:lpstr>Mạng ngữ nghĩa</vt:lpstr>
      <vt:lpstr>PowerPoint Presentation</vt:lpstr>
      <vt:lpstr>PowerPoint Presentation</vt:lpstr>
      <vt:lpstr>PowerPoint Presentation</vt:lpstr>
      <vt:lpstr>PowerPoint Presentation</vt:lpstr>
      <vt:lpstr>PowerPoint Presentation</vt:lpstr>
      <vt:lpstr>PowerPoint Presentation</vt:lpstr>
      <vt:lpstr>Bai tập hệ luật dẫn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BIỂU DIỄN TRI THỨC</dc:title>
  <dc:creator>User</dc:creator>
  <cp:lastModifiedBy>admin</cp:lastModifiedBy>
  <cp:revision>50</cp:revision>
  <dcterms:created xsi:type="dcterms:W3CDTF">2006-04-03T01:32:10Z</dcterms:created>
  <dcterms:modified xsi:type="dcterms:W3CDTF">2018-03-28T06:50:53Z</dcterms:modified>
</cp:coreProperties>
</file>