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112"/>
  </p:notesMasterIdLst>
  <p:sldIdLst>
    <p:sldId id="256" r:id="rId3"/>
    <p:sldId id="312" r:id="rId4"/>
    <p:sldId id="313" r:id="rId5"/>
    <p:sldId id="314" r:id="rId6"/>
    <p:sldId id="315" r:id="rId7"/>
    <p:sldId id="317" r:id="rId8"/>
    <p:sldId id="325" r:id="rId9"/>
    <p:sldId id="324" r:id="rId10"/>
    <p:sldId id="318" r:id="rId11"/>
    <p:sldId id="319" r:id="rId12"/>
    <p:sldId id="427" r:id="rId13"/>
    <p:sldId id="320" r:id="rId14"/>
    <p:sldId id="426" r:id="rId15"/>
    <p:sldId id="428" r:id="rId16"/>
    <p:sldId id="429" r:id="rId17"/>
    <p:sldId id="321" r:id="rId18"/>
    <p:sldId id="322" r:id="rId19"/>
    <p:sldId id="335" r:id="rId20"/>
    <p:sldId id="336" r:id="rId21"/>
    <p:sldId id="323" r:id="rId22"/>
    <p:sldId id="326" r:id="rId23"/>
    <p:sldId id="327" r:id="rId24"/>
    <p:sldId id="328" r:id="rId25"/>
    <p:sldId id="329" r:id="rId26"/>
    <p:sldId id="330" r:id="rId27"/>
    <p:sldId id="331" r:id="rId28"/>
    <p:sldId id="337" r:id="rId29"/>
    <p:sldId id="332" r:id="rId30"/>
    <p:sldId id="333" r:id="rId31"/>
    <p:sldId id="334" r:id="rId32"/>
    <p:sldId id="338" r:id="rId33"/>
    <p:sldId id="339" r:id="rId34"/>
    <p:sldId id="340" r:id="rId35"/>
    <p:sldId id="341" r:id="rId36"/>
    <p:sldId id="342" r:id="rId37"/>
    <p:sldId id="343" r:id="rId38"/>
    <p:sldId id="344" r:id="rId39"/>
    <p:sldId id="350" r:id="rId40"/>
    <p:sldId id="349" r:id="rId41"/>
    <p:sldId id="357" r:id="rId42"/>
    <p:sldId id="358" r:id="rId43"/>
    <p:sldId id="359" r:id="rId44"/>
    <p:sldId id="360" r:id="rId45"/>
    <p:sldId id="362" r:id="rId46"/>
    <p:sldId id="346" r:id="rId47"/>
    <p:sldId id="347" r:id="rId48"/>
    <p:sldId id="361" r:id="rId49"/>
    <p:sldId id="345" r:id="rId50"/>
    <p:sldId id="348" r:id="rId51"/>
    <p:sldId id="351" r:id="rId52"/>
    <p:sldId id="352" r:id="rId53"/>
    <p:sldId id="353" r:id="rId54"/>
    <p:sldId id="354" r:id="rId55"/>
    <p:sldId id="355" r:id="rId56"/>
    <p:sldId id="356" r:id="rId57"/>
    <p:sldId id="367" r:id="rId58"/>
    <p:sldId id="368" r:id="rId59"/>
    <p:sldId id="369" r:id="rId60"/>
    <p:sldId id="364" r:id="rId61"/>
    <p:sldId id="365" r:id="rId62"/>
    <p:sldId id="378" r:id="rId63"/>
    <p:sldId id="387" r:id="rId64"/>
    <p:sldId id="379" r:id="rId65"/>
    <p:sldId id="381" r:id="rId66"/>
    <p:sldId id="383" r:id="rId67"/>
    <p:sldId id="386" r:id="rId68"/>
    <p:sldId id="380" r:id="rId69"/>
    <p:sldId id="382" r:id="rId70"/>
    <p:sldId id="384" r:id="rId71"/>
    <p:sldId id="392" r:id="rId72"/>
    <p:sldId id="388" r:id="rId73"/>
    <p:sldId id="389" r:id="rId74"/>
    <p:sldId id="390" r:id="rId75"/>
    <p:sldId id="398" r:id="rId76"/>
    <p:sldId id="425" r:id="rId77"/>
    <p:sldId id="407" r:id="rId78"/>
    <p:sldId id="408" r:id="rId79"/>
    <p:sldId id="409" r:id="rId80"/>
    <p:sldId id="399" r:id="rId81"/>
    <p:sldId id="391" r:id="rId82"/>
    <p:sldId id="401" r:id="rId83"/>
    <p:sldId id="395" r:id="rId84"/>
    <p:sldId id="402" r:id="rId85"/>
    <p:sldId id="405" r:id="rId86"/>
    <p:sldId id="397" r:id="rId87"/>
    <p:sldId id="410" r:id="rId88"/>
    <p:sldId id="411" r:id="rId89"/>
    <p:sldId id="413" r:id="rId90"/>
    <p:sldId id="412" r:id="rId91"/>
    <p:sldId id="414" r:id="rId92"/>
    <p:sldId id="415" r:id="rId93"/>
    <p:sldId id="416" r:id="rId94"/>
    <p:sldId id="417" r:id="rId95"/>
    <p:sldId id="418" r:id="rId96"/>
    <p:sldId id="419" r:id="rId97"/>
    <p:sldId id="420" r:id="rId98"/>
    <p:sldId id="370" r:id="rId99"/>
    <p:sldId id="421" r:id="rId100"/>
    <p:sldId id="371" r:id="rId101"/>
    <p:sldId id="406" r:id="rId102"/>
    <p:sldId id="372" r:id="rId103"/>
    <p:sldId id="422" r:id="rId104"/>
    <p:sldId id="373" r:id="rId105"/>
    <p:sldId id="374" r:id="rId106"/>
    <p:sldId id="423" r:id="rId107"/>
    <p:sldId id="375" r:id="rId108"/>
    <p:sldId id="424" r:id="rId109"/>
    <p:sldId id="376" r:id="rId110"/>
    <p:sldId id="316" r:id="rId111"/>
  </p:sldIdLst>
  <p:sldSz cx="9144000" cy="6858000" type="screen4x3"/>
  <p:notesSz cx="6645275" cy="97774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9900"/>
    <a:srgbClr val="6600CC"/>
    <a:srgbClr val="33CC33"/>
    <a:srgbClr val="CC6600"/>
    <a:srgbClr val="FF99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60862" autoAdjust="0"/>
  </p:normalViewPr>
  <p:slideViewPr>
    <p:cSldViewPr>
      <p:cViewPr varScale="1">
        <p:scale>
          <a:sx n="45" d="100"/>
          <a:sy n="45" d="100"/>
        </p:scale>
        <p:origin x="1668" y="66"/>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notesMaster" Target="notesMasters/notesMaster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presProps" Target="presProp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theme" Target="theme/theme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s>
</file>

<file path=ppt/_rels/viewProps.xml.rels><?xml version="1.0" encoding="UTF-8" standalone="yes"?>
<Relationships xmlns="http://schemas.openxmlformats.org/package/2006/relationships"><Relationship Id="rId1" Type="http://schemas.openxmlformats.org/officeDocument/2006/relationships/slide" Target="slides/slide10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879725" cy="488950"/>
          </a:xfrm>
          <a:prstGeom prst="rect">
            <a:avLst/>
          </a:prstGeom>
          <a:noFill/>
          <a:ln w="9525">
            <a:noFill/>
            <a:miter lim="800000"/>
            <a:headEnd/>
            <a:tailEnd/>
          </a:ln>
          <a:effectLst/>
        </p:spPr>
        <p:txBody>
          <a:bodyPr vert="horz" wrap="square" lIns="90068" tIns="45034" rIns="90068" bIns="45034" numCol="1" anchor="t" anchorCtr="0" compatLnSpc="1">
            <a:prstTxWarp prst="textNoShape">
              <a:avLst/>
            </a:prstTxWarp>
          </a:bodyPr>
          <a:lstStyle>
            <a:lvl1pPr>
              <a:defRPr sz="1200"/>
            </a:lvl1pPr>
          </a:lstStyle>
          <a:p>
            <a:pPr>
              <a:defRPr/>
            </a:pPr>
            <a:endParaRPr lang="en-GB"/>
          </a:p>
        </p:txBody>
      </p:sp>
      <p:sp>
        <p:nvSpPr>
          <p:cNvPr id="95235" name="Rectangle 3"/>
          <p:cNvSpPr>
            <a:spLocks noGrp="1" noChangeArrowheads="1"/>
          </p:cNvSpPr>
          <p:nvPr>
            <p:ph type="dt" idx="1"/>
          </p:nvPr>
        </p:nvSpPr>
        <p:spPr bwMode="auto">
          <a:xfrm>
            <a:off x="3765550" y="0"/>
            <a:ext cx="2879725" cy="488950"/>
          </a:xfrm>
          <a:prstGeom prst="rect">
            <a:avLst/>
          </a:prstGeom>
          <a:noFill/>
          <a:ln w="9525">
            <a:noFill/>
            <a:miter lim="800000"/>
            <a:headEnd/>
            <a:tailEnd/>
          </a:ln>
          <a:effectLst/>
        </p:spPr>
        <p:txBody>
          <a:bodyPr vert="horz" wrap="square" lIns="90068" tIns="45034" rIns="90068" bIns="45034" numCol="1" anchor="t" anchorCtr="0" compatLnSpc="1">
            <a:prstTxWarp prst="textNoShape">
              <a:avLst/>
            </a:prstTxWarp>
          </a:bodyPr>
          <a:lstStyle>
            <a:lvl1pPr algn="r">
              <a:defRPr sz="1200"/>
            </a:lvl1pPr>
          </a:lstStyle>
          <a:p>
            <a:pPr>
              <a:defRPr/>
            </a:pPr>
            <a:endParaRPr lang="en-GB"/>
          </a:p>
        </p:txBody>
      </p:sp>
      <p:sp>
        <p:nvSpPr>
          <p:cNvPr id="110596" name="Rectangle 4"/>
          <p:cNvSpPr>
            <a:spLocks noGrp="1" noRot="1" noChangeAspect="1" noChangeArrowheads="1" noTextEdit="1"/>
          </p:cNvSpPr>
          <p:nvPr>
            <p:ph type="sldImg" idx="2"/>
          </p:nvPr>
        </p:nvSpPr>
        <p:spPr bwMode="auto">
          <a:xfrm>
            <a:off x="879475" y="733425"/>
            <a:ext cx="4887913" cy="3667125"/>
          </a:xfrm>
          <a:prstGeom prst="rect">
            <a:avLst/>
          </a:prstGeom>
          <a:ln w="9525">
            <a:solidFill>
              <a:srgbClr val="000000"/>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sp>
      <p:sp>
        <p:nvSpPr>
          <p:cNvPr id="95237" name="Rectangle 5"/>
          <p:cNvSpPr>
            <a:spLocks noGrp="1" noChangeArrowheads="1"/>
          </p:cNvSpPr>
          <p:nvPr>
            <p:ph type="body" sz="quarter" idx="3"/>
          </p:nvPr>
        </p:nvSpPr>
        <p:spPr bwMode="auto">
          <a:xfrm>
            <a:off x="885825" y="4645025"/>
            <a:ext cx="4873625" cy="4400550"/>
          </a:xfrm>
          <a:prstGeom prst="rect">
            <a:avLst/>
          </a:prstGeom>
          <a:noFill/>
          <a:ln w="9525">
            <a:noFill/>
            <a:miter lim="800000"/>
            <a:headEnd/>
            <a:tailEnd/>
          </a:ln>
          <a:effectLst/>
        </p:spPr>
        <p:txBody>
          <a:bodyPr vert="horz" wrap="square" lIns="90068" tIns="45034" rIns="90068" bIns="4503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95238" name="Rectangle 6"/>
          <p:cNvSpPr>
            <a:spLocks noGrp="1" noChangeArrowheads="1"/>
          </p:cNvSpPr>
          <p:nvPr>
            <p:ph type="ftr" sz="quarter" idx="4"/>
          </p:nvPr>
        </p:nvSpPr>
        <p:spPr bwMode="auto">
          <a:xfrm>
            <a:off x="0" y="9288463"/>
            <a:ext cx="2879725" cy="488950"/>
          </a:xfrm>
          <a:prstGeom prst="rect">
            <a:avLst/>
          </a:prstGeom>
          <a:noFill/>
          <a:ln w="9525">
            <a:noFill/>
            <a:miter lim="800000"/>
            <a:headEnd/>
            <a:tailEnd/>
          </a:ln>
          <a:effectLst/>
        </p:spPr>
        <p:txBody>
          <a:bodyPr vert="horz" wrap="square" lIns="90068" tIns="45034" rIns="90068" bIns="45034" numCol="1" anchor="b" anchorCtr="0" compatLnSpc="1">
            <a:prstTxWarp prst="textNoShape">
              <a:avLst/>
            </a:prstTxWarp>
          </a:bodyPr>
          <a:lstStyle>
            <a:lvl1pPr>
              <a:defRPr sz="1200"/>
            </a:lvl1pPr>
          </a:lstStyle>
          <a:p>
            <a:pPr>
              <a:defRPr/>
            </a:pPr>
            <a:endParaRPr lang="en-GB"/>
          </a:p>
        </p:txBody>
      </p:sp>
      <p:sp>
        <p:nvSpPr>
          <p:cNvPr id="95239" name="Rectangle 7"/>
          <p:cNvSpPr>
            <a:spLocks noGrp="1" noChangeArrowheads="1"/>
          </p:cNvSpPr>
          <p:nvPr>
            <p:ph type="sldNum" sz="quarter" idx="5"/>
          </p:nvPr>
        </p:nvSpPr>
        <p:spPr bwMode="auto">
          <a:xfrm>
            <a:off x="3765550" y="9288463"/>
            <a:ext cx="2879725" cy="488950"/>
          </a:xfrm>
          <a:prstGeom prst="rect">
            <a:avLst/>
          </a:prstGeom>
          <a:noFill/>
          <a:ln w="9525">
            <a:noFill/>
            <a:miter lim="800000"/>
            <a:headEnd/>
            <a:tailEnd/>
          </a:ln>
          <a:effectLst/>
        </p:spPr>
        <p:txBody>
          <a:bodyPr vert="horz" wrap="square" lIns="90068" tIns="45034" rIns="90068" bIns="45034" numCol="1" anchor="b" anchorCtr="0" compatLnSpc="1">
            <a:prstTxWarp prst="textNoShape">
              <a:avLst/>
            </a:prstTxWarp>
          </a:bodyPr>
          <a:lstStyle>
            <a:lvl1pPr algn="r">
              <a:defRPr sz="1200"/>
            </a:lvl1pPr>
          </a:lstStyle>
          <a:p>
            <a:pPr>
              <a:defRPr/>
            </a:pPr>
            <a:fld id="{20D4B291-0457-42F6-9C2C-C4A66F7275BD}" type="slidenum">
              <a:rPr lang="en-GB"/>
              <a:pPr>
                <a:defRPr/>
              </a:pPr>
              <a:t>‹#›</a:t>
            </a:fld>
            <a:endParaRPr lang="en-GB"/>
          </a:p>
        </p:txBody>
      </p:sp>
    </p:spTree>
    <p:extLst>
      <p:ext uri="{BB962C8B-B14F-4D97-AF65-F5344CB8AC3E}">
        <p14:creationId xmlns:p14="http://schemas.microsoft.com/office/powerpoint/2010/main" val="1268917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a:t>
            </a:r>
            <a:r>
              <a:rPr lang="en-US" baseline="0" dirty="0" smtClean="0"/>
              <a:t> ta </a:t>
            </a:r>
            <a:r>
              <a:rPr lang="en-US" baseline="0" dirty="0" err="1" smtClean="0"/>
              <a:t>bài</a:t>
            </a:r>
            <a:r>
              <a:rPr lang="en-US" baseline="0" dirty="0" smtClean="0"/>
              <a:t> </a:t>
            </a:r>
            <a:r>
              <a:rPr lang="en-US" baseline="0" dirty="0" err="1" smtClean="0"/>
              <a:t>toán</a:t>
            </a:r>
            <a:r>
              <a:rPr lang="en-US" baseline="0" dirty="0" smtClean="0"/>
              <a:t> dong </a:t>
            </a:r>
            <a:r>
              <a:rPr lang="en-US" baseline="0" dirty="0" err="1" smtClean="0"/>
              <a:t>nuoc</a:t>
            </a:r>
            <a:r>
              <a:rPr lang="en-US" baseline="0" dirty="0" smtClean="0"/>
              <a:t> </a:t>
            </a:r>
            <a:r>
              <a:rPr lang="en-US" baseline="0" dirty="0" err="1" smtClean="0"/>
              <a:t>va</a:t>
            </a:r>
            <a:r>
              <a:rPr lang="en-US" baseline="0" dirty="0" smtClean="0"/>
              <a:t> Su </a:t>
            </a:r>
            <a:r>
              <a:rPr lang="en-US" baseline="0" smtClean="0"/>
              <a:t>Quy</a:t>
            </a:r>
            <a:endParaRPr lang="en-US"/>
          </a:p>
        </p:txBody>
      </p:sp>
      <p:sp>
        <p:nvSpPr>
          <p:cNvPr id="4" name="Slide Number Placeholder 3"/>
          <p:cNvSpPr>
            <a:spLocks noGrp="1"/>
          </p:cNvSpPr>
          <p:nvPr>
            <p:ph type="sldNum" sz="quarter" idx="10"/>
          </p:nvPr>
        </p:nvSpPr>
        <p:spPr/>
        <p:txBody>
          <a:bodyPr/>
          <a:lstStyle/>
          <a:p>
            <a:pPr>
              <a:defRPr/>
            </a:pPr>
            <a:fld id="{20D4B291-0457-42F6-9C2C-C4A66F7275BD}" type="slidenum">
              <a:rPr lang="en-GB" smtClean="0"/>
              <a:pPr>
                <a:defRPr/>
              </a:pPr>
              <a:t>4</a:t>
            </a:fld>
            <a:endParaRPr lang="en-GB"/>
          </a:p>
        </p:txBody>
      </p:sp>
    </p:spTree>
    <p:extLst>
      <p:ext uri="{BB962C8B-B14F-4D97-AF65-F5344CB8AC3E}">
        <p14:creationId xmlns:p14="http://schemas.microsoft.com/office/powerpoint/2010/main" val="200443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dieu</a:t>
            </a:r>
            <a:r>
              <a:rPr lang="en-US" dirty="0" smtClean="0"/>
              <a:t> </a:t>
            </a:r>
            <a:r>
              <a:rPr lang="en-US" dirty="0" err="1" smtClean="0"/>
              <a:t>kien</a:t>
            </a:r>
            <a:r>
              <a:rPr lang="en-US" dirty="0" smtClean="0"/>
              <a:t> K: so le</a:t>
            </a:r>
          </a:p>
          <a:p>
            <a:r>
              <a:rPr lang="en-US" dirty="0" err="1" smtClean="0"/>
              <a:t>bool</a:t>
            </a:r>
            <a:r>
              <a:rPr lang="en-US" dirty="0" smtClean="0"/>
              <a:t> </a:t>
            </a:r>
            <a:r>
              <a:rPr lang="en-US" dirty="0" err="1" smtClean="0"/>
              <a:t>ExistFlag</a:t>
            </a:r>
            <a:r>
              <a:rPr lang="en-US" dirty="0" smtClean="0"/>
              <a:t> = false; //</a:t>
            </a:r>
            <a:r>
              <a:rPr lang="en-US" dirty="0" err="1" smtClean="0"/>
              <a:t>chua</a:t>
            </a:r>
            <a:r>
              <a:rPr lang="en-US" dirty="0" smtClean="0"/>
              <a:t> gap</a:t>
            </a:r>
          </a:p>
          <a:p>
            <a:endParaRPr lang="en-US" dirty="0" smtClean="0"/>
          </a:p>
          <a:p>
            <a:r>
              <a:rPr lang="en-US" dirty="0" smtClean="0"/>
              <a:t>for(</a:t>
            </a:r>
            <a:r>
              <a:rPr lang="en-US" dirty="0" err="1" smtClean="0"/>
              <a:t>int</a:t>
            </a:r>
            <a:r>
              <a:rPr lang="en-US" dirty="0" smtClean="0"/>
              <a:t> </a:t>
            </a:r>
            <a:r>
              <a:rPr lang="en-US" dirty="0" err="1" smtClean="0"/>
              <a:t>i</a:t>
            </a:r>
            <a:r>
              <a:rPr lang="en-US" dirty="0" smtClean="0"/>
              <a:t>=0; </a:t>
            </a:r>
            <a:r>
              <a:rPr lang="en-US" dirty="0" err="1" smtClean="0"/>
              <a:t>i</a:t>
            </a:r>
            <a:r>
              <a:rPr lang="en-US" dirty="0" smtClean="0"/>
              <a:t>&lt;n; </a:t>
            </a:r>
            <a:r>
              <a:rPr lang="en-US" dirty="0" err="1" smtClean="0"/>
              <a:t>i</a:t>
            </a:r>
            <a:r>
              <a:rPr lang="en-US" dirty="0" smtClean="0"/>
              <a:t>++) //</a:t>
            </a:r>
            <a:r>
              <a:rPr lang="en-US" dirty="0" err="1" smtClean="0"/>
              <a:t>duyet</a:t>
            </a:r>
            <a:endParaRPr lang="en-US" dirty="0" smtClean="0"/>
          </a:p>
          <a:p>
            <a:r>
              <a:rPr lang="en-US" dirty="0" smtClean="0"/>
              <a:t>{</a:t>
            </a:r>
          </a:p>
          <a:p>
            <a:r>
              <a:rPr lang="en-US" dirty="0" smtClean="0"/>
              <a:t>	if(a[</a:t>
            </a:r>
            <a:r>
              <a:rPr lang="en-US" dirty="0" err="1" smtClean="0"/>
              <a:t>i</a:t>
            </a:r>
            <a:r>
              <a:rPr lang="en-US" dirty="0" smtClean="0"/>
              <a:t>] % 2 != 0) //</a:t>
            </a:r>
            <a:r>
              <a:rPr lang="en-US" dirty="0" err="1" smtClean="0"/>
              <a:t>dieu</a:t>
            </a:r>
            <a:r>
              <a:rPr lang="en-US" dirty="0" smtClean="0"/>
              <a:t> </a:t>
            </a:r>
            <a:r>
              <a:rPr lang="en-US" dirty="0" err="1" smtClean="0"/>
              <a:t>kien</a:t>
            </a:r>
            <a:r>
              <a:rPr lang="en-US" dirty="0" smtClean="0"/>
              <a:t> K: so le</a:t>
            </a:r>
          </a:p>
          <a:p>
            <a:r>
              <a:rPr lang="en-US" dirty="0" smtClean="0"/>
              <a:t>	{</a:t>
            </a:r>
          </a:p>
          <a:p>
            <a:r>
              <a:rPr lang="en-US" dirty="0" smtClean="0"/>
              <a:t>		//</a:t>
            </a:r>
            <a:r>
              <a:rPr lang="en-US" dirty="0" err="1" smtClean="0"/>
              <a:t>lan</a:t>
            </a:r>
            <a:r>
              <a:rPr lang="en-US" dirty="0" smtClean="0"/>
              <a:t> </a:t>
            </a:r>
            <a:r>
              <a:rPr lang="en-US" dirty="0" err="1" smtClean="0"/>
              <a:t>dau</a:t>
            </a:r>
            <a:endParaRPr lang="en-US" dirty="0" smtClean="0"/>
          </a:p>
          <a:p>
            <a:r>
              <a:rPr lang="en-US" dirty="0" smtClean="0"/>
              <a:t>		if(</a:t>
            </a:r>
            <a:r>
              <a:rPr lang="en-US" dirty="0" err="1" smtClean="0"/>
              <a:t>ExistFlag</a:t>
            </a:r>
            <a:r>
              <a:rPr lang="en-US" dirty="0" smtClean="0"/>
              <a:t> == false)</a:t>
            </a:r>
          </a:p>
          <a:p>
            <a:r>
              <a:rPr lang="en-US" dirty="0" smtClean="0"/>
              <a:t>		{</a:t>
            </a:r>
          </a:p>
          <a:p>
            <a:r>
              <a:rPr lang="en-US" dirty="0" smtClean="0"/>
              <a:t>			max = a[</a:t>
            </a:r>
            <a:r>
              <a:rPr lang="en-US" dirty="0" err="1" smtClean="0"/>
              <a:t>i</a:t>
            </a:r>
            <a:r>
              <a:rPr lang="en-US" dirty="0" smtClean="0"/>
              <a:t>];</a:t>
            </a:r>
          </a:p>
          <a:p>
            <a:r>
              <a:rPr lang="en-US" dirty="0" smtClean="0"/>
              <a:t>			</a:t>
            </a:r>
            <a:r>
              <a:rPr lang="en-US" dirty="0" err="1" smtClean="0"/>
              <a:t>ExistFlag</a:t>
            </a:r>
            <a:r>
              <a:rPr lang="en-US" dirty="0" smtClean="0"/>
              <a:t> = true;</a:t>
            </a:r>
          </a:p>
          <a:p>
            <a:r>
              <a:rPr lang="en-US" dirty="0" smtClean="0"/>
              <a:t>		}</a:t>
            </a:r>
          </a:p>
          <a:p>
            <a:r>
              <a:rPr lang="en-US" dirty="0" smtClean="0"/>
              <a:t>		else </a:t>
            </a:r>
          </a:p>
          <a:p>
            <a:r>
              <a:rPr lang="en-US" dirty="0" smtClean="0"/>
              <a:t>			if(a[</a:t>
            </a:r>
            <a:r>
              <a:rPr lang="en-US" dirty="0" err="1" smtClean="0"/>
              <a:t>i</a:t>
            </a:r>
            <a:r>
              <a:rPr lang="en-US" dirty="0" smtClean="0"/>
              <a:t>]&gt; max) // gap </a:t>
            </a:r>
            <a:r>
              <a:rPr lang="en-US" dirty="0" err="1" smtClean="0"/>
              <a:t>lan</a:t>
            </a:r>
            <a:r>
              <a:rPr lang="en-US" dirty="0" smtClean="0"/>
              <a:t> 2 3</a:t>
            </a:r>
          </a:p>
          <a:p>
            <a:r>
              <a:rPr lang="en-US" dirty="0" smtClean="0"/>
              <a:t>				max = a[</a:t>
            </a:r>
            <a:r>
              <a:rPr lang="en-US" dirty="0" err="1" smtClean="0"/>
              <a:t>i</a:t>
            </a:r>
            <a:r>
              <a:rPr lang="en-US" dirty="0" smtClean="0"/>
              <a:t>];</a:t>
            </a:r>
          </a:p>
          <a:p>
            <a:r>
              <a:rPr lang="en-US" dirty="0" smtClean="0"/>
              <a:t>	}	</a:t>
            </a:r>
          </a:p>
          <a:p>
            <a:r>
              <a:rPr lang="en-US" dirty="0" smtClean="0"/>
              <a:t>}</a:t>
            </a:r>
          </a:p>
          <a:p>
            <a:endParaRPr lang="en-US" dirty="0" smtClean="0"/>
          </a:p>
          <a:p>
            <a:r>
              <a:rPr lang="en-US" dirty="0" smtClean="0"/>
              <a:t>if(</a:t>
            </a:r>
            <a:r>
              <a:rPr lang="en-US" dirty="0" err="1" smtClean="0"/>
              <a:t>ExistFlag</a:t>
            </a:r>
            <a:r>
              <a:rPr lang="en-US" dirty="0" smtClean="0"/>
              <a:t> == false)</a:t>
            </a:r>
          </a:p>
          <a:p>
            <a:r>
              <a:rPr lang="en-US" dirty="0" smtClean="0"/>
              <a:t>	</a:t>
            </a:r>
            <a:r>
              <a:rPr lang="en-US" dirty="0" err="1" smtClean="0"/>
              <a:t>cout</a:t>
            </a:r>
            <a:r>
              <a:rPr lang="en-US" dirty="0" smtClean="0"/>
              <a:t>&lt;&lt;"</a:t>
            </a:r>
            <a:r>
              <a:rPr lang="en-US" dirty="0" err="1" smtClean="0"/>
              <a:t>Khong</a:t>
            </a:r>
            <a:r>
              <a:rPr lang="en-US" dirty="0" smtClean="0"/>
              <a:t> co so le </a:t>
            </a:r>
            <a:r>
              <a:rPr lang="en-US" dirty="0" err="1" smtClean="0"/>
              <a:t>trong</a:t>
            </a:r>
            <a:r>
              <a:rPr lang="en-US" dirty="0" smtClean="0"/>
              <a:t> </a:t>
            </a:r>
            <a:r>
              <a:rPr lang="en-US" dirty="0" err="1" smtClean="0"/>
              <a:t>mang</a:t>
            </a:r>
            <a:r>
              <a:rPr lang="en-US" dirty="0" smtClean="0"/>
              <a:t>. \n";</a:t>
            </a:r>
          </a:p>
          <a:p>
            <a:r>
              <a:rPr lang="en-US" dirty="0" smtClean="0"/>
              <a:t>else	</a:t>
            </a:r>
          </a:p>
          <a:p>
            <a:r>
              <a:rPr lang="en-US" dirty="0" smtClean="0"/>
              <a:t>	</a:t>
            </a:r>
            <a:r>
              <a:rPr lang="en-US" dirty="0" err="1" smtClean="0"/>
              <a:t>cout</a:t>
            </a:r>
            <a:r>
              <a:rPr lang="en-US" smtClean="0"/>
              <a:t>&lt;&lt;"max = "&lt;&lt;max;</a:t>
            </a:r>
            <a:endParaRPr lang="en-US"/>
          </a:p>
        </p:txBody>
      </p:sp>
      <p:sp>
        <p:nvSpPr>
          <p:cNvPr id="4" name="Slide Number Placeholder 3"/>
          <p:cNvSpPr>
            <a:spLocks noGrp="1"/>
          </p:cNvSpPr>
          <p:nvPr>
            <p:ph type="sldNum" sz="quarter" idx="10"/>
          </p:nvPr>
        </p:nvSpPr>
        <p:spPr/>
        <p:txBody>
          <a:bodyPr/>
          <a:lstStyle/>
          <a:p>
            <a:pPr>
              <a:defRPr/>
            </a:pPr>
            <a:fld id="{20D4B291-0457-42F6-9C2C-C4A66F7275BD}" type="slidenum">
              <a:rPr lang="en-GB" smtClean="0"/>
              <a:pPr>
                <a:defRPr/>
              </a:pPr>
              <a:t>8</a:t>
            </a:fld>
            <a:endParaRPr lang="en-GB"/>
          </a:p>
        </p:txBody>
      </p:sp>
    </p:spTree>
    <p:extLst>
      <p:ext uri="{BB962C8B-B14F-4D97-AF65-F5344CB8AC3E}">
        <p14:creationId xmlns:p14="http://schemas.microsoft.com/office/powerpoint/2010/main" val="242947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Chinh</a:t>
            </a:r>
            <a:r>
              <a:rPr lang="en-US" dirty="0" smtClean="0"/>
              <a:t> </a:t>
            </a:r>
            <a:r>
              <a:rPr lang="en-US" dirty="0" err="1" smtClean="0"/>
              <a:t>sua</a:t>
            </a:r>
            <a:r>
              <a:rPr lang="en-US" dirty="0" smtClean="0"/>
              <a:t> dap so </a:t>
            </a:r>
            <a:r>
              <a:rPr lang="en-US" dirty="0" err="1" smtClean="0"/>
              <a:t>phan</a:t>
            </a:r>
            <a:r>
              <a:rPr lang="en-US" dirty="0" smtClean="0"/>
              <a:t> </a:t>
            </a:r>
            <a:r>
              <a:rPr lang="en-US" dirty="0" err="1" smtClean="0"/>
              <a:t>cong</a:t>
            </a:r>
            <a:r>
              <a:rPr lang="en-US" dirty="0" smtClean="0"/>
              <a:t>:</a:t>
            </a:r>
          </a:p>
          <a:p>
            <a:pPr marL="228600" indent="-228600">
              <a:buAutoNum type="arabicPeriod"/>
            </a:pPr>
            <a:r>
              <a:rPr lang="en-US" dirty="0" err="1" smtClean="0"/>
              <a:t>nhap</a:t>
            </a:r>
            <a:r>
              <a:rPr lang="en-US" dirty="0" smtClean="0"/>
              <a:t> </a:t>
            </a:r>
            <a:r>
              <a:rPr lang="en-US" dirty="0" err="1" smtClean="0"/>
              <a:t>tu</a:t>
            </a:r>
            <a:r>
              <a:rPr lang="en-US" dirty="0" smtClean="0"/>
              <a:t> dong </a:t>
            </a:r>
            <a:r>
              <a:rPr lang="en-US" dirty="0" smtClean="0">
                <a:sym typeface="Wingdings" panose="05000000000000000000" pitchFamily="2" charset="2"/>
              </a:rPr>
              <a:t> max la </a:t>
            </a:r>
            <a:r>
              <a:rPr lang="en-US" dirty="0" err="1" smtClean="0">
                <a:sym typeface="Wingdings" panose="05000000000000000000" pitchFamily="2" charset="2"/>
              </a:rPr>
              <a:t>thoi</a:t>
            </a:r>
            <a:r>
              <a:rPr lang="en-US" dirty="0" smtClean="0">
                <a:sym typeface="Wingdings" panose="05000000000000000000" pitchFamily="2" charset="2"/>
              </a:rPr>
              <a:t> </a:t>
            </a:r>
            <a:r>
              <a:rPr lang="en-US" dirty="0" err="1" smtClean="0">
                <a:sym typeface="Wingdings" panose="05000000000000000000" pitchFamily="2" charset="2"/>
              </a:rPr>
              <a:t>gian</a:t>
            </a:r>
            <a:r>
              <a:rPr lang="en-US" dirty="0" smtClean="0">
                <a:sym typeface="Wingdings" panose="05000000000000000000" pitchFamily="2" charset="2"/>
              </a:rPr>
              <a:t> </a:t>
            </a:r>
            <a:r>
              <a:rPr lang="en-US" dirty="0" err="1" smtClean="0">
                <a:sym typeface="Wingdings" panose="05000000000000000000" pitchFamily="2" charset="2"/>
              </a:rPr>
              <a:t>hoan</a:t>
            </a:r>
            <a:r>
              <a:rPr lang="en-US" dirty="0" smtClean="0">
                <a:sym typeface="Wingdings" panose="05000000000000000000" pitchFamily="2" charset="2"/>
              </a:rPr>
              <a:t> </a:t>
            </a:r>
            <a:r>
              <a:rPr lang="en-US" dirty="0" err="1" smtClean="0">
                <a:sym typeface="Wingdings" panose="05000000000000000000" pitchFamily="2" charset="2"/>
              </a:rPr>
              <a:t>thanh</a:t>
            </a:r>
            <a:r>
              <a:rPr lang="en-US" dirty="0" smtClean="0">
                <a:sym typeface="Wingdings" panose="05000000000000000000" pitchFamily="2" charset="2"/>
              </a:rPr>
              <a:t> </a:t>
            </a:r>
            <a:r>
              <a:rPr lang="en-US" dirty="0" err="1" smtClean="0">
                <a:sym typeface="Wingdings" panose="05000000000000000000" pitchFamily="2" charset="2"/>
              </a:rPr>
              <a:t>theo</a:t>
            </a:r>
            <a:r>
              <a:rPr lang="en-US" dirty="0" smtClean="0">
                <a:sym typeface="Wingdings" panose="05000000000000000000" pitchFamily="2" charset="2"/>
              </a:rPr>
              <a:t> </a:t>
            </a:r>
            <a:r>
              <a:rPr lang="en-US" dirty="0" err="1" smtClean="0">
                <a:sym typeface="Wingdings" panose="05000000000000000000" pitchFamily="2" charset="2"/>
              </a:rPr>
              <a:t>cach</a:t>
            </a:r>
            <a:r>
              <a:rPr lang="en-US" dirty="0" smtClean="0">
                <a:sym typeface="Wingdings" panose="05000000000000000000" pitchFamily="2" charset="2"/>
              </a:rPr>
              <a:t> </a:t>
            </a:r>
            <a:r>
              <a:rPr lang="en-US" dirty="0" err="1" smtClean="0">
                <a:sym typeface="Wingdings" panose="05000000000000000000" pitchFamily="2" charset="2"/>
              </a:rPr>
              <a:t>phan</a:t>
            </a:r>
            <a:r>
              <a:rPr lang="en-US" dirty="0" smtClean="0">
                <a:sym typeface="Wingdings" panose="05000000000000000000" pitchFamily="2" charset="2"/>
              </a:rPr>
              <a:t> cong.</a:t>
            </a:r>
          </a:p>
          <a:p>
            <a:pPr marL="228600" indent="-228600">
              <a:buAutoNum type="arabicPeriod"/>
            </a:pPr>
            <a:r>
              <a:rPr lang="en-US" dirty="0" smtClean="0">
                <a:sym typeface="Wingdings" panose="05000000000000000000" pitchFamily="2" charset="2"/>
              </a:rPr>
              <a:t>Sap </a:t>
            </a:r>
            <a:r>
              <a:rPr lang="en-US" dirty="0" err="1" smtClean="0">
                <a:sym typeface="Wingdings" panose="05000000000000000000" pitchFamily="2" charset="2"/>
              </a:rPr>
              <a:t>giam</a:t>
            </a:r>
            <a:r>
              <a:rPr lang="en-US" baseline="0" dirty="0" smtClean="0">
                <a:sym typeface="Wingdings" panose="05000000000000000000" pitchFamily="2" charset="2"/>
              </a:rPr>
              <a:t>  them sap tang, </a:t>
            </a:r>
            <a:r>
              <a:rPr lang="en-US" baseline="0" dirty="0" err="1" smtClean="0">
                <a:sym typeface="Wingdings" panose="05000000000000000000" pitchFamily="2" charset="2"/>
              </a:rPr>
              <a:t>pcong</a:t>
            </a:r>
            <a:r>
              <a:rPr lang="en-US" baseline="0" dirty="0" smtClean="0">
                <a:sym typeface="Wingdings" panose="05000000000000000000" pitchFamily="2" charset="2"/>
              </a:rPr>
              <a:t> sap tang  </a:t>
            </a:r>
            <a:r>
              <a:rPr lang="en-US" baseline="0" dirty="0" err="1" smtClean="0">
                <a:sym typeface="Wingdings" panose="05000000000000000000" pitchFamily="2" charset="2"/>
              </a:rPr>
              <a:t>cach</a:t>
            </a:r>
            <a:r>
              <a:rPr lang="en-US" baseline="0" dirty="0" smtClean="0">
                <a:sym typeface="Wingdings" panose="05000000000000000000" pitchFamily="2" charset="2"/>
              </a:rPr>
              <a:t> </a:t>
            </a:r>
            <a:r>
              <a:rPr lang="en-US" baseline="0" dirty="0" err="1" smtClean="0">
                <a:sym typeface="Wingdings" panose="05000000000000000000" pitchFamily="2" charset="2"/>
              </a:rPr>
              <a:t>phan</a:t>
            </a:r>
            <a:r>
              <a:rPr lang="en-US" baseline="0" dirty="0" smtClean="0">
                <a:sym typeface="Wingdings" panose="05000000000000000000" pitchFamily="2" charset="2"/>
              </a:rPr>
              <a:t> </a:t>
            </a:r>
            <a:r>
              <a:rPr lang="en-US" baseline="0" dirty="0" err="1" smtClean="0">
                <a:sym typeface="Wingdings" panose="05000000000000000000" pitchFamily="2" charset="2"/>
              </a:rPr>
              <a:t>cong</a:t>
            </a:r>
            <a:r>
              <a:rPr lang="en-US" baseline="0" dirty="0" smtClean="0">
                <a:sym typeface="Wingdings" panose="05000000000000000000" pitchFamily="2" charset="2"/>
              </a:rPr>
              <a:t> </a:t>
            </a:r>
            <a:r>
              <a:rPr lang="en-US" baseline="0" dirty="0" err="1" smtClean="0">
                <a:sym typeface="Wingdings" panose="05000000000000000000" pitchFamily="2" charset="2"/>
              </a:rPr>
              <a:t>va</a:t>
            </a:r>
            <a:r>
              <a:rPr lang="en-US" baseline="0" dirty="0" smtClean="0">
                <a:sym typeface="Wingdings" panose="05000000000000000000" pitchFamily="2" charset="2"/>
              </a:rPr>
              <a:t> </a:t>
            </a:r>
            <a:r>
              <a:rPr lang="en-US" baseline="0" dirty="0" err="1" smtClean="0">
                <a:sym typeface="Wingdings" panose="05000000000000000000" pitchFamily="2" charset="2"/>
              </a:rPr>
              <a:t>thoi</a:t>
            </a:r>
            <a:r>
              <a:rPr lang="en-US" baseline="0" dirty="0" smtClean="0">
                <a:sym typeface="Wingdings" panose="05000000000000000000" pitchFamily="2" charset="2"/>
              </a:rPr>
              <a:t> </a:t>
            </a:r>
            <a:r>
              <a:rPr lang="en-US" baseline="0" dirty="0" err="1" smtClean="0">
                <a:sym typeface="Wingdings" panose="05000000000000000000" pitchFamily="2" charset="2"/>
              </a:rPr>
              <a:t>gian</a:t>
            </a:r>
            <a:r>
              <a:rPr lang="en-US" baseline="0" dirty="0" smtClean="0">
                <a:sym typeface="Wingdings" panose="05000000000000000000" pitchFamily="2" charset="2"/>
              </a:rPr>
              <a:t> </a:t>
            </a:r>
            <a:r>
              <a:rPr lang="en-US" baseline="0" dirty="0" err="1" smtClean="0">
                <a:sym typeface="Wingdings" panose="05000000000000000000" pitchFamily="2" charset="2"/>
              </a:rPr>
              <a:t>hoan</a:t>
            </a:r>
            <a:r>
              <a:rPr lang="en-US" baseline="0" dirty="0" smtClean="0">
                <a:sym typeface="Wingdings" panose="05000000000000000000" pitchFamily="2" charset="2"/>
              </a:rPr>
              <a:t> </a:t>
            </a:r>
            <a:r>
              <a:rPr lang="en-US" baseline="0" dirty="0" err="1" smtClean="0">
                <a:sym typeface="Wingdings" panose="05000000000000000000" pitchFamily="2" charset="2"/>
              </a:rPr>
              <a:t>thanh</a:t>
            </a:r>
            <a:r>
              <a:rPr lang="en-US" baseline="0" dirty="0" smtClean="0">
                <a:sym typeface="Wingdings" panose="05000000000000000000" pitchFamily="2" charset="2"/>
              </a:rPr>
              <a:t> max </a:t>
            </a:r>
          </a:p>
          <a:p>
            <a:pPr marL="228600" indent="-228600">
              <a:buAutoNum type="arabicPeriod"/>
            </a:pPr>
            <a:r>
              <a:rPr lang="en-US" baseline="0" dirty="0" smtClean="0">
                <a:sym typeface="Wingdings" panose="05000000000000000000" pitchFamily="2" charset="2"/>
              </a:rPr>
              <a:t>1 may = random 1-10 </a:t>
            </a:r>
            <a:r>
              <a:rPr lang="en-US" baseline="0" dirty="0" err="1" smtClean="0">
                <a:sym typeface="Wingdings" panose="05000000000000000000" pitchFamily="2" charset="2"/>
              </a:rPr>
              <a:t>viec</a:t>
            </a:r>
            <a:endParaRPr lang="en-US" baseline="0" dirty="0" smtClean="0">
              <a:sym typeface="Wingdings" panose="05000000000000000000" pitchFamily="2" charset="2"/>
            </a:endParaRPr>
          </a:p>
          <a:p>
            <a:pPr marL="228600" indent="-228600">
              <a:buAutoNum type="arabicPeriod"/>
            </a:pPr>
            <a:r>
              <a:rPr lang="en-US" baseline="0" dirty="0" smtClean="0">
                <a:sym typeface="Wingdings" panose="05000000000000000000" pitchFamily="2" charset="2"/>
              </a:rPr>
              <a:t>2 may =&gt; 1-10 </a:t>
            </a:r>
            <a:r>
              <a:rPr lang="en-US" baseline="0" dirty="0" err="1" smtClean="0">
                <a:sym typeface="Wingdings" panose="05000000000000000000" pitchFamily="2" charset="2"/>
              </a:rPr>
              <a:t>viec</a:t>
            </a:r>
            <a:endParaRPr lang="en-US" baseline="0" dirty="0" smtClean="0">
              <a:sym typeface="Wingdings" panose="05000000000000000000" pitchFamily="2" charset="2"/>
            </a:endParaRPr>
          </a:p>
          <a:p>
            <a:pPr marL="228600" indent="-228600">
              <a:buAutoNum type="arabicPeriod"/>
            </a:pPr>
            <a:r>
              <a:rPr lang="en-US" baseline="0" dirty="0" smtClean="0">
                <a:sym typeface="Wingdings" panose="05000000000000000000" pitchFamily="2" charset="2"/>
              </a:rPr>
              <a:t>3 may  1-10 </a:t>
            </a:r>
            <a:r>
              <a:rPr lang="en-US" baseline="0" dirty="0" err="1" smtClean="0">
                <a:sym typeface="Wingdings" panose="05000000000000000000" pitchFamily="2" charset="2"/>
              </a:rPr>
              <a:t>viec</a:t>
            </a:r>
            <a:endParaRPr lang="en-US" baseline="0" dirty="0" smtClean="0">
              <a:sym typeface="Wingdings" panose="05000000000000000000" pitchFamily="2" charset="2"/>
            </a:endParaRPr>
          </a:p>
          <a:p>
            <a:pPr marL="228600" indent="-228600">
              <a:buAutoNum type="arabicPeriod"/>
            </a:pPr>
            <a:r>
              <a:rPr lang="en-US" baseline="0" dirty="0" smtClean="0">
                <a:sym typeface="Wingdings" panose="05000000000000000000" pitchFamily="2" charset="2"/>
              </a:rPr>
              <a:t>4 may  1 -10 </a:t>
            </a:r>
            <a:r>
              <a:rPr lang="en-US" baseline="0" dirty="0" err="1" smtClean="0">
                <a:sym typeface="Wingdings" panose="05000000000000000000" pitchFamily="2" charset="2"/>
              </a:rPr>
              <a:t>viec</a:t>
            </a:r>
            <a:endParaRPr lang="en-US" baseline="0" dirty="0" smtClean="0">
              <a:sym typeface="Wingdings" panose="05000000000000000000" pitchFamily="2" charset="2"/>
            </a:endParaRPr>
          </a:p>
          <a:p>
            <a:pPr marL="228600" indent="-228600">
              <a:buAutoNum type="arabicPeriod"/>
            </a:pPr>
            <a:r>
              <a:rPr lang="en-US" baseline="0" dirty="0" smtClean="0">
                <a:sym typeface="Wingdings" panose="05000000000000000000" pitchFamily="2" charset="2"/>
              </a:rPr>
              <a:t>5 may  1- 10 </a:t>
            </a:r>
            <a:r>
              <a:rPr lang="en-US" baseline="0" dirty="0" err="1" smtClean="0">
                <a:sym typeface="Wingdings" panose="05000000000000000000" pitchFamily="2" charset="2"/>
              </a:rPr>
              <a:t>viec</a:t>
            </a:r>
            <a:endParaRPr lang="en-US"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20D4B291-0457-42F6-9C2C-C4A66F7275BD}" type="slidenum">
              <a:rPr lang="en-GB" smtClean="0"/>
              <a:pPr>
                <a:defRPr/>
              </a:pPr>
              <a:t>11</a:t>
            </a:fld>
            <a:endParaRPr lang="en-GB"/>
          </a:p>
        </p:txBody>
      </p:sp>
    </p:spTree>
    <p:extLst>
      <p:ext uri="{BB962C8B-B14F-4D97-AF65-F5344CB8AC3E}">
        <p14:creationId xmlns:p14="http://schemas.microsoft.com/office/powerpoint/2010/main" val="2562581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 </a:t>
            </a:r>
          </a:p>
          <a:p>
            <a:r>
              <a:rPr lang="en-US" dirty="0" err="1" smtClean="0"/>
              <a:t>youtube</a:t>
            </a:r>
            <a:r>
              <a:rPr lang="en-US" dirty="0" smtClean="0"/>
              <a:t>, scholar, </a:t>
            </a:r>
            <a:r>
              <a:rPr lang="en-US" dirty="0" err="1" smtClean="0"/>
              <a:t>google</a:t>
            </a:r>
            <a:r>
              <a:rPr lang="en-US" dirty="0" smtClean="0"/>
              <a:t>,</a:t>
            </a:r>
            <a:r>
              <a:rPr lang="en-US" baseline="0" dirty="0" smtClean="0"/>
              <a:t> blog, forum, code/tool examples</a:t>
            </a:r>
            <a:endParaRPr lang="en-US" dirty="0"/>
          </a:p>
        </p:txBody>
      </p:sp>
      <p:sp>
        <p:nvSpPr>
          <p:cNvPr id="4" name="Slide Number Placeholder 3"/>
          <p:cNvSpPr>
            <a:spLocks noGrp="1"/>
          </p:cNvSpPr>
          <p:nvPr>
            <p:ph type="sldNum" sz="quarter" idx="10"/>
          </p:nvPr>
        </p:nvSpPr>
        <p:spPr/>
        <p:txBody>
          <a:bodyPr/>
          <a:lstStyle/>
          <a:p>
            <a:pPr>
              <a:defRPr/>
            </a:pPr>
            <a:fld id="{20D4B291-0457-42F6-9C2C-C4A66F7275BD}" type="slidenum">
              <a:rPr lang="en-GB" smtClean="0"/>
              <a:pPr>
                <a:defRPr/>
              </a:pPr>
              <a:t>16</a:t>
            </a:fld>
            <a:endParaRPr lang="en-GB"/>
          </a:p>
        </p:txBody>
      </p:sp>
    </p:spTree>
    <p:extLst>
      <p:ext uri="{BB962C8B-B14F-4D97-AF65-F5344CB8AC3E}">
        <p14:creationId xmlns:p14="http://schemas.microsoft.com/office/powerpoint/2010/main" val="4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AD351FA-B665-4526-A822-950C576B5336}" type="datetime1">
              <a:rPr lang="en-GB"/>
              <a:pPr>
                <a:defRPr/>
              </a:pPr>
              <a:t>22/03/2018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fld id="{DD3C3EDE-BBE1-42DD-8E3C-2F25B0B330B8}" type="slidenum">
              <a:rPr lang="en-GB"/>
              <a:pPr>
                <a:defRPr/>
              </a:pPr>
              <a:t>‹#›</a:t>
            </a:fld>
            <a:endParaRPr lang="en-GB"/>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D02B0AD-1955-4B90-9056-3C92362B7C06}" type="datetime1">
              <a:rPr lang="en-GB"/>
              <a:pPr>
                <a:defRPr/>
              </a:pPr>
              <a:t>22/03/2018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fld id="{B671D28C-2C3A-4C2D-B069-ADF4C8A1C6A9}" type="slidenum">
              <a:rPr lang="en-GB"/>
              <a:pPr>
                <a:defRPr/>
              </a:pPr>
              <a:t>‹#›</a:t>
            </a:fld>
            <a:endParaRPr lang="en-GB"/>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D12C189-F9A4-431D-B16D-E79C05B1BFF0}" type="datetime1">
              <a:rPr lang="en-GB"/>
              <a:pPr>
                <a:defRPr/>
              </a:pPr>
              <a:t>22/03/2018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fld id="{5197BF79-0A5D-457D-A692-F71740D6CAC6}" type="slidenum">
              <a:rPr lang="en-GB"/>
              <a:pPr>
                <a:defRPr/>
              </a:pPr>
              <a:t>‹#›</a:t>
            </a:fld>
            <a:endParaRPr lang="en-GB"/>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37972FA-21B9-4A79-87F7-D270C5F6C1CA}" type="datetime1">
              <a:rPr lang="en-GB"/>
              <a:pPr>
                <a:defRPr/>
              </a:pPr>
              <a:t>22/03/2018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fld id="{DDF148B4-F32F-47EE-8BBB-14A3072BA734}" type="slidenum">
              <a:rPr lang="en-GB"/>
              <a:pPr>
                <a:defRPr/>
              </a:pPr>
              <a:t>‹#›</a:t>
            </a:fld>
            <a:endParaRPr lang="en-GB"/>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fld id="{CFDEB017-A655-4560-B89C-934265177AFB}" type="datetime1">
              <a:rPr lang="en-GB"/>
              <a:pPr>
                <a:defRPr/>
              </a:pPr>
              <a:t>22/03/2018</a:t>
            </a:fld>
            <a:endParaRPr lang="en-GB"/>
          </a:p>
        </p:txBody>
      </p:sp>
      <p:sp>
        <p:nvSpPr>
          <p:cNvPr id="7"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8" name="Rectangle 6"/>
          <p:cNvSpPr>
            <a:spLocks noGrp="1" noChangeArrowheads="1"/>
          </p:cNvSpPr>
          <p:nvPr>
            <p:ph type="sldNum" sz="quarter" idx="12"/>
          </p:nvPr>
        </p:nvSpPr>
        <p:spPr>
          <a:ln/>
        </p:spPr>
        <p:txBody>
          <a:bodyPr/>
          <a:lstStyle>
            <a:lvl1pPr>
              <a:defRPr/>
            </a:lvl1pPr>
          </a:lstStyle>
          <a:p>
            <a:pPr>
              <a:defRPr/>
            </a:pPr>
            <a:fld id="{EAE0D898-888C-4E29-81CC-7AC811F9C0A6}" type="slidenum">
              <a:rPr lang="en-GB"/>
              <a:pPr>
                <a:defRPr/>
              </a:pPr>
              <a:t>‹#›</a:t>
            </a:fld>
            <a:endParaRPr lang="en-GB"/>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8C9C70B-A9AE-458A-AA42-008DFC75D0D6}" type="datetime1">
              <a:rPr lang="en-GB"/>
              <a:pPr>
                <a:defRPr/>
              </a:pPr>
              <a:t>22/03/2018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fld id="{0E9581D1-7362-48C5-929A-9343D4ED7AA9}" type="slidenum">
              <a:rPr lang="en-GB"/>
              <a:pPr>
                <a:defRPr/>
              </a:pPr>
              <a:t>‹#›</a:t>
            </a:fld>
            <a:endParaRPr lang="en-GB"/>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30EE367C-84E6-4955-BB61-8E40C68F9318}" type="datetime1">
              <a:rPr lang="en-GB"/>
              <a:pPr>
                <a:defRPr/>
              </a:pPr>
              <a:t>22/03/2018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fld id="{CB88686D-F6E3-43EC-A146-F4D51A00ECF8}" type="slidenum">
              <a:rPr lang="en-GB"/>
              <a:pPr>
                <a:defRPr/>
              </a:pPr>
              <a:t>‹#›</a:t>
            </a:fld>
            <a:endParaRPr lang="en-GB"/>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163BE89-00C1-453A-8366-44612C55B099}" type="datetime1">
              <a:rPr lang="en-GB"/>
              <a:pPr>
                <a:defRPr/>
              </a:pPr>
              <a:t>22/03/2018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fld id="{B1765306-BB93-4576-BF7C-003E48AFE122}" type="slidenum">
              <a:rPr lang="en-GB"/>
              <a:pPr>
                <a:defRPr/>
              </a:pPr>
              <a:t>‹#›</a:t>
            </a:fld>
            <a:endParaRPr lang="en-GB"/>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26C4294-8E0E-4411-9E93-25C9EE19F8EC}" type="datetime1">
              <a:rPr lang="en-GB"/>
              <a:pPr>
                <a:defRPr/>
              </a:pPr>
              <a:t>22/03/2018</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9" name="Rectangle 6"/>
          <p:cNvSpPr>
            <a:spLocks noGrp="1" noChangeArrowheads="1"/>
          </p:cNvSpPr>
          <p:nvPr>
            <p:ph type="sldNum" sz="quarter" idx="12"/>
          </p:nvPr>
        </p:nvSpPr>
        <p:spPr>
          <a:ln/>
        </p:spPr>
        <p:txBody>
          <a:bodyPr/>
          <a:lstStyle>
            <a:lvl1pPr>
              <a:defRPr/>
            </a:lvl1pPr>
          </a:lstStyle>
          <a:p>
            <a:pPr>
              <a:defRPr/>
            </a:pPr>
            <a:fld id="{B792F45A-5447-46DE-AF37-CB7BE06D602E}" type="slidenum">
              <a:rPr lang="en-GB"/>
              <a:pPr>
                <a:defRPr/>
              </a:pPr>
              <a:t>‹#›</a:t>
            </a:fld>
            <a:endParaRPr lang="en-GB"/>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E8F2E40-0EF1-4BB2-B935-C95EDF8B2DF4}" type="datetime1">
              <a:rPr lang="en-GB"/>
              <a:pPr>
                <a:defRPr/>
              </a:pPr>
              <a:t>22/03/2018</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5" name="Rectangle 6"/>
          <p:cNvSpPr>
            <a:spLocks noGrp="1" noChangeArrowheads="1"/>
          </p:cNvSpPr>
          <p:nvPr>
            <p:ph type="sldNum" sz="quarter" idx="12"/>
          </p:nvPr>
        </p:nvSpPr>
        <p:spPr>
          <a:ln/>
        </p:spPr>
        <p:txBody>
          <a:bodyPr/>
          <a:lstStyle>
            <a:lvl1pPr>
              <a:defRPr/>
            </a:lvl1pPr>
          </a:lstStyle>
          <a:p>
            <a:pPr>
              <a:defRPr/>
            </a:pPr>
            <a:fld id="{4F0880DB-8E5C-4538-B101-0E53204D642F}" type="slidenum">
              <a:rPr lang="en-GB"/>
              <a:pPr>
                <a:defRPr/>
              </a:pPr>
              <a:t>‹#›</a:t>
            </a:fld>
            <a:endParaRPr lang="en-GB"/>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44EBEAB-3F11-4886-A594-D2A2D3230E57}" type="datetime1">
              <a:rPr lang="en-GB"/>
              <a:pPr>
                <a:defRPr/>
              </a:pPr>
              <a:t>22/03/2018</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4" name="Rectangle 6"/>
          <p:cNvSpPr>
            <a:spLocks noGrp="1" noChangeArrowheads="1"/>
          </p:cNvSpPr>
          <p:nvPr>
            <p:ph type="sldNum" sz="quarter" idx="12"/>
          </p:nvPr>
        </p:nvSpPr>
        <p:spPr>
          <a:ln/>
        </p:spPr>
        <p:txBody>
          <a:bodyPr/>
          <a:lstStyle>
            <a:lvl1pPr>
              <a:defRPr/>
            </a:lvl1pPr>
          </a:lstStyle>
          <a:p>
            <a:pPr>
              <a:defRPr/>
            </a:pPr>
            <a:fld id="{3CA2E8B6-0436-42CC-B116-91F13A3613C7}" type="slidenum">
              <a:rPr lang="en-GB"/>
              <a:pPr>
                <a:defRPr/>
              </a:pPr>
              <a:t>‹#›</a:t>
            </a:fld>
            <a:endParaRPr lang="en-GB"/>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1DAC453-712C-4714-A702-B72EBC64F019}" type="datetime1">
              <a:rPr lang="en-GB"/>
              <a:pPr>
                <a:defRPr/>
              </a:pPr>
              <a:t>22/03/2018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fld id="{29AB52F2-CE4F-4DE0-8788-D729A561C973}" type="slidenum">
              <a:rPr lang="en-GB"/>
              <a:pPr>
                <a:defRPr/>
              </a:pPr>
              <a:t>‹#›</a:t>
            </a:fld>
            <a:endParaRPr lang="en-GB"/>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01D0B42-DAA6-46C6-A482-16FEC0D98768}" type="datetime1">
              <a:rPr lang="en-GB"/>
              <a:pPr>
                <a:defRPr/>
              </a:pPr>
              <a:t>22/03/2018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fld id="{9055B55B-7453-480B-9C9F-EB14E3BF48CF}" type="slidenum">
              <a:rPr lang="en-GB"/>
              <a:pPr>
                <a:defRPr/>
              </a:pPr>
              <a:t>‹#›</a:t>
            </a:fld>
            <a:endParaRPr lang="en-GB"/>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685800" y="609600"/>
            <a:ext cx="7772400" cy="1143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8435" name="Rectangle 3"/>
          <p:cNvSpPr>
            <a:spLocks noGrp="1" noChangeArrowheads="1"/>
          </p:cNvSpPr>
          <p:nvPr>
            <p:ph type="body" idx="1"/>
          </p:nvPr>
        </p:nvSpPr>
        <p:spPr bwMode="auto">
          <a:xfrm>
            <a:off x="685800" y="1981200"/>
            <a:ext cx="7772400" cy="41148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99DD455-DAFA-4E61-8AD2-CF426A8DE068}" type="datetime1">
              <a:rPr lang="en-GB"/>
              <a:pPr>
                <a:defRPr/>
              </a:pPr>
              <a:t>22/03/2018</a:t>
            </a:fld>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GB"/>
              <a:t>Nhập môn Trí tuệ nhân tạo</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423E994-0D6E-4FC7-8E21-3DA6A5A6998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rgbClr val="FF9900"/>
          </a:solidFill>
          <a:latin typeface="+mj-lt"/>
          <a:ea typeface="+mj-ea"/>
          <a:cs typeface="+mj-cs"/>
        </a:defRPr>
      </a:lvl1pPr>
      <a:lvl2pPr algn="ctr" rtl="0" eaLnBrk="0" fontAlgn="base" hangingPunct="0">
        <a:spcBef>
          <a:spcPct val="0"/>
        </a:spcBef>
        <a:spcAft>
          <a:spcPct val="0"/>
        </a:spcAft>
        <a:defRPr sz="3600">
          <a:solidFill>
            <a:srgbClr val="FF9900"/>
          </a:solidFill>
          <a:latin typeface="Arial Unicode MS" pitchFamily="34" charset="-128"/>
        </a:defRPr>
      </a:lvl2pPr>
      <a:lvl3pPr algn="ctr" rtl="0" eaLnBrk="0" fontAlgn="base" hangingPunct="0">
        <a:spcBef>
          <a:spcPct val="0"/>
        </a:spcBef>
        <a:spcAft>
          <a:spcPct val="0"/>
        </a:spcAft>
        <a:defRPr sz="3600">
          <a:solidFill>
            <a:srgbClr val="FF9900"/>
          </a:solidFill>
          <a:latin typeface="Arial Unicode MS" pitchFamily="34" charset="-128"/>
        </a:defRPr>
      </a:lvl3pPr>
      <a:lvl4pPr algn="ctr" rtl="0" eaLnBrk="0" fontAlgn="base" hangingPunct="0">
        <a:spcBef>
          <a:spcPct val="0"/>
        </a:spcBef>
        <a:spcAft>
          <a:spcPct val="0"/>
        </a:spcAft>
        <a:defRPr sz="3600">
          <a:solidFill>
            <a:srgbClr val="FF9900"/>
          </a:solidFill>
          <a:latin typeface="Arial Unicode MS" pitchFamily="34" charset="-128"/>
        </a:defRPr>
      </a:lvl4pPr>
      <a:lvl5pPr algn="ctr" rtl="0" eaLnBrk="0" fontAlgn="base" hangingPunct="0">
        <a:spcBef>
          <a:spcPct val="0"/>
        </a:spcBef>
        <a:spcAft>
          <a:spcPct val="0"/>
        </a:spcAft>
        <a:defRPr sz="3600">
          <a:solidFill>
            <a:srgbClr val="FF9900"/>
          </a:solidFill>
          <a:latin typeface="Arial Unicode MS" pitchFamily="34" charset="-128"/>
        </a:defRPr>
      </a:lvl5pPr>
      <a:lvl6pPr marL="457200" algn="ctr" rtl="0" fontAlgn="base">
        <a:spcBef>
          <a:spcPct val="0"/>
        </a:spcBef>
        <a:spcAft>
          <a:spcPct val="0"/>
        </a:spcAft>
        <a:defRPr sz="3600">
          <a:solidFill>
            <a:srgbClr val="FF9900"/>
          </a:solidFill>
          <a:latin typeface="Arial Unicode MS" pitchFamily="34" charset="-128"/>
        </a:defRPr>
      </a:lvl6pPr>
      <a:lvl7pPr marL="914400" algn="ctr" rtl="0" fontAlgn="base">
        <a:spcBef>
          <a:spcPct val="0"/>
        </a:spcBef>
        <a:spcAft>
          <a:spcPct val="0"/>
        </a:spcAft>
        <a:defRPr sz="3600">
          <a:solidFill>
            <a:srgbClr val="FF9900"/>
          </a:solidFill>
          <a:latin typeface="Arial Unicode MS" pitchFamily="34" charset="-128"/>
        </a:defRPr>
      </a:lvl7pPr>
      <a:lvl8pPr marL="1371600" algn="ctr" rtl="0" fontAlgn="base">
        <a:spcBef>
          <a:spcPct val="0"/>
        </a:spcBef>
        <a:spcAft>
          <a:spcPct val="0"/>
        </a:spcAft>
        <a:defRPr sz="3600">
          <a:solidFill>
            <a:srgbClr val="FF9900"/>
          </a:solidFill>
          <a:latin typeface="Arial Unicode MS" pitchFamily="34" charset="-128"/>
        </a:defRPr>
      </a:lvl8pPr>
      <a:lvl9pPr marL="1828800" algn="ctr" rtl="0" fontAlgn="base">
        <a:spcBef>
          <a:spcPct val="0"/>
        </a:spcBef>
        <a:spcAft>
          <a:spcPct val="0"/>
        </a:spcAft>
        <a:defRPr sz="3600">
          <a:solidFill>
            <a:srgbClr val="FF9900"/>
          </a:solidFill>
          <a:latin typeface="Arial Unicode MS" pitchFamily="34"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2.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7.wmf"/><Relationship Id="rId2" Type="http://schemas.openxmlformats.org/officeDocument/2006/relationships/slideLayout" Target="../slideLayouts/slideLayout13.xml"/><Relationship Id="rId16" Type="http://schemas.openxmlformats.org/officeDocument/2006/relationships/image" Target="../media/image19.wmf"/><Relationship Id="rId1" Type="http://schemas.openxmlformats.org/officeDocument/2006/relationships/vmlDrawing" Target="../drawings/vmlDrawing10.vml"/><Relationship Id="rId6" Type="http://schemas.openxmlformats.org/officeDocument/2006/relationships/image" Target="../media/image14.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4.bin"/><Relationship Id="rId14" Type="http://schemas.openxmlformats.org/officeDocument/2006/relationships/image" Target="../media/image18.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1.w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2.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1.wmf"/></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0.wmf"/></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1.w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2.wmf"/></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0" y="2286000"/>
            <a:ext cx="8820150" cy="1143000"/>
          </a:xfrm>
        </p:spPr>
        <p:txBody>
          <a:bodyPr/>
          <a:lstStyle/>
          <a:p>
            <a:pPr eaLnBrk="1" hangingPunct="1"/>
            <a:r>
              <a:rPr lang="en-US" sz="3100" smtClean="0"/>
              <a:t>THUẬT TOÁN, THUẬT GIẢI </a:t>
            </a:r>
            <a:br>
              <a:rPr lang="en-US" sz="3100" smtClean="0"/>
            </a:br>
            <a:r>
              <a:rPr lang="en-US" sz="3100" smtClean="0"/>
              <a:t>MỘT SỐ PHƯƠNG PHÁP GIẢI QUYẾT VẤN ĐỀ </a:t>
            </a:r>
            <a:endParaRPr lang="en-GB" sz="31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1F48AA0-5269-4CB1-9C8A-1752F4EF243E}" type="datetime1">
              <a:rPr lang="en-GB" sz="1400" smtClean="0"/>
              <a:pPr eaLnBrk="1" hangingPunct="1"/>
              <a:t>22/03/2018</a:t>
            </a:fld>
            <a:endParaRPr lang="en-GB" sz="1400" smtClean="0"/>
          </a:p>
        </p:txBody>
      </p:sp>
      <p:sp>
        <p:nvSpPr>
          <p:cNvPr id="276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76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A39C24E-CF9C-4F33-A307-624460B5C5C1}" type="slidenum">
              <a:rPr lang="en-GB" sz="1400" smtClean="0"/>
              <a:pPr eaLnBrk="1" hangingPunct="1"/>
              <a:t>10</a:t>
            </a:fld>
            <a:endParaRPr lang="en-GB" sz="1400" smtClean="0"/>
          </a:p>
        </p:txBody>
      </p:sp>
      <p:sp>
        <p:nvSpPr>
          <p:cNvPr id="27653" name="Rectangle 2"/>
          <p:cNvSpPr>
            <a:spLocks noGrp="1" noChangeArrowheads="1"/>
          </p:cNvSpPr>
          <p:nvPr>
            <p:ph type="title"/>
          </p:nvPr>
        </p:nvSpPr>
        <p:spPr/>
        <p:txBody>
          <a:bodyPr/>
          <a:lstStyle/>
          <a:p>
            <a:pPr eaLnBrk="1" hangingPunct="1"/>
            <a:r>
              <a:rPr lang="en-US" sz="2800" smtClean="0"/>
              <a:t>Một số ví dụ về bài toán có độ phức tạp cao </a:t>
            </a:r>
          </a:p>
        </p:txBody>
      </p:sp>
      <p:sp>
        <p:nvSpPr>
          <p:cNvPr id="27654" name="Rectangle 3"/>
          <p:cNvSpPr>
            <a:spLocks noGrp="1" noChangeArrowheads="1"/>
          </p:cNvSpPr>
          <p:nvPr>
            <p:ph type="body" idx="1"/>
          </p:nvPr>
        </p:nvSpPr>
        <p:spPr/>
        <p:txBody>
          <a:bodyPr/>
          <a:lstStyle/>
          <a:p>
            <a:pPr eaLnBrk="1" hangingPunct="1">
              <a:lnSpc>
                <a:spcPct val="90000"/>
              </a:lnSpc>
            </a:pPr>
            <a:r>
              <a:rPr lang="en-US" u="sng" smtClean="0"/>
              <a:t>Bài toán phân công công việc</a:t>
            </a:r>
            <a:endParaRPr lang="en-US" smtClean="0"/>
          </a:p>
          <a:p>
            <a:pPr eaLnBrk="1" hangingPunct="1">
              <a:lnSpc>
                <a:spcPct val="90000"/>
              </a:lnSpc>
              <a:buFontTx/>
              <a:buNone/>
            </a:pPr>
            <a:r>
              <a:rPr lang="en-US" smtClean="0"/>
              <a:t>	Một đề án gồm n công việc và các việc sẽ đưọc thực hiên bởi m máy như nhau.</a:t>
            </a:r>
          </a:p>
          <a:p>
            <a:pPr eaLnBrk="1" hangingPunct="1">
              <a:lnSpc>
                <a:spcPct val="90000"/>
              </a:lnSpc>
              <a:buFontTx/>
              <a:buNone/>
            </a:pPr>
            <a:r>
              <a:rPr lang="en-US" smtClean="0"/>
              <a:t>		Giả sử biết thời gian để 1 máy thực hiện viêc thứ j là tj</a:t>
            </a:r>
          </a:p>
          <a:p>
            <a:pPr eaLnBrk="1" hangingPunct="1">
              <a:lnSpc>
                <a:spcPct val="90000"/>
              </a:lnSpc>
              <a:buFontTx/>
              <a:buNone/>
            </a:pPr>
            <a:r>
              <a:rPr lang="en-US" smtClean="0"/>
              <a:t>		Yêu cầu: Tìm phương án phân công sao cho thời gian hoàn thành toàn bộ công việc là thấp nhất.</a:t>
            </a:r>
          </a:p>
          <a:p>
            <a:pPr eaLnBrk="1" hangingPunct="1">
              <a:lnSpc>
                <a:spcPct val="90000"/>
              </a:lnSpc>
              <a:buFontTx/>
              <a:buNone/>
            </a:pPr>
            <a:r>
              <a:rPr lang="en-US" smtClean="0"/>
              <a:t>		Mẫu số liệu</a:t>
            </a:r>
          </a:p>
          <a:p>
            <a:pPr eaLnBrk="1" hangingPunct="1">
              <a:lnSpc>
                <a:spcPct val="90000"/>
              </a:lnSpc>
              <a:buFontTx/>
              <a:buNone/>
            </a:pPr>
            <a:r>
              <a:rPr lang="en-US" smtClean="0"/>
              <a:t>			n=10, m=3	</a:t>
            </a:r>
          </a:p>
          <a:p>
            <a:pPr eaLnBrk="1" hangingPunct="1">
              <a:lnSpc>
                <a:spcPct val="90000"/>
              </a:lnSpc>
              <a:buFontTx/>
              <a:buNone/>
            </a:pPr>
            <a:r>
              <a:rPr lang="en-US" smtClean="0"/>
              <a:t>			tj = 4 9 5 2 7 6 10 8 7 5</a:t>
            </a:r>
          </a:p>
          <a:p>
            <a:pPr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20AFCD7-40A1-47B0-9707-474F7332D39A}" type="datetime1">
              <a:rPr lang="en-GB" sz="1400" smtClean="0"/>
              <a:pPr eaLnBrk="1" hangingPunct="1"/>
              <a:t>22/03/2018</a:t>
            </a:fld>
            <a:endParaRPr lang="en-GB" sz="1400" smtClean="0"/>
          </a:p>
        </p:txBody>
      </p:sp>
      <p:sp>
        <p:nvSpPr>
          <p:cNvPr id="1003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03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02BA564-0297-4DE5-82BF-ACCE8DCC8A34}" type="slidenum">
              <a:rPr lang="en-GB" sz="1400" smtClean="0"/>
              <a:pPr eaLnBrk="1" hangingPunct="1"/>
              <a:t>100</a:t>
            </a:fld>
            <a:endParaRPr lang="en-GB" sz="1400" smtClean="0"/>
          </a:p>
        </p:txBody>
      </p:sp>
      <p:sp>
        <p:nvSpPr>
          <p:cNvPr id="100357" name="Rectangle 2"/>
          <p:cNvSpPr>
            <a:spLocks noGrp="1" noChangeArrowheads="1"/>
          </p:cNvSpPr>
          <p:nvPr>
            <p:ph type="title"/>
          </p:nvPr>
        </p:nvSpPr>
        <p:spPr>
          <a:xfrm>
            <a:off x="684213" y="0"/>
            <a:ext cx="7772400" cy="1143000"/>
          </a:xfrm>
        </p:spPr>
        <p:txBody>
          <a:bodyPr/>
          <a:lstStyle/>
          <a:p>
            <a:pPr eaLnBrk="1" hangingPunct="1"/>
            <a:r>
              <a:rPr lang="en-GB" smtClean="0">
                <a:ea typeface="Arial Unicode MS" pitchFamily="34" charset="-128"/>
                <a:cs typeface="Arial Unicode MS" pitchFamily="34" charset="-128"/>
              </a:rPr>
              <a:t>Minimax – Ví dụ</a:t>
            </a:r>
          </a:p>
        </p:txBody>
      </p:sp>
      <p:sp>
        <p:nvSpPr>
          <p:cNvPr id="100358" name="Rectangle 3"/>
          <p:cNvSpPr>
            <a:spLocks noChangeArrowheads="1"/>
          </p:cNvSpPr>
          <p:nvPr/>
        </p:nvSpPr>
        <p:spPr bwMode="auto">
          <a:xfrm>
            <a:off x="3505200" y="2209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A</a:t>
            </a:r>
          </a:p>
        </p:txBody>
      </p:sp>
      <p:sp>
        <p:nvSpPr>
          <p:cNvPr id="100359" name="Rectangle 4"/>
          <p:cNvSpPr>
            <a:spLocks noChangeArrowheads="1"/>
          </p:cNvSpPr>
          <p:nvPr/>
        </p:nvSpPr>
        <p:spPr bwMode="auto">
          <a:xfrm>
            <a:off x="5105400" y="2971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D</a:t>
            </a:r>
          </a:p>
        </p:txBody>
      </p:sp>
      <p:sp>
        <p:nvSpPr>
          <p:cNvPr id="100360" name="Rectangle 5"/>
          <p:cNvSpPr>
            <a:spLocks noChangeArrowheads="1"/>
          </p:cNvSpPr>
          <p:nvPr/>
        </p:nvSpPr>
        <p:spPr bwMode="auto">
          <a:xfrm>
            <a:off x="3505200" y="2971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C</a:t>
            </a:r>
          </a:p>
        </p:txBody>
      </p:sp>
      <p:sp>
        <p:nvSpPr>
          <p:cNvPr id="100361" name="Rectangle 6"/>
          <p:cNvSpPr>
            <a:spLocks noChangeArrowheads="1"/>
          </p:cNvSpPr>
          <p:nvPr/>
        </p:nvSpPr>
        <p:spPr bwMode="auto">
          <a:xfrm>
            <a:off x="2057400" y="2971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B</a:t>
            </a:r>
          </a:p>
        </p:txBody>
      </p:sp>
      <p:cxnSp>
        <p:nvCxnSpPr>
          <p:cNvPr id="100362" name="AutoShape 7"/>
          <p:cNvCxnSpPr>
            <a:cxnSpLocks noChangeShapeType="1"/>
            <a:stCxn id="100361" idx="0"/>
            <a:endCxn id="100358" idx="2"/>
          </p:cNvCxnSpPr>
          <p:nvPr/>
        </p:nvCxnSpPr>
        <p:spPr bwMode="auto">
          <a:xfrm flipV="1">
            <a:off x="2209800" y="2514600"/>
            <a:ext cx="14478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cxnSp>
        <p:nvCxnSpPr>
          <p:cNvPr id="100363" name="AutoShape 8"/>
          <p:cNvCxnSpPr>
            <a:cxnSpLocks noChangeShapeType="1"/>
            <a:stCxn id="100358" idx="2"/>
            <a:endCxn id="100360" idx="0"/>
          </p:cNvCxnSpPr>
          <p:nvPr/>
        </p:nvCxnSpPr>
        <p:spPr bwMode="auto">
          <a:xfrm>
            <a:off x="3657600" y="2514600"/>
            <a:ext cx="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cxnSp>
        <p:nvCxnSpPr>
          <p:cNvPr id="100364" name="AutoShape 9"/>
          <p:cNvCxnSpPr>
            <a:cxnSpLocks noChangeShapeType="1"/>
            <a:stCxn id="100358" idx="2"/>
            <a:endCxn id="100359" idx="0"/>
          </p:cNvCxnSpPr>
          <p:nvPr/>
        </p:nvCxnSpPr>
        <p:spPr bwMode="auto">
          <a:xfrm>
            <a:off x="3657600" y="2514600"/>
            <a:ext cx="16002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65" name="Rectangle 10"/>
          <p:cNvSpPr>
            <a:spLocks noChangeArrowheads="1"/>
          </p:cNvSpPr>
          <p:nvPr/>
        </p:nvSpPr>
        <p:spPr bwMode="auto">
          <a:xfrm>
            <a:off x="48768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J</a:t>
            </a:r>
          </a:p>
        </p:txBody>
      </p:sp>
      <p:cxnSp>
        <p:nvCxnSpPr>
          <p:cNvPr id="100366" name="AutoShape 11"/>
          <p:cNvCxnSpPr>
            <a:cxnSpLocks noChangeShapeType="1"/>
            <a:stCxn id="100359" idx="2"/>
            <a:endCxn id="100365" idx="0"/>
          </p:cNvCxnSpPr>
          <p:nvPr/>
        </p:nvCxnSpPr>
        <p:spPr bwMode="auto">
          <a:xfrm flipH="1">
            <a:off x="5029200" y="3276600"/>
            <a:ext cx="2286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67" name="Rectangle 12"/>
          <p:cNvSpPr>
            <a:spLocks noChangeArrowheads="1"/>
          </p:cNvSpPr>
          <p:nvPr/>
        </p:nvSpPr>
        <p:spPr bwMode="auto">
          <a:xfrm>
            <a:off x="20574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F</a:t>
            </a:r>
          </a:p>
        </p:txBody>
      </p:sp>
      <p:sp>
        <p:nvSpPr>
          <p:cNvPr id="100368" name="Rectangle 13"/>
          <p:cNvSpPr>
            <a:spLocks noChangeArrowheads="1"/>
          </p:cNvSpPr>
          <p:nvPr/>
        </p:nvSpPr>
        <p:spPr bwMode="auto">
          <a:xfrm>
            <a:off x="15240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E</a:t>
            </a:r>
          </a:p>
        </p:txBody>
      </p:sp>
      <p:cxnSp>
        <p:nvCxnSpPr>
          <p:cNvPr id="100369" name="AutoShape 14"/>
          <p:cNvCxnSpPr>
            <a:cxnSpLocks noChangeShapeType="1"/>
            <a:stCxn id="100361" idx="2"/>
            <a:endCxn id="100368" idx="0"/>
          </p:cNvCxnSpPr>
          <p:nvPr/>
        </p:nvCxnSpPr>
        <p:spPr bwMode="auto">
          <a:xfrm flipH="1">
            <a:off x="1676400" y="3276600"/>
            <a:ext cx="5334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cxnSp>
        <p:nvCxnSpPr>
          <p:cNvPr id="100370" name="AutoShape 15"/>
          <p:cNvCxnSpPr>
            <a:cxnSpLocks noChangeShapeType="1"/>
            <a:stCxn id="100361" idx="2"/>
            <a:endCxn id="100367" idx="0"/>
          </p:cNvCxnSpPr>
          <p:nvPr/>
        </p:nvCxnSpPr>
        <p:spPr bwMode="auto">
          <a:xfrm>
            <a:off x="2209800" y="3276600"/>
            <a:ext cx="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71" name="Text Box 16"/>
          <p:cNvSpPr txBox="1">
            <a:spLocks noChangeArrowheads="1"/>
          </p:cNvSpPr>
          <p:nvPr/>
        </p:nvSpPr>
        <p:spPr bwMode="auto">
          <a:xfrm>
            <a:off x="2590800" y="4038600"/>
            <a:ext cx="3810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0</a:t>
            </a:r>
          </a:p>
        </p:txBody>
      </p:sp>
      <p:sp>
        <p:nvSpPr>
          <p:cNvPr id="100372" name="Text Box 17"/>
          <p:cNvSpPr txBox="1">
            <a:spLocks noChangeArrowheads="1"/>
          </p:cNvSpPr>
          <p:nvPr/>
        </p:nvSpPr>
        <p:spPr bwMode="auto">
          <a:xfrm>
            <a:off x="1524000" y="4038600"/>
            <a:ext cx="3810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9</a:t>
            </a:r>
          </a:p>
        </p:txBody>
      </p:sp>
      <p:sp>
        <p:nvSpPr>
          <p:cNvPr id="100373" name="Text Box 18"/>
          <p:cNvSpPr txBox="1">
            <a:spLocks noChangeArrowheads="1"/>
          </p:cNvSpPr>
          <p:nvPr/>
        </p:nvSpPr>
        <p:spPr bwMode="auto">
          <a:xfrm>
            <a:off x="1981200" y="4038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-6</a:t>
            </a:r>
          </a:p>
        </p:txBody>
      </p:sp>
      <p:sp>
        <p:nvSpPr>
          <p:cNvPr id="100374" name="Text Box 19"/>
          <p:cNvSpPr txBox="1">
            <a:spLocks noChangeArrowheads="1"/>
          </p:cNvSpPr>
          <p:nvPr/>
        </p:nvSpPr>
        <p:spPr bwMode="auto">
          <a:xfrm>
            <a:off x="3276600" y="4038600"/>
            <a:ext cx="3810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0</a:t>
            </a:r>
          </a:p>
        </p:txBody>
      </p:sp>
      <p:sp>
        <p:nvSpPr>
          <p:cNvPr id="100375" name="Rectangle 20"/>
          <p:cNvSpPr>
            <a:spLocks noChangeArrowheads="1"/>
          </p:cNvSpPr>
          <p:nvPr/>
        </p:nvSpPr>
        <p:spPr bwMode="auto">
          <a:xfrm>
            <a:off x="25908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G</a:t>
            </a:r>
          </a:p>
        </p:txBody>
      </p:sp>
      <p:cxnSp>
        <p:nvCxnSpPr>
          <p:cNvPr id="100376" name="AutoShape 21"/>
          <p:cNvCxnSpPr>
            <a:cxnSpLocks noChangeShapeType="1"/>
            <a:stCxn id="100361" idx="2"/>
            <a:endCxn id="100375" idx="0"/>
          </p:cNvCxnSpPr>
          <p:nvPr/>
        </p:nvCxnSpPr>
        <p:spPr bwMode="auto">
          <a:xfrm>
            <a:off x="2209800" y="3276600"/>
            <a:ext cx="5334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77" name="Rectangle 22"/>
          <p:cNvSpPr>
            <a:spLocks noChangeArrowheads="1"/>
          </p:cNvSpPr>
          <p:nvPr/>
        </p:nvSpPr>
        <p:spPr bwMode="auto">
          <a:xfrm>
            <a:off x="54102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K</a:t>
            </a:r>
          </a:p>
        </p:txBody>
      </p:sp>
      <p:cxnSp>
        <p:nvCxnSpPr>
          <p:cNvPr id="100378" name="AutoShape 23"/>
          <p:cNvCxnSpPr>
            <a:cxnSpLocks noChangeShapeType="1"/>
            <a:stCxn id="100359" idx="2"/>
            <a:endCxn id="100377" idx="0"/>
          </p:cNvCxnSpPr>
          <p:nvPr/>
        </p:nvCxnSpPr>
        <p:spPr bwMode="auto">
          <a:xfrm>
            <a:off x="5257800" y="3276600"/>
            <a:ext cx="3048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79" name="Rectangle 24"/>
          <p:cNvSpPr>
            <a:spLocks noChangeArrowheads="1"/>
          </p:cNvSpPr>
          <p:nvPr/>
        </p:nvSpPr>
        <p:spPr bwMode="auto">
          <a:xfrm>
            <a:off x="32766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H</a:t>
            </a:r>
          </a:p>
        </p:txBody>
      </p:sp>
      <p:cxnSp>
        <p:nvCxnSpPr>
          <p:cNvPr id="100380" name="AutoShape 25"/>
          <p:cNvCxnSpPr>
            <a:cxnSpLocks noChangeShapeType="1"/>
            <a:stCxn id="100360" idx="2"/>
            <a:endCxn id="100379" idx="0"/>
          </p:cNvCxnSpPr>
          <p:nvPr/>
        </p:nvCxnSpPr>
        <p:spPr bwMode="auto">
          <a:xfrm flipH="1">
            <a:off x="3429000" y="3276600"/>
            <a:ext cx="2286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81" name="Rectangle 26"/>
          <p:cNvSpPr>
            <a:spLocks noChangeArrowheads="1"/>
          </p:cNvSpPr>
          <p:nvPr/>
        </p:nvSpPr>
        <p:spPr bwMode="auto">
          <a:xfrm>
            <a:off x="3810000" y="3733800"/>
            <a:ext cx="304800" cy="304800"/>
          </a:xfrm>
          <a:prstGeom prst="rect">
            <a:avLst/>
          </a:prstGeom>
          <a:ln w="12700">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wrap="none" anchor="ctr"/>
          <a:lstStyle/>
          <a:p>
            <a:pPr algn="ctr"/>
            <a:r>
              <a:rPr lang="en-GB" sz="2000">
                <a:latin typeface="Arial Unicode MS" pitchFamily="34" charset="-128"/>
              </a:rPr>
              <a:t>I</a:t>
            </a:r>
          </a:p>
        </p:txBody>
      </p:sp>
      <p:cxnSp>
        <p:nvCxnSpPr>
          <p:cNvPr id="100382" name="AutoShape 27"/>
          <p:cNvCxnSpPr>
            <a:cxnSpLocks noChangeShapeType="1"/>
            <a:stCxn id="100360" idx="2"/>
            <a:endCxn id="100381" idx="0"/>
          </p:cNvCxnSpPr>
          <p:nvPr/>
        </p:nvCxnSpPr>
        <p:spPr bwMode="auto">
          <a:xfrm>
            <a:off x="3657600" y="3276600"/>
            <a:ext cx="304800" cy="457200"/>
          </a:xfrm>
          <a:prstGeom prst="straightConnector1">
            <a:avLst/>
          </a:prstGeom>
          <a:ln w="12700">
            <a:solidFill>
              <a:schemeClr val="tx1"/>
            </a:solidFill>
            <a:round/>
            <a:headEnd/>
            <a:tailEnd/>
          </a:ln>
          <a:extLst>
            <a:ext uri="{909E8E84-426E-40dd-AFC4-6F175D3DCCD1}">
              <a14:hiddenFill xmlns="" xmlns:a14="http://schemas.microsoft.com/office/drawing/2007/7/7/main">
                <a:noFill/>
              </a14:hiddenFill>
            </a:ext>
          </a:extLst>
        </p:spPr>
      </p:cxnSp>
      <p:sp>
        <p:nvSpPr>
          <p:cNvPr id="100383" name="Text Box 28"/>
          <p:cNvSpPr txBox="1">
            <a:spLocks noChangeArrowheads="1"/>
          </p:cNvSpPr>
          <p:nvPr/>
        </p:nvSpPr>
        <p:spPr bwMode="auto">
          <a:xfrm>
            <a:off x="3733800" y="4038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-2</a:t>
            </a:r>
          </a:p>
        </p:txBody>
      </p:sp>
      <p:sp>
        <p:nvSpPr>
          <p:cNvPr id="100384" name="Text Box 29"/>
          <p:cNvSpPr txBox="1">
            <a:spLocks noChangeArrowheads="1"/>
          </p:cNvSpPr>
          <p:nvPr/>
        </p:nvSpPr>
        <p:spPr bwMode="auto">
          <a:xfrm>
            <a:off x="5334000" y="4038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-3</a:t>
            </a:r>
          </a:p>
        </p:txBody>
      </p:sp>
      <p:sp>
        <p:nvSpPr>
          <p:cNvPr id="100385" name="Text Box 30"/>
          <p:cNvSpPr txBox="1">
            <a:spLocks noChangeArrowheads="1"/>
          </p:cNvSpPr>
          <p:nvPr/>
        </p:nvSpPr>
        <p:spPr bwMode="auto">
          <a:xfrm>
            <a:off x="4800600" y="4038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-4</a:t>
            </a:r>
          </a:p>
        </p:txBody>
      </p:sp>
      <p:sp>
        <p:nvSpPr>
          <p:cNvPr id="100386" name="Text Box 31"/>
          <p:cNvSpPr txBox="1">
            <a:spLocks noChangeArrowheads="1"/>
          </p:cNvSpPr>
          <p:nvPr/>
        </p:nvSpPr>
        <p:spPr bwMode="auto">
          <a:xfrm>
            <a:off x="2362200" y="2895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-6</a:t>
            </a:r>
          </a:p>
        </p:txBody>
      </p:sp>
      <p:sp>
        <p:nvSpPr>
          <p:cNvPr id="100387" name="Text Box 32"/>
          <p:cNvSpPr txBox="1">
            <a:spLocks noChangeArrowheads="1"/>
          </p:cNvSpPr>
          <p:nvPr/>
        </p:nvSpPr>
        <p:spPr bwMode="auto">
          <a:xfrm>
            <a:off x="3810000" y="2895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-2</a:t>
            </a:r>
          </a:p>
        </p:txBody>
      </p:sp>
      <p:sp>
        <p:nvSpPr>
          <p:cNvPr id="100388" name="Text Box 33"/>
          <p:cNvSpPr txBox="1">
            <a:spLocks noChangeArrowheads="1"/>
          </p:cNvSpPr>
          <p:nvPr/>
        </p:nvSpPr>
        <p:spPr bwMode="auto">
          <a:xfrm>
            <a:off x="5410200" y="2895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-4</a:t>
            </a:r>
          </a:p>
        </p:txBody>
      </p:sp>
      <p:sp>
        <p:nvSpPr>
          <p:cNvPr id="100389" name="Text Box 34"/>
          <p:cNvSpPr txBox="1">
            <a:spLocks noChangeArrowheads="1"/>
          </p:cNvSpPr>
          <p:nvPr/>
        </p:nvSpPr>
        <p:spPr bwMode="auto">
          <a:xfrm>
            <a:off x="3810000" y="2133600"/>
            <a:ext cx="457200"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000">
                <a:solidFill>
                  <a:srgbClr val="0000FF"/>
                </a:solidFill>
                <a:latin typeface="Arial Unicode MS" pitchFamily="34" charset="-128"/>
              </a:rPr>
              <a:t>-2</a:t>
            </a:r>
          </a:p>
        </p:txBody>
      </p:sp>
      <p:sp>
        <p:nvSpPr>
          <p:cNvPr id="100390" name="Text Box 35"/>
          <p:cNvSpPr txBox="1">
            <a:spLocks noChangeArrowheads="1"/>
          </p:cNvSpPr>
          <p:nvPr/>
        </p:nvSpPr>
        <p:spPr bwMode="auto">
          <a:xfrm>
            <a:off x="5867400" y="1863725"/>
            <a:ext cx="2133600" cy="7016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A50021"/>
                </a:solidFill>
                <a:latin typeface="Arial Unicode MS" pitchFamily="34" charset="-128"/>
              </a:rPr>
              <a:t>Maximizing ply</a:t>
            </a:r>
          </a:p>
          <a:p>
            <a:pPr eaLnBrk="1" hangingPunct="1"/>
            <a:r>
              <a:rPr lang="en-US" sz="2000">
                <a:latin typeface="Arial Unicode MS" pitchFamily="34" charset="-128"/>
              </a:rPr>
              <a:t>Player</a:t>
            </a:r>
          </a:p>
        </p:txBody>
      </p:sp>
      <p:sp>
        <p:nvSpPr>
          <p:cNvPr id="100391" name="Text Box 36"/>
          <p:cNvSpPr txBox="1">
            <a:spLocks noChangeArrowheads="1"/>
          </p:cNvSpPr>
          <p:nvPr/>
        </p:nvSpPr>
        <p:spPr bwMode="auto">
          <a:xfrm>
            <a:off x="5894388" y="2708275"/>
            <a:ext cx="2133600" cy="7016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A50021"/>
                </a:solidFill>
                <a:latin typeface="Arial Unicode MS" pitchFamily="34" charset="-128"/>
              </a:rPr>
              <a:t>Minimizing ply</a:t>
            </a:r>
          </a:p>
          <a:p>
            <a:pPr eaLnBrk="1" hangingPunct="1"/>
            <a:r>
              <a:rPr lang="en-US" sz="2000">
                <a:latin typeface="Arial Unicode MS" pitchFamily="34" charset="-128"/>
              </a:rPr>
              <a:t>Opponent</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C1A96B2-C464-46F8-B947-9A0E876E4136}" type="datetime1">
              <a:rPr lang="en-GB" sz="1400" smtClean="0"/>
              <a:pPr eaLnBrk="1" hangingPunct="1"/>
              <a:t>22/03/2018</a:t>
            </a:fld>
            <a:endParaRPr lang="en-GB" sz="1400" smtClean="0"/>
          </a:p>
        </p:txBody>
      </p:sp>
      <p:sp>
        <p:nvSpPr>
          <p:cNvPr id="1013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13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912D79E-FC32-4268-B8CE-E1A29C2B1E11}" type="slidenum">
              <a:rPr lang="en-GB" sz="1400" smtClean="0"/>
              <a:pPr eaLnBrk="1" hangingPunct="1"/>
              <a:t>101</a:t>
            </a:fld>
            <a:endParaRPr lang="en-GB" sz="1400" smtClean="0"/>
          </a:p>
        </p:txBody>
      </p:sp>
      <p:sp>
        <p:nvSpPr>
          <p:cNvPr id="101381" name="Rectangle 2"/>
          <p:cNvSpPr>
            <a:spLocks noGrp="1" noChangeArrowheads="1"/>
          </p:cNvSpPr>
          <p:nvPr>
            <p:ph type="title"/>
          </p:nvPr>
        </p:nvSpPr>
        <p:spPr>
          <a:xfrm>
            <a:off x="684213" y="0"/>
            <a:ext cx="7772400" cy="1143000"/>
          </a:xfrm>
        </p:spPr>
        <p:txBody>
          <a:bodyPr/>
          <a:lstStyle/>
          <a:p>
            <a:pPr eaLnBrk="1" hangingPunct="1"/>
            <a:r>
              <a:rPr lang="en-US" smtClean="0">
                <a:latin typeface="Times New Roman" pitchFamily="18" charset="0"/>
              </a:rPr>
              <a:t>Giải</a:t>
            </a:r>
            <a:r>
              <a:rPr lang="en-US" smtClean="0"/>
              <a:t> </a:t>
            </a:r>
            <a:r>
              <a:rPr lang="en-US" smtClean="0">
                <a:latin typeface="Times New Roman" pitchFamily="18" charset="0"/>
              </a:rPr>
              <a:t>thuật</a:t>
            </a:r>
            <a:r>
              <a:rPr lang="en-US" smtClean="0"/>
              <a:t> </a:t>
            </a:r>
            <a:r>
              <a:rPr lang="en-US" smtClean="0">
                <a:latin typeface="Times New Roman" pitchFamily="18" charset="0"/>
              </a:rPr>
              <a:t>minimax</a:t>
            </a:r>
            <a:r>
              <a:rPr lang="en-US" smtClean="0"/>
              <a:t> </a:t>
            </a:r>
            <a:r>
              <a:rPr lang="en-US" smtClean="0">
                <a:latin typeface="Times New Roman" pitchFamily="18" charset="0"/>
              </a:rPr>
              <a:t>–</a:t>
            </a:r>
            <a:r>
              <a:rPr lang="en-US" smtClean="0"/>
              <a:t> </a:t>
            </a:r>
            <a:r>
              <a:rPr lang="en-US" sz="2800" b="1" smtClean="0">
                <a:solidFill>
                  <a:srgbClr val="990099"/>
                </a:solidFill>
                <a:latin typeface="Times New Roman" pitchFamily="18" charset="0"/>
              </a:rPr>
              <a:t>ví</a:t>
            </a:r>
            <a:r>
              <a:rPr lang="en-US" sz="2800" b="1" smtClean="0">
                <a:solidFill>
                  <a:srgbClr val="990099"/>
                </a:solidFill>
              </a:rPr>
              <a:t> </a:t>
            </a:r>
            <a:r>
              <a:rPr lang="en-US" sz="2800" b="1" smtClean="0">
                <a:solidFill>
                  <a:srgbClr val="990099"/>
                </a:solidFill>
                <a:latin typeface="Times New Roman" pitchFamily="18" charset="0"/>
              </a:rPr>
              <a:t>dụ</a:t>
            </a:r>
          </a:p>
        </p:txBody>
      </p:sp>
      <p:sp>
        <p:nvSpPr>
          <p:cNvPr id="101382" name="Rectangle 3"/>
          <p:cNvSpPr>
            <a:spLocks noGrp="1" noChangeArrowheads="1"/>
          </p:cNvSpPr>
          <p:nvPr>
            <p:ph type="body" idx="1"/>
          </p:nvPr>
        </p:nvSpPr>
        <p:spPr>
          <a:xfrm>
            <a:off x="611188" y="1125538"/>
            <a:ext cx="7772400" cy="4114800"/>
          </a:xfrm>
        </p:spPr>
        <p:txBody>
          <a:bodyPr/>
          <a:lstStyle/>
          <a:p>
            <a:pPr eaLnBrk="1" hangingPunct="1"/>
            <a:r>
              <a:rPr lang="en-US" sz="2600" smtClean="0"/>
              <a:t>Bài toán que diêm</a:t>
            </a:r>
          </a:p>
          <a:p>
            <a:pPr lvl="1" eaLnBrk="1" hangingPunct="1">
              <a:buFontTx/>
              <a:buNone/>
            </a:pPr>
            <a:r>
              <a:rPr lang="en-US" sz="2400" smtClean="0"/>
              <a:t>	Một tập que diêm ban đầu đặt giữa 2 người chơi. Lần lượt đi xen kẽ. Người đến lượt đi phải chia nhóm que diêm theo nguyên tắc:</a:t>
            </a:r>
          </a:p>
          <a:p>
            <a:pPr lvl="1" eaLnBrk="1" hangingPunct="1"/>
            <a:r>
              <a:rPr lang="en-US" sz="2400" smtClean="0"/>
              <a:t>Chọn nhóm bất kỳ có số que &gt;2</a:t>
            </a:r>
          </a:p>
          <a:p>
            <a:pPr lvl="1" eaLnBrk="1" hangingPunct="1"/>
            <a:r>
              <a:rPr lang="en-US" sz="2400" smtClean="0"/>
              <a:t>Chia thành 2 nhóm có số que khác nhau</a:t>
            </a:r>
          </a:p>
          <a:p>
            <a:pPr eaLnBrk="1" hangingPunct="1">
              <a:buFontTx/>
              <a:buNone/>
            </a:pPr>
            <a:r>
              <a:rPr lang="en-US" sz="2600" b="1" smtClean="0"/>
              <a:t>Goal</a:t>
            </a:r>
            <a:r>
              <a:rPr lang="en-US" sz="2600" smtClean="0"/>
              <a:t>: người nào đến lượt mà không chia được là thua.</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DCED3C-2142-4C6C-8A86-447FEFF88B1C}" type="datetime1">
              <a:rPr lang="en-GB" sz="1400" smtClean="0"/>
              <a:pPr eaLnBrk="1" hangingPunct="1"/>
              <a:t>22/03/2018</a:t>
            </a:fld>
            <a:endParaRPr lang="en-GB" sz="1400" smtClean="0"/>
          </a:p>
        </p:txBody>
      </p:sp>
      <p:sp>
        <p:nvSpPr>
          <p:cNvPr id="1024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24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F466FD3-01E9-490E-A23B-D9FF0755993A}" type="slidenum">
              <a:rPr lang="en-GB" sz="1400" smtClean="0"/>
              <a:pPr eaLnBrk="1" hangingPunct="1"/>
              <a:t>102</a:t>
            </a:fld>
            <a:endParaRPr lang="en-GB" sz="1400" smtClean="0"/>
          </a:p>
        </p:txBody>
      </p:sp>
      <p:sp>
        <p:nvSpPr>
          <p:cNvPr id="102405" name="Rectangle 2"/>
          <p:cNvSpPr>
            <a:spLocks noGrp="1" noChangeArrowheads="1"/>
          </p:cNvSpPr>
          <p:nvPr>
            <p:ph type="title"/>
          </p:nvPr>
        </p:nvSpPr>
        <p:spPr>
          <a:xfrm>
            <a:off x="684213" y="0"/>
            <a:ext cx="7772400" cy="1143000"/>
          </a:xfrm>
        </p:spPr>
        <p:txBody>
          <a:bodyPr/>
          <a:lstStyle/>
          <a:p>
            <a:pPr eaLnBrk="1" hangingPunct="1"/>
            <a:r>
              <a:rPr lang="en-US" smtClean="0">
                <a:latin typeface="Times New Roman" pitchFamily="18" charset="0"/>
              </a:rPr>
              <a:t>Giải</a:t>
            </a:r>
            <a:r>
              <a:rPr lang="en-US" smtClean="0"/>
              <a:t> </a:t>
            </a:r>
            <a:r>
              <a:rPr lang="en-US" smtClean="0">
                <a:latin typeface="Times New Roman" pitchFamily="18" charset="0"/>
              </a:rPr>
              <a:t>thuật</a:t>
            </a:r>
            <a:r>
              <a:rPr lang="en-US" smtClean="0"/>
              <a:t> </a:t>
            </a:r>
            <a:r>
              <a:rPr lang="en-US" smtClean="0">
                <a:latin typeface="Times New Roman" pitchFamily="18" charset="0"/>
              </a:rPr>
              <a:t>minimax</a:t>
            </a:r>
            <a:r>
              <a:rPr lang="en-US" smtClean="0"/>
              <a:t> </a:t>
            </a:r>
            <a:r>
              <a:rPr lang="en-US" smtClean="0">
                <a:latin typeface="Times New Roman" pitchFamily="18" charset="0"/>
              </a:rPr>
              <a:t>–</a:t>
            </a:r>
            <a:r>
              <a:rPr lang="en-US" smtClean="0"/>
              <a:t> </a:t>
            </a:r>
            <a:r>
              <a:rPr lang="en-US" sz="2800" b="1" smtClean="0">
                <a:solidFill>
                  <a:srgbClr val="990099"/>
                </a:solidFill>
                <a:latin typeface="Times New Roman" pitchFamily="18" charset="0"/>
              </a:rPr>
              <a:t>ví</a:t>
            </a:r>
            <a:r>
              <a:rPr lang="en-US" sz="2800" b="1" smtClean="0">
                <a:solidFill>
                  <a:srgbClr val="990099"/>
                </a:solidFill>
              </a:rPr>
              <a:t> </a:t>
            </a:r>
            <a:r>
              <a:rPr lang="en-US" sz="2800" b="1" smtClean="0">
                <a:solidFill>
                  <a:srgbClr val="990099"/>
                </a:solidFill>
                <a:latin typeface="Times New Roman" pitchFamily="18" charset="0"/>
              </a:rPr>
              <a:t>dụ</a:t>
            </a:r>
          </a:p>
        </p:txBody>
      </p:sp>
      <p:sp>
        <p:nvSpPr>
          <p:cNvPr id="102406" name="Rectangle 3"/>
          <p:cNvSpPr>
            <a:spLocks noGrp="1" noChangeArrowheads="1"/>
          </p:cNvSpPr>
          <p:nvPr>
            <p:ph type="body" idx="1"/>
          </p:nvPr>
        </p:nvSpPr>
        <p:spPr>
          <a:xfrm>
            <a:off x="685800" y="1341438"/>
            <a:ext cx="7772400" cy="4754562"/>
          </a:xfrm>
        </p:spPr>
        <p:txBody>
          <a:bodyPr/>
          <a:lstStyle/>
          <a:p>
            <a:pPr eaLnBrk="1" hangingPunct="1"/>
            <a:r>
              <a:rPr lang="en-US" sz="2600" smtClean="0"/>
              <a:t>Không gian trạng thái của trò chơi được phát triển toàn bộ, các node lá được gán giá trị 1 nếu là MAX thắng và 0 nếu là MIN thắng.</a:t>
            </a:r>
          </a:p>
          <a:p>
            <a:pPr eaLnBrk="1" hangingPunct="1"/>
            <a:r>
              <a:rPr lang="en-US" sz="2600" smtClean="0"/>
              <a:t>Với một node bất kỳ nếu thuộc lớp MAX gán cho nó giá trị lớn nhất của các node con. Nếu thuộc lớp MIN gán cho nó giá trị nhỏ nhất của các node con.</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723DE54-887A-4564-8E07-51664AA46288}" type="datetime1">
              <a:rPr lang="en-GB" sz="1400" smtClean="0"/>
              <a:pPr eaLnBrk="1" hangingPunct="1"/>
              <a:t>22/03/2018</a:t>
            </a:fld>
            <a:endParaRPr lang="en-GB" sz="1400" smtClean="0"/>
          </a:p>
        </p:txBody>
      </p:sp>
      <p:sp>
        <p:nvSpPr>
          <p:cNvPr id="1034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34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CFEABB-7CC5-4219-9CC6-70BA9D0E0FD7}" type="slidenum">
              <a:rPr lang="en-GB" sz="1400" smtClean="0"/>
              <a:pPr eaLnBrk="1" hangingPunct="1"/>
              <a:t>103</a:t>
            </a:fld>
            <a:endParaRPr lang="en-GB" sz="1400" smtClean="0"/>
          </a:p>
        </p:txBody>
      </p:sp>
      <p:sp>
        <p:nvSpPr>
          <p:cNvPr id="103429" name="Rectangle 2"/>
          <p:cNvSpPr>
            <a:spLocks noGrp="1" noChangeArrowheads="1"/>
          </p:cNvSpPr>
          <p:nvPr>
            <p:ph type="title"/>
          </p:nvPr>
        </p:nvSpPr>
        <p:spPr/>
        <p:txBody>
          <a:bodyPr/>
          <a:lstStyle/>
          <a:p>
            <a:pPr eaLnBrk="1" hangingPunct="1"/>
            <a:r>
              <a:rPr lang="en-US" smtClean="0">
                <a:latin typeface="Times New Roman" pitchFamily="18" charset="0"/>
              </a:rPr>
              <a:t>Minimax</a:t>
            </a:r>
            <a:r>
              <a:rPr lang="en-US" smtClean="0"/>
              <a:t> </a:t>
            </a:r>
            <a:r>
              <a:rPr lang="en-US" smtClean="0">
                <a:latin typeface="Times New Roman" pitchFamily="18" charset="0"/>
              </a:rPr>
              <a:t>–</a:t>
            </a:r>
            <a:r>
              <a:rPr lang="en-US" smtClean="0"/>
              <a:t> </a:t>
            </a:r>
            <a:r>
              <a:rPr lang="en-US" smtClean="0">
                <a:latin typeface="Times New Roman" pitchFamily="18" charset="0"/>
              </a:rPr>
              <a:t>bài</a:t>
            </a:r>
            <a:r>
              <a:rPr lang="en-US" smtClean="0"/>
              <a:t> </a:t>
            </a:r>
            <a:r>
              <a:rPr lang="en-US" smtClean="0">
                <a:latin typeface="Times New Roman" pitchFamily="18" charset="0"/>
              </a:rPr>
              <a:t>toán</a:t>
            </a:r>
            <a:r>
              <a:rPr lang="en-US" smtClean="0"/>
              <a:t> </a:t>
            </a:r>
            <a:r>
              <a:rPr lang="en-US" smtClean="0">
                <a:latin typeface="Times New Roman" pitchFamily="18" charset="0"/>
              </a:rPr>
              <a:t>que</a:t>
            </a:r>
            <a:r>
              <a:rPr lang="en-US" smtClean="0"/>
              <a:t> </a:t>
            </a:r>
            <a:r>
              <a:rPr lang="en-US" smtClean="0">
                <a:latin typeface="Times New Roman" pitchFamily="18" charset="0"/>
              </a:rPr>
              <a:t>diêm</a:t>
            </a:r>
          </a:p>
        </p:txBody>
      </p:sp>
      <p:grpSp>
        <p:nvGrpSpPr>
          <p:cNvPr id="103430" name="Group 3"/>
          <p:cNvGrpSpPr>
            <a:grpSpLocks/>
          </p:cNvGrpSpPr>
          <p:nvPr/>
        </p:nvGrpSpPr>
        <p:grpSpPr bwMode="auto">
          <a:xfrm>
            <a:off x="6119813" y="1447800"/>
            <a:ext cx="561975" cy="304800"/>
            <a:chOff x="2688" y="912"/>
            <a:chExt cx="384" cy="192"/>
          </a:xfrm>
        </p:grpSpPr>
        <p:sp>
          <p:nvSpPr>
            <p:cNvPr id="103485" name="Rectangle 4"/>
            <p:cNvSpPr>
              <a:spLocks noChangeArrowheads="1"/>
            </p:cNvSpPr>
            <p:nvPr/>
          </p:nvSpPr>
          <p:spPr bwMode="auto">
            <a:xfrm>
              <a:off x="2688" y="960"/>
              <a:ext cx="192" cy="144"/>
            </a:xfrm>
            <a:prstGeom prst="rect">
              <a:avLst/>
            </a:prstGeom>
            <a:solidFill>
              <a:schemeClr val="accent1"/>
            </a:solidFill>
            <a:ln w="9525">
              <a:solidFill>
                <a:schemeClr val="tx1"/>
              </a:solidFill>
              <a:miter lim="800000"/>
              <a:headEnd/>
              <a:tailEnd/>
            </a:ln>
          </p:spPr>
          <p:txBody>
            <a:bodyPr wrap="none" anchor="ctr"/>
            <a:lstStyle/>
            <a:p>
              <a:pPr algn="ctr"/>
              <a:r>
                <a:rPr lang="en-US" sz="2000" b="1"/>
                <a:t>7</a:t>
              </a:r>
            </a:p>
          </p:txBody>
        </p:sp>
        <p:sp>
          <p:nvSpPr>
            <p:cNvPr id="103486" name="Oval 5"/>
            <p:cNvSpPr>
              <a:spLocks noChangeArrowheads="1"/>
            </p:cNvSpPr>
            <p:nvPr/>
          </p:nvSpPr>
          <p:spPr bwMode="auto">
            <a:xfrm>
              <a:off x="2928" y="912"/>
              <a:ext cx="144" cy="144"/>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grpSp>
      <p:sp>
        <p:nvSpPr>
          <p:cNvPr id="103431" name="Rectangle 6"/>
          <p:cNvSpPr>
            <a:spLocks noChangeArrowheads="1"/>
          </p:cNvSpPr>
          <p:nvPr/>
        </p:nvSpPr>
        <p:spPr bwMode="auto">
          <a:xfrm>
            <a:off x="4430713" y="2209800"/>
            <a:ext cx="4937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6-1</a:t>
            </a:r>
          </a:p>
        </p:txBody>
      </p:sp>
      <p:sp>
        <p:nvSpPr>
          <p:cNvPr id="103432" name="Oval 7"/>
          <p:cNvSpPr>
            <a:spLocks noChangeArrowheads="1"/>
          </p:cNvSpPr>
          <p:nvPr/>
        </p:nvSpPr>
        <p:spPr bwMode="auto">
          <a:xfrm>
            <a:off x="4994275" y="21336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33" name="Rectangle 8"/>
          <p:cNvSpPr>
            <a:spLocks noChangeArrowheads="1"/>
          </p:cNvSpPr>
          <p:nvPr/>
        </p:nvSpPr>
        <p:spPr bwMode="auto">
          <a:xfrm>
            <a:off x="5908675" y="2209800"/>
            <a:ext cx="492125"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5-2</a:t>
            </a:r>
          </a:p>
        </p:txBody>
      </p:sp>
      <p:sp>
        <p:nvSpPr>
          <p:cNvPr id="103434" name="Oval 9"/>
          <p:cNvSpPr>
            <a:spLocks noChangeArrowheads="1"/>
          </p:cNvSpPr>
          <p:nvPr/>
        </p:nvSpPr>
        <p:spPr bwMode="auto">
          <a:xfrm>
            <a:off x="6470650" y="21336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35" name="Rectangle 10"/>
          <p:cNvSpPr>
            <a:spLocks noChangeArrowheads="1"/>
          </p:cNvSpPr>
          <p:nvPr/>
        </p:nvSpPr>
        <p:spPr bwMode="auto">
          <a:xfrm>
            <a:off x="7104063" y="2209800"/>
            <a:ext cx="492125"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4-3</a:t>
            </a:r>
          </a:p>
        </p:txBody>
      </p:sp>
      <p:sp>
        <p:nvSpPr>
          <p:cNvPr id="103436" name="Oval 11"/>
          <p:cNvSpPr>
            <a:spLocks noChangeArrowheads="1"/>
          </p:cNvSpPr>
          <p:nvPr/>
        </p:nvSpPr>
        <p:spPr bwMode="auto">
          <a:xfrm>
            <a:off x="7667625" y="21336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37" name="Rectangle 12"/>
          <p:cNvSpPr>
            <a:spLocks noChangeArrowheads="1"/>
          </p:cNvSpPr>
          <p:nvPr/>
        </p:nvSpPr>
        <p:spPr bwMode="auto">
          <a:xfrm>
            <a:off x="3446463" y="3124200"/>
            <a:ext cx="6334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5-1-1</a:t>
            </a:r>
          </a:p>
        </p:txBody>
      </p:sp>
      <p:sp>
        <p:nvSpPr>
          <p:cNvPr id="103438" name="Oval 13"/>
          <p:cNvSpPr>
            <a:spLocks noChangeArrowheads="1"/>
          </p:cNvSpPr>
          <p:nvPr/>
        </p:nvSpPr>
        <p:spPr bwMode="auto">
          <a:xfrm>
            <a:off x="4219575" y="30480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39" name="Rectangle 14"/>
          <p:cNvSpPr>
            <a:spLocks noChangeArrowheads="1"/>
          </p:cNvSpPr>
          <p:nvPr/>
        </p:nvSpPr>
        <p:spPr bwMode="auto">
          <a:xfrm>
            <a:off x="4783138" y="3124200"/>
            <a:ext cx="6334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4-2-1</a:t>
            </a:r>
          </a:p>
        </p:txBody>
      </p:sp>
      <p:sp>
        <p:nvSpPr>
          <p:cNvPr id="103440" name="Oval 15"/>
          <p:cNvSpPr>
            <a:spLocks noChangeArrowheads="1"/>
          </p:cNvSpPr>
          <p:nvPr/>
        </p:nvSpPr>
        <p:spPr bwMode="auto">
          <a:xfrm>
            <a:off x="5556250" y="30480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41" name="Rectangle 16"/>
          <p:cNvSpPr>
            <a:spLocks noChangeArrowheads="1"/>
          </p:cNvSpPr>
          <p:nvPr/>
        </p:nvSpPr>
        <p:spPr bwMode="auto">
          <a:xfrm>
            <a:off x="6259513" y="3124200"/>
            <a:ext cx="6334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3-2-2</a:t>
            </a:r>
          </a:p>
        </p:txBody>
      </p:sp>
      <p:sp>
        <p:nvSpPr>
          <p:cNvPr id="103442" name="Oval 17"/>
          <p:cNvSpPr>
            <a:spLocks noChangeArrowheads="1"/>
          </p:cNvSpPr>
          <p:nvPr/>
        </p:nvSpPr>
        <p:spPr bwMode="auto">
          <a:xfrm>
            <a:off x="7034213" y="30480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43" name="Rectangle 18"/>
          <p:cNvSpPr>
            <a:spLocks noChangeArrowheads="1"/>
          </p:cNvSpPr>
          <p:nvPr/>
        </p:nvSpPr>
        <p:spPr bwMode="auto">
          <a:xfrm>
            <a:off x="7877175" y="3124200"/>
            <a:ext cx="633413"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3-3-1</a:t>
            </a:r>
          </a:p>
        </p:txBody>
      </p:sp>
      <p:sp>
        <p:nvSpPr>
          <p:cNvPr id="103444" name="Oval 19"/>
          <p:cNvSpPr>
            <a:spLocks noChangeArrowheads="1"/>
          </p:cNvSpPr>
          <p:nvPr/>
        </p:nvSpPr>
        <p:spPr bwMode="auto">
          <a:xfrm>
            <a:off x="8651875" y="30480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45" name="Rectangle 20"/>
          <p:cNvSpPr>
            <a:spLocks noChangeArrowheads="1"/>
          </p:cNvSpPr>
          <p:nvPr/>
        </p:nvSpPr>
        <p:spPr bwMode="auto">
          <a:xfrm>
            <a:off x="3798888" y="4114800"/>
            <a:ext cx="7731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4-1-1-1</a:t>
            </a:r>
          </a:p>
        </p:txBody>
      </p:sp>
      <p:sp>
        <p:nvSpPr>
          <p:cNvPr id="103446" name="Oval 21"/>
          <p:cNvSpPr>
            <a:spLocks noChangeArrowheads="1"/>
          </p:cNvSpPr>
          <p:nvPr/>
        </p:nvSpPr>
        <p:spPr bwMode="auto">
          <a:xfrm>
            <a:off x="4713288" y="40386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47" name="Rectangle 22"/>
          <p:cNvSpPr>
            <a:spLocks noChangeArrowheads="1"/>
          </p:cNvSpPr>
          <p:nvPr/>
        </p:nvSpPr>
        <p:spPr bwMode="auto">
          <a:xfrm>
            <a:off x="5627688" y="4114800"/>
            <a:ext cx="773112"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3-2-1-1</a:t>
            </a:r>
          </a:p>
        </p:txBody>
      </p:sp>
      <p:sp>
        <p:nvSpPr>
          <p:cNvPr id="103448" name="Oval 23"/>
          <p:cNvSpPr>
            <a:spLocks noChangeArrowheads="1"/>
          </p:cNvSpPr>
          <p:nvPr/>
        </p:nvSpPr>
        <p:spPr bwMode="auto">
          <a:xfrm>
            <a:off x="6542088" y="40386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49" name="Rectangle 24"/>
          <p:cNvSpPr>
            <a:spLocks noChangeArrowheads="1"/>
          </p:cNvSpPr>
          <p:nvPr/>
        </p:nvSpPr>
        <p:spPr bwMode="auto">
          <a:xfrm>
            <a:off x="7385050" y="4114800"/>
            <a:ext cx="774700"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2-2-2-1</a:t>
            </a:r>
          </a:p>
        </p:txBody>
      </p:sp>
      <p:sp>
        <p:nvSpPr>
          <p:cNvPr id="103450" name="Oval 25"/>
          <p:cNvSpPr>
            <a:spLocks noChangeArrowheads="1"/>
          </p:cNvSpPr>
          <p:nvPr/>
        </p:nvSpPr>
        <p:spPr bwMode="auto">
          <a:xfrm>
            <a:off x="8299450" y="40386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51" name="Rectangle 26"/>
          <p:cNvSpPr>
            <a:spLocks noChangeArrowheads="1"/>
          </p:cNvSpPr>
          <p:nvPr/>
        </p:nvSpPr>
        <p:spPr bwMode="auto">
          <a:xfrm>
            <a:off x="4360863" y="5105400"/>
            <a:ext cx="984250"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3-1-1-1-1</a:t>
            </a:r>
          </a:p>
        </p:txBody>
      </p:sp>
      <p:sp>
        <p:nvSpPr>
          <p:cNvPr id="103452" name="Oval 27"/>
          <p:cNvSpPr>
            <a:spLocks noChangeArrowheads="1"/>
          </p:cNvSpPr>
          <p:nvPr/>
        </p:nvSpPr>
        <p:spPr bwMode="auto">
          <a:xfrm>
            <a:off x="5486400" y="50292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53" name="Rectangle 28"/>
          <p:cNvSpPr>
            <a:spLocks noChangeArrowheads="1"/>
          </p:cNvSpPr>
          <p:nvPr/>
        </p:nvSpPr>
        <p:spPr bwMode="auto">
          <a:xfrm>
            <a:off x="6330950" y="5105400"/>
            <a:ext cx="984250"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2-2-1-1-1</a:t>
            </a:r>
          </a:p>
        </p:txBody>
      </p:sp>
      <p:sp>
        <p:nvSpPr>
          <p:cNvPr id="103454" name="Oval 29"/>
          <p:cNvSpPr>
            <a:spLocks noChangeArrowheads="1"/>
          </p:cNvSpPr>
          <p:nvPr/>
        </p:nvSpPr>
        <p:spPr bwMode="auto">
          <a:xfrm>
            <a:off x="7456488" y="5029200"/>
            <a:ext cx="139700"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0</a:t>
            </a:r>
          </a:p>
        </p:txBody>
      </p:sp>
      <p:sp>
        <p:nvSpPr>
          <p:cNvPr id="103455" name="Rectangle 30"/>
          <p:cNvSpPr>
            <a:spLocks noChangeArrowheads="1"/>
          </p:cNvSpPr>
          <p:nvPr/>
        </p:nvSpPr>
        <p:spPr bwMode="auto">
          <a:xfrm>
            <a:off x="5064125" y="5867400"/>
            <a:ext cx="1266825" cy="304800"/>
          </a:xfrm>
          <a:prstGeom prst="rect">
            <a:avLst/>
          </a:prstGeom>
          <a:solidFill>
            <a:schemeClr val="accent1"/>
          </a:solidFill>
          <a:ln w="9525">
            <a:solidFill>
              <a:schemeClr val="tx1"/>
            </a:solidFill>
            <a:miter lim="800000"/>
            <a:headEnd/>
            <a:tailEnd/>
          </a:ln>
        </p:spPr>
        <p:txBody>
          <a:bodyPr wrap="none" anchor="ctr"/>
          <a:lstStyle/>
          <a:p>
            <a:pPr algn="ctr"/>
            <a:r>
              <a:rPr lang="en-US" sz="2000" b="1"/>
              <a:t>2-1-1-1-1-1</a:t>
            </a:r>
          </a:p>
        </p:txBody>
      </p:sp>
      <p:sp>
        <p:nvSpPr>
          <p:cNvPr id="103456" name="Oval 31"/>
          <p:cNvSpPr>
            <a:spLocks noChangeArrowheads="1"/>
          </p:cNvSpPr>
          <p:nvPr/>
        </p:nvSpPr>
        <p:spPr bwMode="auto">
          <a:xfrm>
            <a:off x="6470650" y="5791200"/>
            <a:ext cx="141288" cy="152400"/>
          </a:xfrm>
          <a:prstGeom prst="ellipse">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round/>
                <a:headEnd/>
                <a:tailEnd/>
              </a14:hiddenLine>
            </a:ext>
            <a:ext uri="{53640926-AAD7-44d8-BBD7-CCE9431645EC}">
              <a14:shadowObscured xmlns="" xmlns:a14="http://schemas.microsoft.com/office/drawing/2007/7/7/main" val="1"/>
            </a:ext>
          </a:extLst>
        </p:spPr>
        <p:txBody>
          <a:bodyPr wrap="none" anchor="ctr"/>
          <a:lstStyle/>
          <a:p>
            <a:pPr algn="ctr"/>
            <a:r>
              <a:rPr lang="en-US" b="1"/>
              <a:t>1</a:t>
            </a:r>
          </a:p>
        </p:txBody>
      </p:sp>
      <p:sp>
        <p:nvSpPr>
          <p:cNvPr id="103457" name="Line 32"/>
          <p:cNvSpPr>
            <a:spLocks noChangeShapeType="1"/>
          </p:cNvSpPr>
          <p:nvPr/>
        </p:nvSpPr>
        <p:spPr bwMode="auto">
          <a:xfrm flipH="1">
            <a:off x="6189663" y="1752600"/>
            <a:ext cx="69850" cy="4572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58" name="Line 33"/>
          <p:cNvSpPr>
            <a:spLocks noChangeShapeType="1"/>
          </p:cNvSpPr>
          <p:nvPr/>
        </p:nvSpPr>
        <p:spPr bwMode="auto">
          <a:xfrm>
            <a:off x="6259513" y="1752600"/>
            <a:ext cx="985837" cy="4572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59" name="Line 34"/>
          <p:cNvSpPr>
            <a:spLocks noChangeShapeType="1"/>
          </p:cNvSpPr>
          <p:nvPr/>
        </p:nvSpPr>
        <p:spPr bwMode="auto">
          <a:xfrm flipH="1">
            <a:off x="3727450" y="2514600"/>
            <a:ext cx="985838"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0" name="Line 35"/>
          <p:cNvSpPr>
            <a:spLocks noChangeShapeType="1"/>
          </p:cNvSpPr>
          <p:nvPr/>
        </p:nvSpPr>
        <p:spPr bwMode="auto">
          <a:xfrm>
            <a:off x="4713288" y="2514600"/>
            <a:ext cx="350837"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1" name="Line 36"/>
          <p:cNvSpPr>
            <a:spLocks noChangeShapeType="1"/>
          </p:cNvSpPr>
          <p:nvPr/>
        </p:nvSpPr>
        <p:spPr bwMode="auto">
          <a:xfrm flipH="1">
            <a:off x="5064125" y="2514600"/>
            <a:ext cx="1055688"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2" name="Line 37"/>
          <p:cNvSpPr>
            <a:spLocks noChangeShapeType="1"/>
          </p:cNvSpPr>
          <p:nvPr/>
        </p:nvSpPr>
        <p:spPr bwMode="auto">
          <a:xfrm>
            <a:off x="6189663" y="2514600"/>
            <a:ext cx="422275"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3" name="Line 38"/>
          <p:cNvSpPr>
            <a:spLocks noChangeShapeType="1"/>
          </p:cNvSpPr>
          <p:nvPr/>
        </p:nvSpPr>
        <p:spPr bwMode="auto">
          <a:xfrm flipH="1">
            <a:off x="4924425" y="1752600"/>
            <a:ext cx="1335088" cy="4572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4" name="Line 39"/>
          <p:cNvSpPr>
            <a:spLocks noChangeShapeType="1"/>
          </p:cNvSpPr>
          <p:nvPr/>
        </p:nvSpPr>
        <p:spPr bwMode="auto">
          <a:xfrm flipH="1">
            <a:off x="5133975" y="2514600"/>
            <a:ext cx="2181225"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5" name="Line 40"/>
          <p:cNvSpPr>
            <a:spLocks noChangeShapeType="1"/>
          </p:cNvSpPr>
          <p:nvPr/>
        </p:nvSpPr>
        <p:spPr bwMode="auto">
          <a:xfrm>
            <a:off x="7315200" y="2514600"/>
            <a:ext cx="844550"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6" name="Line 41"/>
          <p:cNvSpPr>
            <a:spLocks noChangeShapeType="1"/>
          </p:cNvSpPr>
          <p:nvPr/>
        </p:nvSpPr>
        <p:spPr bwMode="auto">
          <a:xfrm>
            <a:off x="3727450" y="3429000"/>
            <a:ext cx="492125"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7" name="Line 42"/>
          <p:cNvSpPr>
            <a:spLocks noChangeShapeType="1"/>
          </p:cNvSpPr>
          <p:nvPr/>
        </p:nvSpPr>
        <p:spPr bwMode="auto">
          <a:xfrm>
            <a:off x="3727450" y="3429000"/>
            <a:ext cx="2320925"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8" name="Line 43"/>
          <p:cNvSpPr>
            <a:spLocks noChangeShapeType="1"/>
          </p:cNvSpPr>
          <p:nvPr/>
        </p:nvSpPr>
        <p:spPr bwMode="auto">
          <a:xfrm>
            <a:off x="5064125" y="3505200"/>
            <a:ext cx="1055688" cy="6096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69" name="Line 44"/>
          <p:cNvSpPr>
            <a:spLocks noChangeShapeType="1"/>
          </p:cNvSpPr>
          <p:nvPr/>
        </p:nvSpPr>
        <p:spPr bwMode="auto">
          <a:xfrm flipH="1">
            <a:off x="6119813" y="3429000"/>
            <a:ext cx="2039937"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70" name="Line 45"/>
          <p:cNvSpPr>
            <a:spLocks noChangeShapeType="1"/>
          </p:cNvSpPr>
          <p:nvPr/>
        </p:nvSpPr>
        <p:spPr bwMode="auto">
          <a:xfrm>
            <a:off x="6542088" y="3429000"/>
            <a:ext cx="1265237"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71" name="Line 46"/>
          <p:cNvSpPr>
            <a:spLocks noChangeShapeType="1"/>
          </p:cNvSpPr>
          <p:nvPr/>
        </p:nvSpPr>
        <p:spPr bwMode="auto">
          <a:xfrm>
            <a:off x="4291013" y="4419600"/>
            <a:ext cx="633412"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72" name="Line 47"/>
          <p:cNvSpPr>
            <a:spLocks noChangeShapeType="1"/>
          </p:cNvSpPr>
          <p:nvPr/>
        </p:nvSpPr>
        <p:spPr bwMode="auto">
          <a:xfrm>
            <a:off x="6048375" y="4419600"/>
            <a:ext cx="844550" cy="6858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73" name="Line 48"/>
          <p:cNvSpPr>
            <a:spLocks noChangeShapeType="1"/>
          </p:cNvSpPr>
          <p:nvPr/>
        </p:nvSpPr>
        <p:spPr bwMode="auto">
          <a:xfrm>
            <a:off x="4924425" y="5410200"/>
            <a:ext cx="773113" cy="457200"/>
          </a:xfrm>
          <a:prstGeom prst="line">
            <a:avLst/>
          </a:prstGeom>
          <a:ln w="25400">
            <a:solidFill>
              <a:srgbClr val="00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74" name="Rectangle 49"/>
          <p:cNvSpPr>
            <a:spLocks noChangeArrowheads="1"/>
          </p:cNvSpPr>
          <p:nvPr/>
        </p:nvSpPr>
        <p:spPr bwMode="auto">
          <a:xfrm>
            <a:off x="984250" y="5943600"/>
            <a:ext cx="1125538"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MAX</a:t>
            </a:r>
          </a:p>
        </p:txBody>
      </p:sp>
      <p:sp>
        <p:nvSpPr>
          <p:cNvPr id="103475" name="Rectangle 50"/>
          <p:cNvSpPr>
            <a:spLocks noChangeArrowheads="1"/>
          </p:cNvSpPr>
          <p:nvPr/>
        </p:nvSpPr>
        <p:spPr bwMode="auto">
          <a:xfrm>
            <a:off x="1055688" y="5105400"/>
            <a:ext cx="1125537"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MIN</a:t>
            </a:r>
          </a:p>
        </p:txBody>
      </p:sp>
      <p:sp>
        <p:nvSpPr>
          <p:cNvPr id="103476" name="Rectangle 51"/>
          <p:cNvSpPr>
            <a:spLocks noChangeArrowheads="1"/>
          </p:cNvSpPr>
          <p:nvPr/>
        </p:nvSpPr>
        <p:spPr bwMode="auto">
          <a:xfrm>
            <a:off x="1055688" y="4191000"/>
            <a:ext cx="1125537"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MAX</a:t>
            </a:r>
          </a:p>
        </p:txBody>
      </p:sp>
      <p:sp>
        <p:nvSpPr>
          <p:cNvPr id="103477" name="Rectangle 52"/>
          <p:cNvSpPr>
            <a:spLocks noChangeArrowheads="1"/>
          </p:cNvSpPr>
          <p:nvPr/>
        </p:nvSpPr>
        <p:spPr bwMode="auto">
          <a:xfrm>
            <a:off x="1125538" y="2286000"/>
            <a:ext cx="1125537"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MAX</a:t>
            </a:r>
          </a:p>
        </p:txBody>
      </p:sp>
      <p:sp>
        <p:nvSpPr>
          <p:cNvPr id="103478" name="Rectangle 53"/>
          <p:cNvSpPr>
            <a:spLocks noChangeArrowheads="1"/>
          </p:cNvSpPr>
          <p:nvPr/>
        </p:nvSpPr>
        <p:spPr bwMode="auto">
          <a:xfrm>
            <a:off x="1125538" y="3200400"/>
            <a:ext cx="1125537"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MIN</a:t>
            </a:r>
          </a:p>
        </p:txBody>
      </p:sp>
      <p:sp>
        <p:nvSpPr>
          <p:cNvPr id="103479" name="Rectangle 54"/>
          <p:cNvSpPr>
            <a:spLocks noChangeArrowheads="1"/>
          </p:cNvSpPr>
          <p:nvPr/>
        </p:nvSpPr>
        <p:spPr bwMode="auto">
          <a:xfrm>
            <a:off x="1195388" y="1524000"/>
            <a:ext cx="1125537" cy="381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lstStyle/>
          <a:p>
            <a:pPr algn="ctr"/>
            <a:r>
              <a:rPr lang="en-US" b="1"/>
              <a:t>MIN</a:t>
            </a:r>
          </a:p>
        </p:txBody>
      </p:sp>
      <p:sp>
        <p:nvSpPr>
          <p:cNvPr id="103480" name="Line 55"/>
          <p:cNvSpPr>
            <a:spLocks noChangeShapeType="1"/>
          </p:cNvSpPr>
          <p:nvPr/>
        </p:nvSpPr>
        <p:spPr bwMode="auto">
          <a:xfrm>
            <a:off x="1055688" y="1981200"/>
            <a:ext cx="8088312"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81" name="Line 56"/>
          <p:cNvSpPr>
            <a:spLocks noChangeShapeType="1"/>
          </p:cNvSpPr>
          <p:nvPr/>
        </p:nvSpPr>
        <p:spPr bwMode="auto">
          <a:xfrm>
            <a:off x="1055688" y="2895600"/>
            <a:ext cx="8088312"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82" name="Line 57"/>
          <p:cNvSpPr>
            <a:spLocks noChangeShapeType="1"/>
          </p:cNvSpPr>
          <p:nvPr/>
        </p:nvSpPr>
        <p:spPr bwMode="auto">
          <a:xfrm>
            <a:off x="1055688" y="3733800"/>
            <a:ext cx="8088312"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83" name="Line 58"/>
          <p:cNvSpPr>
            <a:spLocks noChangeShapeType="1"/>
          </p:cNvSpPr>
          <p:nvPr/>
        </p:nvSpPr>
        <p:spPr bwMode="auto">
          <a:xfrm>
            <a:off x="1055688" y="4724400"/>
            <a:ext cx="8088312"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3484" name="Line 59"/>
          <p:cNvSpPr>
            <a:spLocks noChangeShapeType="1"/>
          </p:cNvSpPr>
          <p:nvPr/>
        </p:nvSpPr>
        <p:spPr bwMode="auto">
          <a:xfrm>
            <a:off x="1055688" y="5638800"/>
            <a:ext cx="8088312"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2EC3CC0-A537-44AF-9AB3-2746CF557B2B}" type="datetime1">
              <a:rPr lang="en-GB" sz="1400" smtClean="0"/>
              <a:pPr eaLnBrk="1" hangingPunct="1"/>
              <a:t>22/03/2018</a:t>
            </a:fld>
            <a:endParaRPr lang="en-GB" sz="1400" smtClean="0"/>
          </a:p>
        </p:txBody>
      </p:sp>
      <p:sp>
        <p:nvSpPr>
          <p:cNvPr id="1044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44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887C181-618B-4CE2-9F08-C262377552BF}" type="slidenum">
              <a:rPr lang="en-GB" sz="1400" smtClean="0"/>
              <a:pPr eaLnBrk="1" hangingPunct="1"/>
              <a:t>104</a:t>
            </a:fld>
            <a:endParaRPr lang="en-GB" sz="1400" smtClean="0"/>
          </a:p>
        </p:txBody>
      </p:sp>
      <p:sp>
        <p:nvSpPr>
          <p:cNvPr id="104453" name="Rectangle 2"/>
          <p:cNvSpPr>
            <a:spLocks noGrp="1" noChangeArrowheads="1"/>
          </p:cNvSpPr>
          <p:nvPr>
            <p:ph type="title"/>
          </p:nvPr>
        </p:nvSpPr>
        <p:spPr>
          <a:xfrm>
            <a:off x="684213" y="0"/>
            <a:ext cx="7772400" cy="1143000"/>
          </a:xfrm>
        </p:spPr>
        <p:txBody>
          <a:bodyPr/>
          <a:lstStyle/>
          <a:p>
            <a:pPr eaLnBrk="1" hangingPunct="1"/>
            <a:r>
              <a:rPr lang="en-US" smtClean="0">
                <a:latin typeface="Times New Roman" pitchFamily="18" charset="0"/>
              </a:rPr>
              <a:t>Minimax</a:t>
            </a:r>
            <a:r>
              <a:rPr lang="en-US" smtClean="0"/>
              <a:t> </a:t>
            </a:r>
            <a:r>
              <a:rPr lang="en-US" smtClean="0">
                <a:latin typeface="Times New Roman" pitchFamily="18" charset="0"/>
              </a:rPr>
              <a:t>với</a:t>
            </a:r>
            <a:r>
              <a:rPr lang="en-US" smtClean="0"/>
              <a:t> </a:t>
            </a:r>
            <a:r>
              <a:rPr lang="en-US" smtClean="0">
                <a:latin typeface="Times New Roman" pitchFamily="18" charset="0"/>
              </a:rPr>
              <a:t>độ</a:t>
            </a:r>
            <a:r>
              <a:rPr lang="en-US" smtClean="0"/>
              <a:t> </a:t>
            </a:r>
            <a:r>
              <a:rPr lang="en-US" smtClean="0">
                <a:latin typeface="Times New Roman" pitchFamily="18" charset="0"/>
              </a:rPr>
              <a:t>sâu</a:t>
            </a:r>
            <a:r>
              <a:rPr lang="en-US" smtClean="0"/>
              <a:t> </a:t>
            </a:r>
            <a:r>
              <a:rPr lang="en-US" smtClean="0">
                <a:latin typeface="Times New Roman" pitchFamily="18" charset="0"/>
              </a:rPr>
              <a:t>giới</a:t>
            </a:r>
            <a:r>
              <a:rPr lang="en-US" smtClean="0"/>
              <a:t> </a:t>
            </a:r>
            <a:r>
              <a:rPr lang="en-US" smtClean="0">
                <a:latin typeface="Times New Roman" pitchFamily="18" charset="0"/>
              </a:rPr>
              <a:t>hạn</a:t>
            </a:r>
          </a:p>
        </p:txBody>
      </p:sp>
      <p:sp>
        <p:nvSpPr>
          <p:cNvPr id="104454" name="Rectangle 3"/>
          <p:cNvSpPr>
            <a:spLocks noGrp="1" noChangeArrowheads="1"/>
          </p:cNvSpPr>
          <p:nvPr>
            <p:ph type="body" idx="1"/>
          </p:nvPr>
        </p:nvSpPr>
        <p:spPr>
          <a:xfrm>
            <a:off x="684213" y="1268413"/>
            <a:ext cx="7772400" cy="4114800"/>
          </a:xfrm>
        </p:spPr>
        <p:txBody>
          <a:bodyPr/>
          <a:lstStyle/>
          <a:p>
            <a:pPr eaLnBrk="1" hangingPunct="1"/>
            <a:r>
              <a:rPr lang="en-US" smtClean="0"/>
              <a:t>Minimax như đã xét buộc phải có toàn bộ không gian trạng thái đã được triển khai để có thể gán trị cho các nút lá và tính ngược lại </a:t>
            </a:r>
            <a:r>
              <a:rPr lang="en-US" smtClean="0">
                <a:sym typeface="Wingdings" pitchFamily="2" charset="2"/>
              </a:rPr>
              <a:t> Không khả thi với các bài toán lớn vì không gian trạng thái là quá lớn.</a:t>
            </a:r>
          </a:p>
          <a:p>
            <a:pPr eaLnBrk="1" hangingPunct="1">
              <a:buFontTx/>
              <a:buNone/>
            </a:pPr>
            <a:r>
              <a:rPr lang="en-US" smtClean="0">
                <a:sym typeface="Wingdings" pitchFamily="2" charset="2"/>
              </a:rPr>
              <a:t> Giới hạn không gian trạng thái lại theo một độ sâu nào đó và giới hạn các node con theo một qui tắc nào đó.</a:t>
            </a:r>
          </a:p>
          <a:p>
            <a:pPr eaLnBrk="1" hangingPunct="1"/>
            <a:r>
              <a:rPr lang="en-US" smtClean="0">
                <a:sym typeface="Wingdings" pitchFamily="2" charset="2"/>
              </a:rPr>
              <a:t>Đây là chiến lược thông thường của các người chơi cờ: khả năng tính trước bao nhiêu nước.</a:t>
            </a:r>
            <a:endParaRPr lang="en-US"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913A25-1FFE-45C1-AE1F-A451A9E4EF64}" type="datetime1">
              <a:rPr lang="en-GB" sz="1400" smtClean="0"/>
              <a:pPr eaLnBrk="1" hangingPunct="1"/>
              <a:t>22/03/2018</a:t>
            </a:fld>
            <a:endParaRPr lang="en-GB" sz="1400" smtClean="0"/>
          </a:p>
        </p:txBody>
      </p:sp>
      <p:sp>
        <p:nvSpPr>
          <p:cNvPr id="1054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54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306C9F9-8C86-4303-96AF-1881AAA30E9D}" type="slidenum">
              <a:rPr lang="en-GB" sz="1400" smtClean="0"/>
              <a:pPr eaLnBrk="1" hangingPunct="1"/>
              <a:t>105</a:t>
            </a:fld>
            <a:endParaRPr lang="en-GB" sz="1400" smtClean="0"/>
          </a:p>
        </p:txBody>
      </p:sp>
      <p:sp>
        <p:nvSpPr>
          <p:cNvPr id="105477" name="Rectangle 2"/>
          <p:cNvSpPr>
            <a:spLocks noGrp="1" noChangeArrowheads="1"/>
          </p:cNvSpPr>
          <p:nvPr>
            <p:ph type="title"/>
          </p:nvPr>
        </p:nvSpPr>
        <p:spPr>
          <a:xfrm>
            <a:off x="684213" y="0"/>
            <a:ext cx="7772400" cy="1143000"/>
          </a:xfrm>
        </p:spPr>
        <p:txBody>
          <a:bodyPr/>
          <a:lstStyle/>
          <a:p>
            <a:pPr eaLnBrk="1" hangingPunct="1"/>
            <a:r>
              <a:rPr lang="en-US" smtClean="0">
                <a:latin typeface="Times New Roman" pitchFamily="18" charset="0"/>
              </a:rPr>
              <a:t>Minimax</a:t>
            </a:r>
            <a:r>
              <a:rPr lang="en-US" smtClean="0"/>
              <a:t> </a:t>
            </a:r>
            <a:r>
              <a:rPr lang="en-US" smtClean="0">
                <a:latin typeface="Times New Roman" pitchFamily="18" charset="0"/>
              </a:rPr>
              <a:t>với</a:t>
            </a:r>
            <a:r>
              <a:rPr lang="en-US" smtClean="0"/>
              <a:t> </a:t>
            </a:r>
            <a:r>
              <a:rPr lang="en-US" smtClean="0">
                <a:latin typeface="Times New Roman" pitchFamily="18" charset="0"/>
              </a:rPr>
              <a:t>độ</a:t>
            </a:r>
            <a:r>
              <a:rPr lang="en-US" smtClean="0"/>
              <a:t> </a:t>
            </a:r>
            <a:r>
              <a:rPr lang="en-US" smtClean="0">
                <a:latin typeface="Times New Roman" pitchFamily="18" charset="0"/>
              </a:rPr>
              <a:t>sâu</a:t>
            </a:r>
            <a:r>
              <a:rPr lang="en-US" smtClean="0"/>
              <a:t> </a:t>
            </a:r>
            <a:r>
              <a:rPr lang="en-US" smtClean="0">
                <a:latin typeface="Times New Roman" pitchFamily="18" charset="0"/>
              </a:rPr>
              <a:t>giới</a:t>
            </a:r>
            <a:r>
              <a:rPr lang="en-US" smtClean="0"/>
              <a:t> </a:t>
            </a:r>
            <a:r>
              <a:rPr lang="en-US" smtClean="0">
                <a:latin typeface="Times New Roman" pitchFamily="18" charset="0"/>
              </a:rPr>
              <a:t>hạn</a:t>
            </a:r>
          </a:p>
        </p:txBody>
      </p:sp>
      <p:sp>
        <p:nvSpPr>
          <p:cNvPr id="105478" name="Rectangle 3"/>
          <p:cNvSpPr>
            <a:spLocks noGrp="1" noChangeArrowheads="1"/>
          </p:cNvSpPr>
          <p:nvPr>
            <p:ph type="body" idx="1"/>
          </p:nvPr>
        </p:nvSpPr>
        <p:spPr>
          <a:xfrm>
            <a:off x="684213" y="1268413"/>
            <a:ext cx="7772400" cy="4114800"/>
          </a:xfrm>
        </p:spPr>
        <p:txBody>
          <a:bodyPr/>
          <a:lstStyle/>
          <a:p>
            <a:pPr eaLnBrk="1" hangingPunct="1"/>
            <a:r>
              <a:rPr lang="en-US" smtClean="0">
                <a:sym typeface="Wingdings" pitchFamily="2" charset="2"/>
              </a:rPr>
              <a:t>Khi đó ta chỉ triển khai các nút con đến độ sâu giới hạn.</a:t>
            </a:r>
          </a:p>
          <a:p>
            <a:pPr eaLnBrk="1" hangingPunct="1"/>
            <a:r>
              <a:rPr lang="en-US" smtClean="0">
                <a:sym typeface="Wingdings" pitchFamily="2" charset="2"/>
              </a:rPr>
              <a:t>Đánh giá cho các nút này như là nút lá bằng một hàm lượng giá Heuristic.</a:t>
            </a:r>
          </a:p>
          <a:p>
            <a:pPr eaLnBrk="1" hangingPunct="1"/>
            <a:r>
              <a:rPr lang="en-US" smtClean="0">
                <a:sym typeface="Wingdings" pitchFamily="2" charset="2"/>
              </a:rPr>
              <a:t>áp dụng chiến lược minimax cho việc đánh giá các nút cấp trên.</a:t>
            </a:r>
          </a:p>
          <a:p>
            <a:pPr eaLnBrk="1" hangingPunct="1"/>
            <a:r>
              <a:rPr lang="en-US" smtClean="0">
                <a:sym typeface="Wingdings" pitchFamily="2" charset="2"/>
              </a:rPr>
              <a:t>Kỹ thuật này gọi là nhìn trước K bước với K là độ sâu giới hạn.</a:t>
            </a:r>
            <a:endParaRPr lang="en-US" smtClean="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4689836-B7B6-41C0-B508-79129B38E42F}" type="datetime1">
              <a:rPr lang="en-GB" sz="1400" smtClean="0"/>
              <a:pPr eaLnBrk="1" hangingPunct="1"/>
              <a:t>22/03/2018</a:t>
            </a:fld>
            <a:endParaRPr lang="en-GB" sz="1400" smtClean="0"/>
          </a:p>
        </p:txBody>
      </p:sp>
      <p:sp>
        <p:nvSpPr>
          <p:cNvPr id="1064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65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148097-48E9-4F98-A911-FD59FAC5D927}" type="slidenum">
              <a:rPr lang="en-GB" sz="1400" smtClean="0"/>
              <a:pPr eaLnBrk="1" hangingPunct="1"/>
              <a:t>106</a:t>
            </a:fld>
            <a:endParaRPr lang="en-GB" sz="1400" smtClean="0"/>
          </a:p>
        </p:txBody>
      </p:sp>
      <p:sp>
        <p:nvSpPr>
          <p:cNvPr id="106501" name="Rectangle 2"/>
          <p:cNvSpPr>
            <a:spLocks noGrp="1" noChangeArrowheads="1"/>
          </p:cNvSpPr>
          <p:nvPr>
            <p:ph type="title"/>
          </p:nvPr>
        </p:nvSpPr>
        <p:spPr>
          <a:xfrm>
            <a:off x="561975" y="152400"/>
            <a:ext cx="8429625" cy="609600"/>
          </a:xfrm>
        </p:spPr>
        <p:txBody>
          <a:bodyPr/>
          <a:lstStyle/>
          <a:p>
            <a:pPr eaLnBrk="1" hangingPunct="1"/>
            <a:r>
              <a:rPr lang="en-US" smtClean="0">
                <a:latin typeface="Times New Roman" pitchFamily="18" charset="0"/>
              </a:rPr>
              <a:t>Ví</a:t>
            </a:r>
            <a:r>
              <a:rPr lang="en-US" smtClean="0"/>
              <a:t> </a:t>
            </a:r>
            <a:r>
              <a:rPr lang="en-US" smtClean="0">
                <a:latin typeface="Times New Roman" pitchFamily="18" charset="0"/>
              </a:rPr>
              <a:t>dụ</a:t>
            </a:r>
            <a:r>
              <a:rPr lang="en-US" smtClean="0"/>
              <a:t>: </a:t>
            </a:r>
            <a:r>
              <a:rPr lang="en-US" smtClean="0">
                <a:latin typeface="Times New Roman" pitchFamily="18" charset="0"/>
              </a:rPr>
              <a:t>Bài</a:t>
            </a:r>
            <a:r>
              <a:rPr lang="en-US" smtClean="0"/>
              <a:t> </a:t>
            </a:r>
            <a:r>
              <a:rPr lang="en-US" smtClean="0">
                <a:latin typeface="Times New Roman" pitchFamily="18" charset="0"/>
              </a:rPr>
              <a:t>toán</a:t>
            </a:r>
            <a:r>
              <a:rPr lang="en-US" smtClean="0"/>
              <a:t> </a:t>
            </a:r>
            <a:r>
              <a:rPr lang="en-US" smtClean="0">
                <a:latin typeface="Times New Roman" pitchFamily="18" charset="0"/>
              </a:rPr>
              <a:t>Tic</a:t>
            </a:r>
            <a:r>
              <a:rPr lang="en-US" smtClean="0"/>
              <a:t> </a:t>
            </a:r>
            <a:r>
              <a:rPr lang="en-US" smtClean="0">
                <a:latin typeface="Times New Roman" pitchFamily="18" charset="0"/>
              </a:rPr>
              <a:t>Tac</a:t>
            </a:r>
            <a:r>
              <a:rPr lang="en-US" smtClean="0"/>
              <a:t> </a:t>
            </a:r>
            <a:r>
              <a:rPr lang="en-US" smtClean="0">
                <a:latin typeface="Times New Roman" pitchFamily="18" charset="0"/>
              </a:rPr>
              <a:t>Toa</a:t>
            </a:r>
          </a:p>
        </p:txBody>
      </p:sp>
      <p:graphicFrame>
        <p:nvGraphicFramePr>
          <p:cNvPr id="180228" name="Group 4"/>
          <p:cNvGraphicFramePr>
            <a:graphicFrameLocks noGrp="1"/>
          </p:cNvGraphicFramePr>
          <p:nvPr/>
        </p:nvGraphicFramePr>
        <p:xfrm>
          <a:off x="3948113" y="2322513"/>
          <a:ext cx="984250" cy="1066800"/>
        </p:xfrm>
        <a:graphic>
          <a:graphicData uri="http://schemas.openxmlformats.org/drawingml/2006/table">
            <a:tbl>
              <a:tblPr/>
              <a:tblGrid>
                <a:gridCol w="328612"/>
                <a:gridCol w="327025"/>
                <a:gridCol w="328613"/>
              </a:tblGrid>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0302" name="Rectangle 78"/>
          <p:cNvSpPr>
            <a:spLocks noGrp="1" noChangeArrowheads="1"/>
          </p:cNvSpPr>
          <p:nvPr>
            <p:ph type="body" idx="1"/>
          </p:nvPr>
        </p:nvSpPr>
        <p:spPr>
          <a:xfrm>
            <a:off x="684213" y="4649788"/>
            <a:ext cx="7772400" cy="1227137"/>
          </a:xfrm>
        </p:spPr>
        <p:txBody>
          <a:bodyPr/>
          <a:lstStyle/>
          <a:p>
            <a:pPr eaLnBrk="1" hangingPunct="1"/>
            <a:r>
              <a:rPr lang="en-US" smtClean="0"/>
              <a:t>Hàm lượng giá heuristic h(n) = X(n) – O(n) với</a:t>
            </a:r>
          </a:p>
          <a:p>
            <a:pPr lvl="1" eaLnBrk="1" hangingPunct="1"/>
            <a:r>
              <a:rPr lang="en-US" smtClean="0"/>
              <a:t>X(n) số khả năng thắng của quân X.</a:t>
            </a:r>
          </a:p>
          <a:p>
            <a:pPr lvl="1" eaLnBrk="1" hangingPunct="1"/>
            <a:r>
              <a:rPr lang="en-US" smtClean="0"/>
              <a:t>O(n) số khả năng thắng của quân 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030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030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030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302"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BB37CFA-5434-40D3-A934-C49EE457E46D}" type="datetime1">
              <a:rPr lang="en-GB" sz="1400" smtClean="0"/>
              <a:pPr eaLnBrk="1" hangingPunct="1"/>
              <a:t>22/03/2018</a:t>
            </a:fld>
            <a:endParaRPr lang="en-GB" sz="1400" smtClean="0"/>
          </a:p>
        </p:txBody>
      </p:sp>
      <p:sp>
        <p:nvSpPr>
          <p:cNvPr id="1075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75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BB8628-DD73-4F6B-8806-FDFDD5C6EFD4}" type="slidenum">
              <a:rPr lang="en-GB" sz="1400" smtClean="0"/>
              <a:pPr eaLnBrk="1" hangingPunct="1"/>
              <a:t>107</a:t>
            </a:fld>
            <a:endParaRPr lang="en-GB" sz="1400" smtClean="0"/>
          </a:p>
        </p:txBody>
      </p:sp>
      <p:sp>
        <p:nvSpPr>
          <p:cNvPr id="107525" name="Rectangle 2"/>
          <p:cNvSpPr>
            <a:spLocks noGrp="1" noChangeArrowheads="1"/>
          </p:cNvSpPr>
          <p:nvPr>
            <p:ph type="title"/>
          </p:nvPr>
        </p:nvSpPr>
        <p:spPr>
          <a:xfrm>
            <a:off x="561975" y="152400"/>
            <a:ext cx="8429625" cy="609600"/>
          </a:xfrm>
        </p:spPr>
        <p:txBody>
          <a:bodyPr/>
          <a:lstStyle/>
          <a:p>
            <a:pPr eaLnBrk="1" hangingPunct="1"/>
            <a:r>
              <a:rPr lang="en-US" smtClean="0">
                <a:latin typeface="Times New Roman" pitchFamily="18" charset="0"/>
              </a:rPr>
              <a:t>Ví</a:t>
            </a:r>
            <a:r>
              <a:rPr lang="en-US" smtClean="0"/>
              <a:t> </a:t>
            </a:r>
            <a:r>
              <a:rPr lang="en-US" smtClean="0">
                <a:latin typeface="Times New Roman" pitchFamily="18" charset="0"/>
              </a:rPr>
              <a:t>dụ</a:t>
            </a:r>
            <a:r>
              <a:rPr lang="en-US" smtClean="0"/>
              <a:t>: </a:t>
            </a:r>
            <a:r>
              <a:rPr lang="en-US" smtClean="0">
                <a:latin typeface="Times New Roman" pitchFamily="18" charset="0"/>
              </a:rPr>
              <a:t>Bài</a:t>
            </a:r>
            <a:r>
              <a:rPr lang="en-US" smtClean="0"/>
              <a:t> </a:t>
            </a:r>
            <a:r>
              <a:rPr lang="en-US" smtClean="0">
                <a:latin typeface="Times New Roman" pitchFamily="18" charset="0"/>
              </a:rPr>
              <a:t>toán</a:t>
            </a:r>
            <a:r>
              <a:rPr lang="en-US" smtClean="0"/>
              <a:t> </a:t>
            </a:r>
            <a:r>
              <a:rPr lang="en-US" smtClean="0">
                <a:latin typeface="Times New Roman" pitchFamily="18" charset="0"/>
              </a:rPr>
              <a:t>Tic</a:t>
            </a:r>
            <a:r>
              <a:rPr lang="en-US" smtClean="0"/>
              <a:t> </a:t>
            </a:r>
            <a:r>
              <a:rPr lang="en-US" smtClean="0">
                <a:latin typeface="Times New Roman" pitchFamily="18" charset="0"/>
              </a:rPr>
              <a:t>Tac</a:t>
            </a:r>
            <a:r>
              <a:rPr lang="en-US" smtClean="0"/>
              <a:t> </a:t>
            </a:r>
            <a:r>
              <a:rPr lang="en-US" smtClean="0">
                <a:latin typeface="Times New Roman" pitchFamily="18" charset="0"/>
              </a:rPr>
              <a:t>Toa</a:t>
            </a:r>
          </a:p>
        </p:txBody>
      </p:sp>
      <p:graphicFrame>
        <p:nvGraphicFramePr>
          <p:cNvPr id="232452" name="Group 4"/>
          <p:cNvGraphicFramePr>
            <a:graphicFrameLocks noGrp="1"/>
          </p:cNvGraphicFramePr>
          <p:nvPr/>
        </p:nvGraphicFramePr>
        <p:xfrm>
          <a:off x="1266825" y="3114675"/>
          <a:ext cx="984250" cy="1066800"/>
        </p:xfrm>
        <a:graphic>
          <a:graphicData uri="http://schemas.openxmlformats.org/drawingml/2006/table">
            <a:tbl>
              <a:tblPr/>
              <a:tblGrid>
                <a:gridCol w="328613"/>
                <a:gridCol w="327025"/>
                <a:gridCol w="328612"/>
              </a:tblGrid>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2470" name="Group 22"/>
          <p:cNvGraphicFramePr>
            <a:graphicFrameLocks noGrp="1"/>
          </p:cNvGraphicFramePr>
          <p:nvPr/>
        </p:nvGraphicFramePr>
        <p:xfrm>
          <a:off x="3727450" y="2352675"/>
          <a:ext cx="985838" cy="1066800"/>
        </p:xfrm>
        <a:graphic>
          <a:graphicData uri="http://schemas.openxmlformats.org/drawingml/2006/table">
            <a:tbl>
              <a:tblPr/>
              <a:tblGrid>
                <a:gridCol w="328613"/>
                <a:gridCol w="328612"/>
                <a:gridCol w="328613"/>
              </a:tblGrid>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2488" name="Group 40"/>
          <p:cNvGraphicFramePr>
            <a:graphicFrameLocks noGrp="1"/>
          </p:cNvGraphicFramePr>
          <p:nvPr/>
        </p:nvGraphicFramePr>
        <p:xfrm>
          <a:off x="3727450" y="3876675"/>
          <a:ext cx="985838" cy="1066800"/>
        </p:xfrm>
        <a:graphic>
          <a:graphicData uri="http://schemas.openxmlformats.org/drawingml/2006/table">
            <a:tbl>
              <a:tblPr/>
              <a:tblGrid>
                <a:gridCol w="328613"/>
                <a:gridCol w="328612"/>
                <a:gridCol w="328613"/>
              </a:tblGrid>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7580" name="Line 58"/>
          <p:cNvSpPr>
            <a:spLocks noChangeShapeType="1"/>
          </p:cNvSpPr>
          <p:nvPr/>
        </p:nvSpPr>
        <p:spPr bwMode="auto">
          <a:xfrm flipV="1">
            <a:off x="2251075" y="2886075"/>
            <a:ext cx="1125538" cy="76200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wrap="none"/>
          <a:lstStyle/>
          <a:p>
            <a:endParaRPr lang="en-US"/>
          </a:p>
        </p:txBody>
      </p:sp>
      <p:sp>
        <p:nvSpPr>
          <p:cNvPr id="107581" name="Line 59"/>
          <p:cNvSpPr>
            <a:spLocks noChangeShapeType="1"/>
          </p:cNvSpPr>
          <p:nvPr/>
        </p:nvSpPr>
        <p:spPr bwMode="auto">
          <a:xfrm>
            <a:off x="2251075" y="3648075"/>
            <a:ext cx="1336675" cy="83820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wrap="none"/>
          <a:lstStyle/>
          <a:p>
            <a:endParaRPr lang="en-US"/>
          </a:p>
        </p:txBody>
      </p:sp>
      <p:sp>
        <p:nvSpPr>
          <p:cNvPr id="107582" name="Line 60"/>
          <p:cNvSpPr>
            <a:spLocks noChangeShapeType="1"/>
          </p:cNvSpPr>
          <p:nvPr/>
        </p:nvSpPr>
        <p:spPr bwMode="auto">
          <a:xfrm>
            <a:off x="3587750" y="4410075"/>
            <a:ext cx="1265238" cy="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83" name="Line 61"/>
          <p:cNvSpPr>
            <a:spLocks noChangeShapeType="1"/>
          </p:cNvSpPr>
          <p:nvPr/>
        </p:nvSpPr>
        <p:spPr bwMode="auto">
          <a:xfrm>
            <a:off x="4219575" y="3724275"/>
            <a:ext cx="0" cy="12954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84" name="Line 62"/>
          <p:cNvSpPr>
            <a:spLocks noChangeShapeType="1"/>
          </p:cNvSpPr>
          <p:nvPr/>
        </p:nvSpPr>
        <p:spPr bwMode="auto">
          <a:xfrm>
            <a:off x="4572000" y="2276475"/>
            <a:ext cx="0" cy="12954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85" name="Line 63"/>
          <p:cNvSpPr>
            <a:spLocks noChangeShapeType="1"/>
          </p:cNvSpPr>
          <p:nvPr/>
        </p:nvSpPr>
        <p:spPr bwMode="auto">
          <a:xfrm>
            <a:off x="3587750" y="2505075"/>
            <a:ext cx="1265238" cy="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86" name="Line 64"/>
          <p:cNvSpPr>
            <a:spLocks noChangeShapeType="1"/>
          </p:cNvSpPr>
          <p:nvPr/>
        </p:nvSpPr>
        <p:spPr bwMode="auto">
          <a:xfrm>
            <a:off x="3657600" y="2276475"/>
            <a:ext cx="1125538" cy="12192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87" name="Line 65"/>
          <p:cNvSpPr>
            <a:spLocks noChangeShapeType="1"/>
          </p:cNvSpPr>
          <p:nvPr/>
        </p:nvSpPr>
        <p:spPr bwMode="auto">
          <a:xfrm flipV="1">
            <a:off x="3657600" y="3800475"/>
            <a:ext cx="1125538" cy="11430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232514" name="Text Box 66"/>
          <p:cNvSpPr txBox="1">
            <a:spLocks noChangeArrowheads="1"/>
          </p:cNvSpPr>
          <p:nvPr/>
        </p:nvSpPr>
        <p:spPr bwMode="auto">
          <a:xfrm>
            <a:off x="5205413" y="1989138"/>
            <a:ext cx="2671762"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b="1"/>
              <a:t>X</a:t>
            </a:r>
            <a:r>
              <a:rPr lang="en-US" sz="2000" b="1">
                <a:latin typeface="VNI-Times" pitchFamily="2" charset="0"/>
              </a:rPr>
              <a:t> </a:t>
            </a:r>
            <a:r>
              <a:rPr lang="en-US" sz="2000" b="1"/>
              <a:t>có</a:t>
            </a:r>
            <a:r>
              <a:rPr lang="en-US" sz="2000" b="1">
                <a:latin typeface="VNI-Times" pitchFamily="2" charset="0"/>
              </a:rPr>
              <a:t> 6 </a:t>
            </a:r>
            <a:r>
              <a:rPr lang="en-US" sz="2000" b="1"/>
              <a:t>khả</a:t>
            </a:r>
            <a:r>
              <a:rPr lang="en-US" sz="2000" b="1">
                <a:latin typeface="VNI-Times" pitchFamily="2" charset="0"/>
              </a:rPr>
              <a:t> </a:t>
            </a:r>
            <a:r>
              <a:rPr lang="en-US" sz="2000" b="1"/>
              <a:t>năng</a:t>
            </a:r>
            <a:r>
              <a:rPr lang="en-US" sz="2000" b="1">
                <a:latin typeface="VNI-Times" pitchFamily="2" charset="0"/>
              </a:rPr>
              <a:t> </a:t>
            </a:r>
            <a:r>
              <a:rPr lang="en-US" sz="2000" b="1"/>
              <a:t>thắng</a:t>
            </a:r>
          </a:p>
        </p:txBody>
      </p:sp>
      <p:sp>
        <p:nvSpPr>
          <p:cNvPr id="232515" name="Text Box 67"/>
          <p:cNvSpPr txBox="1">
            <a:spLocks noChangeArrowheads="1"/>
          </p:cNvSpPr>
          <p:nvPr/>
        </p:nvSpPr>
        <p:spPr bwMode="auto">
          <a:xfrm>
            <a:off x="5205413" y="3513138"/>
            <a:ext cx="2671762" cy="3968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b="1"/>
              <a:t>O</a:t>
            </a:r>
            <a:r>
              <a:rPr lang="en-US" sz="2000" b="1">
                <a:latin typeface="VNI-Times" pitchFamily="2" charset="0"/>
              </a:rPr>
              <a:t> </a:t>
            </a:r>
            <a:r>
              <a:rPr lang="en-US" sz="2000" b="1"/>
              <a:t>có</a:t>
            </a:r>
            <a:r>
              <a:rPr lang="en-US" sz="2000" b="1">
                <a:latin typeface="VNI-Times" pitchFamily="2" charset="0"/>
              </a:rPr>
              <a:t> 5 </a:t>
            </a:r>
            <a:r>
              <a:rPr lang="en-US" sz="2000" b="1"/>
              <a:t>khả</a:t>
            </a:r>
            <a:r>
              <a:rPr lang="en-US" sz="2000" b="1">
                <a:latin typeface="VNI-Times" pitchFamily="2" charset="0"/>
              </a:rPr>
              <a:t> </a:t>
            </a:r>
            <a:r>
              <a:rPr lang="en-US" sz="2000" b="1"/>
              <a:t>năng</a:t>
            </a:r>
            <a:r>
              <a:rPr lang="en-US" sz="2000" b="1">
                <a:latin typeface="VNI-Times" pitchFamily="2" charset="0"/>
              </a:rPr>
              <a:t> </a:t>
            </a:r>
            <a:r>
              <a:rPr lang="en-US" sz="2000" b="1"/>
              <a:t>thắng</a:t>
            </a:r>
          </a:p>
        </p:txBody>
      </p:sp>
      <p:sp>
        <p:nvSpPr>
          <p:cNvPr id="107590" name="Line 68"/>
          <p:cNvSpPr>
            <a:spLocks noChangeShapeType="1"/>
          </p:cNvSpPr>
          <p:nvPr/>
        </p:nvSpPr>
        <p:spPr bwMode="auto">
          <a:xfrm>
            <a:off x="4572000" y="3724275"/>
            <a:ext cx="0" cy="12954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91" name="Line 69"/>
          <p:cNvSpPr>
            <a:spLocks noChangeShapeType="1"/>
          </p:cNvSpPr>
          <p:nvPr/>
        </p:nvSpPr>
        <p:spPr bwMode="auto">
          <a:xfrm>
            <a:off x="3868738" y="2276475"/>
            <a:ext cx="0" cy="12954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92" name="Line 70"/>
          <p:cNvSpPr>
            <a:spLocks noChangeShapeType="1"/>
          </p:cNvSpPr>
          <p:nvPr/>
        </p:nvSpPr>
        <p:spPr bwMode="auto">
          <a:xfrm>
            <a:off x="3587750" y="2886075"/>
            <a:ext cx="1265238" cy="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93" name="Line 71"/>
          <p:cNvSpPr>
            <a:spLocks noChangeShapeType="1"/>
          </p:cNvSpPr>
          <p:nvPr/>
        </p:nvSpPr>
        <p:spPr bwMode="auto">
          <a:xfrm flipV="1">
            <a:off x="3657600" y="2276475"/>
            <a:ext cx="1125538" cy="114300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7594" name="Line 72"/>
          <p:cNvSpPr>
            <a:spLocks noChangeShapeType="1"/>
          </p:cNvSpPr>
          <p:nvPr/>
        </p:nvSpPr>
        <p:spPr bwMode="auto">
          <a:xfrm>
            <a:off x="3587750" y="4791075"/>
            <a:ext cx="1265238" cy="0"/>
          </a:xfrm>
          <a:prstGeom prst="line">
            <a:avLst/>
          </a:prstGeom>
          <a:ln w="25400"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232521" name="Text Box 73"/>
          <p:cNvSpPr txBox="1">
            <a:spLocks noChangeArrowheads="1"/>
          </p:cNvSpPr>
          <p:nvPr/>
        </p:nvSpPr>
        <p:spPr bwMode="auto">
          <a:xfrm>
            <a:off x="6189663" y="2751138"/>
            <a:ext cx="2954337" cy="579437"/>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3200" b="1"/>
              <a:t>E</a:t>
            </a:r>
            <a:r>
              <a:rPr lang="en-US" sz="3200" b="1">
                <a:latin typeface="VNI-Times" pitchFamily="2" charset="0"/>
              </a:rPr>
              <a:t>(</a:t>
            </a:r>
            <a:r>
              <a:rPr lang="en-US" sz="3200" b="1"/>
              <a:t>n</a:t>
            </a:r>
            <a:r>
              <a:rPr lang="en-US" sz="3200" b="1">
                <a:latin typeface="VNI-Times" pitchFamily="2" charset="0"/>
              </a:rPr>
              <a:t>) = 6 - 5 = 1</a:t>
            </a:r>
          </a:p>
        </p:txBody>
      </p:sp>
      <p:sp>
        <p:nvSpPr>
          <p:cNvPr id="232522" name="Line 74"/>
          <p:cNvSpPr>
            <a:spLocks noChangeShapeType="1"/>
          </p:cNvSpPr>
          <p:nvPr/>
        </p:nvSpPr>
        <p:spPr bwMode="auto">
          <a:xfrm>
            <a:off x="5697538" y="2370138"/>
            <a:ext cx="492125" cy="68580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wrap="none"/>
          <a:lstStyle/>
          <a:p>
            <a:endParaRPr lang="en-US"/>
          </a:p>
        </p:txBody>
      </p:sp>
      <p:sp>
        <p:nvSpPr>
          <p:cNvPr id="232523" name="Line 75"/>
          <p:cNvSpPr>
            <a:spLocks noChangeShapeType="1"/>
          </p:cNvSpPr>
          <p:nvPr/>
        </p:nvSpPr>
        <p:spPr bwMode="auto">
          <a:xfrm flipV="1">
            <a:off x="5767388" y="3055938"/>
            <a:ext cx="422275" cy="53340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wrap="none"/>
          <a:lstStyle/>
          <a:p>
            <a:endParaRPr lang="en-US"/>
          </a:p>
        </p:txBody>
      </p:sp>
      <p:sp>
        <p:nvSpPr>
          <p:cNvPr id="232524" name="Text Box 76"/>
          <p:cNvSpPr txBox="1">
            <a:spLocks noChangeArrowheads="1"/>
          </p:cNvSpPr>
          <p:nvPr/>
        </p:nvSpPr>
        <p:spPr bwMode="auto">
          <a:xfrm>
            <a:off x="773113" y="5334000"/>
            <a:ext cx="8089900" cy="7016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en-US" sz="2000" b="1"/>
              <a:t>Với</a:t>
            </a:r>
            <a:r>
              <a:rPr lang="en-US" sz="2000" b="1">
                <a:latin typeface="VNI-Helve" pitchFamily="2" charset="0"/>
              </a:rPr>
              <a:t> </a:t>
            </a:r>
            <a:r>
              <a:rPr lang="en-US" sz="2000" b="1"/>
              <a:t>hàm</a:t>
            </a:r>
            <a:r>
              <a:rPr lang="en-US" sz="2000" b="1">
                <a:latin typeface="VNI-Helve" pitchFamily="2" charset="0"/>
              </a:rPr>
              <a:t> </a:t>
            </a:r>
            <a:r>
              <a:rPr lang="en-US" sz="2000" b="1"/>
              <a:t>Heuristic</a:t>
            </a:r>
            <a:r>
              <a:rPr lang="en-US" sz="2000" b="1">
                <a:latin typeface="VNI-Helve" pitchFamily="2" charset="0"/>
              </a:rPr>
              <a:t> </a:t>
            </a:r>
            <a:r>
              <a:rPr lang="en-US" sz="2000" b="1"/>
              <a:t>trên</a:t>
            </a:r>
            <a:r>
              <a:rPr lang="en-US" sz="2000" b="1">
                <a:latin typeface="VNI-Helve" pitchFamily="2" charset="0"/>
              </a:rPr>
              <a:t> </a:t>
            </a:r>
            <a:r>
              <a:rPr lang="en-US" sz="2000" b="1"/>
              <a:t>X</a:t>
            </a:r>
            <a:r>
              <a:rPr lang="en-US" sz="2000" b="1">
                <a:latin typeface="VNI-Helve" pitchFamily="2" charset="0"/>
              </a:rPr>
              <a:t> </a:t>
            </a:r>
            <a:r>
              <a:rPr lang="en-US" sz="2000" b="1"/>
              <a:t>sẽ</a:t>
            </a:r>
            <a:r>
              <a:rPr lang="en-US" sz="2000" b="1">
                <a:latin typeface="VNI-Helve" pitchFamily="2" charset="0"/>
              </a:rPr>
              <a:t> </a:t>
            </a:r>
            <a:r>
              <a:rPr lang="en-US" sz="2000" b="1"/>
              <a:t>cố</a:t>
            </a:r>
            <a:r>
              <a:rPr lang="en-US" sz="2000" b="1">
                <a:latin typeface="VNI-Helve" pitchFamily="2" charset="0"/>
              </a:rPr>
              <a:t> </a:t>
            </a:r>
            <a:r>
              <a:rPr lang="en-US" sz="2000" b="1"/>
              <a:t>làm</a:t>
            </a:r>
            <a:r>
              <a:rPr lang="en-US" sz="2000" b="1">
                <a:latin typeface="VNI-Helve" pitchFamily="2" charset="0"/>
              </a:rPr>
              <a:t> </a:t>
            </a:r>
            <a:r>
              <a:rPr lang="en-US" sz="2000" b="1"/>
              <a:t>cho</a:t>
            </a:r>
            <a:r>
              <a:rPr lang="en-US" sz="2000" b="1">
                <a:latin typeface="VNI-Helve" pitchFamily="2" charset="0"/>
              </a:rPr>
              <a:t> </a:t>
            </a:r>
            <a:r>
              <a:rPr lang="en-US" sz="2000" b="1"/>
              <a:t>E</a:t>
            </a:r>
            <a:r>
              <a:rPr lang="en-US" sz="2000" b="1">
                <a:latin typeface="VNI-Helve" pitchFamily="2" charset="0"/>
              </a:rPr>
              <a:t>(</a:t>
            </a:r>
            <a:r>
              <a:rPr lang="en-US" sz="2000" b="1"/>
              <a:t>n</a:t>
            </a:r>
            <a:r>
              <a:rPr lang="en-US" sz="2000" b="1">
                <a:latin typeface="VNI-Helve" pitchFamily="2" charset="0"/>
              </a:rPr>
              <a:t>) </a:t>
            </a:r>
            <a:r>
              <a:rPr lang="en-US" sz="2000" b="1"/>
              <a:t>lớn</a:t>
            </a:r>
            <a:r>
              <a:rPr lang="en-US" sz="2000" b="1">
                <a:latin typeface="VNI-Helve" pitchFamily="2" charset="0"/>
              </a:rPr>
              <a:t> </a:t>
            </a:r>
            <a:r>
              <a:rPr lang="en-US" sz="2000" b="1"/>
              <a:t>nhất</a:t>
            </a:r>
            <a:r>
              <a:rPr lang="en-US" sz="2000" b="1">
                <a:latin typeface="VNI-Helve" pitchFamily="2" charset="0"/>
              </a:rPr>
              <a:t> (</a:t>
            </a:r>
            <a:r>
              <a:rPr lang="en-US" sz="2000" b="1"/>
              <a:t>MAX</a:t>
            </a:r>
            <a:r>
              <a:rPr lang="en-US" sz="2000" b="1">
                <a:latin typeface="VNI-Helve" pitchFamily="2" charset="0"/>
              </a:rPr>
              <a:t>) </a:t>
            </a:r>
            <a:r>
              <a:rPr lang="en-US" sz="2000" b="1"/>
              <a:t>và</a:t>
            </a:r>
            <a:r>
              <a:rPr lang="en-US" sz="2000" b="1">
                <a:latin typeface="VNI-Helve" pitchFamily="2" charset="0"/>
              </a:rPr>
              <a:t> </a:t>
            </a:r>
            <a:r>
              <a:rPr lang="en-US" sz="2000" b="1"/>
              <a:t>O</a:t>
            </a:r>
            <a:r>
              <a:rPr lang="en-US" sz="2000" b="1">
                <a:latin typeface="VNI-Helve" pitchFamily="2" charset="0"/>
              </a:rPr>
              <a:t> </a:t>
            </a:r>
            <a:r>
              <a:rPr lang="en-US" sz="2000" b="1"/>
              <a:t>làm</a:t>
            </a:r>
            <a:r>
              <a:rPr lang="en-US" sz="2000" b="1">
                <a:latin typeface="VNI-Helve" pitchFamily="2" charset="0"/>
              </a:rPr>
              <a:t> </a:t>
            </a:r>
            <a:r>
              <a:rPr lang="en-US" sz="2000" b="1"/>
              <a:t>cho</a:t>
            </a:r>
            <a:r>
              <a:rPr lang="en-US" sz="2000" b="1">
                <a:latin typeface="VNI-Helve" pitchFamily="2" charset="0"/>
              </a:rPr>
              <a:t> </a:t>
            </a:r>
            <a:r>
              <a:rPr lang="en-US" sz="2000" b="1"/>
              <a:t>E</a:t>
            </a:r>
            <a:r>
              <a:rPr lang="en-US" sz="2000" b="1">
                <a:latin typeface="VNI-Helve" pitchFamily="2" charset="0"/>
              </a:rPr>
              <a:t>(</a:t>
            </a:r>
            <a:r>
              <a:rPr lang="en-US" sz="2000" b="1"/>
              <a:t>n</a:t>
            </a:r>
            <a:r>
              <a:rPr lang="en-US" sz="2000" b="1">
                <a:latin typeface="VNI-Helve" pitchFamily="2" charset="0"/>
              </a:rPr>
              <a:t>) </a:t>
            </a:r>
            <a:r>
              <a:rPr lang="en-US" sz="2000" b="1"/>
              <a:t>nhỏ</a:t>
            </a:r>
            <a:r>
              <a:rPr lang="en-US" sz="2000" b="1">
                <a:latin typeface="VNI-Helve" pitchFamily="2" charset="0"/>
              </a:rPr>
              <a:t> </a:t>
            </a:r>
            <a:r>
              <a:rPr lang="en-US" sz="2000" b="1"/>
              <a:t>nhất</a:t>
            </a:r>
            <a:r>
              <a:rPr lang="en-US" sz="2000" b="1">
                <a:latin typeface="VNI-Helve" pitchFamily="2" charset="0"/>
              </a:rPr>
              <a:t> (</a:t>
            </a:r>
            <a:r>
              <a:rPr lang="en-US" sz="2000" b="1"/>
              <a:t>MIN</a:t>
            </a:r>
            <a:r>
              <a:rPr lang="en-US" sz="2000" b="1">
                <a:latin typeface="VNI-Helve"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25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25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25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25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252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25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514" grpId="0"/>
      <p:bldP spid="232515" grpId="0"/>
      <p:bldP spid="232521" grpId="0"/>
      <p:bldP spid="232522" grpId="0" animBg="1"/>
      <p:bldP spid="232523" grpId="0" animBg="1"/>
      <p:bldP spid="232524"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68010ED-938A-44EA-ADB9-6AAD2106716A}" type="datetime1">
              <a:rPr lang="en-GB" sz="1400" smtClean="0"/>
              <a:pPr eaLnBrk="1" hangingPunct="1"/>
              <a:t>22/03/2018</a:t>
            </a:fld>
            <a:endParaRPr lang="en-GB" sz="1400" smtClean="0"/>
          </a:p>
        </p:txBody>
      </p:sp>
      <p:sp>
        <p:nvSpPr>
          <p:cNvPr id="1085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85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434F2F-67CD-49C1-B314-87B739CAD2E8}" type="slidenum">
              <a:rPr lang="en-GB" sz="1400" smtClean="0"/>
              <a:pPr eaLnBrk="1" hangingPunct="1"/>
              <a:t>108</a:t>
            </a:fld>
            <a:endParaRPr lang="en-GB" sz="1400" smtClean="0"/>
          </a:p>
        </p:txBody>
      </p:sp>
      <p:sp>
        <p:nvSpPr>
          <p:cNvPr id="108549" name="Rectangle 2"/>
          <p:cNvSpPr>
            <a:spLocks noGrp="1" noChangeArrowheads="1"/>
          </p:cNvSpPr>
          <p:nvPr>
            <p:ph type="title"/>
          </p:nvPr>
        </p:nvSpPr>
        <p:spPr/>
        <p:txBody>
          <a:bodyPr/>
          <a:lstStyle/>
          <a:p>
            <a:pPr eaLnBrk="1" hangingPunct="1"/>
            <a:r>
              <a:rPr lang="en-US" smtClean="0">
                <a:latin typeface="Times New Roman" pitchFamily="18" charset="0"/>
              </a:rPr>
              <a:t>Ví</a:t>
            </a:r>
            <a:r>
              <a:rPr lang="en-US" smtClean="0"/>
              <a:t> </a:t>
            </a:r>
            <a:r>
              <a:rPr lang="en-US" smtClean="0">
                <a:latin typeface="Times New Roman" pitchFamily="18" charset="0"/>
              </a:rPr>
              <a:t>dụ</a:t>
            </a:r>
            <a:r>
              <a:rPr lang="en-US" smtClean="0"/>
              <a:t>: </a:t>
            </a:r>
            <a:r>
              <a:rPr lang="en-US" smtClean="0">
                <a:latin typeface="Times New Roman" pitchFamily="18" charset="0"/>
              </a:rPr>
              <a:t>Bài</a:t>
            </a:r>
            <a:r>
              <a:rPr lang="en-US" smtClean="0"/>
              <a:t> </a:t>
            </a:r>
            <a:r>
              <a:rPr lang="en-US" smtClean="0">
                <a:latin typeface="Times New Roman" pitchFamily="18" charset="0"/>
              </a:rPr>
              <a:t>toán</a:t>
            </a:r>
            <a:r>
              <a:rPr lang="en-US" smtClean="0"/>
              <a:t> </a:t>
            </a:r>
            <a:r>
              <a:rPr lang="en-US" smtClean="0">
                <a:latin typeface="Times New Roman" pitchFamily="18" charset="0"/>
              </a:rPr>
              <a:t>Tic</a:t>
            </a:r>
            <a:r>
              <a:rPr lang="en-US" smtClean="0"/>
              <a:t> </a:t>
            </a:r>
            <a:r>
              <a:rPr lang="en-US" smtClean="0">
                <a:latin typeface="Times New Roman" pitchFamily="18" charset="0"/>
              </a:rPr>
              <a:t>Tac</a:t>
            </a:r>
            <a:r>
              <a:rPr lang="en-US" smtClean="0"/>
              <a:t> </a:t>
            </a:r>
            <a:r>
              <a:rPr lang="en-US" smtClean="0">
                <a:latin typeface="Times New Roman" pitchFamily="18" charset="0"/>
              </a:rPr>
              <a:t>Toa</a:t>
            </a:r>
          </a:p>
        </p:txBody>
      </p:sp>
      <p:graphicFrame>
        <p:nvGraphicFramePr>
          <p:cNvPr id="181251" name="Group 3"/>
          <p:cNvGraphicFramePr>
            <a:graphicFrameLocks noGrp="1"/>
          </p:cNvGraphicFramePr>
          <p:nvPr/>
        </p:nvGraphicFramePr>
        <p:xfrm>
          <a:off x="3798888" y="12192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568" name="Oval 21"/>
          <p:cNvSpPr>
            <a:spLocks noChangeArrowheads="1"/>
          </p:cNvSpPr>
          <p:nvPr/>
        </p:nvSpPr>
        <p:spPr bwMode="auto">
          <a:xfrm>
            <a:off x="4783138" y="1219200"/>
            <a:ext cx="280987" cy="2286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270" name="Group 22"/>
          <p:cNvGraphicFramePr>
            <a:graphicFrameLocks noGrp="1"/>
          </p:cNvGraphicFramePr>
          <p:nvPr/>
        </p:nvGraphicFramePr>
        <p:xfrm>
          <a:off x="1195388" y="25908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587" name="Oval 40"/>
          <p:cNvSpPr>
            <a:spLocks noChangeArrowheads="1"/>
          </p:cNvSpPr>
          <p:nvPr/>
        </p:nvSpPr>
        <p:spPr bwMode="auto">
          <a:xfrm>
            <a:off x="2181225" y="2590800"/>
            <a:ext cx="350838"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289" name="Group 41"/>
          <p:cNvGraphicFramePr>
            <a:graphicFrameLocks noGrp="1"/>
          </p:cNvGraphicFramePr>
          <p:nvPr/>
        </p:nvGraphicFramePr>
        <p:xfrm>
          <a:off x="3798888" y="25908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606" name="Oval 59"/>
          <p:cNvSpPr>
            <a:spLocks noChangeArrowheads="1"/>
          </p:cNvSpPr>
          <p:nvPr/>
        </p:nvSpPr>
        <p:spPr bwMode="auto">
          <a:xfrm>
            <a:off x="4783138" y="2590800"/>
            <a:ext cx="350837"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308" name="Group 60"/>
          <p:cNvGraphicFramePr>
            <a:graphicFrameLocks noGrp="1"/>
          </p:cNvGraphicFramePr>
          <p:nvPr/>
        </p:nvGraphicFramePr>
        <p:xfrm>
          <a:off x="6259513" y="25908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625" name="Oval 78"/>
          <p:cNvSpPr>
            <a:spLocks noChangeArrowheads="1"/>
          </p:cNvSpPr>
          <p:nvPr/>
        </p:nvSpPr>
        <p:spPr bwMode="auto">
          <a:xfrm>
            <a:off x="7245350" y="2590800"/>
            <a:ext cx="350838" cy="381000"/>
          </a:xfrm>
          <a:prstGeom prst="ellipse">
            <a:avLst/>
          </a:prstGeom>
          <a:solidFill>
            <a:schemeClr val="accent1"/>
          </a:solidFill>
          <a:ln w="9525">
            <a:solidFill>
              <a:schemeClr val="tx1"/>
            </a:solidFill>
            <a:round/>
            <a:headEnd/>
            <a:tailEnd/>
          </a:ln>
        </p:spPr>
        <p:txBody>
          <a:bodyPr wrap="none" anchor="ctr"/>
          <a:lstStyle/>
          <a:p>
            <a:pPr algn="ctr"/>
            <a:r>
              <a:rPr lang="en-US" b="1"/>
              <a:t>-2</a:t>
            </a:r>
          </a:p>
        </p:txBody>
      </p:sp>
      <p:graphicFrame>
        <p:nvGraphicFramePr>
          <p:cNvPr id="181327" name="Group 79"/>
          <p:cNvGraphicFramePr>
            <a:graphicFrameLocks noGrp="1"/>
          </p:cNvGraphicFramePr>
          <p:nvPr/>
        </p:nvGraphicFramePr>
        <p:xfrm>
          <a:off x="3095625" y="38862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644" name="Oval 97"/>
          <p:cNvSpPr>
            <a:spLocks noChangeArrowheads="1"/>
          </p:cNvSpPr>
          <p:nvPr/>
        </p:nvSpPr>
        <p:spPr bwMode="auto">
          <a:xfrm>
            <a:off x="4079875" y="3886200"/>
            <a:ext cx="350838"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346" name="Group 98"/>
          <p:cNvGraphicFramePr>
            <a:graphicFrameLocks noGrp="1"/>
          </p:cNvGraphicFramePr>
          <p:nvPr/>
        </p:nvGraphicFramePr>
        <p:xfrm>
          <a:off x="4713288" y="38862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663" name="Oval 116"/>
          <p:cNvSpPr>
            <a:spLocks noChangeArrowheads="1"/>
          </p:cNvSpPr>
          <p:nvPr/>
        </p:nvSpPr>
        <p:spPr bwMode="auto">
          <a:xfrm>
            <a:off x="5697538" y="3886200"/>
            <a:ext cx="350837" cy="304800"/>
          </a:xfrm>
          <a:prstGeom prst="ellipse">
            <a:avLst/>
          </a:prstGeom>
          <a:solidFill>
            <a:schemeClr val="accent1"/>
          </a:solidFill>
          <a:ln w="9525">
            <a:solidFill>
              <a:schemeClr val="tx1"/>
            </a:solidFill>
            <a:round/>
            <a:headEnd/>
            <a:tailEnd/>
          </a:ln>
        </p:spPr>
        <p:txBody>
          <a:bodyPr wrap="none" anchor="ctr"/>
          <a:lstStyle/>
          <a:p>
            <a:pPr algn="ctr"/>
            <a:r>
              <a:rPr lang="en-US" b="1"/>
              <a:t>2</a:t>
            </a:r>
          </a:p>
        </p:txBody>
      </p:sp>
      <p:graphicFrame>
        <p:nvGraphicFramePr>
          <p:cNvPr id="181365" name="Group 117"/>
          <p:cNvGraphicFramePr>
            <a:graphicFrameLocks noGrp="1"/>
          </p:cNvGraphicFramePr>
          <p:nvPr/>
        </p:nvGraphicFramePr>
        <p:xfrm>
          <a:off x="280988" y="52578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682" name="Oval 135"/>
          <p:cNvSpPr>
            <a:spLocks noChangeArrowheads="1"/>
          </p:cNvSpPr>
          <p:nvPr/>
        </p:nvSpPr>
        <p:spPr bwMode="auto">
          <a:xfrm>
            <a:off x="1266825" y="5257800"/>
            <a:ext cx="350838"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384" name="Group 136"/>
          <p:cNvGraphicFramePr>
            <a:graphicFrameLocks noGrp="1"/>
          </p:cNvGraphicFramePr>
          <p:nvPr/>
        </p:nvGraphicFramePr>
        <p:xfrm>
          <a:off x="1687513" y="53340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701" name="Oval 154"/>
          <p:cNvSpPr>
            <a:spLocks noChangeArrowheads="1"/>
          </p:cNvSpPr>
          <p:nvPr/>
        </p:nvSpPr>
        <p:spPr bwMode="auto">
          <a:xfrm>
            <a:off x="2673350" y="5334000"/>
            <a:ext cx="350838" cy="304800"/>
          </a:xfrm>
          <a:prstGeom prst="ellipse">
            <a:avLst/>
          </a:prstGeom>
          <a:solidFill>
            <a:schemeClr val="accent1"/>
          </a:solidFill>
          <a:ln w="9525">
            <a:solidFill>
              <a:schemeClr val="tx1"/>
            </a:solidFill>
            <a:round/>
            <a:headEnd/>
            <a:tailEnd/>
          </a:ln>
        </p:spPr>
        <p:txBody>
          <a:bodyPr wrap="none" anchor="ctr"/>
          <a:lstStyle/>
          <a:p>
            <a:pPr algn="ctr"/>
            <a:r>
              <a:rPr lang="en-US" b="1"/>
              <a:t>0</a:t>
            </a:r>
          </a:p>
        </p:txBody>
      </p:sp>
      <p:graphicFrame>
        <p:nvGraphicFramePr>
          <p:cNvPr id="181403" name="Group 155"/>
          <p:cNvGraphicFramePr>
            <a:graphicFrameLocks noGrp="1"/>
          </p:cNvGraphicFramePr>
          <p:nvPr/>
        </p:nvGraphicFramePr>
        <p:xfrm>
          <a:off x="3235325" y="53340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720" name="Oval 173"/>
          <p:cNvSpPr>
            <a:spLocks noChangeArrowheads="1"/>
          </p:cNvSpPr>
          <p:nvPr/>
        </p:nvSpPr>
        <p:spPr bwMode="auto">
          <a:xfrm>
            <a:off x="4219575" y="5334000"/>
            <a:ext cx="352425"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graphicFrame>
        <p:nvGraphicFramePr>
          <p:cNvPr id="181422" name="Group 174"/>
          <p:cNvGraphicFramePr>
            <a:graphicFrameLocks noGrp="1"/>
          </p:cNvGraphicFramePr>
          <p:nvPr/>
        </p:nvGraphicFramePr>
        <p:xfrm>
          <a:off x="4641850" y="53340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739" name="Oval 192"/>
          <p:cNvSpPr>
            <a:spLocks noChangeArrowheads="1"/>
          </p:cNvSpPr>
          <p:nvPr/>
        </p:nvSpPr>
        <p:spPr bwMode="auto">
          <a:xfrm>
            <a:off x="5627688" y="5334000"/>
            <a:ext cx="350837" cy="304800"/>
          </a:xfrm>
          <a:prstGeom prst="ellipse">
            <a:avLst/>
          </a:prstGeom>
          <a:solidFill>
            <a:schemeClr val="accent1"/>
          </a:solidFill>
          <a:ln w="9525">
            <a:solidFill>
              <a:schemeClr val="tx1"/>
            </a:solidFill>
            <a:round/>
            <a:headEnd/>
            <a:tailEnd/>
          </a:ln>
        </p:spPr>
        <p:txBody>
          <a:bodyPr wrap="none" anchor="ctr"/>
          <a:lstStyle/>
          <a:p>
            <a:pPr algn="ctr"/>
            <a:r>
              <a:rPr lang="en-US" b="1"/>
              <a:t>0</a:t>
            </a:r>
          </a:p>
        </p:txBody>
      </p:sp>
      <p:graphicFrame>
        <p:nvGraphicFramePr>
          <p:cNvPr id="181441" name="Group 193"/>
          <p:cNvGraphicFramePr>
            <a:graphicFrameLocks noGrp="1"/>
          </p:cNvGraphicFramePr>
          <p:nvPr/>
        </p:nvGraphicFramePr>
        <p:xfrm>
          <a:off x="6119813" y="5334000"/>
          <a:ext cx="914400" cy="914400"/>
        </p:xfrm>
        <a:graphic>
          <a:graphicData uri="http://schemas.openxmlformats.org/drawingml/2006/table">
            <a:tbl>
              <a:tblPr/>
              <a:tblGrid>
                <a:gridCol w="304800"/>
                <a:gridCol w="304800"/>
                <a:gridCol w="3048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AU"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758" name="Oval 211"/>
          <p:cNvSpPr>
            <a:spLocks noChangeArrowheads="1"/>
          </p:cNvSpPr>
          <p:nvPr/>
        </p:nvSpPr>
        <p:spPr bwMode="auto">
          <a:xfrm>
            <a:off x="7104063" y="5334000"/>
            <a:ext cx="352425" cy="304800"/>
          </a:xfrm>
          <a:prstGeom prst="ellipse">
            <a:avLst/>
          </a:prstGeom>
          <a:solidFill>
            <a:schemeClr val="accent1"/>
          </a:solidFill>
          <a:ln w="9525">
            <a:solidFill>
              <a:schemeClr val="tx1"/>
            </a:solidFill>
            <a:round/>
            <a:headEnd/>
            <a:tailEnd/>
          </a:ln>
        </p:spPr>
        <p:txBody>
          <a:bodyPr wrap="none" anchor="ctr"/>
          <a:lstStyle/>
          <a:p>
            <a:pPr algn="ctr"/>
            <a:r>
              <a:rPr lang="en-US" b="1"/>
              <a:t>-1</a:t>
            </a:r>
          </a:p>
        </p:txBody>
      </p:sp>
      <p:sp>
        <p:nvSpPr>
          <p:cNvPr id="108759" name="Line 212"/>
          <p:cNvSpPr>
            <a:spLocks noChangeShapeType="1"/>
          </p:cNvSpPr>
          <p:nvPr/>
        </p:nvSpPr>
        <p:spPr bwMode="auto">
          <a:xfrm>
            <a:off x="1828800" y="4953000"/>
            <a:ext cx="4713288" cy="304800"/>
          </a:xfrm>
          <a:prstGeom prst="line">
            <a:avLst/>
          </a:prstGeom>
          <a:ln w="9525">
            <a:solidFill>
              <a:schemeClr val="tx1"/>
            </a:solidFill>
            <a:round/>
            <a:headEnd/>
            <a:tailEnd/>
          </a:ln>
          <a:extLst>
            <a:ext uri="{909E8E84-426E-40dd-AFC4-6F175D3DCCD1}">
              <a14:hiddenFill xmlns="" xmlns:a14="http://schemas.microsoft.com/office/drawing/2007/7/7/main">
                <a:noFill/>
              </a14:hiddenFill>
            </a:ext>
            <a:ext uri="{53640926-AAD7-44d8-BBD7-CCE9431645EC}">
              <a14:shadowObscured xmlns="" xmlns:a14="http://schemas.microsoft.com/office/drawing/2007/7/7/main" val="1"/>
            </a:ext>
          </a:extLst>
        </p:spPr>
        <p:txBody>
          <a:bodyPr wrap="none"/>
          <a:lstStyle/>
          <a:p>
            <a:endParaRPr lang="en-US"/>
          </a:p>
        </p:txBody>
      </p:sp>
      <p:sp>
        <p:nvSpPr>
          <p:cNvPr id="108760" name="Line 213"/>
          <p:cNvSpPr>
            <a:spLocks noChangeShapeType="1"/>
          </p:cNvSpPr>
          <p:nvPr/>
        </p:nvSpPr>
        <p:spPr bwMode="auto">
          <a:xfrm>
            <a:off x="1828800" y="4953000"/>
            <a:ext cx="3235325" cy="3810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1" name="Line 214"/>
          <p:cNvSpPr>
            <a:spLocks noChangeShapeType="1"/>
          </p:cNvSpPr>
          <p:nvPr/>
        </p:nvSpPr>
        <p:spPr bwMode="auto">
          <a:xfrm>
            <a:off x="1828800" y="4953000"/>
            <a:ext cx="1828800" cy="3810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2" name="Line 215"/>
          <p:cNvSpPr>
            <a:spLocks noChangeShapeType="1"/>
          </p:cNvSpPr>
          <p:nvPr/>
        </p:nvSpPr>
        <p:spPr bwMode="auto">
          <a:xfrm>
            <a:off x="1828800" y="4953000"/>
            <a:ext cx="280988" cy="3048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3" name="Line 216"/>
          <p:cNvSpPr>
            <a:spLocks noChangeShapeType="1"/>
          </p:cNvSpPr>
          <p:nvPr/>
        </p:nvSpPr>
        <p:spPr bwMode="auto">
          <a:xfrm flipH="1">
            <a:off x="773113" y="4953000"/>
            <a:ext cx="985837" cy="2286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4" name="Line 217"/>
          <p:cNvSpPr>
            <a:spLocks noChangeShapeType="1"/>
          </p:cNvSpPr>
          <p:nvPr/>
        </p:nvSpPr>
        <p:spPr bwMode="auto">
          <a:xfrm flipV="1">
            <a:off x="1758950" y="3581400"/>
            <a:ext cx="0" cy="12954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5" name="Line 218"/>
          <p:cNvSpPr>
            <a:spLocks noChangeShapeType="1"/>
          </p:cNvSpPr>
          <p:nvPr/>
        </p:nvSpPr>
        <p:spPr bwMode="auto">
          <a:xfrm flipH="1">
            <a:off x="1617663" y="2209800"/>
            <a:ext cx="2601912" cy="3048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6" name="Line 219"/>
          <p:cNvSpPr>
            <a:spLocks noChangeShapeType="1"/>
          </p:cNvSpPr>
          <p:nvPr/>
        </p:nvSpPr>
        <p:spPr bwMode="auto">
          <a:xfrm>
            <a:off x="4219575" y="2209800"/>
            <a:ext cx="0" cy="3048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7" name="Line 220"/>
          <p:cNvSpPr>
            <a:spLocks noChangeShapeType="1"/>
          </p:cNvSpPr>
          <p:nvPr/>
        </p:nvSpPr>
        <p:spPr bwMode="auto">
          <a:xfrm>
            <a:off x="4291013" y="2286000"/>
            <a:ext cx="2390775" cy="2286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8" name="Line 221"/>
          <p:cNvSpPr>
            <a:spLocks noChangeShapeType="1"/>
          </p:cNvSpPr>
          <p:nvPr/>
        </p:nvSpPr>
        <p:spPr bwMode="auto">
          <a:xfrm flipH="1">
            <a:off x="3446463" y="3657600"/>
            <a:ext cx="773112" cy="2286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69" name="Line 222"/>
          <p:cNvSpPr>
            <a:spLocks noChangeShapeType="1"/>
          </p:cNvSpPr>
          <p:nvPr/>
        </p:nvSpPr>
        <p:spPr bwMode="auto">
          <a:xfrm>
            <a:off x="4219575" y="3657600"/>
            <a:ext cx="914400" cy="2286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70" name="Line 223"/>
          <p:cNvSpPr>
            <a:spLocks noChangeShapeType="1"/>
          </p:cNvSpPr>
          <p:nvPr/>
        </p:nvSpPr>
        <p:spPr bwMode="auto">
          <a:xfrm>
            <a:off x="6753225" y="3657600"/>
            <a:ext cx="1968500" cy="9906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71" name="Line 224"/>
          <p:cNvSpPr>
            <a:spLocks noChangeShapeType="1"/>
          </p:cNvSpPr>
          <p:nvPr/>
        </p:nvSpPr>
        <p:spPr bwMode="auto">
          <a:xfrm>
            <a:off x="6681788" y="3657600"/>
            <a:ext cx="1266825" cy="10668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72" name="Line 225"/>
          <p:cNvSpPr>
            <a:spLocks noChangeShapeType="1"/>
          </p:cNvSpPr>
          <p:nvPr/>
        </p:nvSpPr>
        <p:spPr bwMode="auto">
          <a:xfrm>
            <a:off x="6611938" y="3657600"/>
            <a:ext cx="914400" cy="129540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73" name="Text Box 226"/>
          <p:cNvSpPr txBox="1">
            <a:spLocks noChangeArrowheads="1"/>
          </p:cNvSpPr>
          <p:nvPr/>
        </p:nvSpPr>
        <p:spPr bwMode="auto">
          <a:xfrm>
            <a:off x="1476375" y="1447800"/>
            <a:ext cx="1547813"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MAX</a:t>
            </a:r>
          </a:p>
        </p:txBody>
      </p:sp>
      <p:sp>
        <p:nvSpPr>
          <p:cNvPr id="108774" name="Text Box 227"/>
          <p:cNvSpPr txBox="1">
            <a:spLocks noChangeArrowheads="1"/>
          </p:cNvSpPr>
          <p:nvPr/>
        </p:nvSpPr>
        <p:spPr bwMode="auto">
          <a:xfrm>
            <a:off x="211138" y="2819400"/>
            <a:ext cx="773112"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MIN</a:t>
            </a:r>
          </a:p>
        </p:txBody>
      </p:sp>
      <p:sp>
        <p:nvSpPr>
          <p:cNvPr id="108775" name="Text Box 228"/>
          <p:cNvSpPr txBox="1">
            <a:spLocks noChangeArrowheads="1"/>
          </p:cNvSpPr>
          <p:nvPr/>
        </p:nvSpPr>
        <p:spPr bwMode="auto">
          <a:xfrm>
            <a:off x="561975" y="4191000"/>
            <a:ext cx="1125538"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MAX</a:t>
            </a:r>
          </a:p>
        </p:txBody>
      </p:sp>
      <p:sp>
        <p:nvSpPr>
          <p:cNvPr id="108776" name="Line 229"/>
          <p:cNvSpPr>
            <a:spLocks noChangeShapeType="1"/>
          </p:cNvSpPr>
          <p:nvPr/>
        </p:nvSpPr>
        <p:spPr bwMode="auto">
          <a:xfrm>
            <a:off x="492125" y="2362200"/>
            <a:ext cx="8651875"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
        <p:nvSpPr>
          <p:cNvPr id="108777" name="Line 230"/>
          <p:cNvSpPr>
            <a:spLocks noChangeShapeType="1"/>
          </p:cNvSpPr>
          <p:nvPr/>
        </p:nvSpPr>
        <p:spPr bwMode="auto">
          <a:xfrm>
            <a:off x="492125" y="3810000"/>
            <a:ext cx="8651875" cy="0"/>
          </a:xfrm>
          <a:prstGeom prst="line">
            <a:avLst/>
          </a:prstGeom>
          <a:ln w="9525" cap="rnd">
            <a:solidFill>
              <a:srgbClr val="FF0000"/>
            </a:solidFill>
            <a:prstDash val="sysDot"/>
            <a:round/>
            <a:headEnd/>
            <a:tailEnd/>
          </a:ln>
          <a:extLst>
            <a:ext uri="{909E8E84-426E-40dd-AFC4-6F175D3DCCD1}">
              <a14:hiddenFill xmlns="" xmlns:a14="http://schemas.microsoft.com/office/drawing/2007/7/7/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15CD034-7F5F-41B7-9762-5914E5BE3EEB}" type="datetime1">
              <a:rPr lang="en-GB" sz="1400" smtClean="0"/>
              <a:pPr eaLnBrk="1" hangingPunct="1"/>
              <a:t>22/03/2018</a:t>
            </a:fld>
            <a:endParaRPr lang="en-GB" sz="1400" smtClean="0"/>
          </a:p>
        </p:txBody>
      </p:sp>
      <p:sp>
        <p:nvSpPr>
          <p:cNvPr id="1095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95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51E216B-2C96-429F-92C9-29B3E9083C6D}" type="slidenum">
              <a:rPr lang="en-GB" sz="1400" smtClean="0"/>
              <a:pPr eaLnBrk="1" hangingPunct="1"/>
              <a:t>109</a:t>
            </a:fld>
            <a:endParaRPr lang="en-GB" sz="1400" smtClean="0"/>
          </a:p>
        </p:txBody>
      </p:sp>
      <p:sp>
        <p:nvSpPr>
          <p:cNvPr id="109573" name="Rectangle 2"/>
          <p:cNvSpPr>
            <a:spLocks noGrp="1" noChangeArrowheads="1"/>
          </p:cNvSpPr>
          <p:nvPr>
            <p:ph type="title"/>
          </p:nvPr>
        </p:nvSpPr>
        <p:spPr>
          <a:xfrm>
            <a:off x="684213" y="0"/>
            <a:ext cx="7772400" cy="1143000"/>
          </a:xfrm>
        </p:spPr>
        <p:txBody>
          <a:bodyPr/>
          <a:lstStyle/>
          <a:p>
            <a:pPr eaLnBrk="1" hangingPunct="1"/>
            <a:r>
              <a:rPr lang="en-US" smtClean="0"/>
              <a:t>Các đồ án</a:t>
            </a:r>
          </a:p>
        </p:txBody>
      </p:sp>
      <p:sp>
        <p:nvSpPr>
          <p:cNvPr id="109574" name="Rectangle 3"/>
          <p:cNvSpPr>
            <a:spLocks noGrp="1" noChangeArrowheads="1"/>
          </p:cNvSpPr>
          <p:nvPr>
            <p:ph type="body" idx="1"/>
          </p:nvPr>
        </p:nvSpPr>
        <p:spPr>
          <a:xfrm>
            <a:off x="755650" y="1125538"/>
            <a:ext cx="7702550" cy="5732462"/>
          </a:xfrm>
        </p:spPr>
        <p:txBody>
          <a:bodyPr/>
          <a:lstStyle/>
          <a:p>
            <a:pPr eaLnBrk="1" hangingPunct="1"/>
            <a:r>
              <a:rPr lang="en-US" sz="2000" smtClean="0"/>
              <a:t>Mở rộng bài toán phân công</a:t>
            </a:r>
          </a:p>
          <a:p>
            <a:pPr eaLnBrk="1" hangingPunct="1"/>
            <a:r>
              <a:rPr lang="en-US" sz="2000" smtClean="0"/>
              <a:t>Thuật giải minmax, alpha – beta: trò chơi đối kháng</a:t>
            </a:r>
          </a:p>
          <a:p>
            <a:pPr eaLnBrk="1" hangingPunct="1"/>
            <a:r>
              <a:rPr lang="en-US" sz="2000" smtClean="0"/>
              <a:t>Tối ưu hoá hệ luật dẫn</a:t>
            </a:r>
          </a:p>
          <a:p>
            <a:pPr eaLnBrk="1" hangingPunct="1"/>
            <a:r>
              <a:rPr lang="en-US" sz="2000" smtClean="0"/>
              <a:t>Thuật giải di truyền</a:t>
            </a:r>
          </a:p>
          <a:p>
            <a:pPr eaLnBrk="1" hangingPunct="1"/>
            <a:r>
              <a:rPr lang="en-US" sz="2000" smtClean="0"/>
              <a:t>Mạng noron</a:t>
            </a:r>
          </a:p>
          <a:p>
            <a:pPr eaLnBrk="1" hangingPunct="1"/>
            <a:r>
              <a:rPr lang="en-US" sz="2000" smtClean="0"/>
              <a:t>SVM</a:t>
            </a:r>
          </a:p>
          <a:p>
            <a:pPr eaLnBrk="1" hangingPunct="1"/>
            <a:r>
              <a:rPr lang="en-US" sz="2000" smtClean="0"/>
              <a:t>Mô hình Markov ẩn</a:t>
            </a:r>
          </a:p>
          <a:p>
            <a:pPr eaLnBrk="1" hangingPunct="1"/>
            <a:r>
              <a:rPr lang="en-US" sz="2000" smtClean="0"/>
              <a:t>Điều khiển mờ, Logic mờ</a:t>
            </a:r>
          </a:p>
          <a:p>
            <a:pPr eaLnBrk="1" hangingPunct="1"/>
            <a:r>
              <a:rPr lang="en-US" sz="2000" smtClean="0"/>
              <a:t>Data mining</a:t>
            </a:r>
          </a:p>
          <a:p>
            <a:pPr eaLnBrk="1" hangingPunct="1"/>
            <a:r>
              <a:rPr lang="en-US" sz="2000" smtClean="0"/>
              <a:t>Web Mining</a:t>
            </a:r>
          </a:p>
          <a:p>
            <a:pPr eaLnBrk="1" hangingPunct="1"/>
            <a:r>
              <a:rPr lang="en-US" sz="2000" smtClean="0"/>
              <a:t>Agent</a:t>
            </a:r>
          </a:p>
          <a:p>
            <a:pPr eaLnBrk="1" hangingPunct="1"/>
            <a:r>
              <a:rPr lang="en-US" sz="2000" smtClean="0"/>
              <a:t>Các bài toán nhận dạng: âm thanh, hình ảnh</a:t>
            </a:r>
          </a:p>
          <a:p>
            <a:pPr eaLnBrk="1" hangingPunct="1"/>
            <a:r>
              <a:rPr lang="en-US" sz="2000" smtClean="0"/>
              <a:t>Ontology, xây dựng ontology về 1 lĩnh vực</a:t>
            </a:r>
          </a:p>
          <a:p>
            <a:pPr eaLnBrk="1" hangingPunct="1"/>
            <a:r>
              <a:rPr lang="en-US" sz="2000" smtClean="0"/>
              <a:t>Xây dựng chương trình giải toán, tra cứu kiến thức</a:t>
            </a:r>
          </a:p>
          <a:p>
            <a:pPr eaLnBrk="1" hangingPunct="1"/>
            <a:r>
              <a:rPr lang="en-US" sz="2000" smtClean="0"/>
              <a:t>………………..</a:t>
            </a:r>
          </a:p>
          <a:p>
            <a:pPr eaLnBrk="1" hangingPunct="1">
              <a:buFontTx/>
              <a:buNone/>
            </a:pPr>
            <a:endParaRPr lang="en-US"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C0F27F-E649-4068-B46F-60C7BED141B8}" type="datetime1">
              <a:rPr lang="en-GB" sz="1400" smtClean="0"/>
              <a:pPr eaLnBrk="1" hangingPunct="1"/>
              <a:t>22/03/2018</a:t>
            </a:fld>
            <a:endParaRPr lang="en-GB" sz="1400" smtClean="0"/>
          </a:p>
        </p:txBody>
      </p:sp>
      <p:sp>
        <p:nvSpPr>
          <p:cNvPr id="389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89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F480097-DC51-4ACE-A260-44D61EAF79B6}" type="slidenum">
              <a:rPr lang="en-GB" sz="1400" smtClean="0"/>
              <a:pPr eaLnBrk="1" hangingPunct="1"/>
              <a:t>11</a:t>
            </a:fld>
            <a:endParaRPr lang="en-GB" sz="1400" smtClean="0"/>
          </a:p>
        </p:txBody>
      </p:sp>
      <p:sp>
        <p:nvSpPr>
          <p:cNvPr id="38917" name="Rectangle 2"/>
          <p:cNvSpPr>
            <a:spLocks noGrp="1" noChangeArrowheads="1"/>
          </p:cNvSpPr>
          <p:nvPr>
            <p:ph type="title"/>
          </p:nvPr>
        </p:nvSpPr>
        <p:spPr/>
        <p:txBody>
          <a:bodyPr/>
          <a:lstStyle/>
          <a:p>
            <a:pPr eaLnBrk="1" hangingPunct="1"/>
            <a:r>
              <a:rPr lang="en-US" smtClean="0"/>
              <a:t>Ví dụ 2</a:t>
            </a:r>
          </a:p>
        </p:txBody>
      </p:sp>
      <p:sp>
        <p:nvSpPr>
          <p:cNvPr id="38918" name="Rectangle 3"/>
          <p:cNvSpPr>
            <a:spLocks noGrp="1" noChangeArrowheads="1"/>
          </p:cNvSpPr>
          <p:nvPr>
            <p:ph type="body" idx="1"/>
          </p:nvPr>
        </p:nvSpPr>
        <p:spPr>
          <a:xfrm>
            <a:off x="684213" y="1700213"/>
            <a:ext cx="8280400" cy="4876800"/>
          </a:xfrm>
        </p:spPr>
        <p:txBody>
          <a:bodyPr/>
          <a:lstStyle/>
          <a:p>
            <a:pPr eaLnBrk="1" hangingPunct="1">
              <a:buFontTx/>
              <a:buNone/>
            </a:pPr>
            <a:r>
              <a:rPr lang="en-US" smtClean="0"/>
              <a:t>Thuật giải cho bài toán phân công đơn giản</a:t>
            </a:r>
          </a:p>
          <a:p>
            <a:pPr eaLnBrk="1" hangingPunct="1">
              <a:buFontTx/>
              <a:buNone/>
            </a:pPr>
            <a:r>
              <a:rPr lang="en-US" smtClean="0"/>
              <a:t>	Chọn việc J chưa phân công có thời gian thực hiện cao nhất phân công cho máy có thời gian làm việc thấp nhất</a:t>
            </a:r>
          </a:p>
          <a:p>
            <a:pPr eaLnBrk="1" hangingPunct="1"/>
            <a:endParaRPr lang="en-US" smtClean="0"/>
          </a:p>
          <a:p>
            <a:pPr eaLnBrk="1" hangingPunct="1">
              <a:buFontTx/>
              <a:buNone/>
            </a:pPr>
            <a:r>
              <a:rPr lang="en-US" smtClean="0"/>
              <a:t>for(k=0;k&lt;n;k++)</a:t>
            </a:r>
          </a:p>
          <a:p>
            <a:pPr eaLnBrk="1" hangingPunct="1">
              <a:buFontTx/>
              <a:buNone/>
            </a:pPr>
            <a:r>
              <a:rPr lang="en-US" smtClean="0"/>
              <a:t>	{</a:t>
            </a:r>
          </a:p>
          <a:p>
            <a:pPr eaLnBrk="1" hangingPunct="1">
              <a:buFontTx/>
              <a:buNone/>
            </a:pPr>
            <a:r>
              <a:rPr lang="en-US" smtClean="0"/>
              <a:t>		Chọn việc J chưa phân công có thời gian thực hiện cao nhất.</a:t>
            </a:r>
          </a:p>
          <a:p>
            <a:pPr eaLnBrk="1" hangingPunct="1">
              <a:buFontTx/>
              <a:buNone/>
            </a:pPr>
            <a:r>
              <a:rPr lang="en-US" smtClean="0"/>
              <a:t>		Chọn máy  M có thời gian làm việc thấp nhất</a:t>
            </a:r>
          </a:p>
          <a:p>
            <a:pPr eaLnBrk="1" hangingPunct="1">
              <a:buFontTx/>
              <a:buNone/>
            </a:pPr>
            <a:r>
              <a:rPr lang="en-US" smtClean="0"/>
              <a:t>		Bố trí việc J cho máy M.</a:t>
            </a:r>
          </a:p>
          <a:p>
            <a:pPr eaLnBrk="1" hangingPunct="1">
              <a:buFontTx/>
              <a:buNone/>
            </a:pPr>
            <a:r>
              <a:rPr lang="en-US" smtClean="0"/>
              <a:t>	} </a:t>
            </a:r>
          </a:p>
        </p:txBody>
      </p:sp>
    </p:spTree>
    <p:extLst>
      <p:ext uri="{BB962C8B-B14F-4D97-AF65-F5344CB8AC3E}">
        <p14:creationId xmlns:p14="http://schemas.microsoft.com/office/powerpoint/2010/main" val="83158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Date Placeholder 4"/>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F194850-6A5A-4D3F-B63E-7951F45C80B9}" type="datetime1">
              <a:rPr lang="en-GB" sz="1400" smtClean="0"/>
              <a:pPr eaLnBrk="1" hangingPunct="1"/>
              <a:t>22/03/2018</a:t>
            </a:fld>
            <a:endParaRPr lang="en-GB" sz="1400" smtClean="0"/>
          </a:p>
        </p:txBody>
      </p:sp>
      <p:sp>
        <p:nvSpPr>
          <p:cNvPr id="2052" name="Footer Placeholder 5"/>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053" name="Slide Number Placeholder 6"/>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C2319F1-E584-4031-9A81-3F336432F978}" type="slidenum">
              <a:rPr lang="en-GB" sz="1400" smtClean="0"/>
              <a:pPr eaLnBrk="1" hangingPunct="1"/>
              <a:t>12</a:t>
            </a:fld>
            <a:endParaRPr lang="en-GB" sz="1400" smtClean="0"/>
          </a:p>
        </p:txBody>
      </p:sp>
      <p:sp>
        <p:nvSpPr>
          <p:cNvPr id="2054" name="Rectangle 2"/>
          <p:cNvSpPr>
            <a:spLocks noGrp="1" noChangeArrowheads="1"/>
          </p:cNvSpPr>
          <p:nvPr>
            <p:ph type="title"/>
          </p:nvPr>
        </p:nvSpPr>
        <p:spPr/>
        <p:txBody>
          <a:bodyPr/>
          <a:lstStyle/>
          <a:p>
            <a:pPr eaLnBrk="1" hangingPunct="1"/>
            <a:r>
              <a:rPr lang="en-US" sz="2800" smtClean="0"/>
              <a:t>Một số ví dụ về bài toán có độ phức tạp cao</a:t>
            </a:r>
          </a:p>
        </p:txBody>
      </p:sp>
      <p:sp>
        <p:nvSpPr>
          <p:cNvPr id="2055" name="Rectangle 3"/>
          <p:cNvSpPr>
            <a:spLocks noGrp="1" noChangeArrowheads="1"/>
          </p:cNvSpPr>
          <p:nvPr>
            <p:ph type="body" sz="half" idx="1"/>
          </p:nvPr>
        </p:nvSpPr>
        <p:spPr/>
        <p:txBody>
          <a:bodyPr/>
          <a:lstStyle/>
          <a:p>
            <a:pPr eaLnBrk="1" hangingPunct="1"/>
            <a:r>
              <a:rPr lang="en-US" sz="2000" u="sng" smtClean="0"/>
              <a:t>Bài toán tô màu</a:t>
            </a:r>
            <a:endParaRPr lang="en-US" sz="2000" smtClean="0"/>
          </a:p>
          <a:p>
            <a:pPr eaLnBrk="1" hangingPunct="1">
              <a:buFontTx/>
              <a:buNone/>
            </a:pPr>
            <a:r>
              <a:rPr lang="en-US" sz="2000" smtClean="0"/>
              <a:t>	</a:t>
            </a:r>
            <a:r>
              <a:rPr lang="en-US" sz="2200" smtClean="0"/>
              <a:t>Giả sử ta có bản đồ các quốc gia trên thế giới, ta muốn tô màu các quốc gia này sao cho các nước khác nhau được tô khác màu. </a:t>
            </a:r>
          </a:p>
          <a:p>
            <a:pPr eaLnBrk="1" hangingPunct="1">
              <a:buFontTx/>
              <a:buNone/>
            </a:pPr>
            <a:r>
              <a:rPr lang="en-US" sz="2200" smtClean="0"/>
              <a:t>	</a:t>
            </a:r>
          </a:p>
          <a:p>
            <a:pPr eaLnBrk="1" hangingPunct="1">
              <a:buFontTx/>
              <a:buNone/>
            </a:pPr>
            <a:r>
              <a:rPr lang="en-US" sz="2200" smtClean="0"/>
              <a:t>	Yêu cầu tìm cách tô sao cho số màu sử dụng là ít nhất.</a:t>
            </a:r>
          </a:p>
        </p:txBody>
      </p:sp>
      <p:graphicFrame>
        <p:nvGraphicFramePr>
          <p:cNvPr id="2050" name="Object 4"/>
          <p:cNvGraphicFramePr>
            <a:graphicFrameLocks noGrp="1" noChangeAspect="1"/>
          </p:cNvGraphicFramePr>
          <p:nvPr>
            <p:ph sz="half" idx="2"/>
          </p:nvPr>
        </p:nvGraphicFramePr>
        <p:xfrm>
          <a:off x="4284663" y="2503488"/>
          <a:ext cx="4859337" cy="2879725"/>
        </p:xfrm>
        <a:graphic>
          <a:graphicData uri="http://schemas.openxmlformats.org/presentationml/2006/ole">
            <mc:AlternateContent xmlns:mc="http://schemas.openxmlformats.org/markup-compatibility/2006">
              <mc:Choice xmlns:v="urn:schemas-microsoft-com:vml" Requires="v">
                <p:oleObj spid="_x0000_s2065" r:id="rId3" imgW="4709160" imgH="2788920" progId="SmartDraw.2">
                  <p:embed/>
                </p:oleObj>
              </mc:Choice>
              <mc:Fallback>
                <p:oleObj r:id="rId3" imgW="4709160" imgH="2788920" progId="SmartDraw.2">
                  <p:embed/>
                  <p:pic>
                    <p:nvPicPr>
                      <p:cNvPr id="0" name="Object 4"/>
                      <p:cNvPicPr>
                        <a:picLocks noChangeAspect="1" noChangeArrowheads="1"/>
                      </p:cNvPicPr>
                      <p:nvPr/>
                    </p:nvPicPr>
                    <p:blipFill>
                      <a:blip r:embed="rId4">
                        <a:extLst/>
                      </a:blip>
                      <a:srcRect/>
                      <a:stretch>
                        <a:fillRect/>
                      </a:stretch>
                    </p:blipFill>
                    <p:spPr bwMode="auto">
                      <a:xfrm>
                        <a:off x="4284663" y="2503488"/>
                        <a:ext cx="4859337" cy="2879725"/>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smtClean="0"/>
          </a:p>
        </p:txBody>
      </p:sp>
      <p:sp>
        <p:nvSpPr>
          <p:cNvPr id="28675" name="Date Placeholder 4"/>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A92FF6-D06A-45CE-9199-4C2A18913796}" type="datetime1">
              <a:rPr lang="en-GB" sz="1400" smtClean="0"/>
              <a:pPr eaLnBrk="1" hangingPunct="1"/>
              <a:t>22/03/2018</a:t>
            </a:fld>
            <a:endParaRPr lang="en-GB" sz="1400" smtClean="0"/>
          </a:p>
        </p:txBody>
      </p:sp>
      <p:sp>
        <p:nvSpPr>
          <p:cNvPr id="28676" name="Footer Placeholder 5"/>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8677" name="Slide Number Placeholder 6"/>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EAB2FF4-3DC8-40B4-B371-728CC2AE88FC}" type="slidenum">
              <a:rPr lang="en-GB" sz="1400" smtClean="0"/>
              <a:pPr eaLnBrk="1" hangingPunct="1"/>
              <a:t>13</a:t>
            </a:fld>
            <a:endParaRPr lang="en-GB" sz="1400" smtClean="0"/>
          </a:p>
        </p:txBody>
      </p:sp>
      <p:pic>
        <p:nvPicPr>
          <p:cNvPr id="28678" name="Picture 2"/>
          <p:cNvPicPr>
            <a:picLocks noChangeAspect="1" noChangeArrowheads="1"/>
          </p:cNvPicPr>
          <p:nvPr/>
        </p:nvPicPr>
        <p:blipFill>
          <a:blip r:embed="rId2">
            <a:extLst/>
          </a:blip>
          <a:srcRect/>
          <a:stretch>
            <a:fillRect/>
          </a:stretch>
        </p:blipFill>
        <p:spPr bwMode="auto">
          <a:xfrm>
            <a:off x="1516063" y="1838325"/>
            <a:ext cx="5984875" cy="433705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C504755-B3B6-4477-8888-E3CC5EDF8283}" type="datetime1">
              <a:rPr lang="en-GB" sz="1400" smtClean="0"/>
              <a:pPr eaLnBrk="1" hangingPunct="1"/>
              <a:t>22/03/2018</a:t>
            </a:fld>
            <a:endParaRPr lang="en-GB" sz="1400" smtClean="0"/>
          </a:p>
        </p:txBody>
      </p:sp>
      <p:sp>
        <p:nvSpPr>
          <p:cNvPr id="409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09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EF0B612-6E7A-427F-9DA3-D15CF571CAB7}" type="slidenum">
              <a:rPr lang="en-GB" sz="1400" smtClean="0"/>
              <a:pPr eaLnBrk="1" hangingPunct="1"/>
              <a:t>14</a:t>
            </a:fld>
            <a:endParaRPr lang="en-GB" sz="1400" smtClean="0"/>
          </a:p>
        </p:txBody>
      </p:sp>
      <p:sp>
        <p:nvSpPr>
          <p:cNvPr id="40965" name="Rectangle 2"/>
          <p:cNvSpPr>
            <a:spLocks noGrp="1" noChangeArrowheads="1"/>
          </p:cNvSpPr>
          <p:nvPr>
            <p:ph type="title"/>
          </p:nvPr>
        </p:nvSpPr>
        <p:spPr>
          <a:xfrm>
            <a:off x="700758" y="-8220"/>
            <a:ext cx="7772400" cy="628908"/>
          </a:xfrm>
        </p:spPr>
        <p:txBody>
          <a:bodyPr/>
          <a:lstStyle/>
          <a:p>
            <a:pPr eaLnBrk="1" hangingPunct="1"/>
            <a:r>
              <a:rPr lang="en-US" dirty="0" err="1" smtClean="0"/>
              <a:t>Ví</a:t>
            </a:r>
            <a:r>
              <a:rPr lang="en-US" dirty="0" smtClean="0"/>
              <a:t> </a:t>
            </a:r>
            <a:r>
              <a:rPr lang="en-US" dirty="0" err="1" smtClean="0"/>
              <a:t>dụ</a:t>
            </a:r>
            <a:r>
              <a:rPr lang="en-US" dirty="0" smtClean="0"/>
              <a:t> 3</a:t>
            </a:r>
          </a:p>
        </p:txBody>
      </p:sp>
      <p:sp>
        <p:nvSpPr>
          <p:cNvPr id="40966" name="Rectangle 3"/>
          <p:cNvSpPr>
            <a:spLocks noGrp="1" noChangeArrowheads="1"/>
          </p:cNvSpPr>
          <p:nvPr>
            <p:ph type="body" idx="1"/>
          </p:nvPr>
        </p:nvSpPr>
        <p:spPr>
          <a:xfrm>
            <a:off x="659845" y="606795"/>
            <a:ext cx="7772400" cy="4114800"/>
          </a:xfrm>
        </p:spPr>
        <p:txBody>
          <a:bodyPr/>
          <a:lstStyle/>
          <a:p>
            <a:pPr eaLnBrk="1" hangingPunct="1"/>
            <a:r>
              <a:rPr lang="en-US" u="sng" dirty="0" err="1" smtClean="0"/>
              <a:t>Bài</a:t>
            </a:r>
            <a:r>
              <a:rPr lang="en-US" u="sng" dirty="0" smtClean="0"/>
              <a:t> </a:t>
            </a:r>
            <a:r>
              <a:rPr lang="en-US" u="sng" dirty="0" err="1" smtClean="0"/>
              <a:t>toán</a:t>
            </a:r>
            <a:r>
              <a:rPr lang="en-US" u="sng" dirty="0" smtClean="0"/>
              <a:t> </a:t>
            </a:r>
            <a:r>
              <a:rPr lang="en-US" u="sng" dirty="0" err="1" smtClean="0"/>
              <a:t>tô</a:t>
            </a:r>
            <a:r>
              <a:rPr lang="en-US" u="sng" dirty="0" smtClean="0"/>
              <a:t> </a:t>
            </a:r>
            <a:r>
              <a:rPr lang="en-US" u="sng" dirty="0" err="1" smtClean="0"/>
              <a:t>màu</a:t>
            </a:r>
            <a:r>
              <a:rPr lang="en-US" dirty="0" smtClean="0"/>
              <a:t> </a:t>
            </a:r>
          </a:p>
          <a:p>
            <a:pPr lvl="1" eaLnBrk="1" hangingPunct="1"/>
            <a:r>
              <a:rPr lang="en-US" sz="2400" dirty="0" smtClean="0"/>
              <a:t>QT1: </a:t>
            </a:r>
            <a:r>
              <a:rPr lang="en-US" sz="2400" dirty="0" err="1" smtClean="0"/>
              <a:t>Chọn</a:t>
            </a:r>
            <a:r>
              <a:rPr lang="en-US" sz="2400" dirty="0" smtClean="0"/>
              <a:t> </a:t>
            </a:r>
            <a:r>
              <a:rPr lang="en-US" sz="2400" dirty="0" err="1" smtClean="0"/>
              <a:t>đỉnh</a:t>
            </a:r>
            <a:r>
              <a:rPr lang="en-US" sz="2400" dirty="0" smtClean="0"/>
              <a:t> </a:t>
            </a:r>
            <a:r>
              <a:rPr lang="en-US" sz="2400" dirty="0" err="1" smtClean="0"/>
              <a:t>có</a:t>
            </a:r>
            <a:r>
              <a:rPr lang="en-US" sz="2400" dirty="0" smtClean="0"/>
              <a:t> </a:t>
            </a:r>
            <a:r>
              <a:rPr lang="en-US" sz="2400" dirty="0" err="1" smtClean="0"/>
              <a:t>số</a:t>
            </a:r>
            <a:r>
              <a:rPr lang="en-US" sz="2400" dirty="0" smtClean="0"/>
              <a:t> </a:t>
            </a:r>
            <a:r>
              <a:rPr lang="en-US" sz="2400" dirty="0" err="1" smtClean="0"/>
              <a:t>đỉnh</a:t>
            </a:r>
            <a:r>
              <a:rPr lang="en-US" sz="2400" dirty="0" smtClean="0"/>
              <a:t> </a:t>
            </a:r>
            <a:r>
              <a:rPr lang="en-US" sz="2400" dirty="0" err="1" smtClean="0"/>
              <a:t>chưa</a:t>
            </a:r>
            <a:r>
              <a:rPr lang="en-US" sz="2400" dirty="0" smtClean="0"/>
              <a:t> </a:t>
            </a:r>
            <a:r>
              <a:rPr lang="en-US" sz="2400" dirty="0" err="1" smtClean="0"/>
              <a:t>tô</a:t>
            </a:r>
            <a:r>
              <a:rPr lang="en-US" sz="2400" dirty="0" smtClean="0"/>
              <a:t> ở </a:t>
            </a:r>
            <a:r>
              <a:rPr lang="en-US" sz="2400" dirty="0" err="1" smtClean="0"/>
              <a:t>cạnh</a:t>
            </a:r>
            <a:r>
              <a:rPr lang="en-US" sz="2400" dirty="0" smtClean="0"/>
              <a:t> </a:t>
            </a:r>
            <a:r>
              <a:rPr lang="en-US" sz="2400" dirty="0" err="1" smtClean="0"/>
              <a:t>nó</a:t>
            </a:r>
            <a:r>
              <a:rPr lang="en-US" sz="2400" dirty="0" smtClean="0"/>
              <a:t> </a:t>
            </a:r>
            <a:r>
              <a:rPr lang="en-US" sz="2400" dirty="0" err="1" smtClean="0"/>
              <a:t>là</a:t>
            </a:r>
            <a:r>
              <a:rPr lang="en-US" sz="2400" dirty="0" smtClean="0"/>
              <a:t> </a:t>
            </a:r>
            <a:r>
              <a:rPr lang="en-US" sz="2400" dirty="0" err="1" smtClean="0"/>
              <a:t>lớn</a:t>
            </a:r>
            <a:r>
              <a:rPr lang="en-US" sz="2400" dirty="0" smtClean="0"/>
              <a:t> </a:t>
            </a:r>
            <a:r>
              <a:rPr lang="en-US" sz="2400" dirty="0" err="1" smtClean="0"/>
              <a:t>nhất</a:t>
            </a:r>
            <a:r>
              <a:rPr lang="en-US" sz="2400" dirty="0" smtClean="0"/>
              <a:t> (</a:t>
            </a:r>
            <a:r>
              <a:rPr lang="en-US" sz="2400" dirty="0" err="1" smtClean="0"/>
              <a:t>bậc</a:t>
            </a:r>
            <a:r>
              <a:rPr lang="en-US" sz="2400" dirty="0" smtClean="0"/>
              <a:t> </a:t>
            </a:r>
            <a:r>
              <a:rPr lang="en-US" sz="2400" dirty="0" err="1" smtClean="0"/>
              <a:t>lớn</a:t>
            </a:r>
            <a:r>
              <a:rPr lang="en-US" sz="2400" dirty="0" smtClean="0"/>
              <a:t> </a:t>
            </a:r>
            <a:r>
              <a:rPr lang="en-US" sz="2400" dirty="0" err="1" smtClean="0"/>
              <a:t>nhất</a:t>
            </a:r>
            <a:r>
              <a:rPr lang="en-US" sz="2400" dirty="0" smtClean="0"/>
              <a:t>)</a:t>
            </a:r>
          </a:p>
          <a:p>
            <a:pPr lvl="1" eaLnBrk="1" hangingPunct="1"/>
            <a:r>
              <a:rPr lang="en-US" sz="2400" dirty="0" smtClean="0"/>
              <a:t>QT2: </a:t>
            </a:r>
            <a:r>
              <a:rPr lang="en-US" sz="2400" dirty="0" err="1" smtClean="0"/>
              <a:t>Chọn</a:t>
            </a:r>
            <a:r>
              <a:rPr lang="en-US" sz="2400" dirty="0" smtClean="0"/>
              <a:t> </a:t>
            </a:r>
            <a:r>
              <a:rPr lang="en-US" sz="2400" dirty="0" err="1" smtClean="0"/>
              <a:t>màu:Với</a:t>
            </a:r>
            <a:r>
              <a:rPr lang="en-US" sz="2400" dirty="0" smtClean="0"/>
              <a:t> </a:t>
            </a:r>
            <a:r>
              <a:rPr lang="en-US" sz="2400" dirty="0" err="1" smtClean="0"/>
              <a:t>một</a:t>
            </a:r>
            <a:r>
              <a:rPr lang="en-US" sz="2400" dirty="0" smtClean="0"/>
              <a:t> </a:t>
            </a:r>
            <a:r>
              <a:rPr lang="en-US" sz="2400" dirty="0" err="1" smtClean="0"/>
              <a:t>đỉnh</a:t>
            </a:r>
            <a:r>
              <a:rPr lang="en-US" sz="2400" dirty="0" smtClean="0"/>
              <a:t> N </a:t>
            </a:r>
            <a:r>
              <a:rPr lang="en-US" sz="2400" dirty="0" err="1" smtClean="0"/>
              <a:t>đang</a:t>
            </a:r>
            <a:r>
              <a:rPr lang="en-US" sz="2400" dirty="0" smtClean="0"/>
              <a:t> </a:t>
            </a:r>
            <a:r>
              <a:rPr lang="en-US" sz="2400" dirty="0" err="1" smtClean="0"/>
              <a:t>xét</a:t>
            </a:r>
            <a:r>
              <a:rPr lang="en-US" sz="2400" dirty="0" smtClean="0"/>
              <a:t>, </a:t>
            </a:r>
            <a:r>
              <a:rPr lang="en-US" sz="2400" dirty="0" err="1" smtClean="0"/>
              <a:t>trước</a:t>
            </a:r>
            <a:r>
              <a:rPr lang="en-US" sz="2400" dirty="0" smtClean="0"/>
              <a:t> </a:t>
            </a:r>
            <a:r>
              <a:rPr lang="en-US" sz="2400" dirty="0" err="1" smtClean="0"/>
              <a:t>tiên</a:t>
            </a:r>
            <a:r>
              <a:rPr lang="en-US" sz="2400" dirty="0" smtClean="0"/>
              <a:t> </a:t>
            </a:r>
            <a:r>
              <a:rPr lang="en-US" sz="2400" dirty="0" err="1" smtClean="0"/>
              <a:t>thử</a:t>
            </a:r>
            <a:r>
              <a:rPr lang="en-US" sz="2400" dirty="0" smtClean="0"/>
              <a:t> </a:t>
            </a:r>
            <a:r>
              <a:rPr lang="en-US" sz="2400" dirty="0" err="1" smtClean="0"/>
              <a:t>tô</a:t>
            </a:r>
            <a:r>
              <a:rPr lang="en-US" sz="2400" dirty="0" smtClean="0"/>
              <a:t> </a:t>
            </a:r>
            <a:r>
              <a:rPr lang="en-US" sz="2400" dirty="0" err="1" smtClean="0"/>
              <a:t>bằng</a:t>
            </a:r>
            <a:r>
              <a:rPr lang="en-US" sz="2400" dirty="0" smtClean="0"/>
              <a:t> </a:t>
            </a:r>
            <a:r>
              <a:rPr lang="en-US" sz="2400" dirty="0" err="1" smtClean="0"/>
              <a:t>những</a:t>
            </a:r>
            <a:r>
              <a:rPr lang="en-US" sz="2400" dirty="0" smtClean="0"/>
              <a:t> </a:t>
            </a:r>
            <a:r>
              <a:rPr lang="en-US" sz="2400" dirty="0" err="1" smtClean="0"/>
              <a:t>màu</a:t>
            </a:r>
            <a:r>
              <a:rPr lang="en-US" sz="2400" dirty="0" smtClean="0"/>
              <a:t> </a:t>
            </a:r>
            <a:r>
              <a:rPr lang="en-US" sz="2400" dirty="0" err="1" smtClean="0"/>
              <a:t>đã</a:t>
            </a:r>
            <a:r>
              <a:rPr lang="en-US" sz="2400" dirty="0" smtClean="0"/>
              <a:t> </a:t>
            </a:r>
            <a:r>
              <a:rPr lang="en-US" sz="2400" dirty="0" err="1" smtClean="0"/>
              <a:t>tô</a:t>
            </a:r>
            <a:r>
              <a:rPr lang="en-US" sz="2400" dirty="0" smtClean="0"/>
              <a:t>, </a:t>
            </a:r>
            <a:r>
              <a:rPr lang="en-US" sz="2400" dirty="0" err="1" smtClean="0"/>
              <a:t>nếu</a:t>
            </a:r>
            <a:r>
              <a:rPr lang="en-US" sz="2400" dirty="0" smtClean="0"/>
              <a:t> </a:t>
            </a:r>
            <a:r>
              <a:rPr lang="en-US" sz="2400" dirty="0" err="1" smtClean="0"/>
              <a:t>không</a:t>
            </a:r>
            <a:r>
              <a:rPr lang="en-US" sz="2400" dirty="0" smtClean="0"/>
              <a:t> </a:t>
            </a:r>
            <a:r>
              <a:rPr lang="en-US" sz="2400" dirty="0" err="1" smtClean="0"/>
              <a:t>được</a:t>
            </a:r>
            <a:r>
              <a:rPr lang="en-US" sz="2400" dirty="0" smtClean="0"/>
              <a:t> </a:t>
            </a:r>
            <a:r>
              <a:rPr lang="en-US" sz="2400" dirty="0" err="1" smtClean="0"/>
              <a:t>thì</a:t>
            </a:r>
            <a:r>
              <a:rPr lang="en-US" sz="2400" dirty="0" smtClean="0"/>
              <a:t> </a:t>
            </a:r>
            <a:r>
              <a:rPr lang="en-US" sz="2400" dirty="0" err="1" smtClean="0"/>
              <a:t>sử</a:t>
            </a:r>
            <a:r>
              <a:rPr lang="en-US" sz="2400" dirty="0" smtClean="0"/>
              <a:t> </a:t>
            </a:r>
            <a:r>
              <a:rPr lang="en-US" sz="2400" dirty="0" err="1" smtClean="0"/>
              <a:t>dụng</a:t>
            </a:r>
            <a:r>
              <a:rPr lang="en-US" sz="2400" dirty="0" smtClean="0"/>
              <a:t> </a:t>
            </a:r>
            <a:r>
              <a:rPr lang="en-US" sz="2400" dirty="0" err="1" smtClean="0"/>
              <a:t>màu</a:t>
            </a:r>
            <a:r>
              <a:rPr lang="en-US" sz="2400" dirty="0" smtClean="0"/>
              <a:t> </a:t>
            </a:r>
            <a:r>
              <a:rPr lang="en-US" sz="2400" dirty="0" err="1" smtClean="0"/>
              <a:t>mới</a:t>
            </a:r>
            <a:endParaRPr lang="en-US" sz="2400" dirty="0" smtClean="0"/>
          </a:p>
          <a:p>
            <a:pPr lvl="1" eaLnBrk="1" hangingPunct="1"/>
            <a:r>
              <a:rPr lang="en-US" sz="2400"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tô</a:t>
            </a:r>
            <a:r>
              <a:rPr lang="en-US" sz="2400" dirty="0" smtClean="0"/>
              <a:t> </a:t>
            </a:r>
            <a:r>
              <a:rPr lang="en-US" sz="2400" dirty="0" err="1" smtClean="0"/>
              <a:t>màu</a:t>
            </a:r>
            <a:r>
              <a:rPr lang="en-US" sz="2400" dirty="0" smtClean="0"/>
              <a:t> </a:t>
            </a:r>
            <a:r>
              <a:rPr lang="en-US" sz="2400" dirty="0" err="1" smtClean="0"/>
              <a:t>cho</a:t>
            </a:r>
            <a:r>
              <a:rPr lang="en-US" sz="2400" dirty="0" smtClean="0"/>
              <a:t> </a:t>
            </a:r>
            <a:r>
              <a:rPr lang="en-US" sz="2400" dirty="0" err="1" smtClean="0"/>
              <a:t>đỉnh</a:t>
            </a:r>
            <a:r>
              <a:rPr lang="en-US" sz="2400" dirty="0" smtClean="0"/>
              <a:t> N </a:t>
            </a:r>
            <a:r>
              <a:rPr lang="en-US" sz="2400" dirty="0" err="1" smtClean="0"/>
              <a:t>thì</a:t>
            </a:r>
            <a:r>
              <a:rPr lang="en-US" sz="2400" dirty="0" smtClean="0"/>
              <a:t> ta </a:t>
            </a:r>
            <a:r>
              <a:rPr lang="en-US" sz="2400" dirty="0" err="1" smtClean="0"/>
              <a:t>xóa</a:t>
            </a:r>
            <a:r>
              <a:rPr lang="en-US" sz="2400" dirty="0" smtClean="0"/>
              <a:t> </a:t>
            </a:r>
            <a:r>
              <a:rPr lang="en-US" sz="2400" dirty="0" err="1" smtClean="0"/>
              <a:t>các</a:t>
            </a:r>
            <a:r>
              <a:rPr lang="en-US" sz="2400" dirty="0" smtClean="0"/>
              <a:t> </a:t>
            </a:r>
            <a:r>
              <a:rPr lang="en-US" sz="2400" dirty="0" err="1" smtClean="0"/>
              <a:t>cạnh</a:t>
            </a:r>
            <a:r>
              <a:rPr lang="en-US" sz="2400" dirty="0" smtClean="0"/>
              <a:t> </a:t>
            </a:r>
            <a:r>
              <a:rPr lang="en-US" sz="2400" dirty="0" err="1" smtClean="0"/>
              <a:t>có</a:t>
            </a:r>
            <a:r>
              <a:rPr lang="en-US" sz="2400" dirty="0" smtClean="0"/>
              <a:t> </a:t>
            </a:r>
            <a:r>
              <a:rPr lang="en-US" sz="2400" dirty="0" err="1" smtClean="0"/>
              <a:t>nối</a:t>
            </a:r>
            <a:r>
              <a:rPr lang="en-US" sz="2400" dirty="0" smtClean="0"/>
              <a:t> </a:t>
            </a:r>
            <a:r>
              <a:rPr lang="en-US" sz="2400" dirty="0" err="1" smtClean="0"/>
              <a:t>đến</a:t>
            </a:r>
            <a:r>
              <a:rPr lang="en-US" sz="2400" dirty="0" smtClean="0"/>
              <a:t> N </a:t>
            </a:r>
            <a:r>
              <a:rPr lang="en-US" sz="2400" dirty="0" err="1" smtClean="0"/>
              <a:t>và</a:t>
            </a:r>
            <a:r>
              <a:rPr lang="en-US" sz="2400" dirty="0" smtClean="0"/>
              <a:t> </a:t>
            </a:r>
            <a:r>
              <a:rPr lang="en-US" sz="2400" dirty="0" err="1" smtClean="0"/>
              <a:t>đánh</a:t>
            </a:r>
            <a:r>
              <a:rPr lang="en-US" sz="2400" dirty="0" smtClean="0"/>
              <a:t> </a:t>
            </a:r>
            <a:r>
              <a:rPr lang="en-US" sz="2400" dirty="0" err="1" smtClean="0"/>
              <a:t>dấu</a:t>
            </a:r>
            <a:r>
              <a:rPr lang="en-US" sz="2400" dirty="0" smtClean="0"/>
              <a:t> </a:t>
            </a:r>
            <a:r>
              <a:rPr lang="en-US" sz="2400" dirty="0" err="1" smtClean="0"/>
              <a:t>các</a:t>
            </a:r>
            <a:r>
              <a:rPr lang="en-US" sz="2400" dirty="0" smtClean="0"/>
              <a:t> </a:t>
            </a:r>
            <a:r>
              <a:rPr lang="en-US" sz="2400" dirty="0" err="1" smtClean="0"/>
              <a:t>đỉnh</a:t>
            </a:r>
            <a:r>
              <a:rPr lang="en-US" sz="2400" dirty="0" smtClean="0"/>
              <a:t> </a:t>
            </a:r>
            <a:r>
              <a:rPr lang="en-US" sz="2400" dirty="0" err="1" smtClean="0"/>
              <a:t>kế</a:t>
            </a:r>
            <a:r>
              <a:rPr lang="en-US" sz="2400" dirty="0" smtClean="0"/>
              <a:t> </a:t>
            </a:r>
            <a:r>
              <a:rPr lang="en-US" sz="2400" dirty="0" err="1" smtClean="0"/>
              <a:t>bên</a:t>
            </a:r>
            <a:r>
              <a:rPr lang="en-US" sz="2400" dirty="0" smtClean="0"/>
              <a:t> </a:t>
            </a:r>
            <a:r>
              <a:rPr lang="en-US" sz="2400" dirty="0" err="1" smtClean="0"/>
              <a:t>không</a:t>
            </a:r>
            <a:r>
              <a:rPr lang="en-US" sz="2400" dirty="0" smtClean="0"/>
              <a:t> </a:t>
            </a:r>
            <a:r>
              <a:rPr lang="en-US" sz="2400" dirty="0" err="1" smtClean="0"/>
              <a:t>được</a:t>
            </a:r>
            <a:r>
              <a:rPr lang="en-US" sz="2400" dirty="0" smtClean="0"/>
              <a:t> </a:t>
            </a:r>
            <a:r>
              <a:rPr lang="en-US" sz="2400" dirty="0" err="1" smtClean="0"/>
              <a:t>tô</a:t>
            </a:r>
            <a:r>
              <a:rPr lang="en-US" sz="2400" dirty="0" smtClean="0"/>
              <a:t> </a:t>
            </a:r>
            <a:r>
              <a:rPr lang="en-US" sz="2400" dirty="0" err="1" smtClean="0"/>
              <a:t>màu</a:t>
            </a:r>
            <a:r>
              <a:rPr lang="en-US" sz="2400" dirty="0" smtClean="0"/>
              <a:t> </a:t>
            </a:r>
            <a:r>
              <a:rPr lang="en-US" sz="2400" dirty="0" err="1" smtClean="0"/>
              <a:t>vừa</a:t>
            </a:r>
            <a:r>
              <a:rPr lang="en-US" sz="2400" dirty="0" smtClean="0"/>
              <a:t> </a:t>
            </a:r>
            <a:r>
              <a:rPr lang="en-US" sz="2400" dirty="0" err="1" smtClean="0"/>
              <a:t>tô</a:t>
            </a:r>
            <a:r>
              <a:rPr lang="en-US" sz="2400" dirty="0" smtClean="0"/>
              <a:t> </a:t>
            </a:r>
            <a:r>
              <a:rPr lang="en-US" sz="2400" dirty="0" err="1" smtClean="0"/>
              <a:t>cho</a:t>
            </a:r>
            <a:r>
              <a:rPr lang="en-US" sz="2400" dirty="0" smtClean="0"/>
              <a:t> N</a:t>
            </a:r>
          </a:p>
        </p:txBody>
      </p:sp>
      <p:pic>
        <p:nvPicPr>
          <p:cNvPr id="7" name="Picture 2"/>
          <p:cNvPicPr>
            <a:picLocks noChangeAspect="1" noChangeArrowheads="1"/>
          </p:cNvPicPr>
          <p:nvPr/>
        </p:nvPicPr>
        <p:blipFill>
          <a:blip r:embed="rId2">
            <a:extLst/>
          </a:blip>
          <a:srcRect/>
          <a:stretch>
            <a:fillRect/>
          </a:stretch>
        </p:blipFill>
        <p:spPr bwMode="auto">
          <a:xfrm>
            <a:off x="5258549" y="3988355"/>
            <a:ext cx="3721026" cy="269651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pic>
    </p:spTree>
    <p:extLst>
      <p:ext uri="{BB962C8B-B14F-4D97-AF65-F5344CB8AC3E}">
        <p14:creationId xmlns:p14="http://schemas.microsoft.com/office/powerpoint/2010/main" val="118746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809" y="-122448"/>
            <a:ext cx="7772400" cy="1143000"/>
          </a:xfrm>
        </p:spPr>
        <p:txBody>
          <a:bodyPr/>
          <a:lstStyle/>
          <a:p>
            <a:r>
              <a:rPr lang="en-US" dirty="0" err="1" smtClean="0"/>
              <a:t>Tô</a:t>
            </a:r>
            <a:r>
              <a:rPr lang="en-US" dirty="0" smtClean="0"/>
              <a:t> </a:t>
            </a:r>
            <a:r>
              <a:rPr lang="en-US" dirty="0" err="1" smtClean="0"/>
              <a:t>màu</a:t>
            </a:r>
            <a:r>
              <a:rPr lang="en-US" dirty="0" smtClean="0"/>
              <a:t> Greedy</a:t>
            </a:r>
            <a:endParaRPr lang="en-US" dirty="0"/>
          </a:p>
        </p:txBody>
      </p:sp>
      <p:sp>
        <p:nvSpPr>
          <p:cNvPr id="3" name="Content Placeholder 2"/>
          <p:cNvSpPr>
            <a:spLocks noGrp="1"/>
          </p:cNvSpPr>
          <p:nvPr>
            <p:ph idx="1"/>
          </p:nvPr>
        </p:nvSpPr>
        <p:spPr/>
        <p:txBody>
          <a:bodyPr/>
          <a:lstStyle/>
          <a:p>
            <a:r>
              <a:rPr lang="en-US" dirty="0" err="1" smtClean="0"/>
              <a:t>Chọn</a:t>
            </a:r>
            <a:r>
              <a:rPr lang="en-US" dirty="0" smtClean="0"/>
              <a:t> </a:t>
            </a:r>
            <a:r>
              <a:rPr lang="en-US" dirty="0" err="1" smtClean="0"/>
              <a:t>màu</a:t>
            </a:r>
            <a:r>
              <a:rPr lang="en-US" dirty="0" smtClean="0"/>
              <a:t>, </a:t>
            </a:r>
            <a:r>
              <a:rPr lang="en-US" dirty="0" err="1" smtClean="0"/>
              <a:t>tô</a:t>
            </a:r>
            <a:r>
              <a:rPr lang="en-US" dirty="0" smtClean="0"/>
              <a:t> </a:t>
            </a:r>
            <a:r>
              <a:rPr lang="en-US" dirty="0" err="1" smtClean="0"/>
              <a:t>tất</a:t>
            </a:r>
            <a:r>
              <a:rPr lang="en-US" dirty="0" smtClean="0"/>
              <a:t> </a:t>
            </a:r>
            <a:r>
              <a:rPr lang="en-US" dirty="0" err="1" smtClean="0"/>
              <a:t>cả</a:t>
            </a:r>
            <a:r>
              <a:rPr lang="en-US" dirty="0" smtClean="0"/>
              <a:t> </a:t>
            </a:r>
            <a:r>
              <a:rPr lang="en-US" dirty="0" err="1" smtClean="0"/>
              <a:t>các</a:t>
            </a:r>
            <a:r>
              <a:rPr lang="en-US" dirty="0" smtClean="0"/>
              <a:t> </a:t>
            </a:r>
            <a:r>
              <a:rPr lang="en-US" dirty="0" err="1" smtClean="0"/>
              <a:t>đỉnh</a:t>
            </a:r>
            <a:r>
              <a:rPr lang="en-US" dirty="0" smtClean="0"/>
              <a:t> </a:t>
            </a:r>
            <a:r>
              <a:rPr lang="en-US" dirty="0" err="1" smtClean="0"/>
              <a:t>có</a:t>
            </a:r>
            <a:r>
              <a:rPr lang="en-US" dirty="0" smtClean="0"/>
              <a:t> </a:t>
            </a:r>
            <a:r>
              <a:rPr lang="en-US" dirty="0" err="1" smtClean="0"/>
              <a:t>thể</a:t>
            </a:r>
            <a:r>
              <a:rPr lang="en-US" dirty="0" smtClean="0"/>
              <a:t> </a:t>
            </a:r>
            <a:r>
              <a:rPr lang="en-US" dirty="0" err="1" smtClean="0"/>
              <a:t>với</a:t>
            </a:r>
            <a:r>
              <a:rPr lang="en-US" dirty="0" smtClean="0"/>
              <a:t> </a:t>
            </a:r>
            <a:r>
              <a:rPr lang="en-US" dirty="0" err="1" smtClean="0"/>
              <a:t>màu</a:t>
            </a:r>
            <a:r>
              <a:rPr lang="en-US" dirty="0" smtClean="0"/>
              <a:t> </a:t>
            </a:r>
            <a:r>
              <a:rPr lang="en-US" dirty="0" err="1" smtClean="0"/>
              <a:t>đó</a:t>
            </a:r>
            <a:r>
              <a:rPr lang="en-US" dirty="0" smtClean="0"/>
              <a:t>.</a:t>
            </a:r>
          </a:p>
          <a:p>
            <a:endParaRPr lang="en-US" dirty="0" smtClean="0"/>
          </a:p>
        </p:txBody>
      </p:sp>
      <p:sp>
        <p:nvSpPr>
          <p:cNvPr id="4" name="Date Placeholder 3"/>
          <p:cNvSpPr>
            <a:spLocks noGrp="1"/>
          </p:cNvSpPr>
          <p:nvPr>
            <p:ph type="dt" sz="half" idx="10"/>
          </p:nvPr>
        </p:nvSpPr>
        <p:spPr/>
        <p:txBody>
          <a:bodyPr/>
          <a:lstStyle/>
          <a:p>
            <a:pPr>
              <a:defRPr/>
            </a:pPr>
            <a:fld id="{98C9C70B-A9AE-458A-AA42-008DFC75D0D6}" type="datetime1">
              <a:rPr lang="en-GB" smtClean="0"/>
              <a:pPr>
                <a:defRPr/>
              </a:pPr>
              <a:t>22/03/2018</a:t>
            </a:fld>
            <a:endParaRPr lang="en-GB"/>
          </a:p>
        </p:txBody>
      </p:sp>
      <p:sp>
        <p:nvSpPr>
          <p:cNvPr id="5" name="Footer Placeholder 4"/>
          <p:cNvSpPr>
            <a:spLocks noGrp="1"/>
          </p:cNvSpPr>
          <p:nvPr>
            <p:ph type="ftr" sz="quarter" idx="11"/>
          </p:nvPr>
        </p:nvSpPr>
        <p:spPr/>
        <p:txBody>
          <a:bodyPr/>
          <a:lstStyle/>
          <a:p>
            <a:pPr>
              <a:defRPr/>
            </a:pPr>
            <a:r>
              <a:rPr lang="en-GB" smtClean="0"/>
              <a:t>Nhập môn Trí tuệ nhân tạo</a:t>
            </a:r>
            <a:endParaRPr lang="en-GB"/>
          </a:p>
        </p:txBody>
      </p:sp>
      <p:sp>
        <p:nvSpPr>
          <p:cNvPr id="6" name="Slide Number Placeholder 5"/>
          <p:cNvSpPr>
            <a:spLocks noGrp="1"/>
          </p:cNvSpPr>
          <p:nvPr>
            <p:ph type="sldNum" sz="quarter" idx="12"/>
          </p:nvPr>
        </p:nvSpPr>
        <p:spPr/>
        <p:txBody>
          <a:bodyPr/>
          <a:lstStyle/>
          <a:p>
            <a:pPr>
              <a:defRPr/>
            </a:pPr>
            <a:fld id="{0E9581D1-7362-48C5-929A-9343D4ED7AA9}" type="slidenum">
              <a:rPr lang="en-GB" smtClean="0"/>
              <a:pPr>
                <a:defRPr/>
              </a:pPr>
              <a:t>15</a:t>
            </a:fld>
            <a:endParaRPr lang="en-GB"/>
          </a:p>
        </p:txBody>
      </p:sp>
      <p:pic>
        <p:nvPicPr>
          <p:cNvPr id="7" name="Picture 6"/>
          <p:cNvPicPr>
            <a:picLocks noChangeAspect="1"/>
          </p:cNvPicPr>
          <p:nvPr/>
        </p:nvPicPr>
        <p:blipFill>
          <a:blip r:embed="rId2"/>
          <a:stretch>
            <a:fillRect/>
          </a:stretch>
        </p:blipFill>
        <p:spPr>
          <a:xfrm>
            <a:off x="9144000" y="1020552"/>
            <a:ext cx="8866476" cy="4471000"/>
          </a:xfrm>
          <a:prstGeom prst="rect">
            <a:avLst/>
          </a:prstGeom>
        </p:spPr>
      </p:pic>
      <p:pic>
        <p:nvPicPr>
          <p:cNvPr id="8" name="Picture 7"/>
          <p:cNvPicPr>
            <a:picLocks noChangeAspect="1"/>
          </p:cNvPicPr>
          <p:nvPr/>
        </p:nvPicPr>
        <p:blipFill>
          <a:blip r:embed="rId3"/>
          <a:stretch>
            <a:fillRect/>
          </a:stretch>
        </p:blipFill>
        <p:spPr>
          <a:xfrm>
            <a:off x="166687" y="1881187"/>
            <a:ext cx="8810625" cy="3095625"/>
          </a:xfrm>
          <a:prstGeom prst="rect">
            <a:avLst/>
          </a:prstGeom>
        </p:spPr>
      </p:pic>
    </p:spTree>
    <p:extLst>
      <p:ext uri="{BB962C8B-B14F-4D97-AF65-F5344CB8AC3E}">
        <p14:creationId xmlns:p14="http://schemas.microsoft.com/office/powerpoint/2010/main" val="1796872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D352973-F893-4735-BFD4-70310AC4A9FF}" type="datetime1">
              <a:rPr lang="en-GB" sz="1400" smtClean="0"/>
              <a:pPr eaLnBrk="1" hangingPunct="1"/>
              <a:t>22/03/2018</a:t>
            </a:fld>
            <a:endParaRPr lang="en-GB" sz="1400" smtClean="0"/>
          </a:p>
        </p:txBody>
      </p:sp>
      <p:sp>
        <p:nvSpPr>
          <p:cNvPr id="3076"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077"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A3309F6-7ADE-4584-82C8-6C6B11C4FF49}" type="slidenum">
              <a:rPr lang="en-GB" sz="1400" smtClean="0"/>
              <a:pPr eaLnBrk="1" hangingPunct="1"/>
              <a:t>16</a:t>
            </a:fld>
            <a:endParaRPr lang="en-GB" sz="1400" smtClean="0"/>
          </a:p>
        </p:txBody>
      </p:sp>
      <p:sp>
        <p:nvSpPr>
          <p:cNvPr id="3078" name="Rectangle 2"/>
          <p:cNvSpPr>
            <a:spLocks noGrp="1" noChangeArrowheads="1"/>
          </p:cNvSpPr>
          <p:nvPr>
            <p:ph type="title"/>
          </p:nvPr>
        </p:nvSpPr>
        <p:spPr/>
        <p:txBody>
          <a:bodyPr/>
          <a:lstStyle/>
          <a:p>
            <a:pPr eaLnBrk="1" hangingPunct="1"/>
            <a:r>
              <a:rPr lang="en-US" sz="2800" smtClean="0"/>
              <a:t>Một số ví dụ về bài toán có độ phức tạp cao</a:t>
            </a:r>
          </a:p>
        </p:txBody>
      </p:sp>
      <p:sp>
        <p:nvSpPr>
          <p:cNvPr id="3079" name="Rectangle 3"/>
          <p:cNvSpPr>
            <a:spLocks noGrp="1" noChangeArrowheads="1"/>
          </p:cNvSpPr>
          <p:nvPr>
            <p:ph type="body" idx="1"/>
          </p:nvPr>
        </p:nvSpPr>
        <p:spPr>
          <a:xfrm>
            <a:off x="685800" y="1981200"/>
            <a:ext cx="7772400" cy="1663700"/>
          </a:xfrm>
        </p:spPr>
        <p:txBody>
          <a:bodyPr/>
          <a:lstStyle/>
          <a:p>
            <a:pPr eaLnBrk="1" hangingPunct="1">
              <a:buFontTx/>
              <a:buNone/>
            </a:pPr>
            <a:r>
              <a:rPr lang="en-US" u="sng" smtClean="0"/>
              <a:t>Bài toán người đưa thư</a:t>
            </a:r>
            <a:r>
              <a:rPr lang="en-US" smtClean="0"/>
              <a:t> </a:t>
            </a:r>
          </a:p>
          <a:p>
            <a:pPr eaLnBrk="1" hangingPunct="1"/>
            <a:r>
              <a:rPr lang="en-US" smtClean="0"/>
              <a:t>Giả sử có một đồ thị có trọng số dương, tìm đường đi ngắn nhất qua tất cả các đỉnh của đồ thị rồi trở về đỉnh ban đầu</a:t>
            </a:r>
          </a:p>
        </p:txBody>
      </p:sp>
      <p:sp>
        <p:nvSpPr>
          <p:cNvPr id="3080"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3074" name="Object 4"/>
          <p:cNvGraphicFramePr>
            <a:graphicFrameLocks noChangeAspect="1"/>
          </p:cNvGraphicFramePr>
          <p:nvPr/>
        </p:nvGraphicFramePr>
        <p:xfrm>
          <a:off x="4356100" y="3357563"/>
          <a:ext cx="3981450" cy="3248025"/>
        </p:xfrm>
        <a:graphic>
          <a:graphicData uri="http://schemas.openxmlformats.org/presentationml/2006/ole">
            <mc:AlternateContent xmlns:mc="http://schemas.openxmlformats.org/markup-compatibility/2006">
              <mc:Choice xmlns:v="urn:schemas-microsoft-com:vml" Requires="v">
                <p:oleObj spid="_x0000_s3090" r:id="rId4" imgW="3977640" imgH="3250692" progId="SmartDraw.2">
                  <p:embed/>
                </p:oleObj>
              </mc:Choice>
              <mc:Fallback>
                <p:oleObj r:id="rId4" imgW="3977640" imgH="3250692" progId="SmartDraw.2">
                  <p:embed/>
                  <p:pic>
                    <p:nvPicPr>
                      <p:cNvPr id="0" name="Object 4"/>
                      <p:cNvPicPr>
                        <a:picLocks noChangeAspect="1" noChangeArrowheads="1"/>
                      </p:cNvPicPr>
                      <p:nvPr/>
                    </p:nvPicPr>
                    <p:blipFill>
                      <a:blip r:embed="rId5">
                        <a:extLst/>
                      </a:blip>
                      <a:srcRect/>
                      <a:stretch>
                        <a:fillRect/>
                      </a:stretch>
                    </p:blipFill>
                    <p:spPr bwMode="auto">
                      <a:xfrm>
                        <a:off x="4356100" y="3357563"/>
                        <a:ext cx="3981450" cy="3248025"/>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6583F72-A0E9-4AD5-A51B-CF73B66BF74D}" type="datetime1">
              <a:rPr lang="en-GB" sz="1400" smtClean="0"/>
              <a:pPr eaLnBrk="1" hangingPunct="1"/>
              <a:t>22/03/2018</a:t>
            </a:fld>
            <a:endParaRPr lang="en-GB" sz="1400" smtClean="0"/>
          </a:p>
        </p:txBody>
      </p:sp>
      <p:sp>
        <p:nvSpPr>
          <p:cNvPr id="296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97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05E8CFF-C188-4C21-ADD0-751442C68894}" type="slidenum">
              <a:rPr lang="en-GB" sz="1400" smtClean="0"/>
              <a:pPr eaLnBrk="1" hangingPunct="1"/>
              <a:t>17</a:t>
            </a:fld>
            <a:endParaRPr lang="en-GB" sz="1400" smtClean="0"/>
          </a:p>
        </p:txBody>
      </p:sp>
      <p:sp>
        <p:nvSpPr>
          <p:cNvPr id="29701" name="Rectangle 2"/>
          <p:cNvSpPr>
            <a:spLocks noGrp="1" noChangeArrowheads="1"/>
          </p:cNvSpPr>
          <p:nvPr>
            <p:ph type="title"/>
          </p:nvPr>
        </p:nvSpPr>
        <p:spPr/>
        <p:txBody>
          <a:bodyPr/>
          <a:lstStyle/>
          <a:p>
            <a:pPr eaLnBrk="1" hangingPunct="1"/>
            <a:r>
              <a:rPr lang="en-US" smtClean="0"/>
              <a:t> Thuật giải </a:t>
            </a:r>
          </a:p>
        </p:txBody>
      </p:sp>
      <p:sp>
        <p:nvSpPr>
          <p:cNvPr id="29702" name="Rectangle 3"/>
          <p:cNvSpPr>
            <a:spLocks noGrp="1" noChangeArrowheads="1"/>
          </p:cNvSpPr>
          <p:nvPr>
            <p:ph type="body" idx="1"/>
          </p:nvPr>
        </p:nvSpPr>
        <p:spPr/>
        <p:txBody>
          <a:bodyPr/>
          <a:lstStyle/>
          <a:p>
            <a:pPr eaLnBrk="1" hangingPunct="1"/>
            <a:r>
              <a:rPr lang="en-US" smtClean="0"/>
              <a:t>Thuật giải: giải pháp được viết dưới dạng thủ tục tương tự như thuật toán nhưng không đòi hỏi các tiêu chuẩn như thuật toán.</a:t>
            </a:r>
          </a:p>
          <a:p>
            <a:pPr eaLnBrk="1" hangingPunct="1">
              <a:buFontTx/>
              <a:buNone/>
            </a:pPr>
            <a:r>
              <a:rPr lang="en-US" smtClean="0"/>
              <a:t>		Tính đúng: chấp nhận các thuật giải đơn giản  có thể cho kết quả đúng hay gần đúng nhưng có khả năng thành công cao hơn.</a:t>
            </a:r>
          </a:p>
          <a:p>
            <a:pPr eaLnBrk="1" hangingPunct="1">
              <a:buFontTx/>
              <a:buNone/>
            </a:pPr>
            <a:r>
              <a:rPr lang="en-US"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7A6FE4-596C-46DF-BFAF-0C7C5404F272}" type="datetime1">
              <a:rPr lang="en-GB" sz="1400" smtClean="0"/>
              <a:pPr eaLnBrk="1" hangingPunct="1"/>
              <a:t>22/03/2018</a:t>
            </a:fld>
            <a:endParaRPr lang="en-GB" sz="1400" smtClean="0"/>
          </a:p>
        </p:txBody>
      </p:sp>
      <p:sp>
        <p:nvSpPr>
          <p:cNvPr id="307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07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D99937-230C-4DBB-A575-C53A903170A9}" type="slidenum">
              <a:rPr lang="en-GB" sz="1400" smtClean="0"/>
              <a:pPr eaLnBrk="1" hangingPunct="1"/>
              <a:t>18</a:t>
            </a:fld>
            <a:endParaRPr lang="en-GB" sz="1400" smtClean="0"/>
          </a:p>
        </p:txBody>
      </p:sp>
      <p:sp>
        <p:nvSpPr>
          <p:cNvPr id="30725" name="Rectangle 2"/>
          <p:cNvSpPr>
            <a:spLocks noGrp="1" noChangeArrowheads="1"/>
          </p:cNvSpPr>
          <p:nvPr>
            <p:ph type="title"/>
          </p:nvPr>
        </p:nvSpPr>
        <p:spPr/>
        <p:txBody>
          <a:bodyPr/>
          <a:lstStyle/>
          <a:p>
            <a:pPr eaLnBrk="1" hangingPunct="1"/>
            <a:r>
              <a:rPr lang="en-US" smtClean="0"/>
              <a:t>Thuật giải heuristic</a:t>
            </a:r>
          </a:p>
        </p:txBody>
      </p:sp>
      <p:sp>
        <p:nvSpPr>
          <p:cNvPr id="30726" name="Rectangle 3"/>
          <p:cNvSpPr>
            <a:spLocks noGrp="1" noChangeArrowheads="1"/>
          </p:cNvSpPr>
          <p:nvPr>
            <p:ph type="body" idx="1"/>
          </p:nvPr>
        </p:nvSpPr>
        <p:spPr>
          <a:xfrm>
            <a:off x="685800" y="1981200"/>
            <a:ext cx="7772400" cy="3319463"/>
          </a:xfrm>
        </p:spPr>
        <p:txBody>
          <a:bodyPr/>
          <a:lstStyle/>
          <a:p>
            <a:pPr eaLnBrk="1" hangingPunct="1">
              <a:buFontTx/>
              <a:buNone/>
            </a:pPr>
            <a:r>
              <a:rPr lang="en-US" smtClean="0"/>
              <a:t>	Để có thể được chấp nhận thuật giải phải thể hiện một giải pháp hợp lý nhất có thể trong tình huống hiện tại bằng cách:</a:t>
            </a:r>
          </a:p>
          <a:p>
            <a:pPr eaLnBrk="1" hangingPunct="1">
              <a:buFontTx/>
              <a:buNone/>
            </a:pPr>
            <a:r>
              <a:rPr lang="en-US" smtClean="0"/>
              <a:t>			Tận dụng mọi thông tin hữu ích</a:t>
            </a:r>
          </a:p>
          <a:p>
            <a:pPr eaLnBrk="1" hangingPunct="1">
              <a:buFontTx/>
              <a:buNone/>
            </a:pPr>
            <a:r>
              <a:rPr lang="en-US" smtClean="0"/>
              <a:t>			Sử dụng tri thức, kinh nghiệm trực giác của con người</a:t>
            </a:r>
          </a:p>
          <a:p>
            <a:pPr eaLnBrk="1" hangingPunct="1">
              <a:buFontTx/>
              <a:buNone/>
            </a:pPr>
            <a:r>
              <a:rPr lang="en-US" smtClean="0"/>
              <a:t>			Tự nhiên đơn giản nhưng cho kết quả chấp nhận được</a:t>
            </a:r>
          </a:p>
        </p:txBody>
      </p:sp>
      <p:sp>
        <p:nvSpPr>
          <p:cNvPr id="125956" name="Text Box 4"/>
          <p:cNvSpPr txBox="1">
            <a:spLocks noChangeArrowheads="1"/>
          </p:cNvSpPr>
          <p:nvPr/>
        </p:nvSpPr>
        <p:spPr bwMode="auto">
          <a:xfrm>
            <a:off x="2771775" y="5791200"/>
            <a:ext cx="3970338" cy="10668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pPr>
            <a:r>
              <a:rPr lang="en-US" sz="3200">
                <a:sym typeface="Wingdings" pitchFamily="2" charset="2"/>
              </a:rPr>
              <a:t></a:t>
            </a:r>
            <a:r>
              <a:rPr lang="en-US" sz="3200"/>
              <a:t> Thuật giải Heuristic</a:t>
            </a:r>
          </a:p>
          <a:p>
            <a:pPr eaLnBrk="1" hangingPunct="1"/>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4DF7C5E-7EAA-440A-90F4-A05C3BCE6355}" type="datetime1">
              <a:rPr lang="en-GB" sz="1400" smtClean="0"/>
              <a:pPr eaLnBrk="1" hangingPunct="1"/>
              <a:t>22/03/2018</a:t>
            </a:fld>
            <a:endParaRPr lang="en-GB" sz="1400" smtClean="0"/>
          </a:p>
        </p:txBody>
      </p:sp>
      <p:sp>
        <p:nvSpPr>
          <p:cNvPr id="317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17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62199F0-1D79-4430-9F29-955FC1C388A3}" type="slidenum">
              <a:rPr lang="en-GB" sz="1400" smtClean="0"/>
              <a:pPr eaLnBrk="1" hangingPunct="1"/>
              <a:t>19</a:t>
            </a:fld>
            <a:endParaRPr lang="en-GB" sz="1400" smtClean="0"/>
          </a:p>
        </p:txBody>
      </p:sp>
      <p:sp>
        <p:nvSpPr>
          <p:cNvPr id="31749" name="Rectangle 2"/>
          <p:cNvSpPr>
            <a:spLocks noGrp="1" noChangeArrowheads="1"/>
          </p:cNvSpPr>
          <p:nvPr>
            <p:ph type="title"/>
          </p:nvPr>
        </p:nvSpPr>
        <p:spPr/>
        <p:txBody>
          <a:bodyPr/>
          <a:lstStyle/>
          <a:p>
            <a:pPr eaLnBrk="1" hangingPunct="1"/>
            <a:r>
              <a:rPr lang="en-US" smtClean="0"/>
              <a:t>Thuật giải heuristic</a:t>
            </a:r>
          </a:p>
        </p:txBody>
      </p:sp>
      <p:sp>
        <p:nvSpPr>
          <p:cNvPr id="31750" name="Rectangle 3"/>
          <p:cNvSpPr>
            <a:spLocks noGrp="1" noChangeArrowheads="1"/>
          </p:cNvSpPr>
          <p:nvPr>
            <p:ph type="body" idx="1"/>
          </p:nvPr>
        </p:nvSpPr>
        <p:spPr/>
        <p:txBody>
          <a:bodyPr/>
          <a:lstStyle/>
          <a:p>
            <a:pPr eaLnBrk="1" hangingPunct="1">
              <a:buFontTx/>
              <a:buNone/>
            </a:pPr>
            <a:r>
              <a:rPr lang="en-US" smtClean="0"/>
              <a:t>Đặc tính</a:t>
            </a:r>
          </a:p>
          <a:p>
            <a:pPr eaLnBrk="1" hangingPunct="1"/>
            <a:r>
              <a:rPr lang="en-US" smtClean="0"/>
              <a:t>Thường tìm được lời giải tốt, mặc dù không phải là tốt nhất</a:t>
            </a:r>
          </a:p>
          <a:p>
            <a:pPr eaLnBrk="1" hangingPunct="1"/>
            <a:r>
              <a:rPr lang="en-US" smtClean="0"/>
              <a:t>Thực hiện dễ dàng nhanh chóng so với thuật giải tối ưu</a:t>
            </a:r>
          </a:p>
          <a:p>
            <a:pPr eaLnBrk="1" hangingPunct="1"/>
            <a:r>
              <a:rPr lang="en-US" smtClean="0"/>
              <a:t>Khá tự nhiên gần gũi với cách giải của con người</a:t>
            </a:r>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07FA94F-C163-482C-A584-B6711C3B51F1}" type="datetime1">
              <a:rPr lang="en-GB" sz="1400" smtClean="0"/>
              <a:pPr eaLnBrk="1" hangingPunct="1"/>
              <a:t>22/03/2018</a:t>
            </a:fld>
            <a:endParaRPr lang="en-GB" sz="1400" smtClean="0"/>
          </a:p>
        </p:txBody>
      </p:sp>
      <p:sp>
        <p:nvSpPr>
          <p:cNvPr id="204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04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7D6D833-3D1A-4D65-BF06-07C42287EF41}" type="slidenum">
              <a:rPr lang="en-GB" sz="1400" smtClean="0"/>
              <a:pPr eaLnBrk="1" hangingPunct="1"/>
              <a:t>2</a:t>
            </a:fld>
            <a:endParaRPr lang="en-GB" sz="1400" smtClean="0"/>
          </a:p>
        </p:txBody>
      </p:sp>
      <p:sp>
        <p:nvSpPr>
          <p:cNvPr id="20485" name="Rectangle 2"/>
          <p:cNvSpPr>
            <a:spLocks noGrp="1" noChangeArrowheads="1"/>
          </p:cNvSpPr>
          <p:nvPr>
            <p:ph type="title"/>
          </p:nvPr>
        </p:nvSpPr>
        <p:spPr/>
        <p:txBody>
          <a:bodyPr/>
          <a:lstStyle/>
          <a:p>
            <a:pPr eaLnBrk="1" hangingPunct="1"/>
            <a:r>
              <a:rPr lang="en-US" smtClean="0"/>
              <a:t>Nội dung</a:t>
            </a:r>
          </a:p>
        </p:txBody>
      </p:sp>
      <p:sp>
        <p:nvSpPr>
          <p:cNvPr id="20486" name="Rectangle 3"/>
          <p:cNvSpPr>
            <a:spLocks noGrp="1" noChangeArrowheads="1"/>
          </p:cNvSpPr>
          <p:nvPr>
            <p:ph type="body" idx="1"/>
          </p:nvPr>
        </p:nvSpPr>
        <p:spPr/>
        <p:txBody>
          <a:bodyPr/>
          <a:lstStyle/>
          <a:p>
            <a:pPr eaLnBrk="1" hangingPunct="1"/>
            <a:r>
              <a:rPr lang="en-US" b="1" i="1" smtClean="0"/>
              <a:t>Vấn đề, giải quyết vấn đề</a:t>
            </a:r>
          </a:p>
          <a:p>
            <a:pPr eaLnBrk="1" hangingPunct="1"/>
            <a:r>
              <a:rPr lang="en-US" b="1" i="1" smtClean="0"/>
              <a:t> Khái niệm về thuật toán, thuật giải</a:t>
            </a:r>
          </a:p>
          <a:p>
            <a:pPr eaLnBrk="1" hangingPunct="1"/>
            <a:r>
              <a:rPr lang="en-US" b="1" i="1" smtClean="0"/>
              <a:t> Các nguyên lý của thuật giải heuristic</a:t>
            </a:r>
          </a:p>
          <a:p>
            <a:pPr eaLnBrk="1" hangingPunct="1"/>
            <a:r>
              <a:rPr lang="en-US" b="1" i="1" smtClean="0"/>
              <a:t> </a:t>
            </a:r>
            <a:r>
              <a:rPr lang="vi-VN" b="1" i="1" smtClean="0"/>
              <a:t>Các chiến lược tìm kiếm và </a:t>
            </a:r>
            <a:r>
              <a:rPr lang="en-US" b="1" i="1" smtClean="0"/>
              <a:t>Thuật giải A*</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B490024-3317-42D4-8040-5C7D46524688}" type="datetime1">
              <a:rPr lang="en-GB" sz="1400" smtClean="0"/>
              <a:pPr eaLnBrk="1" hangingPunct="1"/>
              <a:t>22/03/2018</a:t>
            </a:fld>
            <a:endParaRPr lang="en-GB" sz="1400" smtClean="0"/>
          </a:p>
        </p:txBody>
      </p:sp>
      <p:sp>
        <p:nvSpPr>
          <p:cNvPr id="327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27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ABC6999-0743-4330-9DEE-061F694BFA2D}" type="slidenum">
              <a:rPr lang="en-GB" sz="1400" smtClean="0"/>
              <a:pPr eaLnBrk="1" hangingPunct="1"/>
              <a:t>20</a:t>
            </a:fld>
            <a:endParaRPr lang="en-GB" sz="1400" smtClean="0"/>
          </a:p>
        </p:txBody>
      </p:sp>
      <p:sp>
        <p:nvSpPr>
          <p:cNvPr id="32773" name="Rectangle 2"/>
          <p:cNvSpPr>
            <a:spLocks noGrp="1" noChangeArrowheads="1"/>
          </p:cNvSpPr>
          <p:nvPr>
            <p:ph type="title"/>
          </p:nvPr>
        </p:nvSpPr>
        <p:spPr/>
        <p:txBody>
          <a:bodyPr/>
          <a:lstStyle/>
          <a:p>
            <a:pPr eaLnBrk="1" hangingPunct="1"/>
            <a:r>
              <a:rPr lang="en-US" smtClean="0"/>
              <a:t>Các nguyên lý của thuật giải heuristic </a:t>
            </a:r>
          </a:p>
        </p:txBody>
      </p:sp>
      <p:sp>
        <p:nvSpPr>
          <p:cNvPr id="32774" name="Rectangle 3"/>
          <p:cNvSpPr>
            <a:spLocks noGrp="1" noChangeArrowheads="1"/>
          </p:cNvSpPr>
          <p:nvPr>
            <p:ph type="body" idx="1"/>
          </p:nvPr>
        </p:nvSpPr>
        <p:spPr/>
        <p:txBody>
          <a:bodyPr/>
          <a:lstStyle/>
          <a:p>
            <a:pPr eaLnBrk="1" hangingPunct="1"/>
            <a:r>
              <a:rPr lang="en-US" b="1" u="sng" smtClean="0"/>
              <a:t>Vét cạn thông minh</a:t>
            </a:r>
            <a:r>
              <a:rPr lang="en-US" smtClean="0"/>
              <a:t> </a:t>
            </a:r>
          </a:p>
          <a:p>
            <a:pPr eaLnBrk="1" hangingPunct="1"/>
            <a:r>
              <a:rPr lang="en-US" b="1" u="sng" smtClean="0"/>
              <a:t>Nguyên lý thứ tự</a:t>
            </a:r>
            <a:r>
              <a:rPr lang="en-US" smtClean="0"/>
              <a:t> </a:t>
            </a:r>
          </a:p>
          <a:p>
            <a:pPr eaLnBrk="1" hangingPunct="1"/>
            <a:r>
              <a:rPr lang="en-US" b="1" u="sng" smtClean="0"/>
              <a:t>Nguyên lý tham lam</a:t>
            </a:r>
            <a:endParaRPr lang="en-US" b="1" smtClean="0"/>
          </a:p>
          <a:p>
            <a:pPr eaLnBrk="1" hangingPunct="1"/>
            <a:r>
              <a:rPr lang="en-US" b="1" u="sng" smtClean="0"/>
              <a:t>Hàm heuristic</a:t>
            </a:r>
            <a:r>
              <a:rPr lang="en-US"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9791A69-4782-4533-8D89-EAACE676541A}" type="datetime1">
              <a:rPr lang="en-GB" sz="1400" smtClean="0"/>
              <a:pPr eaLnBrk="1" hangingPunct="1"/>
              <a:t>22/03/2018</a:t>
            </a:fld>
            <a:endParaRPr lang="en-GB" sz="1400" smtClean="0"/>
          </a:p>
        </p:txBody>
      </p:sp>
      <p:sp>
        <p:nvSpPr>
          <p:cNvPr id="337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37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85525F-24BB-471B-886B-E23FE2AEC9AF}" type="slidenum">
              <a:rPr lang="en-GB" sz="1400" smtClean="0"/>
              <a:pPr eaLnBrk="1" hangingPunct="1"/>
              <a:t>21</a:t>
            </a:fld>
            <a:endParaRPr lang="en-GB" sz="1400" smtClean="0"/>
          </a:p>
        </p:txBody>
      </p:sp>
      <p:sp>
        <p:nvSpPr>
          <p:cNvPr id="33797" name="Rectangle 2"/>
          <p:cNvSpPr>
            <a:spLocks noGrp="1" noChangeArrowheads="1"/>
          </p:cNvSpPr>
          <p:nvPr>
            <p:ph type="title"/>
          </p:nvPr>
        </p:nvSpPr>
        <p:spPr/>
        <p:txBody>
          <a:bodyPr/>
          <a:lstStyle/>
          <a:p>
            <a:pPr eaLnBrk="1" hangingPunct="1"/>
            <a:r>
              <a:rPr lang="en-US" smtClean="0"/>
              <a:t>Các nguyên lý của thuật giải heuristic</a:t>
            </a:r>
          </a:p>
        </p:txBody>
      </p:sp>
      <p:sp>
        <p:nvSpPr>
          <p:cNvPr id="33798" name="Rectangle 3"/>
          <p:cNvSpPr>
            <a:spLocks noGrp="1" noChangeArrowheads="1"/>
          </p:cNvSpPr>
          <p:nvPr>
            <p:ph type="body" idx="1"/>
          </p:nvPr>
        </p:nvSpPr>
        <p:spPr/>
        <p:txBody>
          <a:bodyPr/>
          <a:lstStyle/>
          <a:p>
            <a:pPr eaLnBrk="1" hangingPunct="1">
              <a:buFontTx/>
              <a:buNone/>
            </a:pPr>
            <a:r>
              <a:rPr lang="en-US" b="1" u="sng" smtClean="0"/>
              <a:t>Vét cạn thông minh</a:t>
            </a:r>
            <a:endParaRPr lang="en-US" b="1" smtClean="0"/>
          </a:p>
          <a:p>
            <a:pPr eaLnBrk="1" hangingPunct="1">
              <a:buFontTx/>
              <a:buNone/>
            </a:pPr>
            <a:r>
              <a:rPr lang="en-US" smtClean="0"/>
              <a:t>		Hạn chế vùng không gian tìm kiếm và có sự định hướng để nhanh chóng tìm đến mục tiêu.</a:t>
            </a:r>
          </a:p>
          <a:p>
            <a:pPr eaLnBrk="1" hangingPunct="1">
              <a:buFontTx/>
              <a:buNone/>
            </a:pPr>
            <a:r>
              <a:rPr lang="en-US" smtClean="0"/>
              <a:t>		Tạo miền D’ rất nhỏ so với D</a:t>
            </a:r>
          </a:p>
          <a:p>
            <a:pPr eaLnBrk="1" hangingPunct="1">
              <a:buFontTx/>
              <a:buNone/>
            </a:pPr>
            <a:r>
              <a:rPr lang="en-US" smtClean="0"/>
              <a:t>		Vét cạn trên 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D26BFFC-28D2-43C4-9B5F-E8A39EA25150}" type="datetime1">
              <a:rPr lang="en-GB" sz="1400" smtClean="0"/>
              <a:pPr eaLnBrk="1" hangingPunct="1"/>
              <a:t>22/03/2018</a:t>
            </a:fld>
            <a:endParaRPr lang="en-GB" sz="1400" smtClean="0"/>
          </a:p>
        </p:txBody>
      </p:sp>
      <p:sp>
        <p:nvSpPr>
          <p:cNvPr id="348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48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48BA81D-0906-435B-92CE-9B4EAE58AC28}" type="slidenum">
              <a:rPr lang="en-GB" sz="1400" smtClean="0"/>
              <a:pPr eaLnBrk="1" hangingPunct="1"/>
              <a:t>22</a:t>
            </a:fld>
            <a:endParaRPr lang="en-GB" sz="1400" smtClean="0"/>
          </a:p>
        </p:txBody>
      </p:sp>
      <p:sp>
        <p:nvSpPr>
          <p:cNvPr id="34821" name="Rectangle 2"/>
          <p:cNvSpPr>
            <a:spLocks noGrp="1" noChangeArrowheads="1"/>
          </p:cNvSpPr>
          <p:nvPr>
            <p:ph type="title"/>
          </p:nvPr>
        </p:nvSpPr>
        <p:spPr/>
        <p:txBody>
          <a:bodyPr/>
          <a:lstStyle/>
          <a:p>
            <a:pPr eaLnBrk="1" hangingPunct="1"/>
            <a:r>
              <a:rPr lang="en-US" smtClean="0"/>
              <a:t>Các nguyên lý của thuật giải heuristic</a:t>
            </a:r>
          </a:p>
        </p:txBody>
      </p:sp>
      <p:sp>
        <p:nvSpPr>
          <p:cNvPr id="34822" name="Rectangle 3"/>
          <p:cNvSpPr>
            <a:spLocks noGrp="1" noChangeArrowheads="1"/>
          </p:cNvSpPr>
          <p:nvPr>
            <p:ph type="body" idx="1"/>
          </p:nvPr>
        </p:nvSpPr>
        <p:spPr/>
        <p:txBody>
          <a:bodyPr/>
          <a:lstStyle/>
          <a:p>
            <a:pPr eaLnBrk="1" hangingPunct="1"/>
            <a:r>
              <a:rPr lang="en-US" b="1" u="sng" smtClean="0"/>
              <a:t>Nguyên lý thứ tự</a:t>
            </a:r>
            <a:endParaRPr lang="en-US" b="1" smtClean="0"/>
          </a:p>
          <a:p>
            <a:pPr eaLnBrk="1" hangingPunct="1">
              <a:buFontTx/>
              <a:buNone/>
            </a:pPr>
            <a:r>
              <a:rPr lang="en-US" smtClean="0"/>
              <a:t>		Trong quá trình hành đông để thực hiện việc chọn lọc các cách làm các trạng thái ta có thể dựa trên một thứ tự hợp lý để giải pháp đạt tính hiệu quả cao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8DF3122-838B-423B-9EAD-27CF62A50861}" type="datetime1">
              <a:rPr lang="en-GB" sz="1400" smtClean="0"/>
              <a:pPr eaLnBrk="1" hangingPunct="1"/>
              <a:t>22/03/2018</a:t>
            </a:fld>
            <a:endParaRPr lang="en-GB" sz="1400" smtClean="0"/>
          </a:p>
        </p:txBody>
      </p:sp>
      <p:sp>
        <p:nvSpPr>
          <p:cNvPr id="358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58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0328584-DDE4-481B-AFAF-2D53E44E8D84}" type="slidenum">
              <a:rPr lang="en-GB" sz="1400" smtClean="0"/>
              <a:pPr eaLnBrk="1" hangingPunct="1"/>
              <a:t>23</a:t>
            </a:fld>
            <a:endParaRPr lang="en-GB" sz="1400" smtClean="0"/>
          </a:p>
        </p:txBody>
      </p:sp>
      <p:sp>
        <p:nvSpPr>
          <p:cNvPr id="35845" name="Rectangle 2"/>
          <p:cNvSpPr>
            <a:spLocks noGrp="1" noChangeArrowheads="1"/>
          </p:cNvSpPr>
          <p:nvPr>
            <p:ph type="title"/>
          </p:nvPr>
        </p:nvSpPr>
        <p:spPr/>
        <p:txBody>
          <a:bodyPr/>
          <a:lstStyle/>
          <a:p>
            <a:pPr eaLnBrk="1" hangingPunct="1"/>
            <a:r>
              <a:rPr lang="en-US" smtClean="0"/>
              <a:t>Các nguyên lý của thuật giải heuristic</a:t>
            </a:r>
          </a:p>
        </p:txBody>
      </p:sp>
      <p:sp>
        <p:nvSpPr>
          <p:cNvPr id="35846" name="Rectangle 3"/>
          <p:cNvSpPr>
            <a:spLocks noGrp="1" noChangeArrowheads="1"/>
          </p:cNvSpPr>
          <p:nvPr>
            <p:ph type="body" idx="1"/>
          </p:nvPr>
        </p:nvSpPr>
        <p:spPr/>
        <p:txBody>
          <a:bodyPr/>
          <a:lstStyle/>
          <a:p>
            <a:pPr eaLnBrk="1" hangingPunct="1"/>
            <a:r>
              <a:rPr lang="en-US" b="1" u="sng" smtClean="0"/>
              <a:t>Nguyên lý tham lam</a:t>
            </a:r>
            <a:endParaRPr lang="en-US" b="1" smtClean="0"/>
          </a:p>
          <a:p>
            <a:pPr eaLnBrk="1" hangingPunct="1">
              <a:buFontTx/>
              <a:buNone/>
            </a:pPr>
            <a:r>
              <a:rPr lang="en-US" smtClean="0"/>
              <a:t>	Trong nhiều vấn đề cần phải đạt đến một 1 mục tiêu tối ưu toàn cục mà không nhìn thấy được toàn bộ quá trình hành động, hơn nữa trong từng bước ta phải lựa chọn hành động dựa trên những thông tin cục bộ. Khi đó trong từng bước của quá trình hành động người ta dựa trên mục tiêu tối ưu toàn cục để định ra mục tiêu cục bộ và dựa theo đó chọn lựa hành động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B5D63DA-30D6-402F-B8D4-ECAF80609041}" type="datetime1">
              <a:rPr lang="en-GB" sz="1400" smtClean="0"/>
              <a:pPr eaLnBrk="1" hangingPunct="1"/>
              <a:t>22/03/2018</a:t>
            </a:fld>
            <a:endParaRPr lang="en-GB" sz="1400" smtClean="0"/>
          </a:p>
        </p:txBody>
      </p:sp>
      <p:sp>
        <p:nvSpPr>
          <p:cNvPr id="368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68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F3E21F8-58B4-42B5-A03F-F36FF6178D0B}" type="slidenum">
              <a:rPr lang="en-GB" sz="1400" smtClean="0"/>
              <a:pPr eaLnBrk="1" hangingPunct="1"/>
              <a:t>24</a:t>
            </a:fld>
            <a:endParaRPr lang="en-GB" sz="1400" smtClean="0"/>
          </a:p>
        </p:txBody>
      </p:sp>
      <p:sp>
        <p:nvSpPr>
          <p:cNvPr id="36869" name="Rectangle 2"/>
          <p:cNvSpPr>
            <a:spLocks noGrp="1" noChangeArrowheads="1"/>
          </p:cNvSpPr>
          <p:nvPr>
            <p:ph type="title"/>
          </p:nvPr>
        </p:nvSpPr>
        <p:spPr/>
        <p:txBody>
          <a:bodyPr/>
          <a:lstStyle/>
          <a:p>
            <a:pPr eaLnBrk="1" hangingPunct="1"/>
            <a:r>
              <a:rPr lang="en-US" smtClean="0"/>
              <a:t>Các nguyên lý của thuật giải heuristic</a:t>
            </a:r>
          </a:p>
        </p:txBody>
      </p:sp>
      <p:sp>
        <p:nvSpPr>
          <p:cNvPr id="36870" name="Rectangle 3"/>
          <p:cNvSpPr>
            <a:spLocks noGrp="1" noChangeArrowheads="1"/>
          </p:cNvSpPr>
          <p:nvPr>
            <p:ph type="body" idx="1"/>
          </p:nvPr>
        </p:nvSpPr>
        <p:spPr/>
        <p:txBody>
          <a:bodyPr/>
          <a:lstStyle/>
          <a:p>
            <a:pPr eaLnBrk="1" hangingPunct="1"/>
            <a:r>
              <a:rPr lang="en-US" b="1" u="sng" smtClean="0"/>
              <a:t>Hàm heuristic</a:t>
            </a:r>
            <a:endParaRPr lang="en-US" b="1" smtClean="0"/>
          </a:p>
          <a:p>
            <a:pPr eaLnBrk="1" hangingPunct="1">
              <a:buFontTx/>
              <a:buNone/>
            </a:pPr>
            <a:r>
              <a:rPr lang="en-US" smtClean="0"/>
              <a:t>		Là hàm ứng với mỗi trạng thái hay mỗi sự chọn lựa một giá trị có ý nghĩa đối với vấn đề để dựa vào giá trị hàm này ta chọn lựa hành động.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6B1E67-EB52-4A05-95A4-A1D04F4DEC42}" type="datetime1">
              <a:rPr lang="en-GB" sz="1400" smtClean="0"/>
              <a:pPr eaLnBrk="1" hangingPunct="1"/>
              <a:t>22/03/2018</a:t>
            </a:fld>
            <a:endParaRPr lang="en-GB" sz="1400" smtClean="0"/>
          </a:p>
        </p:txBody>
      </p:sp>
      <p:sp>
        <p:nvSpPr>
          <p:cNvPr id="378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78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FA6E6D-4068-4422-8D82-851B728A55F3}" type="slidenum">
              <a:rPr lang="en-GB" sz="1400" smtClean="0"/>
              <a:pPr eaLnBrk="1" hangingPunct="1"/>
              <a:t>25</a:t>
            </a:fld>
            <a:endParaRPr lang="en-GB" sz="1400" smtClean="0"/>
          </a:p>
        </p:txBody>
      </p:sp>
      <p:sp>
        <p:nvSpPr>
          <p:cNvPr id="37893" name="Rectangle 2"/>
          <p:cNvSpPr>
            <a:spLocks noGrp="1" noChangeArrowheads="1"/>
          </p:cNvSpPr>
          <p:nvPr>
            <p:ph type="title"/>
          </p:nvPr>
        </p:nvSpPr>
        <p:spPr/>
        <p:txBody>
          <a:bodyPr/>
          <a:lstStyle/>
          <a:p>
            <a:pPr eaLnBrk="1" hangingPunct="1"/>
            <a:r>
              <a:rPr lang="en-US" smtClean="0"/>
              <a:t>Ví dụ 1</a:t>
            </a:r>
          </a:p>
        </p:txBody>
      </p:sp>
      <p:sp>
        <p:nvSpPr>
          <p:cNvPr id="120835" name="Rectangle 3"/>
          <p:cNvSpPr>
            <a:spLocks noGrp="1" noChangeArrowheads="1"/>
          </p:cNvSpPr>
          <p:nvPr>
            <p:ph type="body" idx="1"/>
          </p:nvPr>
        </p:nvSpPr>
        <p:spPr>
          <a:xfrm>
            <a:off x="685800" y="1981200"/>
            <a:ext cx="7772400" cy="4111625"/>
          </a:xfrm>
        </p:spPr>
        <p:txBody>
          <a:bodyPr/>
          <a:lstStyle/>
          <a:p>
            <a:pPr eaLnBrk="1" hangingPunct="1"/>
            <a:r>
              <a:rPr lang="en-US" smtClean="0"/>
              <a:t>Giải xấp xỉ nghiệm của phương trình f(x)=0 liên tục trên [a,b] với f(a)f(b)&lt;0.</a:t>
            </a:r>
          </a:p>
          <a:p>
            <a:pPr eaLnBrk="1" hangingPunct="1">
              <a:buFontTx/>
              <a:buNone/>
            </a:pPr>
            <a:endParaRPr lang="en-US" smtClean="0"/>
          </a:p>
          <a:p>
            <a:pPr eaLnBrk="1" hangingPunct="1"/>
            <a:r>
              <a:rPr lang="en-US" smtClean="0"/>
              <a:t>Với điều kiện f(a)f(b)&lt;0 và f liên tục trên a,b ta biết f(x) có nghiệm thuộc [a,b]. </a:t>
            </a:r>
          </a:p>
          <a:p>
            <a:pPr eaLnBrk="1" hangingPunct="1">
              <a:buFontTx/>
              <a:buNone/>
            </a:pPr>
            <a:r>
              <a:rPr lang="en-US" smtClean="0"/>
              <a:t>	phương pháp vét cạn như sau:</a:t>
            </a:r>
          </a:p>
          <a:p>
            <a:pPr lvl="1" eaLnBrk="1" hangingPunct="1"/>
            <a:r>
              <a:rPr lang="en-US" smtClean="0"/>
              <a:t>Gọi c là trung điểm của [a,b]</a:t>
            </a:r>
          </a:p>
          <a:p>
            <a:pPr lvl="1" eaLnBrk="1" hangingPunct="1"/>
            <a:r>
              <a:rPr lang="en-US" smtClean="0"/>
              <a:t>Nếu f(a)f(c)&lt;0 thì b=c, ngược lại a=c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8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3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08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08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C0F27F-E649-4068-B46F-60C7BED141B8}" type="datetime1">
              <a:rPr lang="en-GB" sz="1400" smtClean="0"/>
              <a:pPr eaLnBrk="1" hangingPunct="1"/>
              <a:t>22/03/2018</a:t>
            </a:fld>
            <a:endParaRPr lang="en-GB" sz="1400" smtClean="0"/>
          </a:p>
        </p:txBody>
      </p:sp>
      <p:sp>
        <p:nvSpPr>
          <p:cNvPr id="389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89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F480097-DC51-4ACE-A260-44D61EAF79B6}" type="slidenum">
              <a:rPr lang="en-GB" sz="1400" smtClean="0"/>
              <a:pPr eaLnBrk="1" hangingPunct="1"/>
              <a:t>26</a:t>
            </a:fld>
            <a:endParaRPr lang="en-GB" sz="1400" smtClean="0"/>
          </a:p>
        </p:txBody>
      </p:sp>
      <p:sp>
        <p:nvSpPr>
          <p:cNvPr id="38917" name="Rectangle 2"/>
          <p:cNvSpPr>
            <a:spLocks noGrp="1" noChangeArrowheads="1"/>
          </p:cNvSpPr>
          <p:nvPr>
            <p:ph type="title"/>
          </p:nvPr>
        </p:nvSpPr>
        <p:spPr/>
        <p:txBody>
          <a:bodyPr/>
          <a:lstStyle/>
          <a:p>
            <a:pPr eaLnBrk="1" hangingPunct="1"/>
            <a:r>
              <a:rPr lang="en-US" smtClean="0"/>
              <a:t>Ví dụ 2</a:t>
            </a:r>
          </a:p>
        </p:txBody>
      </p:sp>
      <p:sp>
        <p:nvSpPr>
          <p:cNvPr id="38918" name="Rectangle 3"/>
          <p:cNvSpPr>
            <a:spLocks noGrp="1" noChangeArrowheads="1"/>
          </p:cNvSpPr>
          <p:nvPr>
            <p:ph type="body" idx="1"/>
          </p:nvPr>
        </p:nvSpPr>
        <p:spPr>
          <a:xfrm>
            <a:off x="684213" y="1700213"/>
            <a:ext cx="8280400" cy="4876800"/>
          </a:xfrm>
        </p:spPr>
        <p:txBody>
          <a:bodyPr/>
          <a:lstStyle/>
          <a:p>
            <a:pPr eaLnBrk="1" hangingPunct="1">
              <a:buFontTx/>
              <a:buNone/>
            </a:pPr>
            <a:r>
              <a:rPr lang="en-US" smtClean="0"/>
              <a:t>Thuật giải cho bài toán phân công đơn giản</a:t>
            </a:r>
          </a:p>
          <a:p>
            <a:pPr eaLnBrk="1" hangingPunct="1">
              <a:buFontTx/>
              <a:buNone/>
            </a:pPr>
            <a:r>
              <a:rPr lang="en-US" smtClean="0"/>
              <a:t>	Chọn việc J chưa phân công có thời gian thực hiện cao nhất phân công cho máy có thời gian làm việc thấp nhất</a:t>
            </a:r>
          </a:p>
          <a:p>
            <a:pPr eaLnBrk="1" hangingPunct="1"/>
            <a:endParaRPr lang="en-US" smtClean="0"/>
          </a:p>
          <a:p>
            <a:pPr eaLnBrk="1" hangingPunct="1">
              <a:buFontTx/>
              <a:buNone/>
            </a:pPr>
            <a:r>
              <a:rPr lang="en-US" smtClean="0"/>
              <a:t>for(k=0;k&lt;n;k++)</a:t>
            </a:r>
          </a:p>
          <a:p>
            <a:pPr eaLnBrk="1" hangingPunct="1">
              <a:buFontTx/>
              <a:buNone/>
            </a:pPr>
            <a:r>
              <a:rPr lang="en-US" smtClean="0"/>
              <a:t>	{</a:t>
            </a:r>
          </a:p>
          <a:p>
            <a:pPr eaLnBrk="1" hangingPunct="1">
              <a:buFontTx/>
              <a:buNone/>
            </a:pPr>
            <a:r>
              <a:rPr lang="en-US" smtClean="0"/>
              <a:t>		Chọn việc J chưa phân công có thời gian thực hiện cao nhất.</a:t>
            </a:r>
          </a:p>
          <a:p>
            <a:pPr eaLnBrk="1" hangingPunct="1">
              <a:buFontTx/>
              <a:buNone/>
            </a:pPr>
            <a:r>
              <a:rPr lang="en-US" smtClean="0"/>
              <a:t>		Chọn máy  M có thời gian làm việc thấp nhất</a:t>
            </a:r>
          </a:p>
          <a:p>
            <a:pPr eaLnBrk="1" hangingPunct="1">
              <a:buFontTx/>
              <a:buNone/>
            </a:pPr>
            <a:r>
              <a:rPr lang="en-US" smtClean="0"/>
              <a:t>		Bố trí việc J cho máy M.</a:t>
            </a:r>
          </a:p>
          <a:p>
            <a:pPr eaLnBrk="1" hangingPunct="1">
              <a:buFontTx/>
              <a:buNone/>
            </a:pPr>
            <a:r>
              <a:rPr lang="en-US" smtClean="0"/>
              <a:t>	}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AFFE844-B363-4C46-9A86-09936DA76BD6}" type="datetime1">
              <a:rPr lang="en-GB" sz="1400" smtClean="0"/>
              <a:pPr eaLnBrk="1" hangingPunct="1"/>
              <a:t>22/03/2018</a:t>
            </a:fld>
            <a:endParaRPr lang="en-GB" sz="1400" smtClean="0"/>
          </a:p>
        </p:txBody>
      </p:sp>
      <p:sp>
        <p:nvSpPr>
          <p:cNvPr id="399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399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C4BDF2-C3C1-4222-A29C-5109D2D3200D}" type="slidenum">
              <a:rPr lang="en-GB" sz="1400" smtClean="0"/>
              <a:pPr eaLnBrk="1" hangingPunct="1"/>
              <a:t>27</a:t>
            </a:fld>
            <a:endParaRPr lang="en-GB" sz="1400" smtClean="0"/>
          </a:p>
        </p:txBody>
      </p:sp>
      <p:sp>
        <p:nvSpPr>
          <p:cNvPr id="39941" name="Rectangle 2"/>
          <p:cNvSpPr>
            <a:spLocks noGrp="1" noChangeArrowheads="1"/>
          </p:cNvSpPr>
          <p:nvPr>
            <p:ph type="title"/>
          </p:nvPr>
        </p:nvSpPr>
        <p:spPr/>
        <p:txBody>
          <a:bodyPr/>
          <a:lstStyle/>
          <a:p>
            <a:pPr eaLnBrk="1" hangingPunct="1"/>
            <a:r>
              <a:rPr lang="en-US" smtClean="0"/>
              <a:t>Ví dụ 2</a:t>
            </a:r>
          </a:p>
        </p:txBody>
      </p:sp>
      <p:sp>
        <p:nvSpPr>
          <p:cNvPr id="39942" name="Rectangle 3"/>
          <p:cNvSpPr>
            <a:spLocks noGrp="1" noChangeArrowheads="1"/>
          </p:cNvSpPr>
          <p:nvPr>
            <p:ph type="body" idx="1"/>
          </p:nvPr>
        </p:nvSpPr>
        <p:spPr/>
        <p:txBody>
          <a:bodyPr/>
          <a:lstStyle/>
          <a:p>
            <a:pPr eaLnBrk="1" hangingPunct="1">
              <a:buFontTx/>
              <a:buNone/>
            </a:pPr>
            <a:r>
              <a:rPr lang="en-US" smtClean="0"/>
              <a:t>		n=10, m=3	</a:t>
            </a:r>
          </a:p>
          <a:p>
            <a:pPr eaLnBrk="1" hangingPunct="1">
              <a:buFontTx/>
              <a:buNone/>
            </a:pPr>
            <a:r>
              <a:rPr lang="en-US" smtClean="0"/>
              <a:t>		tj = 4 9 5 2 7 6 10 8 7 5</a:t>
            </a:r>
          </a:p>
          <a:p>
            <a:pPr eaLnBrk="1" hangingPunct="1">
              <a:buFontTx/>
              <a:buNone/>
            </a:pPr>
            <a:endParaRPr lang="en-US" smtClean="0"/>
          </a:p>
          <a:p>
            <a:pPr eaLnBrk="1" hangingPunct="1">
              <a:buFontTx/>
              <a:buNone/>
            </a:pPr>
            <a:r>
              <a:rPr lang="en-US" smtClean="0"/>
              <a:t>		2 máy, 5 công việc (3,3,2,2,2)</a:t>
            </a:r>
          </a:p>
          <a:p>
            <a:pPr eaLnBrk="1" hangingPunct="1"/>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C504755-B3B6-4477-8888-E3CC5EDF8283}" type="datetime1">
              <a:rPr lang="en-GB" sz="1400" smtClean="0"/>
              <a:pPr eaLnBrk="1" hangingPunct="1"/>
              <a:t>22/03/2018</a:t>
            </a:fld>
            <a:endParaRPr lang="en-GB" sz="1400" smtClean="0"/>
          </a:p>
        </p:txBody>
      </p:sp>
      <p:sp>
        <p:nvSpPr>
          <p:cNvPr id="409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09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EF0B612-6E7A-427F-9DA3-D15CF571CAB7}" type="slidenum">
              <a:rPr lang="en-GB" sz="1400" smtClean="0"/>
              <a:pPr eaLnBrk="1" hangingPunct="1"/>
              <a:t>28</a:t>
            </a:fld>
            <a:endParaRPr lang="en-GB" sz="1400" smtClean="0"/>
          </a:p>
        </p:txBody>
      </p:sp>
      <p:sp>
        <p:nvSpPr>
          <p:cNvPr id="40965" name="Rectangle 2"/>
          <p:cNvSpPr>
            <a:spLocks noGrp="1" noChangeArrowheads="1"/>
          </p:cNvSpPr>
          <p:nvPr>
            <p:ph type="title"/>
          </p:nvPr>
        </p:nvSpPr>
        <p:spPr/>
        <p:txBody>
          <a:bodyPr/>
          <a:lstStyle/>
          <a:p>
            <a:pPr eaLnBrk="1" hangingPunct="1"/>
            <a:r>
              <a:rPr lang="en-US" smtClean="0"/>
              <a:t>Ví dụ 3</a:t>
            </a:r>
          </a:p>
        </p:txBody>
      </p:sp>
      <p:sp>
        <p:nvSpPr>
          <p:cNvPr id="40966" name="Rectangle 3"/>
          <p:cNvSpPr>
            <a:spLocks noGrp="1" noChangeArrowheads="1"/>
          </p:cNvSpPr>
          <p:nvPr>
            <p:ph type="body" idx="1"/>
          </p:nvPr>
        </p:nvSpPr>
        <p:spPr/>
        <p:txBody>
          <a:bodyPr/>
          <a:lstStyle/>
          <a:p>
            <a:pPr eaLnBrk="1" hangingPunct="1"/>
            <a:r>
              <a:rPr lang="en-US" u="sng" smtClean="0"/>
              <a:t>Bài toán tô màu</a:t>
            </a:r>
            <a:r>
              <a:rPr lang="en-US" smtClean="0"/>
              <a:t> </a:t>
            </a:r>
          </a:p>
          <a:p>
            <a:pPr lvl="1" eaLnBrk="1" hangingPunct="1"/>
            <a:r>
              <a:rPr lang="en-US" sz="2400" smtClean="0"/>
              <a:t>QT1: Chọn đỉnh có số đỉnh chưa tô ở cạnh nó là lớn nhất (bậc lớn nhất)</a:t>
            </a:r>
          </a:p>
          <a:p>
            <a:pPr lvl="1" eaLnBrk="1" hangingPunct="1"/>
            <a:r>
              <a:rPr lang="en-US" sz="2400" smtClean="0"/>
              <a:t>QT2: Chọn màu:Với một đỉnh N đang xét, trước tiên thử tô bằng những màu đã tô, nếu không được thì sử dụng màu mới</a:t>
            </a:r>
          </a:p>
          <a:p>
            <a:pPr lvl="1" eaLnBrk="1" hangingPunct="1"/>
            <a:r>
              <a:rPr lang="en-US" sz="2400" smtClean="0"/>
              <a:t>	Sau khi tô màu cho đỉnh N thì ta xóa các cạnh có nối đến N và đánh dấu các đỉnh kế bên không được tô màu vừa tô cho 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E172192-63A4-49BA-8DED-AB26137773FD}" type="datetime1">
              <a:rPr lang="en-GB" sz="1400" smtClean="0"/>
              <a:pPr eaLnBrk="1" hangingPunct="1"/>
              <a:t>22/03/2018</a:t>
            </a:fld>
            <a:endParaRPr lang="en-GB" sz="1400" smtClean="0"/>
          </a:p>
        </p:txBody>
      </p:sp>
      <p:sp>
        <p:nvSpPr>
          <p:cNvPr id="4100"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101"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9671CC8-D402-4870-8F31-74C16F26D76D}" type="slidenum">
              <a:rPr lang="en-GB" sz="1400" smtClean="0"/>
              <a:pPr eaLnBrk="1" hangingPunct="1"/>
              <a:t>29</a:t>
            </a:fld>
            <a:endParaRPr lang="en-GB" sz="1400" smtClean="0"/>
          </a:p>
        </p:txBody>
      </p:sp>
      <p:sp>
        <p:nvSpPr>
          <p:cNvPr id="4102" name="Rectangle 2"/>
          <p:cNvSpPr>
            <a:spLocks noGrp="1" noChangeArrowheads="1"/>
          </p:cNvSpPr>
          <p:nvPr>
            <p:ph type="title"/>
          </p:nvPr>
        </p:nvSpPr>
        <p:spPr/>
        <p:txBody>
          <a:bodyPr/>
          <a:lstStyle/>
          <a:p>
            <a:pPr eaLnBrk="1" hangingPunct="1"/>
            <a:endParaRPr lang="en-US" smtClean="0"/>
          </a:p>
        </p:txBody>
      </p:sp>
      <p:sp>
        <p:nvSpPr>
          <p:cNvPr id="4103" name="Rectangle 3"/>
          <p:cNvSpPr>
            <a:spLocks noGrp="1" noChangeArrowheads="1"/>
          </p:cNvSpPr>
          <p:nvPr>
            <p:ph type="body" idx="1"/>
          </p:nvPr>
        </p:nvSpPr>
        <p:spPr/>
        <p:txBody>
          <a:bodyPr/>
          <a:lstStyle/>
          <a:p>
            <a:pPr eaLnBrk="1" hangingPunct="1"/>
            <a:endParaRPr lang="en-US" smtClean="0"/>
          </a:p>
        </p:txBody>
      </p:sp>
      <p:sp>
        <p:nvSpPr>
          <p:cNvPr id="4104" name="Rectangle 5"/>
          <p:cNvSpPr>
            <a:spLocks noChangeArrowheads="1"/>
          </p:cNvSpPr>
          <p:nvPr/>
        </p:nvSpPr>
        <p:spPr bwMode="auto">
          <a:xfrm>
            <a:off x="0" y="203358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4098" name="Object 4"/>
          <p:cNvGraphicFramePr>
            <a:graphicFrameLocks noChangeAspect="1"/>
          </p:cNvGraphicFramePr>
          <p:nvPr/>
        </p:nvGraphicFramePr>
        <p:xfrm>
          <a:off x="0" y="188913"/>
          <a:ext cx="9144000" cy="6669087"/>
        </p:xfrm>
        <a:graphic>
          <a:graphicData uri="http://schemas.openxmlformats.org/presentationml/2006/ole">
            <mc:AlternateContent xmlns:mc="http://schemas.openxmlformats.org/markup-compatibility/2006">
              <mc:Choice xmlns:v="urn:schemas-microsoft-com:vml" Requires="v">
                <p:oleObj spid="_x0000_s4114" r:id="rId3" imgW="4709160" imgH="2788920" progId="SmartDraw.2">
                  <p:embed/>
                </p:oleObj>
              </mc:Choice>
              <mc:Fallback>
                <p:oleObj r:id="rId3" imgW="4709160" imgH="2788920" progId="SmartDraw.2">
                  <p:embed/>
                  <p:pic>
                    <p:nvPicPr>
                      <p:cNvPr id="0" name="Object 4"/>
                      <p:cNvPicPr>
                        <a:picLocks noChangeAspect="1" noChangeArrowheads="1"/>
                      </p:cNvPicPr>
                      <p:nvPr/>
                    </p:nvPicPr>
                    <p:blipFill>
                      <a:blip r:embed="rId4">
                        <a:extLst/>
                      </a:blip>
                      <a:srcRect/>
                      <a:stretch>
                        <a:fillRect/>
                      </a:stretch>
                    </p:blipFill>
                    <p:spPr bwMode="auto">
                      <a:xfrm>
                        <a:off x="0" y="188913"/>
                        <a:ext cx="9144000" cy="6669087"/>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654D46F-9CEF-4B15-AB7D-7CFAE447312C}" type="datetime1">
              <a:rPr lang="en-GB" sz="1400" smtClean="0"/>
              <a:pPr eaLnBrk="1" hangingPunct="1"/>
              <a:t>22/03/2018</a:t>
            </a:fld>
            <a:endParaRPr lang="en-GB" sz="1400" smtClean="0"/>
          </a:p>
        </p:txBody>
      </p:sp>
      <p:sp>
        <p:nvSpPr>
          <p:cNvPr id="215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15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C1BAE7A-C2F9-4A2A-AF64-37FF8ED451B6}" type="slidenum">
              <a:rPr lang="en-GB" sz="1400" smtClean="0"/>
              <a:pPr eaLnBrk="1" hangingPunct="1"/>
              <a:t>3</a:t>
            </a:fld>
            <a:endParaRPr lang="en-GB" sz="1400" smtClean="0"/>
          </a:p>
        </p:txBody>
      </p:sp>
      <p:sp>
        <p:nvSpPr>
          <p:cNvPr id="21509" name="Rectangle 2"/>
          <p:cNvSpPr>
            <a:spLocks noGrp="1" noChangeArrowheads="1"/>
          </p:cNvSpPr>
          <p:nvPr>
            <p:ph type="title"/>
          </p:nvPr>
        </p:nvSpPr>
        <p:spPr/>
        <p:txBody>
          <a:bodyPr/>
          <a:lstStyle/>
          <a:p>
            <a:pPr eaLnBrk="1" hangingPunct="1"/>
            <a:r>
              <a:rPr lang="en-US" smtClean="0"/>
              <a:t>Vấn đề?</a:t>
            </a:r>
          </a:p>
        </p:txBody>
      </p:sp>
      <p:sp>
        <p:nvSpPr>
          <p:cNvPr id="99331" name="Rectangle 3"/>
          <p:cNvSpPr>
            <a:spLocks noGrp="1" noChangeArrowheads="1"/>
          </p:cNvSpPr>
          <p:nvPr>
            <p:ph type="body" idx="1"/>
          </p:nvPr>
        </p:nvSpPr>
        <p:spPr>
          <a:xfrm>
            <a:off x="611188" y="3284538"/>
            <a:ext cx="7705725" cy="2089150"/>
          </a:xfrm>
        </p:spPr>
        <p:txBody>
          <a:bodyPr/>
          <a:lstStyle/>
          <a:p>
            <a:pPr eaLnBrk="1" hangingPunct="1">
              <a:lnSpc>
                <a:spcPct val="90000"/>
              </a:lnSpc>
              <a:buFontTx/>
              <a:buNone/>
            </a:pPr>
            <a:r>
              <a:rPr lang="en-US" sz="2000" smtClean="0"/>
              <a:t>	  </a:t>
            </a:r>
            <a:r>
              <a:rPr lang="en-US" smtClean="0"/>
              <a:t> Bao gồm: </a:t>
            </a:r>
          </a:p>
          <a:p>
            <a:pPr eaLnBrk="1" hangingPunct="1">
              <a:lnSpc>
                <a:spcPct val="90000"/>
              </a:lnSpc>
              <a:buFontTx/>
              <a:buNone/>
            </a:pPr>
            <a:r>
              <a:rPr lang="en-US" smtClean="0"/>
              <a:t>			- các sự kiện</a:t>
            </a:r>
          </a:p>
          <a:p>
            <a:pPr lvl="1" eaLnBrk="1" hangingPunct="1">
              <a:lnSpc>
                <a:spcPct val="90000"/>
              </a:lnSpc>
              <a:buFontTx/>
              <a:buNone/>
            </a:pPr>
            <a:r>
              <a:rPr lang="en-US" sz="2400" smtClean="0"/>
              <a:t>		           - các thông tin </a:t>
            </a:r>
          </a:p>
          <a:p>
            <a:pPr lvl="1" eaLnBrk="1" hangingPunct="1">
              <a:lnSpc>
                <a:spcPct val="90000"/>
              </a:lnSpc>
              <a:buFontTx/>
              <a:buNone/>
            </a:pPr>
            <a:r>
              <a:rPr lang="en-US" sz="2400" smtClean="0"/>
              <a:t>                - những ràng buộc nhất định. </a:t>
            </a:r>
          </a:p>
          <a:p>
            <a:pPr lvl="1" eaLnBrk="1" hangingPunct="1">
              <a:lnSpc>
                <a:spcPct val="90000"/>
              </a:lnSpc>
              <a:buFontTx/>
              <a:buNone/>
            </a:pPr>
            <a:r>
              <a:rPr lang="en-US" sz="1800" smtClean="0"/>
              <a:t> </a:t>
            </a:r>
          </a:p>
        </p:txBody>
      </p:sp>
      <p:sp>
        <p:nvSpPr>
          <p:cNvPr id="99332" name="Text Box 4"/>
          <p:cNvSpPr txBox="1">
            <a:spLocks noChangeArrowheads="1"/>
          </p:cNvSpPr>
          <p:nvPr/>
        </p:nvSpPr>
        <p:spPr bwMode="auto">
          <a:xfrm>
            <a:off x="1187450" y="1700213"/>
            <a:ext cx="6624638" cy="519112"/>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pPr>
            <a:r>
              <a:rPr lang="en-US" sz="2800"/>
              <a:t>Những vướng mắc khó khăn cần giải quyết</a:t>
            </a:r>
          </a:p>
        </p:txBody>
      </p:sp>
      <p:sp>
        <p:nvSpPr>
          <p:cNvPr id="99333" name="Text Box 5"/>
          <p:cNvSpPr txBox="1">
            <a:spLocks noChangeArrowheads="1"/>
          </p:cNvSpPr>
          <p:nvPr/>
        </p:nvSpPr>
        <p:spPr bwMode="auto">
          <a:xfrm>
            <a:off x="1187450" y="2262188"/>
            <a:ext cx="6913563" cy="94615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pPr>
            <a:r>
              <a:rPr lang="en-US" sz="2800"/>
              <a:t>Một yêu cầu tìm kiếm xử lý trong một ngữ cảnh cụ thể</a:t>
            </a:r>
          </a:p>
        </p:txBody>
      </p:sp>
      <p:sp>
        <p:nvSpPr>
          <p:cNvPr id="99334" name="Text Box 6"/>
          <p:cNvSpPr txBox="1">
            <a:spLocks noChangeArrowheads="1"/>
          </p:cNvSpPr>
          <p:nvPr/>
        </p:nvSpPr>
        <p:spPr bwMode="auto">
          <a:xfrm>
            <a:off x="2124075" y="5516563"/>
            <a:ext cx="4392613" cy="579437"/>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marL="342900" indent="-342900"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1" eaLnBrk="1" hangingPunct="1">
              <a:spcBef>
                <a:spcPct val="20000"/>
              </a:spcBef>
            </a:pPr>
            <a:r>
              <a:rPr lang="en-US" sz="3200" b="1"/>
              <a:t>vấn đề = bài 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3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9331">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9331">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9331">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9331">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9933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P spid="99332" grpId="0"/>
      <p:bldP spid="993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FD4F89D-5029-4204-88F4-E40938854F55}" type="datetime1">
              <a:rPr lang="en-GB" sz="1400" smtClean="0"/>
              <a:pPr eaLnBrk="1" hangingPunct="1"/>
              <a:t>22/03/2018</a:t>
            </a:fld>
            <a:endParaRPr lang="en-GB" sz="1400" smtClean="0"/>
          </a:p>
        </p:txBody>
      </p:sp>
      <p:sp>
        <p:nvSpPr>
          <p:cNvPr id="419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19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C7CEBC1-23BC-474E-842D-99B2C22704B4}" type="slidenum">
              <a:rPr lang="en-GB" sz="1400" smtClean="0"/>
              <a:pPr eaLnBrk="1" hangingPunct="1"/>
              <a:t>30</a:t>
            </a:fld>
            <a:endParaRPr lang="en-GB" sz="1400" smtClean="0"/>
          </a:p>
        </p:txBody>
      </p:sp>
      <p:sp>
        <p:nvSpPr>
          <p:cNvPr id="41989" name="Rectangle 2"/>
          <p:cNvSpPr>
            <a:spLocks noGrp="1" noChangeArrowheads="1"/>
          </p:cNvSpPr>
          <p:nvPr>
            <p:ph type="title"/>
          </p:nvPr>
        </p:nvSpPr>
        <p:spPr/>
        <p:txBody>
          <a:bodyPr/>
          <a:lstStyle/>
          <a:p>
            <a:pPr eaLnBrk="1" hangingPunct="1"/>
            <a:r>
              <a:rPr lang="en-US" smtClean="0"/>
              <a:t>Ví dụ 3</a:t>
            </a:r>
          </a:p>
        </p:txBody>
      </p:sp>
      <p:sp>
        <p:nvSpPr>
          <p:cNvPr id="41990" name="Rectangle 3"/>
          <p:cNvSpPr>
            <a:spLocks noGrp="1" noChangeArrowheads="1"/>
          </p:cNvSpPr>
          <p:nvPr>
            <p:ph type="body" idx="1"/>
          </p:nvPr>
        </p:nvSpPr>
        <p:spPr/>
        <p:txBody>
          <a:bodyPr/>
          <a:lstStyle/>
          <a:p>
            <a:pPr eaLnBrk="1" hangingPunct="1"/>
            <a:r>
              <a:rPr lang="en-US" smtClean="0"/>
              <a:t>Có một cuộc hội thảo khoa học với 9 chủ đề khác nhau: A, B, C…</a:t>
            </a:r>
          </a:p>
          <a:p>
            <a:pPr eaLnBrk="1" hangingPunct="1"/>
            <a:r>
              <a:rPr lang="en-US" smtClean="0"/>
              <a:t>	Các chủ đề sau không được đồng thời; AE, BC, ED, ABD, AHI, BHI, DFI, DHI, FGH.</a:t>
            </a:r>
          </a:p>
          <a:p>
            <a:pPr eaLnBrk="1" hangingPunct="1"/>
            <a:r>
              <a:rPr lang="en-US" smtClean="0"/>
              <a:t>	Xây dựng lịch sao cho số buổi tổ chức là ít nhất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F05973C-8B75-468E-8DA9-E61ABF1911C3}" type="datetime1">
              <a:rPr lang="en-GB" sz="1400" smtClean="0"/>
              <a:pPr eaLnBrk="1" hangingPunct="1"/>
              <a:t>22/03/2018</a:t>
            </a:fld>
            <a:endParaRPr lang="en-GB" sz="1400" smtClean="0"/>
          </a:p>
        </p:txBody>
      </p:sp>
      <p:sp>
        <p:nvSpPr>
          <p:cNvPr id="5124"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125"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F0587FD-0C30-4C77-82F7-FB69231DD444}" type="slidenum">
              <a:rPr lang="en-GB" sz="1400" smtClean="0"/>
              <a:pPr eaLnBrk="1" hangingPunct="1"/>
              <a:t>31</a:t>
            </a:fld>
            <a:endParaRPr lang="en-GB" sz="1400" smtClean="0"/>
          </a:p>
        </p:txBody>
      </p:sp>
      <p:sp>
        <p:nvSpPr>
          <p:cNvPr id="5126" name="Rectangle 2"/>
          <p:cNvSpPr>
            <a:spLocks noGrp="1" noChangeArrowheads="1"/>
          </p:cNvSpPr>
          <p:nvPr>
            <p:ph type="title"/>
          </p:nvPr>
        </p:nvSpPr>
        <p:spPr/>
        <p:txBody>
          <a:bodyPr/>
          <a:lstStyle/>
          <a:p>
            <a:pPr eaLnBrk="1" hangingPunct="1"/>
            <a:r>
              <a:rPr lang="en-US" smtClean="0"/>
              <a:t>Ví dụ 4</a:t>
            </a:r>
          </a:p>
        </p:txBody>
      </p:sp>
      <p:sp>
        <p:nvSpPr>
          <p:cNvPr id="5127" name="Rectangle 3"/>
          <p:cNvSpPr>
            <a:spLocks noGrp="1" noChangeArrowheads="1"/>
          </p:cNvSpPr>
          <p:nvPr>
            <p:ph type="body" idx="1"/>
          </p:nvPr>
        </p:nvSpPr>
        <p:spPr>
          <a:xfrm>
            <a:off x="395288" y="2636838"/>
            <a:ext cx="3598862" cy="1952625"/>
          </a:xfrm>
        </p:spPr>
        <p:txBody>
          <a:bodyPr/>
          <a:lstStyle/>
          <a:p>
            <a:pPr eaLnBrk="1" hangingPunct="1">
              <a:lnSpc>
                <a:spcPct val="90000"/>
              </a:lnSpc>
            </a:pPr>
            <a:r>
              <a:rPr lang="en-US" u="sng" smtClean="0">
                <a:latin typeface="Arial" pitchFamily="34" charset="0"/>
              </a:rPr>
              <a:t>thuật giải GST(Greedy Traveling Saleman):</a:t>
            </a:r>
            <a:endParaRPr lang="en-US" smtClean="0">
              <a:latin typeface="Arial" pitchFamily="34" charset="0"/>
            </a:endParaRPr>
          </a:p>
          <a:p>
            <a:pPr eaLnBrk="1" hangingPunct="1">
              <a:lnSpc>
                <a:spcPct val="90000"/>
              </a:lnSpc>
              <a:buFontTx/>
              <a:buNone/>
            </a:pPr>
            <a:r>
              <a:rPr lang="en-US" smtClean="0">
                <a:latin typeface="Arial" pitchFamily="34" charset="0"/>
              </a:rPr>
              <a:t>Ở mỗi bước chọn cạnh ngắn nhất tiếp theo để đi</a:t>
            </a:r>
          </a:p>
        </p:txBody>
      </p:sp>
      <p:sp>
        <p:nvSpPr>
          <p:cNvPr id="5128"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5122" name="Object 4"/>
          <p:cNvGraphicFramePr>
            <a:graphicFrameLocks noChangeAspect="1"/>
          </p:cNvGraphicFramePr>
          <p:nvPr/>
        </p:nvGraphicFramePr>
        <p:xfrm>
          <a:off x="4140200" y="1938338"/>
          <a:ext cx="4897438" cy="3994150"/>
        </p:xfrm>
        <a:graphic>
          <a:graphicData uri="http://schemas.openxmlformats.org/presentationml/2006/ole">
            <mc:AlternateContent xmlns:mc="http://schemas.openxmlformats.org/markup-compatibility/2006">
              <mc:Choice xmlns:v="urn:schemas-microsoft-com:vml" Requires="v">
                <p:oleObj spid="_x0000_s5140" r:id="rId3" imgW="3977640" imgH="3250692" progId="SmartDraw.2">
                  <p:embed/>
                </p:oleObj>
              </mc:Choice>
              <mc:Fallback>
                <p:oleObj r:id="rId3" imgW="3977640" imgH="3250692" progId="SmartDraw.2">
                  <p:embed/>
                  <p:pic>
                    <p:nvPicPr>
                      <p:cNvPr id="0" name="Object 4"/>
                      <p:cNvPicPr>
                        <a:picLocks noChangeAspect="1" noChangeArrowheads="1"/>
                      </p:cNvPicPr>
                      <p:nvPr/>
                    </p:nvPicPr>
                    <p:blipFill>
                      <a:blip r:embed="rId4">
                        <a:extLst/>
                      </a:blip>
                      <a:srcRect/>
                      <a:stretch>
                        <a:fillRect/>
                      </a:stretch>
                    </p:blipFill>
                    <p:spPr bwMode="auto">
                      <a:xfrm>
                        <a:off x="4140200" y="1938338"/>
                        <a:ext cx="4897438" cy="3994150"/>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
        <p:nvSpPr>
          <p:cNvPr id="130055" name="Text Box 7"/>
          <p:cNvSpPr txBox="1">
            <a:spLocks noChangeArrowheads="1"/>
          </p:cNvSpPr>
          <p:nvPr/>
        </p:nvSpPr>
        <p:spPr bwMode="auto">
          <a:xfrm>
            <a:off x="179388" y="4941888"/>
            <a:ext cx="6526212" cy="118745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Tạo ra lịch từ p thành phố xuất phát riêng biệt. </a:t>
            </a:r>
          </a:p>
          <a:p>
            <a:pPr eaLnBrk="1" hangingPunct="1"/>
            <a:r>
              <a:rPr lang="en-US"/>
              <a:t>Tìm p chu trình qua n thành phố </a:t>
            </a:r>
          </a:p>
          <a:p>
            <a:pPr eaLnBrk="1" hangingPunct="1"/>
            <a:r>
              <a:rPr lang="en-US"/>
              <a:t>Chỉ chu trình tốt nhất trong p chu trình được giữ lại.</a:t>
            </a:r>
          </a:p>
        </p:txBody>
      </p:sp>
      <p:sp>
        <p:nvSpPr>
          <p:cNvPr id="5130" name="Text Box 8"/>
          <p:cNvSpPr txBox="1">
            <a:spLocks noChangeArrowheads="1"/>
          </p:cNvSpPr>
          <p:nvPr/>
        </p:nvSpPr>
        <p:spPr bwMode="auto">
          <a:xfrm>
            <a:off x="0" y="1989138"/>
            <a:ext cx="3005138"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Bài toán người đưa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D231E0A-FBFC-40AB-A3B6-B3CC45917C0C}" type="datetime1">
              <a:rPr lang="en-GB" sz="1400" smtClean="0"/>
              <a:pPr eaLnBrk="1" hangingPunct="1"/>
              <a:t>22/03/2018</a:t>
            </a:fld>
            <a:endParaRPr lang="en-GB" sz="1400" smtClean="0"/>
          </a:p>
        </p:txBody>
      </p:sp>
      <p:sp>
        <p:nvSpPr>
          <p:cNvPr id="430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30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00EFCD4-A23A-4F75-848C-7E1E899CA414}" type="slidenum">
              <a:rPr lang="en-GB" sz="1400" smtClean="0"/>
              <a:pPr eaLnBrk="1" hangingPunct="1"/>
              <a:t>32</a:t>
            </a:fld>
            <a:endParaRPr lang="en-GB" sz="1400" smtClean="0"/>
          </a:p>
        </p:txBody>
      </p:sp>
      <p:sp>
        <p:nvSpPr>
          <p:cNvPr id="43013" name="Rectangle 2"/>
          <p:cNvSpPr>
            <a:spLocks noGrp="1" noChangeArrowheads="1"/>
          </p:cNvSpPr>
          <p:nvPr>
            <p:ph type="title"/>
          </p:nvPr>
        </p:nvSpPr>
        <p:spPr/>
        <p:txBody>
          <a:bodyPr/>
          <a:lstStyle/>
          <a:p>
            <a:pPr eaLnBrk="1" hangingPunct="1"/>
            <a:r>
              <a:rPr lang="en-US" smtClean="0"/>
              <a:t>Ví dụ 5</a:t>
            </a:r>
          </a:p>
        </p:txBody>
      </p:sp>
      <p:sp>
        <p:nvSpPr>
          <p:cNvPr id="43014" name="Rectangle 3"/>
          <p:cNvSpPr>
            <a:spLocks noGrp="1" noChangeArrowheads="1"/>
          </p:cNvSpPr>
          <p:nvPr>
            <p:ph type="body" idx="1"/>
          </p:nvPr>
        </p:nvSpPr>
        <p:spPr/>
        <p:txBody>
          <a:bodyPr/>
          <a:lstStyle/>
          <a:p>
            <a:pPr eaLnBrk="1" hangingPunct="1"/>
            <a:r>
              <a:rPr lang="en-US" smtClean="0"/>
              <a:t>Có 1 trạm cấp nước và N điểm dân cư. Hãy xây dựng chương trình thiết kế tuyến đường ống nước cung cấp đến mọi nhà sao cho tổng chiều dài đường ống phải dùng là ít nhất. Giả sử rằng các đường ống chỉ được nối giữa 2 điểm dân cư hoặc giữa trạm cấp nước với điểm dân cư.</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0166B81-EB75-40E3-B90C-B67783D33E0A}" type="datetime1">
              <a:rPr lang="en-GB" sz="1400" smtClean="0"/>
              <a:pPr eaLnBrk="1" hangingPunct="1"/>
              <a:t>22/03/2018</a:t>
            </a:fld>
            <a:endParaRPr lang="en-GB" sz="1400" smtClean="0"/>
          </a:p>
        </p:txBody>
      </p:sp>
      <p:sp>
        <p:nvSpPr>
          <p:cNvPr id="6148"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149"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D978C87-84B1-40BC-A591-6C4DF92284E6}" type="slidenum">
              <a:rPr lang="en-GB" sz="1400" smtClean="0"/>
              <a:pPr eaLnBrk="1" hangingPunct="1"/>
              <a:t>33</a:t>
            </a:fld>
            <a:endParaRPr lang="en-GB" sz="1400" smtClean="0"/>
          </a:p>
        </p:txBody>
      </p:sp>
      <p:sp>
        <p:nvSpPr>
          <p:cNvPr id="6150" name="Rectangle 2"/>
          <p:cNvSpPr>
            <a:spLocks noGrp="1" noChangeArrowheads="1"/>
          </p:cNvSpPr>
          <p:nvPr>
            <p:ph type="title"/>
          </p:nvPr>
        </p:nvSpPr>
        <p:spPr/>
        <p:txBody>
          <a:bodyPr/>
          <a:lstStyle/>
          <a:p>
            <a:pPr eaLnBrk="1" hangingPunct="1"/>
            <a:r>
              <a:rPr lang="en-US" smtClean="0"/>
              <a:t>Ví dụ 5</a:t>
            </a:r>
          </a:p>
        </p:txBody>
      </p:sp>
      <p:sp>
        <p:nvSpPr>
          <p:cNvPr id="6151" name="Rectangle 3"/>
          <p:cNvSpPr>
            <a:spLocks noGrp="1" noChangeArrowheads="1"/>
          </p:cNvSpPr>
          <p:nvPr>
            <p:ph type="body" idx="1"/>
          </p:nvPr>
        </p:nvSpPr>
        <p:spPr/>
        <p:txBody>
          <a:bodyPr/>
          <a:lstStyle/>
          <a:p>
            <a:pPr eaLnBrk="1" hangingPunct="1"/>
            <a:endParaRPr lang="en-US" smtClean="0"/>
          </a:p>
        </p:txBody>
      </p:sp>
      <p:sp>
        <p:nvSpPr>
          <p:cNvPr id="6152"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6146" name="Object 4"/>
          <p:cNvGraphicFramePr>
            <a:graphicFrameLocks noChangeAspect="1"/>
          </p:cNvGraphicFramePr>
          <p:nvPr/>
        </p:nvGraphicFramePr>
        <p:xfrm>
          <a:off x="107950" y="1484313"/>
          <a:ext cx="9072563" cy="4167187"/>
        </p:xfrm>
        <a:graphic>
          <a:graphicData uri="http://schemas.openxmlformats.org/presentationml/2006/ole">
            <mc:AlternateContent xmlns:mc="http://schemas.openxmlformats.org/markup-compatibility/2006">
              <mc:Choice xmlns:v="urn:schemas-microsoft-com:vml" Requires="v">
                <p:oleObj spid="_x0000_s6162" r:id="rId3" imgW="3278124" imgH="1508760" progId="SmartDraw.2">
                  <p:embed/>
                </p:oleObj>
              </mc:Choice>
              <mc:Fallback>
                <p:oleObj r:id="rId3" imgW="3278124" imgH="1508760" progId="SmartDraw.2">
                  <p:embed/>
                  <p:pic>
                    <p:nvPicPr>
                      <p:cNvPr id="0" name="Object 4"/>
                      <p:cNvPicPr>
                        <a:picLocks noChangeAspect="1" noChangeArrowheads="1"/>
                      </p:cNvPicPr>
                      <p:nvPr/>
                    </p:nvPicPr>
                    <p:blipFill>
                      <a:blip r:embed="rId4">
                        <a:extLst/>
                      </a:blip>
                      <a:srcRect/>
                      <a:stretch>
                        <a:fillRect/>
                      </a:stretch>
                    </p:blipFill>
                    <p:spPr bwMode="auto">
                      <a:xfrm>
                        <a:off x="107950" y="1484313"/>
                        <a:ext cx="9072563" cy="4167187"/>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381DD2D-3317-46C0-B970-1C3C683F41E0}" type="datetime1">
              <a:rPr lang="en-GB" sz="1400" smtClean="0"/>
              <a:pPr eaLnBrk="1" hangingPunct="1"/>
              <a:t>22/03/2018</a:t>
            </a:fld>
            <a:endParaRPr lang="en-GB" sz="1400" smtClean="0"/>
          </a:p>
        </p:txBody>
      </p:sp>
      <p:sp>
        <p:nvSpPr>
          <p:cNvPr id="440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40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36E9169-7BA8-4885-8A21-6FA923558074}" type="slidenum">
              <a:rPr lang="en-GB" sz="1400" smtClean="0"/>
              <a:pPr eaLnBrk="1" hangingPunct="1"/>
              <a:t>34</a:t>
            </a:fld>
            <a:endParaRPr lang="en-GB" sz="1400" smtClean="0"/>
          </a:p>
        </p:txBody>
      </p:sp>
      <p:sp>
        <p:nvSpPr>
          <p:cNvPr id="44037" name="Rectangle 2"/>
          <p:cNvSpPr>
            <a:spLocks noGrp="1" noChangeArrowheads="1"/>
          </p:cNvSpPr>
          <p:nvPr>
            <p:ph type="title"/>
          </p:nvPr>
        </p:nvSpPr>
        <p:spPr/>
        <p:txBody>
          <a:bodyPr/>
          <a:lstStyle/>
          <a:p>
            <a:pPr eaLnBrk="1" hangingPunct="1"/>
            <a:r>
              <a:rPr lang="en-US" smtClean="0"/>
              <a:t>Ví dụ 5</a:t>
            </a:r>
          </a:p>
        </p:txBody>
      </p:sp>
      <p:sp>
        <p:nvSpPr>
          <p:cNvPr id="44038" name="Rectangle 3"/>
          <p:cNvSpPr>
            <a:spLocks noGrp="1" noChangeArrowheads="1"/>
          </p:cNvSpPr>
          <p:nvPr>
            <p:ph type="body" idx="1"/>
          </p:nvPr>
        </p:nvSpPr>
        <p:spPr/>
        <p:txBody>
          <a:bodyPr/>
          <a:lstStyle/>
          <a:p>
            <a:pPr eaLnBrk="1" hangingPunct="1"/>
            <a:r>
              <a:rPr lang="en-US" smtClean="0"/>
              <a:t>Sắp xếp các cạnh theo thứ tự tăng của trọng số</a:t>
            </a:r>
          </a:p>
          <a:p>
            <a:pPr eaLnBrk="1" hangingPunct="1"/>
            <a:r>
              <a:rPr lang="en-US" smtClean="0"/>
              <a:t>for(i=0;i&lt;n;i++)	</a:t>
            </a:r>
          </a:p>
          <a:p>
            <a:pPr eaLnBrk="1" hangingPunct="1">
              <a:buFontTx/>
              <a:buNone/>
            </a:pPr>
            <a:r>
              <a:rPr lang="en-US" smtClean="0"/>
              <a:t>		lấy cạnh e</a:t>
            </a:r>
            <a:r>
              <a:rPr lang="en-US" baseline="-25000" smtClean="0"/>
              <a:t>j</a:t>
            </a:r>
            <a:r>
              <a:rPr lang="en-US" smtClean="0"/>
              <a:t> nhỏ nhất thêm vào T sao cho T           </a:t>
            </a:r>
          </a:p>
          <a:p>
            <a:pPr eaLnBrk="1" hangingPunct="1">
              <a:buFontTx/>
              <a:buNone/>
            </a:pPr>
            <a:r>
              <a:rPr lang="en-US" smtClean="0"/>
              <a:t>                           không có  chu trình</a:t>
            </a:r>
          </a:p>
          <a:p>
            <a:pPr eaLnBrk="1" hangingPunct="1"/>
            <a:r>
              <a:rPr lang="en-US" smtClean="0"/>
              <a:t>Kết thúc ta có T là cây khung nhỏ nhất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7562FF6-E093-4F5A-AC6D-A1639B413C7F}" type="datetime1">
              <a:rPr lang="en-GB" sz="1400" smtClean="0"/>
              <a:pPr eaLnBrk="1" hangingPunct="1"/>
              <a:t>22/03/2018</a:t>
            </a:fld>
            <a:endParaRPr lang="en-GB" sz="1400" smtClean="0"/>
          </a:p>
        </p:txBody>
      </p:sp>
      <p:sp>
        <p:nvSpPr>
          <p:cNvPr id="450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50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EFEC43C-D45A-492A-9336-93EC1BAE7F4D}" type="slidenum">
              <a:rPr lang="en-GB" sz="1400" smtClean="0"/>
              <a:pPr eaLnBrk="1" hangingPunct="1"/>
              <a:t>35</a:t>
            </a:fld>
            <a:endParaRPr lang="en-GB" sz="1400" smtClean="0"/>
          </a:p>
        </p:txBody>
      </p:sp>
      <p:sp>
        <p:nvSpPr>
          <p:cNvPr id="45061" name="Rectangle 2"/>
          <p:cNvSpPr>
            <a:spLocks noGrp="1" noChangeArrowheads="1"/>
          </p:cNvSpPr>
          <p:nvPr>
            <p:ph type="title"/>
          </p:nvPr>
        </p:nvSpPr>
        <p:spPr/>
        <p:txBody>
          <a:bodyPr/>
          <a:lstStyle/>
          <a:p>
            <a:pPr eaLnBrk="1" hangingPunct="1"/>
            <a:r>
              <a:rPr lang="en-US" smtClean="0"/>
              <a:t>Bài toán tìm kiếm</a:t>
            </a:r>
          </a:p>
        </p:txBody>
      </p:sp>
      <p:sp>
        <p:nvSpPr>
          <p:cNvPr id="45062" name="Rectangle 3"/>
          <p:cNvSpPr>
            <a:spLocks noGrp="1" noChangeArrowheads="1"/>
          </p:cNvSpPr>
          <p:nvPr>
            <p:ph type="body" idx="1"/>
          </p:nvPr>
        </p:nvSpPr>
        <p:spPr/>
        <p:txBody>
          <a:bodyPr/>
          <a:lstStyle/>
          <a:p>
            <a:pPr algn="ctr" eaLnBrk="1" hangingPunct="1">
              <a:buFontTx/>
              <a:buNone/>
            </a:pPr>
            <a:r>
              <a:rPr lang="en-GB" smtClean="0"/>
              <a:t>Vấn đề </a:t>
            </a:r>
            <a:r>
              <a:rPr lang="en-GB" smtClean="0">
                <a:solidFill>
                  <a:srgbClr val="0000FF"/>
                </a:solidFill>
                <a:latin typeface="Symbol" pitchFamily="18" charset="2"/>
              </a:rPr>
              <a:t>=</a:t>
            </a:r>
            <a:r>
              <a:rPr lang="en-GB" smtClean="0"/>
              <a:t> Tìm kiếm mục tiêu</a:t>
            </a:r>
          </a:p>
          <a:p>
            <a:pPr eaLnBrk="1" hangingPunct="1"/>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739AA3F-C0D2-4C11-B658-456D37988213}" type="datetime1">
              <a:rPr lang="en-GB" sz="1400" smtClean="0"/>
              <a:pPr eaLnBrk="1" hangingPunct="1"/>
              <a:t>22/03/2018</a:t>
            </a:fld>
            <a:endParaRPr lang="en-GB" sz="1400" smtClean="0"/>
          </a:p>
        </p:txBody>
      </p:sp>
      <p:sp>
        <p:nvSpPr>
          <p:cNvPr id="460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60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DF83887-3A57-404E-B43B-6A203601F5DD}" type="slidenum">
              <a:rPr lang="en-GB" sz="1400" smtClean="0"/>
              <a:pPr eaLnBrk="1" hangingPunct="1"/>
              <a:t>36</a:t>
            </a:fld>
            <a:endParaRPr lang="en-GB" sz="1400" smtClean="0"/>
          </a:p>
        </p:txBody>
      </p:sp>
      <p:sp>
        <p:nvSpPr>
          <p:cNvPr id="46085" name="Rectangle 2"/>
          <p:cNvSpPr>
            <a:spLocks noGrp="1" noChangeArrowheads="1"/>
          </p:cNvSpPr>
          <p:nvPr>
            <p:ph type="title"/>
          </p:nvPr>
        </p:nvSpPr>
        <p:spPr/>
        <p:txBody>
          <a:bodyPr/>
          <a:lstStyle/>
          <a:p>
            <a:pPr eaLnBrk="1" hangingPunct="1"/>
            <a:r>
              <a:rPr lang="en-US" smtClean="0"/>
              <a:t>Không gian trạng thái</a:t>
            </a:r>
          </a:p>
        </p:txBody>
      </p:sp>
      <p:sp>
        <p:nvSpPr>
          <p:cNvPr id="46086" name="Rectangle 3"/>
          <p:cNvSpPr>
            <a:spLocks noGrp="1" noChangeArrowheads="1"/>
          </p:cNvSpPr>
          <p:nvPr>
            <p:ph type="body" idx="1"/>
          </p:nvPr>
        </p:nvSpPr>
        <p:spPr/>
        <p:txBody>
          <a:bodyPr/>
          <a:lstStyle/>
          <a:p>
            <a:pPr eaLnBrk="1" hangingPunct="1"/>
            <a:r>
              <a:rPr lang="en-US" smtClean="0"/>
              <a:t>Không gian trạng thái: tập tất cả các trạng thái </a:t>
            </a:r>
            <a:r>
              <a:rPr lang="en-US" b="1" smtClean="0">
                <a:solidFill>
                  <a:srgbClr val="FF0000"/>
                </a:solidFill>
              </a:rPr>
              <a:t>có thể có</a:t>
            </a:r>
            <a:r>
              <a:rPr lang="en-US" smtClean="0"/>
              <a:t> của bài toán.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C69C765-89F1-487D-984B-89545A527F25}" type="datetime1">
              <a:rPr lang="en-GB" sz="1400" smtClean="0"/>
              <a:pPr eaLnBrk="1" hangingPunct="1"/>
              <a:t>22/03/2018</a:t>
            </a:fld>
            <a:endParaRPr lang="en-GB" sz="1400" smtClean="0"/>
          </a:p>
        </p:txBody>
      </p:sp>
      <p:sp>
        <p:nvSpPr>
          <p:cNvPr id="471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71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3C76B64-3065-4301-94FA-8888E9BF6D0B}" type="slidenum">
              <a:rPr lang="en-GB" sz="1400" smtClean="0"/>
              <a:pPr eaLnBrk="1" hangingPunct="1"/>
              <a:t>37</a:t>
            </a:fld>
            <a:endParaRPr lang="en-GB" sz="1400" smtClean="0"/>
          </a:p>
        </p:txBody>
      </p:sp>
      <p:sp>
        <p:nvSpPr>
          <p:cNvPr id="47109" name="Rectangle 2"/>
          <p:cNvSpPr>
            <a:spLocks noGrp="1" noChangeArrowheads="1"/>
          </p:cNvSpPr>
          <p:nvPr>
            <p:ph type="title"/>
          </p:nvPr>
        </p:nvSpPr>
        <p:spPr/>
        <p:txBody>
          <a:bodyPr/>
          <a:lstStyle/>
          <a:p>
            <a:pPr eaLnBrk="1" hangingPunct="1"/>
            <a:r>
              <a:rPr lang="en-US" smtClean="0"/>
              <a:t>Các ví dụ</a:t>
            </a:r>
          </a:p>
        </p:txBody>
      </p:sp>
      <p:graphicFrame>
        <p:nvGraphicFramePr>
          <p:cNvPr id="136335" name="Group 143"/>
          <p:cNvGraphicFramePr>
            <a:graphicFrameLocks noGrp="1"/>
          </p:cNvGraphicFramePr>
          <p:nvPr/>
        </p:nvGraphicFramePr>
        <p:xfrm>
          <a:off x="1258888" y="2565400"/>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6372" name="Group 180"/>
          <p:cNvGraphicFramePr>
            <a:graphicFrameLocks noGrp="1"/>
          </p:cNvGraphicFramePr>
          <p:nvPr/>
        </p:nvGraphicFramePr>
        <p:xfrm>
          <a:off x="5334000" y="2514600"/>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46" name="AutoShape 198"/>
          <p:cNvSpPr>
            <a:spLocks noChangeArrowheads="1"/>
          </p:cNvSpPr>
          <p:nvPr/>
        </p:nvSpPr>
        <p:spPr bwMode="auto">
          <a:xfrm>
            <a:off x="3708400" y="3213100"/>
            <a:ext cx="1223963" cy="431800"/>
          </a:xfrm>
          <a:prstGeom prst="rightArrow">
            <a:avLst>
              <a:gd name="adj1" fmla="val 50000"/>
              <a:gd name="adj2" fmla="val 70864"/>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AC8E10-1913-4AFD-AFCF-E4C5D1E47162}" type="datetime1">
              <a:rPr lang="en-GB" sz="1400" smtClean="0"/>
              <a:pPr eaLnBrk="1" hangingPunct="1"/>
              <a:t>22/03/2018</a:t>
            </a:fld>
            <a:endParaRPr lang="en-GB" sz="1400" smtClean="0"/>
          </a:p>
        </p:txBody>
      </p:sp>
      <p:sp>
        <p:nvSpPr>
          <p:cNvPr id="481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81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4E821E7-F17A-43B8-9C7B-21791DDEEA5C}" type="slidenum">
              <a:rPr lang="en-GB" sz="1400" smtClean="0"/>
              <a:pPr eaLnBrk="1" hangingPunct="1"/>
              <a:t>38</a:t>
            </a:fld>
            <a:endParaRPr lang="en-GB" sz="1400" smtClean="0"/>
          </a:p>
        </p:txBody>
      </p:sp>
      <p:sp>
        <p:nvSpPr>
          <p:cNvPr id="48133" name="Rectangle 2"/>
          <p:cNvSpPr>
            <a:spLocks noGrp="1" noChangeArrowheads="1"/>
          </p:cNvSpPr>
          <p:nvPr>
            <p:ph type="title"/>
          </p:nvPr>
        </p:nvSpPr>
        <p:spPr/>
        <p:txBody>
          <a:bodyPr/>
          <a:lstStyle/>
          <a:p>
            <a:pPr eaLnBrk="1" hangingPunct="1"/>
            <a:endParaRPr lang="en-US" smtClean="0"/>
          </a:p>
        </p:txBody>
      </p:sp>
      <p:pic>
        <p:nvPicPr>
          <p:cNvPr id="48134" name="Picture 4"/>
          <p:cNvPicPr>
            <a:picLocks noChangeAspect="1" noChangeArrowheads="1"/>
          </p:cNvPicPr>
          <p:nvPr/>
        </p:nvPicPr>
        <p:blipFill>
          <a:blip r:embed="rId2">
            <a:extLst/>
          </a:blip>
          <a:srcRect/>
          <a:stretch>
            <a:fillRect/>
          </a:stretch>
        </p:blipFill>
        <p:spPr bwMode="auto">
          <a:xfrm>
            <a:off x="939800" y="1736725"/>
            <a:ext cx="7262813" cy="339248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8A14D74-FA35-438B-BDA0-88B8721D79E1}" type="datetime1">
              <a:rPr lang="en-GB" sz="1400" smtClean="0"/>
              <a:pPr eaLnBrk="1" hangingPunct="1"/>
              <a:t>22/03/2018</a:t>
            </a:fld>
            <a:endParaRPr lang="en-GB" sz="1400" smtClean="0"/>
          </a:p>
        </p:txBody>
      </p:sp>
      <p:sp>
        <p:nvSpPr>
          <p:cNvPr id="491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491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57946E-EA4C-4FA8-804D-434317D7CE82}" type="slidenum">
              <a:rPr lang="en-GB" sz="1400" smtClean="0"/>
              <a:pPr eaLnBrk="1" hangingPunct="1"/>
              <a:t>39</a:t>
            </a:fld>
            <a:endParaRPr lang="en-GB" sz="1400" smtClean="0"/>
          </a:p>
        </p:txBody>
      </p:sp>
      <p:sp>
        <p:nvSpPr>
          <p:cNvPr id="49157" name="Rectangle 2"/>
          <p:cNvSpPr>
            <a:spLocks noGrp="1" noChangeArrowheads="1"/>
          </p:cNvSpPr>
          <p:nvPr>
            <p:ph type="title"/>
          </p:nvPr>
        </p:nvSpPr>
        <p:spPr/>
        <p:txBody>
          <a:bodyPr/>
          <a:lstStyle/>
          <a:p>
            <a:pPr eaLnBrk="1" hangingPunct="1"/>
            <a:endParaRPr lang="en-US" smtClean="0"/>
          </a:p>
        </p:txBody>
      </p:sp>
      <p:sp>
        <p:nvSpPr>
          <p:cNvPr id="49158" name="Rectangle 3"/>
          <p:cNvSpPr>
            <a:spLocks noGrp="1" noChangeArrowheads="1"/>
          </p:cNvSpPr>
          <p:nvPr>
            <p:ph type="body" idx="1"/>
          </p:nvPr>
        </p:nvSpPr>
        <p:spPr/>
        <p:txBody>
          <a:bodyPr/>
          <a:lstStyle/>
          <a:p>
            <a:pPr eaLnBrk="1" hangingPunct="1"/>
            <a:r>
              <a:rPr lang="en-US" smtClean="0"/>
              <a:t>Bài toán đổ nước</a:t>
            </a:r>
          </a:p>
          <a:p>
            <a:pPr eaLnBrk="1" hangingPunct="1"/>
            <a:r>
              <a:rPr lang="en-US" smtClean="0"/>
              <a:t>Bài toán người quỷ qua sông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4D38D12-78F0-4504-9F18-674B0B963D91}" type="datetime1">
              <a:rPr lang="en-GB" sz="1400" smtClean="0"/>
              <a:pPr eaLnBrk="1" hangingPunct="1"/>
              <a:t>22/03/2018</a:t>
            </a:fld>
            <a:endParaRPr lang="en-GB" sz="1400" smtClean="0"/>
          </a:p>
        </p:txBody>
      </p:sp>
      <p:sp>
        <p:nvSpPr>
          <p:cNvPr id="225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25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A667AE-D9CA-472B-A386-E8E5E5CC96AC}" type="slidenum">
              <a:rPr lang="en-GB" sz="1400" smtClean="0"/>
              <a:pPr eaLnBrk="1" hangingPunct="1"/>
              <a:t>4</a:t>
            </a:fld>
            <a:endParaRPr lang="en-GB" sz="1400" smtClean="0"/>
          </a:p>
        </p:txBody>
      </p:sp>
      <p:sp>
        <p:nvSpPr>
          <p:cNvPr id="22533" name="Rectangle 2"/>
          <p:cNvSpPr>
            <a:spLocks noGrp="1" noChangeArrowheads="1"/>
          </p:cNvSpPr>
          <p:nvPr>
            <p:ph type="title"/>
          </p:nvPr>
        </p:nvSpPr>
        <p:spPr/>
        <p:txBody>
          <a:bodyPr/>
          <a:lstStyle/>
          <a:p>
            <a:pPr eaLnBrk="1" hangingPunct="1"/>
            <a:r>
              <a:rPr lang="en-US" smtClean="0"/>
              <a:t>Mô hình vấn đề</a:t>
            </a:r>
          </a:p>
        </p:txBody>
      </p:sp>
      <p:sp>
        <p:nvSpPr>
          <p:cNvPr id="22534" name="Rectangle 3"/>
          <p:cNvSpPr>
            <a:spLocks noGrp="1" noChangeArrowheads="1"/>
          </p:cNvSpPr>
          <p:nvPr>
            <p:ph type="body" idx="1"/>
          </p:nvPr>
        </p:nvSpPr>
        <p:spPr>
          <a:xfrm>
            <a:off x="685800" y="1981200"/>
            <a:ext cx="7772400" cy="2455863"/>
          </a:xfrm>
        </p:spPr>
        <p:txBody>
          <a:bodyPr/>
          <a:lstStyle/>
          <a:p>
            <a:pPr lvl="4" eaLnBrk="1" hangingPunct="1">
              <a:buFontTx/>
              <a:buNone/>
            </a:pPr>
            <a:r>
              <a:rPr lang="en-US" smtClean="0"/>
              <a:t>                       </a:t>
            </a:r>
            <a:r>
              <a:rPr lang="en-US" sz="3200" smtClean="0"/>
              <a:t>A </a:t>
            </a:r>
            <a:r>
              <a:rPr lang="en-US" sz="3200" smtClean="0">
                <a:sym typeface="Wingdings" pitchFamily="2" charset="2"/>
              </a:rPr>
              <a:t></a:t>
            </a:r>
            <a:r>
              <a:rPr lang="en-US" sz="3200" smtClean="0"/>
              <a:t> B</a:t>
            </a:r>
          </a:p>
          <a:p>
            <a:pPr eaLnBrk="1" hangingPunct="1">
              <a:buFontTx/>
              <a:buNone/>
            </a:pPr>
            <a:r>
              <a:rPr lang="en-US" smtClean="0"/>
              <a:t>    A: giả thiết, điều kiện ban đầu</a:t>
            </a:r>
          </a:p>
          <a:p>
            <a:pPr eaLnBrk="1" hangingPunct="1">
              <a:buFontTx/>
              <a:buNone/>
            </a:pPr>
            <a:r>
              <a:rPr lang="en-US" smtClean="0"/>
              <a:t>	B: kết luận cần đạt đến</a:t>
            </a:r>
          </a:p>
          <a:p>
            <a:pPr eaLnBrk="1" hangingPunct="1">
              <a:buFontTx/>
              <a:buNone/>
            </a:pPr>
            <a:r>
              <a:rPr lang="en-US" smtClean="0">
                <a:sym typeface="Wingdings" pitchFamily="2" charset="2"/>
              </a:rPr>
              <a:t>    </a:t>
            </a:r>
            <a:r>
              <a:rPr lang="en-US" smtClean="0"/>
              <a:t>: suy luận hay giải pháp cần xác định = một số hữu hạn bước</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96FAA8F-946A-4F25-85F9-592A10BF4C68}" type="datetime1">
              <a:rPr lang="en-GB" sz="1400" smtClean="0"/>
              <a:pPr eaLnBrk="1" hangingPunct="1"/>
              <a:t>22/03/2018</a:t>
            </a:fld>
            <a:endParaRPr lang="en-GB" sz="1400" smtClean="0"/>
          </a:p>
        </p:txBody>
      </p:sp>
      <p:sp>
        <p:nvSpPr>
          <p:cNvPr id="501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01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D08BF6-168E-4694-9A6F-A606DF1D1987}" type="slidenum">
              <a:rPr lang="en-GB" sz="1400" smtClean="0"/>
              <a:pPr eaLnBrk="1" hangingPunct="1"/>
              <a:t>40</a:t>
            </a:fld>
            <a:endParaRPr lang="en-GB" sz="1400" smtClean="0"/>
          </a:p>
        </p:txBody>
      </p:sp>
      <p:sp>
        <p:nvSpPr>
          <p:cNvPr id="50181" name="Rectangle 2"/>
          <p:cNvSpPr>
            <a:spLocks noGrp="1" noChangeArrowheads="1"/>
          </p:cNvSpPr>
          <p:nvPr>
            <p:ph type="title"/>
          </p:nvPr>
        </p:nvSpPr>
        <p:spPr/>
        <p:txBody>
          <a:bodyPr/>
          <a:lstStyle/>
          <a:p>
            <a:pPr eaLnBrk="1" hangingPunct="1"/>
            <a:r>
              <a:rPr lang="en-US" smtClean="0"/>
              <a:t>Không gian trạng thái</a:t>
            </a:r>
          </a:p>
        </p:txBody>
      </p:sp>
      <p:sp>
        <p:nvSpPr>
          <p:cNvPr id="50182" name="Rectangle 3"/>
          <p:cNvSpPr>
            <a:spLocks noGrp="1" noChangeArrowheads="1"/>
          </p:cNvSpPr>
          <p:nvPr>
            <p:ph type="body" idx="1"/>
          </p:nvPr>
        </p:nvSpPr>
        <p:spPr/>
        <p:txBody>
          <a:bodyPr/>
          <a:lstStyle/>
          <a:p>
            <a:pPr eaLnBrk="1" hangingPunct="1"/>
            <a:r>
              <a:rPr lang="en-US" smtClean="0"/>
              <a:t>Giữa các trạng thái có sự liên hệ gọi là chuyển trạng thái hay toán tử chuyển trạng thái.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30D205-555B-4FAC-AD5D-031119A92890}" type="datetime1">
              <a:rPr lang="en-GB" sz="1400" smtClean="0"/>
              <a:pPr eaLnBrk="1" hangingPunct="1"/>
              <a:t>22/03/2018</a:t>
            </a:fld>
            <a:endParaRPr lang="en-GB" sz="1400" smtClean="0"/>
          </a:p>
        </p:txBody>
      </p:sp>
      <p:sp>
        <p:nvSpPr>
          <p:cNvPr id="512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12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FDE063B-BFBA-4861-A06F-2514652E94BB}" type="slidenum">
              <a:rPr lang="en-GB" sz="1400" smtClean="0"/>
              <a:pPr eaLnBrk="1" hangingPunct="1"/>
              <a:t>41</a:t>
            </a:fld>
            <a:endParaRPr lang="en-GB" sz="1400" smtClean="0"/>
          </a:p>
        </p:txBody>
      </p:sp>
      <p:sp>
        <p:nvSpPr>
          <p:cNvPr id="51205" name="Rectangle 2"/>
          <p:cNvSpPr>
            <a:spLocks noGrp="1" noChangeArrowheads="1"/>
          </p:cNvSpPr>
          <p:nvPr>
            <p:ph type="title"/>
          </p:nvPr>
        </p:nvSpPr>
        <p:spPr/>
        <p:txBody>
          <a:bodyPr/>
          <a:lstStyle/>
          <a:p>
            <a:pPr eaLnBrk="1" hangingPunct="1"/>
            <a:r>
              <a:rPr lang="en-US" smtClean="0"/>
              <a:t>Ví dụ</a:t>
            </a:r>
          </a:p>
        </p:txBody>
      </p:sp>
      <p:sp>
        <p:nvSpPr>
          <p:cNvPr id="51206" name="Rectangle 3"/>
          <p:cNvSpPr>
            <a:spLocks noGrp="1" noChangeArrowheads="1"/>
          </p:cNvSpPr>
          <p:nvPr>
            <p:ph type="body" idx="1"/>
          </p:nvPr>
        </p:nvSpPr>
        <p:spPr>
          <a:xfrm>
            <a:off x="685800" y="4362450"/>
            <a:ext cx="7772400" cy="1227138"/>
          </a:xfrm>
        </p:spPr>
        <p:txBody>
          <a:bodyPr/>
          <a:lstStyle/>
          <a:p>
            <a:pPr eaLnBrk="1" hangingPunct="1"/>
            <a:r>
              <a:rPr lang="en-US" smtClean="0"/>
              <a:t>Trạng thái đầu và cuối của bài toán 8 số</a:t>
            </a:r>
          </a:p>
          <a:p>
            <a:pPr eaLnBrk="1" hangingPunct="1"/>
            <a:r>
              <a:rPr lang="en-US" smtClean="0"/>
              <a:t>Các toán tử: qua trái, phải, lên trên, xuống dưới</a:t>
            </a:r>
          </a:p>
        </p:txBody>
      </p:sp>
      <p:graphicFrame>
        <p:nvGraphicFramePr>
          <p:cNvPr id="162820" name="Group 4"/>
          <p:cNvGraphicFramePr>
            <a:graphicFrameLocks noGrp="1"/>
          </p:cNvGraphicFramePr>
          <p:nvPr/>
        </p:nvGraphicFramePr>
        <p:xfrm>
          <a:off x="1474788" y="1897063"/>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62838" name="Group 22"/>
          <p:cNvGraphicFramePr>
            <a:graphicFrameLocks noGrp="1"/>
          </p:cNvGraphicFramePr>
          <p:nvPr/>
        </p:nvGraphicFramePr>
        <p:xfrm>
          <a:off x="5549900" y="1846263"/>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243" name="AutoShape 40"/>
          <p:cNvSpPr>
            <a:spLocks noChangeArrowheads="1"/>
          </p:cNvSpPr>
          <p:nvPr/>
        </p:nvSpPr>
        <p:spPr bwMode="auto">
          <a:xfrm>
            <a:off x="3924300" y="2544763"/>
            <a:ext cx="1223963" cy="431800"/>
          </a:xfrm>
          <a:prstGeom prst="rightArrow">
            <a:avLst>
              <a:gd name="adj1" fmla="val 50000"/>
              <a:gd name="adj2" fmla="val 70864"/>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2EEE53-8B05-4958-963C-B9709263D3FF}" type="datetime1">
              <a:rPr lang="en-GB" sz="1400" smtClean="0"/>
              <a:pPr eaLnBrk="1" hangingPunct="1"/>
              <a:t>22/03/2018</a:t>
            </a:fld>
            <a:endParaRPr lang="en-GB" sz="1400" smtClean="0"/>
          </a:p>
        </p:txBody>
      </p:sp>
      <p:sp>
        <p:nvSpPr>
          <p:cNvPr id="522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22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A39AF4A-93BB-479A-A63A-42C3EDDC5D14}" type="slidenum">
              <a:rPr lang="en-GB" sz="1400" smtClean="0"/>
              <a:pPr eaLnBrk="1" hangingPunct="1"/>
              <a:t>42</a:t>
            </a:fld>
            <a:endParaRPr lang="en-GB" sz="1400" smtClean="0"/>
          </a:p>
        </p:txBody>
      </p:sp>
      <p:sp>
        <p:nvSpPr>
          <p:cNvPr id="52229" name="Rectangle 2"/>
          <p:cNvSpPr>
            <a:spLocks noGrp="1" noChangeArrowheads="1"/>
          </p:cNvSpPr>
          <p:nvPr>
            <p:ph type="title"/>
          </p:nvPr>
        </p:nvSpPr>
        <p:spPr/>
        <p:txBody>
          <a:bodyPr/>
          <a:lstStyle/>
          <a:p>
            <a:pPr eaLnBrk="1" hangingPunct="1"/>
            <a:endParaRPr lang="en-US" smtClean="0"/>
          </a:p>
        </p:txBody>
      </p:sp>
      <p:sp>
        <p:nvSpPr>
          <p:cNvPr id="52230" name="Rectangle 3"/>
          <p:cNvSpPr>
            <a:spLocks noGrp="1" noChangeArrowheads="1"/>
          </p:cNvSpPr>
          <p:nvPr>
            <p:ph type="body" idx="1"/>
          </p:nvPr>
        </p:nvSpPr>
        <p:spPr/>
        <p:txBody>
          <a:bodyPr/>
          <a:lstStyle/>
          <a:p>
            <a:pPr eaLnBrk="1" hangingPunct="1"/>
            <a:r>
              <a:rPr lang="en-US" smtClean="0"/>
              <a:t>Biểu diễn trạng thái bằng </a:t>
            </a:r>
            <a:r>
              <a:rPr lang="en-US" b="1" smtClean="0">
                <a:solidFill>
                  <a:srgbClr val="FF0000"/>
                </a:solidFill>
              </a:rPr>
              <a:t>(a, b, k)</a:t>
            </a:r>
          </a:p>
          <a:p>
            <a:pPr eaLnBrk="1" hangingPunct="1">
              <a:buFontTx/>
              <a:buNone/>
            </a:pPr>
            <a:r>
              <a:rPr lang="en-US" smtClean="0"/>
              <a:t>		Với a, b là số người và quỷ ở bên bờ phải</a:t>
            </a:r>
          </a:p>
          <a:p>
            <a:pPr eaLnBrk="1" hangingPunct="1">
              <a:buFontTx/>
              <a:buNone/>
            </a:pPr>
            <a:r>
              <a:rPr lang="en-US" smtClean="0"/>
              <a:t>		k=1 là thuyền ở bờ phải, k=0 thuyền ở bờ trái</a:t>
            </a:r>
          </a:p>
          <a:p>
            <a:pPr eaLnBrk="1" hangingPunct="1">
              <a:buFontTx/>
              <a:buNone/>
            </a:pPr>
            <a:r>
              <a:rPr lang="en-US" smtClean="0"/>
              <a:t>Không gian trạng thái</a:t>
            </a:r>
          </a:p>
          <a:p>
            <a:pPr eaLnBrk="1" hangingPunct="1">
              <a:buFontTx/>
              <a:buNone/>
            </a:pPr>
            <a:r>
              <a:rPr lang="en-US" smtClean="0"/>
              <a:t>		Trạng thái ban đầu (3, 3, 1)</a:t>
            </a:r>
          </a:p>
          <a:p>
            <a:pPr eaLnBrk="1" hangingPunct="1">
              <a:buFontTx/>
              <a:buNone/>
            </a:pPr>
            <a:r>
              <a:rPr lang="en-US" smtClean="0"/>
              <a:t>		Các toán tử: chở 1 người, 1 quỷ, 2 người, 2 quỷ, 1người và 1 quỷ</a:t>
            </a:r>
          </a:p>
          <a:p>
            <a:pPr eaLnBrk="1" hangingPunct="1">
              <a:buFontTx/>
              <a:buNone/>
            </a:pPr>
            <a:r>
              <a:rPr lang="en-US" smtClean="0"/>
              <a:t>		Trạng thái kết thúc (0, 0, 0)</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0BF1A28-75AB-4259-9C73-524484371B2C}" type="datetime1">
              <a:rPr lang="en-GB" sz="1400" smtClean="0"/>
              <a:pPr eaLnBrk="1" hangingPunct="1"/>
              <a:t>22/03/2018</a:t>
            </a:fld>
            <a:endParaRPr lang="en-GB" sz="1400" smtClean="0"/>
          </a:p>
        </p:txBody>
      </p:sp>
      <p:sp>
        <p:nvSpPr>
          <p:cNvPr id="7172"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173"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700D865-04B4-48E4-A9DC-82C240B73008}" type="slidenum">
              <a:rPr lang="en-GB" sz="1400" smtClean="0"/>
              <a:pPr eaLnBrk="1" hangingPunct="1"/>
              <a:t>43</a:t>
            </a:fld>
            <a:endParaRPr lang="en-GB" sz="1400" smtClean="0"/>
          </a:p>
        </p:txBody>
      </p:sp>
      <p:sp>
        <p:nvSpPr>
          <p:cNvPr id="7174" name="Rectangle 2"/>
          <p:cNvSpPr>
            <a:spLocks noGrp="1" noChangeArrowheads="1"/>
          </p:cNvSpPr>
          <p:nvPr>
            <p:ph type="title"/>
          </p:nvPr>
        </p:nvSpPr>
        <p:spPr/>
        <p:txBody>
          <a:bodyPr/>
          <a:lstStyle/>
          <a:p>
            <a:pPr eaLnBrk="1" hangingPunct="1"/>
            <a:endParaRPr lang="en-US" smtClean="0"/>
          </a:p>
        </p:txBody>
      </p:sp>
      <p:sp>
        <p:nvSpPr>
          <p:cNvPr id="7175" name="Rectangle 3"/>
          <p:cNvSpPr>
            <a:spLocks noGrp="1" noChangeArrowheads="1"/>
          </p:cNvSpPr>
          <p:nvPr>
            <p:ph type="body" idx="1"/>
          </p:nvPr>
        </p:nvSpPr>
        <p:spPr/>
        <p:txBody>
          <a:bodyPr/>
          <a:lstStyle/>
          <a:p>
            <a:pPr eaLnBrk="1" hangingPunct="1"/>
            <a:endParaRPr lang="en-US" smtClean="0"/>
          </a:p>
        </p:txBody>
      </p:sp>
      <p:sp>
        <p:nvSpPr>
          <p:cNvPr id="7176"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7170" name="Object 4"/>
          <p:cNvGraphicFramePr>
            <a:graphicFrameLocks noChangeAspect="1"/>
          </p:cNvGraphicFramePr>
          <p:nvPr/>
        </p:nvGraphicFramePr>
        <p:xfrm>
          <a:off x="757238" y="2416175"/>
          <a:ext cx="7559675" cy="2452688"/>
        </p:xfrm>
        <a:graphic>
          <a:graphicData uri="http://schemas.openxmlformats.org/presentationml/2006/ole">
            <mc:AlternateContent xmlns:mc="http://schemas.openxmlformats.org/markup-compatibility/2006">
              <mc:Choice xmlns:v="urn:schemas-microsoft-com:vml" Requires="v">
                <p:oleObj spid="_x0000_s7186" r:id="rId3" imgW="4636008" imgH="1508760" progId="SmartDraw.2">
                  <p:embed/>
                </p:oleObj>
              </mc:Choice>
              <mc:Fallback>
                <p:oleObj r:id="rId3" imgW="4636008" imgH="1508760" progId="SmartDraw.2">
                  <p:embed/>
                  <p:pic>
                    <p:nvPicPr>
                      <p:cNvPr id="0" name="Object 4"/>
                      <p:cNvPicPr>
                        <a:picLocks noChangeAspect="1" noChangeArrowheads="1"/>
                      </p:cNvPicPr>
                      <p:nvPr/>
                    </p:nvPicPr>
                    <p:blipFill>
                      <a:blip r:embed="rId4">
                        <a:extLst/>
                      </a:blip>
                      <a:srcRect/>
                      <a:stretch>
                        <a:fillRect/>
                      </a:stretch>
                    </p:blipFill>
                    <p:spPr bwMode="auto">
                      <a:xfrm>
                        <a:off x="757238" y="2416175"/>
                        <a:ext cx="7559675" cy="2452688"/>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8A99540-4319-425B-ADEB-94F88BC88CE9}" type="datetime1">
              <a:rPr lang="en-GB" sz="1400" smtClean="0"/>
              <a:pPr eaLnBrk="1" hangingPunct="1"/>
              <a:t>22/03/2018</a:t>
            </a:fld>
            <a:endParaRPr lang="en-GB" sz="1400" smtClean="0"/>
          </a:p>
        </p:txBody>
      </p:sp>
      <p:sp>
        <p:nvSpPr>
          <p:cNvPr id="532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32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9CCFC62-2117-4F9B-A759-5AD824B90FDC}" type="slidenum">
              <a:rPr lang="en-GB" sz="1400" smtClean="0"/>
              <a:pPr eaLnBrk="1" hangingPunct="1"/>
              <a:t>44</a:t>
            </a:fld>
            <a:endParaRPr lang="en-GB" sz="1400" smtClean="0"/>
          </a:p>
        </p:txBody>
      </p:sp>
      <p:sp>
        <p:nvSpPr>
          <p:cNvPr id="53253" name="Rectangle 2"/>
          <p:cNvSpPr>
            <a:spLocks noGrp="1" noChangeArrowheads="1"/>
          </p:cNvSpPr>
          <p:nvPr>
            <p:ph type="title"/>
          </p:nvPr>
        </p:nvSpPr>
        <p:spPr/>
        <p:txBody>
          <a:bodyPr/>
          <a:lstStyle/>
          <a:p>
            <a:pPr eaLnBrk="1" hangingPunct="1"/>
            <a:r>
              <a:rPr lang="en-US" smtClean="0"/>
              <a:t>Không gian trạng thái</a:t>
            </a:r>
          </a:p>
        </p:txBody>
      </p:sp>
      <p:sp>
        <p:nvSpPr>
          <p:cNvPr id="53254" name="Rectangle 3"/>
          <p:cNvSpPr>
            <a:spLocks noGrp="1" noChangeArrowheads="1"/>
          </p:cNvSpPr>
          <p:nvPr>
            <p:ph type="body" idx="1"/>
          </p:nvPr>
        </p:nvSpPr>
        <p:spPr/>
        <p:txBody>
          <a:bodyPr/>
          <a:lstStyle/>
          <a:p>
            <a:pPr eaLnBrk="1" hangingPunct="1"/>
            <a:r>
              <a:rPr lang="en-US" smtClean="0"/>
              <a:t>Không gian trạng thái này có thể được biểu biễn bằng đồ thị </a:t>
            </a:r>
          </a:p>
          <a:p>
            <a:pPr eaLnBrk="1" hangingPunct="1"/>
            <a:r>
              <a:rPr lang="en-US" smtClean="0"/>
              <a:t>Đồ thị trang thái xác định khi:</a:t>
            </a:r>
          </a:p>
          <a:p>
            <a:pPr lvl="1" eaLnBrk="1" hangingPunct="1"/>
            <a:r>
              <a:rPr lang="en-US" smtClean="0"/>
              <a:t>Biết trạng thái đầu</a:t>
            </a:r>
          </a:p>
          <a:p>
            <a:pPr lvl="1" eaLnBrk="1" hangingPunct="1"/>
            <a:r>
              <a:rPr lang="en-US" smtClean="0"/>
              <a:t>Biết hàm next(S)(tập hợp toán tử) trả về các trạng thái kế của S.</a:t>
            </a:r>
          </a:p>
          <a:p>
            <a:pPr lvl="1" eaLnBrk="1" hangingPunct="1"/>
            <a:r>
              <a:rPr lang="en-US" smtClean="0"/>
              <a:t>Biết trạng thái kết thúc (tập trạng thái kết thúc)</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1F55045-8DCC-4520-B2A4-597411B06D93}" type="datetime1">
              <a:rPr lang="en-GB" sz="1400" smtClean="0"/>
              <a:pPr eaLnBrk="1" hangingPunct="1"/>
              <a:t>22/03/2018</a:t>
            </a:fld>
            <a:endParaRPr lang="en-GB" sz="1400" smtClean="0"/>
          </a:p>
        </p:txBody>
      </p:sp>
      <p:sp>
        <p:nvSpPr>
          <p:cNvPr id="8196"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197"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0D86D2D-74E3-4AAD-95B1-DE66B697128F}" type="slidenum">
              <a:rPr lang="en-GB" sz="1400" smtClean="0"/>
              <a:pPr eaLnBrk="1" hangingPunct="1"/>
              <a:t>45</a:t>
            </a:fld>
            <a:endParaRPr lang="en-GB" sz="1400" smtClean="0"/>
          </a:p>
        </p:txBody>
      </p:sp>
      <p:sp>
        <p:nvSpPr>
          <p:cNvPr id="8198" name="Rectangle 2"/>
          <p:cNvSpPr>
            <a:spLocks noGrp="1" noChangeArrowheads="1"/>
          </p:cNvSpPr>
          <p:nvPr>
            <p:ph type="title"/>
          </p:nvPr>
        </p:nvSpPr>
        <p:spPr/>
        <p:txBody>
          <a:bodyPr/>
          <a:lstStyle/>
          <a:p>
            <a:pPr eaLnBrk="1" hangingPunct="1"/>
            <a:r>
              <a:rPr lang="en-US" smtClean="0"/>
              <a:t>Cây tìm kiếm</a:t>
            </a:r>
          </a:p>
        </p:txBody>
      </p:sp>
      <p:sp>
        <p:nvSpPr>
          <p:cNvPr id="8199" name="Rectangle 5"/>
          <p:cNvSpPr>
            <a:spLocks noChangeArrowheads="1"/>
          </p:cNvSpPr>
          <p:nvPr/>
        </p:nvSpPr>
        <p:spPr bwMode="auto">
          <a:xfrm>
            <a:off x="0" y="1909763"/>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8194" name="Object 4"/>
          <p:cNvGraphicFramePr>
            <a:graphicFrameLocks noChangeAspect="1"/>
          </p:cNvGraphicFramePr>
          <p:nvPr/>
        </p:nvGraphicFramePr>
        <p:xfrm>
          <a:off x="1187450" y="1563688"/>
          <a:ext cx="6840538" cy="5051425"/>
        </p:xfrm>
        <a:graphic>
          <a:graphicData uri="http://schemas.openxmlformats.org/presentationml/2006/ole">
            <mc:AlternateContent xmlns:mc="http://schemas.openxmlformats.org/markup-compatibility/2006">
              <mc:Choice xmlns:v="urn:schemas-microsoft-com:vml" Requires="v">
                <p:oleObj spid="_x0000_s8209" r:id="rId3" imgW="4114800" imgH="3035808" progId="SmartDraw.2">
                  <p:embed/>
                </p:oleObj>
              </mc:Choice>
              <mc:Fallback>
                <p:oleObj r:id="rId3" imgW="4114800" imgH="3035808" progId="SmartDraw.2">
                  <p:embed/>
                  <p:pic>
                    <p:nvPicPr>
                      <p:cNvPr id="0" name="Object 4"/>
                      <p:cNvPicPr>
                        <a:picLocks noChangeAspect="1" noChangeArrowheads="1"/>
                      </p:cNvPicPr>
                      <p:nvPr/>
                    </p:nvPicPr>
                    <p:blipFill>
                      <a:blip r:embed="rId4">
                        <a:extLst/>
                      </a:blip>
                      <a:srcRect/>
                      <a:stretch>
                        <a:fillRect/>
                      </a:stretch>
                    </p:blipFill>
                    <p:spPr bwMode="auto">
                      <a:xfrm>
                        <a:off x="1187450" y="1563688"/>
                        <a:ext cx="6840538" cy="5051425"/>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FCDC63-B35C-4593-A3E8-B552DDAE596A}" type="datetime1">
              <a:rPr lang="en-GB" sz="1400" smtClean="0"/>
              <a:pPr eaLnBrk="1" hangingPunct="1"/>
              <a:t>22/03/2018</a:t>
            </a:fld>
            <a:endParaRPr lang="en-GB" sz="1400" smtClean="0"/>
          </a:p>
        </p:txBody>
      </p:sp>
      <p:sp>
        <p:nvSpPr>
          <p:cNvPr id="9220"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221"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9020D7A-4FB3-4347-915A-9CDE5072ABEC}" type="slidenum">
              <a:rPr lang="en-GB" sz="1400" smtClean="0"/>
              <a:pPr eaLnBrk="1" hangingPunct="1"/>
              <a:t>46</a:t>
            </a:fld>
            <a:endParaRPr lang="en-GB" sz="1400" smtClean="0"/>
          </a:p>
        </p:txBody>
      </p:sp>
      <p:sp>
        <p:nvSpPr>
          <p:cNvPr id="9222" name="Rectangle 2"/>
          <p:cNvSpPr>
            <a:spLocks noGrp="1" noChangeArrowheads="1"/>
          </p:cNvSpPr>
          <p:nvPr>
            <p:ph type="title"/>
          </p:nvPr>
        </p:nvSpPr>
        <p:spPr/>
        <p:txBody>
          <a:bodyPr/>
          <a:lstStyle/>
          <a:p>
            <a:pPr eaLnBrk="1" hangingPunct="1"/>
            <a:r>
              <a:rPr lang="en-US" smtClean="0"/>
              <a:t>Cây tìm kiếm</a:t>
            </a:r>
          </a:p>
        </p:txBody>
      </p:sp>
      <p:sp>
        <p:nvSpPr>
          <p:cNvPr id="9223"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9218" name="Object 4"/>
          <p:cNvGraphicFramePr>
            <a:graphicFrameLocks noChangeAspect="1"/>
          </p:cNvGraphicFramePr>
          <p:nvPr/>
        </p:nvGraphicFramePr>
        <p:xfrm>
          <a:off x="395288" y="1452563"/>
          <a:ext cx="8424862" cy="4856162"/>
        </p:xfrm>
        <a:graphic>
          <a:graphicData uri="http://schemas.openxmlformats.org/presentationml/2006/ole">
            <mc:AlternateContent xmlns:mc="http://schemas.openxmlformats.org/markup-compatibility/2006">
              <mc:Choice xmlns:v="urn:schemas-microsoft-com:vml" Requires="v">
                <p:oleObj spid="_x0000_s9233" r:id="rId3" imgW="5001768" imgH="2752344" progId="SmartDraw.2">
                  <p:embed/>
                </p:oleObj>
              </mc:Choice>
              <mc:Fallback>
                <p:oleObj r:id="rId3" imgW="5001768" imgH="2752344" progId="SmartDraw.2">
                  <p:embed/>
                  <p:pic>
                    <p:nvPicPr>
                      <p:cNvPr id="0" name="Object 4"/>
                      <p:cNvPicPr>
                        <a:picLocks noChangeAspect="1" noChangeArrowheads="1"/>
                      </p:cNvPicPr>
                      <p:nvPr/>
                    </p:nvPicPr>
                    <p:blipFill>
                      <a:blip r:embed="rId4">
                        <a:extLst/>
                      </a:blip>
                      <a:srcRect/>
                      <a:stretch>
                        <a:fillRect/>
                      </a:stretch>
                    </p:blipFill>
                    <p:spPr bwMode="auto">
                      <a:xfrm>
                        <a:off x="395288" y="1452563"/>
                        <a:ext cx="8424862" cy="4856162"/>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B5659C9-7B3F-4FC4-A80F-2B099935C780}" type="datetime1">
              <a:rPr lang="en-GB" sz="1400" smtClean="0"/>
              <a:pPr eaLnBrk="1" hangingPunct="1"/>
              <a:t>22/03/2018</a:t>
            </a:fld>
            <a:endParaRPr lang="en-GB" sz="1400" smtClean="0"/>
          </a:p>
        </p:txBody>
      </p:sp>
      <p:sp>
        <p:nvSpPr>
          <p:cNvPr id="542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42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830AE01-EF19-4231-B231-66D7C8F4663A}" type="slidenum">
              <a:rPr lang="en-GB" sz="1400" smtClean="0"/>
              <a:pPr eaLnBrk="1" hangingPunct="1"/>
              <a:t>47</a:t>
            </a:fld>
            <a:endParaRPr lang="en-GB" sz="1400" smtClean="0"/>
          </a:p>
        </p:txBody>
      </p:sp>
      <p:sp>
        <p:nvSpPr>
          <p:cNvPr id="54277" name="Rectangle 2"/>
          <p:cNvSpPr>
            <a:spLocks noGrp="1" noChangeArrowheads="1"/>
          </p:cNvSpPr>
          <p:nvPr>
            <p:ph type="title"/>
          </p:nvPr>
        </p:nvSpPr>
        <p:spPr/>
        <p:txBody>
          <a:bodyPr/>
          <a:lstStyle/>
          <a:p>
            <a:pPr eaLnBrk="1" hangingPunct="1"/>
            <a:r>
              <a:rPr lang="en-US" smtClean="0"/>
              <a:t>Phát biểu bài toán</a:t>
            </a:r>
          </a:p>
        </p:txBody>
      </p:sp>
      <p:sp>
        <p:nvSpPr>
          <p:cNvPr id="54278" name="Rectangle 3"/>
          <p:cNvSpPr>
            <a:spLocks noGrp="1" noChangeArrowheads="1"/>
          </p:cNvSpPr>
          <p:nvPr>
            <p:ph type="body" idx="1"/>
          </p:nvPr>
        </p:nvSpPr>
        <p:spPr/>
        <p:txBody>
          <a:bodyPr/>
          <a:lstStyle/>
          <a:p>
            <a:pPr eaLnBrk="1" hangingPunct="1"/>
            <a:r>
              <a:rPr lang="en-US" smtClean="0"/>
              <a:t>Trên một đồ thị có trọng số dương ta muốn tìm đường đi ngắn nhất từ một đỉnh xuất phát S0 đến một đỉnh mục tiêu G. Giả sử ta có thêm thông tin như sau: tại mỗi đỉnh S ta biết ước tính quãng đường từ S đến mục tiêu là h(S).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F148007-BAEC-4815-99D1-BDBB106A6D51}" type="datetime1">
              <a:rPr lang="en-GB" sz="1400" smtClean="0"/>
              <a:pPr eaLnBrk="1" hangingPunct="1"/>
              <a:t>22/03/2018</a:t>
            </a:fld>
            <a:endParaRPr lang="en-GB" sz="1400" smtClean="0"/>
          </a:p>
        </p:txBody>
      </p:sp>
      <p:sp>
        <p:nvSpPr>
          <p:cNvPr id="552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53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A92B8DB-8DC4-452F-9F5A-F8658C73283D}" type="slidenum">
              <a:rPr lang="en-GB" sz="1400" smtClean="0"/>
              <a:pPr eaLnBrk="1" hangingPunct="1"/>
              <a:t>48</a:t>
            </a:fld>
            <a:endParaRPr lang="en-GB" sz="1400" smtClean="0"/>
          </a:p>
        </p:txBody>
      </p:sp>
      <p:sp>
        <p:nvSpPr>
          <p:cNvPr id="55301" name="Rectangle 2"/>
          <p:cNvSpPr>
            <a:spLocks noGrp="1" noChangeArrowheads="1"/>
          </p:cNvSpPr>
          <p:nvPr>
            <p:ph type="title"/>
          </p:nvPr>
        </p:nvSpPr>
        <p:spPr/>
        <p:txBody>
          <a:bodyPr/>
          <a:lstStyle/>
          <a:p>
            <a:pPr eaLnBrk="1" hangingPunct="1"/>
            <a:r>
              <a:rPr lang="en-US" smtClean="0"/>
              <a:t>Các đặc điểm của bài toán(vấn đề)</a:t>
            </a:r>
          </a:p>
        </p:txBody>
      </p:sp>
      <p:sp>
        <p:nvSpPr>
          <p:cNvPr id="55302" name="Rectangle 3"/>
          <p:cNvSpPr>
            <a:spLocks noGrp="1" noChangeArrowheads="1"/>
          </p:cNvSpPr>
          <p:nvPr>
            <p:ph type="body" idx="1"/>
          </p:nvPr>
        </p:nvSpPr>
        <p:spPr/>
        <p:txBody>
          <a:bodyPr/>
          <a:lstStyle/>
          <a:p>
            <a:pPr eaLnBrk="1" hangingPunct="1"/>
            <a:r>
              <a:rPr lang="en-US" smtClean="0"/>
              <a:t>Khả năng phân rã ?</a:t>
            </a:r>
          </a:p>
          <a:p>
            <a:pPr eaLnBrk="1" hangingPunct="1"/>
            <a:r>
              <a:rPr lang="en-US" smtClean="0">
                <a:sym typeface="Wingdings" pitchFamily="2" charset="2"/>
              </a:rPr>
              <a:t>Khả năng lờ đi và quay lui.</a:t>
            </a:r>
          </a:p>
          <a:p>
            <a:pPr eaLnBrk="1" hangingPunct="1"/>
            <a:r>
              <a:rPr lang="en-US" smtClean="0">
                <a:sym typeface="Wingdings" pitchFamily="2" charset="2"/>
              </a:rPr>
              <a:t>Khả năng dự đoán toàn cục.</a:t>
            </a:r>
          </a:p>
          <a:p>
            <a:pPr eaLnBrk="1" hangingPunct="1"/>
            <a:r>
              <a:rPr lang="en-US" smtClean="0">
                <a:sym typeface="Wingdings" pitchFamily="2" charset="2"/>
              </a:rPr>
              <a:t>Mục tiêu là trạng thái hay con đường.</a:t>
            </a:r>
          </a:p>
          <a:p>
            <a:pPr eaLnBrk="1" hangingPunct="1"/>
            <a:r>
              <a:rPr lang="en-US" smtClean="0">
                <a:sym typeface="Wingdings" pitchFamily="2" charset="2"/>
              </a:rPr>
              <a:t>Lượng tri thức cần để giải bài toán.</a:t>
            </a:r>
          </a:p>
          <a:p>
            <a:pPr eaLnBrk="1" hangingPunct="1"/>
            <a:r>
              <a:rPr lang="en-US" smtClean="0">
                <a:sym typeface="Wingdings" pitchFamily="2" charset="2"/>
              </a:rPr>
              <a:t>Có cần sự can thiệp của con người trong quá trình giải không?</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Date Placeholder 5"/>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B231B81-29C1-4C4E-B306-D04B33DC5410}" type="datetime1">
              <a:rPr lang="en-GB" sz="1400" smtClean="0"/>
              <a:pPr eaLnBrk="1" hangingPunct="1"/>
              <a:t>22/03/2018</a:t>
            </a:fld>
            <a:endParaRPr lang="en-GB" sz="1400" smtClean="0"/>
          </a:p>
        </p:txBody>
      </p:sp>
      <p:sp>
        <p:nvSpPr>
          <p:cNvPr id="10250" name="Footer Placeholder 6"/>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251" name="Slide Number Placeholder 7"/>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B2A7C7E-3852-49F0-8D11-720964E5C4D0}" type="slidenum">
              <a:rPr lang="en-GB" sz="1400" smtClean="0"/>
              <a:pPr eaLnBrk="1" hangingPunct="1"/>
              <a:t>49</a:t>
            </a:fld>
            <a:endParaRPr lang="en-GB" sz="1400" smtClean="0"/>
          </a:p>
        </p:txBody>
      </p:sp>
      <p:sp>
        <p:nvSpPr>
          <p:cNvPr id="10252" name="Rectangle 31"/>
          <p:cNvSpPr>
            <a:spLocks noGrp="1" noChangeArrowheads="1"/>
          </p:cNvSpPr>
          <p:nvPr>
            <p:ph type="title"/>
          </p:nvPr>
        </p:nvSpPr>
        <p:spPr>
          <a:xfrm>
            <a:off x="684213" y="0"/>
            <a:ext cx="7772400" cy="1143000"/>
          </a:xfrm>
        </p:spPr>
        <p:txBody>
          <a:bodyPr/>
          <a:lstStyle/>
          <a:p>
            <a:pPr eaLnBrk="1" hangingPunct="1"/>
            <a:r>
              <a:rPr lang="en-US" smtClean="0"/>
              <a:t>Khả năng phân rã</a:t>
            </a:r>
          </a:p>
        </p:txBody>
      </p:sp>
      <p:graphicFrame>
        <p:nvGraphicFramePr>
          <p:cNvPr id="10242" name="Object 12"/>
          <p:cNvGraphicFramePr>
            <a:graphicFrameLocks noGrp="1" noChangeAspect="1"/>
          </p:cNvGraphicFramePr>
          <p:nvPr>
            <p:ph sz="half" idx="1"/>
          </p:nvPr>
        </p:nvGraphicFramePr>
        <p:xfrm>
          <a:off x="2482850" y="1300163"/>
          <a:ext cx="4321175" cy="688975"/>
        </p:xfrm>
        <a:graphic>
          <a:graphicData uri="http://schemas.openxmlformats.org/presentationml/2006/ole">
            <mc:AlternateContent xmlns:mc="http://schemas.openxmlformats.org/markup-compatibility/2006">
              <mc:Choice xmlns:v="urn:schemas-microsoft-com:vml" Requires="v">
                <p:oleObj spid="_x0000_s10322" name="Equation" r:id="rId3" imgW="1752480" imgH="279360" progId="Equation.DSMT4">
                  <p:embed/>
                </p:oleObj>
              </mc:Choice>
              <mc:Fallback>
                <p:oleObj name="Equation" r:id="rId3" imgW="1752480" imgH="279360" progId="Equation.DSMT4">
                  <p:embed/>
                  <p:pic>
                    <p:nvPicPr>
                      <p:cNvPr id="0" name="Object 12"/>
                      <p:cNvPicPr>
                        <a:picLocks noChangeAspect="1" noChangeArrowheads="1"/>
                      </p:cNvPicPr>
                      <p:nvPr/>
                    </p:nvPicPr>
                    <p:blipFill>
                      <a:blip r:embed="rId4">
                        <a:extLst/>
                      </a:blip>
                      <a:srcRect/>
                      <a:stretch>
                        <a:fillRect/>
                      </a:stretch>
                    </p:blipFill>
                    <p:spPr bwMode="auto">
                      <a:xfrm>
                        <a:off x="2482850" y="1300163"/>
                        <a:ext cx="4321175" cy="688975"/>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3" name="Object 27"/>
          <p:cNvGraphicFramePr>
            <a:graphicFrameLocks noGrp="1" noChangeAspect="1"/>
          </p:cNvGraphicFramePr>
          <p:nvPr>
            <p:ph sz="quarter" idx="2"/>
          </p:nvPr>
        </p:nvGraphicFramePr>
        <p:xfrm>
          <a:off x="5003800" y="4365625"/>
          <a:ext cx="3419475" cy="690563"/>
        </p:xfrm>
        <a:graphic>
          <a:graphicData uri="http://schemas.openxmlformats.org/presentationml/2006/ole">
            <mc:AlternateContent xmlns:mc="http://schemas.openxmlformats.org/markup-compatibility/2006">
              <mc:Choice xmlns:v="urn:schemas-microsoft-com:vml" Requires="v">
                <p:oleObj spid="_x0000_s10323" name="Equation" r:id="rId5" imgW="1384200" imgH="279360" progId="Equation.DSMT4">
                  <p:embed/>
                </p:oleObj>
              </mc:Choice>
              <mc:Fallback>
                <p:oleObj name="Equation" r:id="rId5" imgW="1384200" imgH="279360" progId="Equation.DSMT4">
                  <p:embed/>
                  <p:pic>
                    <p:nvPicPr>
                      <p:cNvPr id="0" name="Object 27"/>
                      <p:cNvPicPr>
                        <a:picLocks noChangeAspect="1" noChangeArrowheads="1"/>
                      </p:cNvPicPr>
                      <p:nvPr/>
                    </p:nvPicPr>
                    <p:blipFill>
                      <a:blip r:embed="rId6">
                        <a:extLst/>
                      </a:blip>
                      <a:srcRect/>
                      <a:stretch>
                        <a:fillRect/>
                      </a:stretch>
                    </p:blipFill>
                    <p:spPr bwMode="auto">
                      <a:xfrm>
                        <a:off x="5003800" y="4365625"/>
                        <a:ext cx="3419475" cy="690563"/>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4" name="Object 18"/>
          <p:cNvGraphicFramePr>
            <a:graphicFrameLocks noChangeAspect="1"/>
          </p:cNvGraphicFramePr>
          <p:nvPr/>
        </p:nvGraphicFramePr>
        <p:xfrm>
          <a:off x="323850" y="3111500"/>
          <a:ext cx="1511300" cy="739775"/>
        </p:xfrm>
        <a:graphic>
          <a:graphicData uri="http://schemas.openxmlformats.org/presentationml/2006/ole">
            <mc:AlternateContent xmlns:mc="http://schemas.openxmlformats.org/markup-compatibility/2006">
              <mc:Choice xmlns:v="urn:schemas-microsoft-com:vml" Requires="v">
                <p:oleObj spid="_x0000_s10324" name="Equation" r:id="rId7" imgW="571320" imgH="279360" progId="Equation.DSMT4">
                  <p:embed/>
                </p:oleObj>
              </mc:Choice>
              <mc:Fallback>
                <p:oleObj name="Equation" r:id="rId7" imgW="571320" imgH="279360" progId="Equation.DSMT4">
                  <p:embed/>
                  <p:pic>
                    <p:nvPicPr>
                      <p:cNvPr id="0" name="Object 18"/>
                      <p:cNvPicPr>
                        <a:picLocks noChangeAspect="1" noChangeArrowheads="1"/>
                      </p:cNvPicPr>
                      <p:nvPr/>
                    </p:nvPicPr>
                    <p:blipFill>
                      <a:blip r:embed="rId8">
                        <a:extLst/>
                      </a:blip>
                      <a:srcRect/>
                      <a:stretch>
                        <a:fillRect/>
                      </a:stretch>
                    </p:blipFill>
                    <p:spPr bwMode="auto">
                      <a:xfrm>
                        <a:off x="323850" y="3111500"/>
                        <a:ext cx="1511300" cy="739775"/>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5" name="Object 22"/>
          <p:cNvGraphicFramePr>
            <a:graphicFrameLocks noChangeAspect="1"/>
          </p:cNvGraphicFramePr>
          <p:nvPr/>
        </p:nvGraphicFramePr>
        <p:xfrm>
          <a:off x="2484438" y="3100388"/>
          <a:ext cx="1439862" cy="688975"/>
        </p:xfrm>
        <a:graphic>
          <a:graphicData uri="http://schemas.openxmlformats.org/presentationml/2006/ole">
            <mc:AlternateContent xmlns:mc="http://schemas.openxmlformats.org/markup-compatibility/2006">
              <mc:Choice xmlns:v="urn:schemas-microsoft-com:vml" Requires="v">
                <p:oleObj spid="_x0000_s10325" name="Equation" r:id="rId9" imgW="583920" imgH="279360" progId="Equation.DSMT4">
                  <p:embed/>
                </p:oleObj>
              </mc:Choice>
              <mc:Fallback>
                <p:oleObj name="Equation" r:id="rId9" imgW="583920" imgH="279360" progId="Equation.DSMT4">
                  <p:embed/>
                  <p:pic>
                    <p:nvPicPr>
                      <p:cNvPr id="0" name="Object 22"/>
                      <p:cNvPicPr>
                        <a:picLocks noChangeAspect="1" noChangeArrowheads="1"/>
                      </p:cNvPicPr>
                      <p:nvPr/>
                    </p:nvPicPr>
                    <p:blipFill>
                      <a:blip r:embed="rId10">
                        <a:extLst/>
                      </a:blip>
                      <a:srcRect/>
                      <a:stretch>
                        <a:fillRect/>
                      </a:stretch>
                    </p:blipFill>
                    <p:spPr bwMode="auto">
                      <a:xfrm>
                        <a:off x="2484438" y="3100388"/>
                        <a:ext cx="1439862" cy="688975"/>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6" name="Object 26"/>
          <p:cNvGraphicFramePr>
            <a:graphicFrameLocks noChangeAspect="1"/>
          </p:cNvGraphicFramePr>
          <p:nvPr/>
        </p:nvGraphicFramePr>
        <p:xfrm>
          <a:off x="5219700" y="3068638"/>
          <a:ext cx="2952750" cy="738187"/>
        </p:xfrm>
        <a:graphic>
          <a:graphicData uri="http://schemas.openxmlformats.org/presentationml/2006/ole">
            <mc:AlternateContent xmlns:mc="http://schemas.openxmlformats.org/markup-compatibility/2006">
              <mc:Choice xmlns:v="urn:schemas-microsoft-com:vml" Requires="v">
                <p:oleObj spid="_x0000_s10326" name="Equation" r:id="rId11" imgW="1117440" imgH="279360" progId="Equation.DSMT4">
                  <p:embed/>
                </p:oleObj>
              </mc:Choice>
              <mc:Fallback>
                <p:oleObj name="Equation" r:id="rId11" imgW="1117440" imgH="279360" progId="Equation.DSMT4">
                  <p:embed/>
                  <p:pic>
                    <p:nvPicPr>
                      <p:cNvPr id="0" name="Object 26"/>
                      <p:cNvPicPr>
                        <a:picLocks noChangeAspect="1" noChangeArrowheads="1"/>
                      </p:cNvPicPr>
                      <p:nvPr/>
                    </p:nvPicPr>
                    <p:blipFill>
                      <a:blip r:embed="rId12">
                        <a:extLst/>
                      </a:blip>
                      <a:srcRect/>
                      <a:stretch>
                        <a:fillRect/>
                      </a:stretch>
                    </p:blipFill>
                    <p:spPr bwMode="auto">
                      <a:xfrm>
                        <a:off x="5219700" y="3068638"/>
                        <a:ext cx="2952750" cy="738187"/>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7" name="Object 30"/>
          <p:cNvGraphicFramePr>
            <a:graphicFrameLocks noGrp="1" noChangeAspect="1"/>
          </p:cNvGraphicFramePr>
          <p:nvPr>
            <p:ph sz="quarter" idx="3"/>
          </p:nvPr>
        </p:nvGraphicFramePr>
        <p:xfrm>
          <a:off x="3562350" y="5643563"/>
          <a:ext cx="2017713" cy="887412"/>
        </p:xfrm>
        <a:graphic>
          <a:graphicData uri="http://schemas.openxmlformats.org/presentationml/2006/ole">
            <mc:AlternateContent xmlns:mc="http://schemas.openxmlformats.org/markup-compatibility/2006">
              <mc:Choice xmlns:v="urn:schemas-microsoft-com:vml" Requires="v">
                <p:oleObj spid="_x0000_s10327" name="Equation" r:id="rId13" imgW="634680" imgH="279360" progId="Equation.DSMT4">
                  <p:embed/>
                </p:oleObj>
              </mc:Choice>
              <mc:Fallback>
                <p:oleObj name="Equation" r:id="rId13" imgW="634680" imgH="279360" progId="Equation.DSMT4">
                  <p:embed/>
                  <p:pic>
                    <p:nvPicPr>
                      <p:cNvPr id="0" name="Object 30"/>
                      <p:cNvPicPr>
                        <a:picLocks noChangeAspect="1" noChangeArrowheads="1"/>
                      </p:cNvPicPr>
                      <p:nvPr/>
                    </p:nvPicPr>
                    <p:blipFill>
                      <a:blip r:embed="rId14">
                        <a:extLst/>
                      </a:blip>
                      <a:srcRect/>
                      <a:stretch>
                        <a:fillRect/>
                      </a:stretch>
                    </p:blipFill>
                    <p:spPr bwMode="auto">
                      <a:xfrm>
                        <a:off x="3562350" y="5643563"/>
                        <a:ext cx="2017713" cy="88741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graphicFrame>
        <p:nvGraphicFramePr>
          <p:cNvPr id="10248" name="Object 36"/>
          <p:cNvGraphicFramePr>
            <a:graphicFrameLocks noChangeAspect="1"/>
          </p:cNvGraphicFramePr>
          <p:nvPr/>
        </p:nvGraphicFramePr>
        <p:xfrm>
          <a:off x="6731000" y="5651500"/>
          <a:ext cx="2017713" cy="779463"/>
        </p:xfrm>
        <a:graphic>
          <a:graphicData uri="http://schemas.openxmlformats.org/presentationml/2006/ole">
            <mc:AlternateContent xmlns:mc="http://schemas.openxmlformats.org/markup-compatibility/2006">
              <mc:Choice xmlns:v="urn:schemas-microsoft-com:vml" Requires="v">
                <p:oleObj spid="_x0000_s10328" name="Equation" r:id="rId15" imgW="723600" imgH="279360" progId="Equation.DSMT4">
                  <p:embed/>
                </p:oleObj>
              </mc:Choice>
              <mc:Fallback>
                <p:oleObj name="Equation" r:id="rId15" imgW="723600" imgH="279360" progId="Equation.DSMT4">
                  <p:embed/>
                  <p:pic>
                    <p:nvPicPr>
                      <p:cNvPr id="0" name="Object 36"/>
                      <p:cNvPicPr>
                        <a:picLocks noChangeAspect="1" noChangeArrowheads="1"/>
                      </p:cNvPicPr>
                      <p:nvPr/>
                    </p:nvPicPr>
                    <p:blipFill>
                      <a:blip r:embed="rId16">
                        <a:extLst/>
                      </a:blip>
                      <a:srcRect/>
                      <a:stretch>
                        <a:fillRect/>
                      </a:stretch>
                    </p:blipFill>
                    <p:spPr bwMode="auto">
                      <a:xfrm>
                        <a:off x="6731000" y="5651500"/>
                        <a:ext cx="2017713" cy="779463"/>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 uri="{AF507438-7753-43e0-B8FC-AC1667EBCBE1}">
                          <a14:hiddenEffects xmlns="" xmlns:a14="http://schemas.microsoft.com/office/drawing/2007/7/7/main">
                            <a:effectLst>
                              <a:outerShdw blurRad="63500" dist="35921" dir="2700000" algn="ctr" rotWithShape="0">
                                <a:srgbClr val="808080" mc:Ignorable=""/>
                              </a:outerShdw>
                            </a:effectLst>
                          </a14:hiddenEffects>
                        </a:ext>
                      </a:extLst>
                    </p:spPr>
                  </p:pic>
                </p:oleObj>
              </mc:Fallback>
            </mc:AlternateContent>
          </a:graphicData>
        </a:graphic>
      </p:graphicFrame>
      <p:cxnSp>
        <p:nvCxnSpPr>
          <p:cNvPr id="10253" name="AutoShape 37"/>
          <p:cNvCxnSpPr>
            <a:cxnSpLocks noChangeShapeType="1"/>
          </p:cNvCxnSpPr>
          <p:nvPr/>
        </p:nvCxnSpPr>
        <p:spPr bwMode="auto">
          <a:xfrm flipH="1">
            <a:off x="1079500" y="1989138"/>
            <a:ext cx="3563938" cy="1122362"/>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cxnSp>
        <p:nvCxnSpPr>
          <p:cNvPr id="10254" name="AutoShape 38"/>
          <p:cNvCxnSpPr>
            <a:cxnSpLocks noChangeShapeType="1"/>
          </p:cNvCxnSpPr>
          <p:nvPr/>
        </p:nvCxnSpPr>
        <p:spPr bwMode="auto">
          <a:xfrm flipH="1">
            <a:off x="3205163" y="1989138"/>
            <a:ext cx="1438275" cy="1111250"/>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cxnSp>
        <p:nvCxnSpPr>
          <p:cNvPr id="10255" name="AutoShape 39"/>
          <p:cNvCxnSpPr>
            <a:cxnSpLocks noChangeShapeType="1"/>
          </p:cNvCxnSpPr>
          <p:nvPr/>
        </p:nvCxnSpPr>
        <p:spPr bwMode="auto">
          <a:xfrm>
            <a:off x="4643438" y="1989138"/>
            <a:ext cx="2052637" cy="1079500"/>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cxnSp>
        <p:nvCxnSpPr>
          <p:cNvPr id="10256" name="AutoShape 40"/>
          <p:cNvCxnSpPr>
            <a:cxnSpLocks noChangeShapeType="1"/>
          </p:cNvCxnSpPr>
          <p:nvPr/>
        </p:nvCxnSpPr>
        <p:spPr bwMode="auto">
          <a:xfrm>
            <a:off x="6696075" y="3806825"/>
            <a:ext cx="17463" cy="558800"/>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cxnSp>
        <p:nvCxnSpPr>
          <p:cNvPr id="10257" name="AutoShape 41"/>
          <p:cNvCxnSpPr>
            <a:cxnSpLocks noChangeShapeType="1"/>
          </p:cNvCxnSpPr>
          <p:nvPr/>
        </p:nvCxnSpPr>
        <p:spPr bwMode="auto">
          <a:xfrm flipH="1">
            <a:off x="4572000" y="5056188"/>
            <a:ext cx="2141538" cy="587375"/>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cxnSp>
        <p:nvCxnSpPr>
          <p:cNvPr id="10258" name="AutoShape 42"/>
          <p:cNvCxnSpPr>
            <a:cxnSpLocks noChangeShapeType="1"/>
          </p:cNvCxnSpPr>
          <p:nvPr/>
        </p:nvCxnSpPr>
        <p:spPr bwMode="auto">
          <a:xfrm>
            <a:off x="6713538" y="5056188"/>
            <a:ext cx="1027112" cy="595312"/>
          </a:xfrm>
          <a:prstGeom prst="straightConnector1">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16A5EC2-1E80-444C-9823-992FA211CF8E}" type="datetime1">
              <a:rPr lang="en-GB" sz="1400" smtClean="0"/>
              <a:pPr eaLnBrk="1" hangingPunct="1"/>
              <a:t>22/03/2018</a:t>
            </a:fld>
            <a:endParaRPr lang="en-GB" sz="1400" smtClean="0"/>
          </a:p>
        </p:txBody>
      </p:sp>
      <p:sp>
        <p:nvSpPr>
          <p:cNvPr id="235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35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B8A1577-52F5-4791-816B-F3AD9A7BCA56}" type="slidenum">
              <a:rPr lang="en-GB" sz="1400" smtClean="0"/>
              <a:pPr eaLnBrk="1" hangingPunct="1"/>
              <a:t>5</a:t>
            </a:fld>
            <a:endParaRPr lang="en-GB" sz="1400" smtClean="0"/>
          </a:p>
        </p:txBody>
      </p:sp>
      <p:sp>
        <p:nvSpPr>
          <p:cNvPr id="23557" name="Rectangle 2"/>
          <p:cNvSpPr>
            <a:spLocks noGrp="1" noChangeArrowheads="1"/>
          </p:cNvSpPr>
          <p:nvPr>
            <p:ph type="title"/>
          </p:nvPr>
        </p:nvSpPr>
        <p:spPr/>
        <p:txBody>
          <a:bodyPr/>
          <a:lstStyle/>
          <a:p>
            <a:pPr eaLnBrk="1" hangingPunct="1"/>
            <a:r>
              <a:rPr lang="en-US" smtClean="0"/>
              <a:t>Phân loại vấn đề</a:t>
            </a:r>
          </a:p>
        </p:txBody>
      </p:sp>
      <p:sp>
        <p:nvSpPr>
          <p:cNvPr id="101379" name="Rectangle 3"/>
          <p:cNvSpPr>
            <a:spLocks noGrp="1" noChangeArrowheads="1"/>
          </p:cNvSpPr>
          <p:nvPr>
            <p:ph type="body" idx="1"/>
          </p:nvPr>
        </p:nvSpPr>
        <p:spPr>
          <a:xfrm>
            <a:off x="685800" y="1981200"/>
            <a:ext cx="7772400" cy="3248025"/>
          </a:xfrm>
        </p:spPr>
        <p:txBody>
          <a:bodyPr/>
          <a:lstStyle/>
          <a:p>
            <a:pPr eaLnBrk="1" hangingPunct="1"/>
            <a:r>
              <a:rPr lang="en-US" sz="2800" smtClean="0"/>
              <a:t>Xác định rõ</a:t>
            </a:r>
          </a:p>
          <a:p>
            <a:pPr lvl="2" eaLnBrk="1" hangingPunct="1">
              <a:buFontTx/>
              <a:buNone/>
            </a:pPr>
            <a:r>
              <a:rPr lang="en-US" sz="2400" smtClean="0"/>
              <a:t> - A, B đều rõ</a:t>
            </a:r>
          </a:p>
          <a:p>
            <a:pPr eaLnBrk="1" hangingPunct="1"/>
            <a:r>
              <a:rPr lang="en-US" sz="2800" smtClean="0"/>
              <a:t>Chưa rõ</a:t>
            </a:r>
          </a:p>
          <a:p>
            <a:pPr lvl="2" eaLnBrk="1" hangingPunct="1">
              <a:buFontTx/>
              <a:buNone/>
            </a:pPr>
            <a:r>
              <a:rPr lang="en-US" sz="2400" smtClean="0"/>
              <a:t> - A rõ, B chưa rõ</a:t>
            </a:r>
          </a:p>
          <a:p>
            <a:pPr lvl="2" eaLnBrk="1" hangingPunct="1">
              <a:buFontTx/>
              <a:buNone/>
            </a:pPr>
            <a:r>
              <a:rPr lang="en-US" sz="2400" smtClean="0"/>
              <a:t> - A chưa rõ, B rõ</a:t>
            </a:r>
          </a:p>
          <a:p>
            <a:pPr lvl="2" eaLnBrk="1" hangingPunct="1">
              <a:buFontTx/>
              <a:buNone/>
            </a:pPr>
            <a:r>
              <a:rPr lang="en-US" sz="2400" smtClean="0"/>
              <a:t> - A, B đều chưa rõ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37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37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1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5B6E40B-4CD0-49E7-AA8D-40E521D40BE3}" type="datetime1">
              <a:rPr lang="en-GB" sz="1400" smtClean="0"/>
              <a:pPr eaLnBrk="1" hangingPunct="1"/>
              <a:t>22/03/2018</a:t>
            </a:fld>
            <a:endParaRPr lang="en-GB" sz="1400" smtClean="0"/>
          </a:p>
        </p:txBody>
      </p:sp>
      <p:sp>
        <p:nvSpPr>
          <p:cNvPr id="563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63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2711448-2718-49DA-B6AB-A6338BD7FD5D}" type="slidenum">
              <a:rPr lang="en-GB" sz="1400" smtClean="0"/>
              <a:pPr eaLnBrk="1" hangingPunct="1"/>
              <a:t>50</a:t>
            </a:fld>
            <a:endParaRPr lang="en-GB" sz="1400" smtClean="0"/>
          </a:p>
        </p:txBody>
      </p:sp>
      <p:sp>
        <p:nvSpPr>
          <p:cNvPr id="56325" name="Rectangle 2"/>
          <p:cNvSpPr>
            <a:spLocks noGrp="1" noChangeArrowheads="1"/>
          </p:cNvSpPr>
          <p:nvPr>
            <p:ph type="title"/>
          </p:nvPr>
        </p:nvSpPr>
        <p:spPr/>
        <p:txBody>
          <a:bodyPr/>
          <a:lstStyle/>
          <a:p>
            <a:pPr eaLnBrk="1" hangingPunct="1"/>
            <a:r>
              <a:rPr lang="en-US" smtClean="0">
                <a:sym typeface="Wingdings" pitchFamily="2" charset="2"/>
              </a:rPr>
              <a:t>Khả năng lờ đi và quay lui</a:t>
            </a:r>
          </a:p>
        </p:txBody>
      </p:sp>
      <p:sp>
        <p:nvSpPr>
          <p:cNvPr id="56326" name="Rectangle 3"/>
          <p:cNvSpPr>
            <a:spLocks noGrp="1" noChangeArrowheads="1"/>
          </p:cNvSpPr>
          <p:nvPr>
            <p:ph type="body" idx="1"/>
          </p:nvPr>
        </p:nvSpPr>
        <p:spPr/>
        <p:txBody>
          <a:bodyPr/>
          <a:lstStyle/>
          <a:p>
            <a:pPr lvl="1" eaLnBrk="1" hangingPunct="1"/>
            <a:r>
              <a:rPr lang="en-US" smtClean="0">
                <a:sym typeface="Wingdings" pitchFamily="2" charset="2"/>
              </a:rPr>
              <a:t>Có thể lờ đi : như BT chứng minh định lý.</a:t>
            </a:r>
          </a:p>
          <a:p>
            <a:pPr lvl="2" eaLnBrk="1" hangingPunct="1"/>
            <a:r>
              <a:rPr lang="en-US" smtClean="0">
                <a:sym typeface="Wingdings" pitchFamily="2" charset="2"/>
              </a:rPr>
              <a:t>Vì: định lý vẫn đúng sau một vài bước áp dụng các luật.</a:t>
            </a:r>
          </a:p>
          <a:p>
            <a:pPr lvl="1" eaLnBrk="1" hangingPunct="1"/>
            <a:r>
              <a:rPr lang="en-US" smtClean="0">
                <a:sym typeface="Wingdings" pitchFamily="2" charset="2"/>
              </a:rPr>
              <a:t>Có thể quay lui: như BT 8-puzzle.</a:t>
            </a:r>
          </a:p>
          <a:p>
            <a:pPr lvl="2" eaLnBrk="1" hangingPunct="1"/>
            <a:r>
              <a:rPr lang="en-US" smtClean="0">
                <a:sym typeface="Wingdings" pitchFamily="2" charset="2"/>
              </a:rPr>
              <a:t>Vì: có thể di chuyển theo hướng ngược lại để về TT trước.</a:t>
            </a:r>
          </a:p>
          <a:p>
            <a:pPr lvl="1" eaLnBrk="1" hangingPunct="1"/>
            <a:r>
              <a:rPr lang="en-US" smtClean="0">
                <a:sym typeface="Wingdings" pitchFamily="2" charset="2"/>
              </a:rPr>
              <a:t>Không thể quay lui: như BT chơi cờ.</a:t>
            </a:r>
          </a:p>
          <a:p>
            <a:pPr lvl="2" eaLnBrk="1" hangingPunct="1"/>
            <a:r>
              <a:rPr lang="en-US" smtClean="0">
                <a:sym typeface="Wingdings" pitchFamily="2" charset="2"/>
              </a:rPr>
              <a:t>Vì: game over!</a:t>
            </a:r>
          </a:p>
          <a:p>
            <a:pPr eaLnBrk="1" hangingPunct="1"/>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C3ED928-3528-461A-A62F-71E22E2875FC}" type="datetime1">
              <a:rPr lang="en-GB" sz="1400" smtClean="0"/>
              <a:pPr eaLnBrk="1" hangingPunct="1"/>
              <a:t>22/03/2018</a:t>
            </a:fld>
            <a:endParaRPr lang="en-GB" sz="1400" smtClean="0"/>
          </a:p>
        </p:txBody>
      </p:sp>
      <p:sp>
        <p:nvSpPr>
          <p:cNvPr id="573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73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A50A711-615D-4EAD-8F81-31A2495D69D0}" type="slidenum">
              <a:rPr lang="en-GB" sz="1400" smtClean="0"/>
              <a:pPr eaLnBrk="1" hangingPunct="1"/>
              <a:t>51</a:t>
            </a:fld>
            <a:endParaRPr lang="en-GB" sz="1400" smtClean="0"/>
          </a:p>
        </p:txBody>
      </p:sp>
      <p:sp>
        <p:nvSpPr>
          <p:cNvPr id="57349" name="Rectangle 2"/>
          <p:cNvSpPr>
            <a:spLocks noGrp="1" noChangeArrowheads="1"/>
          </p:cNvSpPr>
          <p:nvPr>
            <p:ph type="title"/>
          </p:nvPr>
        </p:nvSpPr>
        <p:spPr/>
        <p:txBody>
          <a:bodyPr/>
          <a:lstStyle/>
          <a:p>
            <a:pPr eaLnBrk="1" hangingPunct="1"/>
            <a:r>
              <a:rPr lang="en-US" sz="3200" smtClean="0">
                <a:sym typeface="Wingdings" pitchFamily="2" charset="2"/>
              </a:rPr>
              <a:t>Khả năng dự đoán của bài toán:</a:t>
            </a:r>
            <a:br>
              <a:rPr lang="en-US" sz="3200" smtClean="0">
                <a:sym typeface="Wingdings" pitchFamily="2" charset="2"/>
              </a:rPr>
            </a:br>
            <a:endParaRPr lang="en-US" sz="3200" smtClean="0">
              <a:sym typeface="Wingdings" pitchFamily="2" charset="2"/>
            </a:endParaRPr>
          </a:p>
        </p:txBody>
      </p:sp>
      <p:sp>
        <p:nvSpPr>
          <p:cNvPr id="57350" name="Rectangle 3"/>
          <p:cNvSpPr>
            <a:spLocks noGrp="1" noChangeArrowheads="1"/>
          </p:cNvSpPr>
          <p:nvPr>
            <p:ph type="body" idx="1"/>
          </p:nvPr>
        </p:nvSpPr>
        <p:spPr/>
        <p:txBody>
          <a:bodyPr/>
          <a:lstStyle/>
          <a:p>
            <a:pPr lvl="1" eaLnBrk="1" hangingPunct="1"/>
            <a:r>
              <a:rPr lang="en-US" sz="2800" smtClean="0">
                <a:sym typeface="Wingdings" pitchFamily="2" charset="2"/>
              </a:rPr>
              <a:t>Có thể dự đoán được: như BT 8 puzzle.</a:t>
            </a:r>
          </a:p>
          <a:p>
            <a:pPr lvl="2" eaLnBrk="1" hangingPunct="1"/>
            <a:r>
              <a:rPr lang="en-US" sz="2400" smtClean="0">
                <a:sym typeface="Wingdings" pitchFamily="2" charset="2"/>
              </a:rPr>
              <a:t>có thể đề ra 1 chuổi nước đi và tự tin vào kết qua sẽ xãy ra.</a:t>
            </a:r>
          </a:p>
          <a:p>
            <a:pPr lvl="1" eaLnBrk="1" hangingPunct="1"/>
            <a:r>
              <a:rPr lang="en-US" sz="2800" smtClean="0">
                <a:sym typeface="Wingdings" pitchFamily="2" charset="2"/>
              </a:rPr>
              <a:t>Không thể dự đoán được: như các game có đối kháng.</a:t>
            </a:r>
          </a:p>
          <a:p>
            <a:pPr lvl="2" eaLnBrk="1" hangingPunct="1"/>
            <a:r>
              <a:rPr lang="en-US" sz="2400" smtClean="0">
                <a:sym typeface="Wingdings" pitchFamily="2" charset="2"/>
              </a:rPr>
              <a:t>Cần theo đuổi nhiều kế hoạch.</a:t>
            </a:r>
          </a:p>
          <a:p>
            <a:pPr lvl="2" eaLnBrk="1" hangingPunct="1"/>
            <a:r>
              <a:rPr lang="en-US" sz="2400" smtClean="0">
                <a:sym typeface="Wingdings" pitchFamily="2" charset="2"/>
              </a:rPr>
              <a:t>Có chiến lược/đánh giá để chọn kế hoạch tốt</a:t>
            </a:r>
            <a:r>
              <a:rPr lang="en-US" sz="2800" smtClean="0">
                <a:sym typeface="Wingdings" pitchFamily="2" charset="2"/>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D74364-EDA4-4EA2-AA0B-3D401F4AFA7D}" type="datetime1">
              <a:rPr lang="en-GB" sz="1400" smtClean="0"/>
              <a:pPr eaLnBrk="1" hangingPunct="1"/>
              <a:t>22/03/2018</a:t>
            </a:fld>
            <a:endParaRPr lang="en-GB" sz="1400" smtClean="0"/>
          </a:p>
        </p:txBody>
      </p:sp>
      <p:sp>
        <p:nvSpPr>
          <p:cNvPr id="583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83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886C04C-665E-44DD-B646-E6DE3CCCECF4}" type="slidenum">
              <a:rPr lang="en-GB" sz="1400" smtClean="0"/>
              <a:pPr eaLnBrk="1" hangingPunct="1"/>
              <a:t>52</a:t>
            </a:fld>
            <a:endParaRPr lang="en-GB" sz="1400" smtClean="0"/>
          </a:p>
        </p:txBody>
      </p:sp>
      <p:sp>
        <p:nvSpPr>
          <p:cNvPr id="58373" name="Rectangle 2"/>
          <p:cNvSpPr>
            <a:spLocks noGrp="1" noChangeArrowheads="1"/>
          </p:cNvSpPr>
          <p:nvPr>
            <p:ph type="title"/>
          </p:nvPr>
        </p:nvSpPr>
        <p:spPr/>
        <p:txBody>
          <a:bodyPr/>
          <a:lstStyle/>
          <a:p>
            <a:pPr eaLnBrk="1" hangingPunct="1"/>
            <a:r>
              <a:rPr lang="en-US" smtClean="0">
                <a:sym typeface="Wingdings" pitchFamily="2" charset="2"/>
              </a:rPr>
              <a:t>Lời giải là trạng thái hay con đường:</a:t>
            </a:r>
          </a:p>
        </p:txBody>
      </p:sp>
      <p:sp>
        <p:nvSpPr>
          <p:cNvPr id="58374" name="Rectangle 3"/>
          <p:cNvSpPr>
            <a:spLocks noGrp="1" noChangeArrowheads="1"/>
          </p:cNvSpPr>
          <p:nvPr>
            <p:ph type="body"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76CD6E-47FC-4052-9651-DB086E469FCC}" type="datetime1">
              <a:rPr lang="en-GB" sz="1400" smtClean="0"/>
              <a:pPr eaLnBrk="1" hangingPunct="1"/>
              <a:t>22/03/2018</a:t>
            </a:fld>
            <a:endParaRPr lang="en-GB" sz="1400" smtClean="0"/>
          </a:p>
        </p:txBody>
      </p:sp>
      <p:sp>
        <p:nvSpPr>
          <p:cNvPr id="593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593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64DBA91-C55D-4778-A6CB-736199E4660B}" type="slidenum">
              <a:rPr lang="en-GB" sz="1400" smtClean="0"/>
              <a:pPr eaLnBrk="1" hangingPunct="1"/>
              <a:t>53</a:t>
            </a:fld>
            <a:endParaRPr lang="en-GB" sz="1400" smtClean="0"/>
          </a:p>
        </p:txBody>
      </p:sp>
      <p:sp>
        <p:nvSpPr>
          <p:cNvPr id="59397" name="Rectangle 2"/>
          <p:cNvSpPr>
            <a:spLocks noGrp="1" noChangeArrowheads="1"/>
          </p:cNvSpPr>
          <p:nvPr>
            <p:ph type="title"/>
          </p:nvPr>
        </p:nvSpPr>
        <p:spPr/>
        <p:txBody>
          <a:bodyPr/>
          <a:lstStyle/>
          <a:p>
            <a:pPr eaLnBrk="1" hangingPunct="1"/>
            <a:r>
              <a:rPr lang="en-US" smtClean="0">
                <a:sym typeface="Wingdings" pitchFamily="2" charset="2"/>
              </a:rPr>
              <a:t>Vai trò của tri thức là gì?</a:t>
            </a:r>
          </a:p>
        </p:txBody>
      </p:sp>
      <p:sp>
        <p:nvSpPr>
          <p:cNvPr id="59398" name="Rectangle 3"/>
          <p:cNvSpPr>
            <a:spLocks noGrp="1" noChangeArrowheads="1"/>
          </p:cNvSpPr>
          <p:nvPr>
            <p:ph type="body" idx="1"/>
          </p:nvPr>
        </p:nvSpPr>
        <p:spPr/>
        <p:txBody>
          <a:bodyPr/>
          <a:lstStyle/>
          <a:p>
            <a:pPr lvl="1" eaLnBrk="1" hangingPunct="1">
              <a:lnSpc>
                <a:spcPct val="80000"/>
              </a:lnSpc>
            </a:pPr>
            <a:r>
              <a:rPr lang="en-US" sz="2400" smtClean="0">
                <a:sym typeface="Wingdings" pitchFamily="2" charset="2"/>
              </a:rPr>
              <a:t>Cần ít tri thức:</a:t>
            </a:r>
          </a:p>
          <a:p>
            <a:pPr lvl="2" eaLnBrk="1" hangingPunct="1">
              <a:lnSpc>
                <a:spcPct val="80000"/>
              </a:lnSpc>
            </a:pPr>
            <a:r>
              <a:rPr lang="en-US" sz="2400" smtClean="0">
                <a:sym typeface="Wingdings" pitchFamily="2" charset="2"/>
              </a:rPr>
              <a:t>Như bài toán: “chơi cờ”.</a:t>
            </a:r>
          </a:p>
          <a:p>
            <a:pPr lvl="2" eaLnBrk="1" hangingPunct="1">
              <a:lnSpc>
                <a:spcPct val="80000"/>
              </a:lnSpc>
            </a:pPr>
            <a:r>
              <a:rPr lang="en-US" sz="2400" smtClean="0">
                <a:sym typeface="Wingdings" pitchFamily="2" charset="2"/>
              </a:rPr>
              <a:t>Tri thức = luật để di chuyển hợp lệ, cơ chế điều khiển, chiến lược điều khiển để tăng tốc tìm kiếm.</a:t>
            </a:r>
          </a:p>
          <a:p>
            <a:pPr lvl="2" eaLnBrk="1" hangingPunct="1">
              <a:lnSpc>
                <a:spcPct val="80000"/>
              </a:lnSpc>
            </a:pPr>
            <a:endParaRPr lang="en-US" sz="2400" smtClean="0">
              <a:sym typeface="Wingdings" pitchFamily="2" charset="2"/>
            </a:endParaRPr>
          </a:p>
          <a:p>
            <a:pPr lvl="1" eaLnBrk="1" hangingPunct="1">
              <a:lnSpc>
                <a:spcPct val="80000"/>
              </a:lnSpc>
            </a:pPr>
            <a:r>
              <a:rPr lang="en-US" sz="2400" smtClean="0">
                <a:sym typeface="Wingdings" pitchFamily="2" charset="2"/>
              </a:rPr>
              <a:t>Cần nhiều tri thức:</a:t>
            </a:r>
          </a:p>
          <a:p>
            <a:pPr lvl="2" eaLnBrk="1" hangingPunct="1">
              <a:lnSpc>
                <a:spcPct val="80000"/>
              </a:lnSpc>
            </a:pPr>
            <a:r>
              <a:rPr lang="en-US" sz="2400" smtClean="0">
                <a:sym typeface="Wingdings" pitchFamily="2" charset="2"/>
              </a:rPr>
              <a:t>Như bài toán: Hiểu câu chuyện trên tạp chí.</a:t>
            </a:r>
          </a:p>
          <a:p>
            <a:pPr lvl="2" eaLnBrk="1" hangingPunct="1">
              <a:lnSpc>
                <a:spcPct val="80000"/>
              </a:lnSpc>
            </a:pPr>
            <a:r>
              <a:rPr lang="en-US" sz="2400" smtClean="0">
                <a:sym typeface="Wingdings" pitchFamily="2" charset="2"/>
              </a:rPr>
              <a:t>Tri thức: nhiều, cả những cái đã ghi tường minh và cả những cái không được ghi trong chính câu chuyện</a:t>
            </a:r>
            <a:r>
              <a:rPr lang="en-US" sz="1600" smtClean="0">
                <a:sym typeface="Wingdings" pitchFamily="2" charset="2"/>
              </a:rPr>
              <a:t>.</a:t>
            </a:r>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86F7E99-CDFD-46E1-A84B-11E48519CB24}" type="datetime1">
              <a:rPr lang="en-GB" sz="1400" smtClean="0"/>
              <a:pPr eaLnBrk="1" hangingPunct="1"/>
              <a:t>22/03/2018</a:t>
            </a:fld>
            <a:endParaRPr lang="en-GB" sz="1400" smtClean="0"/>
          </a:p>
        </p:txBody>
      </p:sp>
      <p:sp>
        <p:nvSpPr>
          <p:cNvPr id="604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04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B11BCB6-AB89-4AD2-9CB8-5649929A8C20}" type="slidenum">
              <a:rPr lang="en-GB" sz="1400" smtClean="0"/>
              <a:pPr eaLnBrk="1" hangingPunct="1"/>
              <a:t>54</a:t>
            </a:fld>
            <a:endParaRPr lang="en-GB" sz="1400" smtClean="0"/>
          </a:p>
        </p:txBody>
      </p:sp>
      <p:sp>
        <p:nvSpPr>
          <p:cNvPr id="60421" name="Rectangle 2"/>
          <p:cNvSpPr>
            <a:spLocks noGrp="1" noChangeArrowheads="1"/>
          </p:cNvSpPr>
          <p:nvPr>
            <p:ph type="title"/>
          </p:nvPr>
        </p:nvSpPr>
        <p:spPr>
          <a:xfrm>
            <a:off x="685800" y="609600"/>
            <a:ext cx="8134350" cy="1143000"/>
          </a:xfrm>
        </p:spPr>
        <p:txBody>
          <a:bodyPr/>
          <a:lstStyle/>
          <a:p>
            <a:pPr eaLnBrk="1" hangingPunct="1"/>
            <a:r>
              <a:rPr lang="en-US" sz="3200" smtClean="0">
                <a:sym typeface="Wingdings" pitchFamily="2" charset="2"/>
              </a:rPr>
              <a:t>Công việc có cần tương tác với con người?</a:t>
            </a:r>
          </a:p>
        </p:txBody>
      </p:sp>
      <p:sp>
        <p:nvSpPr>
          <p:cNvPr id="60422" name="Rectangle 3"/>
          <p:cNvSpPr>
            <a:spLocks noGrp="1" noChangeArrowheads="1"/>
          </p:cNvSpPr>
          <p:nvPr>
            <p:ph type="body" idx="1"/>
          </p:nvPr>
        </p:nvSpPr>
        <p:spPr/>
        <p:txBody>
          <a:bodyPr/>
          <a:lstStyle/>
          <a:p>
            <a:pPr eaLnBrk="1" hangingPunct="1">
              <a:lnSpc>
                <a:spcPct val="90000"/>
              </a:lnSpc>
            </a:pPr>
            <a:endParaRPr lang="en-US" sz="2000" smtClean="0">
              <a:sym typeface="Wingdings" pitchFamily="2" charset="2"/>
            </a:endParaRPr>
          </a:p>
          <a:p>
            <a:pPr lvl="1" eaLnBrk="1" hangingPunct="1">
              <a:lnSpc>
                <a:spcPct val="90000"/>
              </a:lnSpc>
            </a:pPr>
            <a:r>
              <a:rPr lang="en-US" sz="1800" smtClean="0">
                <a:sym typeface="Wingdings" pitchFamily="2" charset="2"/>
              </a:rPr>
              <a:t>Không cần tương tác: CT nhận mô tả bài toán, sinh ra lời giải mà không cần sự tương tác với con người trong quá trình giải để nhận thêm thông tin hay để giải thích các bước.</a:t>
            </a:r>
          </a:p>
          <a:p>
            <a:pPr lvl="2" eaLnBrk="1" hangingPunct="1">
              <a:lnSpc>
                <a:spcPct val="90000"/>
              </a:lnSpc>
            </a:pPr>
            <a:r>
              <a:rPr lang="en-US" sz="1600" smtClean="0">
                <a:sym typeface="Wingdings" pitchFamily="2" charset="2"/>
              </a:rPr>
              <a:t>Như BT: chứng minh định lý (với yêu cầu đơn giản là vào đlý – ra là lời giải).</a:t>
            </a:r>
          </a:p>
          <a:p>
            <a:pPr lvl="1" eaLnBrk="1" hangingPunct="1">
              <a:lnSpc>
                <a:spcPct val="90000"/>
              </a:lnSpc>
            </a:pPr>
            <a:r>
              <a:rPr lang="en-US" sz="1800" smtClean="0">
                <a:sym typeface="Wingdings" pitchFamily="2" charset="2"/>
              </a:rPr>
              <a:t>Cần tương tác: CT cần tương tác với con người để nhận thêm thông tin, để giải thích, để nhận được hướng dẫn cần thiết.</a:t>
            </a:r>
          </a:p>
          <a:p>
            <a:pPr lvl="2" eaLnBrk="1" hangingPunct="1">
              <a:lnSpc>
                <a:spcPct val="90000"/>
              </a:lnSpc>
            </a:pPr>
            <a:r>
              <a:rPr lang="en-US" sz="1600" smtClean="0">
                <a:sym typeface="Wingdings" pitchFamily="2" charset="2"/>
              </a:rPr>
              <a:t>Như BT: xây dựng các hệ chuẩn đoán bệnh.</a:t>
            </a:r>
          </a:p>
          <a:p>
            <a:pPr lvl="1" eaLnBrk="1" hangingPunct="1">
              <a:lnSpc>
                <a:spcPct val="90000"/>
              </a:lnSpc>
            </a:pPr>
            <a:r>
              <a:rPr lang="en-US" sz="1800" smtClean="0">
                <a:sym typeface="Wingdings" pitchFamily="2" charset="2"/>
              </a:rPr>
              <a:t>Sự phân biệt này cũng có tính tương đối. Như việc chứng minh đlý nói trên, đôi lúc CT cũng được yêu cầu để giải thích từng bước chứng minh hay đôi cũng cần phải nhận hướng dẫn để bắt đầu từ điềm nào.</a:t>
            </a:r>
          </a:p>
          <a:p>
            <a:pPr lvl="1" eaLnBrk="1" hangingPunct="1">
              <a:lnSpc>
                <a:spcPct val="90000"/>
              </a:lnSpc>
            </a:pPr>
            <a:r>
              <a:rPr lang="en-US" sz="1800" smtClean="0">
                <a:sym typeface="Wingdings" pitchFamily="2" charset="2"/>
              </a:rPr>
              <a:t>Xác định được CT có cần tương tác hay không sẽ giúp chọn ra phương pháp giải thích hợp.</a:t>
            </a:r>
          </a:p>
          <a:p>
            <a:pPr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575CDCA-69D4-45F6-9523-B613ABF60852}" type="datetime1">
              <a:rPr lang="en-GB" sz="1400" smtClean="0"/>
              <a:pPr eaLnBrk="1" hangingPunct="1"/>
              <a:t>22/03/2018</a:t>
            </a:fld>
            <a:endParaRPr lang="en-GB" sz="1400" smtClean="0"/>
          </a:p>
        </p:txBody>
      </p:sp>
      <p:sp>
        <p:nvSpPr>
          <p:cNvPr id="614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14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D4EE65F-F266-4D26-82FF-D4FBE0B2431A}" type="slidenum">
              <a:rPr lang="en-GB" sz="1400" smtClean="0"/>
              <a:pPr eaLnBrk="1" hangingPunct="1"/>
              <a:t>55</a:t>
            </a:fld>
            <a:endParaRPr lang="en-GB" sz="1400" smtClean="0"/>
          </a:p>
        </p:txBody>
      </p:sp>
      <p:sp>
        <p:nvSpPr>
          <p:cNvPr id="61445" name="Rectangle 2"/>
          <p:cNvSpPr>
            <a:spLocks noGrp="1" noChangeArrowheads="1"/>
          </p:cNvSpPr>
          <p:nvPr>
            <p:ph type="title"/>
          </p:nvPr>
        </p:nvSpPr>
        <p:spPr/>
        <p:txBody>
          <a:bodyPr/>
          <a:lstStyle/>
          <a:p>
            <a:pPr eaLnBrk="1" hangingPunct="1"/>
            <a:r>
              <a:rPr lang="en-US" sz="2800" smtClean="0"/>
              <a:t>C</a:t>
            </a:r>
            <a:r>
              <a:rPr lang="en-US" sz="3200" smtClean="0"/>
              <a:t>ác vấn đề trong thiết kế các CT tìm kiếm</a:t>
            </a:r>
          </a:p>
        </p:txBody>
      </p:sp>
      <p:sp>
        <p:nvSpPr>
          <p:cNvPr id="61446" name="Rectangle 3"/>
          <p:cNvSpPr>
            <a:spLocks noGrp="1" noChangeArrowheads="1"/>
          </p:cNvSpPr>
          <p:nvPr>
            <p:ph type="body" idx="1"/>
          </p:nvPr>
        </p:nvSpPr>
        <p:spPr/>
        <p:txBody>
          <a:bodyPr/>
          <a:lstStyle/>
          <a:p>
            <a:pPr eaLnBrk="1" hangingPunct="1"/>
            <a:r>
              <a:rPr lang="en-US" smtClean="0">
                <a:sym typeface="Wingdings" pitchFamily="2" charset="2"/>
              </a:rPr>
              <a:t>Xác định hướng tìm (forward hay backward reasoning).</a:t>
            </a:r>
          </a:p>
          <a:p>
            <a:pPr eaLnBrk="1" hangingPunct="1"/>
            <a:r>
              <a:rPr lang="en-US" smtClean="0">
                <a:sym typeface="Wingdings" pitchFamily="2" charset="2"/>
              </a:rPr>
              <a:t>Cách lựa chọn luật để áp dụng (matching)</a:t>
            </a:r>
          </a:p>
          <a:p>
            <a:pPr eaLnBrk="1" hangingPunct="1"/>
            <a:r>
              <a:rPr lang="en-US" smtClean="0">
                <a:sym typeface="Wingdings" pitchFamily="2" charset="2"/>
              </a:rPr>
              <a:t>Cách biểu diễn NODE của quá trình tìm (knowledge representation problem, frame problem).</a:t>
            </a:r>
          </a:p>
          <a:p>
            <a:pPr eaLnBrk="1" hangingPunct="1"/>
            <a:r>
              <a:rPr lang="en-US" smtClean="0">
                <a:sym typeface="Wingdings" pitchFamily="2" charset="2"/>
              </a:rPr>
              <a:t>Các NODE trong đồ thị có thể được phát sinh nhiều lần, và có thể đã được xem xét trước đó trong quá trình duyệt  cần loại bỏ những NODE lặp lại.  cần lưu lại các NODE đã xét.</a:t>
            </a:r>
          </a:p>
          <a:p>
            <a:pPr eaLnBrk="1" hangingPunct="1"/>
            <a:endParaRPr lang="en-US"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A6D1FBD-F284-4A77-89FD-79007AA0F217}" type="datetime1">
              <a:rPr lang="en-GB" sz="1400" smtClean="0"/>
              <a:pPr eaLnBrk="1" hangingPunct="1"/>
              <a:t>22/03/2018</a:t>
            </a:fld>
            <a:endParaRPr lang="en-GB" sz="1400" smtClean="0"/>
          </a:p>
        </p:txBody>
      </p:sp>
      <p:sp>
        <p:nvSpPr>
          <p:cNvPr id="624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24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DABFF47-8E0D-4CDB-B497-E0D6E7CA9570}" type="slidenum">
              <a:rPr lang="en-GB" sz="1400" smtClean="0"/>
              <a:pPr eaLnBrk="1" hangingPunct="1"/>
              <a:t>56</a:t>
            </a:fld>
            <a:endParaRPr lang="en-GB" sz="1400" smtClean="0"/>
          </a:p>
        </p:txBody>
      </p:sp>
      <p:sp>
        <p:nvSpPr>
          <p:cNvPr id="62469" name="Rectangle 2"/>
          <p:cNvSpPr>
            <a:spLocks noGrp="1" noChangeArrowheads="1"/>
          </p:cNvSpPr>
          <p:nvPr>
            <p:ph type="title"/>
          </p:nvPr>
        </p:nvSpPr>
        <p:spPr>
          <a:xfrm>
            <a:off x="685800" y="188913"/>
            <a:ext cx="7772400" cy="1143000"/>
          </a:xfrm>
        </p:spPr>
        <p:txBody>
          <a:bodyPr/>
          <a:lstStyle/>
          <a:p>
            <a:pPr eaLnBrk="1" hangingPunct="1"/>
            <a:r>
              <a:rPr lang="en-US" smtClean="0">
                <a:latin typeface="Times New Roman" pitchFamily="18" charset="0"/>
              </a:rPr>
              <a:t>Lý</a:t>
            </a:r>
            <a:r>
              <a:rPr lang="en-US" smtClean="0"/>
              <a:t> </a:t>
            </a:r>
            <a:r>
              <a:rPr lang="en-US" smtClean="0">
                <a:latin typeface="Times New Roman" pitchFamily="18" charset="0"/>
              </a:rPr>
              <a:t>thuyết</a:t>
            </a:r>
            <a:r>
              <a:rPr lang="en-US" smtClean="0"/>
              <a:t> </a:t>
            </a:r>
            <a:r>
              <a:rPr lang="en-US" smtClean="0">
                <a:latin typeface="Times New Roman" pitchFamily="18" charset="0"/>
              </a:rPr>
              <a:t>đồ</a:t>
            </a:r>
            <a:r>
              <a:rPr lang="en-US" smtClean="0"/>
              <a:t> </a:t>
            </a:r>
            <a:r>
              <a:rPr lang="en-US" smtClean="0">
                <a:latin typeface="Times New Roman" pitchFamily="18" charset="0"/>
              </a:rPr>
              <a:t>thị</a:t>
            </a:r>
            <a:r>
              <a:rPr lang="en-US" smtClean="0"/>
              <a:t> - </a:t>
            </a:r>
            <a:r>
              <a:rPr lang="en-US" sz="2800" b="1" smtClean="0">
                <a:solidFill>
                  <a:srgbClr val="990099"/>
                </a:solidFill>
                <a:latin typeface="Times New Roman" pitchFamily="18" charset="0"/>
              </a:rPr>
              <a:t>Review</a:t>
            </a:r>
          </a:p>
        </p:txBody>
      </p:sp>
      <p:sp>
        <p:nvSpPr>
          <p:cNvPr id="62470" name="Rectangle 3"/>
          <p:cNvSpPr>
            <a:spLocks noGrp="1" noChangeArrowheads="1"/>
          </p:cNvSpPr>
          <p:nvPr>
            <p:ph type="body" idx="1"/>
          </p:nvPr>
        </p:nvSpPr>
        <p:spPr>
          <a:xfrm>
            <a:off x="685800" y="1330325"/>
            <a:ext cx="7772400" cy="4114800"/>
          </a:xfrm>
        </p:spPr>
        <p:txBody>
          <a:bodyPr/>
          <a:lstStyle/>
          <a:p>
            <a:pPr eaLnBrk="1" hangingPunct="1"/>
            <a:r>
              <a:rPr lang="en-US" smtClean="0"/>
              <a:t>Đồ thị: là một cấu trúc bao gồm:</a:t>
            </a:r>
          </a:p>
          <a:p>
            <a:pPr lvl="1" eaLnBrk="1" hangingPunct="1"/>
            <a:r>
              <a:rPr lang="en-US" smtClean="0"/>
              <a:t>Tập các nút N1, N2,… Nn,.. Không hạn chế</a:t>
            </a:r>
          </a:p>
          <a:p>
            <a:pPr lvl="1" eaLnBrk="1" hangingPunct="1"/>
            <a:r>
              <a:rPr lang="en-US" smtClean="0"/>
              <a:t>Tập các cung nối các cặp nút, có thể có nhiều cung trên một cặp nút</a:t>
            </a:r>
          </a:p>
          <a:p>
            <a:pPr eaLnBrk="1" hangingPunct="1"/>
            <a:endParaRPr lang="en-US" smtClean="0"/>
          </a:p>
        </p:txBody>
      </p:sp>
      <p:sp>
        <p:nvSpPr>
          <p:cNvPr id="62471" name="Oval 4"/>
          <p:cNvSpPr>
            <a:spLocks noChangeArrowheads="1"/>
          </p:cNvSpPr>
          <p:nvPr/>
        </p:nvSpPr>
        <p:spPr bwMode="auto">
          <a:xfrm>
            <a:off x="1758950" y="3124200"/>
            <a:ext cx="280988" cy="304800"/>
          </a:xfrm>
          <a:prstGeom prst="ellipse">
            <a:avLst/>
          </a:prstGeom>
          <a:solidFill>
            <a:schemeClr val="accent1"/>
          </a:solidFill>
          <a:ln w="28575">
            <a:solidFill>
              <a:schemeClr val="tx1"/>
            </a:solidFill>
            <a:round/>
            <a:headEnd/>
            <a:tailEnd/>
          </a:ln>
        </p:spPr>
        <p:txBody>
          <a:bodyPr wrap="none" anchor="ctr"/>
          <a:lstStyle/>
          <a:p>
            <a:pPr algn="ctr"/>
            <a:r>
              <a:rPr lang="en-US" b="1">
                <a:solidFill>
                  <a:srgbClr val="FFCC00"/>
                </a:solidFill>
                <a:latin typeface="Arial" pitchFamily="34" charset="0"/>
              </a:rPr>
              <a:t>A</a:t>
            </a:r>
          </a:p>
        </p:txBody>
      </p:sp>
      <p:sp>
        <p:nvSpPr>
          <p:cNvPr id="62472" name="Oval 5"/>
          <p:cNvSpPr>
            <a:spLocks noChangeArrowheads="1"/>
          </p:cNvSpPr>
          <p:nvPr/>
        </p:nvSpPr>
        <p:spPr bwMode="auto">
          <a:xfrm>
            <a:off x="4291013" y="3352800"/>
            <a:ext cx="280987"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B</a:t>
            </a:r>
          </a:p>
        </p:txBody>
      </p:sp>
      <p:sp>
        <p:nvSpPr>
          <p:cNvPr id="62473" name="Oval 6"/>
          <p:cNvSpPr>
            <a:spLocks noChangeArrowheads="1"/>
          </p:cNvSpPr>
          <p:nvPr/>
        </p:nvSpPr>
        <p:spPr bwMode="auto">
          <a:xfrm>
            <a:off x="1828800" y="4800600"/>
            <a:ext cx="280988"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D</a:t>
            </a:r>
          </a:p>
        </p:txBody>
      </p:sp>
      <p:sp>
        <p:nvSpPr>
          <p:cNvPr id="62474" name="Oval 7"/>
          <p:cNvSpPr>
            <a:spLocks noChangeArrowheads="1"/>
          </p:cNvSpPr>
          <p:nvPr/>
        </p:nvSpPr>
        <p:spPr bwMode="auto">
          <a:xfrm>
            <a:off x="2954338" y="3733800"/>
            <a:ext cx="280987" cy="304800"/>
          </a:xfrm>
          <a:prstGeom prst="ellipse">
            <a:avLst/>
          </a:prstGeom>
          <a:solidFill>
            <a:schemeClr val="accent1"/>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C</a:t>
            </a:r>
          </a:p>
        </p:txBody>
      </p:sp>
      <p:sp>
        <p:nvSpPr>
          <p:cNvPr id="62475" name="Oval 8"/>
          <p:cNvSpPr>
            <a:spLocks noChangeArrowheads="1"/>
          </p:cNvSpPr>
          <p:nvPr/>
        </p:nvSpPr>
        <p:spPr bwMode="auto">
          <a:xfrm>
            <a:off x="3727450" y="4572000"/>
            <a:ext cx="282575" cy="304800"/>
          </a:xfrm>
          <a:prstGeom prst="ellipse">
            <a:avLst/>
          </a:prstGeom>
          <a:solidFill>
            <a:schemeClr val="accent1"/>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E</a:t>
            </a:r>
          </a:p>
        </p:txBody>
      </p:sp>
      <p:sp>
        <p:nvSpPr>
          <p:cNvPr id="62476" name="Freeform 9"/>
          <p:cNvSpPr>
            <a:spLocks/>
          </p:cNvSpPr>
          <p:nvPr/>
        </p:nvSpPr>
        <p:spPr bwMode="auto">
          <a:xfrm>
            <a:off x="1970088" y="2946400"/>
            <a:ext cx="2390775" cy="406400"/>
          </a:xfrm>
          <a:custGeom>
            <a:avLst/>
            <a:gdLst>
              <a:gd name="T0" fmla="*/ 0 w 1632"/>
              <a:gd name="T1" fmla="*/ 2147483647 h 256"/>
              <a:gd name="T2" fmla="*/ 2147483647 w 1632"/>
              <a:gd name="T3" fmla="*/ 2147483647 h 256"/>
              <a:gd name="T4" fmla="*/ 2147483647 w 1632"/>
              <a:gd name="T5" fmla="*/ 2147483647 h 256"/>
              <a:gd name="T6" fmla="*/ 0 60000 65536"/>
              <a:gd name="T7" fmla="*/ 0 60000 65536"/>
              <a:gd name="T8" fmla="*/ 0 60000 65536"/>
              <a:gd name="T9" fmla="*/ 0 w 1632"/>
              <a:gd name="T10" fmla="*/ 0 h 256"/>
              <a:gd name="T11" fmla="*/ 1632 w 1632"/>
              <a:gd name="T12" fmla="*/ 256 h 256"/>
            </a:gdLst>
            <a:ahLst/>
            <a:cxnLst>
              <a:cxn ang="T6">
                <a:pos x="T0" y="T1"/>
              </a:cxn>
              <a:cxn ang="T7">
                <a:pos x="T2" y="T3"/>
              </a:cxn>
              <a:cxn ang="T8">
                <a:pos x="T4" y="T5"/>
              </a:cxn>
            </a:cxnLst>
            <a:rect l="T9" t="T10" r="T11" b="T12"/>
            <a:pathLst>
              <a:path w="1632" h="256">
                <a:moveTo>
                  <a:pt x="0" y="160"/>
                </a:moveTo>
                <a:cubicBezTo>
                  <a:pt x="416" y="80"/>
                  <a:pt x="832" y="0"/>
                  <a:pt x="1104" y="16"/>
                </a:cubicBezTo>
                <a:cubicBezTo>
                  <a:pt x="1376" y="32"/>
                  <a:pt x="1520" y="192"/>
                  <a:pt x="1632" y="256"/>
                </a:cubicBezTo>
              </a:path>
            </a:pathLst>
          </a:custGeom>
          <a:ln w="28575">
            <a:solidFill>
              <a:schemeClr val="tx1"/>
            </a:solidFill>
            <a:round/>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 uri="{53640926-AAD7-44d8-BBD7-CCE9431645EC}">
              <a14:shadowObscured xmlns="" xmlns:a14="http://schemas.microsoft.com/office/drawing/2007/7/7/main" val="1"/>
            </a:ext>
          </a:extLst>
        </p:spPr>
        <p:txBody>
          <a:bodyPr/>
          <a:lstStyle/>
          <a:p>
            <a:endParaRPr lang="en-US"/>
          </a:p>
        </p:txBody>
      </p:sp>
      <p:sp>
        <p:nvSpPr>
          <p:cNvPr id="62477" name="Freeform 10"/>
          <p:cNvSpPr>
            <a:spLocks/>
          </p:cNvSpPr>
          <p:nvPr/>
        </p:nvSpPr>
        <p:spPr bwMode="auto">
          <a:xfrm flipV="1">
            <a:off x="1970088" y="4876800"/>
            <a:ext cx="1898650" cy="457200"/>
          </a:xfrm>
          <a:custGeom>
            <a:avLst/>
            <a:gdLst>
              <a:gd name="T0" fmla="*/ 0 w 1632"/>
              <a:gd name="T1" fmla="*/ 2147483647 h 256"/>
              <a:gd name="T2" fmla="*/ 2147483647 w 1632"/>
              <a:gd name="T3" fmla="*/ 2147483647 h 256"/>
              <a:gd name="T4" fmla="*/ 2147483647 w 1632"/>
              <a:gd name="T5" fmla="*/ 2147483647 h 256"/>
              <a:gd name="T6" fmla="*/ 0 60000 65536"/>
              <a:gd name="T7" fmla="*/ 0 60000 65536"/>
              <a:gd name="T8" fmla="*/ 0 60000 65536"/>
              <a:gd name="T9" fmla="*/ 0 w 1632"/>
              <a:gd name="T10" fmla="*/ 0 h 256"/>
              <a:gd name="T11" fmla="*/ 1632 w 1632"/>
              <a:gd name="T12" fmla="*/ 256 h 256"/>
            </a:gdLst>
            <a:ahLst/>
            <a:cxnLst>
              <a:cxn ang="T6">
                <a:pos x="T0" y="T1"/>
              </a:cxn>
              <a:cxn ang="T7">
                <a:pos x="T2" y="T3"/>
              </a:cxn>
              <a:cxn ang="T8">
                <a:pos x="T4" y="T5"/>
              </a:cxn>
            </a:cxnLst>
            <a:rect l="T9" t="T10" r="T11" b="T12"/>
            <a:pathLst>
              <a:path w="1632" h="256">
                <a:moveTo>
                  <a:pt x="0" y="160"/>
                </a:moveTo>
                <a:cubicBezTo>
                  <a:pt x="416" y="80"/>
                  <a:pt x="832" y="0"/>
                  <a:pt x="1104" y="16"/>
                </a:cubicBezTo>
                <a:cubicBezTo>
                  <a:pt x="1376" y="32"/>
                  <a:pt x="1520" y="192"/>
                  <a:pt x="1632" y="256"/>
                </a:cubicBezTo>
              </a:path>
            </a:pathLst>
          </a:custGeom>
          <a:ln w="28575">
            <a:solidFill>
              <a:schemeClr val="tx1"/>
            </a:solidFill>
            <a:round/>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sp>
        <p:nvSpPr>
          <p:cNvPr id="62478" name="Freeform 11"/>
          <p:cNvSpPr>
            <a:spLocks/>
          </p:cNvSpPr>
          <p:nvPr/>
        </p:nvSpPr>
        <p:spPr bwMode="auto">
          <a:xfrm>
            <a:off x="1898650" y="3429000"/>
            <a:ext cx="141288" cy="1371600"/>
          </a:xfrm>
          <a:custGeom>
            <a:avLst/>
            <a:gdLst>
              <a:gd name="T0" fmla="*/ 2147483647 w 96"/>
              <a:gd name="T1" fmla="*/ 2147483647 h 864"/>
              <a:gd name="T2" fmla="*/ 0 w 96"/>
              <a:gd name="T3" fmla="*/ 0 h 864"/>
              <a:gd name="T4" fmla="*/ 0 60000 65536"/>
              <a:gd name="T5" fmla="*/ 0 60000 65536"/>
              <a:gd name="T6" fmla="*/ 0 w 96"/>
              <a:gd name="T7" fmla="*/ 0 h 864"/>
              <a:gd name="T8" fmla="*/ 96 w 96"/>
              <a:gd name="T9" fmla="*/ 864 h 864"/>
            </a:gdLst>
            <a:ahLst/>
            <a:cxnLst>
              <a:cxn ang="T4">
                <a:pos x="T0" y="T1"/>
              </a:cxn>
              <a:cxn ang="T5">
                <a:pos x="T2" y="T3"/>
              </a:cxn>
            </a:cxnLst>
            <a:rect l="T6" t="T7" r="T8" b="T9"/>
            <a:pathLst>
              <a:path w="96" h="864">
                <a:moveTo>
                  <a:pt x="96" y="864"/>
                </a:moveTo>
                <a:cubicBezTo>
                  <a:pt x="56" y="504"/>
                  <a:pt x="16" y="144"/>
                  <a:pt x="0" y="0"/>
                </a:cubicBezTo>
              </a:path>
            </a:pathLst>
          </a:custGeom>
          <a:ln w="28575">
            <a:solidFill>
              <a:schemeClr val="tx1"/>
            </a:solidFill>
            <a:round/>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 uri="{53640926-AAD7-44d8-BBD7-CCE9431645EC}">
              <a14:shadowObscured xmlns="" xmlns:a14="http://schemas.microsoft.com/office/drawing/2007/7/7/main" val="1"/>
            </a:ext>
          </a:extLst>
        </p:spPr>
        <p:txBody>
          <a:bodyPr/>
          <a:lstStyle/>
          <a:p>
            <a:endParaRPr lang="en-US"/>
          </a:p>
        </p:txBody>
      </p:sp>
      <p:sp>
        <p:nvSpPr>
          <p:cNvPr id="62479" name="Line 12"/>
          <p:cNvSpPr>
            <a:spLocks noChangeShapeType="1"/>
          </p:cNvSpPr>
          <p:nvPr/>
        </p:nvSpPr>
        <p:spPr bwMode="auto">
          <a:xfrm flipV="1">
            <a:off x="2039938" y="3962400"/>
            <a:ext cx="984250" cy="914400"/>
          </a:xfrm>
          <a:prstGeom prst="line">
            <a:avLst/>
          </a:prstGeom>
          <a:ln w="28575">
            <a:solidFill>
              <a:schemeClr val="tx1"/>
            </a:solidFill>
            <a:round/>
            <a:headEnd/>
            <a:tailEnd/>
          </a:ln>
          <a:extLst>
            <a:ext uri="{909E8E84-426E-40dd-AFC4-6F175D3DCCD1}">
              <a14:hiddenFill xmlns="" xmlns:a14="http://schemas.microsoft.com/office/drawing/2007/7/7/main">
                <a:noFill/>
              </a14:hiddenFill>
            </a:ext>
          </a:extLst>
        </p:spPr>
        <p:txBody>
          <a:bodyPr/>
          <a:lstStyle/>
          <a:p>
            <a:endParaRPr lang="en-US"/>
          </a:p>
        </p:txBody>
      </p:sp>
      <p:sp>
        <p:nvSpPr>
          <p:cNvPr id="62480" name="Freeform 13"/>
          <p:cNvSpPr>
            <a:spLocks/>
          </p:cNvSpPr>
          <p:nvPr/>
        </p:nvSpPr>
        <p:spPr bwMode="auto">
          <a:xfrm>
            <a:off x="3165475" y="3657600"/>
            <a:ext cx="1265238" cy="584200"/>
          </a:xfrm>
          <a:custGeom>
            <a:avLst/>
            <a:gdLst>
              <a:gd name="T0" fmla="*/ 0 w 864"/>
              <a:gd name="T1" fmla="*/ 2147483647 h 368"/>
              <a:gd name="T2" fmla="*/ 2147483647 w 864"/>
              <a:gd name="T3" fmla="*/ 2147483647 h 368"/>
              <a:gd name="T4" fmla="*/ 2147483647 w 864"/>
              <a:gd name="T5" fmla="*/ 0 h 368"/>
              <a:gd name="T6" fmla="*/ 0 60000 65536"/>
              <a:gd name="T7" fmla="*/ 0 60000 65536"/>
              <a:gd name="T8" fmla="*/ 0 60000 65536"/>
              <a:gd name="T9" fmla="*/ 0 w 864"/>
              <a:gd name="T10" fmla="*/ 0 h 368"/>
              <a:gd name="T11" fmla="*/ 864 w 864"/>
              <a:gd name="T12" fmla="*/ 368 h 368"/>
            </a:gdLst>
            <a:ahLst/>
            <a:cxnLst>
              <a:cxn ang="T6">
                <a:pos x="T0" y="T1"/>
              </a:cxn>
              <a:cxn ang="T7">
                <a:pos x="T2" y="T3"/>
              </a:cxn>
              <a:cxn ang="T8">
                <a:pos x="T4" y="T5"/>
              </a:cxn>
            </a:cxnLst>
            <a:rect l="T9" t="T10" r="T11" b="T12"/>
            <a:pathLst>
              <a:path w="864" h="368">
                <a:moveTo>
                  <a:pt x="0" y="192"/>
                </a:moveTo>
                <a:cubicBezTo>
                  <a:pt x="168" y="280"/>
                  <a:pt x="336" y="368"/>
                  <a:pt x="480" y="336"/>
                </a:cubicBezTo>
                <a:cubicBezTo>
                  <a:pt x="624" y="304"/>
                  <a:pt x="744" y="152"/>
                  <a:pt x="864" y="0"/>
                </a:cubicBezTo>
              </a:path>
            </a:pathLst>
          </a:custGeom>
          <a:ln w="28575">
            <a:solidFill>
              <a:schemeClr val="tx1"/>
            </a:solidFill>
            <a:round/>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sp>
        <p:nvSpPr>
          <p:cNvPr id="62481" name="Line 14"/>
          <p:cNvSpPr>
            <a:spLocks noChangeShapeType="1"/>
          </p:cNvSpPr>
          <p:nvPr/>
        </p:nvSpPr>
        <p:spPr bwMode="auto">
          <a:xfrm flipH="1" flipV="1">
            <a:off x="3095625" y="3962400"/>
            <a:ext cx="842963" cy="685800"/>
          </a:xfrm>
          <a:prstGeom prst="line">
            <a:avLst/>
          </a:prstGeom>
          <a:ln w="28575">
            <a:solidFill>
              <a:schemeClr val="tx1"/>
            </a:solidFill>
            <a:round/>
            <a:headEnd/>
            <a:tailEnd/>
          </a:ln>
          <a:extLst>
            <a:ext uri="{909E8E84-426E-40dd-AFC4-6F175D3DCCD1}">
              <a14:hiddenFill xmlns="" xmlns:a14="http://schemas.microsoft.com/office/drawing/2007/7/7/main">
                <a:noFill/>
              </a14:hiddenFill>
            </a:ext>
          </a:extLst>
        </p:spPr>
        <p:txBody>
          <a:bodyPr/>
          <a:lstStyle/>
          <a:p>
            <a:endParaRPr lang="en-US"/>
          </a:p>
        </p:txBody>
      </p:sp>
      <p:sp>
        <p:nvSpPr>
          <p:cNvPr id="62482" name="Line 15"/>
          <p:cNvSpPr>
            <a:spLocks noChangeShapeType="1"/>
          </p:cNvSpPr>
          <p:nvPr/>
        </p:nvSpPr>
        <p:spPr bwMode="auto">
          <a:xfrm flipH="1" flipV="1">
            <a:off x="1970088" y="3276600"/>
            <a:ext cx="1054100" cy="533400"/>
          </a:xfrm>
          <a:prstGeom prst="line">
            <a:avLst/>
          </a:prstGeom>
          <a:ln w="28575">
            <a:solidFill>
              <a:schemeClr val="tx1"/>
            </a:solidFill>
            <a:round/>
            <a:headEnd/>
            <a:tailEnd/>
          </a:ln>
          <a:extLst>
            <a:ext uri="{909E8E84-426E-40dd-AFC4-6F175D3DCCD1}">
              <a14:hiddenFill xmlns="" xmlns:a14="http://schemas.microsoft.com/office/drawing/2007/7/7/main">
                <a:noFill/>
              </a14:hiddenFill>
            </a:ext>
          </a:extLst>
        </p:spPr>
        <p:txBody>
          <a:bodyPr/>
          <a:lstStyle/>
          <a:p>
            <a:endParaRPr lang="en-US"/>
          </a:p>
        </p:txBody>
      </p:sp>
      <p:sp>
        <p:nvSpPr>
          <p:cNvPr id="62483" name="Oval 16"/>
          <p:cNvSpPr>
            <a:spLocks noChangeArrowheads="1"/>
          </p:cNvSpPr>
          <p:nvPr/>
        </p:nvSpPr>
        <p:spPr bwMode="auto">
          <a:xfrm>
            <a:off x="5556250" y="3124200"/>
            <a:ext cx="282575" cy="304800"/>
          </a:xfrm>
          <a:prstGeom prst="ellipse">
            <a:avLst/>
          </a:prstGeom>
          <a:solidFill>
            <a:srgbClr val="FF0000"/>
          </a:solidFill>
          <a:ln w="28575">
            <a:solidFill>
              <a:schemeClr val="tx1"/>
            </a:solidFill>
            <a:round/>
            <a:headEnd/>
            <a:tailEnd/>
          </a:ln>
        </p:spPr>
        <p:txBody>
          <a:bodyPr wrap="none" anchor="ctr"/>
          <a:lstStyle/>
          <a:p>
            <a:pPr algn="ctr"/>
            <a:r>
              <a:rPr lang="en-US" b="1">
                <a:solidFill>
                  <a:srgbClr val="FFCC00"/>
                </a:solidFill>
                <a:latin typeface="Arial" pitchFamily="34" charset="0"/>
              </a:rPr>
              <a:t>B</a:t>
            </a:r>
          </a:p>
        </p:txBody>
      </p:sp>
      <p:sp>
        <p:nvSpPr>
          <p:cNvPr id="62484" name="Oval 17"/>
          <p:cNvSpPr>
            <a:spLocks noChangeArrowheads="1"/>
          </p:cNvSpPr>
          <p:nvPr/>
        </p:nvSpPr>
        <p:spPr bwMode="auto">
          <a:xfrm>
            <a:off x="5275263" y="4953000"/>
            <a:ext cx="280987"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C</a:t>
            </a:r>
          </a:p>
        </p:txBody>
      </p:sp>
      <p:sp>
        <p:nvSpPr>
          <p:cNvPr id="62485" name="Oval 18"/>
          <p:cNvSpPr>
            <a:spLocks noChangeArrowheads="1"/>
          </p:cNvSpPr>
          <p:nvPr/>
        </p:nvSpPr>
        <p:spPr bwMode="auto">
          <a:xfrm>
            <a:off x="7596188" y="3124200"/>
            <a:ext cx="280987"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A</a:t>
            </a:r>
          </a:p>
        </p:txBody>
      </p:sp>
      <p:sp>
        <p:nvSpPr>
          <p:cNvPr id="62486" name="Oval 19"/>
          <p:cNvSpPr>
            <a:spLocks noChangeArrowheads="1"/>
          </p:cNvSpPr>
          <p:nvPr/>
        </p:nvSpPr>
        <p:spPr bwMode="auto">
          <a:xfrm>
            <a:off x="7526338" y="4419600"/>
            <a:ext cx="280987"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D</a:t>
            </a:r>
          </a:p>
        </p:txBody>
      </p:sp>
      <p:sp>
        <p:nvSpPr>
          <p:cNvPr id="62487" name="Oval 20"/>
          <p:cNvSpPr>
            <a:spLocks noChangeArrowheads="1"/>
          </p:cNvSpPr>
          <p:nvPr/>
        </p:nvSpPr>
        <p:spPr bwMode="auto">
          <a:xfrm>
            <a:off x="6400800" y="5181600"/>
            <a:ext cx="280988" cy="304800"/>
          </a:xfrm>
          <a:prstGeom prst="ellipse">
            <a:avLst/>
          </a:prstGeom>
          <a:solidFill>
            <a:srgbClr val="FF0000"/>
          </a:solidFill>
          <a:ln w="28575">
            <a:solidFill>
              <a:schemeClr val="tx1"/>
            </a:solidFill>
            <a:round/>
            <a:headEnd/>
            <a:tailEnd/>
          </a:ln>
          <a:extLst>
            <a:ext uri="{53640926-AAD7-44d8-BBD7-CCE9431645EC}">
              <a14:shadowObscured xmlns="" xmlns:a14="http://schemas.microsoft.com/office/drawing/2007/7/7/main" val="1"/>
            </a:ext>
          </a:extLst>
        </p:spPr>
        <p:txBody>
          <a:bodyPr wrap="none" anchor="ctr"/>
          <a:lstStyle/>
          <a:p>
            <a:pPr algn="ctr"/>
            <a:r>
              <a:rPr lang="en-US" b="1">
                <a:solidFill>
                  <a:srgbClr val="FFCC00"/>
                </a:solidFill>
                <a:latin typeface="Arial" pitchFamily="34" charset="0"/>
              </a:rPr>
              <a:t>E</a:t>
            </a:r>
          </a:p>
        </p:txBody>
      </p:sp>
      <p:sp>
        <p:nvSpPr>
          <p:cNvPr id="62488" name="Line 21"/>
          <p:cNvSpPr>
            <a:spLocks noChangeShapeType="1"/>
          </p:cNvSpPr>
          <p:nvPr/>
        </p:nvSpPr>
        <p:spPr bwMode="auto">
          <a:xfrm>
            <a:off x="5767388" y="3352800"/>
            <a:ext cx="703262" cy="1828800"/>
          </a:xfrm>
          <a:prstGeom prst="line">
            <a:avLst/>
          </a:prstGeom>
          <a:ln w="28575">
            <a:solidFill>
              <a:schemeClr val="tx1"/>
            </a:solidFill>
            <a:round/>
            <a:headEnd/>
            <a:tailEnd type="triangle" w="med" len="med"/>
          </a:ln>
          <a:extLst>
            <a:ext uri="{909E8E84-426E-40dd-AFC4-6F175D3DCCD1}">
              <a14:hiddenFill xmlns="" xmlns:a14="http://schemas.microsoft.com/office/drawing/2007/7/7/main">
                <a:noFill/>
              </a14:hiddenFill>
            </a:ext>
            <a:ext uri="{53640926-AAD7-44d8-BBD7-CCE9431645EC}">
              <a14:shadowObscured xmlns="" xmlns:a14="http://schemas.microsoft.com/office/drawing/2007/7/7/main" val="1"/>
            </a:ext>
          </a:extLst>
        </p:spPr>
        <p:txBody>
          <a:bodyPr/>
          <a:lstStyle/>
          <a:p>
            <a:endParaRPr lang="en-US"/>
          </a:p>
        </p:txBody>
      </p:sp>
      <p:sp>
        <p:nvSpPr>
          <p:cNvPr id="62489" name="Line 22"/>
          <p:cNvSpPr>
            <a:spLocks noChangeShapeType="1"/>
          </p:cNvSpPr>
          <p:nvPr/>
        </p:nvSpPr>
        <p:spPr bwMode="auto">
          <a:xfrm flipV="1">
            <a:off x="5416550" y="3429000"/>
            <a:ext cx="211138" cy="1524000"/>
          </a:xfrm>
          <a:prstGeom prst="line">
            <a:avLst/>
          </a:prstGeom>
          <a:ln w="2857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62490" name="Line 23"/>
          <p:cNvSpPr>
            <a:spLocks noChangeShapeType="1"/>
          </p:cNvSpPr>
          <p:nvPr/>
        </p:nvSpPr>
        <p:spPr bwMode="auto">
          <a:xfrm>
            <a:off x="5556250" y="5105400"/>
            <a:ext cx="844550" cy="152400"/>
          </a:xfrm>
          <a:prstGeom prst="line">
            <a:avLst/>
          </a:prstGeom>
          <a:ln w="2857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62491" name="Line 24"/>
          <p:cNvSpPr>
            <a:spLocks noChangeShapeType="1"/>
          </p:cNvSpPr>
          <p:nvPr/>
        </p:nvSpPr>
        <p:spPr bwMode="auto">
          <a:xfrm flipH="1">
            <a:off x="6611938" y="3352800"/>
            <a:ext cx="1055687" cy="1905000"/>
          </a:xfrm>
          <a:prstGeom prst="line">
            <a:avLst/>
          </a:prstGeom>
          <a:ln w="2857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62492" name="Freeform 25"/>
          <p:cNvSpPr>
            <a:spLocks/>
          </p:cNvSpPr>
          <p:nvPr/>
        </p:nvSpPr>
        <p:spPr bwMode="auto">
          <a:xfrm>
            <a:off x="6435725" y="3276600"/>
            <a:ext cx="1160463" cy="1905000"/>
          </a:xfrm>
          <a:custGeom>
            <a:avLst/>
            <a:gdLst>
              <a:gd name="T0" fmla="*/ 2147483647 w 792"/>
              <a:gd name="T1" fmla="*/ 2147483647 h 1200"/>
              <a:gd name="T2" fmla="*/ 2147483647 w 792"/>
              <a:gd name="T3" fmla="*/ 2147483647 h 1200"/>
              <a:gd name="T4" fmla="*/ 2147483647 w 792"/>
              <a:gd name="T5" fmla="*/ 0 h 1200"/>
              <a:gd name="T6" fmla="*/ 0 60000 65536"/>
              <a:gd name="T7" fmla="*/ 0 60000 65536"/>
              <a:gd name="T8" fmla="*/ 0 60000 65536"/>
              <a:gd name="T9" fmla="*/ 0 w 792"/>
              <a:gd name="T10" fmla="*/ 0 h 1200"/>
              <a:gd name="T11" fmla="*/ 792 w 792"/>
              <a:gd name="T12" fmla="*/ 1200 h 1200"/>
            </a:gdLst>
            <a:ahLst/>
            <a:cxnLst>
              <a:cxn ang="T6">
                <a:pos x="T0" y="T1"/>
              </a:cxn>
              <a:cxn ang="T7">
                <a:pos x="T2" y="T3"/>
              </a:cxn>
              <a:cxn ang="T8">
                <a:pos x="T4" y="T5"/>
              </a:cxn>
            </a:cxnLst>
            <a:rect l="T9" t="T10" r="T11" b="T12"/>
            <a:pathLst>
              <a:path w="792" h="1200">
                <a:moveTo>
                  <a:pt x="72" y="1200"/>
                </a:moveTo>
                <a:cubicBezTo>
                  <a:pt x="36" y="940"/>
                  <a:pt x="0" y="680"/>
                  <a:pt x="120" y="480"/>
                </a:cubicBezTo>
                <a:cubicBezTo>
                  <a:pt x="240" y="280"/>
                  <a:pt x="688" y="72"/>
                  <a:pt x="792" y="0"/>
                </a:cubicBezTo>
              </a:path>
            </a:pathLst>
          </a:custGeom>
          <a:ln w="28575">
            <a:solidFill>
              <a:schemeClr val="tx1"/>
            </a:solidFill>
            <a:round/>
            <a:headEnd/>
            <a:tailEnd type="triangle" w="med" len="me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sp>
        <p:nvSpPr>
          <p:cNvPr id="62493" name="Line 26"/>
          <p:cNvSpPr>
            <a:spLocks noChangeShapeType="1"/>
          </p:cNvSpPr>
          <p:nvPr/>
        </p:nvSpPr>
        <p:spPr bwMode="auto">
          <a:xfrm flipV="1">
            <a:off x="7667625" y="3429000"/>
            <a:ext cx="0" cy="990600"/>
          </a:xfrm>
          <a:prstGeom prst="line">
            <a:avLst/>
          </a:prstGeom>
          <a:ln w="2857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62494" name="Freeform 27"/>
          <p:cNvSpPr>
            <a:spLocks/>
          </p:cNvSpPr>
          <p:nvPr/>
        </p:nvSpPr>
        <p:spPr bwMode="auto">
          <a:xfrm>
            <a:off x="5767388" y="2819400"/>
            <a:ext cx="1828800" cy="381000"/>
          </a:xfrm>
          <a:custGeom>
            <a:avLst/>
            <a:gdLst>
              <a:gd name="T0" fmla="*/ 2147483647 w 1248"/>
              <a:gd name="T1" fmla="*/ 2147483647 h 240"/>
              <a:gd name="T2" fmla="*/ 2147483647 w 1248"/>
              <a:gd name="T3" fmla="*/ 0 h 240"/>
              <a:gd name="T4" fmla="*/ 0 w 1248"/>
              <a:gd name="T5" fmla="*/ 2147483647 h 240"/>
              <a:gd name="T6" fmla="*/ 0 60000 65536"/>
              <a:gd name="T7" fmla="*/ 0 60000 65536"/>
              <a:gd name="T8" fmla="*/ 0 60000 65536"/>
              <a:gd name="T9" fmla="*/ 0 w 1248"/>
              <a:gd name="T10" fmla="*/ 0 h 240"/>
              <a:gd name="T11" fmla="*/ 1248 w 1248"/>
              <a:gd name="T12" fmla="*/ 240 h 240"/>
            </a:gdLst>
            <a:ahLst/>
            <a:cxnLst>
              <a:cxn ang="T6">
                <a:pos x="T0" y="T1"/>
              </a:cxn>
              <a:cxn ang="T7">
                <a:pos x="T2" y="T3"/>
              </a:cxn>
              <a:cxn ang="T8">
                <a:pos x="T4" y="T5"/>
              </a:cxn>
            </a:cxnLst>
            <a:rect l="T9" t="T10" r="T11" b="T12"/>
            <a:pathLst>
              <a:path w="1248" h="240">
                <a:moveTo>
                  <a:pt x="1248" y="240"/>
                </a:moveTo>
                <a:cubicBezTo>
                  <a:pt x="1040" y="120"/>
                  <a:pt x="832" y="0"/>
                  <a:pt x="624" y="0"/>
                </a:cubicBezTo>
                <a:cubicBezTo>
                  <a:pt x="416" y="0"/>
                  <a:pt x="208" y="120"/>
                  <a:pt x="0" y="240"/>
                </a:cubicBezTo>
              </a:path>
            </a:pathLst>
          </a:custGeom>
          <a:ln w="28575">
            <a:solidFill>
              <a:schemeClr val="tx1"/>
            </a:solidFill>
            <a:round/>
            <a:headEnd/>
            <a:tailEnd type="triangle" w="med" len="me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sp>
        <p:nvSpPr>
          <p:cNvPr id="62495" name="Text Box 28"/>
          <p:cNvSpPr txBox="1">
            <a:spLocks noChangeArrowheads="1"/>
          </p:cNvSpPr>
          <p:nvPr/>
        </p:nvSpPr>
        <p:spPr bwMode="auto">
          <a:xfrm>
            <a:off x="1042988" y="5229225"/>
            <a:ext cx="5627687" cy="126523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25400">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200" b="1"/>
              <a:t>Nút</a:t>
            </a:r>
            <a:r>
              <a:rPr lang="en-US" sz="2200">
                <a:latin typeface="VNI-Times" pitchFamily="2" charset="0"/>
              </a:rPr>
              <a:t>: {</a:t>
            </a:r>
            <a:r>
              <a:rPr lang="en-US" sz="2200"/>
              <a:t>A</a:t>
            </a:r>
            <a:r>
              <a:rPr lang="en-US" sz="2200">
                <a:latin typeface="VNI-Times" pitchFamily="2" charset="0"/>
              </a:rPr>
              <a:t>,</a:t>
            </a:r>
            <a:r>
              <a:rPr lang="en-US" sz="2200"/>
              <a:t>B</a:t>
            </a:r>
            <a:r>
              <a:rPr lang="en-US" sz="2200">
                <a:latin typeface="VNI-Times" pitchFamily="2" charset="0"/>
              </a:rPr>
              <a:t>,</a:t>
            </a:r>
            <a:r>
              <a:rPr lang="en-US" sz="2200"/>
              <a:t>C</a:t>
            </a:r>
            <a:r>
              <a:rPr lang="en-US" sz="2200">
                <a:latin typeface="VNI-Times" pitchFamily="2" charset="0"/>
              </a:rPr>
              <a:t>,</a:t>
            </a:r>
            <a:r>
              <a:rPr lang="en-US" sz="2200"/>
              <a:t>D</a:t>
            </a:r>
            <a:r>
              <a:rPr lang="en-US" sz="2200">
                <a:latin typeface="VNI-Times" pitchFamily="2" charset="0"/>
              </a:rPr>
              <a:t>,</a:t>
            </a:r>
            <a:r>
              <a:rPr lang="en-US" sz="2200"/>
              <a:t>E</a:t>
            </a:r>
            <a:r>
              <a:rPr lang="en-US" sz="2200">
                <a:latin typeface="VNI-Times" pitchFamily="2" charset="0"/>
              </a:rPr>
              <a:t>}</a:t>
            </a:r>
          </a:p>
          <a:p>
            <a:pPr eaLnBrk="1" hangingPunct="1">
              <a:spcBef>
                <a:spcPct val="50000"/>
              </a:spcBef>
            </a:pPr>
            <a:r>
              <a:rPr lang="en-US" sz="2200" b="1"/>
              <a:t>Cung</a:t>
            </a:r>
            <a:r>
              <a:rPr lang="en-US" sz="2200">
                <a:latin typeface="VNI-Times" pitchFamily="2" charset="0"/>
              </a:rPr>
              <a:t>: {(</a:t>
            </a:r>
            <a:r>
              <a:rPr lang="en-US" sz="2200"/>
              <a:t>a</a:t>
            </a:r>
            <a:r>
              <a:rPr lang="en-US" sz="2200">
                <a:latin typeface="VNI-Times" pitchFamily="2" charset="0"/>
              </a:rPr>
              <a:t>,</a:t>
            </a:r>
            <a:r>
              <a:rPr lang="en-US" sz="2200"/>
              <a:t>d</a:t>
            </a:r>
            <a:r>
              <a:rPr lang="en-US" sz="2200">
                <a:latin typeface="VNI-Times" pitchFamily="2" charset="0"/>
              </a:rPr>
              <a:t>), (</a:t>
            </a:r>
            <a:r>
              <a:rPr lang="en-US" sz="2200"/>
              <a:t>a</a:t>
            </a:r>
            <a:r>
              <a:rPr lang="en-US" sz="2200">
                <a:latin typeface="VNI-Times" pitchFamily="2" charset="0"/>
              </a:rPr>
              <a:t>,</a:t>
            </a:r>
            <a:r>
              <a:rPr lang="en-US" sz="2200"/>
              <a:t>b</a:t>
            </a:r>
            <a:r>
              <a:rPr lang="en-US" sz="2200">
                <a:latin typeface="VNI-Times" pitchFamily="2" charset="0"/>
              </a:rPr>
              <a:t>), (</a:t>
            </a:r>
            <a:r>
              <a:rPr lang="en-US" sz="2200"/>
              <a:t>a</a:t>
            </a:r>
            <a:r>
              <a:rPr lang="en-US" sz="2200">
                <a:latin typeface="VNI-Times" pitchFamily="2" charset="0"/>
              </a:rPr>
              <a:t>,</a:t>
            </a:r>
            <a:r>
              <a:rPr lang="en-US" sz="2200"/>
              <a:t>c</a:t>
            </a:r>
            <a:r>
              <a:rPr lang="en-US" sz="2200">
                <a:latin typeface="VNI-Times" pitchFamily="2" charset="0"/>
              </a:rPr>
              <a:t>), (</a:t>
            </a:r>
            <a:r>
              <a:rPr lang="en-US" sz="2200"/>
              <a:t>b</a:t>
            </a:r>
            <a:r>
              <a:rPr lang="en-US" sz="2200">
                <a:latin typeface="VNI-Times" pitchFamily="2" charset="0"/>
              </a:rPr>
              <a:t>,</a:t>
            </a:r>
            <a:r>
              <a:rPr lang="en-US" sz="2200"/>
              <a:t>c</a:t>
            </a:r>
            <a:r>
              <a:rPr lang="en-US" sz="2200">
                <a:latin typeface="VNI-Times" pitchFamily="2" charset="0"/>
              </a:rPr>
              <a:t>), (</a:t>
            </a:r>
            <a:r>
              <a:rPr lang="en-US" sz="2200"/>
              <a:t>c</a:t>
            </a:r>
            <a:r>
              <a:rPr lang="en-US" sz="2200">
                <a:latin typeface="VNI-Times" pitchFamily="2" charset="0"/>
              </a:rPr>
              <a:t>,</a:t>
            </a:r>
            <a:r>
              <a:rPr lang="en-US" sz="2200"/>
              <a:t>d</a:t>
            </a:r>
            <a:r>
              <a:rPr lang="en-US" sz="2200">
                <a:latin typeface="VNI-Times" pitchFamily="2" charset="0"/>
              </a:rPr>
              <a:t>), (</a:t>
            </a:r>
            <a:r>
              <a:rPr lang="en-US" sz="2200"/>
              <a:t>c</a:t>
            </a:r>
            <a:r>
              <a:rPr lang="en-US" sz="2200">
                <a:solidFill>
                  <a:schemeClr val="bg1"/>
                </a:solidFill>
                <a:latin typeface="VNI-Times" pitchFamily="2" charset="0"/>
              </a:rPr>
              <a:t>,</a:t>
            </a:r>
            <a:r>
              <a:rPr lang="en-US" sz="2200">
                <a:solidFill>
                  <a:schemeClr val="bg1"/>
                </a:solidFill>
              </a:rPr>
              <a:t>e</a:t>
            </a:r>
            <a:r>
              <a:rPr lang="en-US" sz="2200">
                <a:solidFill>
                  <a:schemeClr val="bg1"/>
                </a:solidFill>
                <a:latin typeface="VNI-Times" pitchFamily="2" charset="0"/>
              </a:rPr>
              <a:t>), (</a:t>
            </a:r>
            <a:r>
              <a:rPr lang="en-US" sz="2200">
                <a:solidFill>
                  <a:schemeClr val="bg1"/>
                </a:solidFill>
              </a:rPr>
              <a:t>d</a:t>
            </a:r>
            <a:r>
              <a:rPr lang="en-US" sz="2200">
                <a:solidFill>
                  <a:schemeClr val="bg1"/>
                </a:solidFill>
                <a:latin typeface="VNI-Times" pitchFamily="2" charset="0"/>
              </a:rPr>
              <a:t>,</a:t>
            </a:r>
            <a:r>
              <a:rPr lang="en-US" sz="2200">
                <a:solidFill>
                  <a:schemeClr val="bg1"/>
                </a:solidFill>
              </a:rPr>
              <a:t>e</a:t>
            </a:r>
            <a:r>
              <a:rPr lang="en-US" sz="2200">
                <a:solidFill>
                  <a:schemeClr val="bg1"/>
                </a:solidFill>
                <a:latin typeface="VNI-Times" pitchFamily="2" charset="0"/>
              </a:rPr>
              <a:t>)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F3E5EA1-892E-4DFC-B538-735FB8E8F873}" type="datetime1">
              <a:rPr lang="en-GB" sz="1400" smtClean="0"/>
              <a:pPr eaLnBrk="1" hangingPunct="1"/>
              <a:t>22/03/2018</a:t>
            </a:fld>
            <a:endParaRPr lang="en-GB" sz="1400" smtClean="0"/>
          </a:p>
        </p:txBody>
      </p:sp>
      <p:sp>
        <p:nvSpPr>
          <p:cNvPr id="634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34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0ED21CA-990F-4B24-83F8-CBEB5EBEC9F2}" type="slidenum">
              <a:rPr lang="en-GB" sz="1400" smtClean="0"/>
              <a:pPr eaLnBrk="1" hangingPunct="1"/>
              <a:t>57</a:t>
            </a:fld>
            <a:endParaRPr lang="en-GB" sz="1400" smtClean="0"/>
          </a:p>
        </p:txBody>
      </p:sp>
      <p:sp>
        <p:nvSpPr>
          <p:cNvPr id="63493" name="Rectangle 2"/>
          <p:cNvSpPr>
            <a:spLocks noGrp="1" noChangeArrowheads="1"/>
          </p:cNvSpPr>
          <p:nvPr>
            <p:ph type="title"/>
          </p:nvPr>
        </p:nvSpPr>
        <p:spPr>
          <a:xfrm>
            <a:off x="685800" y="188913"/>
            <a:ext cx="7772400" cy="1143000"/>
          </a:xfrm>
        </p:spPr>
        <p:txBody>
          <a:bodyPr/>
          <a:lstStyle/>
          <a:p>
            <a:pPr eaLnBrk="1" hangingPunct="1"/>
            <a:r>
              <a:rPr lang="en-US" smtClean="0">
                <a:latin typeface="Times New Roman" pitchFamily="18" charset="0"/>
              </a:rPr>
              <a:t>Đặc</a:t>
            </a:r>
            <a:r>
              <a:rPr lang="en-US" smtClean="0"/>
              <a:t> </a:t>
            </a:r>
            <a:r>
              <a:rPr lang="en-US" smtClean="0">
                <a:latin typeface="Times New Roman" pitchFamily="18" charset="0"/>
              </a:rPr>
              <a:t>tính</a:t>
            </a:r>
            <a:r>
              <a:rPr lang="en-US" smtClean="0"/>
              <a:t> </a:t>
            </a:r>
            <a:r>
              <a:rPr lang="en-US" smtClean="0">
                <a:latin typeface="Times New Roman" pitchFamily="18" charset="0"/>
              </a:rPr>
              <a:t>đồ</a:t>
            </a:r>
            <a:r>
              <a:rPr lang="en-US" smtClean="0"/>
              <a:t> </a:t>
            </a:r>
            <a:r>
              <a:rPr lang="en-US" smtClean="0">
                <a:latin typeface="Times New Roman" pitchFamily="18" charset="0"/>
              </a:rPr>
              <a:t>thị</a:t>
            </a:r>
          </a:p>
        </p:txBody>
      </p:sp>
      <p:sp>
        <p:nvSpPr>
          <p:cNvPr id="63494" name="Rectangle 3"/>
          <p:cNvSpPr>
            <a:spLocks noGrp="1" noChangeArrowheads="1"/>
          </p:cNvSpPr>
          <p:nvPr>
            <p:ph type="body" idx="1"/>
          </p:nvPr>
        </p:nvSpPr>
        <p:spPr>
          <a:xfrm>
            <a:off x="685800" y="1258888"/>
            <a:ext cx="7772400" cy="4114800"/>
          </a:xfrm>
        </p:spPr>
        <p:txBody>
          <a:bodyPr/>
          <a:lstStyle/>
          <a:p>
            <a:pPr eaLnBrk="1" hangingPunct="1"/>
            <a:r>
              <a:rPr lang="en-US" sz="2800" b="1" smtClean="0"/>
              <a:t>Đồ thị có hướng</a:t>
            </a:r>
            <a:r>
              <a:rPr lang="en-US" sz="2800" smtClean="0"/>
              <a:t>: là đồ thị với các cung có định hướng, nghĩa là cặp nút có quan hệ thứ tự trước sau </a:t>
            </a:r>
            <a:r>
              <a:rPr lang="en-US" sz="2800" b="1" smtClean="0"/>
              <a:t>theo từng cung. </a:t>
            </a:r>
            <a:r>
              <a:rPr lang="en-US" sz="2800" smtClean="0"/>
              <a:t>Cung (Ni,Nj) có hướng từ Ni đến Nj, Khi đó Ni là nút cha và Nj là nút con.</a:t>
            </a:r>
          </a:p>
          <a:p>
            <a:pPr eaLnBrk="1" hangingPunct="1"/>
            <a:r>
              <a:rPr lang="en-US" sz="2800" b="1" smtClean="0"/>
              <a:t>Nút lá</a:t>
            </a:r>
            <a:r>
              <a:rPr lang="en-US" sz="2800" smtClean="0"/>
              <a:t>: là nút không có nút con.</a:t>
            </a:r>
          </a:p>
          <a:p>
            <a:pPr eaLnBrk="1" hangingPunct="1"/>
            <a:r>
              <a:rPr lang="en-US" sz="2800" b="1" smtClean="0"/>
              <a:t>Path</a:t>
            </a:r>
            <a:r>
              <a:rPr lang="en-US" sz="2800" smtClean="0"/>
              <a:t>: là chuổi có thứ tự các nút mà 2 nút kế tiếp nhau tồn tại một cung</a:t>
            </a:r>
            <a:r>
              <a:rPr lang="en-US" smtClean="0"/>
              <a: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870ED05-1A5E-478B-B806-716D3D7B05B8}" type="datetime1">
              <a:rPr lang="en-GB" sz="1400" smtClean="0"/>
              <a:pPr eaLnBrk="1" hangingPunct="1"/>
              <a:t>22/03/2018</a:t>
            </a:fld>
            <a:endParaRPr lang="en-GB" sz="1400" smtClean="0"/>
          </a:p>
        </p:txBody>
      </p:sp>
      <p:sp>
        <p:nvSpPr>
          <p:cNvPr id="645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45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7A8FE6A-2530-4EFF-974C-47B967F4A9EA}" type="slidenum">
              <a:rPr lang="en-GB" sz="1400" smtClean="0"/>
              <a:pPr eaLnBrk="1" hangingPunct="1"/>
              <a:t>58</a:t>
            </a:fld>
            <a:endParaRPr lang="en-GB" sz="1400" smtClean="0"/>
          </a:p>
        </p:txBody>
      </p:sp>
      <p:sp>
        <p:nvSpPr>
          <p:cNvPr id="64517" name="Rectangle 2"/>
          <p:cNvSpPr>
            <a:spLocks noGrp="1" noChangeArrowheads="1"/>
          </p:cNvSpPr>
          <p:nvPr>
            <p:ph type="title"/>
          </p:nvPr>
        </p:nvSpPr>
        <p:spPr/>
        <p:txBody>
          <a:bodyPr/>
          <a:lstStyle/>
          <a:p>
            <a:pPr eaLnBrk="1" hangingPunct="1"/>
            <a:r>
              <a:rPr lang="en-US" smtClean="0">
                <a:latin typeface="Times New Roman" pitchFamily="18" charset="0"/>
              </a:rPr>
              <a:t>Đặc</a:t>
            </a:r>
            <a:r>
              <a:rPr lang="en-US" smtClean="0"/>
              <a:t> </a:t>
            </a:r>
            <a:r>
              <a:rPr lang="en-US" smtClean="0">
                <a:latin typeface="Times New Roman" pitchFamily="18" charset="0"/>
              </a:rPr>
              <a:t>tính</a:t>
            </a:r>
            <a:r>
              <a:rPr lang="en-US" smtClean="0"/>
              <a:t> </a:t>
            </a:r>
            <a:r>
              <a:rPr lang="en-US" smtClean="0">
                <a:latin typeface="Times New Roman" pitchFamily="18" charset="0"/>
              </a:rPr>
              <a:t>đồ</a:t>
            </a:r>
            <a:r>
              <a:rPr lang="en-US" smtClean="0"/>
              <a:t> </a:t>
            </a:r>
            <a:r>
              <a:rPr lang="en-US" smtClean="0">
                <a:latin typeface="Times New Roman" pitchFamily="18" charset="0"/>
              </a:rPr>
              <a:t>thị</a:t>
            </a:r>
          </a:p>
        </p:txBody>
      </p:sp>
      <p:sp>
        <p:nvSpPr>
          <p:cNvPr id="64518" name="Rectangle 3"/>
          <p:cNvSpPr>
            <a:spLocks noGrp="1" noChangeArrowheads="1"/>
          </p:cNvSpPr>
          <p:nvPr>
            <p:ph type="body" idx="1"/>
          </p:nvPr>
        </p:nvSpPr>
        <p:spPr/>
        <p:txBody>
          <a:bodyPr/>
          <a:lstStyle/>
          <a:p>
            <a:pPr eaLnBrk="1" hangingPunct="1"/>
            <a:r>
              <a:rPr lang="en-US" sz="2800" b="1" smtClean="0"/>
              <a:t>Đồ thị có gốc</a:t>
            </a:r>
            <a:r>
              <a:rPr lang="en-US" sz="2800" smtClean="0"/>
              <a:t>: Trên đồ thị tồn tại nút X sao cho tất cả  các path đều đi qua nút đó. X là gốc - Root</a:t>
            </a:r>
          </a:p>
          <a:p>
            <a:pPr eaLnBrk="1" hangingPunct="1"/>
            <a:r>
              <a:rPr lang="en-US" sz="2800" b="1" smtClean="0"/>
              <a:t>Vòng</a:t>
            </a:r>
            <a:r>
              <a:rPr lang="en-US" sz="2800" smtClean="0"/>
              <a:t> : là một path đi qua nút nhiều hơn một lần</a:t>
            </a:r>
          </a:p>
          <a:p>
            <a:pPr eaLnBrk="1" hangingPunct="1"/>
            <a:r>
              <a:rPr lang="en-US" sz="2800" b="1" smtClean="0"/>
              <a:t>Cây</a:t>
            </a:r>
            <a:r>
              <a:rPr lang="en-US" sz="2800" smtClean="0"/>
              <a:t>: là graph mà không có path vòng</a:t>
            </a:r>
          </a:p>
          <a:p>
            <a:pPr eaLnBrk="1" hangingPunct="1"/>
            <a:r>
              <a:rPr lang="en-US" sz="2800" b="1" smtClean="0"/>
              <a:t>Hai nút nối nhau</a:t>
            </a:r>
            <a:r>
              <a:rPr lang="en-US" sz="2800" smtClean="0"/>
              <a:t> :nếu có một path đi qua 2 nút đó</a:t>
            </a:r>
          </a:p>
          <a:p>
            <a:pPr eaLnBrk="1" hangingPunct="1"/>
            <a:endParaRPr lang="en-US" sz="28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57B737C-F87D-4A52-A1DB-F72001369ADA}" type="datetime1">
              <a:rPr lang="en-GB" sz="1400" smtClean="0"/>
              <a:pPr eaLnBrk="1" hangingPunct="1"/>
              <a:t>22/03/2018</a:t>
            </a:fld>
            <a:endParaRPr lang="en-GB" sz="1400" smtClean="0"/>
          </a:p>
        </p:txBody>
      </p:sp>
      <p:sp>
        <p:nvSpPr>
          <p:cNvPr id="655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55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8565960-903F-4BF3-B7A9-BA8C189ED0F0}" type="slidenum">
              <a:rPr lang="en-GB" sz="1400" smtClean="0"/>
              <a:pPr eaLnBrk="1" hangingPunct="1"/>
              <a:t>59</a:t>
            </a:fld>
            <a:endParaRPr lang="en-GB" sz="1400" smtClean="0"/>
          </a:p>
        </p:txBody>
      </p:sp>
      <p:sp>
        <p:nvSpPr>
          <p:cNvPr id="65541" name="Rectangle 2"/>
          <p:cNvSpPr>
            <a:spLocks noGrp="1" noChangeArrowheads="1"/>
          </p:cNvSpPr>
          <p:nvPr>
            <p:ph type="title"/>
          </p:nvPr>
        </p:nvSpPr>
        <p:spPr/>
        <p:txBody>
          <a:bodyPr/>
          <a:lstStyle/>
          <a:p>
            <a:pPr eaLnBrk="1" hangingPunct="1"/>
            <a:r>
              <a:rPr lang="en-US" smtClean="0"/>
              <a:t>Các chiến lược tìm kiếm</a:t>
            </a:r>
          </a:p>
        </p:txBody>
      </p:sp>
      <p:sp>
        <p:nvSpPr>
          <p:cNvPr id="168963" name="Rectangle 3"/>
          <p:cNvSpPr>
            <a:spLocks noGrp="1" noChangeArrowheads="1"/>
          </p:cNvSpPr>
          <p:nvPr>
            <p:ph type="body" idx="1"/>
          </p:nvPr>
        </p:nvSpPr>
        <p:spPr/>
        <p:txBody>
          <a:bodyPr/>
          <a:lstStyle/>
          <a:p>
            <a:pPr eaLnBrk="1" hangingPunct="1"/>
            <a:r>
              <a:rPr lang="en-US" sz="2600" smtClean="0"/>
              <a:t>Tìm kiếm mù</a:t>
            </a:r>
          </a:p>
          <a:p>
            <a:pPr eaLnBrk="1" hangingPunct="1"/>
            <a:r>
              <a:rPr lang="en-US" sz="2600" smtClean="0"/>
              <a:t>Tìm kiếm tốt nhất</a:t>
            </a:r>
          </a:p>
          <a:p>
            <a:pPr eaLnBrk="1" hangingPunct="1"/>
            <a:r>
              <a:rPr lang="en-US" sz="2600" smtClean="0"/>
              <a:t>Tìm kiếm heuristic</a:t>
            </a:r>
          </a:p>
          <a:p>
            <a:pPr eaLnBrk="1" hangingPunct="1"/>
            <a:endParaRPr lang="en-US" sz="2600" smtClean="0"/>
          </a:p>
          <a:p>
            <a:pPr eaLnBrk="1" hangingPunct="1">
              <a:buFontTx/>
              <a:buNone/>
            </a:pPr>
            <a:r>
              <a:rPr lang="en-US" sz="2200" smtClean="0">
                <a:sym typeface="Wingdings" pitchFamily="2" charset="2"/>
              </a:rPr>
              <a:t> </a:t>
            </a:r>
            <a:r>
              <a:rPr lang="en-US" sz="2800" smtClean="0"/>
              <a:t>Mục tiêu: tìm ra một solution path </a:t>
            </a:r>
          </a:p>
          <a:p>
            <a:pPr lvl="4" eaLnBrk="1" hangingPunct="1">
              <a:buFontTx/>
              <a:buNone/>
            </a:pPr>
            <a:r>
              <a:rPr lang="en-US" sz="2800" smtClean="0"/>
              <a:t>   và/hay solution path tốt nhất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68963">
                                            <p:txEl>
                                              <p:pRg st="1" end="1"/>
                                            </p:txEl>
                                          </p:spTgt>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896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8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2DAB626-3C58-4074-B7CB-C8069F0F01D1}" type="datetime1">
              <a:rPr lang="en-GB" sz="1400" smtClean="0"/>
              <a:pPr eaLnBrk="1" hangingPunct="1"/>
              <a:t>22/03/2018</a:t>
            </a:fld>
            <a:endParaRPr lang="en-GB" sz="1400" smtClean="0"/>
          </a:p>
        </p:txBody>
      </p:sp>
      <p:sp>
        <p:nvSpPr>
          <p:cNvPr id="245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45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452526D-F01B-40D1-B149-117454B47908}" type="slidenum">
              <a:rPr lang="en-GB" sz="1400" smtClean="0"/>
              <a:pPr eaLnBrk="1" hangingPunct="1"/>
              <a:t>6</a:t>
            </a:fld>
            <a:endParaRPr lang="en-GB" sz="1400" smtClean="0"/>
          </a:p>
        </p:txBody>
      </p:sp>
      <p:sp>
        <p:nvSpPr>
          <p:cNvPr id="24581" name="Rectangle 2"/>
          <p:cNvSpPr>
            <a:spLocks noGrp="1" noChangeArrowheads="1"/>
          </p:cNvSpPr>
          <p:nvPr>
            <p:ph type="title"/>
          </p:nvPr>
        </p:nvSpPr>
        <p:spPr/>
        <p:txBody>
          <a:bodyPr/>
          <a:lstStyle/>
          <a:p>
            <a:pPr eaLnBrk="1" hangingPunct="1"/>
            <a:r>
              <a:rPr lang="en-US" smtClean="0"/>
              <a:t>Thuật toán </a:t>
            </a:r>
          </a:p>
        </p:txBody>
      </p:sp>
      <p:sp>
        <p:nvSpPr>
          <p:cNvPr id="103427" name="Rectangle 3"/>
          <p:cNvSpPr>
            <a:spLocks noGrp="1" noChangeArrowheads="1"/>
          </p:cNvSpPr>
          <p:nvPr>
            <p:ph type="body" idx="1"/>
          </p:nvPr>
        </p:nvSpPr>
        <p:spPr/>
        <p:txBody>
          <a:bodyPr/>
          <a:lstStyle/>
          <a:p>
            <a:pPr eaLnBrk="1" hangingPunct="1"/>
            <a:r>
              <a:rPr lang="en-US" smtClean="0"/>
              <a:t>Thuật toán là giải pháp viết dưới dạng thủ tục và thỏa 3 tiêu chuẩn</a:t>
            </a:r>
          </a:p>
          <a:p>
            <a:pPr eaLnBrk="1" hangingPunct="1">
              <a:buFontTx/>
              <a:buNone/>
            </a:pPr>
            <a:r>
              <a:rPr lang="en-US" smtClean="0"/>
              <a:t>			Xác định : không mập mờ và có thể thực thi được</a:t>
            </a:r>
          </a:p>
          <a:p>
            <a:pPr eaLnBrk="1" hangingPunct="1">
              <a:buFontTx/>
              <a:buNone/>
            </a:pPr>
            <a:r>
              <a:rPr lang="en-US" smtClean="0"/>
              <a:t>			Hữu hạn</a:t>
            </a:r>
          </a:p>
          <a:p>
            <a:pPr eaLnBrk="1" hangingPunct="1">
              <a:buFontTx/>
              <a:buNone/>
            </a:pPr>
            <a:r>
              <a:rPr lang="en-US" smtClean="0"/>
              <a:t>			Đúng</a:t>
            </a:r>
          </a:p>
          <a:p>
            <a:pPr eaLnBrk="1" hangingPunct="1">
              <a:buFontTx/>
              <a:buNone/>
            </a:pPr>
            <a:r>
              <a:rPr lang="en-US" smtClean="0">
                <a:sym typeface="Wingdings" pitchFamily="2" charset="2"/>
              </a:rPr>
              <a:t> Thuật toán là một dãy hữu hạn các bước </a:t>
            </a:r>
            <a:r>
              <a:rPr lang="en-US" smtClean="0"/>
              <a:t>không mập mờ và có thể thực thi được, quá trình hành động theo các bước này phải dừng và cho kết quả mong muốn.</a:t>
            </a:r>
          </a:p>
          <a:p>
            <a:pPr eaLnBrk="1" hangingPunct="1">
              <a:buFontTx/>
              <a:buNone/>
            </a:pP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34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88CB58F-6F1B-46CD-B5A6-374DEC293906}" type="datetime1">
              <a:rPr lang="en-GB" sz="1400" smtClean="0"/>
              <a:pPr eaLnBrk="1" hangingPunct="1"/>
              <a:t>22/03/2018</a:t>
            </a:fld>
            <a:endParaRPr lang="en-GB" sz="1400" smtClean="0"/>
          </a:p>
        </p:txBody>
      </p:sp>
      <p:sp>
        <p:nvSpPr>
          <p:cNvPr id="665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65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AEBE07F-F5EF-456B-BC65-DC8155C6B7CE}" type="slidenum">
              <a:rPr lang="en-GB" sz="1400" smtClean="0"/>
              <a:pPr eaLnBrk="1" hangingPunct="1"/>
              <a:t>60</a:t>
            </a:fld>
            <a:endParaRPr lang="en-GB" sz="1400" smtClean="0"/>
          </a:p>
        </p:txBody>
      </p:sp>
      <p:sp>
        <p:nvSpPr>
          <p:cNvPr id="66565" name="Rectangle 2"/>
          <p:cNvSpPr>
            <a:spLocks noGrp="1" noChangeArrowheads="1"/>
          </p:cNvSpPr>
          <p:nvPr>
            <p:ph type="title"/>
          </p:nvPr>
        </p:nvSpPr>
        <p:spPr/>
        <p:txBody>
          <a:bodyPr/>
          <a:lstStyle/>
          <a:p>
            <a:pPr eaLnBrk="1" hangingPunct="1"/>
            <a:r>
              <a:rPr lang="en-US" smtClean="0"/>
              <a:t>Tìm kiếm mù</a:t>
            </a:r>
          </a:p>
        </p:txBody>
      </p:sp>
      <p:sp>
        <p:nvSpPr>
          <p:cNvPr id="66566" name="Rectangle 3"/>
          <p:cNvSpPr>
            <a:spLocks noGrp="1" noChangeArrowheads="1"/>
          </p:cNvSpPr>
          <p:nvPr>
            <p:ph type="body" idx="1"/>
          </p:nvPr>
        </p:nvSpPr>
        <p:spPr/>
        <p:txBody>
          <a:bodyPr/>
          <a:lstStyle/>
          <a:p>
            <a:pPr eaLnBrk="1" hangingPunct="1"/>
            <a:r>
              <a:rPr lang="en-US" smtClean="0"/>
              <a:t>Tìm kiếm theo chiều sâu</a:t>
            </a:r>
          </a:p>
          <a:p>
            <a:pPr eaLnBrk="1" hangingPunct="1"/>
            <a:r>
              <a:rPr lang="en-US" smtClean="0"/>
              <a:t>Tìm kiếm theo chiều rộng</a:t>
            </a:r>
          </a:p>
          <a:p>
            <a:pPr eaLnBrk="1" hangingPunct="1"/>
            <a:r>
              <a:rPr lang="en-US" smtClean="0"/>
              <a:t>Tìm kiếm sâu dần</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2C482DC-4118-4EF0-96FC-9CF9E6415221}" type="datetime1">
              <a:rPr lang="en-GB" sz="1400" smtClean="0"/>
              <a:pPr eaLnBrk="1" hangingPunct="1"/>
              <a:t>22/03/2018</a:t>
            </a:fld>
            <a:endParaRPr lang="en-GB" sz="1400" smtClean="0"/>
          </a:p>
        </p:txBody>
      </p:sp>
      <p:sp>
        <p:nvSpPr>
          <p:cNvPr id="675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75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7CE9FE4-ADD5-4D46-A7BB-B9C726F4E1E2}" type="slidenum">
              <a:rPr lang="en-GB" sz="1400" smtClean="0"/>
              <a:pPr eaLnBrk="1" hangingPunct="1"/>
              <a:t>61</a:t>
            </a:fld>
            <a:endParaRPr lang="en-GB" sz="1400" smtClean="0"/>
          </a:p>
        </p:txBody>
      </p:sp>
      <p:sp>
        <p:nvSpPr>
          <p:cNvPr id="67589" name="Rectangle 2"/>
          <p:cNvSpPr>
            <a:spLocks noGrp="1" noChangeArrowheads="1"/>
          </p:cNvSpPr>
          <p:nvPr>
            <p:ph type="title"/>
          </p:nvPr>
        </p:nvSpPr>
        <p:spPr/>
        <p:txBody>
          <a:bodyPr/>
          <a:lstStyle/>
          <a:p>
            <a:pPr eaLnBrk="1" hangingPunct="1"/>
            <a:endParaRPr lang="en-US" smtClean="0"/>
          </a:p>
        </p:txBody>
      </p:sp>
      <p:sp>
        <p:nvSpPr>
          <p:cNvPr id="67590" name="Rectangle 3"/>
          <p:cNvSpPr>
            <a:spLocks noGrp="1" noChangeArrowheads="1"/>
          </p:cNvSpPr>
          <p:nvPr>
            <p:ph type="body" idx="1"/>
          </p:nvPr>
        </p:nvSpPr>
        <p:spPr/>
        <p:txBody>
          <a:bodyPr/>
          <a:lstStyle/>
          <a:p>
            <a:pPr eaLnBrk="1" hangingPunct="1"/>
            <a:r>
              <a:rPr lang="en-US" smtClean="0"/>
              <a:t>O = {S}; C={};</a:t>
            </a:r>
          </a:p>
          <a:p>
            <a:pPr eaLnBrk="1" hangingPunct="1"/>
            <a:r>
              <a:rPr lang="en-US" smtClean="0"/>
              <a:t>While O khác rỗng</a:t>
            </a:r>
          </a:p>
          <a:p>
            <a:pPr eaLnBrk="1" hangingPunct="1"/>
            <a:r>
              <a:rPr lang="en-US" smtClean="0"/>
              <a:t>{</a:t>
            </a:r>
          </a:p>
          <a:p>
            <a:pPr lvl="1" eaLnBrk="1" hangingPunct="1">
              <a:buFontTx/>
              <a:buNone/>
            </a:pPr>
            <a:r>
              <a:rPr lang="en-US" smtClean="0"/>
              <a:t>    Lấy p trong O</a:t>
            </a:r>
          </a:p>
          <a:p>
            <a:pPr lvl="1" eaLnBrk="1" hangingPunct="1">
              <a:buFontTx/>
              <a:buNone/>
            </a:pPr>
            <a:r>
              <a:rPr lang="en-US" smtClean="0"/>
              <a:t>    Duyệt p</a:t>
            </a:r>
          </a:p>
          <a:p>
            <a:pPr lvl="1" eaLnBrk="1" hangingPunct="1">
              <a:buFontTx/>
              <a:buNone/>
            </a:pPr>
            <a:r>
              <a:rPr lang="en-US" smtClean="0"/>
              <a:t>    Bỏ p vào C</a:t>
            </a:r>
          </a:p>
          <a:p>
            <a:pPr lvl="1" eaLnBrk="1" hangingPunct="1">
              <a:buFontTx/>
              <a:buNone/>
            </a:pPr>
            <a:r>
              <a:rPr lang="en-US" smtClean="0"/>
              <a:t>	Với mỗi q kề p, q không thuộc C: bỏ q vào O</a:t>
            </a:r>
          </a:p>
          <a:p>
            <a:pPr eaLnBrk="1" hangingPunct="1"/>
            <a:r>
              <a:rPr lang="en-US" smtClean="0"/>
              <a:t>}</a:t>
            </a:r>
          </a:p>
          <a:p>
            <a:pPr eaLnBrk="1" hangingPunct="1"/>
            <a:endParaRPr lang="en-US"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F77D8D2-2473-4BAC-B301-66A566BFF372}" type="datetime1">
              <a:rPr lang="en-GB" sz="1400" smtClean="0"/>
              <a:pPr eaLnBrk="1" hangingPunct="1"/>
              <a:t>22/03/2018</a:t>
            </a:fld>
            <a:endParaRPr lang="en-GB" sz="1400" smtClean="0"/>
          </a:p>
        </p:txBody>
      </p:sp>
      <p:sp>
        <p:nvSpPr>
          <p:cNvPr id="686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86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9465D43-5ADA-4C8B-871A-61013ED5F27A}" type="slidenum">
              <a:rPr lang="en-GB" sz="1400" smtClean="0"/>
              <a:pPr eaLnBrk="1" hangingPunct="1"/>
              <a:t>62</a:t>
            </a:fld>
            <a:endParaRPr lang="en-GB" sz="1400" smtClean="0"/>
          </a:p>
        </p:txBody>
      </p:sp>
      <p:sp>
        <p:nvSpPr>
          <p:cNvPr id="68613" name="Rectangle 2"/>
          <p:cNvSpPr>
            <a:spLocks noGrp="1" noChangeArrowheads="1"/>
          </p:cNvSpPr>
          <p:nvPr>
            <p:ph type="title"/>
          </p:nvPr>
        </p:nvSpPr>
        <p:spPr/>
        <p:txBody>
          <a:bodyPr/>
          <a:lstStyle/>
          <a:p>
            <a:pPr eaLnBrk="1" hangingPunct="1"/>
            <a:r>
              <a:rPr lang="en-US" smtClean="0"/>
              <a:t>Tìm kiếm theo chiều sâu</a:t>
            </a:r>
          </a:p>
        </p:txBody>
      </p:sp>
      <p:sp>
        <p:nvSpPr>
          <p:cNvPr id="68614" name="Rectangle 3"/>
          <p:cNvSpPr>
            <a:spLocks noGrp="1" noChangeArrowheads="1"/>
          </p:cNvSpPr>
          <p:nvPr>
            <p:ph type="body" idx="1"/>
          </p:nvPr>
        </p:nvSpPr>
        <p:spPr/>
        <p:txBody>
          <a:bodyPr/>
          <a:lstStyle/>
          <a:p>
            <a:pPr eaLnBrk="1" hangingPunct="1"/>
            <a:r>
              <a:rPr lang="en-US" smtClean="0"/>
              <a:t>Tìm kiếm sâu trong không gian bài toán được bắt đầu từ một nút rồi tiếp tục cho đến khi hoặc đến ngõ cụt hoặc đến đích </a:t>
            </a:r>
          </a:p>
          <a:p>
            <a:pPr eaLnBrk="1" hangingPunct="1"/>
            <a:r>
              <a:rPr lang="en-US" smtClean="0"/>
              <a:t>Tại mỗi nút có luật trọng tài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4CE0F82-5580-418B-9F4A-454D6FD04F4C}" type="datetime1">
              <a:rPr lang="en-GB" sz="1400" smtClean="0"/>
              <a:pPr eaLnBrk="1" hangingPunct="1"/>
              <a:t>22/03/2018</a:t>
            </a:fld>
            <a:endParaRPr lang="en-GB" sz="1400" smtClean="0"/>
          </a:p>
        </p:txBody>
      </p:sp>
      <p:sp>
        <p:nvSpPr>
          <p:cNvPr id="696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696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8D26288-D229-45B5-8E6B-E698A071FE60}" type="slidenum">
              <a:rPr lang="en-GB" sz="1400" smtClean="0"/>
              <a:pPr eaLnBrk="1" hangingPunct="1"/>
              <a:t>63</a:t>
            </a:fld>
            <a:endParaRPr lang="en-GB" sz="1400" smtClean="0"/>
          </a:p>
        </p:txBody>
      </p:sp>
      <p:sp>
        <p:nvSpPr>
          <p:cNvPr id="69637" name="Rectangle 2"/>
          <p:cNvSpPr>
            <a:spLocks noGrp="1" noChangeArrowheads="1"/>
          </p:cNvSpPr>
          <p:nvPr>
            <p:ph type="title"/>
          </p:nvPr>
        </p:nvSpPr>
        <p:spPr/>
        <p:txBody>
          <a:bodyPr/>
          <a:lstStyle/>
          <a:p>
            <a:pPr eaLnBrk="1" hangingPunct="1"/>
            <a:r>
              <a:rPr lang="en-US" smtClean="0"/>
              <a:t>Tìm kiếm theo chiều sâu</a:t>
            </a:r>
          </a:p>
        </p:txBody>
      </p:sp>
      <p:sp>
        <p:nvSpPr>
          <p:cNvPr id="69638" name="Rectangle 3"/>
          <p:cNvSpPr>
            <a:spLocks noGrp="1" noChangeArrowheads="1"/>
          </p:cNvSpPr>
          <p:nvPr>
            <p:ph type="body" idx="1"/>
          </p:nvPr>
        </p:nvSpPr>
        <p:spPr/>
        <p:txBody>
          <a:bodyPr/>
          <a:lstStyle/>
          <a:p>
            <a:pPr eaLnBrk="1" hangingPunct="1"/>
            <a:r>
              <a:rPr lang="en-US" smtClean="0"/>
              <a:t>O = {S}; C={};</a:t>
            </a:r>
          </a:p>
          <a:p>
            <a:pPr eaLnBrk="1" hangingPunct="1"/>
            <a:r>
              <a:rPr lang="en-US" smtClean="0"/>
              <a:t>While O khác rỗng</a:t>
            </a:r>
          </a:p>
          <a:p>
            <a:pPr eaLnBrk="1" hangingPunct="1"/>
            <a:r>
              <a:rPr lang="en-US" smtClean="0"/>
              <a:t>{</a:t>
            </a:r>
          </a:p>
          <a:p>
            <a:pPr lvl="1" eaLnBrk="1" hangingPunct="1">
              <a:buFontTx/>
              <a:buNone/>
            </a:pPr>
            <a:r>
              <a:rPr lang="en-US" smtClean="0"/>
              <a:t>    Lấy p từ đầu O</a:t>
            </a:r>
          </a:p>
          <a:p>
            <a:pPr lvl="1" eaLnBrk="1" hangingPunct="1">
              <a:buFontTx/>
              <a:buNone/>
            </a:pPr>
            <a:r>
              <a:rPr lang="en-US" smtClean="0"/>
              <a:t>    Duyệt p</a:t>
            </a:r>
          </a:p>
          <a:p>
            <a:pPr lvl="1" eaLnBrk="1" hangingPunct="1">
              <a:buFontTx/>
              <a:buNone/>
            </a:pPr>
            <a:r>
              <a:rPr lang="en-US" smtClean="0"/>
              <a:t>    Bỏ p vào C</a:t>
            </a:r>
          </a:p>
          <a:p>
            <a:pPr lvl="1" eaLnBrk="1" hangingPunct="1">
              <a:buFontTx/>
              <a:buNone/>
            </a:pPr>
            <a:r>
              <a:rPr lang="en-US" smtClean="0"/>
              <a:t>	Với mỗi q kề p, q không thuộc C: bỏ q vào đầu O</a:t>
            </a:r>
          </a:p>
          <a:p>
            <a:pPr eaLnBrk="1" hangingPunct="1"/>
            <a:r>
              <a:rPr lang="en-US" smtClean="0"/>
              <a:t>}</a:t>
            </a:r>
          </a:p>
          <a:p>
            <a:pPr eaLnBrk="1" hangingPunct="1"/>
            <a:endParaRPr lang="en-US"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1EAD36D-A9E3-44F6-9A76-38C3EFE1AC20}" type="datetime1">
              <a:rPr lang="en-GB" sz="1400" smtClean="0"/>
              <a:pPr eaLnBrk="1" hangingPunct="1"/>
              <a:t>22/03/2018</a:t>
            </a:fld>
            <a:endParaRPr lang="en-GB" sz="1400" smtClean="0"/>
          </a:p>
        </p:txBody>
      </p:sp>
      <p:sp>
        <p:nvSpPr>
          <p:cNvPr id="11268"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1269"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B9D3C5-F28B-4EB4-B9C9-6719B164125E}" type="slidenum">
              <a:rPr lang="en-GB" sz="1400" smtClean="0"/>
              <a:pPr eaLnBrk="1" hangingPunct="1"/>
              <a:t>64</a:t>
            </a:fld>
            <a:endParaRPr lang="en-GB" sz="1400" smtClean="0"/>
          </a:p>
        </p:txBody>
      </p:sp>
      <p:sp>
        <p:nvSpPr>
          <p:cNvPr id="11270" name="Rectangle 2"/>
          <p:cNvSpPr>
            <a:spLocks noGrp="1" noChangeArrowheads="1"/>
          </p:cNvSpPr>
          <p:nvPr>
            <p:ph type="title"/>
          </p:nvPr>
        </p:nvSpPr>
        <p:spPr/>
        <p:txBody>
          <a:bodyPr/>
          <a:lstStyle/>
          <a:p>
            <a:pPr eaLnBrk="1" hangingPunct="1"/>
            <a:endParaRPr lang="en-US" smtClean="0"/>
          </a:p>
        </p:txBody>
      </p:sp>
      <p:sp>
        <p:nvSpPr>
          <p:cNvPr id="11271" name="Rectangle 3"/>
          <p:cNvSpPr>
            <a:spLocks noGrp="1" noChangeArrowheads="1"/>
          </p:cNvSpPr>
          <p:nvPr>
            <p:ph type="body" idx="1"/>
          </p:nvPr>
        </p:nvSpPr>
        <p:spPr/>
        <p:txBody>
          <a:bodyPr/>
          <a:lstStyle/>
          <a:p>
            <a:pPr eaLnBrk="1" hangingPunct="1"/>
            <a:endParaRPr lang="en-US" smtClean="0"/>
          </a:p>
        </p:txBody>
      </p:sp>
      <p:sp>
        <p:nvSpPr>
          <p:cNvPr id="11272"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1266" name="Object 4"/>
          <p:cNvGraphicFramePr>
            <a:graphicFrameLocks noChangeAspect="1"/>
          </p:cNvGraphicFramePr>
          <p:nvPr/>
        </p:nvGraphicFramePr>
        <p:xfrm>
          <a:off x="0" y="333375"/>
          <a:ext cx="8748713" cy="6126163"/>
        </p:xfrm>
        <a:graphic>
          <a:graphicData uri="http://schemas.openxmlformats.org/presentationml/2006/ole">
            <mc:AlternateContent xmlns:mc="http://schemas.openxmlformats.org/markup-compatibility/2006">
              <mc:Choice xmlns:v="urn:schemas-microsoft-com:vml" Requires="v">
                <p:oleObj spid="_x0000_s11282" r:id="rId3" imgW="4114800" imgH="3035808" progId="SmartDraw.2">
                  <p:embed/>
                </p:oleObj>
              </mc:Choice>
              <mc:Fallback>
                <p:oleObj r:id="rId3" imgW="4114800" imgH="3035808" progId="SmartDraw.2">
                  <p:embed/>
                  <p:pic>
                    <p:nvPicPr>
                      <p:cNvPr id="0" name="Object 4"/>
                      <p:cNvPicPr>
                        <a:picLocks noChangeAspect="1" noChangeArrowheads="1"/>
                      </p:cNvPicPr>
                      <p:nvPr/>
                    </p:nvPicPr>
                    <p:blipFill>
                      <a:blip r:embed="rId4">
                        <a:extLst/>
                      </a:blip>
                      <a:srcRect/>
                      <a:stretch>
                        <a:fillRect/>
                      </a:stretch>
                    </p:blipFill>
                    <p:spPr bwMode="auto">
                      <a:xfrm>
                        <a:off x="0" y="333375"/>
                        <a:ext cx="8748713" cy="612616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C89DDAC-29E8-4650-8766-7C20833DAF44}" type="datetime1">
              <a:rPr lang="en-GB" sz="1400" smtClean="0"/>
              <a:pPr eaLnBrk="1" hangingPunct="1"/>
              <a:t>22/03/2018</a:t>
            </a:fld>
            <a:endParaRPr lang="en-GB" sz="1400" smtClean="0"/>
          </a:p>
        </p:txBody>
      </p:sp>
      <p:sp>
        <p:nvSpPr>
          <p:cNvPr id="12292"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2293"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A03E19F-6321-4A09-B913-E1F197BD106B}" type="slidenum">
              <a:rPr lang="en-GB" sz="1400" smtClean="0"/>
              <a:pPr eaLnBrk="1" hangingPunct="1"/>
              <a:t>65</a:t>
            </a:fld>
            <a:endParaRPr lang="en-GB" sz="1400" smtClean="0"/>
          </a:p>
        </p:txBody>
      </p:sp>
      <p:sp>
        <p:nvSpPr>
          <p:cNvPr id="12294" name="Rectangle 2"/>
          <p:cNvSpPr>
            <a:spLocks noGrp="1" noChangeArrowheads="1"/>
          </p:cNvSpPr>
          <p:nvPr>
            <p:ph type="title"/>
          </p:nvPr>
        </p:nvSpPr>
        <p:spPr/>
        <p:txBody>
          <a:bodyPr/>
          <a:lstStyle/>
          <a:p>
            <a:pPr eaLnBrk="1" hangingPunct="1"/>
            <a:endParaRPr lang="en-US" smtClean="0"/>
          </a:p>
        </p:txBody>
      </p:sp>
      <p:sp>
        <p:nvSpPr>
          <p:cNvPr id="12295" name="Rectangle 3"/>
          <p:cNvSpPr>
            <a:spLocks noGrp="1" noChangeArrowheads="1"/>
          </p:cNvSpPr>
          <p:nvPr>
            <p:ph type="body" idx="1"/>
          </p:nvPr>
        </p:nvSpPr>
        <p:spPr/>
        <p:txBody>
          <a:bodyPr/>
          <a:lstStyle/>
          <a:p>
            <a:pPr eaLnBrk="1" hangingPunct="1"/>
            <a:endParaRPr lang="en-US" smtClean="0"/>
          </a:p>
        </p:txBody>
      </p:sp>
      <p:sp>
        <p:nvSpPr>
          <p:cNvPr id="12296" name="Rectangle 5"/>
          <p:cNvSpPr>
            <a:spLocks noChangeArrowheads="1"/>
          </p:cNvSpPr>
          <p:nvPr/>
        </p:nvSpPr>
        <p:spPr bwMode="auto">
          <a:xfrm>
            <a:off x="0" y="205263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2290" name="Object 4"/>
          <p:cNvGraphicFramePr>
            <a:graphicFrameLocks noChangeAspect="1"/>
          </p:cNvGraphicFramePr>
          <p:nvPr/>
        </p:nvGraphicFramePr>
        <p:xfrm>
          <a:off x="431800" y="1228725"/>
          <a:ext cx="8316913" cy="4576763"/>
        </p:xfrm>
        <a:graphic>
          <a:graphicData uri="http://schemas.openxmlformats.org/presentationml/2006/ole">
            <mc:AlternateContent xmlns:mc="http://schemas.openxmlformats.org/markup-compatibility/2006">
              <mc:Choice xmlns:v="urn:schemas-microsoft-com:vml" Requires="v">
                <p:oleObj spid="_x0000_s12306" r:id="rId3" imgW="5001768" imgH="2752344" progId="SmartDraw.2">
                  <p:embed/>
                </p:oleObj>
              </mc:Choice>
              <mc:Fallback>
                <p:oleObj r:id="rId3" imgW="5001768" imgH="2752344" progId="SmartDraw.2">
                  <p:embed/>
                  <p:pic>
                    <p:nvPicPr>
                      <p:cNvPr id="0" name="Object 4"/>
                      <p:cNvPicPr>
                        <a:picLocks noChangeAspect="1" noChangeArrowheads="1"/>
                      </p:cNvPicPr>
                      <p:nvPr/>
                    </p:nvPicPr>
                    <p:blipFill>
                      <a:blip r:embed="rId4">
                        <a:extLst/>
                      </a:blip>
                      <a:srcRect/>
                      <a:stretch>
                        <a:fillRect/>
                      </a:stretch>
                    </p:blipFill>
                    <p:spPr bwMode="auto">
                      <a:xfrm>
                        <a:off x="431800" y="1228725"/>
                        <a:ext cx="8316913" cy="457676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014743D-7167-4B62-A62C-47E8A23B485B}" type="datetime1">
              <a:rPr lang="en-GB" sz="1400" smtClean="0"/>
              <a:pPr eaLnBrk="1" hangingPunct="1"/>
              <a:t>22/03/2018</a:t>
            </a:fld>
            <a:endParaRPr lang="en-GB" sz="1400" smtClean="0"/>
          </a:p>
        </p:txBody>
      </p:sp>
      <p:sp>
        <p:nvSpPr>
          <p:cNvPr id="706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06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EBC9003-D166-4FF4-9C41-72004CC9DDE3}" type="slidenum">
              <a:rPr lang="en-GB" sz="1400" smtClean="0"/>
              <a:pPr eaLnBrk="1" hangingPunct="1"/>
              <a:t>66</a:t>
            </a:fld>
            <a:endParaRPr lang="en-GB" sz="1400" smtClean="0"/>
          </a:p>
        </p:txBody>
      </p:sp>
      <p:sp>
        <p:nvSpPr>
          <p:cNvPr id="70661" name="Rectangle 2"/>
          <p:cNvSpPr>
            <a:spLocks noGrp="1" noChangeArrowheads="1"/>
          </p:cNvSpPr>
          <p:nvPr>
            <p:ph type="title"/>
          </p:nvPr>
        </p:nvSpPr>
        <p:spPr/>
        <p:txBody>
          <a:bodyPr/>
          <a:lstStyle/>
          <a:p>
            <a:pPr eaLnBrk="1" hangingPunct="1"/>
            <a:r>
              <a:rPr lang="en-US" smtClean="0"/>
              <a:t>Tìm kiếm theo chiều rộng</a:t>
            </a:r>
          </a:p>
        </p:txBody>
      </p:sp>
      <p:sp>
        <p:nvSpPr>
          <p:cNvPr id="70662" name="Rectangle 3"/>
          <p:cNvSpPr>
            <a:spLocks noGrp="1" noChangeArrowheads="1"/>
          </p:cNvSpPr>
          <p:nvPr>
            <p:ph type="body" idx="1"/>
          </p:nvPr>
        </p:nvSpPr>
        <p:spPr/>
        <p:txBody>
          <a:bodyPr/>
          <a:lstStyle/>
          <a:p>
            <a:pPr eaLnBrk="1" hangingPunct="1"/>
            <a:r>
              <a:rPr lang="en-US" smtClean="0"/>
              <a:t>Tìm kiếm trên tất cả các nút của một mức trong không gian bài toán trước khi chuyển sang các nút của mức tiếp theo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890DC27-DA59-4438-9F06-E321553CC264}" type="datetime1">
              <a:rPr lang="en-GB" sz="1400" smtClean="0"/>
              <a:pPr eaLnBrk="1" hangingPunct="1"/>
              <a:t>22/03/2018</a:t>
            </a:fld>
            <a:endParaRPr lang="en-GB" sz="1400" smtClean="0"/>
          </a:p>
        </p:txBody>
      </p:sp>
      <p:sp>
        <p:nvSpPr>
          <p:cNvPr id="716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16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275F85B-AA7D-4F62-A519-9E7149D3343B}" type="slidenum">
              <a:rPr lang="en-GB" sz="1400" smtClean="0"/>
              <a:pPr eaLnBrk="1" hangingPunct="1"/>
              <a:t>67</a:t>
            </a:fld>
            <a:endParaRPr lang="en-GB" sz="1400" smtClean="0"/>
          </a:p>
        </p:txBody>
      </p:sp>
      <p:sp>
        <p:nvSpPr>
          <p:cNvPr id="71685" name="Rectangle 2"/>
          <p:cNvSpPr>
            <a:spLocks noGrp="1" noChangeArrowheads="1"/>
          </p:cNvSpPr>
          <p:nvPr>
            <p:ph type="title"/>
          </p:nvPr>
        </p:nvSpPr>
        <p:spPr/>
        <p:txBody>
          <a:bodyPr/>
          <a:lstStyle/>
          <a:p>
            <a:pPr eaLnBrk="1" hangingPunct="1"/>
            <a:r>
              <a:rPr lang="en-US" smtClean="0"/>
              <a:t>Tìm kiếm theo chiều rộng</a:t>
            </a:r>
          </a:p>
        </p:txBody>
      </p:sp>
      <p:sp>
        <p:nvSpPr>
          <p:cNvPr id="71686" name="Rectangle 3"/>
          <p:cNvSpPr>
            <a:spLocks noGrp="1" noChangeArrowheads="1"/>
          </p:cNvSpPr>
          <p:nvPr>
            <p:ph type="body" idx="1"/>
          </p:nvPr>
        </p:nvSpPr>
        <p:spPr/>
        <p:txBody>
          <a:bodyPr/>
          <a:lstStyle/>
          <a:p>
            <a:pPr eaLnBrk="1" hangingPunct="1"/>
            <a:r>
              <a:rPr lang="en-US" smtClean="0"/>
              <a:t>O = [S]; C={};</a:t>
            </a:r>
          </a:p>
          <a:p>
            <a:pPr eaLnBrk="1" hangingPunct="1"/>
            <a:r>
              <a:rPr lang="en-US" smtClean="0"/>
              <a:t>While O khác rỗng</a:t>
            </a:r>
          </a:p>
          <a:p>
            <a:pPr eaLnBrk="1" hangingPunct="1"/>
            <a:r>
              <a:rPr lang="en-US" smtClean="0"/>
              <a:t>{</a:t>
            </a:r>
          </a:p>
          <a:p>
            <a:pPr lvl="1" eaLnBrk="1" hangingPunct="1">
              <a:buFontTx/>
              <a:buNone/>
            </a:pPr>
            <a:r>
              <a:rPr lang="en-US" smtClean="0"/>
              <a:t>    Lấy p từ đầu O</a:t>
            </a:r>
          </a:p>
          <a:p>
            <a:pPr lvl="1" eaLnBrk="1" hangingPunct="1">
              <a:buFontTx/>
              <a:buNone/>
            </a:pPr>
            <a:r>
              <a:rPr lang="en-US" smtClean="0"/>
              <a:t>    Duyệt p</a:t>
            </a:r>
          </a:p>
          <a:p>
            <a:pPr lvl="1" eaLnBrk="1" hangingPunct="1">
              <a:buFontTx/>
              <a:buNone/>
            </a:pPr>
            <a:r>
              <a:rPr lang="en-US" smtClean="0"/>
              <a:t>    Bỏ p vào C</a:t>
            </a:r>
          </a:p>
          <a:p>
            <a:pPr lvl="1" eaLnBrk="1" hangingPunct="1">
              <a:buFontTx/>
              <a:buNone/>
            </a:pPr>
            <a:r>
              <a:rPr lang="en-US" smtClean="0"/>
              <a:t>	Với mỗi q kề p, q không thuộc C: bỏ q vào cuối O</a:t>
            </a:r>
          </a:p>
          <a:p>
            <a:pPr eaLnBrk="1" hangingPunct="1"/>
            <a:r>
              <a:rPr lang="en-US" smtClean="0"/>
              <a:t>}</a:t>
            </a:r>
          </a:p>
          <a:p>
            <a:pPr eaLnBrk="1" hangingPunct="1"/>
            <a:endParaRPr lang="en-US"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6F5F2F1-E69F-471C-8351-AF4F59E4619D}" type="datetime1">
              <a:rPr lang="en-GB" sz="1400" smtClean="0"/>
              <a:pPr eaLnBrk="1" hangingPunct="1"/>
              <a:t>22/03/2018</a:t>
            </a:fld>
            <a:endParaRPr lang="en-GB" sz="1400" smtClean="0"/>
          </a:p>
        </p:txBody>
      </p:sp>
      <p:sp>
        <p:nvSpPr>
          <p:cNvPr id="13316"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3317"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FA89E2C-F02C-489A-883E-71307B65E5BF}" type="slidenum">
              <a:rPr lang="en-GB" sz="1400" smtClean="0"/>
              <a:pPr eaLnBrk="1" hangingPunct="1"/>
              <a:t>68</a:t>
            </a:fld>
            <a:endParaRPr lang="en-GB" sz="1400" smtClean="0"/>
          </a:p>
        </p:txBody>
      </p:sp>
      <p:sp>
        <p:nvSpPr>
          <p:cNvPr id="13318" name="Rectangle 2"/>
          <p:cNvSpPr>
            <a:spLocks noGrp="1" noChangeArrowheads="1"/>
          </p:cNvSpPr>
          <p:nvPr>
            <p:ph type="title"/>
          </p:nvPr>
        </p:nvSpPr>
        <p:spPr/>
        <p:txBody>
          <a:bodyPr/>
          <a:lstStyle/>
          <a:p>
            <a:pPr eaLnBrk="1" hangingPunct="1"/>
            <a:endParaRPr lang="en-US" smtClean="0"/>
          </a:p>
        </p:txBody>
      </p:sp>
      <p:sp>
        <p:nvSpPr>
          <p:cNvPr id="13319" name="Rectangle 3"/>
          <p:cNvSpPr>
            <a:spLocks noGrp="1" noChangeArrowheads="1"/>
          </p:cNvSpPr>
          <p:nvPr>
            <p:ph type="body" idx="1"/>
          </p:nvPr>
        </p:nvSpPr>
        <p:spPr/>
        <p:txBody>
          <a:bodyPr/>
          <a:lstStyle/>
          <a:p>
            <a:pPr eaLnBrk="1" hangingPunct="1"/>
            <a:endParaRPr lang="en-US" smtClean="0"/>
          </a:p>
        </p:txBody>
      </p:sp>
      <p:sp>
        <p:nvSpPr>
          <p:cNvPr id="13320" name="Rectangle 4"/>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3314" name="Object 5"/>
          <p:cNvGraphicFramePr>
            <a:graphicFrameLocks noChangeAspect="1"/>
          </p:cNvGraphicFramePr>
          <p:nvPr/>
        </p:nvGraphicFramePr>
        <p:xfrm>
          <a:off x="0" y="333375"/>
          <a:ext cx="8748713" cy="6126163"/>
        </p:xfrm>
        <a:graphic>
          <a:graphicData uri="http://schemas.openxmlformats.org/presentationml/2006/ole">
            <mc:AlternateContent xmlns:mc="http://schemas.openxmlformats.org/markup-compatibility/2006">
              <mc:Choice xmlns:v="urn:schemas-microsoft-com:vml" Requires="v">
                <p:oleObj spid="_x0000_s13330" r:id="rId3" imgW="4114800" imgH="3035808" progId="SmartDraw.2">
                  <p:embed/>
                </p:oleObj>
              </mc:Choice>
              <mc:Fallback>
                <p:oleObj r:id="rId3" imgW="4114800" imgH="3035808" progId="SmartDraw.2">
                  <p:embed/>
                  <p:pic>
                    <p:nvPicPr>
                      <p:cNvPr id="0" name="Object 5"/>
                      <p:cNvPicPr>
                        <a:picLocks noChangeAspect="1" noChangeArrowheads="1"/>
                      </p:cNvPicPr>
                      <p:nvPr/>
                    </p:nvPicPr>
                    <p:blipFill>
                      <a:blip r:embed="rId4">
                        <a:extLst/>
                      </a:blip>
                      <a:srcRect/>
                      <a:stretch>
                        <a:fillRect/>
                      </a:stretch>
                    </p:blipFill>
                    <p:spPr bwMode="auto">
                      <a:xfrm>
                        <a:off x="0" y="333375"/>
                        <a:ext cx="8748713" cy="612616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B350DA8-79E9-4CCF-81B5-8B16BD2BC17A}" type="datetime1">
              <a:rPr lang="en-GB" sz="1400" smtClean="0"/>
              <a:pPr eaLnBrk="1" hangingPunct="1"/>
              <a:t>22/03/2018</a:t>
            </a:fld>
            <a:endParaRPr lang="en-GB" sz="1400" smtClean="0"/>
          </a:p>
        </p:txBody>
      </p:sp>
      <p:sp>
        <p:nvSpPr>
          <p:cNvPr id="14340"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4341"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E722FDA-E48B-4E29-A2E8-7D63BCB5CEB4}" type="slidenum">
              <a:rPr lang="en-GB" sz="1400" smtClean="0"/>
              <a:pPr eaLnBrk="1" hangingPunct="1"/>
              <a:t>69</a:t>
            </a:fld>
            <a:endParaRPr lang="en-GB" sz="1400" smtClean="0"/>
          </a:p>
        </p:txBody>
      </p:sp>
      <p:sp>
        <p:nvSpPr>
          <p:cNvPr id="14342" name="Rectangle 2"/>
          <p:cNvSpPr>
            <a:spLocks noGrp="1" noChangeArrowheads="1"/>
          </p:cNvSpPr>
          <p:nvPr>
            <p:ph type="title"/>
          </p:nvPr>
        </p:nvSpPr>
        <p:spPr/>
        <p:txBody>
          <a:bodyPr/>
          <a:lstStyle/>
          <a:p>
            <a:pPr eaLnBrk="1" hangingPunct="1"/>
            <a:endParaRPr lang="en-US" smtClean="0"/>
          </a:p>
        </p:txBody>
      </p:sp>
      <p:sp>
        <p:nvSpPr>
          <p:cNvPr id="14343" name="Rectangle 3"/>
          <p:cNvSpPr>
            <a:spLocks noGrp="1" noChangeArrowheads="1"/>
          </p:cNvSpPr>
          <p:nvPr>
            <p:ph type="body" idx="1"/>
          </p:nvPr>
        </p:nvSpPr>
        <p:spPr/>
        <p:txBody>
          <a:bodyPr/>
          <a:lstStyle/>
          <a:p>
            <a:pPr eaLnBrk="1" hangingPunct="1"/>
            <a:endParaRPr lang="en-US" smtClean="0"/>
          </a:p>
        </p:txBody>
      </p:sp>
      <p:sp>
        <p:nvSpPr>
          <p:cNvPr id="14344" name="Rectangle 4"/>
          <p:cNvSpPr>
            <a:spLocks noChangeArrowheads="1"/>
          </p:cNvSpPr>
          <p:nvPr/>
        </p:nvSpPr>
        <p:spPr bwMode="auto">
          <a:xfrm>
            <a:off x="0" y="205263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4338" name="Object 5"/>
          <p:cNvGraphicFramePr>
            <a:graphicFrameLocks noChangeAspect="1"/>
          </p:cNvGraphicFramePr>
          <p:nvPr/>
        </p:nvGraphicFramePr>
        <p:xfrm>
          <a:off x="431800" y="1228725"/>
          <a:ext cx="8316913" cy="4576763"/>
        </p:xfrm>
        <a:graphic>
          <a:graphicData uri="http://schemas.openxmlformats.org/presentationml/2006/ole">
            <mc:AlternateContent xmlns:mc="http://schemas.openxmlformats.org/markup-compatibility/2006">
              <mc:Choice xmlns:v="urn:schemas-microsoft-com:vml" Requires="v">
                <p:oleObj spid="_x0000_s14354" r:id="rId3" imgW="5001768" imgH="2752344" progId="SmartDraw.2">
                  <p:embed/>
                </p:oleObj>
              </mc:Choice>
              <mc:Fallback>
                <p:oleObj r:id="rId3" imgW="5001768" imgH="2752344" progId="SmartDraw.2">
                  <p:embed/>
                  <p:pic>
                    <p:nvPicPr>
                      <p:cNvPr id="0" name="Object 5"/>
                      <p:cNvPicPr>
                        <a:picLocks noChangeAspect="1" noChangeArrowheads="1"/>
                      </p:cNvPicPr>
                      <p:nvPr/>
                    </p:nvPicPr>
                    <p:blipFill>
                      <a:blip r:embed="rId4">
                        <a:extLst/>
                      </a:blip>
                      <a:srcRect/>
                      <a:stretch>
                        <a:fillRect/>
                      </a:stretch>
                    </p:blipFill>
                    <p:spPr bwMode="auto">
                      <a:xfrm>
                        <a:off x="431800" y="1228725"/>
                        <a:ext cx="8316913" cy="457676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0299B25-0EFC-4A71-BCC3-E3526F856208}" type="datetime1">
              <a:rPr lang="en-GB" sz="1400" smtClean="0"/>
              <a:pPr eaLnBrk="1" hangingPunct="1"/>
              <a:t>22/03/2018</a:t>
            </a:fld>
            <a:endParaRPr lang="en-GB" sz="1400" smtClean="0"/>
          </a:p>
        </p:txBody>
      </p:sp>
      <p:sp>
        <p:nvSpPr>
          <p:cNvPr id="256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56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2B24406-0443-4343-B6FF-2BBADF977E23}" type="slidenum">
              <a:rPr lang="en-GB" sz="1400" smtClean="0"/>
              <a:pPr eaLnBrk="1" hangingPunct="1"/>
              <a:t>7</a:t>
            </a:fld>
            <a:endParaRPr lang="en-GB" sz="1400" smtClean="0"/>
          </a:p>
        </p:txBody>
      </p:sp>
      <p:sp>
        <p:nvSpPr>
          <p:cNvPr id="25605" name="Rectangle 2"/>
          <p:cNvSpPr>
            <a:spLocks noGrp="1" noChangeArrowheads="1"/>
          </p:cNvSpPr>
          <p:nvPr>
            <p:ph type="title"/>
          </p:nvPr>
        </p:nvSpPr>
        <p:spPr>
          <a:xfrm>
            <a:off x="684213" y="188913"/>
            <a:ext cx="7772400" cy="1143000"/>
          </a:xfrm>
        </p:spPr>
        <p:txBody>
          <a:bodyPr/>
          <a:lstStyle/>
          <a:p>
            <a:pPr eaLnBrk="1" hangingPunct="1"/>
            <a:r>
              <a:rPr lang="en-US" smtClean="0"/>
              <a:t>Thuật toán</a:t>
            </a:r>
          </a:p>
        </p:txBody>
      </p:sp>
      <p:sp>
        <p:nvSpPr>
          <p:cNvPr id="25606" name="Rectangle 3"/>
          <p:cNvSpPr>
            <a:spLocks noGrp="1" noChangeArrowheads="1"/>
          </p:cNvSpPr>
          <p:nvPr>
            <p:ph type="body" idx="1"/>
          </p:nvPr>
        </p:nvSpPr>
        <p:spPr>
          <a:xfrm>
            <a:off x="684213" y="1268413"/>
            <a:ext cx="7704137" cy="4321175"/>
          </a:xfrm>
        </p:spPr>
        <p:txBody>
          <a:bodyPr/>
          <a:lstStyle/>
          <a:p>
            <a:pPr eaLnBrk="1" hangingPunct="1"/>
            <a:r>
              <a:rPr lang="en-US" sz="2800" smtClean="0"/>
              <a:t>Tính tổng các số nguyên dương lẻ từ 1</a:t>
            </a:r>
            <a:r>
              <a:rPr lang="en-US" sz="2800" smtClean="0">
                <a:sym typeface="Wingdings" pitchFamily="2" charset="2"/>
              </a:rPr>
              <a:t></a:t>
            </a:r>
            <a:r>
              <a:rPr lang="en-US" sz="2800" smtClean="0"/>
              <a:t>n</a:t>
            </a:r>
          </a:p>
          <a:p>
            <a:pPr lvl="1" eaLnBrk="1" hangingPunct="1"/>
            <a:r>
              <a:rPr lang="en-US" sz="2400" smtClean="0"/>
              <a:t>B1:   S=0; </a:t>
            </a:r>
          </a:p>
          <a:p>
            <a:pPr lvl="1" eaLnBrk="1" hangingPunct="1"/>
            <a:r>
              <a:rPr lang="en-US" sz="2400" smtClean="0"/>
              <a:t>B2:    i=1</a:t>
            </a:r>
          </a:p>
          <a:p>
            <a:pPr lvl="1" eaLnBrk="1" hangingPunct="1"/>
            <a:r>
              <a:rPr lang="en-US" sz="2400" smtClean="0"/>
              <a:t>B3:   Nếu i=n+1 thì sang bước 7, ngược lại sang    </a:t>
            </a:r>
          </a:p>
          <a:p>
            <a:pPr lvl="1" eaLnBrk="1" hangingPunct="1">
              <a:buFontTx/>
              <a:buNone/>
            </a:pPr>
            <a:r>
              <a:rPr lang="en-US" sz="2400" smtClean="0"/>
              <a:t>            bước 4</a:t>
            </a:r>
          </a:p>
          <a:p>
            <a:pPr lvl="1" eaLnBrk="1" hangingPunct="1"/>
            <a:r>
              <a:rPr lang="en-US" sz="2400" smtClean="0"/>
              <a:t>B4:   S=S+i</a:t>
            </a:r>
          </a:p>
          <a:p>
            <a:pPr lvl="1" eaLnBrk="1" hangingPunct="1"/>
            <a:r>
              <a:rPr lang="en-US" sz="2400" smtClean="0"/>
              <a:t>B5:    i=i+2</a:t>
            </a:r>
          </a:p>
          <a:p>
            <a:pPr lvl="1" eaLnBrk="1" hangingPunct="1"/>
            <a:r>
              <a:rPr lang="en-US" sz="2400" smtClean="0"/>
              <a:t>B6:    Quay lại 3</a:t>
            </a:r>
          </a:p>
          <a:p>
            <a:pPr lvl="1" eaLnBrk="1" hangingPunct="1"/>
            <a:r>
              <a:rPr lang="en-US" sz="2400" smtClean="0"/>
              <a:t>B7:    Tổng cần tìm là S</a:t>
            </a:r>
          </a:p>
          <a:p>
            <a:pPr lvl="1" eaLnBrk="1" hangingPunct="1"/>
            <a:endParaRPr lang="en-US" sz="2400" smtClean="0"/>
          </a:p>
          <a:p>
            <a:pPr eaLnBrk="1" hangingPunct="1"/>
            <a:endParaRPr lang="en-US" smtClean="0"/>
          </a:p>
        </p:txBody>
      </p:sp>
      <p:sp>
        <p:nvSpPr>
          <p:cNvPr id="115716" name="Text Box 4"/>
          <p:cNvSpPr txBox="1">
            <a:spLocks noChangeArrowheads="1"/>
          </p:cNvSpPr>
          <p:nvPr/>
        </p:nvSpPr>
        <p:spPr bwMode="auto">
          <a:xfrm>
            <a:off x="2771775" y="2636838"/>
            <a:ext cx="1008063" cy="519112"/>
          </a:xfrm>
          <a:prstGeom prst="rect">
            <a:avLst/>
          </a:prstGeom>
          <a:solidFill>
            <a:schemeClr val="accent1"/>
          </a:solidFill>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a:t>  </a:t>
            </a:r>
            <a:r>
              <a:rPr lang="en-US" sz="2800" b="1">
                <a:solidFill>
                  <a:srgbClr val="FF0000"/>
                </a:solidFill>
              </a:rPr>
              <a:t>i&gt;n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E8A686-6958-4D54-BA3B-7A8DFCFE29A4}" type="datetime1">
              <a:rPr lang="en-GB" sz="1400" smtClean="0"/>
              <a:pPr eaLnBrk="1" hangingPunct="1"/>
              <a:t>22/03/2018</a:t>
            </a:fld>
            <a:endParaRPr lang="en-GB" sz="1400" smtClean="0"/>
          </a:p>
        </p:txBody>
      </p:sp>
      <p:sp>
        <p:nvSpPr>
          <p:cNvPr id="727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27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81382AB-1DE8-4738-AE0A-9339F8291686}" type="slidenum">
              <a:rPr lang="en-GB" sz="1400" smtClean="0"/>
              <a:pPr eaLnBrk="1" hangingPunct="1"/>
              <a:t>70</a:t>
            </a:fld>
            <a:endParaRPr lang="en-GB" sz="1400" smtClean="0"/>
          </a:p>
        </p:txBody>
      </p:sp>
      <p:sp>
        <p:nvSpPr>
          <p:cNvPr id="72709" name="Rectangle 2"/>
          <p:cNvSpPr>
            <a:spLocks noGrp="1" noChangeArrowheads="1"/>
          </p:cNvSpPr>
          <p:nvPr>
            <p:ph type="title"/>
          </p:nvPr>
        </p:nvSpPr>
        <p:spPr/>
        <p:txBody>
          <a:bodyPr/>
          <a:lstStyle/>
          <a:p>
            <a:pPr eaLnBrk="1" hangingPunct="1"/>
            <a:endParaRPr lang="en-US" smtClean="0"/>
          </a:p>
        </p:txBody>
      </p:sp>
      <p:sp>
        <p:nvSpPr>
          <p:cNvPr id="72710" name="Rectangle 3"/>
          <p:cNvSpPr>
            <a:spLocks noGrp="1" noChangeArrowheads="1"/>
          </p:cNvSpPr>
          <p:nvPr>
            <p:ph type="body" idx="1"/>
          </p:nvPr>
        </p:nvSpPr>
        <p:spPr/>
        <p:txBody>
          <a:bodyPr/>
          <a:lstStyle/>
          <a:p>
            <a:pPr algn="just" eaLnBrk="1" hangingPunct="1"/>
            <a:r>
              <a:rPr lang="en-US" b="1" smtClean="0"/>
              <a:t>Bài tập 3</a:t>
            </a:r>
            <a:r>
              <a:rPr lang="en-US" smtClean="0"/>
              <a:t>. Đại dương được xem như là một mặt phẳng toạ độ trên đó có n hòn đảo với toạ độ lần lượt là (x1, y1), (x2, y2), …, (xn, yn). Một chiếc ca nô xuất phát từ đảo d1 muốn tuần tra đến đảo d2. bình xăng của ca nô chỉ chứa đủ xăng để đi được một quãng đường dài không quá m (km). Trên đường đi ca nô có thể ghé một số đảo nào đó để tiếp thêm xăng, lúc này ca nô được tiếp thêm xăng đầy bình chứa. Hãy chỉ ra một đường đi từ đảo d1 đến đảo d2 sao cho số lần ghé đảo trung gian để tiếp thêm xăng là ít nhất.</a:t>
            </a:r>
            <a:endParaRPr lang="en-US" b="1" smtClean="0"/>
          </a:p>
          <a:p>
            <a:pPr eaLnBrk="1" hangingPunct="1"/>
            <a:endParaRPr lang="en-US"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4C05C42-99D7-4417-8F7E-C03B38033753}" type="datetime1">
              <a:rPr lang="en-GB" sz="1400" smtClean="0"/>
              <a:pPr eaLnBrk="1" hangingPunct="1"/>
              <a:t>22/03/2018</a:t>
            </a:fld>
            <a:endParaRPr lang="en-GB" sz="1400" smtClean="0"/>
          </a:p>
        </p:txBody>
      </p:sp>
      <p:sp>
        <p:nvSpPr>
          <p:cNvPr id="737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37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9D15A93-13D2-44DF-BFFA-B0DDED037164}" type="slidenum">
              <a:rPr lang="en-GB" sz="1400" smtClean="0"/>
              <a:pPr eaLnBrk="1" hangingPunct="1"/>
              <a:t>71</a:t>
            </a:fld>
            <a:endParaRPr lang="en-GB" sz="1400" smtClean="0"/>
          </a:p>
        </p:txBody>
      </p:sp>
      <p:sp>
        <p:nvSpPr>
          <p:cNvPr id="73733" name="Rectangle 2"/>
          <p:cNvSpPr>
            <a:spLocks noGrp="1" noChangeArrowheads="1"/>
          </p:cNvSpPr>
          <p:nvPr>
            <p:ph type="title"/>
          </p:nvPr>
        </p:nvSpPr>
        <p:spPr/>
        <p:txBody>
          <a:bodyPr/>
          <a:lstStyle/>
          <a:p>
            <a:pPr eaLnBrk="1" hangingPunct="1"/>
            <a:r>
              <a:rPr lang="en-US" smtClean="0"/>
              <a:t>Tìm kiếm sâu dần</a:t>
            </a:r>
          </a:p>
        </p:txBody>
      </p:sp>
      <p:sp>
        <p:nvSpPr>
          <p:cNvPr id="73734" name="Rectangle 3"/>
          <p:cNvSpPr>
            <a:spLocks noGrp="1" noChangeArrowheads="1"/>
          </p:cNvSpPr>
          <p:nvPr>
            <p:ph type="body" idx="1"/>
          </p:nvPr>
        </p:nvSpPr>
        <p:spPr/>
        <p:txBody>
          <a:bodyPr/>
          <a:lstStyle/>
          <a:p>
            <a:pPr eaLnBrk="1" hangingPunct="1"/>
            <a:r>
              <a:rPr lang="en-US" smtClean="0"/>
              <a:t>Kỹ thuật tìm kiếm sâu dần là thực hiện việc tìm kiếm với độ sâu ở mức giới hạn d nào đó. Nếu không tìm ra nghiệm ta tăng độ sâu lên d+1 và lại tìm kiếm theo độ sâu tới mức d+1. Quá trình trên được lặp lại với d lần lượt là 1, 2,...đến độ sâu max nào đó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B1EAAA-FA6A-46F4-BE0E-E38D472DF4A7}" type="datetime1">
              <a:rPr lang="en-GB" sz="1400" smtClean="0"/>
              <a:pPr eaLnBrk="1" hangingPunct="1"/>
              <a:t>22/03/2018</a:t>
            </a:fld>
            <a:endParaRPr lang="en-GB" sz="1400" smtClean="0"/>
          </a:p>
        </p:txBody>
      </p:sp>
      <p:sp>
        <p:nvSpPr>
          <p:cNvPr id="747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47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74C80F4-0E77-487C-B272-0C7EF2BCC344}" type="slidenum">
              <a:rPr lang="en-GB" sz="1400" smtClean="0"/>
              <a:pPr eaLnBrk="1" hangingPunct="1"/>
              <a:t>72</a:t>
            </a:fld>
            <a:endParaRPr lang="en-GB" sz="1400" smtClean="0"/>
          </a:p>
        </p:txBody>
      </p:sp>
      <p:sp>
        <p:nvSpPr>
          <p:cNvPr id="74757" name="Rectangle 2"/>
          <p:cNvSpPr>
            <a:spLocks noGrp="1" noChangeArrowheads="1"/>
          </p:cNvSpPr>
          <p:nvPr>
            <p:ph type="title"/>
          </p:nvPr>
        </p:nvSpPr>
        <p:spPr/>
        <p:txBody>
          <a:bodyPr/>
          <a:lstStyle/>
          <a:p>
            <a:pPr eaLnBrk="1" hangingPunct="1"/>
            <a:r>
              <a:rPr lang="en-US" smtClean="0"/>
              <a:t>Tìm kiếm tốt nhất</a:t>
            </a:r>
          </a:p>
        </p:txBody>
      </p:sp>
      <p:sp>
        <p:nvSpPr>
          <p:cNvPr id="74758" name="Rectangle 3"/>
          <p:cNvSpPr>
            <a:spLocks noGrp="1" noChangeArrowheads="1"/>
          </p:cNvSpPr>
          <p:nvPr>
            <p:ph type="body" idx="1"/>
          </p:nvPr>
        </p:nvSpPr>
        <p:spPr/>
        <p:txBody>
          <a:bodyPr/>
          <a:lstStyle/>
          <a:p>
            <a:pPr eaLnBrk="1" hangingPunct="1"/>
            <a:r>
              <a:rPr lang="en-US" smtClean="0"/>
              <a:t>Dùng tri thức về bài toán để hướng dẫn </a:t>
            </a:r>
          </a:p>
          <a:p>
            <a:pPr eaLnBrk="1" hangingPunct="1"/>
            <a:r>
              <a:rPr lang="en-US" smtClean="0"/>
              <a:t>Tại mỗi nút được xem xét: tìm kiếm tiếp tục theo nhánh nào tin tưởng sẽ dẫn đến lời giải.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93F4D83-9773-4F92-B152-0786978B5E42}" type="datetime1">
              <a:rPr lang="en-GB" sz="1400" smtClean="0"/>
              <a:pPr eaLnBrk="1" hangingPunct="1"/>
              <a:t>22/03/2018</a:t>
            </a:fld>
            <a:endParaRPr lang="en-GB" sz="1400" smtClean="0"/>
          </a:p>
        </p:txBody>
      </p:sp>
      <p:sp>
        <p:nvSpPr>
          <p:cNvPr id="757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57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C2CE3E7-A4BE-4ED4-8A41-682068B483F6}" type="slidenum">
              <a:rPr lang="en-GB" sz="1400" smtClean="0"/>
              <a:pPr eaLnBrk="1" hangingPunct="1"/>
              <a:t>73</a:t>
            </a:fld>
            <a:endParaRPr lang="en-GB" sz="1400" smtClean="0"/>
          </a:p>
        </p:txBody>
      </p:sp>
      <p:sp>
        <p:nvSpPr>
          <p:cNvPr id="75781" name="Rectangle 2"/>
          <p:cNvSpPr>
            <a:spLocks noGrp="1" noChangeArrowheads="1"/>
          </p:cNvSpPr>
          <p:nvPr>
            <p:ph type="title"/>
          </p:nvPr>
        </p:nvSpPr>
        <p:spPr>
          <a:xfrm>
            <a:off x="684213" y="0"/>
            <a:ext cx="7772400" cy="1143000"/>
          </a:xfrm>
        </p:spPr>
        <p:txBody>
          <a:bodyPr/>
          <a:lstStyle/>
          <a:p>
            <a:pPr eaLnBrk="1" hangingPunct="1"/>
            <a:r>
              <a:rPr lang="en-US" sz="2800" b="1" smtClean="0"/>
              <a:t>Tìm kiếm đường đi có giá thành cực tiểu </a:t>
            </a:r>
            <a:br>
              <a:rPr lang="en-US" sz="2800" b="1" smtClean="0"/>
            </a:br>
            <a:r>
              <a:rPr lang="en-US" sz="2800" b="1" smtClean="0"/>
              <a:t>Thuật toán A</a:t>
            </a:r>
            <a:r>
              <a:rPr lang="en-US" sz="2800" b="1" baseline="30000" smtClean="0"/>
              <a:t>T</a:t>
            </a:r>
            <a:r>
              <a:rPr lang="en-US" sz="2800" smtClean="0"/>
              <a:t> (1)</a:t>
            </a:r>
          </a:p>
        </p:txBody>
      </p:sp>
      <p:sp>
        <p:nvSpPr>
          <p:cNvPr id="75782" name="Rectangle 3"/>
          <p:cNvSpPr>
            <a:spLocks noGrp="1" noChangeArrowheads="1"/>
          </p:cNvSpPr>
          <p:nvPr>
            <p:ph type="body" idx="1"/>
          </p:nvPr>
        </p:nvSpPr>
        <p:spPr>
          <a:xfrm>
            <a:off x="684213" y="1341438"/>
            <a:ext cx="7772400" cy="4895850"/>
          </a:xfrm>
        </p:spPr>
        <p:txBody>
          <a:bodyPr/>
          <a:lstStyle/>
          <a:p>
            <a:pPr eaLnBrk="1" hangingPunct="1">
              <a:buFontTx/>
              <a:buNone/>
            </a:pPr>
            <a:r>
              <a:rPr lang="en-US" sz="2000" smtClean="0"/>
              <a:t>Mỗi đỉnh tương ứng với 1 số g(n): giá thành đi từ đỉnh ban đầu tới n	</a:t>
            </a:r>
            <a:r>
              <a:rPr lang="en-US" sz="2000" b="1" smtClean="0"/>
              <a:t>C</a:t>
            </a:r>
            <a:r>
              <a:rPr lang="en-US" sz="2000" smtClean="0"/>
              <a:t> : đỉnh đóng</a:t>
            </a:r>
          </a:p>
          <a:p>
            <a:pPr eaLnBrk="1" hangingPunct="1">
              <a:buFontTx/>
              <a:buNone/>
            </a:pPr>
            <a:r>
              <a:rPr lang="en-US" sz="2000" smtClean="0"/>
              <a:t>		</a:t>
            </a:r>
            <a:r>
              <a:rPr lang="en-US" sz="2000" b="1" smtClean="0"/>
              <a:t>O</a:t>
            </a:r>
            <a:r>
              <a:rPr lang="en-US" sz="2000" smtClean="0"/>
              <a:t> : đỉnh mở</a:t>
            </a:r>
          </a:p>
          <a:p>
            <a:pPr eaLnBrk="1" hangingPunct="1">
              <a:buFontTx/>
              <a:buNone/>
            </a:pPr>
            <a:r>
              <a:rPr lang="en-US" sz="2000" u="sng" smtClean="0"/>
              <a:t>Bước 1</a:t>
            </a:r>
            <a:r>
              <a:rPr lang="en-US" sz="2000" smtClean="0"/>
              <a:t>:  O= {S}</a:t>
            </a:r>
          </a:p>
          <a:p>
            <a:pPr eaLnBrk="1" hangingPunct="1">
              <a:buFontTx/>
              <a:buNone/>
            </a:pPr>
            <a:r>
              <a:rPr lang="en-US" sz="2000" smtClean="0"/>
              <a:t>	   	  C={}</a:t>
            </a:r>
          </a:p>
          <a:p>
            <a:pPr eaLnBrk="1" hangingPunct="1">
              <a:buFontTx/>
              <a:buNone/>
            </a:pPr>
            <a:r>
              <a:rPr lang="en-US" sz="2000" smtClean="0"/>
              <a:t>	   	  g(S)=0	</a:t>
            </a:r>
          </a:p>
          <a:p>
            <a:pPr eaLnBrk="1" hangingPunct="1">
              <a:buFontTx/>
              <a:buNone/>
            </a:pPr>
            <a:r>
              <a:rPr lang="en-US" sz="2000" u="sng" smtClean="0"/>
              <a:t>Bước 2</a:t>
            </a:r>
            <a:r>
              <a:rPr lang="en-US" sz="2000" smtClean="0"/>
              <a:t>: </a:t>
            </a:r>
            <a:r>
              <a:rPr lang="en-US" smtClean="0"/>
              <a:t>While (</a:t>
            </a:r>
            <a:r>
              <a:rPr lang="en-US" b="1" smtClean="0"/>
              <a:t>O</a:t>
            </a:r>
            <a:r>
              <a:rPr lang="en-US" b="1" smtClean="0">
                <a:ea typeface="Arial Unicode MS" pitchFamily="34" charset="-128"/>
                <a:cs typeface="Arial Unicode MS" pitchFamily="34" charset="-128"/>
              </a:rPr>
              <a:t>≠{}</a:t>
            </a:r>
            <a:r>
              <a:rPr lang="en-US" smtClean="0"/>
              <a:t>)</a:t>
            </a:r>
          </a:p>
          <a:p>
            <a:pPr eaLnBrk="1" hangingPunct="1">
              <a:buFontTx/>
              <a:buNone/>
            </a:pPr>
            <a:r>
              <a:rPr lang="en-US" sz="2000" smtClean="0"/>
              <a:t>			2.1 Chọn N thuộc O có g(N) nhỏ nhất</a:t>
            </a:r>
          </a:p>
          <a:p>
            <a:pPr eaLnBrk="1" hangingPunct="1">
              <a:buFontTx/>
              <a:buNone/>
            </a:pPr>
            <a:r>
              <a:rPr lang="en-US" sz="2000" smtClean="0"/>
              <a:t>			       N: mục tiêu </a:t>
            </a:r>
            <a:r>
              <a:rPr lang="en-US" sz="2000" smtClean="0">
                <a:sym typeface="Wingdings" pitchFamily="2" charset="2"/>
              </a:rPr>
              <a:t></a:t>
            </a:r>
            <a:r>
              <a:rPr lang="en-US" sz="2000" smtClean="0"/>
              <a:t> dừng, thông báo kết quả</a:t>
            </a:r>
          </a:p>
          <a:p>
            <a:pPr eaLnBrk="1" hangingPunct="1">
              <a:buFontTx/>
              <a:buNone/>
            </a:pPr>
            <a:r>
              <a:rPr lang="en-US" sz="2000" smtClean="0"/>
              <a:t>			      Nếu không tồn tại N </a:t>
            </a:r>
            <a:r>
              <a:rPr lang="en-US" sz="2000" smtClean="0">
                <a:sym typeface="Wingdings" pitchFamily="2" charset="2"/>
              </a:rPr>
              <a:t></a:t>
            </a:r>
            <a:r>
              <a:rPr lang="en-US" sz="2000" smtClean="0"/>
              <a:t> dừng</a:t>
            </a:r>
          </a:p>
          <a:p>
            <a:pPr eaLnBrk="1" hangingPunct="1">
              <a:buFontTx/>
              <a:buNone/>
            </a:pPr>
            <a:r>
              <a:rPr lang="en-US" sz="2000" smtClean="0"/>
              <a:t>			2.2 Chuyển N qua C, và mở các Q sau N</a:t>
            </a:r>
          </a:p>
          <a:p>
            <a:pPr eaLnBrk="1" hangingPunct="1">
              <a:buFontTx/>
              <a:buNone/>
            </a:pPr>
            <a:r>
              <a:rPr lang="en-US" sz="2000" smtClean="0"/>
              <a:t>				g(Q) = g(N)+cost(N,Q)</a:t>
            </a:r>
          </a:p>
          <a:p>
            <a:pPr eaLnBrk="1" hangingPunct="1">
              <a:buFontTx/>
              <a:buNone/>
            </a:pPr>
            <a:r>
              <a:rPr lang="en-US" sz="2000" u="sng" smtClean="0"/>
              <a:t>Bước 3</a:t>
            </a:r>
            <a:r>
              <a:rPr lang="en-US" sz="2000" smtClean="0"/>
              <a:t>: Không có kết quả.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76BD3BD-DE87-4A71-B21D-2DEA7166A622}" type="datetime1">
              <a:rPr lang="en-GB" sz="1400" smtClean="0"/>
              <a:pPr eaLnBrk="1" hangingPunct="1"/>
              <a:t>22/03/2018</a:t>
            </a:fld>
            <a:endParaRPr lang="en-GB" sz="1400" smtClean="0"/>
          </a:p>
        </p:txBody>
      </p:sp>
      <p:sp>
        <p:nvSpPr>
          <p:cNvPr id="15364"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5365"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3AC9195-83DC-488B-97C9-9AA7E4CDDA9A}" type="slidenum">
              <a:rPr lang="en-GB" sz="1400" smtClean="0"/>
              <a:pPr eaLnBrk="1" hangingPunct="1"/>
              <a:t>74</a:t>
            </a:fld>
            <a:endParaRPr lang="en-GB" sz="1400" smtClean="0"/>
          </a:p>
        </p:txBody>
      </p:sp>
      <p:sp>
        <p:nvSpPr>
          <p:cNvPr id="15366" name="Rectangle 2"/>
          <p:cNvSpPr>
            <a:spLocks noGrp="1" noChangeArrowheads="1"/>
          </p:cNvSpPr>
          <p:nvPr>
            <p:ph type="title"/>
          </p:nvPr>
        </p:nvSpPr>
        <p:spPr/>
        <p:txBody>
          <a:bodyPr/>
          <a:lstStyle/>
          <a:p>
            <a:pPr eaLnBrk="1" hangingPunct="1"/>
            <a:endParaRPr lang="en-US" smtClean="0"/>
          </a:p>
        </p:txBody>
      </p:sp>
      <p:sp>
        <p:nvSpPr>
          <p:cNvPr id="15367" name="Rectangle 3"/>
          <p:cNvSpPr>
            <a:spLocks noGrp="1" noChangeArrowheads="1"/>
          </p:cNvSpPr>
          <p:nvPr>
            <p:ph type="body" idx="1"/>
          </p:nvPr>
        </p:nvSpPr>
        <p:spPr/>
        <p:txBody>
          <a:bodyPr/>
          <a:lstStyle/>
          <a:p>
            <a:pPr eaLnBrk="1" hangingPunct="1"/>
            <a:endParaRPr lang="en-US" smtClean="0"/>
          </a:p>
        </p:txBody>
      </p:sp>
      <p:sp>
        <p:nvSpPr>
          <p:cNvPr id="15368"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5362" name="Object 4"/>
          <p:cNvGraphicFramePr>
            <a:graphicFrameLocks noChangeAspect="1"/>
          </p:cNvGraphicFramePr>
          <p:nvPr/>
        </p:nvGraphicFramePr>
        <p:xfrm>
          <a:off x="0" y="0"/>
          <a:ext cx="8964613" cy="6237288"/>
        </p:xfrm>
        <a:graphic>
          <a:graphicData uri="http://schemas.openxmlformats.org/presentationml/2006/ole">
            <mc:AlternateContent xmlns:mc="http://schemas.openxmlformats.org/markup-compatibility/2006">
              <mc:Choice xmlns:v="urn:schemas-microsoft-com:vml" Requires="v">
                <p:oleObj spid="_x0000_s15378" r:id="rId3" imgW="3680460" imgH="1897380" progId="SmartDraw.2">
                  <p:embed/>
                </p:oleObj>
              </mc:Choice>
              <mc:Fallback>
                <p:oleObj r:id="rId3" imgW="3680460" imgH="1897380" progId="SmartDraw.2">
                  <p:embed/>
                  <p:pic>
                    <p:nvPicPr>
                      <p:cNvPr id="0" name="Object 4"/>
                      <p:cNvPicPr>
                        <a:picLocks noChangeAspect="1" noChangeArrowheads="1"/>
                      </p:cNvPicPr>
                      <p:nvPr/>
                    </p:nvPicPr>
                    <p:blipFill>
                      <a:blip r:embed="rId4">
                        <a:extLst/>
                      </a:blip>
                      <a:srcRect/>
                      <a:stretch>
                        <a:fillRect/>
                      </a:stretch>
                    </p:blipFill>
                    <p:spPr bwMode="auto">
                      <a:xfrm>
                        <a:off x="0" y="0"/>
                        <a:ext cx="8964613" cy="6237288"/>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4FC2D8-F7D0-4458-80ED-91576E18D74E}" type="datetime1">
              <a:rPr lang="en-GB" sz="1400" smtClean="0"/>
              <a:pPr eaLnBrk="1" hangingPunct="1"/>
              <a:t>22/03/2018</a:t>
            </a:fld>
            <a:endParaRPr lang="en-GB" sz="1400" smtClean="0"/>
          </a:p>
        </p:txBody>
      </p:sp>
      <p:sp>
        <p:nvSpPr>
          <p:cNvPr id="16388"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6389"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F6F8004-E58D-4984-A573-717A3EC01B59}" type="slidenum">
              <a:rPr lang="en-GB" sz="1400" smtClean="0"/>
              <a:pPr eaLnBrk="1" hangingPunct="1"/>
              <a:t>75</a:t>
            </a:fld>
            <a:endParaRPr lang="en-GB" sz="1400" smtClean="0"/>
          </a:p>
        </p:txBody>
      </p:sp>
      <p:sp>
        <p:nvSpPr>
          <p:cNvPr id="16390" name="Rectangle 2"/>
          <p:cNvSpPr>
            <a:spLocks noGrp="1" noChangeArrowheads="1"/>
          </p:cNvSpPr>
          <p:nvPr>
            <p:ph type="title"/>
          </p:nvPr>
        </p:nvSpPr>
        <p:spPr/>
        <p:txBody>
          <a:bodyPr/>
          <a:lstStyle/>
          <a:p>
            <a:pPr eaLnBrk="1" hangingPunct="1"/>
            <a:endParaRPr lang="en-US" smtClean="0"/>
          </a:p>
        </p:txBody>
      </p:sp>
      <p:sp>
        <p:nvSpPr>
          <p:cNvPr id="16391" name="Rectangle 3"/>
          <p:cNvSpPr>
            <a:spLocks noGrp="1" noChangeArrowheads="1"/>
          </p:cNvSpPr>
          <p:nvPr>
            <p:ph type="body" idx="1"/>
          </p:nvPr>
        </p:nvSpPr>
        <p:spPr/>
        <p:txBody>
          <a:bodyPr/>
          <a:lstStyle/>
          <a:p>
            <a:pPr eaLnBrk="1" hangingPunct="1"/>
            <a:endParaRPr lang="en-US" smtClean="0"/>
          </a:p>
        </p:txBody>
      </p:sp>
      <p:sp>
        <p:nvSpPr>
          <p:cNvPr id="16392"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6386" name="Object 4"/>
          <p:cNvGraphicFramePr>
            <a:graphicFrameLocks noChangeAspect="1"/>
          </p:cNvGraphicFramePr>
          <p:nvPr/>
        </p:nvGraphicFramePr>
        <p:xfrm>
          <a:off x="0" y="503238"/>
          <a:ext cx="8893175" cy="5949950"/>
        </p:xfrm>
        <a:graphic>
          <a:graphicData uri="http://schemas.openxmlformats.org/presentationml/2006/ole">
            <mc:AlternateContent xmlns:mc="http://schemas.openxmlformats.org/markup-compatibility/2006">
              <mc:Choice xmlns:v="urn:schemas-microsoft-com:vml" Requires="v">
                <p:oleObj spid="_x0000_s16402" r:id="rId3" imgW="5401056" imgH="1891284" progId="SmartDraw.2">
                  <p:embed/>
                </p:oleObj>
              </mc:Choice>
              <mc:Fallback>
                <p:oleObj r:id="rId3" imgW="5401056" imgH="1891284" progId="SmartDraw.2">
                  <p:embed/>
                  <p:pic>
                    <p:nvPicPr>
                      <p:cNvPr id="0" name="Object 4"/>
                      <p:cNvPicPr>
                        <a:picLocks noChangeAspect="1" noChangeArrowheads="1"/>
                      </p:cNvPicPr>
                      <p:nvPr/>
                    </p:nvPicPr>
                    <p:blipFill>
                      <a:blip r:embed="rId4">
                        <a:extLst/>
                      </a:blip>
                      <a:srcRect/>
                      <a:stretch>
                        <a:fillRect/>
                      </a:stretch>
                    </p:blipFill>
                    <p:spPr bwMode="auto">
                      <a:xfrm>
                        <a:off x="0" y="503238"/>
                        <a:ext cx="8893175" cy="5949950"/>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FE01B6-3A06-415E-A8A9-91D9F1B1A40E}" type="datetime1">
              <a:rPr lang="en-GB" sz="1400" smtClean="0"/>
              <a:pPr eaLnBrk="1" hangingPunct="1"/>
              <a:t>22/03/2018</a:t>
            </a:fld>
            <a:endParaRPr lang="en-GB" sz="1400" smtClean="0"/>
          </a:p>
        </p:txBody>
      </p:sp>
      <p:sp>
        <p:nvSpPr>
          <p:cNvPr id="768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68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3E256B5-129E-427A-B770-928FE1B17F80}" type="slidenum">
              <a:rPr lang="en-GB" sz="1400" smtClean="0"/>
              <a:pPr eaLnBrk="1" hangingPunct="1"/>
              <a:t>76</a:t>
            </a:fld>
            <a:endParaRPr lang="en-GB" sz="1400" smtClean="0"/>
          </a:p>
        </p:txBody>
      </p:sp>
      <p:sp>
        <p:nvSpPr>
          <p:cNvPr id="76805" name="Rectangle 2"/>
          <p:cNvSpPr>
            <a:spLocks noGrp="1" noChangeArrowheads="1"/>
          </p:cNvSpPr>
          <p:nvPr>
            <p:ph type="title"/>
          </p:nvPr>
        </p:nvSpPr>
        <p:spPr>
          <a:xfrm>
            <a:off x="684213" y="0"/>
            <a:ext cx="7772400" cy="1143000"/>
          </a:xfrm>
        </p:spPr>
        <p:txBody>
          <a:bodyPr/>
          <a:lstStyle/>
          <a:p>
            <a:pPr eaLnBrk="1" hangingPunct="1"/>
            <a:r>
              <a:rPr lang="en-US" sz="2800" b="1" smtClean="0"/>
              <a:t>Tìm kiếm đường đi có giá thành cực tiểu </a:t>
            </a:r>
            <a:br>
              <a:rPr lang="en-US" sz="2800" b="1" smtClean="0"/>
            </a:br>
            <a:r>
              <a:rPr lang="en-US" sz="2800" b="1" smtClean="0"/>
              <a:t>Thuật toán A</a:t>
            </a:r>
            <a:r>
              <a:rPr lang="en-US" sz="2800" b="1" baseline="30000" smtClean="0"/>
              <a:t>T</a:t>
            </a:r>
            <a:r>
              <a:rPr lang="en-US" sz="2800" smtClean="0"/>
              <a:t> (2)</a:t>
            </a:r>
          </a:p>
        </p:txBody>
      </p:sp>
      <p:sp>
        <p:nvSpPr>
          <p:cNvPr id="76806" name="Rectangle 3"/>
          <p:cNvSpPr>
            <a:spLocks noGrp="1" noChangeArrowheads="1"/>
          </p:cNvSpPr>
          <p:nvPr>
            <p:ph type="body" idx="1"/>
          </p:nvPr>
        </p:nvSpPr>
        <p:spPr>
          <a:xfrm>
            <a:off x="684213" y="1341438"/>
            <a:ext cx="7772400" cy="4895850"/>
          </a:xfrm>
        </p:spPr>
        <p:txBody>
          <a:bodyPr/>
          <a:lstStyle/>
          <a:p>
            <a:pPr eaLnBrk="1" hangingPunct="1">
              <a:buFontTx/>
              <a:buNone/>
            </a:pPr>
            <a:r>
              <a:rPr lang="en-US" sz="2000" smtClean="0"/>
              <a:t>Mỗi đỉnh tương ứng với 1 số g(n): giá thành đi từ đỉnh ban đầu tới n	</a:t>
            </a:r>
            <a:r>
              <a:rPr lang="en-US" sz="2000" b="1" smtClean="0"/>
              <a:t>C</a:t>
            </a:r>
            <a:r>
              <a:rPr lang="en-US" sz="2000" smtClean="0"/>
              <a:t> : đỉnh đóng</a:t>
            </a:r>
          </a:p>
          <a:p>
            <a:pPr eaLnBrk="1" hangingPunct="1">
              <a:buFontTx/>
              <a:buNone/>
            </a:pPr>
            <a:r>
              <a:rPr lang="en-US" sz="2000" smtClean="0"/>
              <a:t>		</a:t>
            </a:r>
            <a:r>
              <a:rPr lang="en-US" sz="2000" b="1" smtClean="0"/>
              <a:t>O</a:t>
            </a:r>
            <a:r>
              <a:rPr lang="en-US" sz="2000" smtClean="0"/>
              <a:t> : đỉnh mở</a:t>
            </a:r>
          </a:p>
          <a:p>
            <a:pPr eaLnBrk="1" hangingPunct="1">
              <a:buFontTx/>
              <a:buNone/>
            </a:pPr>
            <a:r>
              <a:rPr lang="en-US" sz="2000" u="sng" smtClean="0"/>
              <a:t>Bước 1</a:t>
            </a:r>
            <a:r>
              <a:rPr lang="en-US" sz="2000" smtClean="0"/>
              <a:t>:  O= {S}</a:t>
            </a:r>
          </a:p>
          <a:p>
            <a:pPr eaLnBrk="1" hangingPunct="1">
              <a:buFontTx/>
              <a:buNone/>
            </a:pPr>
            <a:r>
              <a:rPr lang="en-US" sz="2000" smtClean="0"/>
              <a:t>	   	  C={}</a:t>
            </a:r>
          </a:p>
          <a:p>
            <a:pPr eaLnBrk="1" hangingPunct="1">
              <a:buFontTx/>
              <a:buNone/>
            </a:pPr>
            <a:r>
              <a:rPr lang="en-US" sz="2000" smtClean="0"/>
              <a:t>	   	  g(S)=0	</a:t>
            </a:r>
          </a:p>
          <a:p>
            <a:pPr eaLnBrk="1" hangingPunct="1">
              <a:buFontTx/>
              <a:buNone/>
            </a:pPr>
            <a:r>
              <a:rPr lang="en-US" sz="2000" u="sng" smtClean="0"/>
              <a:t>Bước 2</a:t>
            </a:r>
            <a:r>
              <a:rPr lang="en-US" sz="2000" smtClean="0"/>
              <a:t>: </a:t>
            </a:r>
            <a:r>
              <a:rPr lang="en-US" smtClean="0"/>
              <a:t>While (</a:t>
            </a:r>
            <a:r>
              <a:rPr lang="en-US" b="1" smtClean="0"/>
              <a:t>O</a:t>
            </a:r>
            <a:r>
              <a:rPr lang="en-US" b="1" smtClean="0">
                <a:ea typeface="Arial Unicode MS" pitchFamily="34" charset="-128"/>
                <a:cs typeface="Arial Unicode MS" pitchFamily="34" charset="-128"/>
              </a:rPr>
              <a:t>≠{}</a:t>
            </a:r>
            <a:r>
              <a:rPr lang="en-US" smtClean="0"/>
              <a:t>)</a:t>
            </a:r>
          </a:p>
          <a:p>
            <a:pPr eaLnBrk="1" hangingPunct="1">
              <a:buFontTx/>
              <a:buNone/>
            </a:pPr>
            <a:r>
              <a:rPr lang="en-US" sz="2000" smtClean="0"/>
              <a:t>			2.1 Chọn N thuộc O có g(N) nhỏ nhất</a:t>
            </a:r>
          </a:p>
          <a:p>
            <a:pPr eaLnBrk="1" hangingPunct="1">
              <a:buFontTx/>
              <a:buNone/>
            </a:pPr>
            <a:r>
              <a:rPr lang="en-US" sz="2000" smtClean="0"/>
              <a:t>			       N: mục tiêu </a:t>
            </a:r>
            <a:r>
              <a:rPr lang="en-US" sz="2000" smtClean="0">
                <a:sym typeface="Wingdings" pitchFamily="2" charset="2"/>
              </a:rPr>
              <a:t></a:t>
            </a:r>
            <a:r>
              <a:rPr lang="en-US" sz="2000" smtClean="0"/>
              <a:t> dừng, thông báo kết quả</a:t>
            </a:r>
          </a:p>
          <a:p>
            <a:pPr eaLnBrk="1" hangingPunct="1">
              <a:buFontTx/>
              <a:buNone/>
            </a:pPr>
            <a:r>
              <a:rPr lang="en-US" sz="2000" smtClean="0"/>
              <a:t>			      Nếu không tồn tại N </a:t>
            </a:r>
            <a:r>
              <a:rPr lang="en-US" sz="2000" smtClean="0">
                <a:sym typeface="Wingdings" pitchFamily="2" charset="2"/>
              </a:rPr>
              <a:t></a:t>
            </a:r>
            <a:r>
              <a:rPr lang="en-US" sz="2000" smtClean="0"/>
              <a:t> dừng</a:t>
            </a:r>
          </a:p>
          <a:p>
            <a:pPr eaLnBrk="1" hangingPunct="1">
              <a:buFontTx/>
              <a:buNone/>
            </a:pPr>
            <a:r>
              <a:rPr lang="en-US" sz="2000" smtClean="0"/>
              <a:t>			2.2 Chuyển N qua C, và mở các </a:t>
            </a:r>
            <a:r>
              <a:rPr lang="en-US" sz="2000" b="1" smtClean="0"/>
              <a:t>Q sau N</a:t>
            </a:r>
          </a:p>
          <a:p>
            <a:pPr eaLnBrk="1" hangingPunct="1">
              <a:buFontTx/>
              <a:buNone/>
            </a:pPr>
            <a:r>
              <a:rPr lang="en-US" sz="2000" smtClean="0"/>
              <a:t>				g(Q) = g(N)+cost(N,Q)</a:t>
            </a:r>
          </a:p>
          <a:p>
            <a:pPr eaLnBrk="1" hangingPunct="1">
              <a:buFontTx/>
              <a:buNone/>
            </a:pPr>
            <a:r>
              <a:rPr lang="en-US" sz="2000" u="sng" smtClean="0"/>
              <a:t>Bước 3</a:t>
            </a:r>
            <a:r>
              <a:rPr lang="en-US" sz="2000" smtClean="0"/>
              <a:t>: Không có kết quả.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1CEA3CB-11A9-4199-8043-26FD6DDFE59E}" type="datetime1">
              <a:rPr lang="en-GB" sz="1400" smtClean="0"/>
              <a:pPr eaLnBrk="1" hangingPunct="1"/>
              <a:t>22/03/2018</a:t>
            </a:fld>
            <a:endParaRPr lang="en-GB" sz="1400" smtClean="0"/>
          </a:p>
        </p:txBody>
      </p:sp>
      <p:sp>
        <p:nvSpPr>
          <p:cNvPr id="778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78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799ED7D-34DD-4ABD-BA96-2E7FA3C4702F}" type="slidenum">
              <a:rPr lang="en-GB" sz="1400" smtClean="0"/>
              <a:pPr eaLnBrk="1" hangingPunct="1"/>
              <a:t>77</a:t>
            </a:fld>
            <a:endParaRPr lang="en-GB" sz="1400" smtClean="0"/>
          </a:p>
        </p:txBody>
      </p:sp>
      <p:sp>
        <p:nvSpPr>
          <p:cNvPr id="77829" name="Rectangle 2"/>
          <p:cNvSpPr>
            <a:spLocks noGrp="1" noChangeArrowheads="1"/>
          </p:cNvSpPr>
          <p:nvPr>
            <p:ph type="title"/>
          </p:nvPr>
        </p:nvSpPr>
        <p:spPr>
          <a:xfrm>
            <a:off x="684213" y="0"/>
            <a:ext cx="7772400" cy="1143000"/>
          </a:xfrm>
        </p:spPr>
        <p:txBody>
          <a:bodyPr/>
          <a:lstStyle/>
          <a:p>
            <a:pPr eaLnBrk="1" hangingPunct="1"/>
            <a:r>
              <a:rPr lang="en-US" sz="2800" b="1" smtClean="0"/>
              <a:t>Tìm kiếm đường đi có giá thành cực tiểu </a:t>
            </a:r>
            <a:br>
              <a:rPr lang="en-US" sz="2800" b="1" smtClean="0"/>
            </a:br>
            <a:r>
              <a:rPr lang="en-US" sz="2800" b="1" smtClean="0"/>
              <a:t>Thuật toán A</a:t>
            </a:r>
            <a:r>
              <a:rPr lang="en-US" sz="2800" b="1" baseline="30000" smtClean="0"/>
              <a:t>T</a:t>
            </a:r>
            <a:r>
              <a:rPr lang="en-US" sz="2800" smtClean="0"/>
              <a:t> (3)</a:t>
            </a:r>
          </a:p>
        </p:txBody>
      </p:sp>
      <p:sp>
        <p:nvSpPr>
          <p:cNvPr id="77830" name="Rectangle 3"/>
          <p:cNvSpPr>
            <a:spLocks noGrp="1" noChangeArrowheads="1"/>
          </p:cNvSpPr>
          <p:nvPr>
            <p:ph type="body" idx="1"/>
          </p:nvPr>
        </p:nvSpPr>
        <p:spPr>
          <a:xfrm>
            <a:off x="684213" y="1341438"/>
            <a:ext cx="7772400" cy="4895850"/>
          </a:xfrm>
        </p:spPr>
        <p:txBody>
          <a:bodyPr/>
          <a:lstStyle/>
          <a:p>
            <a:pPr eaLnBrk="1" hangingPunct="1">
              <a:buFontTx/>
              <a:buNone/>
            </a:pPr>
            <a:r>
              <a:rPr lang="en-US" sz="2000" smtClean="0"/>
              <a:t>Mỗi đỉnh tương ứng với 1 số g(n): giá thành đi từ đỉnh ban đầu tới n	</a:t>
            </a:r>
            <a:r>
              <a:rPr lang="en-US" sz="2000" b="1" smtClean="0"/>
              <a:t>C</a:t>
            </a:r>
            <a:r>
              <a:rPr lang="en-US" sz="2000" smtClean="0"/>
              <a:t> : đỉnh đóng</a:t>
            </a:r>
          </a:p>
          <a:p>
            <a:pPr eaLnBrk="1" hangingPunct="1">
              <a:buFontTx/>
              <a:buNone/>
            </a:pPr>
            <a:r>
              <a:rPr lang="en-US" sz="2000" smtClean="0"/>
              <a:t>		</a:t>
            </a:r>
            <a:r>
              <a:rPr lang="en-US" sz="2000" b="1" smtClean="0"/>
              <a:t>O</a:t>
            </a:r>
            <a:r>
              <a:rPr lang="en-US" sz="2000" smtClean="0"/>
              <a:t> : đỉnh mở</a:t>
            </a:r>
          </a:p>
          <a:p>
            <a:pPr eaLnBrk="1" hangingPunct="1">
              <a:buFontTx/>
              <a:buNone/>
            </a:pPr>
            <a:r>
              <a:rPr lang="en-US" sz="2000" u="sng" smtClean="0"/>
              <a:t>Bước 1</a:t>
            </a:r>
            <a:r>
              <a:rPr lang="en-US" sz="2000" smtClean="0"/>
              <a:t>:  O= {S}</a:t>
            </a:r>
          </a:p>
          <a:p>
            <a:pPr eaLnBrk="1" hangingPunct="1">
              <a:buFontTx/>
              <a:buNone/>
            </a:pPr>
            <a:r>
              <a:rPr lang="en-US" sz="2000" smtClean="0"/>
              <a:t>	   	  C={}</a:t>
            </a:r>
          </a:p>
          <a:p>
            <a:pPr eaLnBrk="1" hangingPunct="1">
              <a:buFontTx/>
              <a:buNone/>
            </a:pPr>
            <a:r>
              <a:rPr lang="en-US" sz="2000" smtClean="0"/>
              <a:t>	   	  g(S)=0	</a:t>
            </a:r>
          </a:p>
          <a:p>
            <a:pPr eaLnBrk="1" hangingPunct="1">
              <a:buFontTx/>
              <a:buNone/>
            </a:pPr>
            <a:r>
              <a:rPr lang="en-US" sz="2000" u="sng" smtClean="0"/>
              <a:t>Bước 2</a:t>
            </a:r>
            <a:r>
              <a:rPr lang="en-US" sz="2000" smtClean="0"/>
              <a:t>: </a:t>
            </a:r>
            <a:r>
              <a:rPr lang="en-US" smtClean="0"/>
              <a:t>While (</a:t>
            </a:r>
            <a:r>
              <a:rPr lang="en-US" b="1" smtClean="0"/>
              <a:t>O</a:t>
            </a:r>
            <a:r>
              <a:rPr lang="en-US" b="1" smtClean="0">
                <a:ea typeface="Arial Unicode MS" pitchFamily="34" charset="-128"/>
                <a:cs typeface="Arial Unicode MS" pitchFamily="34" charset="-128"/>
              </a:rPr>
              <a:t>≠{}</a:t>
            </a:r>
            <a:r>
              <a:rPr lang="en-US" smtClean="0"/>
              <a:t>)</a:t>
            </a:r>
          </a:p>
          <a:p>
            <a:pPr eaLnBrk="1" hangingPunct="1">
              <a:buFontTx/>
              <a:buNone/>
            </a:pPr>
            <a:r>
              <a:rPr lang="en-US" sz="2000" smtClean="0"/>
              <a:t>			2.1 Chọn N thuộc O có g(N) nhỏ nhất</a:t>
            </a:r>
          </a:p>
          <a:p>
            <a:pPr eaLnBrk="1" hangingPunct="1">
              <a:buFontTx/>
              <a:buNone/>
            </a:pPr>
            <a:r>
              <a:rPr lang="en-US" sz="2000" smtClean="0"/>
              <a:t>			       N: mục tiêu </a:t>
            </a:r>
            <a:r>
              <a:rPr lang="en-US" sz="2000" smtClean="0">
                <a:sym typeface="Wingdings" pitchFamily="2" charset="2"/>
              </a:rPr>
              <a:t></a:t>
            </a:r>
            <a:r>
              <a:rPr lang="en-US" sz="2000" smtClean="0"/>
              <a:t> dừng, thông báo kết quả</a:t>
            </a:r>
          </a:p>
          <a:p>
            <a:pPr eaLnBrk="1" hangingPunct="1">
              <a:buFontTx/>
              <a:buNone/>
            </a:pPr>
            <a:r>
              <a:rPr lang="en-US" sz="2000" smtClean="0"/>
              <a:t>			      Nếu không tồn tại N </a:t>
            </a:r>
            <a:r>
              <a:rPr lang="en-US" sz="2000" smtClean="0">
                <a:sym typeface="Wingdings" pitchFamily="2" charset="2"/>
              </a:rPr>
              <a:t></a:t>
            </a:r>
            <a:r>
              <a:rPr lang="en-US" sz="2000" smtClean="0"/>
              <a:t> dừng</a:t>
            </a:r>
          </a:p>
          <a:p>
            <a:pPr eaLnBrk="1" hangingPunct="1">
              <a:buFontTx/>
              <a:buNone/>
            </a:pPr>
            <a:r>
              <a:rPr lang="en-US" sz="2000" smtClean="0"/>
              <a:t>			</a:t>
            </a:r>
            <a:r>
              <a:rPr lang="en-US" sz="2000" b="1" smtClean="0"/>
              <a:t>2.2 Chuyển N qua C, và mở các Q sau N</a:t>
            </a:r>
          </a:p>
          <a:p>
            <a:pPr eaLnBrk="1" hangingPunct="1">
              <a:buFontTx/>
              <a:buNone/>
            </a:pPr>
            <a:r>
              <a:rPr lang="en-US" sz="2000" smtClean="0"/>
              <a:t>				</a:t>
            </a:r>
          </a:p>
          <a:p>
            <a:pPr eaLnBrk="1" hangingPunct="1">
              <a:buFontTx/>
              <a:buNone/>
            </a:pPr>
            <a:r>
              <a:rPr lang="en-US" sz="2000" u="sng" smtClean="0"/>
              <a:t>Bước 3</a:t>
            </a:r>
            <a:r>
              <a:rPr lang="en-US" sz="2000" smtClean="0"/>
              <a:t>: Không có kết quả. </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28D0EEE-F52D-4EB5-98BE-99E44C865F79}" type="datetime1">
              <a:rPr lang="en-GB" sz="1400" smtClean="0"/>
              <a:pPr eaLnBrk="1" hangingPunct="1"/>
              <a:t>22/03/2018</a:t>
            </a:fld>
            <a:endParaRPr lang="en-GB" sz="1400" smtClean="0"/>
          </a:p>
        </p:txBody>
      </p:sp>
      <p:sp>
        <p:nvSpPr>
          <p:cNvPr id="788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88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3192D43-F042-4876-B2A7-866C8D9FB534}" type="slidenum">
              <a:rPr lang="en-GB" sz="1400" smtClean="0"/>
              <a:pPr eaLnBrk="1" hangingPunct="1"/>
              <a:t>78</a:t>
            </a:fld>
            <a:endParaRPr lang="en-GB" sz="1400" smtClean="0"/>
          </a:p>
        </p:txBody>
      </p:sp>
      <p:sp>
        <p:nvSpPr>
          <p:cNvPr id="78853" name="Rectangle 2"/>
          <p:cNvSpPr>
            <a:spLocks noGrp="1" noChangeArrowheads="1"/>
          </p:cNvSpPr>
          <p:nvPr>
            <p:ph type="title"/>
          </p:nvPr>
        </p:nvSpPr>
        <p:spPr/>
        <p:txBody>
          <a:bodyPr/>
          <a:lstStyle/>
          <a:p>
            <a:pPr eaLnBrk="1" hangingPunct="1"/>
            <a:r>
              <a:rPr lang="en-US" sz="3200" b="1" smtClean="0"/>
              <a:t>Tìm kiếm đường đi có giá thành cực tiểu </a:t>
            </a:r>
            <a:br>
              <a:rPr lang="en-US" sz="3200" b="1" smtClean="0"/>
            </a:br>
            <a:r>
              <a:rPr lang="en-US" sz="3200" b="1" smtClean="0"/>
              <a:t>Thuật toán A</a:t>
            </a:r>
            <a:r>
              <a:rPr lang="en-US" sz="3200" b="1" baseline="30000" smtClean="0"/>
              <a:t>T</a:t>
            </a:r>
            <a:r>
              <a:rPr lang="en-US" sz="3200" smtClean="0"/>
              <a:t> (3)</a:t>
            </a:r>
          </a:p>
        </p:txBody>
      </p:sp>
      <p:sp>
        <p:nvSpPr>
          <p:cNvPr id="78854" name="Rectangle 3"/>
          <p:cNvSpPr>
            <a:spLocks noGrp="1" noChangeArrowheads="1"/>
          </p:cNvSpPr>
          <p:nvPr>
            <p:ph type="body" idx="1"/>
          </p:nvPr>
        </p:nvSpPr>
        <p:spPr/>
        <p:txBody>
          <a:bodyPr/>
          <a:lstStyle/>
          <a:p>
            <a:pPr eaLnBrk="1" hangingPunct="1"/>
            <a:r>
              <a:rPr lang="en-US" b="1" smtClean="0"/>
              <a:t>2.2 Chuyển N qua C, và mở các Q sau N</a:t>
            </a:r>
          </a:p>
          <a:p>
            <a:pPr eaLnBrk="1" hangingPunct="1">
              <a:buFontTx/>
              <a:buNone/>
            </a:pPr>
            <a:r>
              <a:rPr lang="en-US" b="1" smtClean="0"/>
              <a:t>			2.2.1 </a:t>
            </a:r>
            <a:r>
              <a:rPr lang="en-US" smtClean="0"/>
              <a:t>Nếu Q đã có trong O</a:t>
            </a:r>
          </a:p>
          <a:p>
            <a:pPr eaLnBrk="1" hangingPunct="1">
              <a:buFontTx/>
              <a:buNone/>
            </a:pPr>
            <a:r>
              <a:rPr lang="en-US" smtClean="0"/>
              <a:t>				  nếu g(Q)&gt; g(N)+cost(N,Q)</a:t>
            </a:r>
          </a:p>
          <a:p>
            <a:pPr eaLnBrk="1" hangingPunct="1">
              <a:buFontTx/>
              <a:buNone/>
            </a:pPr>
            <a:r>
              <a:rPr lang="en-US" smtClean="0"/>
              <a:t>					 g(Q) = g(N)+cost(N,Q) 					 prev(Q)=N 			</a:t>
            </a:r>
          </a:p>
          <a:p>
            <a:pPr eaLnBrk="1" hangingPunct="1">
              <a:buFontTx/>
              <a:buNone/>
            </a:pPr>
            <a:r>
              <a:rPr lang="en-US" smtClean="0"/>
              <a:t>			2.2.2 Nếu Q chưa có trong O</a:t>
            </a:r>
          </a:p>
          <a:p>
            <a:pPr eaLnBrk="1" hangingPunct="1">
              <a:buFontTx/>
              <a:buNone/>
            </a:pPr>
            <a:r>
              <a:rPr lang="en-US" smtClean="0"/>
              <a:t>				 g(Q) = g(N)+cost(N,Q)</a:t>
            </a:r>
          </a:p>
          <a:p>
            <a:pPr eaLnBrk="1" hangingPunct="1">
              <a:buFontTx/>
              <a:buNone/>
            </a:pPr>
            <a:r>
              <a:rPr lang="en-US" smtClean="0"/>
              <a:t>                                  prev(Q)=N</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A6DCB95-EF9E-4EEA-BE16-7BDDEC6B1988}" type="datetime1">
              <a:rPr lang="en-GB" sz="1400" smtClean="0"/>
              <a:pPr eaLnBrk="1" hangingPunct="1"/>
              <a:t>22/03/2018</a:t>
            </a:fld>
            <a:endParaRPr lang="en-GB" sz="1400" smtClean="0"/>
          </a:p>
        </p:txBody>
      </p:sp>
      <p:sp>
        <p:nvSpPr>
          <p:cNvPr id="798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798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062F212-CF77-4749-AB63-64C205F0DEC0}" type="slidenum">
              <a:rPr lang="en-GB" sz="1400" smtClean="0"/>
              <a:pPr eaLnBrk="1" hangingPunct="1"/>
              <a:t>79</a:t>
            </a:fld>
            <a:endParaRPr lang="en-GB" sz="1400" smtClean="0"/>
          </a:p>
        </p:txBody>
      </p:sp>
      <p:sp>
        <p:nvSpPr>
          <p:cNvPr id="79877" name="Rectangle 2"/>
          <p:cNvSpPr>
            <a:spLocks noGrp="1" noChangeArrowheads="1"/>
          </p:cNvSpPr>
          <p:nvPr>
            <p:ph type="title"/>
          </p:nvPr>
        </p:nvSpPr>
        <p:spPr>
          <a:xfrm>
            <a:off x="684213" y="0"/>
            <a:ext cx="7772400" cy="1143000"/>
          </a:xfrm>
        </p:spPr>
        <p:txBody>
          <a:bodyPr/>
          <a:lstStyle/>
          <a:p>
            <a:pPr eaLnBrk="1" hangingPunct="1"/>
            <a:r>
              <a:rPr lang="en-US" b="1" smtClean="0"/>
              <a:t>Thuật toán A</a:t>
            </a:r>
            <a:r>
              <a:rPr lang="en-US" b="1" baseline="30000" smtClean="0"/>
              <a:t>KT</a:t>
            </a:r>
            <a:r>
              <a:rPr lang="en-US" smtClean="0"/>
              <a:t> </a:t>
            </a:r>
          </a:p>
        </p:txBody>
      </p:sp>
      <p:sp>
        <p:nvSpPr>
          <p:cNvPr id="79878" name="Rectangle 3"/>
          <p:cNvSpPr>
            <a:spLocks noGrp="1" noChangeArrowheads="1"/>
          </p:cNvSpPr>
          <p:nvPr>
            <p:ph type="body" idx="1"/>
          </p:nvPr>
        </p:nvSpPr>
        <p:spPr>
          <a:xfrm>
            <a:off x="684213" y="1341438"/>
            <a:ext cx="7772400" cy="4895850"/>
          </a:xfrm>
        </p:spPr>
        <p:txBody>
          <a:bodyPr/>
          <a:lstStyle/>
          <a:p>
            <a:pPr eaLnBrk="1" hangingPunct="1">
              <a:buFontTx/>
              <a:buNone/>
            </a:pPr>
            <a:r>
              <a:rPr lang="en-US" sz="2000" smtClean="0"/>
              <a:t>Mỗi đỉnh tương ứng với 1 số g(n): giá thành đi từ đỉnh ban đầu tới n	</a:t>
            </a:r>
            <a:r>
              <a:rPr lang="en-US" sz="2000" b="1" smtClean="0"/>
              <a:t>C</a:t>
            </a:r>
            <a:r>
              <a:rPr lang="en-US" sz="2000" smtClean="0"/>
              <a:t> : đỉnh đóng</a:t>
            </a:r>
          </a:p>
          <a:p>
            <a:pPr eaLnBrk="1" hangingPunct="1">
              <a:buFontTx/>
              <a:buNone/>
            </a:pPr>
            <a:r>
              <a:rPr lang="en-US" sz="2000" smtClean="0"/>
              <a:t>		</a:t>
            </a:r>
            <a:r>
              <a:rPr lang="en-US" sz="2000" b="1" smtClean="0"/>
              <a:t>O</a:t>
            </a:r>
            <a:r>
              <a:rPr lang="en-US" sz="2000" smtClean="0"/>
              <a:t> : đỉnh mở</a:t>
            </a:r>
          </a:p>
          <a:p>
            <a:pPr eaLnBrk="1" hangingPunct="1">
              <a:buFontTx/>
              <a:buNone/>
            </a:pPr>
            <a:r>
              <a:rPr lang="en-US" sz="2000" u="sng" smtClean="0"/>
              <a:t>Bước 1</a:t>
            </a:r>
            <a:r>
              <a:rPr lang="en-US" sz="2000" smtClean="0"/>
              <a:t>:  O= {S}</a:t>
            </a:r>
          </a:p>
          <a:p>
            <a:pPr eaLnBrk="1" hangingPunct="1">
              <a:buFontTx/>
              <a:buNone/>
            </a:pPr>
            <a:r>
              <a:rPr lang="en-US" sz="2000" smtClean="0"/>
              <a:t>	   	  C={}</a:t>
            </a:r>
          </a:p>
          <a:p>
            <a:pPr eaLnBrk="1" hangingPunct="1">
              <a:buFontTx/>
              <a:buNone/>
            </a:pPr>
            <a:r>
              <a:rPr lang="en-US" sz="2000" smtClean="0"/>
              <a:t>	   	  g(S)=0	, f(S) = h(S)</a:t>
            </a:r>
          </a:p>
          <a:p>
            <a:pPr eaLnBrk="1" hangingPunct="1">
              <a:buFontTx/>
              <a:buNone/>
            </a:pPr>
            <a:r>
              <a:rPr lang="en-US" sz="2000" u="sng" smtClean="0"/>
              <a:t>Bước 2</a:t>
            </a:r>
            <a:r>
              <a:rPr lang="en-US" sz="2000" smtClean="0"/>
              <a:t>: </a:t>
            </a:r>
            <a:r>
              <a:rPr lang="en-US" smtClean="0"/>
              <a:t>While (</a:t>
            </a:r>
            <a:r>
              <a:rPr lang="en-US" b="1" smtClean="0"/>
              <a:t>O</a:t>
            </a:r>
            <a:r>
              <a:rPr lang="en-US" b="1" smtClean="0">
                <a:ea typeface="Arial Unicode MS" pitchFamily="34" charset="-128"/>
                <a:cs typeface="Arial Unicode MS" pitchFamily="34" charset="-128"/>
              </a:rPr>
              <a:t>≠{}</a:t>
            </a:r>
            <a:r>
              <a:rPr lang="en-US" smtClean="0"/>
              <a:t>)</a:t>
            </a:r>
          </a:p>
          <a:p>
            <a:pPr eaLnBrk="1" hangingPunct="1">
              <a:buFontTx/>
              <a:buNone/>
            </a:pPr>
            <a:r>
              <a:rPr lang="en-US" sz="2000" smtClean="0"/>
              <a:t>			2.1 Chọn N thuộc O có f(N) nhỏ nhất</a:t>
            </a:r>
          </a:p>
          <a:p>
            <a:pPr eaLnBrk="1" hangingPunct="1">
              <a:buFontTx/>
              <a:buNone/>
            </a:pPr>
            <a:r>
              <a:rPr lang="en-US" sz="2000" smtClean="0"/>
              <a:t>			       N: mục tiêu </a:t>
            </a:r>
            <a:r>
              <a:rPr lang="en-US" sz="2000" smtClean="0">
                <a:sym typeface="Wingdings" pitchFamily="2" charset="2"/>
              </a:rPr>
              <a:t></a:t>
            </a:r>
            <a:r>
              <a:rPr lang="en-US" sz="2000" smtClean="0"/>
              <a:t> dừng, thông báo kết quả</a:t>
            </a:r>
          </a:p>
          <a:p>
            <a:pPr eaLnBrk="1" hangingPunct="1">
              <a:buFontTx/>
              <a:buNone/>
            </a:pPr>
            <a:r>
              <a:rPr lang="en-US" sz="2000" smtClean="0"/>
              <a:t>			      Nếu không tồn tại N </a:t>
            </a:r>
            <a:r>
              <a:rPr lang="en-US" sz="2000" smtClean="0">
                <a:sym typeface="Wingdings" pitchFamily="2" charset="2"/>
              </a:rPr>
              <a:t></a:t>
            </a:r>
            <a:r>
              <a:rPr lang="en-US" sz="2000" smtClean="0"/>
              <a:t> dừng</a:t>
            </a:r>
          </a:p>
          <a:p>
            <a:pPr eaLnBrk="1" hangingPunct="1">
              <a:buFontTx/>
              <a:buNone/>
            </a:pPr>
            <a:r>
              <a:rPr lang="en-US" sz="2000" smtClean="0"/>
              <a:t>			2.2 Chuyển N qua C, và mở các Q sau N</a:t>
            </a:r>
          </a:p>
          <a:p>
            <a:pPr eaLnBrk="1" hangingPunct="1">
              <a:buFontTx/>
              <a:buNone/>
            </a:pPr>
            <a:r>
              <a:rPr lang="en-US" sz="2000" smtClean="0"/>
              <a:t>				g(Q) = g(N)+cost(N,Q); f(Q)=g(Q)+h(Q);</a:t>
            </a:r>
          </a:p>
          <a:p>
            <a:pPr eaLnBrk="1" hangingPunct="1">
              <a:buFontTx/>
              <a:buNone/>
            </a:pPr>
            <a:r>
              <a:rPr lang="en-US" sz="2000" u="sng" smtClean="0"/>
              <a:t>Bước 3</a:t>
            </a:r>
            <a:r>
              <a:rPr lang="en-US" sz="2000" smtClean="0"/>
              <a:t>: Không có kết quả.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EA2BB37-6461-4751-869E-489A26C7427E}" type="datetime1">
              <a:rPr lang="en-GB" sz="1400" smtClean="0"/>
              <a:pPr eaLnBrk="1" hangingPunct="1"/>
              <a:t>22/03/2018</a:t>
            </a:fld>
            <a:endParaRPr lang="en-GB" sz="1400" smtClean="0"/>
          </a:p>
        </p:txBody>
      </p:sp>
      <p:sp>
        <p:nvSpPr>
          <p:cNvPr id="266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266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F3E930F-E80C-4C9B-90FA-E71AD3AE38BF}" type="slidenum">
              <a:rPr lang="en-GB" sz="1400" smtClean="0"/>
              <a:pPr eaLnBrk="1" hangingPunct="1"/>
              <a:t>8</a:t>
            </a:fld>
            <a:endParaRPr lang="en-GB" sz="1400" smtClean="0"/>
          </a:p>
        </p:txBody>
      </p:sp>
      <p:sp>
        <p:nvSpPr>
          <p:cNvPr id="26629" name="Rectangle 2"/>
          <p:cNvSpPr>
            <a:spLocks noGrp="1" noChangeArrowheads="1"/>
          </p:cNvSpPr>
          <p:nvPr>
            <p:ph type="title"/>
          </p:nvPr>
        </p:nvSpPr>
        <p:spPr/>
        <p:txBody>
          <a:bodyPr/>
          <a:lstStyle/>
          <a:p>
            <a:pPr eaLnBrk="1" hangingPunct="1"/>
            <a:r>
              <a:rPr lang="en-US" smtClean="0"/>
              <a:t>Thuật toán</a:t>
            </a:r>
          </a:p>
        </p:txBody>
      </p:sp>
      <p:sp>
        <p:nvSpPr>
          <p:cNvPr id="114691" name="Rectangle 3"/>
          <p:cNvSpPr>
            <a:spLocks noGrp="1" noChangeArrowheads="1"/>
          </p:cNvSpPr>
          <p:nvPr>
            <p:ph type="body" idx="1"/>
          </p:nvPr>
        </p:nvSpPr>
        <p:spPr/>
        <p:txBody>
          <a:bodyPr/>
          <a:lstStyle/>
          <a:p>
            <a:pPr eaLnBrk="1" hangingPunct="1">
              <a:buFontTx/>
              <a:buNone/>
            </a:pPr>
            <a:r>
              <a:rPr lang="en-US" smtClean="0"/>
              <a:t>Thuật toán có thể được thể hiện qua:</a:t>
            </a:r>
          </a:p>
          <a:p>
            <a:pPr eaLnBrk="1" hangingPunct="1">
              <a:buFontTx/>
              <a:buNone/>
            </a:pPr>
            <a:r>
              <a:rPr lang="en-US" smtClean="0"/>
              <a:t>			Ngôn ngữ tự nhiên</a:t>
            </a:r>
          </a:p>
          <a:p>
            <a:pPr eaLnBrk="1" hangingPunct="1">
              <a:buFontTx/>
              <a:buNone/>
            </a:pPr>
            <a:r>
              <a:rPr lang="en-US" smtClean="0"/>
              <a:t>			Lưu đồ</a:t>
            </a:r>
          </a:p>
          <a:p>
            <a:pPr eaLnBrk="1" hangingPunct="1">
              <a:buFontTx/>
              <a:buNone/>
            </a:pPr>
            <a:r>
              <a:rPr lang="en-US" smtClean="0"/>
              <a:t>			Mã giả</a:t>
            </a:r>
          </a:p>
          <a:p>
            <a:pPr eaLnBrk="1" hangingPunct="1">
              <a:buFontTx/>
              <a:buNone/>
            </a:pPr>
            <a:r>
              <a:rPr lang="en-US" smtClean="0"/>
              <a:t>			NN lập trình</a:t>
            </a:r>
          </a:p>
          <a:p>
            <a:pPr eaLnBrk="1" hangingPunct="1">
              <a:buFontTx/>
              <a:buNone/>
            </a:pPr>
            <a:r>
              <a:rPr lang="en-US" smtClean="0"/>
              <a:t>	</a:t>
            </a:r>
          </a:p>
          <a:p>
            <a:pPr eaLnBrk="1" hangingPunct="1">
              <a:buFontTx/>
              <a:buNone/>
            </a:pPr>
            <a:r>
              <a:rPr lang="en-US" smtClean="0"/>
              <a:t>Ngoài ra thuật toán còn phải đạt hiệu quả cao hay có độ phức tạp thấp </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6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6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46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46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46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F2DCBED-21DD-4068-BCA8-2E66A2EEFA97}" type="datetime1">
              <a:rPr lang="en-GB" sz="1400" smtClean="0"/>
              <a:pPr eaLnBrk="1" hangingPunct="1"/>
              <a:t>22/03/2018</a:t>
            </a:fld>
            <a:endParaRPr lang="en-GB" sz="1400" smtClean="0"/>
          </a:p>
        </p:txBody>
      </p:sp>
      <p:sp>
        <p:nvSpPr>
          <p:cNvPr id="808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09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35750B6-6259-4A3E-92E4-4E4A9B10C077}" type="slidenum">
              <a:rPr lang="en-GB" sz="1400" smtClean="0"/>
              <a:pPr eaLnBrk="1" hangingPunct="1"/>
              <a:t>80</a:t>
            </a:fld>
            <a:endParaRPr lang="en-GB" sz="1400" smtClean="0"/>
          </a:p>
        </p:txBody>
      </p:sp>
      <p:sp>
        <p:nvSpPr>
          <p:cNvPr id="80901" name="Rectangle 2"/>
          <p:cNvSpPr>
            <a:spLocks noGrp="1" noChangeArrowheads="1"/>
          </p:cNvSpPr>
          <p:nvPr>
            <p:ph type="title"/>
          </p:nvPr>
        </p:nvSpPr>
        <p:spPr/>
        <p:txBody>
          <a:bodyPr/>
          <a:lstStyle/>
          <a:p>
            <a:pPr eaLnBrk="1" hangingPunct="1"/>
            <a:r>
              <a:rPr lang="en-US" sz="3200" b="1" smtClean="0"/>
              <a:t>Tìm kiếm cực tiểu sử dụng hàm đánh giá - Thuật toán A*</a:t>
            </a:r>
          </a:p>
        </p:txBody>
      </p:sp>
      <p:sp>
        <p:nvSpPr>
          <p:cNvPr id="80902" name="Rectangle 3"/>
          <p:cNvSpPr>
            <a:spLocks noGrp="1" noChangeArrowheads="1"/>
          </p:cNvSpPr>
          <p:nvPr>
            <p:ph type="body" idx="1"/>
          </p:nvPr>
        </p:nvSpPr>
        <p:spPr/>
        <p:txBody>
          <a:bodyPr/>
          <a:lstStyle/>
          <a:p>
            <a:pPr eaLnBrk="1" hangingPunct="1">
              <a:buFontTx/>
              <a:buNone/>
            </a:pPr>
            <a:r>
              <a:rPr lang="en-US" smtClean="0"/>
              <a:t>Cụ thể trong quá trình lựa chọn đỉnh để duyệt xét các</a:t>
            </a:r>
          </a:p>
          <a:p>
            <a:pPr eaLnBrk="1" hangingPunct="1">
              <a:buFontTx/>
              <a:buNone/>
            </a:pPr>
            <a:r>
              <a:rPr lang="en-US" smtClean="0"/>
              <a:t>đỉnh kế tiếp thì thuật giải A* dựa vào giá trị sau: </a:t>
            </a:r>
          </a:p>
          <a:p>
            <a:pPr eaLnBrk="1" hangingPunct="1">
              <a:buFontTx/>
              <a:buNone/>
            </a:pPr>
            <a:r>
              <a:rPr lang="en-US" smtClean="0"/>
              <a:t>		f(N) = g(N) + h(N)</a:t>
            </a:r>
          </a:p>
          <a:p>
            <a:pPr eaLnBrk="1" hangingPunct="1">
              <a:buFontTx/>
              <a:buNone/>
            </a:pPr>
            <a:r>
              <a:rPr lang="en-US" smtClean="0"/>
              <a:t>		với  g(N) số đo lộ trình từ S tới N</a:t>
            </a:r>
          </a:p>
          <a:p>
            <a:pPr eaLnBrk="1" hangingPunct="1">
              <a:buFontTx/>
              <a:buNone/>
            </a:pPr>
            <a:r>
              <a:rPr lang="en-US" smtClean="0"/>
              <a:t>		       f(N) ước tính độ dài từ S đến N</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C49F99A-8782-414E-804A-9AE60FE67E1D}" type="datetime1">
              <a:rPr lang="en-GB" sz="1400" smtClean="0"/>
              <a:pPr eaLnBrk="1" hangingPunct="1"/>
              <a:t>22/03/2018</a:t>
            </a:fld>
            <a:endParaRPr lang="en-GB" sz="1400" smtClean="0"/>
          </a:p>
        </p:txBody>
      </p:sp>
      <p:sp>
        <p:nvSpPr>
          <p:cNvPr id="819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19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4AC0ED6-79EC-45F2-94A0-A10768F86374}" type="slidenum">
              <a:rPr lang="en-GB" sz="1400" smtClean="0"/>
              <a:pPr eaLnBrk="1" hangingPunct="1"/>
              <a:t>81</a:t>
            </a:fld>
            <a:endParaRPr lang="en-GB" sz="1400" smtClean="0"/>
          </a:p>
        </p:txBody>
      </p:sp>
      <p:sp>
        <p:nvSpPr>
          <p:cNvPr id="81925" name="Rectangle 2"/>
          <p:cNvSpPr>
            <a:spLocks noGrp="1" noChangeArrowheads="1"/>
          </p:cNvSpPr>
          <p:nvPr>
            <p:ph type="title"/>
          </p:nvPr>
        </p:nvSpPr>
        <p:spPr/>
        <p:txBody>
          <a:bodyPr/>
          <a:lstStyle/>
          <a:p>
            <a:pPr eaLnBrk="1" hangingPunct="1"/>
            <a:r>
              <a:rPr lang="en-US" sz="3200" b="1" smtClean="0"/>
              <a:t>Tìm kiếm cực tiểu sử dụng hàm đánh giá - Thuật toán A*</a:t>
            </a:r>
          </a:p>
        </p:txBody>
      </p:sp>
      <p:sp>
        <p:nvSpPr>
          <p:cNvPr id="81926" name="Rectangle 3"/>
          <p:cNvSpPr>
            <a:spLocks noGrp="1" noChangeArrowheads="1"/>
          </p:cNvSpPr>
          <p:nvPr>
            <p:ph type="body" idx="1"/>
          </p:nvPr>
        </p:nvSpPr>
        <p:spPr/>
        <p:txBody>
          <a:bodyPr/>
          <a:lstStyle/>
          <a:p>
            <a:pPr eaLnBrk="1" hangingPunct="1">
              <a:buFontTx/>
              <a:buNone/>
            </a:pPr>
            <a:r>
              <a:rPr lang="en-US" smtClean="0"/>
              <a:t>Bước 1:</a:t>
            </a:r>
          </a:p>
          <a:p>
            <a:pPr eaLnBrk="1" hangingPunct="1">
              <a:buFontTx/>
              <a:buNone/>
            </a:pPr>
            <a:r>
              <a:rPr lang="en-US" smtClean="0"/>
              <a:t>		C = {};</a:t>
            </a:r>
          </a:p>
          <a:p>
            <a:pPr eaLnBrk="1" hangingPunct="1">
              <a:buFontTx/>
              <a:buNone/>
            </a:pPr>
            <a:r>
              <a:rPr lang="en-US" smtClean="0"/>
              <a:t>		O = {S};</a:t>
            </a:r>
          </a:p>
          <a:p>
            <a:pPr eaLnBrk="1" hangingPunct="1">
              <a:buFontTx/>
              <a:buNone/>
            </a:pPr>
            <a:r>
              <a:rPr lang="en-US" smtClean="0"/>
              <a:t>		g(S) = 0;</a:t>
            </a:r>
          </a:p>
          <a:p>
            <a:pPr eaLnBrk="1" hangingPunct="1">
              <a:buFontTx/>
              <a:buNone/>
            </a:pPr>
            <a:r>
              <a:rPr lang="en-US" smtClean="0"/>
              <a:t>		f(S) =  h(S);</a:t>
            </a:r>
          </a:p>
          <a:p>
            <a:pPr eaLnBrk="1" hangingPunct="1"/>
            <a:endParaRPr lang="en-US"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7129BBE-57F2-47DB-B855-86ADE66D45DC}" type="datetime1">
              <a:rPr lang="en-GB" sz="1400" smtClean="0"/>
              <a:pPr eaLnBrk="1" hangingPunct="1"/>
              <a:t>22/03/2018</a:t>
            </a:fld>
            <a:endParaRPr lang="en-GB" sz="1400" smtClean="0"/>
          </a:p>
        </p:txBody>
      </p:sp>
      <p:sp>
        <p:nvSpPr>
          <p:cNvPr id="829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29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0ECF449-C845-45B5-AF42-532AF9764101}" type="slidenum">
              <a:rPr lang="en-GB" sz="1400" smtClean="0"/>
              <a:pPr eaLnBrk="1" hangingPunct="1"/>
              <a:t>82</a:t>
            </a:fld>
            <a:endParaRPr lang="en-GB" sz="1400" smtClean="0"/>
          </a:p>
        </p:txBody>
      </p:sp>
      <p:sp>
        <p:nvSpPr>
          <p:cNvPr id="82949" name="Rectangle 2"/>
          <p:cNvSpPr>
            <a:spLocks noGrp="1" noChangeArrowheads="1"/>
          </p:cNvSpPr>
          <p:nvPr>
            <p:ph type="title"/>
          </p:nvPr>
        </p:nvSpPr>
        <p:spPr>
          <a:xfrm>
            <a:off x="684213" y="0"/>
            <a:ext cx="7772400" cy="1143000"/>
          </a:xfrm>
        </p:spPr>
        <p:txBody>
          <a:bodyPr/>
          <a:lstStyle/>
          <a:p>
            <a:pPr eaLnBrk="1" hangingPunct="1"/>
            <a:r>
              <a:rPr lang="en-US" sz="3200" b="1" smtClean="0"/>
              <a:t>Tìm kiếm cực tiểu sử dụng hàm đánh giá - Thuật toán A*</a:t>
            </a:r>
          </a:p>
        </p:txBody>
      </p:sp>
      <p:sp>
        <p:nvSpPr>
          <p:cNvPr id="82950" name="Rectangle 3"/>
          <p:cNvSpPr>
            <a:spLocks noGrp="1" noChangeArrowheads="1"/>
          </p:cNvSpPr>
          <p:nvPr>
            <p:ph type="body" idx="1"/>
          </p:nvPr>
        </p:nvSpPr>
        <p:spPr>
          <a:xfrm>
            <a:off x="685800" y="1125538"/>
            <a:ext cx="7772400" cy="4970462"/>
          </a:xfrm>
        </p:spPr>
        <p:txBody>
          <a:bodyPr/>
          <a:lstStyle/>
          <a:p>
            <a:pPr eaLnBrk="1" hangingPunct="1">
              <a:buFontTx/>
              <a:buNone/>
            </a:pPr>
            <a:r>
              <a:rPr lang="en-US" smtClean="0"/>
              <a:t>Bước 2:</a:t>
            </a:r>
          </a:p>
          <a:p>
            <a:pPr eaLnBrk="1" hangingPunct="1">
              <a:buFontTx/>
              <a:buNone/>
            </a:pPr>
            <a:r>
              <a:rPr lang="en-US" smtClean="0"/>
              <a:t>	while(O</a:t>
            </a:r>
            <a:r>
              <a:rPr lang="en-US" smtClean="0">
                <a:latin typeface="Mathematica1"/>
                <a:sym typeface="Mathematica1"/>
              </a:rPr>
              <a:t>≠</a:t>
            </a:r>
            <a:r>
              <a:rPr lang="en-US" smtClean="0"/>
              <a:t>{})	</a:t>
            </a:r>
          </a:p>
          <a:p>
            <a:pPr eaLnBrk="1" hangingPunct="1">
              <a:buFontTx/>
              <a:buNone/>
            </a:pPr>
            <a:r>
              <a:rPr lang="en-US" smtClean="0"/>
              <a:t>	{</a:t>
            </a:r>
          </a:p>
          <a:p>
            <a:pPr eaLnBrk="1" hangingPunct="1">
              <a:buFontTx/>
              <a:buNone/>
            </a:pPr>
            <a:r>
              <a:rPr lang="en-US" smtClean="0"/>
              <a:t>		2.1 Chọn N </a:t>
            </a:r>
            <a:r>
              <a:rPr lang="en-US" smtClean="0">
                <a:sym typeface="Symbol" pitchFamily="18" charset="2"/>
              </a:rPr>
              <a:t></a:t>
            </a:r>
            <a:r>
              <a:rPr lang="en-US" smtClean="0">
                <a:sym typeface="Mathematica1"/>
              </a:rPr>
              <a:t> </a:t>
            </a:r>
            <a:r>
              <a:rPr lang="en-US" smtClean="0"/>
              <a:t>O có f(N) nhỏ nhất</a:t>
            </a:r>
          </a:p>
          <a:p>
            <a:pPr eaLnBrk="1" hangingPunct="1">
              <a:buFontTx/>
              <a:buNone/>
            </a:pPr>
            <a:r>
              <a:rPr lang="en-US" smtClean="0"/>
              <a:t>		2.2 Lấy N từ O cho vào C</a:t>
            </a:r>
          </a:p>
          <a:p>
            <a:pPr eaLnBrk="1" hangingPunct="1">
              <a:buFontTx/>
              <a:buNone/>
            </a:pPr>
            <a:r>
              <a:rPr lang="en-US" smtClean="0"/>
              <a:t>		2.3 if(N</a:t>
            </a:r>
            <a:r>
              <a:rPr lang="en-US" smtClean="0">
                <a:sym typeface="Symbol" pitchFamily="18" charset="2"/>
              </a:rPr>
              <a:t></a:t>
            </a:r>
            <a:r>
              <a:rPr lang="en-US" smtClean="0"/>
              <a:t>G) </a:t>
            </a:r>
          </a:p>
          <a:p>
            <a:pPr eaLnBrk="1" hangingPunct="1">
              <a:buFontTx/>
              <a:buNone/>
            </a:pPr>
            <a:r>
              <a:rPr lang="en-US" smtClean="0"/>
              <a:t>			Dừng. Kết luận: tìm được</a:t>
            </a:r>
          </a:p>
          <a:p>
            <a:pPr eaLnBrk="1" hangingPunct="1">
              <a:buFontTx/>
              <a:buNone/>
            </a:pPr>
            <a:r>
              <a:rPr lang="en-US" smtClean="0"/>
              <a:t>		</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BC71575-3221-47A8-BB8C-B404764CF08A}" type="datetime1">
              <a:rPr lang="en-GB" sz="1400" smtClean="0"/>
              <a:pPr eaLnBrk="1" hangingPunct="1"/>
              <a:t>22/03/2018</a:t>
            </a:fld>
            <a:endParaRPr lang="en-GB" sz="1400" smtClean="0"/>
          </a:p>
        </p:txBody>
      </p:sp>
      <p:sp>
        <p:nvSpPr>
          <p:cNvPr id="839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39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1FC4D73-89AA-4B5C-A28C-71428B707796}" type="slidenum">
              <a:rPr lang="en-GB" sz="1400" smtClean="0"/>
              <a:pPr eaLnBrk="1" hangingPunct="1"/>
              <a:t>83</a:t>
            </a:fld>
            <a:endParaRPr lang="en-GB" sz="1400" smtClean="0"/>
          </a:p>
        </p:txBody>
      </p:sp>
      <p:sp>
        <p:nvSpPr>
          <p:cNvPr id="83973" name="Rectangle 2"/>
          <p:cNvSpPr>
            <a:spLocks noGrp="1" noChangeArrowheads="1"/>
          </p:cNvSpPr>
          <p:nvPr>
            <p:ph type="title"/>
          </p:nvPr>
        </p:nvSpPr>
        <p:spPr>
          <a:xfrm>
            <a:off x="684213" y="260350"/>
            <a:ext cx="7772400" cy="1143000"/>
          </a:xfrm>
        </p:spPr>
        <p:txBody>
          <a:bodyPr/>
          <a:lstStyle/>
          <a:p>
            <a:pPr eaLnBrk="1" hangingPunct="1"/>
            <a:r>
              <a:rPr lang="en-US" sz="3200" b="1" smtClean="0"/>
              <a:t>Tìm kiếm cực tiểu sử dụng hàm đánh giá - Thuật toán A*</a:t>
            </a:r>
          </a:p>
        </p:txBody>
      </p:sp>
      <p:sp>
        <p:nvSpPr>
          <p:cNvPr id="83974" name="Rectangle 3"/>
          <p:cNvSpPr>
            <a:spLocks noGrp="1" noChangeArrowheads="1"/>
          </p:cNvSpPr>
          <p:nvPr>
            <p:ph type="body" idx="1"/>
          </p:nvPr>
        </p:nvSpPr>
        <p:spPr>
          <a:xfrm>
            <a:off x="611188" y="2060575"/>
            <a:ext cx="7772400" cy="4114800"/>
          </a:xfrm>
        </p:spPr>
        <p:txBody>
          <a:bodyPr/>
          <a:lstStyle/>
          <a:p>
            <a:pPr eaLnBrk="1" hangingPunct="1">
              <a:lnSpc>
                <a:spcPct val="90000"/>
              </a:lnSpc>
              <a:buFontTx/>
              <a:buNone/>
            </a:pPr>
            <a:r>
              <a:rPr lang="en-US" sz="2000" smtClean="0"/>
              <a:t>		2.4 Xét các đỉnh kế S của N</a:t>
            </a:r>
          </a:p>
          <a:p>
            <a:pPr eaLnBrk="1" hangingPunct="1">
              <a:lnSpc>
                <a:spcPct val="90000"/>
              </a:lnSpc>
              <a:buFontTx/>
              <a:buNone/>
            </a:pPr>
            <a:r>
              <a:rPr lang="en-US" sz="2000" smtClean="0"/>
              <a:t>			TH1: </a:t>
            </a:r>
            <a:r>
              <a:rPr lang="en-US" sz="2000" b="1" smtClean="0">
                <a:solidFill>
                  <a:srgbClr val="FF0000"/>
                </a:solidFill>
              </a:rPr>
              <a:t>S</a:t>
            </a:r>
            <a:r>
              <a:rPr lang="en-US" sz="2000" b="1" smtClean="0">
                <a:solidFill>
                  <a:srgbClr val="FF0000"/>
                </a:solidFill>
                <a:sym typeface="Symbol" pitchFamily="18" charset="2"/>
              </a:rPr>
              <a:t></a:t>
            </a:r>
            <a:r>
              <a:rPr lang="en-US" sz="2000" b="1" smtClean="0">
                <a:solidFill>
                  <a:srgbClr val="FF0000"/>
                </a:solidFill>
              </a:rPr>
              <a:t>O và S </a:t>
            </a:r>
            <a:r>
              <a:rPr lang="en-US" sz="2000" b="1" smtClean="0">
                <a:solidFill>
                  <a:srgbClr val="FF0000"/>
                </a:solidFill>
                <a:sym typeface="Symbol" pitchFamily="18" charset="2"/>
              </a:rPr>
              <a:t></a:t>
            </a:r>
            <a:r>
              <a:rPr lang="en-US" sz="2000" b="1" smtClean="0">
                <a:solidFill>
                  <a:srgbClr val="FF0000"/>
                </a:solidFill>
                <a:sym typeface="Mathematica1"/>
              </a:rPr>
              <a:t> </a:t>
            </a:r>
            <a:r>
              <a:rPr lang="en-US" sz="2000" b="1" smtClean="0">
                <a:solidFill>
                  <a:srgbClr val="FF0000"/>
                </a:solidFill>
              </a:rPr>
              <a:t>C</a:t>
            </a:r>
          </a:p>
          <a:p>
            <a:pPr eaLnBrk="1" hangingPunct="1">
              <a:lnSpc>
                <a:spcPct val="90000"/>
              </a:lnSpc>
              <a:buFontTx/>
              <a:buNone/>
            </a:pPr>
            <a:r>
              <a:rPr lang="en-US" sz="2000" smtClean="0"/>
              <a:t>				if(g(S)&gt;g(N)+w(N,S))</a:t>
            </a:r>
          </a:p>
          <a:p>
            <a:pPr eaLnBrk="1" hangingPunct="1">
              <a:lnSpc>
                <a:spcPct val="90000"/>
              </a:lnSpc>
              <a:buFontTx/>
              <a:buNone/>
            </a:pPr>
            <a:r>
              <a:rPr lang="en-US" sz="2000" smtClean="0"/>
              <a:t>					g(S)= g(N)+w(N,S);</a:t>
            </a:r>
          </a:p>
          <a:p>
            <a:pPr eaLnBrk="1" hangingPunct="1">
              <a:lnSpc>
                <a:spcPct val="90000"/>
              </a:lnSpc>
              <a:buFontTx/>
              <a:buNone/>
            </a:pPr>
            <a:r>
              <a:rPr lang="en-US" sz="2000" smtClean="0"/>
              <a:t>					f(S)=g(S)+h(S);</a:t>
            </a:r>
          </a:p>
          <a:p>
            <a:pPr eaLnBrk="1" hangingPunct="1">
              <a:lnSpc>
                <a:spcPct val="90000"/>
              </a:lnSpc>
              <a:buFontTx/>
              <a:buNone/>
            </a:pPr>
            <a:r>
              <a:rPr lang="en-US" sz="2000" smtClean="0"/>
              <a:t>					prev(S)=N</a:t>
            </a:r>
          </a:p>
          <a:p>
            <a:pPr eaLnBrk="1" hangingPunct="1">
              <a:lnSpc>
                <a:spcPct val="90000"/>
              </a:lnSpc>
              <a:buFontTx/>
              <a:buNone/>
            </a:pPr>
            <a:r>
              <a:rPr lang="en-US" sz="2000" smtClean="0"/>
              <a:t>			TH2:  </a:t>
            </a:r>
            <a:r>
              <a:rPr lang="en-US" sz="2000" b="1" smtClean="0">
                <a:solidFill>
                  <a:srgbClr val="FF0000"/>
                </a:solidFill>
              </a:rPr>
              <a:t>S</a:t>
            </a:r>
            <a:r>
              <a:rPr lang="en-US" sz="2000" b="1" smtClean="0">
                <a:solidFill>
                  <a:srgbClr val="FF0000"/>
                </a:solidFill>
                <a:sym typeface="Symbol" pitchFamily="18" charset="2"/>
              </a:rPr>
              <a:t></a:t>
            </a:r>
            <a:r>
              <a:rPr lang="en-US" sz="2000" b="1" smtClean="0">
                <a:solidFill>
                  <a:srgbClr val="FF0000"/>
                </a:solidFill>
              </a:rPr>
              <a:t>O và S </a:t>
            </a:r>
            <a:r>
              <a:rPr lang="en-US" sz="2000" b="1" smtClean="0">
                <a:solidFill>
                  <a:srgbClr val="FF0000"/>
                </a:solidFill>
                <a:sym typeface="Symbol" pitchFamily="18" charset="2"/>
              </a:rPr>
              <a:t></a:t>
            </a:r>
            <a:r>
              <a:rPr lang="en-US" sz="2000" b="1" smtClean="0">
                <a:solidFill>
                  <a:srgbClr val="FF0000"/>
                </a:solidFill>
                <a:sym typeface="Mathematica1"/>
              </a:rPr>
              <a:t> </a:t>
            </a:r>
            <a:r>
              <a:rPr lang="en-US" sz="2000" b="1" smtClean="0">
                <a:solidFill>
                  <a:srgbClr val="FF0000"/>
                </a:solidFill>
              </a:rPr>
              <a:t>C</a:t>
            </a:r>
          </a:p>
          <a:p>
            <a:pPr eaLnBrk="1" hangingPunct="1">
              <a:lnSpc>
                <a:spcPct val="90000"/>
              </a:lnSpc>
              <a:buFontTx/>
              <a:buNone/>
            </a:pPr>
            <a:r>
              <a:rPr lang="en-US" sz="2000" smtClean="0"/>
              <a:t>				g(S)= g(N)+w(N,S);</a:t>
            </a:r>
          </a:p>
          <a:p>
            <a:pPr eaLnBrk="1" hangingPunct="1">
              <a:lnSpc>
                <a:spcPct val="90000"/>
              </a:lnSpc>
              <a:buFontTx/>
              <a:buNone/>
            </a:pPr>
            <a:r>
              <a:rPr lang="en-US" sz="2000" smtClean="0"/>
              <a:t>				f(S)=g(S)+h(S);</a:t>
            </a:r>
          </a:p>
          <a:p>
            <a:pPr eaLnBrk="1" hangingPunct="1">
              <a:lnSpc>
                <a:spcPct val="90000"/>
              </a:lnSpc>
              <a:buFontTx/>
              <a:buNone/>
            </a:pPr>
            <a:r>
              <a:rPr lang="en-US" sz="2000" smtClean="0"/>
              <a:t>				prev(S)=N					}</a:t>
            </a:r>
          </a:p>
          <a:p>
            <a:pPr eaLnBrk="1" hangingPunct="1">
              <a:lnSpc>
                <a:spcPct val="90000"/>
              </a:lnSpc>
              <a:buFontTx/>
              <a:buNone/>
            </a:pPr>
            <a:r>
              <a:rPr lang="en-US" sz="2000" smtClean="0"/>
              <a:t>Bước 3: Kết luận…</a:t>
            </a:r>
          </a:p>
          <a:p>
            <a:pPr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60838E3-3964-4DAA-A842-23DAF1DDBE44}" type="datetime1">
              <a:rPr lang="en-GB" sz="1400" smtClean="0"/>
              <a:pPr eaLnBrk="1" hangingPunct="1"/>
              <a:t>22/03/2018</a:t>
            </a:fld>
            <a:endParaRPr lang="en-GB" sz="1400" smtClean="0"/>
          </a:p>
        </p:txBody>
      </p:sp>
      <p:sp>
        <p:nvSpPr>
          <p:cNvPr id="849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49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0FE99BC-6895-4328-A3FE-EEBAEF25A142}" type="slidenum">
              <a:rPr lang="en-GB" sz="1400" smtClean="0"/>
              <a:pPr eaLnBrk="1" hangingPunct="1"/>
              <a:t>84</a:t>
            </a:fld>
            <a:endParaRPr lang="en-GB" sz="1400" smtClean="0"/>
          </a:p>
        </p:txBody>
      </p:sp>
      <p:sp>
        <p:nvSpPr>
          <p:cNvPr id="84997" name="Rectangle 2"/>
          <p:cNvSpPr>
            <a:spLocks noGrp="1" noChangeArrowheads="1"/>
          </p:cNvSpPr>
          <p:nvPr>
            <p:ph type="title"/>
          </p:nvPr>
        </p:nvSpPr>
        <p:spPr/>
        <p:txBody>
          <a:bodyPr/>
          <a:lstStyle/>
          <a:p>
            <a:pPr eaLnBrk="1" hangingPunct="1"/>
            <a:r>
              <a:rPr lang="en-US" smtClean="0"/>
              <a:t>A* - Ví dụ</a:t>
            </a:r>
          </a:p>
        </p:txBody>
      </p:sp>
      <p:sp>
        <p:nvSpPr>
          <p:cNvPr id="84998" name="Rectangle 3"/>
          <p:cNvSpPr>
            <a:spLocks noGrp="1" noChangeArrowheads="1"/>
          </p:cNvSpPr>
          <p:nvPr>
            <p:ph type="body" idx="1"/>
          </p:nvPr>
        </p:nvSpPr>
        <p:spPr>
          <a:xfrm>
            <a:off x="685800" y="4362450"/>
            <a:ext cx="7772400" cy="1227138"/>
          </a:xfrm>
        </p:spPr>
        <p:txBody>
          <a:bodyPr/>
          <a:lstStyle/>
          <a:p>
            <a:pPr eaLnBrk="1" hangingPunct="1"/>
            <a:r>
              <a:rPr lang="en-US" smtClean="0"/>
              <a:t>Trạng thái đầu và cuối của bài toán 8 số</a:t>
            </a:r>
          </a:p>
          <a:p>
            <a:pPr eaLnBrk="1" hangingPunct="1"/>
            <a:r>
              <a:rPr lang="en-US" smtClean="0"/>
              <a:t>Các toán tử: qua trái, phải, lên trên, xuống dưới</a:t>
            </a:r>
          </a:p>
        </p:txBody>
      </p:sp>
      <p:graphicFrame>
        <p:nvGraphicFramePr>
          <p:cNvPr id="210948" name="Group 4"/>
          <p:cNvGraphicFramePr>
            <a:graphicFrameLocks noGrp="1"/>
          </p:cNvGraphicFramePr>
          <p:nvPr/>
        </p:nvGraphicFramePr>
        <p:xfrm>
          <a:off x="1474788" y="1897063"/>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10966" name="Group 22"/>
          <p:cNvGraphicFramePr>
            <a:graphicFrameLocks noGrp="1"/>
          </p:cNvGraphicFramePr>
          <p:nvPr/>
        </p:nvGraphicFramePr>
        <p:xfrm>
          <a:off x="5549900" y="1846263"/>
          <a:ext cx="1752600" cy="1676400"/>
        </p:xfrm>
        <a:graphic>
          <a:graphicData uri="http://schemas.openxmlformats.org/drawingml/2006/table">
            <a:tbl>
              <a:tblPr/>
              <a:tblGrid>
                <a:gridCol w="584200"/>
                <a:gridCol w="584200"/>
                <a:gridCol w="5842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5035" name="AutoShape 40"/>
          <p:cNvSpPr>
            <a:spLocks noChangeArrowheads="1"/>
          </p:cNvSpPr>
          <p:nvPr/>
        </p:nvSpPr>
        <p:spPr bwMode="auto">
          <a:xfrm>
            <a:off x="3924300" y="2544763"/>
            <a:ext cx="1223963" cy="431800"/>
          </a:xfrm>
          <a:prstGeom prst="rightArrow">
            <a:avLst>
              <a:gd name="adj1" fmla="val 50000"/>
              <a:gd name="adj2" fmla="val 70864"/>
            </a:avLst>
          </a:prstGeom>
          <a:solidFill>
            <a:schemeClr val="accent1"/>
          </a:solidFill>
          <a:ln w="9525">
            <a:solidFill>
              <a:schemeClr val="tx1"/>
            </a:solidFill>
            <a:miter lim="800000"/>
            <a:headEnd/>
            <a:tailEnd/>
          </a:ln>
        </p:spPr>
        <p:txBody>
          <a:bodyPr wrap="none" anchor="ctr"/>
          <a:lstStyle/>
          <a:p>
            <a:endParaRPr lang="en-US"/>
          </a:p>
        </p:txBody>
      </p:sp>
      <p:sp>
        <p:nvSpPr>
          <p:cNvPr id="210985" name="Rectangle 41"/>
          <p:cNvSpPr>
            <a:spLocks noChangeArrowheads="1"/>
          </p:cNvSpPr>
          <p:nvPr/>
        </p:nvSpPr>
        <p:spPr bwMode="auto">
          <a:xfrm>
            <a:off x="1619250" y="5445125"/>
            <a:ext cx="4756150"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wrap="none" anchor="ctr">
            <a:spAutoFit/>
          </a:bodyPr>
          <a:lstStyle/>
          <a:p>
            <a:r>
              <a:rPr lang="en-US" b="1">
                <a:solidFill>
                  <a:srgbClr val="FF0000"/>
                </a:solidFill>
              </a:rPr>
              <a:t>h(S</a:t>
            </a:r>
            <a:r>
              <a:rPr lang="en-US" b="1" baseline="-25000">
                <a:solidFill>
                  <a:srgbClr val="FF0000"/>
                </a:solidFill>
              </a:rPr>
              <a:t>i</a:t>
            </a:r>
            <a:r>
              <a:rPr lang="en-US" b="1">
                <a:solidFill>
                  <a:srgbClr val="FF0000"/>
                </a:solidFill>
              </a:rPr>
              <a:t>) = số nút sai của S</a:t>
            </a:r>
            <a:r>
              <a:rPr lang="en-US" b="1" baseline="-25000">
                <a:solidFill>
                  <a:srgbClr val="FF0000"/>
                </a:solidFill>
              </a:rPr>
              <a:t>i</a:t>
            </a:r>
            <a:r>
              <a:rPr lang="en-US" b="1">
                <a:solidFill>
                  <a:srgbClr val="FF0000"/>
                </a:solidFill>
              </a:rPr>
              <a:t> so với G</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8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FBE50F-ABC9-4EFF-8A4F-473023A6BCC6}" type="datetime1">
              <a:rPr lang="en-GB" sz="1400" smtClean="0"/>
              <a:pPr eaLnBrk="1" hangingPunct="1"/>
              <a:t>22/03/2018</a:t>
            </a:fld>
            <a:endParaRPr lang="en-GB" sz="1400" smtClean="0"/>
          </a:p>
        </p:txBody>
      </p:sp>
      <p:sp>
        <p:nvSpPr>
          <p:cNvPr id="17412"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7413"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013539D-ED76-4912-91B7-0AD9C18CA2A2}" type="slidenum">
              <a:rPr lang="en-GB" sz="1400" smtClean="0"/>
              <a:pPr eaLnBrk="1" hangingPunct="1"/>
              <a:t>85</a:t>
            </a:fld>
            <a:endParaRPr lang="en-GB" sz="1400" smtClean="0"/>
          </a:p>
        </p:txBody>
      </p:sp>
      <p:sp>
        <p:nvSpPr>
          <p:cNvPr id="17414" name="Rectangle 2"/>
          <p:cNvSpPr>
            <a:spLocks noGrp="1" noChangeArrowheads="1"/>
          </p:cNvSpPr>
          <p:nvPr>
            <p:ph type="title"/>
          </p:nvPr>
        </p:nvSpPr>
        <p:spPr/>
        <p:txBody>
          <a:bodyPr/>
          <a:lstStyle/>
          <a:p>
            <a:pPr eaLnBrk="1" hangingPunct="1"/>
            <a:endParaRPr lang="en-US" smtClean="0"/>
          </a:p>
        </p:txBody>
      </p:sp>
      <p:sp>
        <p:nvSpPr>
          <p:cNvPr id="17415" name="Rectangle 3"/>
          <p:cNvSpPr>
            <a:spLocks noChangeArrowheads="1"/>
          </p:cNvSpPr>
          <p:nvPr/>
        </p:nvSpPr>
        <p:spPr bwMode="auto">
          <a:xfrm>
            <a:off x="0" y="1395413"/>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sp>
        <p:nvSpPr>
          <p:cNvPr id="17416" name="Rectangle 9"/>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7410" name="Object 8"/>
          <p:cNvGraphicFramePr>
            <a:graphicFrameLocks noChangeAspect="1"/>
          </p:cNvGraphicFramePr>
          <p:nvPr/>
        </p:nvGraphicFramePr>
        <p:xfrm>
          <a:off x="857250" y="285750"/>
          <a:ext cx="7286625" cy="5986463"/>
        </p:xfrm>
        <a:graphic>
          <a:graphicData uri="http://schemas.openxmlformats.org/presentationml/2006/ole">
            <mc:AlternateContent xmlns:mc="http://schemas.openxmlformats.org/markup-compatibility/2006">
              <mc:Choice xmlns:v="urn:schemas-microsoft-com:vml" Requires="v">
                <p:oleObj spid="_x0000_s17426" name="SmartDraw" r:id="rId3" imgW="5219700" imgH="4287012" progId="SmartDraw.2">
                  <p:embed/>
                </p:oleObj>
              </mc:Choice>
              <mc:Fallback>
                <p:oleObj name="SmartDraw" r:id="rId3" imgW="5219700" imgH="4287012" progId="SmartDraw.2">
                  <p:embed/>
                  <p:pic>
                    <p:nvPicPr>
                      <p:cNvPr id="0" name="Object 8"/>
                      <p:cNvPicPr>
                        <a:picLocks noChangeAspect="1" noChangeArrowheads="1"/>
                      </p:cNvPicPr>
                      <p:nvPr/>
                    </p:nvPicPr>
                    <p:blipFill>
                      <a:blip r:embed="rId4">
                        <a:extLst/>
                      </a:blip>
                      <a:srcRect/>
                      <a:stretch>
                        <a:fillRect/>
                      </a:stretch>
                    </p:blipFill>
                    <p:spPr bwMode="auto">
                      <a:xfrm>
                        <a:off x="857250" y="285750"/>
                        <a:ext cx="7286625" cy="598646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5AE100A-F9B0-4635-86EC-7A983EDC8E78}" type="datetime1">
              <a:rPr lang="en-GB" sz="1400" smtClean="0"/>
              <a:pPr eaLnBrk="1" hangingPunct="1"/>
              <a:t>22/03/2018</a:t>
            </a:fld>
            <a:endParaRPr lang="en-GB" sz="1400" smtClean="0"/>
          </a:p>
        </p:txBody>
      </p:sp>
      <p:sp>
        <p:nvSpPr>
          <p:cNvPr id="860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60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CEABBCB-4615-40FC-94F9-F7C614B8B67B}" type="slidenum">
              <a:rPr lang="en-GB" sz="1400" smtClean="0"/>
              <a:pPr eaLnBrk="1" hangingPunct="1"/>
              <a:t>86</a:t>
            </a:fld>
            <a:endParaRPr lang="en-GB" sz="1400" smtClean="0"/>
          </a:p>
        </p:txBody>
      </p:sp>
      <p:sp>
        <p:nvSpPr>
          <p:cNvPr id="86021" name="Rectangle 2"/>
          <p:cNvSpPr>
            <a:spLocks noGrp="1" noChangeArrowheads="1"/>
          </p:cNvSpPr>
          <p:nvPr>
            <p:ph type="title"/>
          </p:nvPr>
        </p:nvSpPr>
        <p:spPr/>
        <p:txBody>
          <a:bodyPr/>
          <a:lstStyle/>
          <a:p>
            <a:pPr eaLnBrk="1" hangingPunct="1"/>
            <a:r>
              <a:rPr lang="en-US" smtClean="0"/>
              <a:t>Puzzle – Cài đặt</a:t>
            </a:r>
          </a:p>
        </p:txBody>
      </p:sp>
      <p:sp>
        <p:nvSpPr>
          <p:cNvPr id="86022" name="Rectangle 3"/>
          <p:cNvSpPr>
            <a:spLocks noGrp="1" noChangeArrowheads="1"/>
          </p:cNvSpPr>
          <p:nvPr>
            <p:ph type="body" idx="1"/>
          </p:nvPr>
        </p:nvSpPr>
        <p:spPr/>
        <p:txBody>
          <a:bodyPr/>
          <a:lstStyle/>
          <a:p>
            <a:pPr eaLnBrk="1" hangingPunct="1">
              <a:buFontTx/>
              <a:buNone/>
            </a:pPr>
            <a:r>
              <a:rPr lang="en-US" smtClean="0"/>
              <a:t>#define UP 1</a:t>
            </a:r>
          </a:p>
          <a:p>
            <a:pPr eaLnBrk="1" hangingPunct="1">
              <a:buFontTx/>
              <a:buNone/>
            </a:pPr>
            <a:r>
              <a:rPr lang="en-US" smtClean="0"/>
              <a:t>#define DN 2</a:t>
            </a:r>
          </a:p>
          <a:p>
            <a:pPr eaLnBrk="1" hangingPunct="1">
              <a:buFontTx/>
              <a:buNone/>
            </a:pPr>
            <a:r>
              <a:rPr lang="en-US" smtClean="0"/>
              <a:t>#define LT 3</a:t>
            </a:r>
          </a:p>
          <a:p>
            <a:pPr eaLnBrk="1" hangingPunct="1">
              <a:buFontTx/>
              <a:buNone/>
            </a:pPr>
            <a:r>
              <a:rPr lang="en-US" smtClean="0"/>
              <a:t>#define RT 4</a:t>
            </a:r>
          </a:p>
          <a:p>
            <a:pPr eaLnBrk="1" hangingPunct="1">
              <a:buFontTx/>
              <a:buNone/>
            </a:pPr>
            <a:r>
              <a:rPr lang="en-US" smtClean="0"/>
              <a:t>#define NO 0</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82B8C1-27DF-4208-8839-13CCE7559650}" type="datetime1">
              <a:rPr lang="en-GB" sz="1400" smtClean="0"/>
              <a:pPr eaLnBrk="1" hangingPunct="1"/>
              <a:t>22/03/2018</a:t>
            </a:fld>
            <a:endParaRPr lang="en-GB" sz="1400" smtClean="0"/>
          </a:p>
        </p:txBody>
      </p:sp>
      <p:sp>
        <p:nvSpPr>
          <p:cNvPr id="870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70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FCF906B-9775-450E-A5BB-1938F3061B11}" type="slidenum">
              <a:rPr lang="en-GB" sz="1400" smtClean="0"/>
              <a:pPr eaLnBrk="1" hangingPunct="1"/>
              <a:t>87</a:t>
            </a:fld>
            <a:endParaRPr lang="en-GB" sz="1400" smtClean="0"/>
          </a:p>
        </p:txBody>
      </p:sp>
      <p:sp>
        <p:nvSpPr>
          <p:cNvPr id="87045" name="Rectangle 2"/>
          <p:cNvSpPr>
            <a:spLocks noGrp="1" noChangeArrowheads="1"/>
          </p:cNvSpPr>
          <p:nvPr>
            <p:ph type="title"/>
          </p:nvPr>
        </p:nvSpPr>
        <p:spPr/>
        <p:txBody>
          <a:bodyPr/>
          <a:lstStyle/>
          <a:p>
            <a:pPr eaLnBrk="1" hangingPunct="1"/>
            <a:r>
              <a:rPr lang="en-US" smtClean="0"/>
              <a:t>Puzzle – Cài đặt</a:t>
            </a:r>
          </a:p>
        </p:txBody>
      </p:sp>
      <p:sp>
        <p:nvSpPr>
          <p:cNvPr id="87046" name="Rectangle 3"/>
          <p:cNvSpPr>
            <a:spLocks noGrp="1" noChangeArrowheads="1"/>
          </p:cNvSpPr>
          <p:nvPr>
            <p:ph type="body" idx="1"/>
          </p:nvPr>
        </p:nvSpPr>
        <p:spPr/>
        <p:txBody>
          <a:bodyPr/>
          <a:lstStyle/>
          <a:p>
            <a:pPr eaLnBrk="1" hangingPunct="1">
              <a:buFontTx/>
              <a:buNone/>
            </a:pPr>
            <a:r>
              <a:rPr lang="en-US" smtClean="0"/>
              <a:t>typedef char TAB[3][3];</a:t>
            </a:r>
          </a:p>
          <a:p>
            <a:pPr eaLnBrk="1" hangingPunct="1">
              <a:buFontTx/>
              <a:buNone/>
            </a:pPr>
            <a:r>
              <a:rPr lang="en-US" smtClean="0"/>
              <a:t>struct info{</a:t>
            </a:r>
          </a:p>
          <a:p>
            <a:pPr eaLnBrk="1" hangingPunct="1">
              <a:buFontTx/>
              <a:buNone/>
            </a:pPr>
            <a:r>
              <a:rPr lang="en-US" smtClean="0"/>
              <a:t>	TAB S;</a:t>
            </a:r>
          </a:p>
          <a:p>
            <a:pPr eaLnBrk="1" hangingPunct="1">
              <a:buFontTx/>
              <a:buNone/>
            </a:pPr>
            <a:r>
              <a:rPr lang="en-US" smtClean="0"/>
              <a:t>	unsigned g,h,f;</a:t>
            </a:r>
          </a:p>
          <a:p>
            <a:pPr eaLnBrk="1" hangingPunct="1">
              <a:buFontTx/>
              <a:buNone/>
            </a:pPr>
            <a:r>
              <a:rPr lang="en-US" smtClean="0"/>
              <a:t>	int d;</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2706BE-578E-42AE-B5BA-B4EC29C0E559}" type="datetime1">
              <a:rPr lang="en-GB" sz="1400" smtClean="0"/>
              <a:pPr eaLnBrk="1" hangingPunct="1"/>
              <a:t>22/03/2018</a:t>
            </a:fld>
            <a:endParaRPr lang="en-GB" sz="1400" smtClean="0"/>
          </a:p>
        </p:txBody>
      </p:sp>
      <p:sp>
        <p:nvSpPr>
          <p:cNvPr id="880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80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31DF20A-5476-466B-AF99-65F9E31B286A}" type="slidenum">
              <a:rPr lang="en-GB" sz="1400" smtClean="0"/>
              <a:pPr eaLnBrk="1" hangingPunct="1"/>
              <a:t>88</a:t>
            </a:fld>
            <a:endParaRPr lang="en-GB" sz="1400" smtClean="0"/>
          </a:p>
        </p:txBody>
      </p:sp>
      <p:sp>
        <p:nvSpPr>
          <p:cNvPr id="88069" name="Rectangle 2"/>
          <p:cNvSpPr>
            <a:spLocks noGrp="1" noChangeArrowheads="1"/>
          </p:cNvSpPr>
          <p:nvPr>
            <p:ph type="title"/>
          </p:nvPr>
        </p:nvSpPr>
        <p:spPr>
          <a:xfrm>
            <a:off x="684213" y="0"/>
            <a:ext cx="7772400" cy="1143000"/>
          </a:xfrm>
        </p:spPr>
        <p:txBody>
          <a:bodyPr/>
          <a:lstStyle/>
          <a:p>
            <a:pPr eaLnBrk="1" hangingPunct="1"/>
            <a:r>
              <a:rPr lang="en-US" smtClean="0"/>
              <a:t>Puzzle – Cài đặt</a:t>
            </a:r>
          </a:p>
        </p:txBody>
      </p:sp>
      <p:sp>
        <p:nvSpPr>
          <p:cNvPr id="88070" name="Rectangle 3"/>
          <p:cNvSpPr>
            <a:spLocks noGrp="1" noChangeArrowheads="1"/>
          </p:cNvSpPr>
          <p:nvPr>
            <p:ph type="body" idx="1"/>
          </p:nvPr>
        </p:nvSpPr>
        <p:spPr>
          <a:xfrm>
            <a:off x="685800" y="1125538"/>
            <a:ext cx="7772400" cy="4970462"/>
          </a:xfrm>
        </p:spPr>
        <p:txBody>
          <a:bodyPr/>
          <a:lstStyle/>
          <a:p>
            <a:pPr eaLnBrk="1" hangingPunct="1">
              <a:buFontTx/>
              <a:buNone/>
            </a:pPr>
            <a:r>
              <a:rPr lang="en-US" smtClean="0"/>
              <a:t>define SIZE 500</a:t>
            </a:r>
          </a:p>
          <a:p>
            <a:pPr eaLnBrk="1" hangingPunct="1">
              <a:buFontTx/>
              <a:buNone/>
            </a:pPr>
            <a:r>
              <a:rPr lang="en-US" smtClean="0"/>
              <a:t>typedef struct List{</a:t>
            </a:r>
          </a:p>
          <a:p>
            <a:pPr eaLnBrk="1" hangingPunct="1">
              <a:buFontTx/>
              <a:buNone/>
            </a:pPr>
            <a:r>
              <a:rPr lang="en-US" smtClean="0"/>
              <a:t>	int n;</a:t>
            </a:r>
          </a:p>
          <a:p>
            <a:pPr eaLnBrk="1" hangingPunct="1">
              <a:buFontTx/>
              <a:buNone/>
            </a:pPr>
            <a:r>
              <a:rPr lang="en-US" smtClean="0"/>
              <a:t>	info e[SIZE];	</a:t>
            </a:r>
          </a:p>
          <a:p>
            <a:pPr eaLnBrk="1" hangingPunct="1">
              <a:buFontTx/>
              <a:buNone/>
            </a:pPr>
            <a:r>
              <a:rPr lang="en-US" smtClean="0"/>
              <a:t>	List(){n=0;}</a:t>
            </a:r>
          </a:p>
          <a:p>
            <a:pPr eaLnBrk="1" hangingPunct="1">
              <a:buFontTx/>
              <a:buNone/>
            </a:pPr>
            <a:r>
              <a:rPr lang="en-US" smtClean="0"/>
              <a:t>	void them(info X);	</a:t>
            </a:r>
          </a:p>
          <a:p>
            <a:pPr eaLnBrk="1" hangingPunct="1">
              <a:buFontTx/>
              <a:buNone/>
            </a:pPr>
            <a:r>
              <a:rPr lang="en-US" smtClean="0"/>
              <a:t>	info timfnho();</a:t>
            </a:r>
          </a:p>
          <a:p>
            <a:pPr eaLnBrk="1" hangingPunct="1">
              <a:buFontTx/>
              <a:buNone/>
            </a:pPr>
            <a:r>
              <a:rPr lang="en-US" smtClean="0"/>
              <a:t>	void xuatlist();	</a:t>
            </a:r>
          </a:p>
          <a:p>
            <a:pPr eaLnBrk="1" hangingPunct="1">
              <a:buFontTx/>
              <a:buNone/>
            </a:pPr>
            <a:r>
              <a:rPr lang="en-US" smtClean="0"/>
              <a:t>	int vitri(info X)	</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43436EB-7073-40FF-8CF4-D62ACB7F4CB8}" type="datetime1">
              <a:rPr lang="en-GB" sz="1400" smtClean="0"/>
              <a:pPr eaLnBrk="1" hangingPunct="1"/>
              <a:t>22/03/2018</a:t>
            </a:fld>
            <a:endParaRPr lang="en-GB" sz="1400" smtClean="0"/>
          </a:p>
        </p:txBody>
      </p:sp>
      <p:sp>
        <p:nvSpPr>
          <p:cNvPr id="890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890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2D15809-8D4E-425A-A146-B227647756B3}" type="slidenum">
              <a:rPr lang="en-GB" sz="1400" smtClean="0"/>
              <a:pPr eaLnBrk="1" hangingPunct="1"/>
              <a:t>89</a:t>
            </a:fld>
            <a:endParaRPr lang="en-GB" sz="1400" smtClean="0"/>
          </a:p>
        </p:txBody>
      </p:sp>
      <p:sp>
        <p:nvSpPr>
          <p:cNvPr id="89093" name="Rectangle 2"/>
          <p:cNvSpPr>
            <a:spLocks noGrp="1" noChangeArrowheads="1"/>
          </p:cNvSpPr>
          <p:nvPr>
            <p:ph type="title"/>
          </p:nvPr>
        </p:nvSpPr>
        <p:spPr>
          <a:xfrm>
            <a:off x="684213" y="0"/>
            <a:ext cx="7772400" cy="1143000"/>
          </a:xfrm>
        </p:spPr>
        <p:txBody>
          <a:bodyPr/>
          <a:lstStyle/>
          <a:p>
            <a:pPr eaLnBrk="1" hangingPunct="1"/>
            <a:r>
              <a:rPr lang="en-US" smtClean="0"/>
              <a:t>Puzzle – Cài đặt</a:t>
            </a:r>
          </a:p>
        </p:txBody>
      </p:sp>
      <p:sp>
        <p:nvSpPr>
          <p:cNvPr id="89094" name="Rectangle 3"/>
          <p:cNvSpPr>
            <a:spLocks noGrp="1" noChangeArrowheads="1"/>
          </p:cNvSpPr>
          <p:nvPr>
            <p:ph type="body" idx="1"/>
          </p:nvPr>
        </p:nvSpPr>
        <p:spPr>
          <a:xfrm>
            <a:off x="684213" y="1125538"/>
            <a:ext cx="7772400" cy="5040312"/>
          </a:xfrm>
        </p:spPr>
        <p:txBody>
          <a:bodyPr/>
          <a:lstStyle/>
          <a:p>
            <a:pPr eaLnBrk="1" hangingPunct="1">
              <a:lnSpc>
                <a:spcPct val="90000"/>
              </a:lnSpc>
              <a:buFontTx/>
              <a:buNone/>
            </a:pPr>
            <a:endParaRPr lang="en-US" b="1" smtClean="0"/>
          </a:p>
          <a:p>
            <a:pPr eaLnBrk="1" hangingPunct="1">
              <a:lnSpc>
                <a:spcPct val="90000"/>
              </a:lnSpc>
              <a:buFontTx/>
              <a:buNone/>
            </a:pPr>
            <a:r>
              <a:rPr lang="en-US" b="1" smtClean="0"/>
              <a:t>List O,C,KQ;</a:t>
            </a:r>
          </a:p>
          <a:p>
            <a:pPr eaLnBrk="1" hangingPunct="1">
              <a:lnSpc>
                <a:spcPct val="90000"/>
              </a:lnSpc>
              <a:buFontTx/>
              <a:buNone/>
            </a:pPr>
            <a:r>
              <a:rPr lang="en-US" b="1" smtClean="0"/>
              <a:t>TAB S0, G;</a:t>
            </a:r>
          </a:p>
          <a:p>
            <a:pPr eaLnBrk="1" hangingPunct="1">
              <a:lnSpc>
                <a:spcPct val="90000"/>
              </a:lnSpc>
              <a:buFontTx/>
              <a:buNone/>
            </a:pPr>
            <a:r>
              <a:rPr lang="en-US" b="1" smtClean="0"/>
              <a:t>void main()</a:t>
            </a:r>
            <a:endParaRPr lang="en-US" smtClean="0"/>
          </a:p>
          <a:p>
            <a:pPr eaLnBrk="1" hangingPunct="1">
              <a:lnSpc>
                <a:spcPct val="90000"/>
              </a:lnSpc>
              <a:buFontTx/>
              <a:buNone/>
            </a:pPr>
            <a:r>
              <a:rPr lang="en-US" smtClean="0"/>
              <a:t>{</a:t>
            </a:r>
          </a:p>
          <a:p>
            <a:pPr eaLnBrk="1" hangingPunct="1">
              <a:lnSpc>
                <a:spcPct val="90000"/>
              </a:lnSpc>
              <a:buFontTx/>
              <a:buNone/>
            </a:pPr>
            <a:r>
              <a:rPr lang="en-US" smtClean="0"/>
              <a:t>	nhap();</a:t>
            </a:r>
          </a:p>
          <a:p>
            <a:pPr eaLnBrk="1" hangingPunct="1">
              <a:lnSpc>
                <a:spcPct val="90000"/>
              </a:lnSpc>
              <a:buFontTx/>
              <a:buNone/>
            </a:pPr>
            <a:r>
              <a:rPr lang="en-US" smtClean="0"/>
              <a:t>	if(Astart())</a:t>
            </a:r>
          </a:p>
          <a:p>
            <a:pPr eaLnBrk="1" hangingPunct="1">
              <a:lnSpc>
                <a:spcPct val="90000"/>
              </a:lnSpc>
              <a:buFontTx/>
              <a:buNone/>
            </a:pPr>
            <a:r>
              <a:rPr lang="en-US" smtClean="0"/>
              <a:t>	{</a:t>
            </a:r>
          </a:p>
          <a:p>
            <a:pPr eaLnBrk="1" hangingPunct="1">
              <a:lnSpc>
                <a:spcPct val="90000"/>
              </a:lnSpc>
              <a:buFontTx/>
              <a:buNone/>
            </a:pPr>
            <a:r>
              <a:rPr lang="en-US" smtClean="0"/>
              <a:t>		timkq();</a:t>
            </a:r>
          </a:p>
          <a:p>
            <a:pPr eaLnBrk="1" hangingPunct="1">
              <a:lnSpc>
                <a:spcPct val="90000"/>
              </a:lnSpc>
              <a:buFontTx/>
              <a:buNone/>
            </a:pPr>
            <a:r>
              <a:rPr lang="en-US" smtClean="0"/>
              <a:t>		KQ.xuatlist();</a:t>
            </a:r>
          </a:p>
          <a:p>
            <a:pPr eaLnBrk="1" hangingPunct="1">
              <a:lnSpc>
                <a:spcPct val="90000"/>
              </a:lnSpc>
              <a:buFontTx/>
              <a:buNone/>
            </a:pPr>
            <a:r>
              <a:rPr lang="en-US" smtClean="0"/>
              <a:t>}</a:t>
            </a:r>
          </a:p>
          <a:p>
            <a:pPr eaLnBrk="1" hangingPunct="1">
              <a:lnSpc>
                <a:spcPct val="90000"/>
              </a:lnSpc>
              <a:buFontTx/>
              <a:buNone/>
            </a:pPr>
            <a:r>
              <a:rPr lang="en-US"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403380-75A9-4B02-9928-32F0638CC321}" type="datetime1">
              <a:rPr lang="en-GB" sz="1400" smtClean="0"/>
              <a:pPr eaLnBrk="1" hangingPunct="1"/>
              <a:t>22/03/2018</a:t>
            </a:fld>
            <a:endParaRPr lang="en-GB" sz="1400" smtClean="0"/>
          </a:p>
        </p:txBody>
      </p:sp>
      <p:sp>
        <p:nvSpPr>
          <p:cNvPr id="102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103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5D948E5-A2BC-4E28-A9B3-C76CD1B12677}" type="slidenum">
              <a:rPr lang="en-GB" sz="1400" smtClean="0"/>
              <a:pPr eaLnBrk="1" hangingPunct="1"/>
              <a:t>9</a:t>
            </a:fld>
            <a:endParaRPr lang="en-GB" sz="1400" smtClean="0"/>
          </a:p>
        </p:txBody>
      </p:sp>
      <p:sp>
        <p:nvSpPr>
          <p:cNvPr id="1031" name="Rectangle 2"/>
          <p:cNvSpPr>
            <a:spLocks noGrp="1" noChangeArrowheads="1"/>
          </p:cNvSpPr>
          <p:nvPr>
            <p:ph type="title"/>
          </p:nvPr>
        </p:nvSpPr>
        <p:spPr/>
        <p:txBody>
          <a:bodyPr/>
          <a:lstStyle/>
          <a:p>
            <a:pPr eaLnBrk="1" hangingPunct="1"/>
            <a:r>
              <a:rPr lang="en-US" smtClean="0"/>
              <a:t>Thuật toán</a:t>
            </a:r>
          </a:p>
        </p:txBody>
      </p:sp>
      <p:sp>
        <p:nvSpPr>
          <p:cNvPr id="1032" name="Rectangle 5"/>
          <p:cNvSpPr>
            <a:spLocks noChangeArrowheads="1"/>
          </p:cNvSpPr>
          <p:nvPr/>
        </p:nvSpPr>
        <p:spPr bwMode="auto">
          <a:xfrm>
            <a:off x="0" y="271938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026" name="Object 4"/>
          <p:cNvGraphicFramePr>
            <a:graphicFrameLocks noChangeAspect="1"/>
          </p:cNvGraphicFramePr>
          <p:nvPr/>
        </p:nvGraphicFramePr>
        <p:xfrm>
          <a:off x="1403350" y="1916113"/>
          <a:ext cx="6480175" cy="2689225"/>
        </p:xfrm>
        <a:graphic>
          <a:graphicData uri="http://schemas.openxmlformats.org/presentationml/2006/ole">
            <mc:AlternateContent xmlns:mc="http://schemas.openxmlformats.org/markup-compatibility/2006">
              <mc:Choice xmlns:v="urn:schemas-microsoft-com:vml" Requires="v">
                <p:oleObj spid="_x0000_s1053" name="Equation" r:id="rId3" imgW="3416300" imgH="1422400" progId="Equation.DSMT4">
                  <p:embed/>
                </p:oleObj>
              </mc:Choice>
              <mc:Fallback>
                <p:oleObj name="Equation" r:id="rId3" imgW="3416300" imgH="1422400" progId="Equation.DSMT4">
                  <p:embed/>
                  <p:pic>
                    <p:nvPicPr>
                      <p:cNvPr id="0" name="Object 4"/>
                      <p:cNvPicPr>
                        <a:picLocks noChangeAspect="1" noChangeArrowheads="1"/>
                      </p:cNvPicPr>
                      <p:nvPr/>
                    </p:nvPicPr>
                    <p:blipFill>
                      <a:blip r:embed="rId4">
                        <a:extLst/>
                      </a:blip>
                      <a:srcRect/>
                      <a:stretch>
                        <a:fillRect/>
                      </a:stretch>
                    </p:blipFill>
                    <p:spPr bwMode="auto">
                      <a:xfrm>
                        <a:off x="1403350" y="1916113"/>
                        <a:ext cx="6480175" cy="2689225"/>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
        <p:nvSpPr>
          <p:cNvPr id="1033" name="Rectangle 7"/>
          <p:cNvSpPr>
            <a:spLocks noChangeArrowheads="1"/>
          </p:cNvSpPr>
          <p:nvPr/>
        </p:nvSpPr>
        <p:spPr bwMode="auto">
          <a:xfrm>
            <a:off x="0" y="271938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sp>
        <p:nvSpPr>
          <p:cNvPr id="1034" name="Rectangle 9"/>
          <p:cNvSpPr>
            <a:spLocks noChangeArrowheads="1"/>
          </p:cNvSpPr>
          <p:nvPr/>
        </p:nvSpPr>
        <p:spPr bwMode="auto">
          <a:xfrm>
            <a:off x="0" y="3186113"/>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027" name="Object 8"/>
          <p:cNvGraphicFramePr>
            <a:graphicFrameLocks noChangeAspect="1"/>
          </p:cNvGraphicFramePr>
          <p:nvPr/>
        </p:nvGraphicFramePr>
        <p:xfrm>
          <a:off x="1331913" y="4724400"/>
          <a:ext cx="7127875" cy="1182688"/>
        </p:xfrm>
        <a:graphic>
          <a:graphicData uri="http://schemas.openxmlformats.org/presentationml/2006/ole">
            <mc:AlternateContent xmlns:mc="http://schemas.openxmlformats.org/markup-compatibility/2006">
              <mc:Choice xmlns:v="urn:schemas-microsoft-com:vml" Requires="v">
                <p:oleObj spid="_x0000_s1054" name="Equation" r:id="rId5" imgW="3073400" imgH="482600" progId="Equation.DSMT4">
                  <p:embed/>
                </p:oleObj>
              </mc:Choice>
              <mc:Fallback>
                <p:oleObj name="Equation" r:id="rId5" imgW="3073400" imgH="482600" progId="Equation.DSMT4">
                  <p:embed/>
                  <p:pic>
                    <p:nvPicPr>
                      <p:cNvPr id="0" name="Object 8"/>
                      <p:cNvPicPr>
                        <a:picLocks noChangeAspect="1" noChangeArrowheads="1"/>
                      </p:cNvPicPr>
                      <p:nvPr/>
                    </p:nvPicPr>
                    <p:blipFill>
                      <a:blip r:embed="rId6">
                        <a:extLst/>
                      </a:blip>
                      <a:srcRect/>
                      <a:stretch>
                        <a:fillRect/>
                      </a:stretch>
                    </p:blipFill>
                    <p:spPr bwMode="auto">
                      <a:xfrm>
                        <a:off x="1331913" y="4724400"/>
                        <a:ext cx="7127875" cy="1182688"/>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FF59862-F8A4-4FEE-8267-57E11506D760}" type="datetime1">
              <a:rPr lang="en-GB" sz="1400" smtClean="0"/>
              <a:pPr eaLnBrk="1" hangingPunct="1"/>
              <a:t>22/03/2018</a:t>
            </a:fld>
            <a:endParaRPr lang="en-GB" sz="1400" smtClean="0"/>
          </a:p>
        </p:txBody>
      </p:sp>
      <p:sp>
        <p:nvSpPr>
          <p:cNvPr id="901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01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49FD0DC-511D-4029-BB6A-2308955A23AB}" type="slidenum">
              <a:rPr lang="en-GB" sz="1400" smtClean="0"/>
              <a:pPr eaLnBrk="1" hangingPunct="1"/>
              <a:t>90</a:t>
            </a:fld>
            <a:endParaRPr lang="en-GB" sz="1400" smtClean="0"/>
          </a:p>
        </p:txBody>
      </p:sp>
      <p:sp>
        <p:nvSpPr>
          <p:cNvPr id="90117" name="Rectangle 2"/>
          <p:cNvSpPr>
            <a:spLocks noGrp="1" noChangeArrowheads="1"/>
          </p:cNvSpPr>
          <p:nvPr>
            <p:ph type="title"/>
          </p:nvPr>
        </p:nvSpPr>
        <p:spPr>
          <a:xfrm>
            <a:off x="611188" y="0"/>
            <a:ext cx="7772400" cy="1143000"/>
          </a:xfrm>
        </p:spPr>
        <p:txBody>
          <a:bodyPr/>
          <a:lstStyle/>
          <a:p>
            <a:pPr eaLnBrk="1" hangingPunct="1"/>
            <a:r>
              <a:rPr lang="en-US" smtClean="0"/>
              <a:t>Puzzle – Cài đặt</a:t>
            </a:r>
          </a:p>
        </p:txBody>
      </p:sp>
      <p:sp>
        <p:nvSpPr>
          <p:cNvPr id="90118" name="Rectangle 3"/>
          <p:cNvSpPr>
            <a:spLocks noGrp="1" noChangeArrowheads="1"/>
          </p:cNvSpPr>
          <p:nvPr>
            <p:ph type="body" idx="1"/>
          </p:nvPr>
        </p:nvSpPr>
        <p:spPr>
          <a:xfrm>
            <a:off x="685800" y="981075"/>
            <a:ext cx="7772400" cy="5114925"/>
          </a:xfrm>
        </p:spPr>
        <p:txBody>
          <a:bodyPr/>
          <a:lstStyle/>
          <a:p>
            <a:pPr eaLnBrk="1" hangingPunct="1">
              <a:buFontTx/>
              <a:buNone/>
            </a:pPr>
            <a:r>
              <a:rPr lang="en-US" smtClean="0"/>
              <a:t>void nhap();</a:t>
            </a:r>
          </a:p>
          <a:p>
            <a:pPr eaLnBrk="1" hangingPunct="1">
              <a:buFontTx/>
              <a:buNone/>
            </a:pPr>
            <a:r>
              <a:rPr lang="en-US" smtClean="0"/>
              <a:t>unsigned count(TAB S); //h</a:t>
            </a:r>
          </a:p>
          <a:p>
            <a:pPr eaLnBrk="1" hangingPunct="1">
              <a:buFontTx/>
              <a:buNone/>
            </a:pPr>
            <a:r>
              <a:rPr lang="en-US" smtClean="0"/>
              <a:t>int sobang(TAB S1, TAB S2);</a:t>
            </a:r>
          </a:p>
          <a:p>
            <a:pPr eaLnBrk="1" hangingPunct="1">
              <a:buFontTx/>
              <a:buNone/>
            </a:pPr>
            <a:r>
              <a:rPr lang="en-US" smtClean="0"/>
              <a:t>void ganbang(TAB S1, TAB S2); </a:t>
            </a:r>
            <a:r>
              <a:rPr lang="en-US" i="1" smtClean="0"/>
              <a:t>//gán S2 cho S1</a:t>
            </a:r>
            <a:endParaRPr lang="en-US" smtClean="0"/>
          </a:p>
          <a:p>
            <a:pPr eaLnBrk="1" hangingPunct="1">
              <a:buFontTx/>
              <a:buNone/>
            </a:pPr>
            <a:r>
              <a:rPr lang="en-US" smtClean="0"/>
              <a:t>void timotrong(TAB S, int &amp;k, int &amp;l)</a:t>
            </a:r>
          </a:p>
          <a:p>
            <a:pPr eaLnBrk="1" hangingPunct="1">
              <a:buFontTx/>
              <a:buNone/>
            </a:pPr>
            <a:r>
              <a:rPr lang="en-US" smtClean="0"/>
              <a:t>void bangke(TAB N, int d, TAB S,int k, int l) </a:t>
            </a:r>
            <a:r>
              <a:rPr lang="en-US" i="1" smtClean="0"/>
              <a:t>//S là bảng kề của N</a:t>
            </a:r>
            <a:endParaRPr lang="en-US" smtClean="0"/>
          </a:p>
          <a:p>
            <a:pPr eaLnBrk="1" hangingPunct="1">
              <a:buFontTx/>
              <a:buNone/>
            </a:pPr>
            <a:r>
              <a:rPr lang="en-US" smtClean="0"/>
              <a:t>int Astart();</a:t>
            </a:r>
          </a:p>
          <a:p>
            <a:pPr eaLnBrk="1" hangingPunct="1">
              <a:buFontTx/>
              <a:buNone/>
            </a:pPr>
            <a:r>
              <a:rPr lang="en-US" smtClean="0"/>
              <a:t>void xulyke(info X, int d, TAB S);</a:t>
            </a:r>
          </a:p>
          <a:p>
            <a:pPr eaLnBrk="1" hangingPunct="1">
              <a:buFontTx/>
              <a:buNone/>
            </a:pPr>
            <a:r>
              <a:rPr lang="en-US" smtClean="0"/>
              <a:t>void xuat(TAB S);</a:t>
            </a:r>
          </a:p>
          <a:p>
            <a:pPr eaLnBrk="1" hangingPunct="1">
              <a:buFontTx/>
              <a:buNone/>
            </a:pPr>
            <a:r>
              <a:rPr lang="en-US" smtClean="0"/>
              <a:t>void timkq(); </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622930-E9C0-453B-8756-330F5BAE54AD}" type="datetime1">
              <a:rPr lang="en-GB" sz="1400" smtClean="0"/>
              <a:pPr eaLnBrk="1" hangingPunct="1"/>
              <a:t>22/03/2018</a:t>
            </a:fld>
            <a:endParaRPr lang="en-GB" sz="1400" smtClean="0"/>
          </a:p>
        </p:txBody>
      </p:sp>
      <p:sp>
        <p:nvSpPr>
          <p:cNvPr id="911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11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6448479-B9CD-41B5-AF3F-F9803B9266DD}" type="slidenum">
              <a:rPr lang="en-GB" sz="1400" smtClean="0"/>
              <a:pPr eaLnBrk="1" hangingPunct="1"/>
              <a:t>91</a:t>
            </a:fld>
            <a:endParaRPr lang="en-GB" sz="1400" smtClean="0"/>
          </a:p>
        </p:txBody>
      </p:sp>
      <p:sp>
        <p:nvSpPr>
          <p:cNvPr id="91141" name="Rectangle 2"/>
          <p:cNvSpPr>
            <a:spLocks noGrp="1" noChangeArrowheads="1"/>
          </p:cNvSpPr>
          <p:nvPr>
            <p:ph type="title"/>
          </p:nvPr>
        </p:nvSpPr>
        <p:spPr>
          <a:xfrm>
            <a:off x="684213" y="0"/>
            <a:ext cx="7772400" cy="765175"/>
          </a:xfrm>
        </p:spPr>
        <p:txBody>
          <a:bodyPr/>
          <a:lstStyle/>
          <a:p>
            <a:pPr eaLnBrk="1" hangingPunct="1"/>
            <a:r>
              <a:rPr lang="en-US" smtClean="0"/>
              <a:t>Puzzle – Cài đặt</a:t>
            </a:r>
          </a:p>
        </p:txBody>
      </p:sp>
      <p:sp>
        <p:nvSpPr>
          <p:cNvPr id="91142" name="Rectangle 3"/>
          <p:cNvSpPr>
            <a:spLocks noGrp="1" noChangeArrowheads="1"/>
          </p:cNvSpPr>
          <p:nvPr>
            <p:ph type="body" idx="1"/>
          </p:nvPr>
        </p:nvSpPr>
        <p:spPr>
          <a:xfrm>
            <a:off x="685800" y="765175"/>
            <a:ext cx="7772400" cy="5330825"/>
          </a:xfrm>
        </p:spPr>
        <p:txBody>
          <a:bodyPr/>
          <a:lstStyle/>
          <a:p>
            <a:pPr eaLnBrk="1" hangingPunct="1">
              <a:buFontTx/>
              <a:buNone/>
            </a:pPr>
            <a:r>
              <a:rPr lang="en-US" sz="2000" smtClean="0"/>
              <a:t>int Astart()</a:t>
            </a:r>
          </a:p>
          <a:p>
            <a:pPr eaLnBrk="1" hangingPunct="1">
              <a:buFontTx/>
              <a:buNone/>
            </a:pPr>
            <a:r>
              <a:rPr lang="en-US" sz="2000" smtClean="0"/>
              <a:t>{</a:t>
            </a:r>
          </a:p>
          <a:p>
            <a:pPr eaLnBrk="1" hangingPunct="1">
              <a:buFontTx/>
              <a:buNone/>
            </a:pPr>
            <a:r>
              <a:rPr lang="en-US" sz="2000" smtClean="0"/>
              <a:t>	info X;</a:t>
            </a:r>
          </a:p>
          <a:p>
            <a:pPr eaLnBrk="1" hangingPunct="1">
              <a:buFontTx/>
              <a:buNone/>
            </a:pPr>
            <a:r>
              <a:rPr lang="en-US" sz="2000" smtClean="0"/>
              <a:t>	ganbang(X.S,S0);</a:t>
            </a:r>
          </a:p>
          <a:p>
            <a:pPr eaLnBrk="1" hangingPunct="1">
              <a:buFontTx/>
              <a:buNone/>
            </a:pPr>
            <a:r>
              <a:rPr lang="en-US" sz="2000" smtClean="0"/>
              <a:t>	X.g=0;</a:t>
            </a:r>
          </a:p>
          <a:p>
            <a:pPr eaLnBrk="1" hangingPunct="1">
              <a:buFontTx/>
              <a:buNone/>
            </a:pPr>
            <a:r>
              <a:rPr lang="en-US" sz="2000" smtClean="0"/>
              <a:t>	X.h=count(S0);</a:t>
            </a:r>
          </a:p>
          <a:p>
            <a:pPr eaLnBrk="1" hangingPunct="1">
              <a:buFontTx/>
              <a:buNone/>
            </a:pPr>
            <a:r>
              <a:rPr lang="en-US" sz="2000" smtClean="0"/>
              <a:t>	X.f=X.h;</a:t>
            </a:r>
          </a:p>
          <a:p>
            <a:pPr eaLnBrk="1" hangingPunct="1">
              <a:buFontTx/>
              <a:buNone/>
            </a:pPr>
            <a:r>
              <a:rPr lang="en-US" sz="2000" smtClean="0"/>
              <a:t>	X.d=NO;</a:t>
            </a:r>
          </a:p>
          <a:p>
            <a:pPr eaLnBrk="1" hangingPunct="1">
              <a:buFontTx/>
              <a:buNone/>
            </a:pPr>
            <a:r>
              <a:rPr lang="en-US" sz="2000" smtClean="0"/>
              <a:t>	O.them(X);</a:t>
            </a:r>
          </a:p>
          <a:p>
            <a:pPr eaLnBrk="1" hangingPunct="1">
              <a:buFontTx/>
              <a:buNone/>
            </a:pPr>
            <a:r>
              <a:rPr lang="en-US" sz="2000" smtClean="0"/>
              <a:t>	while(O.n&gt;0)</a:t>
            </a:r>
          </a:p>
          <a:p>
            <a:pPr eaLnBrk="1" hangingPunct="1">
              <a:buFontTx/>
              <a:buNone/>
            </a:pPr>
            <a:r>
              <a:rPr lang="en-US" sz="2000" smtClean="0"/>
              <a:t>	{</a:t>
            </a:r>
          </a:p>
          <a:p>
            <a:pPr eaLnBrk="1" hangingPunct="1">
              <a:buFontTx/>
              <a:buNone/>
            </a:pPr>
            <a:r>
              <a:rPr lang="en-US" sz="2000" smtClean="0"/>
              <a:t>		X=O.timfnho();</a:t>
            </a:r>
          </a:p>
          <a:p>
            <a:pPr eaLnBrk="1" hangingPunct="1">
              <a:buFontTx/>
              <a:buNone/>
            </a:pPr>
            <a:r>
              <a:rPr lang="en-US" sz="2000" smtClean="0"/>
              <a:t>		C.them(X);</a:t>
            </a:r>
          </a:p>
          <a:p>
            <a:pPr eaLnBrk="1" hangingPunct="1">
              <a:buFontTx/>
              <a:buNone/>
            </a:pPr>
            <a:r>
              <a:rPr lang="en-US" sz="2000" smtClean="0"/>
              <a:t>	</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533D4BB-4B79-447E-9CF5-8704A1ABE62B}" type="datetime1">
              <a:rPr lang="en-GB" sz="1400" smtClean="0"/>
              <a:pPr eaLnBrk="1" hangingPunct="1"/>
              <a:t>22/03/2018</a:t>
            </a:fld>
            <a:endParaRPr lang="en-GB" sz="1400" smtClean="0"/>
          </a:p>
        </p:txBody>
      </p:sp>
      <p:sp>
        <p:nvSpPr>
          <p:cNvPr id="921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21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A3FB1FC-913A-4367-9587-43F0375FCE8C}" type="slidenum">
              <a:rPr lang="en-GB" sz="1400" smtClean="0"/>
              <a:pPr eaLnBrk="1" hangingPunct="1"/>
              <a:t>92</a:t>
            </a:fld>
            <a:endParaRPr lang="en-GB" sz="1400" smtClean="0"/>
          </a:p>
        </p:txBody>
      </p:sp>
      <p:sp>
        <p:nvSpPr>
          <p:cNvPr id="92165" name="Rectangle 2"/>
          <p:cNvSpPr>
            <a:spLocks noGrp="1" noChangeArrowheads="1"/>
          </p:cNvSpPr>
          <p:nvPr>
            <p:ph type="title"/>
          </p:nvPr>
        </p:nvSpPr>
        <p:spPr>
          <a:xfrm>
            <a:off x="684213" y="0"/>
            <a:ext cx="7772400" cy="1143000"/>
          </a:xfrm>
        </p:spPr>
        <p:txBody>
          <a:bodyPr/>
          <a:lstStyle/>
          <a:p>
            <a:pPr eaLnBrk="1" hangingPunct="1"/>
            <a:r>
              <a:rPr lang="en-US" smtClean="0"/>
              <a:t>Puzzle – Cài đặt</a:t>
            </a:r>
          </a:p>
        </p:txBody>
      </p:sp>
      <p:sp>
        <p:nvSpPr>
          <p:cNvPr id="92166" name="Rectangle 3"/>
          <p:cNvSpPr>
            <a:spLocks noGrp="1" noChangeArrowheads="1"/>
          </p:cNvSpPr>
          <p:nvPr>
            <p:ph type="body" idx="1"/>
          </p:nvPr>
        </p:nvSpPr>
        <p:spPr>
          <a:xfrm>
            <a:off x="685800" y="981075"/>
            <a:ext cx="7772400" cy="5114925"/>
          </a:xfrm>
        </p:spPr>
        <p:txBody>
          <a:bodyPr/>
          <a:lstStyle/>
          <a:p>
            <a:pPr eaLnBrk="1" hangingPunct="1">
              <a:lnSpc>
                <a:spcPct val="90000"/>
              </a:lnSpc>
              <a:buFontTx/>
              <a:buNone/>
            </a:pPr>
            <a:r>
              <a:rPr lang="en-US" smtClean="0"/>
              <a:t>while(O.n&gt;0)</a:t>
            </a:r>
          </a:p>
          <a:p>
            <a:pPr eaLnBrk="1" hangingPunct="1">
              <a:lnSpc>
                <a:spcPct val="90000"/>
              </a:lnSpc>
              <a:buFontTx/>
              <a:buNone/>
            </a:pPr>
            <a:r>
              <a:rPr lang="en-US" smtClean="0"/>
              <a:t>	{</a:t>
            </a:r>
          </a:p>
          <a:p>
            <a:pPr eaLnBrk="1" hangingPunct="1">
              <a:lnSpc>
                <a:spcPct val="90000"/>
              </a:lnSpc>
              <a:buFontTx/>
              <a:buNone/>
            </a:pPr>
            <a:r>
              <a:rPr lang="en-US" smtClean="0"/>
              <a:t>		X=O.timfnho();</a:t>
            </a:r>
          </a:p>
          <a:p>
            <a:pPr eaLnBrk="1" hangingPunct="1">
              <a:lnSpc>
                <a:spcPct val="90000"/>
              </a:lnSpc>
              <a:buFontTx/>
              <a:buNone/>
            </a:pPr>
            <a:r>
              <a:rPr lang="en-US" smtClean="0"/>
              <a:t>		C.them(X);</a:t>
            </a:r>
          </a:p>
          <a:p>
            <a:pPr eaLnBrk="1" hangingPunct="1">
              <a:lnSpc>
                <a:spcPct val="90000"/>
              </a:lnSpc>
              <a:buFontTx/>
              <a:buNone/>
            </a:pPr>
            <a:r>
              <a:rPr lang="en-US" smtClean="0"/>
              <a:t>		if(sobang(X.S,G)) return 1;</a:t>
            </a:r>
          </a:p>
          <a:p>
            <a:pPr eaLnBrk="1" hangingPunct="1">
              <a:lnSpc>
                <a:spcPct val="90000"/>
              </a:lnSpc>
              <a:buFontTx/>
              <a:buNone/>
            </a:pPr>
            <a:r>
              <a:rPr lang="en-US" smtClean="0"/>
              <a:t>		timotrong(X.S, k, l);</a:t>
            </a:r>
          </a:p>
          <a:p>
            <a:pPr eaLnBrk="1" hangingPunct="1">
              <a:lnSpc>
                <a:spcPct val="90000"/>
              </a:lnSpc>
              <a:buFontTx/>
              <a:buNone/>
            </a:pPr>
            <a:r>
              <a:rPr lang="en-US" smtClean="0"/>
              <a:t>		if(k&gt;0)</a:t>
            </a:r>
          </a:p>
          <a:p>
            <a:pPr eaLnBrk="1" hangingPunct="1">
              <a:lnSpc>
                <a:spcPct val="90000"/>
              </a:lnSpc>
              <a:buFontTx/>
              <a:buNone/>
            </a:pPr>
            <a:r>
              <a:rPr lang="en-US" smtClean="0"/>
              <a:t>		{</a:t>
            </a:r>
          </a:p>
          <a:p>
            <a:pPr eaLnBrk="1" hangingPunct="1">
              <a:lnSpc>
                <a:spcPct val="90000"/>
              </a:lnSpc>
              <a:buFontTx/>
              <a:buNone/>
            </a:pPr>
            <a:r>
              <a:rPr lang="en-US" smtClean="0"/>
              <a:t>			d=UP;</a:t>
            </a:r>
          </a:p>
          <a:p>
            <a:pPr eaLnBrk="1" hangingPunct="1">
              <a:lnSpc>
                <a:spcPct val="90000"/>
              </a:lnSpc>
              <a:buFontTx/>
              <a:buNone/>
            </a:pPr>
            <a:r>
              <a:rPr lang="en-US" smtClean="0"/>
              <a:t>			bangke(X.S,d,BK,k,l);</a:t>
            </a:r>
          </a:p>
          <a:p>
            <a:pPr eaLnBrk="1" hangingPunct="1">
              <a:lnSpc>
                <a:spcPct val="90000"/>
              </a:lnSpc>
              <a:buFontTx/>
              <a:buNone/>
            </a:pPr>
            <a:r>
              <a:rPr lang="en-US" smtClean="0"/>
              <a:t>			xulyke(X,d,BK);</a:t>
            </a:r>
          </a:p>
          <a:p>
            <a:pPr eaLnBrk="1" hangingPunct="1">
              <a:lnSpc>
                <a:spcPct val="90000"/>
              </a:lnSpc>
              <a:buFontTx/>
              <a:buNone/>
            </a:pPr>
            <a:r>
              <a:rPr lang="en-US" smtClean="0"/>
              <a:t>		}</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4900823-B0A3-4A11-926D-209F2D3DA7BF}" type="datetime1">
              <a:rPr lang="en-GB" sz="1400" smtClean="0"/>
              <a:pPr eaLnBrk="1" hangingPunct="1"/>
              <a:t>22/03/2018</a:t>
            </a:fld>
            <a:endParaRPr lang="en-GB" sz="1400" smtClean="0"/>
          </a:p>
        </p:txBody>
      </p:sp>
      <p:sp>
        <p:nvSpPr>
          <p:cNvPr id="931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31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2764AB-E133-4C6A-AB05-47E5AE16719B}" type="slidenum">
              <a:rPr lang="en-GB" sz="1400" smtClean="0"/>
              <a:pPr eaLnBrk="1" hangingPunct="1"/>
              <a:t>93</a:t>
            </a:fld>
            <a:endParaRPr lang="en-GB" sz="1400" smtClean="0"/>
          </a:p>
        </p:txBody>
      </p:sp>
      <p:sp>
        <p:nvSpPr>
          <p:cNvPr id="93189" name="Rectangle 2"/>
          <p:cNvSpPr>
            <a:spLocks noGrp="1" noChangeArrowheads="1"/>
          </p:cNvSpPr>
          <p:nvPr>
            <p:ph type="title"/>
          </p:nvPr>
        </p:nvSpPr>
        <p:spPr/>
        <p:txBody>
          <a:bodyPr/>
          <a:lstStyle/>
          <a:p>
            <a:pPr eaLnBrk="1" hangingPunct="1"/>
            <a:r>
              <a:rPr lang="en-US" smtClean="0"/>
              <a:t>Puzzle – Cài đặt</a:t>
            </a:r>
          </a:p>
        </p:txBody>
      </p:sp>
      <p:sp>
        <p:nvSpPr>
          <p:cNvPr id="93190" name="Rectangle 3"/>
          <p:cNvSpPr>
            <a:spLocks noGrp="1" noChangeArrowheads="1"/>
          </p:cNvSpPr>
          <p:nvPr>
            <p:ph type="body" idx="1"/>
          </p:nvPr>
        </p:nvSpPr>
        <p:spPr/>
        <p:txBody>
          <a:bodyPr/>
          <a:lstStyle/>
          <a:p>
            <a:pPr eaLnBrk="1" hangingPunct="1">
              <a:buFontTx/>
              <a:buNone/>
            </a:pPr>
            <a:r>
              <a:rPr lang="en-US" smtClean="0"/>
              <a:t>		if(k&lt;2){…}</a:t>
            </a:r>
          </a:p>
          <a:p>
            <a:pPr eaLnBrk="1" hangingPunct="1">
              <a:buFontTx/>
              <a:buNone/>
            </a:pPr>
            <a:r>
              <a:rPr lang="en-US" smtClean="0"/>
              <a:t>		if(l&gt;0){…}</a:t>
            </a:r>
          </a:p>
          <a:p>
            <a:pPr eaLnBrk="1" hangingPunct="1">
              <a:buFontTx/>
              <a:buNone/>
            </a:pPr>
            <a:r>
              <a:rPr lang="en-US" smtClean="0"/>
              <a:t>		if(l&lt;2){…}</a:t>
            </a:r>
          </a:p>
          <a:p>
            <a:pPr eaLnBrk="1" hangingPunct="1">
              <a:buFontTx/>
              <a:buNone/>
            </a:pPr>
            <a:r>
              <a:rPr lang="en-US" smtClean="0"/>
              <a:t>		}</a:t>
            </a:r>
          </a:p>
          <a:p>
            <a:pPr eaLnBrk="1" hangingPunct="1">
              <a:buFontTx/>
              <a:buNone/>
            </a:pPr>
            <a:r>
              <a:rPr lang="en-US" smtClean="0"/>
              <a:t>	return 0;</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EDF5B3F-5D9A-4A94-904A-31F6E4F19184}" type="datetime1">
              <a:rPr lang="en-GB" sz="1400" smtClean="0"/>
              <a:pPr eaLnBrk="1" hangingPunct="1"/>
              <a:t>22/03/2018</a:t>
            </a:fld>
            <a:endParaRPr lang="en-GB" sz="1400" smtClean="0"/>
          </a:p>
        </p:txBody>
      </p:sp>
      <p:sp>
        <p:nvSpPr>
          <p:cNvPr id="942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42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3EAAB05-8F57-4C93-8706-7E67E1B4318C}" type="slidenum">
              <a:rPr lang="en-GB" sz="1400" smtClean="0"/>
              <a:pPr eaLnBrk="1" hangingPunct="1"/>
              <a:t>94</a:t>
            </a:fld>
            <a:endParaRPr lang="en-GB" sz="1400" smtClean="0"/>
          </a:p>
        </p:txBody>
      </p:sp>
      <p:sp>
        <p:nvSpPr>
          <p:cNvPr id="94213" name="Rectangle 2"/>
          <p:cNvSpPr>
            <a:spLocks noGrp="1" noChangeArrowheads="1"/>
          </p:cNvSpPr>
          <p:nvPr>
            <p:ph type="title"/>
          </p:nvPr>
        </p:nvSpPr>
        <p:spPr>
          <a:xfrm>
            <a:off x="611188" y="0"/>
            <a:ext cx="7772400" cy="1143000"/>
          </a:xfrm>
        </p:spPr>
        <p:txBody>
          <a:bodyPr/>
          <a:lstStyle/>
          <a:p>
            <a:pPr eaLnBrk="1" hangingPunct="1"/>
            <a:r>
              <a:rPr lang="en-US" smtClean="0"/>
              <a:t>Puzzle – Cài đặt</a:t>
            </a:r>
          </a:p>
        </p:txBody>
      </p:sp>
      <p:sp>
        <p:nvSpPr>
          <p:cNvPr id="94214" name="Rectangle 3"/>
          <p:cNvSpPr>
            <a:spLocks noGrp="1" noChangeArrowheads="1"/>
          </p:cNvSpPr>
          <p:nvPr>
            <p:ph type="body" idx="1"/>
          </p:nvPr>
        </p:nvSpPr>
        <p:spPr>
          <a:xfrm>
            <a:off x="685800" y="908050"/>
            <a:ext cx="7772400" cy="5187950"/>
          </a:xfrm>
        </p:spPr>
        <p:txBody>
          <a:bodyPr/>
          <a:lstStyle/>
          <a:p>
            <a:pPr eaLnBrk="1" hangingPunct="1">
              <a:buFontTx/>
              <a:buNone/>
            </a:pPr>
            <a:r>
              <a:rPr lang="en-US" sz="2000" smtClean="0"/>
              <a:t>void xulyke(info X, int d, TAB S)</a:t>
            </a:r>
          </a:p>
          <a:p>
            <a:pPr eaLnBrk="1" hangingPunct="1">
              <a:buFontTx/>
              <a:buNone/>
            </a:pPr>
            <a:r>
              <a:rPr lang="en-US" sz="2000" smtClean="0"/>
              <a:t>{</a:t>
            </a:r>
          </a:p>
          <a:p>
            <a:pPr eaLnBrk="1" hangingPunct="1">
              <a:buFontTx/>
              <a:buNone/>
            </a:pPr>
            <a:r>
              <a:rPr lang="en-US" sz="2000" smtClean="0"/>
              <a:t>	info Y; </a:t>
            </a:r>
          </a:p>
          <a:p>
            <a:pPr eaLnBrk="1" hangingPunct="1">
              <a:buFontTx/>
              <a:buNone/>
            </a:pPr>
            <a:r>
              <a:rPr lang="en-US" sz="2000" smtClean="0"/>
              <a:t>	int k;</a:t>
            </a:r>
          </a:p>
          <a:p>
            <a:pPr eaLnBrk="1" hangingPunct="1">
              <a:buFontTx/>
              <a:buNone/>
            </a:pPr>
            <a:r>
              <a:rPr lang="en-US" sz="2000" smtClean="0"/>
              <a:t>	if(C.vitri(S)==-1) return;</a:t>
            </a:r>
          </a:p>
          <a:p>
            <a:pPr eaLnBrk="1" hangingPunct="1">
              <a:buFontTx/>
              <a:buNone/>
            </a:pPr>
            <a:r>
              <a:rPr lang="en-US" sz="2000" smtClean="0"/>
              <a:t>	if(k=O.vitri(S)==-1)</a:t>
            </a:r>
          </a:p>
          <a:p>
            <a:pPr eaLnBrk="1" hangingPunct="1">
              <a:buFontTx/>
              <a:buNone/>
            </a:pPr>
            <a:r>
              <a:rPr lang="en-US" sz="2000" smtClean="0"/>
              <a:t>	{</a:t>
            </a:r>
          </a:p>
          <a:p>
            <a:pPr eaLnBrk="1" hangingPunct="1">
              <a:buFontTx/>
              <a:buNone/>
            </a:pPr>
            <a:r>
              <a:rPr lang="en-US" sz="2000" smtClean="0"/>
              <a:t>		ganbang(Y.S,S);</a:t>
            </a:r>
          </a:p>
          <a:p>
            <a:pPr eaLnBrk="1" hangingPunct="1">
              <a:buFontTx/>
              <a:buNone/>
            </a:pPr>
            <a:r>
              <a:rPr lang="en-US" sz="2000" smtClean="0"/>
              <a:t>		Y.g=X.g+1;</a:t>
            </a:r>
          </a:p>
          <a:p>
            <a:pPr eaLnBrk="1" hangingPunct="1">
              <a:buFontTx/>
              <a:buNone/>
            </a:pPr>
            <a:r>
              <a:rPr lang="en-US" sz="2000" smtClean="0"/>
              <a:t>		Y.h=count(S);</a:t>
            </a:r>
          </a:p>
          <a:p>
            <a:pPr eaLnBrk="1" hangingPunct="1">
              <a:buFontTx/>
              <a:buNone/>
            </a:pPr>
            <a:r>
              <a:rPr lang="en-US" sz="2000" smtClean="0"/>
              <a:t>		Y.f=Y.g+Y.h;</a:t>
            </a:r>
          </a:p>
          <a:p>
            <a:pPr eaLnBrk="1" hangingPunct="1">
              <a:buFontTx/>
              <a:buNone/>
            </a:pPr>
            <a:r>
              <a:rPr lang="en-US" sz="2000" smtClean="0"/>
              <a:t>		Y.d=d;</a:t>
            </a:r>
          </a:p>
          <a:p>
            <a:pPr eaLnBrk="1" hangingPunct="1">
              <a:buFontTx/>
              <a:buNone/>
            </a:pPr>
            <a:r>
              <a:rPr lang="en-US" sz="2000" smtClean="0"/>
              <a:t>		O.them(Y);</a:t>
            </a:r>
          </a:p>
          <a:p>
            <a:pPr eaLnBrk="1" hangingPunct="1">
              <a:buFontTx/>
              <a:buNone/>
            </a:pPr>
            <a:r>
              <a:rPr lang="en-US" sz="2000" smtClean="0"/>
              <a:t>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D2355D7-4BB0-4C70-98CE-B8ED7C3D2D83}" type="datetime1">
              <a:rPr lang="en-GB" sz="1400" smtClean="0"/>
              <a:pPr eaLnBrk="1" hangingPunct="1"/>
              <a:t>22/03/2018</a:t>
            </a:fld>
            <a:endParaRPr lang="en-GB" sz="1400" smtClean="0"/>
          </a:p>
        </p:txBody>
      </p:sp>
      <p:sp>
        <p:nvSpPr>
          <p:cNvPr id="952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52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EEB1B1-977D-46B3-937D-524D6BB8646B}" type="slidenum">
              <a:rPr lang="en-GB" sz="1400" smtClean="0"/>
              <a:pPr eaLnBrk="1" hangingPunct="1"/>
              <a:t>95</a:t>
            </a:fld>
            <a:endParaRPr lang="en-GB" sz="1400" smtClean="0"/>
          </a:p>
        </p:txBody>
      </p:sp>
      <p:sp>
        <p:nvSpPr>
          <p:cNvPr id="95237" name="Rectangle 2"/>
          <p:cNvSpPr>
            <a:spLocks noGrp="1" noChangeArrowheads="1"/>
          </p:cNvSpPr>
          <p:nvPr>
            <p:ph type="title"/>
          </p:nvPr>
        </p:nvSpPr>
        <p:spPr>
          <a:xfrm>
            <a:off x="611188" y="0"/>
            <a:ext cx="7772400" cy="1143000"/>
          </a:xfrm>
        </p:spPr>
        <p:txBody>
          <a:bodyPr/>
          <a:lstStyle/>
          <a:p>
            <a:pPr eaLnBrk="1" hangingPunct="1"/>
            <a:r>
              <a:rPr lang="en-US" smtClean="0"/>
              <a:t>Puzzle – Cài đặt</a:t>
            </a:r>
          </a:p>
        </p:txBody>
      </p:sp>
      <p:sp>
        <p:nvSpPr>
          <p:cNvPr id="95238" name="Rectangle 3"/>
          <p:cNvSpPr>
            <a:spLocks noGrp="1" noChangeArrowheads="1"/>
          </p:cNvSpPr>
          <p:nvPr>
            <p:ph type="body" idx="1"/>
          </p:nvPr>
        </p:nvSpPr>
        <p:spPr>
          <a:xfrm>
            <a:off x="685800" y="908050"/>
            <a:ext cx="7772400" cy="5187950"/>
          </a:xfrm>
        </p:spPr>
        <p:txBody>
          <a:bodyPr/>
          <a:lstStyle/>
          <a:p>
            <a:pPr eaLnBrk="1" hangingPunct="1">
              <a:buFontTx/>
              <a:buNone/>
            </a:pPr>
            <a:endParaRPr lang="en-US" smtClean="0"/>
          </a:p>
          <a:p>
            <a:pPr eaLnBrk="1" hangingPunct="1">
              <a:buFontTx/>
              <a:buNone/>
            </a:pPr>
            <a:r>
              <a:rPr lang="en-US" smtClean="0"/>
              <a:t>}</a:t>
            </a:r>
          </a:p>
          <a:p>
            <a:pPr eaLnBrk="1" hangingPunct="1">
              <a:buFontTx/>
              <a:buNone/>
            </a:pPr>
            <a:r>
              <a:rPr lang="en-US" smtClean="0"/>
              <a:t>	else if(X.g+1&lt;O.e[k].g)</a:t>
            </a:r>
          </a:p>
          <a:p>
            <a:pPr eaLnBrk="1" hangingPunct="1">
              <a:buFontTx/>
              <a:buNone/>
            </a:pPr>
            <a:r>
              <a:rPr lang="en-US" smtClean="0"/>
              <a:t>	{</a:t>
            </a:r>
          </a:p>
          <a:p>
            <a:pPr eaLnBrk="1" hangingPunct="1">
              <a:buFontTx/>
              <a:buNone/>
            </a:pPr>
            <a:r>
              <a:rPr lang="en-US" smtClean="0"/>
              <a:t>		O.e[k].g=X.g+1;</a:t>
            </a:r>
          </a:p>
          <a:p>
            <a:pPr eaLnBrk="1" hangingPunct="1">
              <a:buFontTx/>
              <a:buNone/>
            </a:pPr>
            <a:r>
              <a:rPr lang="en-US" smtClean="0"/>
              <a:t>		O.e[k].f= O.e[k].g+ O.e[k].h;</a:t>
            </a:r>
          </a:p>
          <a:p>
            <a:pPr eaLnBrk="1" hangingPunct="1">
              <a:buFontTx/>
              <a:buNone/>
            </a:pPr>
            <a:r>
              <a:rPr lang="en-US" smtClean="0"/>
              <a:t>		O.e[k].d=d;</a:t>
            </a:r>
          </a:p>
          <a:p>
            <a:pPr eaLnBrk="1" hangingPunct="1">
              <a:buFontTx/>
              <a:buNone/>
            </a:pPr>
            <a:r>
              <a:rPr lang="en-US" smtClean="0"/>
              <a:t>	}</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E80C5F8-970C-4DF1-8C41-E23C71D8BAFC}" type="datetime1">
              <a:rPr lang="en-GB" sz="1400" smtClean="0"/>
              <a:pPr eaLnBrk="1" hangingPunct="1"/>
              <a:t>22/03/2018</a:t>
            </a:fld>
            <a:endParaRPr lang="en-GB" sz="1400" smtClean="0"/>
          </a:p>
        </p:txBody>
      </p:sp>
      <p:sp>
        <p:nvSpPr>
          <p:cNvPr id="962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62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0A42A2C-2A2F-4A92-9F2D-C5D9BE454881}" type="slidenum">
              <a:rPr lang="en-GB" sz="1400" smtClean="0"/>
              <a:pPr eaLnBrk="1" hangingPunct="1"/>
              <a:t>96</a:t>
            </a:fld>
            <a:endParaRPr lang="en-GB" sz="1400" smtClean="0"/>
          </a:p>
        </p:txBody>
      </p:sp>
      <p:sp>
        <p:nvSpPr>
          <p:cNvPr id="96261" name="Rectangle 2"/>
          <p:cNvSpPr>
            <a:spLocks noGrp="1" noChangeArrowheads="1"/>
          </p:cNvSpPr>
          <p:nvPr>
            <p:ph type="title"/>
          </p:nvPr>
        </p:nvSpPr>
        <p:spPr>
          <a:xfrm>
            <a:off x="684213" y="-171450"/>
            <a:ext cx="7772400" cy="1143000"/>
          </a:xfrm>
        </p:spPr>
        <p:txBody>
          <a:bodyPr/>
          <a:lstStyle/>
          <a:p>
            <a:pPr eaLnBrk="1" hangingPunct="1"/>
            <a:r>
              <a:rPr lang="en-US" smtClean="0">
                <a:latin typeface="Times New Roman" pitchFamily="18" charset="0"/>
              </a:rPr>
              <a:t>Chiến</a:t>
            </a:r>
            <a:r>
              <a:rPr lang="en-US" smtClean="0"/>
              <a:t> </a:t>
            </a:r>
            <a:r>
              <a:rPr lang="en-US" smtClean="0">
                <a:latin typeface="Times New Roman" pitchFamily="18" charset="0"/>
              </a:rPr>
              <a:t>lược</a:t>
            </a:r>
            <a:r>
              <a:rPr lang="en-US" smtClean="0"/>
              <a:t> </a:t>
            </a:r>
            <a:r>
              <a:rPr lang="en-US" smtClean="0">
                <a:latin typeface="Times New Roman" pitchFamily="18" charset="0"/>
              </a:rPr>
              <a:t>minimax</a:t>
            </a:r>
          </a:p>
        </p:txBody>
      </p:sp>
      <p:sp>
        <p:nvSpPr>
          <p:cNvPr id="96262" name="Rectangle 3"/>
          <p:cNvSpPr>
            <a:spLocks noGrp="1" noChangeArrowheads="1"/>
          </p:cNvSpPr>
          <p:nvPr>
            <p:ph type="body" idx="1"/>
          </p:nvPr>
        </p:nvSpPr>
        <p:spPr>
          <a:xfrm>
            <a:off x="684213" y="1052513"/>
            <a:ext cx="7772400" cy="5114925"/>
          </a:xfrm>
        </p:spPr>
        <p:txBody>
          <a:bodyPr/>
          <a:lstStyle/>
          <a:p>
            <a:pPr eaLnBrk="1" hangingPunct="1"/>
            <a:r>
              <a:rPr lang="en-US" sz="2600" smtClean="0"/>
              <a:t>Giải thuật tìm kiếm Heuristic với các hàm heuristic chỉ thích hợp cho các bài toán không có tính đối kháng. Như các trò chơi chỉ có một người chơi: Puzzle, tìm lối ra mê cung, bài toán n quân hậu,…</a:t>
            </a:r>
          </a:p>
          <a:p>
            <a:pPr eaLnBrk="1" hangingPunct="1"/>
            <a:r>
              <a:rPr lang="en-US" sz="2600" smtClean="0"/>
              <a:t>Các trò chơi có tính đối kháng cao, thường là các trò chơi 2 người chơi như: tic tac toe, caro, cờ quốc tế,… giải thuật trên không có tác dụng vì: Đối phương không bao giờ đi theo con đường cho ta có thể đi đến goal</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0959A8-29D5-45F0-8AFD-22A36D82A478}" type="datetime1">
              <a:rPr lang="en-GB" sz="1400" smtClean="0"/>
              <a:pPr eaLnBrk="1" hangingPunct="1"/>
              <a:t>22/03/2018</a:t>
            </a:fld>
            <a:endParaRPr lang="en-GB" sz="1400" smtClean="0"/>
          </a:p>
        </p:txBody>
      </p:sp>
      <p:sp>
        <p:nvSpPr>
          <p:cNvPr id="972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72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162F1D3-1FFC-45E9-B11D-AB1494FD7B79}" type="slidenum">
              <a:rPr lang="en-GB" sz="1400" smtClean="0"/>
              <a:pPr eaLnBrk="1" hangingPunct="1"/>
              <a:t>97</a:t>
            </a:fld>
            <a:endParaRPr lang="en-GB" sz="1400" smtClean="0"/>
          </a:p>
        </p:txBody>
      </p:sp>
      <p:sp>
        <p:nvSpPr>
          <p:cNvPr id="97285" name="Rectangle 2"/>
          <p:cNvSpPr>
            <a:spLocks noGrp="1" noChangeArrowheads="1"/>
          </p:cNvSpPr>
          <p:nvPr>
            <p:ph type="title"/>
          </p:nvPr>
        </p:nvSpPr>
        <p:spPr>
          <a:xfrm>
            <a:off x="684213" y="-171450"/>
            <a:ext cx="7772400" cy="1143000"/>
          </a:xfrm>
        </p:spPr>
        <p:txBody>
          <a:bodyPr/>
          <a:lstStyle/>
          <a:p>
            <a:pPr eaLnBrk="1" hangingPunct="1"/>
            <a:r>
              <a:rPr lang="en-US" smtClean="0">
                <a:latin typeface="Times New Roman" pitchFamily="18" charset="0"/>
              </a:rPr>
              <a:t>Chiến</a:t>
            </a:r>
            <a:r>
              <a:rPr lang="en-US" smtClean="0"/>
              <a:t> </a:t>
            </a:r>
            <a:r>
              <a:rPr lang="en-US" smtClean="0">
                <a:latin typeface="Times New Roman" pitchFamily="18" charset="0"/>
              </a:rPr>
              <a:t>lược</a:t>
            </a:r>
            <a:r>
              <a:rPr lang="en-US" smtClean="0"/>
              <a:t> </a:t>
            </a:r>
            <a:r>
              <a:rPr lang="en-US" smtClean="0">
                <a:latin typeface="Times New Roman" pitchFamily="18" charset="0"/>
              </a:rPr>
              <a:t>minimax</a:t>
            </a:r>
          </a:p>
        </p:txBody>
      </p:sp>
      <p:sp>
        <p:nvSpPr>
          <p:cNvPr id="175107" name="Rectangle 3"/>
          <p:cNvSpPr>
            <a:spLocks noGrp="1" noChangeArrowheads="1"/>
          </p:cNvSpPr>
          <p:nvPr>
            <p:ph type="body" idx="1"/>
          </p:nvPr>
        </p:nvSpPr>
        <p:spPr>
          <a:xfrm>
            <a:off x="685800" y="981075"/>
            <a:ext cx="7772400" cy="5114925"/>
          </a:xfrm>
        </p:spPr>
        <p:txBody>
          <a:bodyPr/>
          <a:lstStyle/>
          <a:p>
            <a:pPr eaLnBrk="1" hangingPunct="1">
              <a:defRPr/>
            </a:pPr>
            <a:r>
              <a:rPr lang="en-US" sz="2600" smtClean="0"/>
              <a:t>Cần phải có một giải thuật khác phù hợp hơn.</a:t>
            </a:r>
          </a:p>
          <a:p>
            <a:pPr algn="ctr" eaLnBrk="1" hangingPunct="1">
              <a:buFontTx/>
              <a:buNone/>
              <a:defRPr/>
            </a:pPr>
            <a:r>
              <a:rPr lang="en-US" sz="2800" b="1" smtClean="0">
                <a:solidFill>
                  <a:srgbClr val="FF0000"/>
                </a:solidFill>
                <a:effectLst>
                  <a:outerShdw blurRad="38100" dist="38100" dir="2700000" algn="tl">
                    <a:srgbClr val="C0C0C0"/>
                  </a:outerShdw>
                </a:effectLst>
              </a:rPr>
              <a:t>Chiến lược MINIMAX</a:t>
            </a:r>
          </a:p>
          <a:p>
            <a:pPr eaLnBrk="1" hangingPunct="1">
              <a:defRPr/>
            </a:pPr>
            <a:r>
              <a:rPr lang="en-US" sz="2600" smtClean="0"/>
              <a:t>Chiến lược Minimax (được thể hiện bằng giải thuật minimax) dựa trên 2 giả thiết sau:</a:t>
            </a:r>
          </a:p>
          <a:p>
            <a:pPr lvl="1" eaLnBrk="1" hangingPunct="1">
              <a:defRPr/>
            </a:pPr>
            <a:r>
              <a:rPr lang="en-US" sz="2600" smtClean="0"/>
              <a:t>Cả 2 đối thủ có cùng kiến thức như nhau về không gian trạng thái của trò chơi</a:t>
            </a:r>
          </a:p>
          <a:p>
            <a:pPr lvl="1" eaLnBrk="1" hangingPunct="1">
              <a:defRPr/>
            </a:pPr>
            <a:r>
              <a:rPr lang="en-US" sz="2600" smtClean="0"/>
              <a:t>Cả 2 đối thủ có cùng mức cố gắng thắng như nhau</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8D8789-DD5D-4C4C-9509-B8CBE79CC33E}" type="datetime1">
              <a:rPr lang="en-GB" sz="1400" smtClean="0"/>
              <a:pPr eaLnBrk="1" hangingPunct="1"/>
              <a:t>22/03/2018</a:t>
            </a:fld>
            <a:endParaRPr lang="en-GB" sz="1400" smtClean="0"/>
          </a:p>
        </p:txBody>
      </p:sp>
      <p:sp>
        <p:nvSpPr>
          <p:cNvPr id="983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83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A020947-DD02-4D76-A0AC-B42D9B814531}" type="slidenum">
              <a:rPr lang="en-GB" sz="1400" smtClean="0"/>
              <a:pPr eaLnBrk="1" hangingPunct="1"/>
              <a:t>98</a:t>
            </a:fld>
            <a:endParaRPr lang="en-GB" sz="1400" smtClean="0"/>
          </a:p>
        </p:txBody>
      </p:sp>
      <p:sp>
        <p:nvSpPr>
          <p:cNvPr id="98309" name="Rectangle 2"/>
          <p:cNvSpPr>
            <a:spLocks noGrp="1" noChangeArrowheads="1"/>
          </p:cNvSpPr>
          <p:nvPr>
            <p:ph type="title"/>
          </p:nvPr>
        </p:nvSpPr>
        <p:spPr>
          <a:xfrm>
            <a:off x="684213" y="188913"/>
            <a:ext cx="7772400" cy="1143000"/>
          </a:xfrm>
        </p:spPr>
        <p:txBody>
          <a:bodyPr/>
          <a:lstStyle/>
          <a:p>
            <a:pPr eaLnBrk="1" hangingPunct="1"/>
            <a:r>
              <a:rPr lang="en-US" smtClean="0">
                <a:latin typeface="Times New Roman" pitchFamily="18" charset="0"/>
              </a:rPr>
              <a:t>Giải</a:t>
            </a:r>
            <a:r>
              <a:rPr lang="en-US" smtClean="0"/>
              <a:t> </a:t>
            </a:r>
            <a:r>
              <a:rPr lang="en-US" smtClean="0">
                <a:latin typeface="Times New Roman" pitchFamily="18" charset="0"/>
              </a:rPr>
              <a:t>thuật</a:t>
            </a:r>
            <a:r>
              <a:rPr lang="en-US" smtClean="0"/>
              <a:t> </a:t>
            </a:r>
            <a:r>
              <a:rPr lang="en-US" smtClean="0">
                <a:latin typeface="Times New Roman" pitchFamily="18" charset="0"/>
              </a:rPr>
              <a:t>minimax</a:t>
            </a:r>
          </a:p>
        </p:txBody>
      </p:sp>
      <p:sp>
        <p:nvSpPr>
          <p:cNvPr id="98310" name="Rectangle 3"/>
          <p:cNvSpPr>
            <a:spLocks noGrp="1" noChangeArrowheads="1"/>
          </p:cNvSpPr>
          <p:nvPr>
            <p:ph type="body" idx="1"/>
          </p:nvPr>
        </p:nvSpPr>
        <p:spPr>
          <a:xfrm>
            <a:off x="684213" y="1341438"/>
            <a:ext cx="7772400" cy="4114800"/>
          </a:xfrm>
        </p:spPr>
        <p:txBody>
          <a:bodyPr/>
          <a:lstStyle/>
          <a:p>
            <a:pPr eaLnBrk="1" hangingPunct="1">
              <a:buFontTx/>
              <a:buNone/>
            </a:pPr>
            <a:r>
              <a:rPr lang="en-US" sz="2600" smtClean="0"/>
              <a:t>Hai đối thủ trong trò chơi có tên là </a:t>
            </a:r>
            <a:r>
              <a:rPr lang="en-US" sz="2600" b="1" smtClean="0"/>
              <a:t>MAX</a:t>
            </a:r>
            <a:r>
              <a:rPr lang="en-US" sz="2600" smtClean="0"/>
              <a:t> và </a:t>
            </a:r>
            <a:r>
              <a:rPr lang="en-US" sz="2600" b="1" smtClean="0"/>
              <a:t>MIN</a:t>
            </a:r>
          </a:p>
          <a:p>
            <a:pPr lvl="1" eaLnBrk="1" hangingPunct="1"/>
            <a:r>
              <a:rPr lang="en-US" sz="2600" smtClean="0"/>
              <a:t>Max: biểu diễn cho mục đích của đối thủ này là làm lớn tối đa lợi thế của mình</a:t>
            </a:r>
          </a:p>
          <a:p>
            <a:pPr lvl="1" eaLnBrk="1" hangingPunct="1"/>
            <a:r>
              <a:rPr lang="en-US" sz="2600" smtClean="0"/>
              <a:t>Min: biểu diễn cho mục đích của đối thủ này là làm nhỏ tối đa lợi thế của đối phương.</a:t>
            </a:r>
          </a:p>
          <a:p>
            <a:pPr eaLnBrk="1" hangingPunct="1">
              <a:buFontTx/>
              <a:buNone/>
            </a:pPr>
            <a:r>
              <a:rPr lang="en-US" sz="2600" smtClean="0"/>
              <a:t>Trên cây tìm kiếm sẽ phân lớp thành các lớp Max và Min.</a:t>
            </a:r>
            <a:r>
              <a:rPr lang="en-US" smtClean="0"/>
              <a:t> </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4CD8EB2-ADEF-456D-89BF-EF4B54D3859D}" type="datetime1">
              <a:rPr lang="en-GB" sz="1400" smtClean="0"/>
              <a:pPr eaLnBrk="1" hangingPunct="1"/>
              <a:t>22/03/2018</a:t>
            </a:fld>
            <a:endParaRPr lang="en-GB" sz="1400" smtClean="0"/>
          </a:p>
        </p:txBody>
      </p:sp>
      <p:sp>
        <p:nvSpPr>
          <p:cNvPr id="993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400" smtClean="0"/>
              <a:t>Nhập môn Trí tuệ nhân tạo</a:t>
            </a:r>
          </a:p>
        </p:txBody>
      </p:sp>
      <p:sp>
        <p:nvSpPr>
          <p:cNvPr id="993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D35C61F-4996-4F0A-BC57-585265B0A8D0}" type="slidenum">
              <a:rPr lang="en-GB" sz="1400" smtClean="0"/>
              <a:pPr eaLnBrk="1" hangingPunct="1"/>
              <a:t>99</a:t>
            </a:fld>
            <a:endParaRPr lang="en-GB" sz="1400" smtClean="0"/>
          </a:p>
        </p:txBody>
      </p:sp>
      <p:sp>
        <p:nvSpPr>
          <p:cNvPr id="99333" name="Rectangle 2"/>
          <p:cNvSpPr>
            <a:spLocks noGrp="1" noChangeArrowheads="1"/>
          </p:cNvSpPr>
          <p:nvPr>
            <p:ph type="title"/>
          </p:nvPr>
        </p:nvSpPr>
        <p:spPr>
          <a:xfrm>
            <a:off x="684213" y="188913"/>
            <a:ext cx="7772400" cy="1143000"/>
          </a:xfrm>
        </p:spPr>
        <p:txBody>
          <a:bodyPr/>
          <a:lstStyle/>
          <a:p>
            <a:pPr eaLnBrk="1" hangingPunct="1"/>
            <a:r>
              <a:rPr lang="en-US" smtClean="0">
                <a:latin typeface="Times New Roman" pitchFamily="18" charset="0"/>
              </a:rPr>
              <a:t>Giải</a:t>
            </a:r>
            <a:r>
              <a:rPr lang="en-US" smtClean="0"/>
              <a:t> </a:t>
            </a:r>
            <a:r>
              <a:rPr lang="en-US" smtClean="0">
                <a:latin typeface="Times New Roman" pitchFamily="18" charset="0"/>
              </a:rPr>
              <a:t>thuật</a:t>
            </a:r>
            <a:r>
              <a:rPr lang="en-US" smtClean="0"/>
              <a:t> </a:t>
            </a:r>
            <a:r>
              <a:rPr lang="en-US" smtClean="0">
                <a:latin typeface="Times New Roman" pitchFamily="18" charset="0"/>
              </a:rPr>
              <a:t>minimax</a:t>
            </a:r>
          </a:p>
        </p:txBody>
      </p:sp>
      <p:sp>
        <p:nvSpPr>
          <p:cNvPr id="99334" name="Rectangle 3"/>
          <p:cNvSpPr>
            <a:spLocks noGrp="1" noChangeArrowheads="1"/>
          </p:cNvSpPr>
          <p:nvPr>
            <p:ph type="body" idx="1"/>
          </p:nvPr>
        </p:nvSpPr>
        <p:spPr>
          <a:xfrm>
            <a:off x="684213" y="1341438"/>
            <a:ext cx="7772400" cy="4114800"/>
          </a:xfrm>
        </p:spPr>
        <p:txBody>
          <a:bodyPr/>
          <a:lstStyle/>
          <a:p>
            <a:pPr eaLnBrk="1" hangingPunct="1">
              <a:buFontTx/>
              <a:buNone/>
            </a:pPr>
            <a:r>
              <a:rPr lang="en-US" sz="2600" smtClean="0"/>
              <a:t>Với một node </a:t>
            </a:r>
            <a:r>
              <a:rPr lang="en-US" sz="2600" b="1" smtClean="0"/>
              <a:t>n</a:t>
            </a:r>
            <a:r>
              <a:rPr lang="en-US" sz="2600" smtClean="0"/>
              <a:t> bất kỳ,</a:t>
            </a:r>
          </a:p>
          <a:p>
            <a:pPr lvl="1" eaLnBrk="1" hangingPunct="1"/>
            <a:r>
              <a:rPr lang="en-US" sz="2600" smtClean="0"/>
              <a:t>Nếu nó thuộc lớp Max thì gán cho nó giá trị Max của các node con</a:t>
            </a:r>
          </a:p>
          <a:p>
            <a:pPr lvl="1" eaLnBrk="1" hangingPunct="1"/>
            <a:r>
              <a:rPr lang="en-US" sz="2600" smtClean="0"/>
              <a:t>Nếu nó thuộc lớp Min thì gán cho nó giá trị nhỏ nhất của các node con.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2009-03-16T06:39:05Z</outs:dateTime>
      <outs:isPinned>true</outs:isPinned>
    </outs:relatedDate>
    <outs:relatedDate>
      <outs:type>2</outs:type>
      <outs:displayName>Created</outs:displayName>
      <outs:dateTime>2004-02-07T23:51:55Z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Cao Hoang Tru</outs:displayName>
          <outs:accountName/>
        </outs:relatedPerson>
      </outs:people>
      <outs:source>0</outs:source>
      <outs:isPinned>true</outs:isPinned>
    </outs:relatedPeopleItem>
    <outs:relatedPeopleItem>
      <outs:category>Last modified by</outs:category>
      <outs:people>
        <outs:relatedPerson>
          <outs:displayName>Pham Thi Vuong</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4B95A64F-1174-4041-B478-023C21A44C2A}">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otalTime>9263</TotalTime>
  <Words>4691</Words>
  <Application>Microsoft Office PowerPoint</Application>
  <PresentationFormat>On-screen Show (4:3)</PresentationFormat>
  <Paragraphs>1172</Paragraphs>
  <Slides>109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109</vt:i4>
      </vt:variant>
    </vt:vector>
  </HeadingPairs>
  <TitlesOfParts>
    <vt:vector size="121" baseType="lpstr">
      <vt:lpstr>Arial Unicode MS</vt:lpstr>
      <vt:lpstr>Arial</vt:lpstr>
      <vt:lpstr>Mathematica1</vt:lpstr>
      <vt:lpstr>Symbol</vt:lpstr>
      <vt:lpstr>Times New Roman</vt:lpstr>
      <vt:lpstr>VNI-Helve</vt:lpstr>
      <vt:lpstr>VNI-Times</vt:lpstr>
      <vt:lpstr>Wingdings</vt:lpstr>
      <vt:lpstr>Default Design</vt:lpstr>
      <vt:lpstr>Equation</vt:lpstr>
      <vt:lpstr>SmartDraw.2</vt:lpstr>
      <vt:lpstr>SmartDraw</vt:lpstr>
      <vt:lpstr>THUẬT TOÁN, THUẬT GIẢI  MỘT SỐ PHƯƠNG PHÁP GIẢI QUYẾT VẤN ĐỀ </vt:lpstr>
      <vt:lpstr>Nội dung</vt:lpstr>
      <vt:lpstr>Vấn đề?</vt:lpstr>
      <vt:lpstr>Mô hình vấn đề</vt:lpstr>
      <vt:lpstr>Phân loại vấn đề</vt:lpstr>
      <vt:lpstr>Thuật toán </vt:lpstr>
      <vt:lpstr>Thuật toán</vt:lpstr>
      <vt:lpstr>Thuật toán</vt:lpstr>
      <vt:lpstr>Thuật toán</vt:lpstr>
      <vt:lpstr>Một số ví dụ về bài toán có độ phức tạp cao </vt:lpstr>
      <vt:lpstr>Ví dụ 2</vt:lpstr>
      <vt:lpstr>Một số ví dụ về bài toán có độ phức tạp cao</vt:lpstr>
      <vt:lpstr>PowerPoint Presentation</vt:lpstr>
      <vt:lpstr>Ví dụ 3</vt:lpstr>
      <vt:lpstr>Tô màu Greedy</vt:lpstr>
      <vt:lpstr>Một số ví dụ về bài toán có độ phức tạp cao</vt:lpstr>
      <vt:lpstr> Thuật giải </vt:lpstr>
      <vt:lpstr>Thuật giải heuristic</vt:lpstr>
      <vt:lpstr>Thuật giải heuristic</vt:lpstr>
      <vt:lpstr>Các nguyên lý của thuật giải heuristic </vt:lpstr>
      <vt:lpstr>Các nguyên lý của thuật giải heuristic</vt:lpstr>
      <vt:lpstr>Các nguyên lý của thuật giải heuristic</vt:lpstr>
      <vt:lpstr>Các nguyên lý của thuật giải heuristic</vt:lpstr>
      <vt:lpstr>Các nguyên lý của thuật giải heuristic</vt:lpstr>
      <vt:lpstr>Ví dụ 1</vt:lpstr>
      <vt:lpstr>Ví dụ 2</vt:lpstr>
      <vt:lpstr>Ví dụ 2</vt:lpstr>
      <vt:lpstr>Ví dụ 3</vt:lpstr>
      <vt:lpstr>PowerPoint Presentation</vt:lpstr>
      <vt:lpstr>Ví dụ 3</vt:lpstr>
      <vt:lpstr>Ví dụ 4</vt:lpstr>
      <vt:lpstr>Ví dụ 5</vt:lpstr>
      <vt:lpstr>Ví dụ 5</vt:lpstr>
      <vt:lpstr>Ví dụ 5</vt:lpstr>
      <vt:lpstr>Bài toán tìm kiếm</vt:lpstr>
      <vt:lpstr>Không gian trạng thái</vt:lpstr>
      <vt:lpstr>Các ví dụ</vt:lpstr>
      <vt:lpstr>PowerPoint Presentation</vt:lpstr>
      <vt:lpstr>PowerPoint Presentation</vt:lpstr>
      <vt:lpstr>Không gian trạng thái</vt:lpstr>
      <vt:lpstr>Ví dụ</vt:lpstr>
      <vt:lpstr>PowerPoint Presentation</vt:lpstr>
      <vt:lpstr>PowerPoint Presentation</vt:lpstr>
      <vt:lpstr>Không gian trạng thái</vt:lpstr>
      <vt:lpstr>Cây tìm kiếm</vt:lpstr>
      <vt:lpstr>Cây tìm kiếm</vt:lpstr>
      <vt:lpstr>Phát biểu bài toán</vt:lpstr>
      <vt:lpstr>Các đặc điểm của bài toán(vấn đề)</vt:lpstr>
      <vt:lpstr>Khả năng phân rã</vt:lpstr>
      <vt:lpstr>Khả năng lờ đi và quay lui</vt:lpstr>
      <vt:lpstr>Khả năng dự đoán của bài toán: </vt:lpstr>
      <vt:lpstr>Lời giải là trạng thái hay con đường:</vt:lpstr>
      <vt:lpstr>Vai trò của tri thức là gì?</vt:lpstr>
      <vt:lpstr>Công việc có cần tương tác với con người?</vt:lpstr>
      <vt:lpstr>Các vấn đề trong thiết kế các CT tìm kiếm</vt:lpstr>
      <vt:lpstr>Lý thuyết đồ thị - Review</vt:lpstr>
      <vt:lpstr>Đặc tính đồ thị</vt:lpstr>
      <vt:lpstr>Đặc tính đồ thị</vt:lpstr>
      <vt:lpstr>Các chiến lược tìm kiếm</vt:lpstr>
      <vt:lpstr>Tìm kiếm mù</vt:lpstr>
      <vt:lpstr>PowerPoint Presentation</vt:lpstr>
      <vt:lpstr>Tìm kiếm theo chiều sâu</vt:lpstr>
      <vt:lpstr>Tìm kiếm theo chiều sâu</vt:lpstr>
      <vt:lpstr>PowerPoint Presentation</vt:lpstr>
      <vt:lpstr>PowerPoint Presentation</vt:lpstr>
      <vt:lpstr>Tìm kiếm theo chiều rộng</vt:lpstr>
      <vt:lpstr>Tìm kiếm theo chiều rộng</vt:lpstr>
      <vt:lpstr>PowerPoint Presentation</vt:lpstr>
      <vt:lpstr>PowerPoint Presentation</vt:lpstr>
      <vt:lpstr>PowerPoint Presentation</vt:lpstr>
      <vt:lpstr>Tìm kiếm sâu dần</vt:lpstr>
      <vt:lpstr>Tìm kiếm tốt nhất</vt:lpstr>
      <vt:lpstr>Tìm kiếm đường đi có giá thành cực tiểu  Thuật toán AT (1)</vt:lpstr>
      <vt:lpstr>PowerPoint Presentation</vt:lpstr>
      <vt:lpstr>PowerPoint Presentation</vt:lpstr>
      <vt:lpstr>Tìm kiếm đường đi có giá thành cực tiểu  Thuật toán AT (2)</vt:lpstr>
      <vt:lpstr>Tìm kiếm đường đi có giá thành cực tiểu  Thuật toán AT (3)</vt:lpstr>
      <vt:lpstr>Tìm kiếm đường đi có giá thành cực tiểu  Thuật toán AT (3)</vt:lpstr>
      <vt:lpstr>Thuật toán AKT </vt:lpstr>
      <vt:lpstr>Tìm kiếm cực tiểu sử dụng hàm đánh giá - Thuật toán A*</vt:lpstr>
      <vt:lpstr>Tìm kiếm cực tiểu sử dụng hàm đánh giá - Thuật toán A*</vt:lpstr>
      <vt:lpstr>Tìm kiếm cực tiểu sử dụng hàm đánh giá - Thuật toán A*</vt:lpstr>
      <vt:lpstr>Tìm kiếm cực tiểu sử dụng hàm đánh giá - Thuật toán A*</vt:lpstr>
      <vt:lpstr>A* - Ví dụ</vt:lpstr>
      <vt:lpstr>PowerPoint Presentation</vt:lpstr>
      <vt:lpstr>Puzzle – Cài đặt</vt:lpstr>
      <vt:lpstr>Puzzle – Cài đặt</vt:lpstr>
      <vt:lpstr>Puzzle – Cài đặt</vt:lpstr>
      <vt:lpstr>Puzzle – Cài đặt</vt:lpstr>
      <vt:lpstr>Puzzle – Cài đặt</vt:lpstr>
      <vt:lpstr>Puzzle – Cài đặt</vt:lpstr>
      <vt:lpstr>Puzzle – Cài đặt</vt:lpstr>
      <vt:lpstr>Puzzle – Cài đặt</vt:lpstr>
      <vt:lpstr>Puzzle – Cài đặt</vt:lpstr>
      <vt:lpstr>Puzzle – Cài đặt</vt:lpstr>
      <vt:lpstr>Chiến lược minimax</vt:lpstr>
      <vt:lpstr>Chiến lược minimax</vt:lpstr>
      <vt:lpstr>Giải thuật minimax</vt:lpstr>
      <vt:lpstr>Giải thuật minimax</vt:lpstr>
      <vt:lpstr>Minimax – Ví dụ</vt:lpstr>
      <vt:lpstr>Giải thuật minimax – ví dụ</vt:lpstr>
      <vt:lpstr>Giải thuật minimax – ví dụ</vt:lpstr>
      <vt:lpstr>Minimax – bài toán que diêm</vt:lpstr>
      <vt:lpstr>Minimax với độ sâu giới hạn</vt:lpstr>
      <vt:lpstr>Minimax với độ sâu giới hạn</vt:lpstr>
      <vt:lpstr>Ví dụ: Bài toán Tic Tac Toa</vt:lpstr>
      <vt:lpstr>Ví dụ: Bài toán Tic Tac Toa</vt:lpstr>
      <vt:lpstr>Ví dụ: Bài toán Tic Tac Toa</vt:lpstr>
      <vt:lpstr>Các đồ án</vt:lpstr>
    </vt:vector>
  </TitlesOfParts>
  <Company>Truong Dai Hoc Bach Khoa TPHCM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Cao Hoang Tru</dc:creator>
  <cp:lastModifiedBy>admin</cp:lastModifiedBy>
  <cp:revision>281</cp:revision>
  <dcterms:created xsi:type="dcterms:W3CDTF">2004-02-07T23:51:55Z</dcterms:created>
  <dcterms:modified xsi:type="dcterms:W3CDTF">2018-03-22T09:34:49Z</dcterms:modified>
</cp:coreProperties>
</file>