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34"/>
  </p:notesMasterIdLst>
  <p:sldIdLst>
    <p:sldId id="256" r:id="rId3"/>
    <p:sldId id="261" r:id="rId4"/>
    <p:sldId id="294" r:id="rId5"/>
    <p:sldId id="262" r:id="rId6"/>
    <p:sldId id="318" r:id="rId7"/>
    <p:sldId id="310" r:id="rId8"/>
    <p:sldId id="305" r:id="rId9"/>
    <p:sldId id="304" r:id="rId10"/>
    <p:sldId id="307" r:id="rId11"/>
    <p:sldId id="266" r:id="rId12"/>
    <p:sldId id="272" r:id="rId13"/>
    <p:sldId id="273" r:id="rId14"/>
    <p:sldId id="316" r:id="rId15"/>
    <p:sldId id="317" r:id="rId16"/>
    <p:sldId id="311" r:id="rId17"/>
    <p:sldId id="274" r:id="rId18"/>
    <p:sldId id="308" r:id="rId19"/>
    <p:sldId id="276" r:id="rId20"/>
    <p:sldId id="313" r:id="rId21"/>
    <p:sldId id="319" r:id="rId22"/>
    <p:sldId id="314" r:id="rId23"/>
    <p:sldId id="315" r:id="rId24"/>
    <p:sldId id="277" r:id="rId25"/>
    <p:sldId id="309" r:id="rId26"/>
    <p:sldId id="303" r:id="rId27"/>
    <p:sldId id="312" r:id="rId28"/>
    <p:sldId id="306" r:id="rId29"/>
    <p:sldId id="297" r:id="rId30"/>
    <p:sldId id="278" r:id="rId31"/>
    <p:sldId id="295" r:id="rId32"/>
    <p:sldId id="296" r:id="rId33"/>
  </p:sldIdLst>
  <p:sldSz cx="9144000" cy="6858000" type="screen4x3"/>
  <p:notesSz cx="7100888" cy="102330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CC9900"/>
    <a:srgbClr val="6600CC"/>
    <a:srgbClr val="33CC33"/>
    <a:srgbClr val="CC6600"/>
    <a:srgbClr val="FF9900"/>
    <a:srgbClr val="6600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71" autoAdjust="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825" cy="511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405" y="0"/>
            <a:ext cx="3077825" cy="511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758" y="4861510"/>
            <a:ext cx="5681374" cy="4604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9729"/>
            <a:ext cx="3077825" cy="511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405" y="9719729"/>
            <a:ext cx="3077825" cy="511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E516E23-253B-40D8-9941-558D44FE13B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1808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3075F5-90DD-4BCC-82D7-29A22FF681C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65BD68-9EB5-471F-94AB-B9831F5090A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BF96E-7ACB-4827-AC1C-1A0F456262E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EB1379-CF3A-4FCD-BD47-E07255708F9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3C7A6B-F379-43EE-93FF-13818EF619C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48EB04-E6FF-49AE-BC86-58C923B39C3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0B6FEF-937E-4511-BB98-65E2C78C34A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C2A6AD-9CC2-440F-931E-2BBE56DDEAA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3B6C1-AD4A-48D2-8CAF-1F753C0001F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0BA928-AF14-47FB-A89F-B3E9284EFB7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35EB2A-DE2A-44DE-A054-044B17DE159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935DFDF-EA6E-42D7-9E3C-77C8D3290E7D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rgbClr val="FF99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rgbClr val="FF9900"/>
          </a:solidFill>
          <a:latin typeface="Arial Unicode MS" pitchFamily="34" charset="-128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rgbClr val="FF9900"/>
          </a:solidFill>
          <a:latin typeface="Arial Unicode MS" pitchFamily="34" charset="-128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rgbClr val="FF9900"/>
          </a:solidFill>
          <a:latin typeface="Arial Unicode MS" pitchFamily="34" charset="-128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rgbClr val="FF9900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FF9900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FF9900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FF9900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FF9900"/>
          </a:solidFill>
          <a:latin typeface="Arial Unicode MS" pitchFamily="34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1D4A8-657D-42E5-A62E-437968F58FBC}" type="slidenum">
              <a:rPr lang="en-GB"/>
              <a:pPr/>
              <a:t>1</a:t>
            </a:fld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GB" sz="5400"/>
              <a:t>Cơ sở Trí Tuệ nhân tạo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11413" y="3933825"/>
            <a:ext cx="6400800" cy="1752600"/>
          </a:xfrm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0DC83-6333-47A1-B66D-1DDA62ED2D0A}" type="slidenum">
              <a:rPr lang="en-GB"/>
              <a:pPr/>
              <a:t>10</a:t>
            </a:fld>
            <a:endParaRPr lang="en-GB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Acting Humanly: The Turing Test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  <a:buSzPct val="120000"/>
            </a:pPr>
            <a:r>
              <a:rPr lang="en-GB"/>
              <a:t>Alan Turing (1912-1954)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chemeClr val="tx1"/>
              </a:buClr>
              <a:buSzPct val="120000"/>
            </a:pPr>
            <a:r>
              <a:rPr lang="en-GB"/>
              <a:t>“Computing Machinery and Intelligence” (1950)</a:t>
            </a:r>
          </a:p>
          <a:p>
            <a:pPr>
              <a:buClr>
                <a:schemeClr val="tx1"/>
              </a:buClr>
            </a:pPr>
            <a:endParaRPr lang="en-GB"/>
          </a:p>
        </p:txBody>
      </p:sp>
      <p:pic>
        <p:nvPicPr>
          <p:cNvPr id="12293" name="Picture 5" descr="bs0058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5105400"/>
            <a:ext cx="1144588" cy="963613"/>
          </a:xfrm>
          <a:prstGeom prst="rect">
            <a:avLst/>
          </a:prstGeom>
          <a:noFill/>
        </p:spPr>
      </p:pic>
      <p:pic>
        <p:nvPicPr>
          <p:cNvPr id="12423" name="Picture 135" descr="bd0679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2200" y="4191000"/>
            <a:ext cx="1287463" cy="1063625"/>
          </a:xfrm>
          <a:prstGeom prst="rect">
            <a:avLst/>
          </a:prstGeom>
          <a:noFill/>
        </p:spPr>
      </p:pic>
      <p:pic>
        <p:nvPicPr>
          <p:cNvPr id="12424" name="Picture 136" descr="bd07153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86400" y="3429000"/>
            <a:ext cx="1158875" cy="1268413"/>
          </a:xfrm>
          <a:prstGeom prst="rect">
            <a:avLst/>
          </a:prstGeom>
          <a:noFill/>
        </p:spPr>
      </p:pic>
      <p:sp>
        <p:nvSpPr>
          <p:cNvPr id="12425" name="Line 137"/>
          <p:cNvSpPr>
            <a:spLocks noChangeShapeType="1"/>
          </p:cNvSpPr>
          <p:nvPr/>
        </p:nvSpPr>
        <p:spPr bwMode="auto">
          <a:xfrm>
            <a:off x="4572000" y="3276600"/>
            <a:ext cx="0" cy="3048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426" name="Line 138"/>
          <p:cNvSpPr>
            <a:spLocks noChangeShapeType="1"/>
          </p:cNvSpPr>
          <p:nvPr/>
        </p:nvSpPr>
        <p:spPr bwMode="auto">
          <a:xfrm>
            <a:off x="3657600" y="47244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427" name="Line 139"/>
          <p:cNvSpPr>
            <a:spLocks noChangeShapeType="1"/>
          </p:cNvSpPr>
          <p:nvPr/>
        </p:nvSpPr>
        <p:spPr bwMode="auto">
          <a:xfrm>
            <a:off x="4572000" y="41148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428" name="Line 140"/>
          <p:cNvSpPr>
            <a:spLocks noChangeShapeType="1"/>
          </p:cNvSpPr>
          <p:nvPr/>
        </p:nvSpPr>
        <p:spPr bwMode="auto">
          <a:xfrm>
            <a:off x="4572000" y="54102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429" name="Text Box 141"/>
          <p:cNvSpPr txBox="1">
            <a:spLocks noChangeArrowheads="1"/>
          </p:cNvSpPr>
          <p:nvPr/>
        </p:nvSpPr>
        <p:spPr bwMode="auto">
          <a:xfrm>
            <a:off x="1828800" y="5334000"/>
            <a:ext cx="243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latin typeface="Arial Unicode MS" pitchFamily="34" charset="-128"/>
              </a:rPr>
              <a:t>Người chất vấn</a:t>
            </a:r>
          </a:p>
        </p:txBody>
      </p:sp>
      <p:sp>
        <p:nvSpPr>
          <p:cNvPr id="12430" name="Text Box 142"/>
          <p:cNvSpPr txBox="1">
            <a:spLocks noChangeArrowheads="1"/>
          </p:cNvSpPr>
          <p:nvPr/>
        </p:nvSpPr>
        <p:spPr bwMode="auto">
          <a:xfrm>
            <a:off x="6781800" y="3810000"/>
            <a:ext cx="1390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latin typeface="Arial Unicode MS" pitchFamily="34" charset="-128"/>
              </a:rPr>
              <a:t>Con người</a:t>
            </a:r>
          </a:p>
        </p:txBody>
      </p:sp>
      <p:sp>
        <p:nvSpPr>
          <p:cNvPr id="12431" name="Text Box 143"/>
          <p:cNvSpPr txBox="1">
            <a:spLocks noChangeArrowheads="1"/>
          </p:cNvSpPr>
          <p:nvPr/>
        </p:nvSpPr>
        <p:spPr bwMode="auto">
          <a:xfrm>
            <a:off x="6781800" y="5486400"/>
            <a:ext cx="1606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latin typeface="Arial Unicode MS" pitchFamily="34" charset="-128"/>
              </a:rPr>
              <a:t>Hệ thống AI</a:t>
            </a:r>
          </a:p>
        </p:txBody>
      </p:sp>
      <p:sp>
        <p:nvSpPr>
          <p:cNvPr id="12432" name="Text Box 144"/>
          <p:cNvSpPr txBox="1">
            <a:spLocks noChangeArrowheads="1"/>
          </p:cNvSpPr>
          <p:nvPr/>
        </p:nvSpPr>
        <p:spPr bwMode="auto">
          <a:xfrm>
            <a:off x="1981200" y="3352800"/>
            <a:ext cx="243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solidFill>
                  <a:srgbClr val="6600FF"/>
                </a:solidFill>
                <a:latin typeface="Arial Unicode MS" pitchFamily="34" charset="-128"/>
              </a:rPr>
              <a:t>Trò chơi mô phỏng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1E966-7887-4564-82A9-08B54CE6C15B}" type="slidenum">
              <a:rPr lang="en-GB"/>
              <a:pPr/>
              <a:t>11</a:t>
            </a:fld>
            <a:endParaRPr lang="en-GB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GB"/>
              <a:t>Nền tảng của AI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buClr>
                <a:schemeClr val="tx1"/>
              </a:buClr>
              <a:buSzPct val="120000"/>
            </a:pPr>
            <a:r>
              <a:rPr lang="en-GB"/>
              <a:t>Triết học (423 BC </a:t>
            </a:r>
            <a:r>
              <a:rPr lang="en-GB">
                <a:latin typeface="Symbol" pitchFamily="18" charset="2"/>
              </a:rPr>
              <a:t>-</a:t>
            </a:r>
            <a:r>
              <a:rPr lang="en-GB"/>
              <a:t> nay):</a:t>
            </a:r>
          </a:p>
          <a:p>
            <a:pPr marL="342900" lvl="1" indent="-342900">
              <a:spcBef>
                <a:spcPct val="0"/>
              </a:spcBef>
              <a:spcAft>
                <a:spcPct val="20000"/>
              </a:spcAft>
              <a:buClr>
                <a:schemeClr val="tx1"/>
              </a:buClr>
              <a:buSzPct val="120000"/>
              <a:buNone/>
            </a:pPr>
            <a:r>
              <a:rPr lang="en-GB" smtClean="0"/>
              <a:t>		- </a:t>
            </a:r>
            <a:r>
              <a:rPr lang="en-US" smtClean="0"/>
              <a:t>Ý thức là gì? Chúng được sinh ra như thế nào?</a:t>
            </a:r>
            <a:endParaRPr lang="en-GB" smtClean="0"/>
          </a:p>
          <a:p>
            <a:pPr>
              <a:spcBef>
                <a:spcPct val="0"/>
              </a:spcBef>
              <a:spcAft>
                <a:spcPct val="20000"/>
              </a:spcAft>
              <a:buClr>
                <a:schemeClr val="tx1"/>
              </a:buClr>
              <a:buSzPct val="120000"/>
              <a:buFontTx/>
              <a:buNone/>
            </a:pPr>
            <a:r>
              <a:rPr lang="en-GB"/>
              <a:t>		</a:t>
            </a:r>
            <a:r>
              <a:rPr lang="en-GB" sz="2000">
                <a:latin typeface="Symbol" pitchFamily="18" charset="2"/>
              </a:rPr>
              <a:t>-</a:t>
            </a:r>
            <a:r>
              <a:rPr lang="en-GB" sz="2000"/>
              <a:t> Logic, phương pháp suy luận.</a:t>
            </a:r>
          </a:p>
          <a:p>
            <a:pPr>
              <a:spcBef>
                <a:spcPct val="0"/>
              </a:spcBef>
              <a:spcAft>
                <a:spcPct val="20000"/>
              </a:spcAft>
              <a:buClr>
                <a:schemeClr val="tx1"/>
              </a:buClr>
              <a:buSzPct val="120000"/>
              <a:buFontTx/>
              <a:buNone/>
            </a:pPr>
            <a:r>
              <a:rPr lang="en-GB" sz="2000">
                <a:latin typeface="Symbol" pitchFamily="18" charset="2"/>
              </a:rPr>
              <a:t>		-</a:t>
            </a:r>
            <a:r>
              <a:rPr lang="en-GB" sz="2000"/>
              <a:t> Trí tuệ như một hệ thống vật lý.</a:t>
            </a:r>
          </a:p>
          <a:p>
            <a:pPr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r>
              <a:rPr lang="en-GB" sz="2000">
                <a:latin typeface="Symbol" pitchFamily="18" charset="2"/>
              </a:rPr>
              <a:t>		-</a:t>
            </a:r>
            <a:r>
              <a:rPr lang="en-GB" sz="2000"/>
              <a:t> Xuất hiện nghiên cứu về học tập, ngôn ngữ, suy luận.</a:t>
            </a:r>
          </a:p>
          <a:p>
            <a:pPr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endParaRPr lang="en-GB"/>
          </a:p>
          <a:p>
            <a:pPr>
              <a:spcBef>
                <a:spcPct val="0"/>
              </a:spcBef>
              <a:buClr>
                <a:schemeClr val="tx1"/>
              </a:buClr>
              <a:buSzPct val="120000"/>
            </a:pPr>
            <a:r>
              <a:rPr lang="en-GB"/>
              <a:t>Toán học (c.800 </a:t>
            </a:r>
            <a:r>
              <a:rPr lang="en-GB">
                <a:latin typeface="Symbol" pitchFamily="18" charset="2"/>
              </a:rPr>
              <a:t>-</a:t>
            </a:r>
            <a:r>
              <a:rPr lang="en-GB"/>
              <a:t> present):</a:t>
            </a:r>
          </a:p>
          <a:p>
            <a:pPr>
              <a:spcBef>
                <a:spcPct val="0"/>
              </a:spcBef>
              <a:spcAft>
                <a:spcPct val="20000"/>
              </a:spcAft>
              <a:buClr>
                <a:schemeClr val="tx1"/>
              </a:buClr>
              <a:buSzPct val="120000"/>
              <a:buFontTx/>
              <a:buNone/>
            </a:pPr>
            <a:r>
              <a:rPr lang="en-GB"/>
              <a:t>		</a:t>
            </a:r>
            <a:r>
              <a:rPr lang="en-GB" sz="2000">
                <a:latin typeface="Symbol" pitchFamily="18" charset="2"/>
              </a:rPr>
              <a:t>-</a:t>
            </a:r>
            <a:r>
              <a:rPr lang="en-GB" sz="2000"/>
              <a:t> Các phương pháp biểu diễn và chứng minh hình thức.</a:t>
            </a:r>
          </a:p>
          <a:p>
            <a:pPr>
              <a:spcBef>
                <a:spcPct val="0"/>
              </a:spcBef>
              <a:spcAft>
                <a:spcPct val="20000"/>
              </a:spcAft>
              <a:buClr>
                <a:schemeClr val="tx1"/>
              </a:buClr>
              <a:buSzPct val="120000"/>
              <a:buFontTx/>
              <a:buNone/>
            </a:pPr>
            <a:r>
              <a:rPr lang="en-GB" sz="2000">
                <a:latin typeface="Symbol" pitchFamily="18" charset="2"/>
              </a:rPr>
              <a:t>		-</a:t>
            </a:r>
            <a:r>
              <a:rPr lang="en-GB" sz="2000"/>
              <a:t> Thuật toán, tính toán uớc lượng, lựa chọn quyết định,.</a:t>
            </a:r>
          </a:p>
          <a:p>
            <a:pPr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r>
              <a:rPr lang="en-GB" sz="2000">
                <a:latin typeface="Symbol" pitchFamily="18" charset="2"/>
              </a:rPr>
              <a:t>		-</a:t>
            </a:r>
            <a:r>
              <a:rPr lang="en-GB" sz="2000"/>
              <a:t> Xác suất.</a:t>
            </a:r>
          </a:p>
          <a:p>
            <a:pPr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endParaRPr lang="en-GB" sz="2000"/>
          </a:p>
          <a:p>
            <a:pPr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AFF8-D57E-46A9-9453-AEAC2779E613}" type="slidenum">
              <a:rPr lang="en-GB"/>
              <a:pPr/>
              <a:t>12</a:t>
            </a:fld>
            <a:endParaRPr lang="en-GB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GB"/>
              <a:t>Nền tảng của AI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buClr>
                <a:schemeClr val="tx1"/>
              </a:buClr>
              <a:buSzPct val="120000"/>
            </a:pPr>
            <a:r>
              <a:rPr lang="en-GB"/>
              <a:t>Tâm lý học (1879 </a:t>
            </a:r>
            <a:r>
              <a:rPr lang="en-GB">
                <a:latin typeface="Symbol" pitchFamily="18" charset="2"/>
              </a:rPr>
              <a:t>-</a:t>
            </a:r>
            <a:r>
              <a:rPr lang="en-GB"/>
              <a:t> nay):</a:t>
            </a:r>
          </a:p>
          <a:p>
            <a:pPr marL="342900" lvl="1" indent="-342900">
              <a:spcBef>
                <a:spcPct val="0"/>
              </a:spcBef>
              <a:spcAft>
                <a:spcPct val="20000"/>
              </a:spcAft>
              <a:buClr>
                <a:schemeClr val="tx1"/>
              </a:buClr>
              <a:buSzPct val="120000"/>
              <a:buNone/>
            </a:pPr>
            <a:r>
              <a:rPr lang="en-GB"/>
              <a:t>		</a:t>
            </a:r>
            <a:r>
              <a:rPr lang="en-GB" sz="2000">
                <a:latin typeface="Symbol" pitchFamily="18" charset="2"/>
              </a:rPr>
              <a:t>-</a:t>
            </a:r>
            <a:r>
              <a:rPr lang="en-GB" sz="2000"/>
              <a:t> </a:t>
            </a:r>
            <a:r>
              <a:rPr lang="en-US" smtClean="0"/>
              <a:t>Con người suy nghĩ và hành động như thế nào ?</a:t>
            </a:r>
            <a:endParaRPr lang="en-GB" smtClean="0"/>
          </a:p>
          <a:p>
            <a:pPr>
              <a:spcBef>
                <a:spcPct val="0"/>
              </a:spcBef>
              <a:spcAft>
                <a:spcPct val="20000"/>
              </a:spcAft>
              <a:buClr>
                <a:schemeClr val="tx1"/>
              </a:buClr>
              <a:buSzPct val="120000"/>
              <a:buFontTx/>
              <a:buNone/>
            </a:pPr>
            <a:r>
              <a:rPr lang="en-GB" sz="2000"/>
              <a:t>	</a:t>
            </a:r>
            <a:r>
              <a:rPr lang="en-GB" sz="2000" smtClean="0"/>
              <a:t>	- Sự </a:t>
            </a:r>
            <a:r>
              <a:rPr lang="en-GB" sz="2000"/>
              <a:t>thích nghi.</a:t>
            </a:r>
          </a:p>
          <a:p>
            <a:pPr>
              <a:spcBef>
                <a:spcPct val="0"/>
              </a:spcBef>
              <a:spcAft>
                <a:spcPct val="20000"/>
              </a:spcAft>
              <a:buClr>
                <a:schemeClr val="tx1"/>
              </a:buClr>
              <a:buSzPct val="120000"/>
              <a:buFontTx/>
              <a:buNone/>
            </a:pPr>
            <a:r>
              <a:rPr lang="en-GB" sz="2000">
                <a:latin typeface="Symbol" pitchFamily="18" charset="2"/>
              </a:rPr>
              <a:t>		-</a:t>
            </a:r>
            <a:r>
              <a:rPr lang="en-GB" sz="2000"/>
              <a:t> Nhân thức và động cơ điều khiển.</a:t>
            </a:r>
          </a:p>
          <a:p>
            <a:pPr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r>
              <a:rPr lang="en-GB" sz="2000">
                <a:latin typeface="Symbol" pitchFamily="18" charset="2"/>
              </a:rPr>
              <a:t>		-</a:t>
            </a:r>
            <a:r>
              <a:rPr lang="en-GB" sz="2000"/>
              <a:t> Kỹ thuật thực nghiệm.</a:t>
            </a:r>
          </a:p>
          <a:p>
            <a:pPr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endParaRPr lang="en-GB"/>
          </a:p>
          <a:p>
            <a:pPr>
              <a:spcBef>
                <a:spcPct val="0"/>
              </a:spcBef>
              <a:buClr>
                <a:schemeClr val="tx1"/>
              </a:buClr>
              <a:buSzPct val="120000"/>
            </a:pPr>
            <a:r>
              <a:rPr lang="en-GB"/>
              <a:t>Ngôn ngữ học (1957 </a:t>
            </a:r>
            <a:r>
              <a:rPr lang="en-GB">
                <a:latin typeface="Symbol" pitchFamily="18" charset="2"/>
              </a:rPr>
              <a:t>-</a:t>
            </a:r>
            <a:r>
              <a:rPr lang="en-GB"/>
              <a:t> nay):</a:t>
            </a:r>
          </a:p>
          <a:p>
            <a:pPr>
              <a:spcBef>
                <a:spcPct val="0"/>
              </a:spcBef>
              <a:spcAft>
                <a:spcPct val="20000"/>
              </a:spcAft>
              <a:buClr>
                <a:schemeClr val="tx1"/>
              </a:buClr>
              <a:buSzPct val="120000"/>
              <a:buFontTx/>
              <a:buNone/>
            </a:pPr>
            <a:r>
              <a:rPr lang="en-GB"/>
              <a:t>		</a:t>
            </a:r>
            <a:r>
              <a:rPr lang="en-GB" sz="2000">
                <a:latin typeface="Symbol" pitchFamily="18" charset="2"/>
              </a:rPr>
              <a:t>-</a:t>
            </a:r>
            <a:r>
              <a:rPr lang="en-GB" sz="2000"/>
              <a:t> Biểu diễn tri thức.</a:t>
            </a:r>
          </a:p>
          <a:p>
            <a:pPr>
              <a:spcBef>
                <a:spcPct val="0"/>
              </a:spcBef>
              <a:spcAft>
                <a:spcPct val="20000"/>
              </a:spcAft>
              <a:buClr>
                <a:schemeClr val="tx1"/>
              </a:buClr>
              <a:buSzPct val="120000"/>
              <a:buFontTx/>
              <a:buNone/>
            </a:pPr>
            <a:r>
              <a:rPr lang="en-GB" sz="2000">
                <a:latin typeface="Symbol" pitchFamily="18" charset="2"/>
              </a:rPr>
              <a:t>		-</a:t>
            </a:r>
            <a:r>
              <a:rPr lang="en-GB" sz="2000"/>
              <a:t> Ngữ pháp.</a:t>
            </a:r>
          </a:p>
          <a:p>
            <a:pPr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r>
              <a:rPr lang="en-GB" sz="2000">
                <a:latin typeface="Symbol" pitchFamily="18" charset="2"/>
              </a:rPr>
              <a:t>		</a:t>
            </a:r>
            <a:endParaRPr lang="en-GB" sz="2000"/>
          </a:p>
          <a:p>
            <a:pPr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Nền tảng của AI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smtClean="0"/>
              <a:t>Công nghệ máy tính</a:t>
            </a:r>
          </a:p>
          <a:p>
            <a:pPr marL="669925" lvl="1" indent="-325438"/>
            <a:r>
              <a:rPr lang="en-US" sz="2600" smtClean="0"/>
              <a:t>Làm sao để có thể xây dựng máy tính hiệu quả?</a:t>
            </a:r>
          </a:p>
          <a:p>
            <a:pPr marL="669925" lvl="1" indent="-325438"/>
            <a:r>
              <a:rPr lang="en-US" sz="2600" smtClean="0"/>
              <a:t>Xây dựng các hệ thống ngày càng mạnh mẽ.</a:t>
            </a:r>
          </a:p>
          <a:p>
            <a:r>
              <a:rPr lang="en-US" sz="3000" smtClean="0"/>
              <a:t>Điều khiển học</a:t>
            </a:r>
          </a:p>
          <a:p>
            <a:pPr marL="669925" lvl="1" indent="-325438"/>
            <a:r>
              <a:rPr lang="en-US" sz="2600" smtClean="0"/>
              <a:t>Các công cụ điều khiển hoạt động như thế nào?</a:t>
            </a:r>
          </a:p>
          <a:p>
            <a:pPr marL="669925" lvl="1" indent="-325438"/>
            <a:r>
              <a:rPr lang="en-US" sz="2600" smtClean="0"/>
              <a:t>Thiết kế các hệ thống tối đa hoá hàm mục tiêu theo thời gian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1379-CF3A-4FCD-BD47-E07255708F96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Nền tảng của AI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Kinh tế học</a:t>
            </a:r>
          </a:p>
          <a:p>
            <a:pPr marL="669925" lvl="1" indent="-325438"/>
            <a:r>
              <a:rPr lang="en-US" smtClean="0"/>
              <a:t>Chúng ta quyết định như thế nào để tối đa hoá lợi nhuận?</a:t>
            </a:r>
          </a:p>
          <a:p>
            <a:pPr marL="669925" lvl="1" indent="-325438"/>
            <a:r>
              <a:rPr lang="en-US" smtClean="0"/>
              <a:t>Tính tiện ích, Leon Walras.</a:t>
            </a:r>
          </a:p>
          <a:p>
            <a:pPr marL="669925" lvl="1" indent="-325438"/>
            <a:r>
              <a:rPr lang="en-US" smtClean="0"/>
              <a:t>Lý thuyết quyết định, Lý thuyết trò chơi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1379-CF3A-4FCD-BD47-E07255708F96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Sự ra đời ngành trí tuệ nhân tạo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733552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“birth day”: Hội nghị ở Dartmouth College mùa hè 1956, </a:t>
            </a:r>
            <a:r>
              <a:rPr lang="en-US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 </a:t>
            </a:r>
            <a:r>
              <a:rPr lang="vi-VN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Minsky </a:t>
            </a:r>
            <a:r>
              <a:rPr lang="vi-VN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và McCarthy tổ chức, và ở đây McCarthy đề xuất </a:t>
            </a:r>
            <a:r>
              <a:rPr lang="vi-VN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tên</a:t>
            </a:r>
            <a:r>
              <a:rPr lang="en-US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gọi </a:t>
            </a:r>
            <a:r>
              <a:rPr lang="en-US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“artificial intelligence”. Có Simon và Newell trong </a:t>
            </a:r>
            <a:r>
              <a:rPr lang="en-US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những </a:t>
            </a:r>
            <a:r>
              <a:rPr lang="vi-VN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người </a:t>
            </a:r>
            <a:r>
              <a:rPr lang="vi-VN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tham dự.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1379-CF3A-4FCD-BD47-E07255708F96}" type="slidenum">
              <a:rPr lang="en-GB" smtClean="0"/>
              <a:pPr/>
              <a:t>15</a:t>
            </a:fld>
            <a:endParaRPr lang="en-GB"/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3857628"/>
            <a:ext cx="5391150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B91B-6073-4186-A804-5AC9EA3D3DE5}" type="slidenum">
              <a:rPr lang="en-GB"/>
              <a:pPr/>
              <a:t>16</a:t>
            </a:fld>
            <a:endParaRPr lang="en-GB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GB"/>
              <a:t>Lịch sử AI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07375" cy="41148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lr>
                <a:schemeClr val="tx1"/>
              </a:buClr>
              <a:buSzPct val="120000"/>
              <a:buFontTx/>
              <a:buNone/>
            </a:pPr>
            <a:r>
              <a:rPr lang="en-GB">
                <a:latin typeface="Symbol" pitchFamily="18" charset="2"/>
              </a:rPr>
              <a:t>-</a:t>
            </a:r>
            <a:r>
              <a:rPr lang="en-GB"/>
              <a:t> 1943: McCulloch &amp; Pitts: Boolean circuit model of brain.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lr>
                <a:schemeClr val="tx1"/>
              </a:buClr>
              <a:buSzPct val="120000"/>
              <a:buFontTx/>
              <a:buNone/>
            </a:pPr>
            <a:r>
              <a:rPr lang="en-GB"/>
              <a:t>- 1950: </a:t>
            </a:r>
            <a:r>
              <a:rPr lang="en-US"/>
              <a:t>phát hiện của Turing về máy tính có thể lưu trữ  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lr>
                <a:schemeClr val="tx1"/>
              </a:buClr>
              <a:buSzPct val="120000"/>
              <a:buFontTx/>
              <a:buNone/>
            </a:pPr>
            <a:r>
              <a:rPr lang="en-US"/>
              <a:t>             chương trình và dữ liệu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lr>
                <a:schemeClr val="tx1"/>
              </a:buClr>
              <a:buSzPct val="120000"/>
              <a:buFontTx/>
              <a:buChar char="-"/>
            </a:pPr>
            <a:r>
              <a:rPr lang="en-GB"/>
              <a:t>1956: </a:t>
            </a:r>
            <a:r>
              <a:rPr lang="en-US"/>
              <a:t>J.Mc Carthy đưa ra khái niêm “trí tuệ nhân tạo </a:t>
            </a:r>
            <a:r>
              <a:rPr lang="en-GB"/>
              <a:t>.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lr>
                <a:schemeClr val="tx1"/>
              </a:buClr>
              <a:buSzPct val="120000"/>
              <a:buFontTx/>
              <a:buChar char="-"/>
            </a:pPr>
            <a:r>
              <a:rPr lang="en-US"/>
              <a:t>1960: MIT đưa ra LISP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lr>
                <a:schemeClr val="tx1"/>
              </a:buClr>
              <a:buSzPct val="120000"/>
              <a:buFontTx/>
              <a:buChar char="-"/>
            </a:pPr>
            <a:r>
              <a:rPr lang="en-US"/>
              <a:t>1961: Chương trình tính tích phân bất định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lr>
                <a:schemeClr val="tx1"/>
              </a:buClr>
              <a:buSzPct val="120000"/>
              <a:buFontTx/>
              <a:buChar char="-"/>
            </a:pPr>
            <a:r>
              <a:rPr lang="en-US"/>
              <a:t>1963: Chương trình chứng minh các định lý hình học không gian có  tên là “tương tự”, chương trình chơi cờ của Samuel.</a:t>
            </a:r>
            <a:endParaRPr lang="en-GB"/>
          </a:p>
          <a:p>
            <a:pPr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r>
              <a:rPr lang="en-GB" sz="2000">
                <a:latin typeface="Symbol" pitchFamily="18" charset="2"/>
              </a:rPr>
              <a:t>		</a:t>
            </a:r>
            <a:endParaRPr lang="en-GB" sz="2000"/>
          </a:p>
          <a:p>
            <a:pPr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B6F81-4103-4FF4-88E5-7DBB1E52A2D1}" type="slidenum">
              <a:rPr lang="en-GB"/>
              <a:pPr/>
              <a:t>17</a:t>
            </a:fld>
            <a:endParaRPr lang="en-GB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Lịch sử AI</a:t>
            </a:r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1964: Chương trình giải phương trình đại số sơ cấp, chương trình trợ giúp ELIZA (có khả năng làm việc giống như một chuyên gia phân tich tâm lý).</a:t>
            </a:r>
          </a:p>
          <a:p>
            <a:r>
              <a:rPr lang="en-US"/>
              <a:t>1966: Chương trình phân tích và tổng hợp tiếng nói </a:t>
            </a:r>
          </a:p>
          <a:p>
            <a:r>
              <a:rPr lang="en-US"/>
              <a:t>1968: Chương trình học nói, chương trình nhận biết môi trường xung quanh</a:t>
            </a:r>
          </a:p>
          <a:p>
            <a:r>
              <a:rPr lang="en-US"/>
              <a:t>Đầu 70: Prolog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D6FD7-7DDA-464A-B0A0-70B7D0D9338A}" type="slidenum">
              <a:rPr lang="en-GB"/>
              <a:pPr/>
              <a:t>18</a:t>
            </a:fld>
            <a:endParaRPr lang="en-GB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GB"/>
              <a:t>Lịch sử AI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81200"/>
            <a:ext cx="8435975" cy="4616450"/>
          </a:xfrm>
        </p:spPr>
        <p:txBody>
          <a:bodyPr/>
          <a:lstStyle/>
          <a:p>
            <a:r>
              <a:rPr lang="en-US"/>
              <a:t>Giai đoạn hiện đại</a:t>
            </a:r>
          </a:p>
          <a:p>
            <a:pPr lvl="1"/>
            <a:r>
              <a:rPr lang="en-US" sz="2400"/>
              <a:t>Xác định lại mục tiêu mang tính thực tiễn hơn của AI là:</a:t>
            </a:r>
          </a:p>
          <a:p>
            <a:pPr lvl="2"/>
            <a:r>
              <a:rPr lang="en-US" sz="2400"/>
              <a:t>Tìm ra </a:t>
            </a:r>
            <a:r>
              <a:rPr lang="en-US" sz="2400" b="1"/>
              <a:t>lời giải tốt nhất</a:t>
            </a:r>
            <a:r>
              <a:rPr lang="en-US" sz="2400"/>
              <a:t> trong khoảng thời gian chấp nhận được. </a:t>
            </a:r>
          </a:p>
          <a:p>
            <a:pPr lvl="2"/>
            <a:r>
              <a:rPr lang="en-US" sz="2400"/>
              <a:t>Không cầu toàn tìm ra </a:t>
            </a:r>
            <a:r>
              <a:rPr lang="en-US" sz="2400" b="1"/>
              <a:t>lời giải tối ưu</a:t>
            </a:r>
          </a:p>
          <a:p>
            <a:pPr lvl="1"/>
            <a:r>
              <a:rPr lang="en-US" sz="2400"/>
              <a:t>Tinh thần HEURISTIC ra đời và được áp dụng mạnh mẽ để khắc phục bùng nổ tổ hợp.</a:t>
            </a:r>
          </a:p>
          <a:p>
            <a:pPr lvl="1"/>
            <a:r>
              <a:rPr lang="en-US" sz="2400"/>
              <a:t>Khẳng định vai trò của tri thức đồng thời xác định 2 trở ngại lớn là biểu diển tri thức và bùng nổ tổ hợp.</a:t>
            </a:r>
          </a:p>
          <a:p>
            <a:pPr lvl="1"/>
            <a:r>
              <a:rPr lang="en-US" sz="2400"/>
              <a:t>Nêu cao vai trò của Heuristic nhưng cũng khẳng định tính khó khăn trong đánh giá heuristic.</a:t>
            </a:r>
          </a:p>
          <a:p>
            <a:pPr lvl="1"/>
            <a:endParaRPr lang="en-GB" sz="2400"/>
          </a:p>
          <a:p>
            <a:pPr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endParaRPr lang="en-GB"/>
          </a:p>
          <a:p>
            <a:pPr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endParaRPr lang="en-GB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1379-CF3A-4FCD-BD47-E07255708F96}" type="slidenum">
              <a:rPr lang="en-GB" smtClean="0"/>
              <a:pPr/>
              <a:t>19</a:t>
            </a:fld>
            <a:endParaRPr lang="en-GB"/>
          </a:p>
        </p:txBody>
      </p:sp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1012" y="455434"/>
            <a:ext cx="7517202" cy="5902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2D8EE-DD29-4922-9B09-83EA314DB576}" type="slidenum">
              <a:rPr lang="en-GB"/>
              <a:pPr/>
              <a:t>2</a:t>
            </a:fld>
            <a:endParaRPr lang="en-GB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Chương 1: Giới thiệu</a:t>
            </a:r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buSzPct val="120000"/>
            </a:pPr>
            <a:r>
              <a:rPr lang="en-GB" sz="2800"/>
              <a:t>AI (Artificial Intelligent) ?</a:t>
            </a:r>
          </a:p>
          <a:p>
            <a:pPr>
              <a:lnSpc>
                <a:spcPct val="150000"/>
              </a:lnSpc>
              <a:buSzPct val="120000"/>
            </a:pPr>
            <a:r>
              <a:rPr lang="en-GB" sz="2800"/>
              <a:t>Nền tảng của AI</a:t>
            </a:r>
          </a:p>
          <a:p>
            <a:pPr>
              <a:lnSpc>
                <a:spcPct val="150000"/>
              </a:lnSpc>
              <a:buSzPct val="120000"/>
            </a:pPr>
            <a:r>
              <a:rPr lang="en-GB" sz="2800"/>
              <a:t>Lịch sử AI</a:t>
            </a:r>
          </a:p>
          <a:p>
            <a:pPr>
              <a:lnSpc>
                <a:spcPct val="150000"/>
              </a:lnSpc>
              <a:buSzPct val="120000"/>
            </a:pPr>
            <a:r>
              <a:rPr lang="en-GB" sz="2800"/>
              <a:t>Một số hướng nghiên cứu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1379-CF3A-4FCD-BD47-E07255708F96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1691680" y="2852936"/>
            <a:ext cx="64796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Alpha GO: Search and </a:t>
            </a:r>
            <a:r>
              <a:rPr lang="en-US" dirty="0" err="1" smtClean="0"/>
              <a:t>wirte</a:t>
            </a:r>
            <a:r>
              <a:rPr lang="en-US" dirty="0" smtClean="0"/>
              <a:t> a story about alpha 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67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1379-CF3A-4FCD-BD47-E07255708F96}" type="slidenum">
              <a:rPr lang="en-GB" smtClean="0"/>
              <a:pPr/>
              <a:t>21</a:t>
            </a:fld>
            <a:endParaRPr lang="en-GB"/>
          </a:p>
        </p:txBody>
      </p:sp>
      <p:pic>
        <p:nvPicPr>
          <p:cNvPr id="614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85728"/>
            <a:ext cx="7441178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1379-CF3A-4FCD-BD47-E07255708F96}" type="slidenum">
              <a:rPr lang="en-GB" smtClean="0"/>
              <a:pPr/>
              <a:t>22</a:t>
            </a:fld>
            <a:endParaRPr lang="en-GB"/>
          </a:p>
        </p:txBody>
      </p:sp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0556" y="571481"/>
            <a:ext cx="7710534" cy="5827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845A7-AF44-4290-9F5F-417D83E59C51}" type="slidenum">
              <a:rPr lang="en-GB"/>
              <a:pPr/>
              <a:t>23</a:t>
            </a:fld>
            <a:endParaRPr lang="en-GB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GB"/>
              <a:t>Tình hình hiện tại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buClr>
                <a:schemeClr val="tx1"/>
              </a:buClr>
              <a:buSzPct val="120000"/>
            </a:pPr>
            <a:r>
              <a:rPr lang="en-GB"/>
              <a:t>Máy tính chơi cờ thắng con người: DeepBlue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chemeClr val="tx1"/>
              </a:buClr>
              <a:buSzPct val="120000"/>
            </a:pPr>
            <a:r>
              <a:rPr lang="en-GB"/>
              <a:t>Giao tiếp người máy bằng tiếng nói.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chemeClr val="tx1"/>
              </a:buClr>
              <a:buSzPct val="120000"/>
            </a:pPr>
            <a:r>
              <a:rPr lang="en-GB"/>
              <a:t>Dùng hệ chuyên gia điều khiển tàu vũ trụ.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chemeClr val="tx1"/>
              </a:buClr>
              <a:buSzPct val="120000"/>
            </a:pPr>
            <a:r>
              <a:rPr lang="en-GB"/>
              <a:t>Robot có thể leo cầu thang.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chemeClr val="tx1"/>
              </a:buClr>
              <a:buSzPct val="120000"/>
            </a:pPr>
            <a:r>
              <a:rPr lang="en-GB"/>
              <a:t>Chuyển đổi ngôn ngữ trên các trang Web.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chemeClr val="tx1"/>
              </a:buClr>
              <a:buSzPct val="120000"/>
            </a:pPr>
            <a:r>
              <a:rPr lang="en-GB"/>
              <a:t>Dụng cụ gia đình dùng fuzzy logic.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chemeClr val="tx1"/>
              </a:buClr>
              <a:buSzPct val="120000"/>
            </a:pPr>
            <a:r>
              <a:rPr lang="en-GB"/>
              <a:t>......</a:t>
            </a:r>
            <a:endParaRPr lang="en-GB" sz="1800"/>
          </a:p>
          <a:p>
            <a:pPr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3C028-4300-4B71-92BF-BD39B52A26AA}" type="slidenum">
              <a:rPr lang="en-GB"/>
              <a:pPr/>
              <a:t>24</a:t>
            </a:fld>
            <a:endParaRPr lang="en-GB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Một số vấn đề chưa giải quyết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Xử lý song song</a:t>
            </a:r>
            <a:r>
              <a:rPr lang="en-US"/>
              <a:t> </a:t>
            </a:r>
          </a:p>
          <a:p>
            <a:r>
              <a:rPr lang="en-US" b="1"/>
              <a:t>Khả năng diễn giải</a:t>
            </a:r>
            <a:r>
              <a:rPr lang="en-US"/>
              <a:t> </a:t>
            </a:r>
          </a:p>
          <a:p>
            <a:r>
              <a:rPr lang="en-US" b="1"/>
              <a:t>Lôgic rời rạc và tính liên tục</a:t>
            </a:r>
            <a:r>
              <a:rPr lang="en-US"/>
              <a:t> </a:t>
            </a:r>
          </a:p>
          <a:p>
            <a:r>
              <a:rPr lang="en-US" b="1"/>
              <a:t>Khả năng học</a:t>
            </a:r>
            <a:r>
              <a:rPr lang="en-US"/>
              <a:t> </a:t>
            </a:r>
          </a:p>
          <a:p>
            <a:r>
              <a:rPr lang="en-US" b="1"/>
              <a:t>Khả năng tự tổ chức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885E9-5B0F-47C3-9B6C-0FC71CDB8CE7}" type="slidenum">
              <a:rPr lang="en-GB"/>
              <a:pPr/>
              <a:t>25</a:t>
            </a:fld>
            <a:endParaRPr lang="en-GB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Một số hướng nghiên cứu của AI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989138"/>
            <a:ext cx="7989887" cy="4327525"/>
          </a:xfrm>
        </p:spPr>
        <p:txBody>
          <a:bodyPr/>
          <a:lstStyle/>
          <a:p>
            <a:pPr marL="457200" indent="-457200">
              <a:buFontTx/>
              <a:buAutoNum type="arabicPeriod"/>
            </a:pPr>
            <a:r>
              <a:rPr lang="en-US" sz="2000"/>
              <a:t>Các thuật giải và phương pháp heuristic</a:t>
            </a:r>
          </a:p>
          <a:p>
            <a:pPr marL="457200" indent="-457200">
              <a:buFontTx/>
              <a:buAutoNum type="arabicPeriod"/>
            </a:pPr>
            <a:r>
              <a:rPr lang="en-US" sz="2000"/>
              <a:t>Biễu diễn tri thức</a:t>
            </a:r>
          </a:p>
          <a:p>
            <a:pPr marL="457200" indent="-457200">
              <a:buFontTx/>
              <a:buAutoNum type="arabicPeriod"/>
            </a:pPr>
            <a:r>
              <a:rPr lang="en-US" sz="2000"/>
              <a:t>Suy luận</a:t>
            </a:r>
          </a:p>
          <a:p>
            <a:pPr marL="457200" indent="-457200">
              <a:buFontTx/>
              <a:buAutoNum type="arabicPeriod"/>
            </a:pPr>
            <a:r>
              <a:rPr lang="en-US" sz="2000"/>
              <a:t>Công cụ</a:t>
            </a:r>
          </a:p>
          <a:p>
            <a:pPr marL="457200" indent="-457200">
              <a:buFontTx/>
              <a:buAutoNum type="arabicPeriod"/>
            </a:pPr>
            <a:r>
              <a:rPr lang="en-US" sz="2000"/>
              <a:t>Xử lý ngôn ngữ tự nhiên</a:t>
            </a:r>
          </a:p>
          <a:p>
            <a:pPr marL="457200" indent="-457200">
              <a:buFontTx/>
              <a:buAutoNum type="arabicPeriod"/>
            </a:pPr>
            <a:r>
              <a:rPr lang="en-US" sz="2000"/>
              <a:t>Nhận dạng</a:t>
            </a:r>
          </a:p>
          <a:p>
            <a:pPr marL="457200" indent="-457200">
              <a:buFontTx/>
              <a:buAutoNum type="arabicPeriod"/>
            </a:pPr>
            <a:r>
              <a:rPr lang="en-US" sz="2000"/>
              <a:t>Hệ chuyên gia</a:t>
            </a:r>
          </a:p>
          <a:p>
            <a:pPr marL="457200" indent="-457200">
              <a:buFontTx/>
              <a:buAutoNum type="arabicPeriod"/>
            </a:pPr>
            <a:r>
              <a:rPr lang="en-US" sz="2000"/>
              <a:t>Robot</a:t>
            </a:r>
          </a:p>
          <a:p>
            <a:pPr marL="457200" indent="-457200">
              <a:buFontTx/>
              <a:buAutoNum type="arabicPeriod"/>
            </a:pPr>
            <a:r>
              <a:rPr lang="en-US" sz="2000"/>
              <a:t>Game</a:t>
            </a:r>
          </a:p>
          <a:p>
            <a:pPr marL="457200" indent="-457200">
              <a:buFontTx/>
              <a:buAutoNum type="arabicPeriod"/>
            </a:pPr>
            <a:r>
              <a:rPr lang="en-US" sz="2000"/>
              <a:t>Data mining và Knowledge Discovery</a:t>
            </a:r>
          </a:p>
          <a:p>
            <a:pPr marL="457200" indent="-457200">
              <a:buFontTx/>
              <a:buAutoNum type="arabicPeriod"/>
            </a:pPr>
            <a:r>
              <a:rPr lang="en-US" sz="2000"/>
              <a:t>…………………</a:t>
            </a:r>
          </a:p>
          <a:p>
            <a:pPr marL="457200" indent="-457200">
              <a:buFontTx/>
              <a:buAutoNum type="arabicPeriod"/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1379-CF3A-4FCD-BD47-E07255708F96}" type="slidenum">
              <a:rPr lang="en-GB" smtClean="0"/>
              <a:pPr/>
              <a:t>26</a:t>
            </a:fld>
            <a:endParaRPr lang="en-GB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351" y="357166"/>
            <a:ext cx="7734863" cy="601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750A1-D4FA-4D57-8BBA-4869D236CDDC}" type="slidenum">
              <a:rPr lang="en-GB"/>
              <a:pPr/>
              <a:t>27</a:t>
            </a:fld>
            <a:endParaRPr lang="en-GB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pitchFamily="18" charset="0"/>
              </a:rPr>
              <a:t>Mô</a:t>
            </a:r>
            <a:r>
              <a:rPr lang="en-US"/>
              <a:t> </a:t>
            </a:r>
            <a:r>
              <a:rPr lang="en-US">
                <a:latin typeface="Times New Roman" pitchFamily="18" charset="0"/>
              </a:rPr>
              <a:t>hình</a:t>
            </a:r>
            <a:r>
              <a:rPr lang="en-US"/>
              <a:t> </a:t>
            </a:r>
            <a:r>
              <a:rPr lang="en-US">
                <a:latin typeface="Times New Roman" pitchFamily="18" charset="0"/>
              </a:rPr>
              <a:t>phát</a:t>
            </a:r>
            <a:r>
              <a:rPr lang="en-US"/>
              <a:t> </a:t>
            </a:r>
            <a:r>
              <a:rPr lang="en-US">
                <a:latin typeface="Times New Roman" pitchFamily="18" charset="0"/>
              </a:rPr>
              <a:t>triển</a:t>
            </a:r>
            <a:r>
              <a:rPr lang="en-US"/>
              <a:t> </a:t>
            </a:r>
            <a:r>
              <a:rPr lang="en-US">
                <a:latin typeface="Times New Roman" pitchFamily="18" charset="0"/>
              </a:rPr>
              <a:t>ứng</a:t>
            </a:r>
            <a:r>
              <a:rPr lang="en-US"/>
              <a:t> </a:t>
            </a:r>
            <a:r>
              <a:rPr lang="en-US">
                <a:latin typeface="Times New Roman" pitchFamily="18" charset="0"/>
              </a:rPr>
              <a:t>dụng</a:t>
            </a:r>
            <a:r>
              <a:rPr lang="en-US"/>
              <a:t> </a:t>
            </a:r>
            <a:r>
              <a:rPr lang="en-US">
                <a:latin typeface="Times New Roman" pitchFamily="18" charset="0"/>
              </a:rPr>
              <a:t>AI</a:t>
            </a:r>
          </a:p>
        </p:txBody>
      </p:sp>
      <p:sp>
        <p:nvSpPr>
          <p:cNvPr id="54276" name="AutoShape 4"/>
          <p:cNvSpPr>
            <a:spLocks noChangeArrowheads="1"/>
          </p:cNvSpPr>
          <p:nvPr/>
        </p:nvSpPr>
        <p:spPr bwMode="auto">
          <a:xfrm>
            <a:off x="1927225" y="3048000"/>
            <a:ext cx="1524000" cy="1582738"/>
          </a:xfrm>
          <a:prstGeom prst="can">
            <a:avLst>
              <a:gd name="adj" fmla="val 259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Tri</a:t>
            </a:r>
            <a:r>
              <a:rPr lang="en-US">
                <a:latin typeface="VNI-Helve" pitchFamily="2" charset="0"/>
              </a:rPr>
              <a:t> </a:t>
            </a:r>
            <a:r>
              <a:rPr lang="en-US"/>
              <a:t>Thức</a:t>
            </a:r>
          </a:p>
          <a:p>
            <a:pPr algn="ctr"/>
            <a:r>
              <a:rPr lang="en-US">
                <a:solidFill>
                  <a:srgbClr val="FF0000"/>
                </a:solidFill>
              </a:rPr>
              <a:t>Knowledge</a:t>
            </a:r>
            <a:r>
              <a:rPr lang="en-US">
                <a:solidFill>
                  <a:srgbClr val="FF0000"/>
                </a:solidFill>
                <a:latin typeface="VNI-Helve" pitchFamily="2" charset="0"/>
              </a:rPr>
              <a:t> </a:t>
            </a:r>
          </a:p>
          <a:p>
            <a:pPr algn="ctr"/>
            <a:r>
              <a:rPr lang="en-US">
                <a:solidFill>
                  <a:srgbClr val="FF0000"/>
                </a:solidFill>
              </a:rPr>
              <a:t>Engineering</a:t>
            </a:r>
          </a:p>
        </p:txBody>
      </p:sp>
      <p:sp>
        <p:nvSpPr>
          <p:cNvPr id="54277" name="AutoShape 5"/>
          <p:cNvSpPr>
            <a:spLocks noChangeArrowheads="1"/>
          </p:cNvSpPr>
          <p:nvPr/>
        </p:nvSpPr>
        <p:spPr bwMode="auto">
          <a:xfrm>
            <a:off x="4899025" y="2971800"/>
            <a:ext cx="1676400" cy="1700213"/>
          </a:xfrm>
          <a:prstGeom prst="flowChartInternalStorage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rgbClr val="FFFF99"/>
                </a:solidFill>
              </a:rPr>
              <a:t>Tìm</a:t>
            </a:r>
            <a:r>
              <a:rPr lang="en-US">
                <a:solidFill>
                  <a:srgbClr val="FFFF99"/>
                </a:solidFill>
                <a:latin typeface="VNI-Helve" pitchFamily="2" charset="0"/>
              </a:rPr>
              <a:t> </a:t>
            </a:r>
            <a:r>
              <a:rPr lang="en-US">
                <a:solidFill>
                  <a:srgbClr val="FFFF99"/>
                </a:solidFill>
              </a:rPr>
              <a:t>kiếm</a:t>
            </a:r>
          </a:p>
          <a:p>
            <a:pPr algn="ctr"/>
            <a:r>
              <a:rPr lang="en-US">
                <a:solidFill>
                  <a:srgbClr val="FF0000"/>
                </a:solidFill>
              </a:rPr>
              <a:t>Search</a:t>
            </a:r>
          </a:p>
          <a:p>
            <a:pPr algn="ctr"/>
            <a:r>
              <a:rPr lang="en-US">
                <a:solidFill>
                  <a:srgbClr val="FF0000"/>
                </a:solidFill>
              </a:rPr>
              <a:t>Suy</a:t>
            </a:r>
            <a:r>
              <a:rPr lang="en-US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>
                <a:solidFill>
                  <a:srgbClr val="FF0000"/>
                </a:solidFill>
              </a:rPr>
              <a:t>luận</a:t>
            </a:r>
          </a:p>
          <a:p>
            <a:pPr algn="ctr"/>
            <a:r>
              <a:rPr lang="en-US">
                <a:solidFill>
                  <a:srgbClr val="FF0000"/>
                </a:solidFill>
              </a:rPr>
              <a:t>Heurictic</a:t>
            </a:r>
          </a:p>
        </p:txBody>
      </p:sp>
      <p:sp>
        <p:nvSpPr>
          <p:cNvPr id="54280" name="AutoShape 8"/>
          <p:cNvSpPr>
            <a:spLocks noChangeArrowheads="1"/>
          </p:cNvSpPr>
          <p:nvPr/>
        </p:nvSpPr>
        <p:spPr bwMode="auto">
          <a:xfrm>
            <a:off x="3908425" y="3657600"/>
            <a:ext cx="457200" cy="533400"/>
          </a:xfrm>
          <a:prstGeom prst="plus">
            <a:avLst>
              <a:gd name="adj" fmla="val 291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742950" indent="-285750" algn="ctr"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endParaRPr lang="en-US" sz="2200">
              <a:latin typeface="VNI-Helve" pitchFamily="2" charset="0"/>
            </a:endParaRPr>
          </a:p>
        </p:txBody>
      </p:sp>
      <p:sp>
        <p:nvSpPr>
          <p:cNvPr id="54281" name="AutoShape 9"/>
          <p:cNvSpPr>
            <a:spLocks noChangeArrowheads="1"/>
          </p:cNvSpPr>
          <p:nvPr/>
        </p:nvSpPr>
        <p:spPr bwMode="auto">
          <a:xfrm>
            <a:off x="1547813" y="2349500"/>
            <a:ext cx="5832475" cy="309562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54279" name="Picture 7" descr="Travaux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51225" y="4800600"/>
            <a:ext cx="1393825" cy="1279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35477-3097-42A7-8753-50D90D85CCC5}" type="slidenum">
              <a:rPr lang="en-GB"/>
              <a:pPr/>
              <a:t>28</a:t>
            </a:fld>
            <a:endParaRPr lang="en-GB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GB"/>
              <a:t>Exercises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r>
              <a:rPr lang="en-GB"/>
              <a:t>"A collection of algorithms that are computationally </a:t>
            </a:r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r>
              <a:rPr lang="en-GB"/>
              <a:t>  tractable, adequate approximations of intractabiliy  </a:t>
            </a:r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r>
              <a:rPr lang="en-GB"/>
              <a:t>  specified problems"  </a:t>
            </a:r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r>
              <a:rPr lang="en-GB"/>
              <a:t>  (Partridge, 1991)</a:t>
            </a:r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endParaRPr lang="en-GB"/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r>
              <a:rPr lang="en-GB"/>
              <a:t>"The enterprise of constructing a physical symbol </a:t>
            </a:r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r>
              <a:rPr lang="en-GB"/>
              <a:t>  system that can reliably pass the Turing test"</a:t>
            </a:r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r>
              <a:rPr lang="en-GB"/>
              <a:t> (Ginsberge, 1993)</a:t>
            </a:r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endParaRPr lang="en-GB"/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r>
              <a:rPr lang="en-GB"/>
              <a:t>"The f ield of computer science that studies how </a:t>
            </a:r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r>
              <a:rPr lang="en-GB"/>
              <a:t>  machines can be made to act intelligently"</a:t>
            </a:r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r>
              <a:rPr lang="en-GB"/>
              <a:t> (Jackson, 1986)</a:t>
            </a:r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B3B6E-182A-4903-A363-FA53664F0851}" type="slidenum">
              <a:rPr lang="en-GB"/>
              <a:pPr/>
              <a:t>29</a:t>
            </a:fld>
            <a:endParaRPr lang="en-GB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GB"/>
              <a:t>Exercises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r>
              <a:rPr lang="en-GB"/>
              <a:t>1. Characterize the definitions of AI:</a:t>
            </a:r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endParaRPr lang="en-GB"/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r>
              <a:rPr lang="en-GB"/>
              <a:t>"The exciting new effort to make computers think ...  </a:t>
            </a:r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r>
              <a:rPr lang="en-GB"/>
              <a:t>  machines with minds, in the full and literal senses"</a:t>
            </a:r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r>
              <a:rPr lang="en-GB"/>
              <a:t> (Haugeland, 1985)</a:t>
            </a:r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endParaRPr lang="en-GB"/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r>
              <a:rPr lang="en-GB"/>
              <a:t>"[The automation of] activities that we associate with </a:t>
            </a:r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r>
              <a:rPr lang="en-GB"/>
              <a:t> human thinking, activities such as decision-making,  </a:t>
            </a:r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r>
              <a:rPr lang="en-GB"/>
              <a:t> problem solving, learning ..."</a:t>
            </a:r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r>
              <a:rPr lang="en-GB"/>
              <a:t> (Bellman, 1978)</a:t>
            </a:r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B1FB2-21F9-4AE3-866D-26E283FAF4ED}" type="slidenum">
              <a:rPr lang="en-GB"/>
              <a:pPr/>
              <a:t>3</a:t>
            </a:fld>
            <a:endParaRPr lang="en-GB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AI?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  <a:buSzPct val="120000"/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F3620-AF24-4D98-8E3C-BAD439F6508F}" type="slidenum">
              <a:rPr lang="en-GB"/>
              <a:pPr/>
              <a:t>30</a:t>
            </a:fld>
            <a:endParaRPr lang="en-GB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GB"/>
              <a:t>Exercises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r>
              <a:rPr lang="en-GB"/>
              <a:t>"The study of mental faculties, through the use of </a:t>
            </a:r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r>
              <a:rPr lang="en-GB"/>
              <a:t>  computational models"  </a:t>
            </a:r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r>
              <a:rPr lang="en-GB"/>
              <a:t>  (Charniak and McDermott, 1985)</a:t>
            </a:r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endParaRPr lang="en-GB"/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r>
              <a:rPr lang="en-GB"/>
              <a:t>"The study of the computations that make it possible to </a:t>
            </a:r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r>
              <a:rPr lang="en-GB"/>
              <a:t>  perceive, reason, and act"</a:t>
            </a:r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r>
              <a:rPr lang="en-GB"/>
              <a:t> (Winston, 1992)</a:t>
            </a:r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endParaRPr lang="en-GB"/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r>
              <a:rPr lang="en-GB"/>
              <a:t>"The art of creating machines that perform functions that </a:t>
            </a:r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r>
              <a:rPr lang="en-GB"/>
              <a:t>  require intelligence when performed by people"</a:t>
            </a:r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r>
              <a:rPr lang="en-GB"/>
              <a:t> (Kurzweil, 1990)</a:t>
            </a:r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6ACB-D82A-4FC8-B3FB-275D7AC76676}" type="slidenum">
              <a:rPr lang="en-GB"/>
              <a:pPr/>
              <a:t>31</a:t>
            </a:fld>
            <a:endParaRPr lang="en-GB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GB"/>
              <a:t>Exercises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r>
              <a:rPr lang="en-GB"/>
              <a:t>"The study of how to make computers do things at which, </a:t>
            </a:r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r>
              <a:rPr lang="en-GB"/>
              <a:t>  at the moment, people are better"  </a:t>
            </a:r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r>
              <a:rPr lang="en-GB"/>
              <a:t>  (Rich and Knight, 1991)</a:t>
            </a:r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endParaRPr lang="en-GB"/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r>
              <a:rPr lang="en-GB"/>
              <a:t>"A field of study that seeks to explain and emulate </a:t>
            </a:r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r>
              <a:rPr lang="en-GB"/>
              <a:t>  intelligent behavior in terms of computationl processes"</a:t>
            </a:r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r>
              <a:rPr lang="en-GB"/>
              <a:t> (Schalkoff, 1990)</a:t>
            </a:r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endParaRPr lang="en-GB"/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r>
              <a:rPr lang="en-GB"/>
              <a:t>"The branch of computer science that is concerned with </a:t>
            </a:r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r>
              <a:rPr lang="en-GB"/>
              <a:t>  the automation of intelligent behaviour"</a:t>
            </a:r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r>
              <a:rPr lang="en-GB"/>
              <a:t> (Luger and Stubblefield, 1993</a:t>
            </a:r>
            <a:r>
              <a:rPr lang="en-GB" smtClean="0"/>
              <a:t>)</a:t>
            </a:r>
          </a:p>
          <a:p>
            <a:pPr marL="0" indent="0">
              <a:spcBef>
                <a:spcPct val="0"/>
              </a:spcBef>
              <a:buClr>
                <a:schemeClr val="tx1"/>
              </a:buClr>
              <a:buSzPct val="120000"/>
              <a:buFontTx/>
              <a:buNone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B0EC7-3CB0-436B-8517-B74CD008E354}" type="slidenum">
              <a:rPr lang="en-GB"/>
              <a:pPr/>
              <a:t>4</a:t>
            </a:fld>
            <a:endParaRPr lang="en-GB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1143000"/>
          </a:xfrm>
        </p:spPr>
        <p:txBody>
          <a:bodyPr/>
          <a:lstStyle/>
          <a:p>
            <a:r>
              <a:rPr lang="en-GB"/>
              <a:t>AI 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412875"/>
            <a:ext cx="7772400" cy="1303338"/>
          </a:xfrm>
        </p:spPr>
        <p:txBody>
          <a:bodyPr/>
          <a:lstStyle/>
          <a:p>
            <a:pPr>
              <a:buClr>
                <a:schemeClr val="tx1"/>
              </a:buClr>
              <a:buSzPct val="120000"/>
            </a:pPr>
            <a:r>
              <a:rPr lang="en-GB">
                <a:solidFill>
                  <a:srgbClr val="6600FF"/>
                </a:solidFill>
              </a:rPr>
              <a:t>Trí thông minh</a:t>
            </a:r>
            <a:r>
              <a:rPr lang="en-GB"/>
              <a:t>: “Khả năng học, hiểu, suy nghĩ” </a:t>
            </a:r>
            <a:br>
              <a:rPr lang="en-GB"/>
            </a:br>
            <a:r>
              <a:rPr lang="en-GB"/>
              <a:t>(từ điển Oxford)</a:t>
            </a:r>
          </a:p>
          <a:p>
            <a:pPr>
              <a:buClr>
                <a:schemeClr val="tx1"/>
              </a:buClr>
              <a:buSzPct val="120000"/>
            </a:pPr>
            <a:r>
              <a:rPr lang="en-GB"/>
              <a:t>Trí tuệ của con người thể hiện qua:</a:t>
            </a:r>
          </a:p>
          <a:p>
            <a:pPr>
              <a:buClr>
                <a:schemeClr val="tx1"/>
              </a:buClr>
              <a:buSzPct val="120000"/>
            </a:pPr>
            <a:endParaRPr lang="en-US"/>
          </a:p>
          <a:p>
            <a:pPr>
              <a:buClr>
                <a:schemeClr val="tx1"/>
              </a:buClr>
              <a:buSzPct val="120000"/>
            </a:pPr>
            <a:endParaRPr lang="en-GB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835150" y="2781300"/>
            <a:ext cx="5349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 - Thích ứng linh hoạt với môi trường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835150" y="3500438"/>
            <a:ext cx="5349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 - Tư duy trừu tượng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835150" y="4292600"/>
            <a:ext cx="5349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 - Vận dụng các quy luật vào thực tiễn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  <p:bldP spid="8198" grpId="0"/>
      <p:bldP spid="819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AI?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Tính thông minh của một đối tượng thường biểu hiện qua các hoạt động:</a:t>
            </a:r>
          </a:p>
          <a:p>
            <a:pPr lvl="2"/>
            <a:r>
              <a:rPr lang="en-US" sz="2400" smtClean="0"/>
              <a:t>Sự hiểu biết và nhận thức được tri thức</a:t>
            </a:r>
          </a:p>
          <a:p>
            <a:pPr lvl="2"/>
            <a:r>
              <a:rPr lang="en-US" sz="2400" smtClean="0"/>
              <a:t>Sự lý luận tạo ra tri thức mới dựa trên tri thức đã có</a:t>
            </a:r>
          </a:p>
          <a:p>
            <a:pPr lvl="2"/>
            <a:r>
              <a:rPr lang="en-US" sz="2400" smtClean="0"/>
              <a:t>Hành động theo kết quả của các lý luận</a:t>
            </a:r>
          </a:p>
          <a:p>
            <a:pPr lvl="2"/>
            <a:r>
              <a:rPr lang="en-US" sz="2400" smtClean="0"/>
              <a:t>Kỹ năng (Skill)</a:t>
            </a:r>
          </a:p>
          <a:p>
            <a:pPr lvl="1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1379-CF3A-4FCD-BD47-E07255708F96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Trí tuệ nhân tạo là một nhánh </a:t>
            </a:r>
            <a:r>
              <a:rPr lang="en-US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của </a:t>
            </a:r>
            <a:r>
              <a:rPr lang="vi-VN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khoa </a:t>
            </a:r>
            <a:r>
              <a:rPr lang="vi-VN">
                <a:solidFill>
                  <a:schemeClr val="tx1"/>
                </a:solidFill>
                <a:latin typeface="+mn-lt"/>
                <a:ea typeface="+mn-ea"/>
                <a:cs typeface="+mn-cs"/>
              </a:rPr>
              <a:t>học liên quan đến việc làm </a:t>
            </a:r>
            <a:r>
              <a:rPr lang="vi-VN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cho</a:t>
            </a:r>
            <a:r>
              <a:rPr lang="en-US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vi-VN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máy </a:t>
            </a:r>
            <a:r>
              <a:rPr lang="vi-VN">
                <a:solidFill>
                  <a:schemeClr val="tx1"/>
                </a:solidFill>
                <a:latin typeface="+mn-lt"/>
                <a:ea typeface="+mn-ea"/>
                <a:cs typeface="+mn-cs"/>
              </a:rPr>
              <a:t>tính có những khả năng của </a:t>
            </a:r>
            <a:r>
              <a:rPr lang="vi-VN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trí</a:t>
            </a:r>
            <a:r>
              <a:rPr lang="en-US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vi-VN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tuệ </a:t>
            </a:r>
            <a:r>
              <a:rPr lang="vi-VN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 người, tiêu biểu như các </a:t>
            </a:r>
            <a:r>
              <a:rPr lang="vi-VN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khả</a:t>
            </a:r>
            <a:r>
              <a:rPr lang="en-US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vi-VN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năng </a:t>
            </a:r>
            <a:r>
              <a:rPr lang="vi-VN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“suy nghĩ”, “hiểu ngôn ngữ”, </a:t>
            </a:r>
            <a:r>
              <a:rPr lang="vi-VN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và</a:t>
            </a:r>
            <a:r>
              <a:rPr lang="en-US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biết </a:t>
            </a:r>
            <a:r>
              <a:rPr lang="en-US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“học tập”.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1379-CF3A-4FCD-BD47-E07255708F96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D14DA-CA07-40FE-BC98-A0B574B9C3F8}" type="slidenum">
              <a:rPr lang="en-GB"/>
              <a:pPr/>
              <a:t>7</a:t>
            </a:fld>
            <a:endParaRPr lang="en-GB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260350"/>
            <a:ext cx="7772400" cy="1143000"/>
          </a:xfrm>
        </p:spPr>
        <p:txBody>
          <a:bodyPr/>
          <a:lstStyle/>
          <a:p>
            <a:r>
              <a:rPr lang="en-GB"/>
              <a:t>AI?</a:t>
            </a: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268413"/>
            <a:ext cx="7772400" cy="431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Đối với máy tính: 1 khía cạnh, 1 phần nhất định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1763713" y="1916113"/>
            <a:ext cx="5903912" cy="43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5000"/>
              </a:lnSpc>
            </a:pPr>
            <a:r>
              <a:rPr lang="en-US"/>
              <a:t> - Khả năng giải quyết các vấn đề phức tạp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1763713" y="2490788"/>
            <a:ext cx="6840537" cy="43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5000"/>
              </a:lnSpc>
            </a:pPr>
            <a:r>
              <a:rPr lang="en-US"/>
              <a:t> - Suy luận, giải quyết vấn đề liên quan đến tri thức</a:t>
            </a: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1763713" y="3067050"/>
            <a:ext cx="6840537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5000"/>
              </a:lnSpc>
            </a:pPr>
            <a:r>
              <a:rPr lang="en-US"/>
              <a:t> - Xử lý ký hiệu</a:t>
            </a: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1763713" y="3643313"/>
            <a:ext cx="6840537" cy="43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5000"/>
              </a:lnSpc>
            </a:pPr>
            <a:r>
              <a:rPr lang="en-US"/>
              <a:t> - Xử lý ngôn ngữ tự nhiên</a:t>
            </a: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1763713" y="4267200"/>
            <a:ext cx="6840537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5000"/>
              </a:lnSpc>
            </a:pPr>
            <a:r>
              <a:rPr lang="en-US"/>
              <a:t> - Nhận dạng</a:t>
            </a: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1763713" y="4841875"/>
            <a:ext cx="730885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5000"/>
              </a:lnSpc>
            </a:pPr>
            <a:r>
              <a:rPr lang="en-US"/>
              <a:t> - Xử lý các thông tin, sự kiện không chắc chắn, không     </a:t>
            </a:r>
          </a:p>
          <a:p>
            <a:pPr>
              <a:lnSpc>
                <a:spcPct val="95000"/>
              </a:lnSpc>
            </a:pPr>
            <a:r>
              <a:rPr lang="en-US"/>
              <a:t>   chính xác</a:t>
            </a:r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1763713" y="5659438"/>
            <a:ext cx="6840537" cy="43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5000"/>
              </a:lnSpc>
            </a:pPr>
            <a:r>
              <a:rPr lang="en-US"/>
              <a:t> - Khả năng học</a:t>
            </a:r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1763713" y="6183313"/>
            <a:ext cx="6840537" cy="43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5000"/>
              </a:lnSpc>
            </a:pPr>
            <a:r>
              <a:rPr lang="en-US"/>
              <a:t> - Khám phá tìm ra quy luật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/>
      <p:bldP spid="53253" grpId="0"/>
      <p:bldP spid="53254" grpId="0"/>
      <p:bldP spid="53255" grpId="0"/>
      <p:bldP spid="53256" grpId="0"/>
      <p:bldP spid="53257" grpId="0"/>
      <p:bldP spid="53258" grpId="0"/>
      <p:bldP spid="5325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1C27F-5B30-4051-976C-84D4E13D1295}" type="slidenum">
              <a:rPr lang="en-GB"/>
              <a:pPr/>
              <a:t>8</a:t>
            </a:fld>
            <a:endParaRPr lang="en-GB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AI ?</a:t>
            </a: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376363"/>
          </a:xfrm>
        </p:spPr>
        <p:txBody>
          <a:bodyPr/>
          <a:lstStyle/>
          <a:p>
            <a:r>
              <a:rPr lang="en-US"/>
              <a:t>AI là ngành nghiên cứu về các hành xử thông minh (intelligent behaviour) bao gồm: thu thập, lưu trữ tri thức, suy luận, hoạt động và kỹ năng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1979613" y="4581525"/>
            <a:ext cx="5329237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algn="ctr"/>
            <a:r>
              <a:rPr lang="en-US" b="1">
                <a:solidFill>
                  <a:srgbClr val="0000FF"/>
                </a:solidFill>
              </a:rPr>
              <a:t>‘Không có’ Sự Thông Minh</a:t>
            </a:r>
          </a:p>
          <a:p>
            <a:pPr lvl="1" algn="ctr"/>
            <a:r>
              <a:rPr lang="en-US"/>
              <a:t>Chỉ có</a:t>
            </a:r>
            <a:r>
              <a:rPr lang="en-US">
                <a:solidFill>
                  <a:srgbClr val="0000FF"/>
                </a:solidFill>
              </a:rPr>
              <a:t> </a:t>
            </a:r>
          </a:p>
          <a:p>
            <a:pPr lvl="1" algn="ctr"/>
            <a:r>
              <a:rPr lang="en-US" b="1">
                <a:solidFill>
                  <a:srgbClr val="0000FF"/>
                </a:solidFill>
              </a:rPr>
              <a:t>Biểu hiện thông minh qua hành xử</a:t>
            </a:r>
          </a:p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E64A-07B9-4352-B375-932207512630}" type="slidenum">
              <a:rPr lang="en-GB"/>
              <a:pPr/>
              <a:t>9</a:t>
            </a:fld>
            <a:endParaRPr lang="en-GB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pitchFamily="18" charset="0"/>
              </a:rPr>
              <a:t>Mục</a:t>
            </a:r>
            <a:r>
              <a:rPr lang="en-US"/>
              <a:t> </a:t>
            </a:r>
            <a:r>
              <a:rPr lang="en-US">
                <a:latin typeface="Times New Roman" pitchFamily="18" charset="0"/>
              </a:rPr>
              <a:t>tiêu</a:t>
            </a:r>
            <a:r>
              <a:rPr lang="en-US"/>
              <a:t> </a:t>
            </a:r>
            <a:r>
              <a:rPr lang="en-US">
                <a:latin typeface="Times New Roman" pitchFamily="18" charset="0"/>
              </a:rPr>
              <a:t>nghiên</a:t>
            </a:r>
            <a:r>
              <a:rPr lang="en-US"/>
              <a:t> </a:t>
            </a:r>
            <a:r>
              <a:rPr lang="en-US">
                <a:latin typeface="Times New Roman" pitchFamily="18" charset="0"/>
              </a:rPr>
              <a:t>cứu</a:t>
            </a:r>
            <a:r>
              <a:rPr lang="en-US"/>
              <a:t> </a:t>
            </a:r>
            <a:r>
              <a:rPr lang="en-US">
                <a:latin typeface="Times New Roman" pitchFamily="18" charset="0"/>
              </a:rPr>
              <a:t>của</a:t>
            </a:r>
            <a:r>
              <a:rPr lang="en-US"/>
              <a:t> </a:t>
            </a:r>
            <a:r>
              <a:rPr lang="en-US">
                <a:latin typeface="Times New Roman" pitchFamily="18" charset="0"/>
              </a:rPr>
              <a:t>ngành</a:t>
            </a:r>
            <a:r>
              <a:rPr lang="en-US"/>
              <a:t> </a:t>
            </a:r>
            <a:r>
              <a:rPr lang="en-US">
                <a:latin typeface="Times New Roman" pitchFamily="18" charset="0"/>
              </a:rPr>
              <a:t>AI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/>
              <a:t>Xây dựng lý thuyết về thông minh để giải thích các hoạt động thông minh</a:t>
            </a:r>
          </a:p>
          <a:p>
            <a:pPr>
              <a:buClr>
                <a:schemeClr val="tx1"/>
              </a:buClr>
            </a:pPr>
            <a:r>
              <a:rPr lang="en-US"/>
              <a:t>Tìm hiểu cơ chế sự thông minh của con người</a:t>
            </a:r>
          </a:p>
          <a:p>
            <a:pPr lvl="1">
              <a:buClr>
                <a:schemeClr val="tx1"/>
              </a:buClr>
              <a:buFontTx/>
              <a:buChar char="•"/>
            </a:pPr>
            <a:r>
              <a:rPr lang="en-US"/>
              <a:t>Cơ chế lưu trữ tri thức</a:t>
            </a:r>
          </a:p>
          <a:p>
            <a:pPr lvl="1">
              <a:buClr>
                <a:schemeClr val="tx1"/>
              </a:buClr>
              <a:buFontTx/>
              <a:buChar char="•"/>
            </a:pPr>
            <a:r>
              <a:rPr lang="en-US"/>
              <a:t>Cơ chế khai thác tri thức</a:t>
            </a:r>
          </a:p>
          <a:p>
            <a:pPr>
              <a:buClr>
                <a:schemeClr val="tx1"/>
              </a:buClr>
            </a:pPr>
            <a:r>
              <a:rPr lang="en-US"/>
              <a:t>Xây dựng cơ chế hiện thực sự thông minh</a:t>
            </a:r>
          </a:p>
          <a:p>
            <a:pPr>
              <a:buClr>
                <a:schemeClr val="tx1"/>
              </a:buClr>
            </a:pPr>
            <a:r>
              <a:rPr lang="en-US"/>
              <a:t>Áp dụng các hiểu biết này vào các máy móc phục vụ con người. </a:t>
            </a:r>
          </a:p>
          <a:p>
            <a:pPr>
              <a:buClr>
                <a:schemeClr val="tx1"/>
              </a:buClr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Last Modified</outs:displayName>
      <outs:dateTime>2008-09-26T01:51:29Z</outs:dateTime>
      <outs:isPinned>true</outs:isPinned>
    </outs:relatedDate>
    <outs:relatedDate>
      <outs:type>2</outs:type>
      <outs:displayName>Created</outs:displayName>
      <outs:dateTime>2004-02-07T23:51:55Z</outs:dateTime>
      <outs:isPinned>true</outs:isPinned>
    </outs:relatedDate>
    <outs:relatedDate>
      <outs:type>4</outs:type>
      <outs:displayName>Last Printed</outs:displayName>
      <outs:dateTime/>
      <outs:isPinned>true</outs:isPinned>
    </outs:relatedDate>
  </outs:relatedDates>
  <outs:relatedDocuments>
    <outs:relatedDocument>
      <outs:type>2</outs:type>
      <outs:displayName>Other documents in current folder</outs:displayName>
      <outs:uri/>
      <outs:isPinned>true</outs:isPinned>
    </outs:relatedDocument>
  </outs:relatedDocuments>
  <outs:relatedPeople>
    <outs:relatedPeopleItem>
      <outs:category>Author</outs:category>
      <outs:people>
        <outs:relatedPerson>
          <outs:displayName>Cao Hoang Tru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Pham Thi Vuong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EE735CD1-B1A2-425F-B7A0-C792E11C61CA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2284</TotalTime>
  <Words>1335</Words>
  <Application>Microsoft Office PowerPoint</Application>
  <PresentationFormat>On-screen Show (4:3)</PresentationFormat>
  <Paragraphs>224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 Unicode MS</vt:lpstr>
      <vt:lpstr>Symbol</vt:lpstr>
      <vt:lpstr>Times New Roman</vt:lpstr>
      <vt:lpstr>VNI-Helve</vt:lpstr>
      <vt:lpstr>Default Design</vt:lpstr>
      <vt:lpstr>Cơ sở Trí Tuệ nhân tạo</vt:lpstr>
      <vt:lpstr>Chương 1: Giới thiệu</vt:lpstr>
      <vt:lpstr>AI?</vt:lpstr>
      <vt:lpstr>AI ?</vt:lpstr>
      <vt:lpstr>AI?</vt:lpstr>
      <vt:lpstr>AI</vt:lpstr>
      <vt:lpstr>AI?</vt:lpstr>
      <vt:lpstr>AI ?</vt:lpstr>
      <vt:lpstr>Mục tiêu nghiên cứu của ngành AI</vt:lpstr>
      <vt:lpstr>Acting Humanly: The Turing Test</vt:lpstr>
      <vt:lpstr>Nền tảng của AI</vt:lpstr>
      <vt:lpstr>Nền tảng của AI</vt:lpstr>
      <vt:lpstr>Nền tảng của AI</vt:lpstr>
      <vt:lpstr>Nền tảng của AI</vt:lpstr>
      <vt:lpstr>Sự ra đời ngành trí tuệ nhân tạo</vt:lpstr>
      <vt:lpstr>Lịch sử AI</vt:lpstr>
      <vt:lpstr>Lịch sử AI</vt:lpstr>
      <vt:lpstr>Lịch sử AI</vt:lpstr>
      <vt:lpstr>PowerPoint Presentation</vt:lpstr>
      <vt:lpstr>PowerPoint Presentation</vt:lpstr>
      <vt:lpstr>PowerPoint Presentation</vt:lpstr>
      <vt:lpstr>PowerPoint Presentation</vt:lpstr>
      <vt:lpstr>Tình hình hiện tại</vt:lpstr>
      <vt:lpstr>Một số vấn đề chưa giải quyết</vt:lpstr>
      <vt:lpstr>Một số hướng nghiên cứu của AI</vt:lpstr>
      <vt:lpstr>PowerPoint Presentation</vt:lpstr>
      <vt:lpstr>Mô hình phát triển ứng dụng AI</vt:lpstr>
      <vt:lpstr>Exercises</vt:lpstr>
      <vt:lpstr>Exercises</vt:lpstr>
      <vt:lpstr>Exercises</vt:lpstr>
      <vt:lpstr>Exercises</vt:lpstr>
    </vt:vector>
  </TitlesOfParts>
  <Company>Truong Dai Hoc Bach Khoa TPHCM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Artificial Intelligence</dc:title>
  <dc:creator>Cao Hoang Tru</dc:creator>
  <cp:lastModifiedBy>admin</cp:lastModifiedBy>
  <cp:revision>114</cp:revision>
  <dcterms:created xsi:type="dcterms:W3CDTF">2004-02-07T23:51:55Z</dcterms:created>
  <dcterms:modified xsi:type="dcterms:W3CDTF">2018-03-09T00:12:30Z</dcterms:modified>
</cp:coreProperties>
</file>