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414" r:id="rId17"/>
    <p:sldId id="271" r:id="rId18"/>
    <p:sldId id="272" r:id="rId19"/>
    <p:sldId id="415" r:id="rId20"/>
    <p:sldId id="416"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418" r:id="rId35"/>
    <p:sldId id="412" r:id="rId36"/>
    <p:sldId id="413" r:id="rId37"/>
    <p:sldId id="286" r:id="rId38"/>
    <p:sldId id="287" r:id="rId39"/>
    <p:sldId id="288" r:id="rId40"/>
    <p:sldId id="289" r:id="rId41"/>
    <p:sldId id="290" r:id="rId42"/>
    <p:sldId id="291" r:id="rId43"/>
    <p:sldId id="292" r:id="rId44"/>
    <p:sldId id="293" r:id="rId45"/>
    <p:sldId id="295" r:id="rId46"/>
    <p:sldId id="296" r:id="rId47"/>
    <p:sldId id="297"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294" r:id="rId111"/>
    <p:sldId id="380" r:id="rId112"/>
    <p:sldId id="381" r:id="rId113"/>
    <p:sldId id="382"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4" r:id="rId132"/>
    <p:sldId id="401" r:id="rId133"/>
    <p:sldId id="402" r:id="rId134"/>
    <p:sldId id="403" r:id="rId135"/>
    <p:sldId id="405" r:id="rId136"/>
    <p:sldId id="406" r:id="rId137"/>
    <p:sldId id="407" r:id="rId138"/>
    <p:sldId id="408" r:id="rId139"/>
    <p:sldId id="409" r:id="rId140"/>
    <p:sldId id="410" r:id="rId141"/>
    <p:sldId id="417" r:id="rId142"/>
    <p:sldId id="419"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31" autoAdjust="0"/>
  </p:normalViewPr>
  <p:slideViewPr>
    <p:cSldViewPr snapToGrid="0">
      <p:cViewPr varScale="1">
        <p:scale>
          <a:sx n="49" d="100"/>
          <a:sy n="49" d="100"/>
        </p:scale>
        <p:origin x="1336"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28CA4-2127-4EC6-B25D-5ACBFB9794D4}"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F4BC2-C588-4853-8F6D-4080E551A12D}" type="slidenum">
              <a:rPr lang="en-US" smtClean="0"/>
              <a:t>‹#›</a:t>
            </a:fld>
            <a:endParaRPr lang="en-US"/>
          </a:p>
        </p:txBody>
      </p:sp>
    </p:spTree>
    <p:extLst>
      <p:ext uri="{BB962C8B-B14F-4D97-AF65-F5344CB8AC3E}">
        <p14:creationId xmlns:p14="http://schemas.microsoft.com/office/powerpoint/2010/main" val="417113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5EF4BC2-C588-4853-8F6D-4080E551A12D}" type="slidenum">
              <a:rPr lang="en-US" smtClean="0"/>
              <a:t>16</a:t>
            </a:fld>
            <a:endParaRPr lang="en-US"/>
          </a:p>
        </p:txBody>
      </p:sp>
    </p:spTree>
    <p:extLst>
      <p:ext uri="{BB962C8B-B14F-4D97-AF65-F5344CB8AC3E}">
        <p14:creationId xmlns:p14="http://schemas.microsoft.com/office/powerpoint/2010/main" val="335267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90506D7-B40D-4CB3-98B6-B4FFB0B6E2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074ED9E-8029-4E79-B1F4-945CF8BFB7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5. </a:t>
            </a:r>
            <a:r>
              <a:rPr lang="en-US" altLang="en-US" b="1"/>
              <a:t>RIP v1/2:</a:t>
            </a:r>
            <a:r>
              <a:rPr lang="en-US" altLang="en-US"/>
              <a:t> distance vector</a:t>
            </a:r>
            <a:endParaRPr lang="vi-VN" altLang="en-US"/>
          </a:p>
          <a:p>
            <a:pPr eaLnBrk="1" hangingPunct="1">
              <a:spcBef>
                <a:spcPct val="0"/>
              </a:spcBef>
            </a:pPr>
            <a:r>
              <a:rPr lang="en-US" altLang="en-US"/>
              <a:t>	- AD = 120</a:t>
            </a:r>
            <a:endParaRPr lang="vi-VN" altLang="en-US"/>
          </a:p>
          <a:p>
            <a:pPr eaLnBrk="1" hangingPunct="1">
              <a:spcBef>
                <a:spcPct val="0"/>
              </a:spcBef>
            </a:pPr>
            <a:r>
              <a:rPr lang="en-US" altLang="en-US"/>
              <a:t>	- Thời gian update: 30s. </a:t>
            </a:r>
            <a:endParaRPr lang="vi-VN" altLang="en-US"/>
          </a:p>
          <a:p>
            <a:pPr eaLnBrk="1" hangingPunct="1">
              <a:spcBef>
                <a:spcPct val="0"/>
              </a:spcBef>
            </a:pPr>
            <a:r>
              <a:rPr lang="en-US" altLang="en-US"/>
              <a:t>	- Infinity metric = 16, maximum metric = 15</a:t>
            </a:r>
            <a:endParaRPr lang="vi-VN" altLang="en-US"/>
          </a:p>
          <a:p>
            <a:pPr eaLnBrk="1" hangingPunct="1">
              <a:spcBef>
                <a:spcPct val="0"/>
              </a:spcBef>
            </a:pPr>
            <a:r>
              <a:rPr lang="en-US" altLang="en-US"/>
              <a:t>	- Gởi update theo địa chỉ broadcast (RIPv1), multicast 224.0.0.9 (RIPv2)</a:t>
            </a:r>
            <a:endParaRPr lang="vi-VN" altLang="en-US"/>
          </a:p>
          <a:p>
            <a:pPr eaLnBrk="1" hangingPunct="1">
              <a:spcBef>
                <a:spcPct val="0"/>
              </a:spcBef>
            </a:pPr>
            <a:r>
              <a:rPr lang="en-US" altLang="en-US"/>
              <a:t>	- Không gởi kèm subnet mask nên không hỗ trợ VLSM (RIPv1). RIPv2 có hỗ trợ VLSM.</a:t>
            </a:r>
            <a:endParaRPr lang="vi-VN" altLang="en-US"/>
          </a:p>
          <a:p>
            <a:pPr eaLnBrk="1" hangingPunct="1">
              <a:spcBef>
                <a:spcPct val="0"/>
              </a:spcBef>
            </a:pPr>
            <a:r>
              <a:rPr lang="en-US" altLang="en-US"/>
              <a:t>	- Cấu hình:</a:t>
            </a:r>
            <a:endParaRPr lang="vi-VN" altLang="en-US"/>
          </a:p>
          <a:p>
            <a:pPr eaLnBrk="1" hangingPunct="1">
              <a:spcBef>
                <a:spcPct val="0"/>
              </a:spcBef>
            </a:pPr>
            <a:r>
              <a:rPr lang="en-US" altLang="en-US"/>
              <a:t>		Router(config)#router rip</a:t>
            </a:r>
            <a:endParaRPr lang="vi-VN" altLang="en-US"/>
          </a:p>
          <a:p>
            <a:pPr eaLnBrk="1" hangingPunct="1">
              <a:spcBef>
                <a:spcPct val="0"/>
              </a:spcBef>
            </a:pPr>
            <a:r>
              <a:rPr lang="en-US" altLang="en-US"/>
              <a:t>		Router(config-router)#version 2</a:t>
            </a:r>
          </a:p>
          <a:p>
            <a:pPr eaLnBrk="1" hangingPunct="1">
              <a:spcBef>
                <a:spcPct val="0"/>
              </a:spcBef>
            </a:pPr>
            <a:r>
              <a:rPr lang="en-US" altLang="en-US"/>
              <a:t>		Router(config-router)#network &lt;major network&gt;</a:t>
            </a:r>
            <a:endParaRPr lang="vi-VN" altLang="en-US"/>
          </a:p>
          <a:p>
            <a:pPr eaLnBrk="1" hangingPunct="1">
              <a:spcBef>
                <a:spcPct val="0"/>
              </a:spcBef>
            </a:pPr>
            <a:endParaRPr lang="vi-VN" altLang="en-US"/>
          </a:p>
        </p:txBody>
      </p:sp>
      <p:sp>
        <p:nvSpPr>
          <p:cNvPr id="68612" name="Slide Number Placeholder 3">
            <a:extLst>
              <a:ext uri="{FF2B5EF4-FFF2-40B4-BE49-F238E27FC236}">
                <a16:creationId xmlns:a16="http://schemas.microsoft.com/office/drawing/2014/main" id="{0BE6F2AC-5A27-48FB-AA9F-CD16A789F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0BDD54-0EFE-4789-ACD0-45ECE8008C44}" type="slidenum">
              <a:rPr lang="en-US" altLang="en-US" smtClean="0">
                <a:latin typeface="Arial" panose="020B0604020202020204" pitchFamily="34" charset="0"/>
              </a:rPr>
              <a:pPr/>
              <a:t>125</a:t>
            </a:fld>
            <a:endParaRPr lang="en-US" altLang="en-US">
              <a:latin typeface="Arial" panose="020B0604020202020204" pitchFamily="34" charset="0"/>
            </a:endParaRPr>
          </a:p>
        </p:txBody>
      </p:sp>
    </p:spTree>
    <p:extLst>
      <p:ext uri="{BB962C8B-B14F-4D97-AF65-F5344CB8AC3E}">
        <p14:creationId xmlns:p14="http://schemas.microsoft.com/office/powerpoint/2010/main" val="385238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1FD4EBB-5675-4363-A89F-73D0AD2D6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7499AB5-3DAF-4166-BFAD-9FA238574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RIP Characteristics</a:t>
            </a:r>
          </a:p>
          <a:p>
            <a:pPr marL="688975" lvl="1" indent="-225425" eaLnBrk="1" hangingPunct="1">
              <a:spcBef>
                <a:spcPct val="0"/>
              </a:spcBef>
              <a:buFontTx/>
              <a:buChar char="–"/>
            </a:pPr>
            <a:r>
              <a:rPr lang="en-US" altLang="en-US"/>
              <a:t>	</a:t>
            </a:r>
            <a:r>
              <a:rPr lang="en-US" altLang="en-US" sz="2400"/>
              <a:t>A classful, Distance Vector (DV) routing protocol</a:t>
            </a:r>
          </a:p>
          <a:p>
            <a:pPr marL="688975" lvl="1" indent="-225425" eaLnBrk="1" hangingPunct="1">
              <a:spcBef>
                <a:spcPct val="0"/>
              </a:spcBef>
              <a:buFontTx/>
              <a:buChar char="–"/>
            </a:pPr>
            <a:r>
              <a:rPr lang="en-US" altLang="en-US" sz="2400"/>
              <a:t>	Metric =  hop count</a:t>
            </a:r>
          </a:p>
          <a:p>
            <a:pPr marL="688975" lvl="1" indent="-225425" eaLnBrk="1" hangingPunct="1">
              <a:spcBef>
                <a:spcPct val="0"/>
              </a:spcBef>
              <a:buFontTx/>
              <a:buChar char="–"/>
            </a:pPr>
            <a:r>
              <a:rPr lang="en-US" altLang="en-US" sz="2400"/>
              <a:t>	Routes with a hop count &gt; 15 are unreachable</a:t>
            </a:r>
          </a:p>
          <a:p>
            <a:pPr marL="688975" lvl="1" indent="-225425" eaLnBrk="1" hangingPunct="1">
              <a:spcBef>
                <a:spcPct val="0"/>
              </a:spcBef>
              <a:buFontTx/>
              <a:buChar char="–"/>
            </a:pPr>
            <a:r>
              <a:rPr lang="en-US" altLang="en-US" sz="2400"/>
              <a:t>	Updates are broadcast every 30 seconds</a:t>
            </a:r>
          </a:p>
          <a:p>
            <a:pPr eaLnBrk="1" hangingPunct="1">
              <a:spcBef>
                <a:spcPct val="0"/>
              </a:spcBef>
            </a:pPr>
            <a:r>
              <a:rPr lang="en-US" altLang="en-US"/>
              <a:t>-----------------------------------------------------------------------</a:t>
            </a:r>
          </a:p>
          <a:p>
            <a:pPr eaLnBrk="1" hangingPunct="1">
              <a:spcBef>
                <a:spcPct val="0"/>
              </a:spcBef>
            </a:pPr>
            <a:r>
              <a:rPr lang="en-US" altLang="en-US"/>
              <a:t>1. Classless Routing Protocol</a:t>
            </a:r>
          </a:p>
          <a:p>
            <a:pPr lvl="2" eaLnBrk="1" hangingPunct="1">
              <a:spcBef>
                <a:spcPct val="0"/>
              </a:spcBef>
            </a:pPr>
            <a:r>
              <a:rPr lang="en-US" altLang="en-US"/>
              <a:t>RIPv2</a:t>
            </a:r>
          </a:p>
          <a:p>
            <a:pPr lvl="2" eaLnBrk="1" hangingPunct="1">
              <a:spcBef>
                <a:spcPct val="0"/>
              </a:spcBef>
            </a:pPr>
            <a:r>
              <a:rPr lang="en-US" altLang="en-US"/>
              <a:t>EIGRP</a:t>
            </a:r>
          </a:p>
          <a:p>
            <a:pPr lvl="2" eaLnBrk="1" hangingPunct="1">
              <a:spcBef>
                <a:spcPct val="0"/>
              </a:spcBef>
            </a:pPr>
            <a:r>
              <a:rPr lang="en-US" altLang="en-US"/>
              <a:t>OSPF</a:t>
            </a:r>
          </a:p>
          <a:p>
            <a:pPr lvl="2" eaLnBrk="1" hangingPunct="1">
              <a:spcBef>
                <a:spcPct val="0"/>
              </a:spcBef>
            </a:pPr>
            <a:r>
              <a:rPr lang="en-US" altLang="en-US"/>
              <a:t>IS-IS</a:t>
            </a:r>
          </a:p>
          <a:p>
            <a:pPr eaLnBrk="1" hangingPunct="1">
              <a:spcBef>
                <a:spcPct val="0"/>
              </a:spcBef>
            </a:pPr>
            <a:r>
              <a:rPr lang="en-US" altLang="en-US"/>
              <a:t>2. Classful Routing Protocol</a:t>
            </a:r>
          </a:p>
          <a:p>
            <a:pPr lvl="2" eaLnBrk="1" hangingPunct="1">
              <a:spcBef>
                <a:spcPct val="0"/>
              </a:spcBef>
            </a:pPr>
            <a:r>
              <a:rPr lang="en-US" altLang="en-US"/>
              <a:t>RIPv1</a:t>
            </a:r>
          </a:p>
          <a:p>
            <a:pPr lvl="2" eaLnBrk="1" hangingPunct="1">
              <a:spcBef>
                <a:spcPct val="0"/>
              </a:spcBef>
            </a:pPr>
            <a:r>
              <a:rPr lang="en-US" altLang="en-US"/>
              <a:t>IGRP</a:t>
            </a:r>
          </a:p>
          <a:p>
            <a:pPr eaLnBrk="1" hangingPunct="1">
              <a:spcBef>
                <a:spcPct val="0"/>
              </a:spcBef>
            </a:pPr>
            <a:endParaRPr lang="vi-VN" altLang="en-US"/>
          </a:p>
        </p:txBody>
      </p:sp>
      <p:sp>
        <p:nvSpPr>
          <p:cNvPr id="70660" name="Slide Number Placeholder 3">
            <a:extLst>
              <a:ext uri="{FF2B5EF4-FFF2-40B4-BE49-F238E27FC236}">
                <a16:creationId xmlns:a16="http://schemas.microsoft.com/office/drawing/2014/main" id="{31AE4384-EB81-4F9C-B9D7-791F50AA66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CDBA0D-E3B7-43D8-A9AE-82DDAB790156}" type="slidenum">
              <a:rPr lang="en-US" altLang="en-US" smtClean="0">
                <a:latin typeface="Arial" panose="020B0604020202020204" pitchFamily="34" charset="0"/>
              </a:rPr>
              <a:pPr/>
              <a:t>126</a:t>
            </a:fld>
            <a:endParaRPr lang="en-US" altLang="en-US">
              <a:latin typeface="Arial" panose="020B0604020202020204" pitchFamily="34" charset="0"/>
            </a:endParaRPr>
          </a:p>
        </p:txBody>
      </p:sp>
    </p:spTree>
    <p:extLst>
      <p:ext uri="{BB962C8B-B14F-4D97-AF65-F5344CB8AC3E}">
        <p14:creationId xmlns:p14="http://schemas.microsoft.com/office/powerpoint/2010/main" val="1181896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AB0CD9-8F2A-49F1-8D5B-1392425346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50E1A09-2411-43DD-AECA-0235B2DF7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72708" name="Slide Number Placeholder 3">
            <a:extLst>
              <a:ext uri="{FF2B5EF4-FFF2-40B4-BE49-F238E27FC236}">
                <a16:creationId xmlns:a16="http://schemas.microsoft.com/office/drawing/2014/main" id="{BE0F9A4B-AB17-4543-BF07-4669BC167D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B2C9C7-725C-452A-BB4C-E814A7B634EC}" type="slidenum">
              <a:rPr lang="en-US" altLang="en-US" smtClean="0">
                <a:latin typeface="Arial" panose="020B0604020202020204" pitchFamily="34" charset="0"/>
              </a:rPr>
              <a:pPr/>
              <a:t>127</a:t>
            </a:fld>
            <a:endParaRPr lang="en-US" altLang="en-US">
              <a:latin typeface="Arial" panose="020B0604020202020204" pitchFamily="34" charset="0"/>
            </a:endParaRPr>
          </a:p>
        </p:txBody>
      </p:sp>
    </p:spTree>
    <p:extLst>
      <p:ext uri="{BB962C8B-B14F-4D97-AF65-F5344CB8AC3E}">
        <p14:creationId xmlns:p14="http://schemas.microsoft.com/office/powerpoint/2010/main" val="244118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1FF6BA9-FB51-4F3A-A369-34579A188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B606D1A6-14AF-4003-BB0D-343986847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OSPF:</a:t>
            </a:r>
            <a:r>
              <a:rPr lang="en-US" altLang="en-US"/>
              <a:t> Link state</a:t>
            </a:r>
            <a:endParaRPr lang="vi-VN" altLang="en-US"/>
          </a:p>
          <a:p>
            <a:pPr eaLnBrk="1" hangingPunct="1">
              <a:spcBef>
                <a:spcPct val="0"/>
              </a:spcBef>
            </a:pPr>
            <a:r>
              <a:rPr lang="en-US" altLang="en-US"/>
              <a:t>	- AD = 110</a:t>
            </a:r>
            <a:endParaRPr lang="vi-VN" altLang="en-US"/>
          </a:p>
          <a:p>
            <a:pPr eaLnBrk="1" hangingPunct="1">
              <a:spcBef>
                <a:spcPct val="0"/>
              </a:spcBef>
            </a:pPr>
            <a:r>
              <a:rPr lang="en-US" altLang="en-US"/>
              <a:t>	- Trigger update</a:t>
            </a:r>
            <a:endParaRPr lang="vi-VN" altLang="en-US"/>
          </a:p>
          <a:p>
            <a:pPr eaLnBrk="1" hangingPunct="1">
              <a:spcBef>
                <a:spcPct val="0"/>
              </a:spcBef>
            </a:pPr>
            <a:r>
              <a:rPr lang="en-US" altLang="en-US"/>
              <a:t>	- Metric = cost = 10</a:t>
            </a:r>
            <a:r>
              <a:rPr lang="en-US" altLang="en-US" baseline="30000"/>
              <a:t>8</a:t>
            </a:r>
            <a:r>
              <a:rPr lang="en-US" altLang="en-US"/>
              <a:t>/BW</a:t>
            </a:r>
            <a:endParaRPr lang="vi-VN" altLang="en-US"/>
          </a:p>
          <a:p>
            <a:pPr eaLnBrk="1" hangingPunct="1">
              <a:spcBef>
                <a:spcPct val="0"/>
              </a:spcBef>
            </a:pPr>
            <a:r>
              <a:rPr lang="en-US" altLang="en-US"/>
              <a:t>	- Hỗ trợ VLSM.</a:t>
            </a:r>
            <a:endParaRPr lang="vi-VN" altLang="en-US"/>
          </a:p>
          <a:p>
            <a:pPr eaLnBrk="1" hangingPunct="1">
              <a:spcBef>
                <a:spcPct val="0"/>
              </a:spcBef>
            </a:pPr>
            <a:r>
              <a:rPr lang="en-US" altLang="en-US"/>
              <a:t>	- Hội tụ nhanh</a:t>
            </a:r>
            <a:endParaRPr lang="vi-VN" altLang="en-US"/>
          </a:p>
          <a:p>
            <a:pPr eaLnBrk="1" hangingPunct="1">
              <a:spcBef>
                <a:spcPct val="0"/>
              </a:spcBef>
            </a:pPr>
            <a:r>
              <a:rPr lang="en-US" altLang="en-US"/>
              <a:t>	- Router liên lạc qua 2 địa chỉ multicast 224.0.0.5 (all router) và 224.0.0.6 (BDR/DR).</a:t>
            </a:r>
            <a:endParaRPr lang="vi-VN" altLang="en-US"/>
          </a:p>
          <a:p>
            <a:pPr eaLnBrk="1" hangingPunct="1">
              <a:spcBef>
                <a:spcPct val="0"/>
              </a:spcBef>
            </a:pPr>
            <a:r>
              <a:rPr lang="en-US" altLang="en-US"/>
              <a:t>	- Trong môi trường multiaccess: bầu chọn BDR và DR dựa vào Priority của interface và Router ID</a:t>
            </a:r>
            <a:endParaRPr lang="vi-VN" altLang="en-US"/>
          </a:p>
          <a:p>
            <a:pPr eaLnBrk="1" hangingPunct="1">
              <a:spcBef>
                <a:spcPct val="0"/>
              </a:spcBef>
            </a:pPr>
            <a:r>
              <a:rPr lang="en-US" altLang="en-US"/>
              <a:t>	- Cấu hình:</a:t>
            </a:r>
            <a:endParaRPr lang="vi-VN" altLang="en-US"/>
          </a:p>
          <a:p>
            <a:pPr eaLnBrk="1" hangingPunct="1">
              <a:spcBef>
                <a:spcPct val="0"/>
              </a:spcBef>
            </a:pPr>
            <a:r>
              <a:rPr lang="en-US" altLang="en-US"/>
              <a:t>		Router(config)#router ospf &lt;process ID&gt;</a:t>
            </a:r>
            <a:endParaRPr lang="vi-VN" altLang="en-US"/>
          </a:p>
          <a:p>
            <a:pPr eaLnBrk="1" hangingPunct="1">
              <a:spcBef>
                <a:spcPct val="0"/>
              </a:spcBef>
            </a:pPr>
            <a:r>
              <a:rPr lang="en-US" altLang="en-US"/>
              <a:t>		Router(config-router)#network &lt;network&gt; &lt;wildcard mask&gt; area &lt;area ID&gt;</a:t>
            </a:r>
            <a:endParaRPr lang="vi-VN" altLang="en-US" sz="2400"/>
          </a:p>
        </p:txBody>
      </p:sp>
      <p:sp>
        <p:nvSpPr>
          <p:cNvPr id="91140" name="Slide Number Placeholder 3">
            <a:extLst>
              <a:ext uri="{FF2B5EF4-FFF2-40B4-BE49-F238E27FC236}">
                <a16:creationId xmlns:a16="http://schemas.microsoft.com/office/drawing/2014/main" id="{3E655C83-F836-47B9-B37B-C8DACC100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BAD044-0B74-4F26-9FD5-951287C2C65E}" type="slidenum">
              <a:rPr lang="en-US" altLang="en-US" smtClean="0">
                <a:latin typeface="Arial" panose="020B0604020202020204" pitchFamily="34" charset="0"/>
              </a:rPr>
              <a:pPr/>
              <a:t>128</a:t>
            </a:fld>
            <a:endParaRPr lang="en-US" altLang="en-US">
              <a:latin typeface="Arial" panose="020B0604020202020204" pitchFamily="34" charset="0"/>
            </a:endParaRPr>
          </a:p>
        </p:txBody>
      </p:sp>
    </p:spTree>
    <p:extLst>
      <p:ext uri="{BB962C8B-B14F-4D97-AF65-F5344CB8AC3E}">
        <p14:creationId xmlns:p14="http://schemas.microsoft.com/office/powerpoint/2010/main" val="370306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688F11D-36CA-4137-9FF7-FF9A7F6392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CECABC37-37A5-4DC2-A355-DCC87EBD3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OSPF:</a:t>
            </a:r>
            <a:r>
              <a:rPr lang="en-US" altLang="en-US"/>
              <a:t> Link state</a:t>
            </a:r>
            <a:endParaRPr lang="vi-VN" altLang="en-US"/>
          </a:p>
          <a:p>
            <a:pPr eaLnBrk="1" hangingPunct="1">
              <a:spcBef>
                <a:spcPct val="0"/>
              </a:spcBef>
            </a:pPr>
            <a:r>
              <a:rPr lang="en-US" altLang="en-US"/>
              <a:t>	- AD = 110</a:t>
            </a:r>
            <a:endParaRPr lang="vi-VN" altLang="en-US"/>
          </a:p>
          <a:p>
            <a:pPr eaLnBrk="1" hangingPunct="1">
              <a:spcBef>
                <a:spcPct val="0"/>
              </a:spcBef>
            </a:pPr>
            <a:r>
              <a:rPr lang="en-US" altLang="en-US"/>
              <a:t>	- Trigger update</a:t>
            </a:r>
            <a:endParaRPr lang="vi-VN" altLang="en-US"/>
          </a:p>
          <a:p>
            <a:pPr eaLnBrk="1" hangingPunct="1">
              <a:spcBef>
                <a:spcPct val="0"/>
              </a:spcBef>
            </a:pPr>
            <a:r>
              <a:rPr lang="en-US" altLang="en-US"/>
              <a:t>	- Metric = cost = 10</a:t>
            </a:r>
            <a:r>
              <a:rPr lang="en-US" altLang="en-US" baseline="30000"/>
              <a:t>8</a:t>
            </a:r>
            <a:r>
              <a:rPr lang="en-US" altLang="en-US"/>
              <a:t>/BW</a:t>
            </a:r>
            <a:endParaRPr lang="vi-VN" altLang="en-US"/>
          </a:p>
          <a:p>
            <a:pPr eaLnBrk="1" hangingPunct="1">
              <a:spcBef>
                <a:spcPct val="0"/>
              </a:spcBef>
            </a:pPr>
            <a:r>
              <a:rPr lang="en-US" altLang="en-US"/>
              <a:t>	- Hỗ trợ VLSM.</a:t>
            </a:r>
            <a:endParaRPr lang="vi-VN" altLang="en-US"/>
          </a:p>
          <a:p>
            <a:pPr eaLnBrk="1" hangingPunct="1">
              <a:spcBef>
                <a:spcPct val="0"/>
              </a:spcBef>
            </a:pPr>
            <a:r>
              <a:rPr lang="en-US" altLang="en-US"/>
              <a:t>	- Hội tụ nhanh</a:t>
            </a:r>
            <a:endParaRPr lang="vi-VN" altLang="en-US"/>
          </a:p>
          <a:p>
            <a:pPr eaLnBrk="1" hangingPunct="1">
              <a:spcBef>
                <a:spcPct val="0"/>
              </a:spcBef>
            </a:pPr>
            <a:r>
              <a:rPr lang="en-US" altLang="en-US"/>
              <a:t>	- Router liên lạc qua 2 địa chỉ multicast 224.0.0.5 (all router) và 224.0.0.6 (BDR/DR).</a:t>
            </a:r>
            <a:endParaRPr lang="vi-VN" altLang="en-US"/>
          </a:p>
          <a:p>
            <a:pPr eaLnBrk="1" hangingPunct="1">
              <a:spcBef>
                <a:spcPct val="0"/>
              </a:spcBef>
            </a:pPr>
            <a:r>
              <a:rPr lang="en-US" altLang="en-US"/>
              <a:t>	- Trong môi trường multiaccess: bầu chọn BDR và DR dựa vào Priority của interface và Router ID</a:t>
            </a:r>
            <a:endParaRPr lang="vi-VN" altLang="en-US"/>
          </a:p>
          <a:p>
            <a:pPr eaLnBrk="1" hangingPunct="1">
              <a:spcBef>
                <a:spcPct val="0"/>
              </a:spcBef>
            </a:pPr>
            <a:r>
              <a:rPr lang="en-US" altLang="en-US"/>
              <a:t>	- Cấu hình:</a:t>
            </a:r>
            <a:endParaRPr lang="vi-VN" altLang="en-US"/>
          </a:p>
          <a:p>
            <a:pPr eaLnBrk="1" hangingPunct="1">
              <a:spcBef>
                <a:spcPct val="0"/>
              </a:spcBef>
            </a:pPr>
            <a:r>
              <a:rPr lang="en-US" altLang="en-US"/>
              <a:t>		Router(config)#router ospf &lt;process ID&gt;</a:t>
            </a:r>
            <a:endParaRPr lang="vi-VN" altLang="en-US"/>
          </a:p>
          <a:p>
            <a:pPr eaLnBrk="1" hangingPunct="1">
              <a:spcBef>
                <a:spcPct val="0"/>
              </a:spcBef>
            </a:pPr>
            <a:r>
              <a:rPr lang="en-US" altLang="en-US"/>
              <a:t>		Router(config-router)#network &lt;network&gt; &lt;wildcard mask&gt; area &lt;area ID&gt;</a:t>
            </a:r>
            <a:endParaRPr lang="vi-VN" altLang="en-US" sz="2400"/>
          </a:p>
        </p:txBody>
      </p:sp>
      <p:sp>
        <p:nvSpPr>
          <p:cNvPr id="93188" name="Slide Number Placeholder 3">
            <a:extLst>
              <a:ext uri="{FF2B5EF4-FFF2-40B4-BE49-F238E27FC236}">
                <a16:creationId xmlns:a16="http://schemas.microsoft.com/office/drawing/2014/main" id="{8AB5D563-542A-4843-9B7C-1F46CD5BB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D3681F3-574B-4271-AC6F-AC08ED7496EA}" type="slidenum">
              <a:rPr lang="en-US" altLang="en-US" smtClean="0">
                <a:latin typeface="Arial" panose="020B0604020202020204" pitchFamily="34" charset="0"/>
              </a:rPr>
              <a:pPr/>
              <a:t>129</a:t>
            </a:fld>
            <a:endParaRPr lang="en-US" altLang="en-US">
              <a:latin typeface="Arial" panose="020B0604020202020204" pitchFamily="34" charset="0"/>
            </a:endParaRPr>
          </a:p>
        </p:txBody>
      </p:sp>
    </p:spTree>
    <p:extLst>
      <p:ext uri="{BB962C8B-B14F-4D97-AF65-F5344CB8AC3E}">
        <p14:creationId xmlns:p14="http://schemas.microsoft.com/office/powerpoint/2010/main" val="321180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DA77FD-816D-4E4E-9FB1-116396417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263B1549-C6FA-4602-9608-A87EAB0191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OSPF:</a:t>
            </a:r>
            <a:r>
              <a:rPr lang="en-US" altLang="en-US"/>
              <a:t> Link state</a:t>
            </a:r>
            <a:endParaRPr lang="vi-VN" altLang="en-US"/>
          </a:p>
          <a:p>
            <a:pPr eaLnBrk="1" hangingPunct="1">
              <a:spcBef>
                <a:spcPct val="0"/>
              </a:spcBef>
            </a:pPr>
            <a:r>
              <a:rPr lang="en-US" altLang="en-US"/>
              <a:t>	- AD = 110</a:t>
            </a:r>
            <a:endParaRPr lang="vi-VN" altLang="en-US"/>
          </a:p>
          <a:p>
            <a:pPr eaLnBrk="1" hangingPunct="1">
              <a:spcBef>
                <a:spcPct val="0"/>
              </a:spcBef>
            </a:pPr>
            <a:r>
              <a:rPr lang="en-US" altLang="en-US"/>
              <a:t>	- Trigger update</a:t>
            </a:r>
            <a:endParaRPr lang="vi-VN" altLang="en-US"/>
          </a:p>
          <a:p>
            <a:pPr eaLnBrk="1" hangingPunct="1">
              <a:spcBef>
                <a:spcPct val="0"/>
              </a:spcBef>
            </a:pPr>
            <a:r>
              <a:rPr lang="en-US" altLang="en-US"/>
              <a:t>	- Metric = cost = 10</a:t>
            </a:r>
            <a:r>
              <a:rPr lang="en-US" altLang="en-US" baseline="30000"/>
              <a:t>8</a:t>
            </a:r>
            <a:r>
              <a:rPr lang="en-US" altLang="en-US"/>
              <a:t>/BW</a:t>
            </a:r>
            <a:endParaRPr lang="vi-VN" altLang="en-US"/>
          </a:p>
          <a:p>
            <a:pPr eaLnBrk="1" hangingPunct="1">
              <a:spcBef>
                <a:spcPct val="0"/>
              </a:spcBef>
            </a:pPr>
            <a:r>
              <a:rPr lang="en-US" altLang="en-US"/>
              <a:t>	- Hỗ trợ VLSM.</a:t>
            </a:r>
            <a:endParaRPr lang="vi-VN" altLang="en-US"/>
          </a:p>
          <a:p>
            <a:pPr eaLnBrk="1" hangingPunct="1">
              <a:spcBef>
                <a:spcPct val="0"/>
              </a:spcBef>
            </a:pPr>
            <a:r>
              <a:rPr lang="en-US" altLang="en-US"/>
              <a:t>	- Hội tụ nhanh</a:t>
            </a:r>
            <a:endParaRPr lang="vi-VN" altLang="en-US"/>
          </a:p>
          <a:p>
            <a:pPr eaLnBrk="1" hangingPunct="1">
              <a:spcBef>
                <a:spcPct val="0"/>
              </a:spcBef>
            </a:pPr>
            <a:r>
              <a:rPr lang="en-US" altLang="en-US"/>
              <a:t>	- Router liên lạc qua 2 địa chỉ multicast 224.0.0.5 (all router) và 224.0.0.6 (BDR/DR).</a:t>
            </a:r>
            <a:endParaRPr lang="vi-VN" altLang="en-US"/>
          </a:p>
          <a:p>
            <a:pPr eaLnBrk="1" hangingPunct="1">
              <a:spcBef>
                <a:spcPct val="0"/>
              </a:spcBef>
            </a:pPr>
            <a:r>
              <a:rPr lang="en-US" altLang="en-US"/>
              <a:t>	- Trong môi trường multiaccess: bầu chọn BDR và DR dựa vào Priority của interface và Router ID</a:t>
            </a:r>
            <a:endParaRPr lang="vi-VN" altLang="en-US"/>
          </a:p>
          <a:p>
            <a:pPr eaLnBrk="1" hangingPunct="1">
              <a:spcBef>
                <a:spcPct val="0"/>
              </a:spcBef>
            </a:pPr>
            <a:r>
              <a:rPr lang="en-US" altLang="en-US"/>
              <a:t>	- Cấu hình:</a:t>
            </a:r>
            <a:endParaRPr lang="vi-VN" altLang="en-US"/>
          </a:p>
          <a:p>
            <a:pPr eaLnBrk="1" hangingPunct="1">
              <a:spcBef>
                <a:spcPct val="0"/>
              </a:spcBef>
            </a:pPr>
            <a:r>
              <a:rPr lang="en-US" altLang="en-US"/>
              <a:t>		Router(config)#router ospf &lt;process ID&gt;</a:t>
            </a:r>
            <a:endParaRPr lang="vi-VN" altLang="en-US"/>
          </a:p>
          <a:p>
            <a:pPr eaLnBrk="1" hangingPunct="1">
              <a:spcBef>
                <a:spcPct val="0"/>
              </a:spcBef>
            </a:pPr>
            <a:r>
              <a:rPr lang="en-US" altLang="en-US"/>
              <a:t>		Router(config-router)#network &lt;network&gt; &lt;wildcard mask&gt; area &lt;area ID&gt;</a:t>
            </a:r>
            <a:endParaRPr lang="vi-VN" altLang="en-US" sz="2400"/>
          </a:p>
        </p:txBody>
      </p:sp>
      <p:sp>
        <p:nvSpPr>
          <p:cNvPr id="95236" name="Slide Number Placeholder 3">
            <a:extLst>
              <a:ext uri="{FF2B5EF4-FFF2-40B4-BE49-F238E27FC236}">
                <a16:creationId xmlns:a16="http://schemas.microsoft.com/office/drawing/2014/main" id="{1130BF61-CC56-46D1-B9E6-7CC08D215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A78BA6D-A882-43E1-A80F-27F77D8EACA8}" type="slidenum">
              <a:rPr lang="en-US" altLang="en-US" smtClean="0">
                <a:latin typeface="Arial" panose="020B0604020202020204" pitchFamily="34" charset="0"/>
              </a:rPr>
              <a:pPr/>
              <a:t>130</a:t>
            </a:fld>
            <a:endParaRPr lang="en-US" altLang="en-US">
              <a:latin typeface="Arial" panose="020B0604020202020204" pitchFamily="34" charset="0"/>
            </a:endParaRPr>
          </a:p>
        </p:txBody>
      </p:sp>
    </p:spTree>
    <p:extLst>
      <p:ext uri="{BB962C8B-B14F-4D97-AF65-F5344CB8AC3E}">
        <p14:creationId xmlns:p14="http://schemas.microsoft.com/office/powerpoint/2010/main" val="109183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DA84DAC-124C-4CF7-84A7-0A2669BD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87FF256-111D-4C29-8D29-74DF079C7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z="2400"/>
          </a:p>
        </p:txBody>
      </p:sp>
      <p:sp>
        <p:nvSpPr>
          <p:cNvPr id="97284" name="Slide Number Placeholder 3">
            <a:extLst>
              <a:ext uri="{FF2B5EF4-FFF2-40B4-BE49-F238E27FC236}">
                <a16:creationId xmlns:a16="http://schemas.microsoft.com/office/drawing/2014/main" id="{0FC09CF5-9E29-4D20-9604-058BCD827B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03589A-5F1D-4D9D-8AA2-7378265136B9}" type="slidenum">
              <a:rPr lang="en-US" altLang="en-US" smtClean="0">
                <a:latin typeface="Arial" panose="020B0604020202020204" pitchFamily="34" charset="0"/>
              </a:rPr>
              <a:pPr/>
              <a:t>132</a:t>
            </a:fld>
            <a:endParaRPr lang="en-US" altLang="en-US">
              <a:latin typeface="Arial" panose="020B0604020202020204" pitchFamily="34" charset="0"/>
            </a:endParaRPr>
          </a:p>
        </p:txBody>
      </p:sp>
    </p:spTree>
    <p:extLst>
      <p:ext uri="{BB962C8B-B14F-4D97-AF65-F5344CB8AC3E}">
        <p14:creationId xmlns:p14="http://schemas.microsoft.com/office/powerpoint/2010/main" val="207666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01C22440-128D-4E83-B329-BF7D5F2FBB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FF48BE0-4090-4D84-9AF0-5EB01600A6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z="2400"/>
          </a:p>
        </p:txBody>
      </p:sp>
      <p:sp>
        <p:nvSpPr>
          <p:cNvPr id="99332" name="Slide Number Placeholder 3">
            <a:extLst>
              <a:ext uri="{FF2B5EF4-FFF2-40B4-BE49-F238E27FC236}">
                <a16:creationId xmlns:a16="http://schemas.microsoft.com/office/drawing/2014/main" id="{00DC6676-7466-4440-B544-065B2C3F79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B8C1AE-9B3C-4D0A-88E4-D72DBF06F6B0}" type="slidenum">
              <a:rPr lang="en-US" altLang="en-US" smtClean="0">
                <a:latin typeface="Arial" panose="020B0604020202020204" pitchFamily="34" charset="0"/>
              </a:rPr>
              <a:pPr/>
              <a:t>133</a:t>
            </a:fld>
            <a:endParaRPr lang="en-US" altLang="en-US">
              <a:latin typeface="Arial" panose="020B0604020202020204" pitchFamily="34" charset="0"/>
            </a:endParaRPr>
          </a:p>
        </p:txBody>
      </p:sp>
    </p:spTree>
    <p:extLst>
      <p:ext uri="{BB962C8B-B14F-4D97-AF65-F5344CB8AC3E}">
        <p14:creationId xmlns:p14="http://schemas.microsoft.com/office/powerpoint/2010/main" val="207797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00EDBE3-8837-4530-8BED-A5BA4BBB1B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02C23868-430A-4884-933C-097D39FF7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Hello protocol packets contain information that is used in electing</a:t>
            </a:r>
          </a:p>
          <a:p>
            <a:pPr marL="688975" lvl="1" indent="-225425" eaLnBrk="1" hangingPunct="1">
              <a:spcBef>
                <a:spcPct val="0"/>
              </a:spcBef>
              <a:buFontTx/>
              <a:buChar char="–"/>
            </a:pPr>
            <a:r>
              <a:rPr lang="en-US" altLang="en-US"/>
              <a:t>Designated Router (DR)</a:t>
            </a:r>
          </a:p>
          <a:p>
            <a:pPr marL="1139825" lvl="2" indent="-225425" eaLnBrk="1" hangingPunct="1">
              <a:spcBef>
                <a:spcPct val="0"/>
              </a:spcBef>
              <a:buFontTx/>
              <a:buChar char="•"/>
            </a:pPr>
            <a:r>
              <a:rPr lang="en-US" altLang="en-US"/>
              <a:t>DR is responsible for updating all other OSPF routers</a:t>
            </a:r>
          </a:p>
          <a:p>
            <a:pPr marL="688975" lvl="1" indent="-225425" eaLnBrk="1" hangingPunct="1">
              <a:spcBef>
                <a:spcPct val="0"/>
              </a:spcBef>
              <a:buFontTx/>
              <a:buChar char="–"/>
            </a:pPr>
            <a:r>
              <a:rPr lang="en-US" altLang="en-US"/>
              <a:t>Backup Designated Router (BDR)</a:t>
            </a:r>
          </a:p>
          <a:p>
            <a:pPr marL="1139825" lvl="2" indent="-225425" eaLnBrk="1" hangingPunct="1">
              <a:spcBef>
                <a:spcPct val="0"/>
              </a:spcBef>
              <a:buFontTx/>
              <a:buChar char="•"/>
            </a:pPr>
            <a:r>
              <a:rPr lang="en-US" altLang="en-US"/>
              <a:t>This router takes over DR’s responsibilities if DR fails</a:t>
            </a:r>
          </a:p>
          <a:p>
            <a:pPr eaLnBrk="1" hangingPunct="1">
              <a:spcBef>
                <a:spcPct val="0"/>
              </a:spcBef>
            </a:pPr>
            <a:endParaRPr lang="vi-VN" altLang="en-US" sz="2400"/>
          </a:p>
        </p:txBody>
      </p:sp>
      <p:sp>
        <p:nvSpPr>
          <p:cNvPr id="101380" name="Slide Number Placeholder 3">
            <a:extLst>
              <a:ext uri="{FF2B5EF4-FFF2-40B4-BE49-F238E27FC236}">
                <a16:creationId xmlns:a16="http://schemas.microsoft.com/office/drawing/2014/main" id="{CE65122D-8386-4FA0-B34A-A17E9CAE5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DBFDF3-CB4A-4E78-A40D-6506B290CC09}" type="slidenum">
              <a:rPr lang="en-US" altLang="en-US" smtClean="0">
                <a:latin typeface="Arial" panose="020B0604020202020204" pitchFamily="34" charset="0"/>
              </a:rPr>
              <a:pPr/>
              <a:t>134</a:t>
            </a:fld>
            <a:endParaRPr lang="en-US" altLang="en-US">
              <a:latin typeface="Arial" panose="020B0604020202020204" pitchFamily="34" charset="0"/>
            </a:endParaRPr>
          </a:p>
        </p:txBody>
      </p:sp>
    </p:spTree>
    <p:extLst>
      <p:ext uri="{BB962C8B-B14F-4D97-AF65-F5344CB8AC3E}">
        <p14:creationId xmlns:p14="http://schemas.microsoft.com/office/powerpoint/2010/main" val="99325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0AB64B56-7F7B-49EC-B81D-7AF7FF11E4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111D47F-C64E-49D2-AC1D-0C3A0F279C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137220" name="Slide Number Placeholder 3">
            <a:extLst>
              <a:ext uri="{FF2B5EF4-FFF2-40B4-BE49-F238E27FC236}">
                <a16:creationId xmlns:a16="http://schemas.microsoft.com/office/drawing/2014/main" id="{2703A38C-D72E-4F15-846A-00901D8CAF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CE0344-799E-4096-AEB2-FB483621689E}" type="slidenum">
              <a:rPr lang="en-US" altLang="en-US" smtClean="0">
                <a:latin typeface="Arial" panose="020B0604020202020204" pitchFamily="34" charset="0"/>
              </a:rPr>
              <a:pPr/>
              <a:t>136</a:t>
            </a:fld>
            <a:endParaRPr lang="en-US" altLang="en-US">
              <a:latin typeface="Arial" panose="020B0604020202020204" pitchFamily="34" charset="0"/>
            </a:endParaRPr>
          </a:p>
        </p:txBody>
      </p:sp>
    </p:spTree>
    <p:extLst>
      <p:ext uri="{BB962C8B-B14F-4D97-AF65-F5344CB8AC3E}">
        <p14:creationId xmlns:p14="http://schemas.microsoft.com/office/powerpoint/2010/main" val="207699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Clip </a:t>
            </a:r>
            <a:r>
              <a:rPr lang="en-US" dirty="0" err="1"/>
              <a:t>tieng</a:t>
            </a:r>
            <a:r>
              <a:rPr lang="en-US" dirty="0"/>
              <a:t> Viet Subnet: https://www.youtube.com/watch?v=QqeSzl3XRr0</a:t>
            </a:r>
          </a:p>
          <a:p>
            <a:endParaRPr lang="vi-VN" dirty="0"/>
          </a:p>
        </p:txBody>
      </p:sp>
      <p:sp>
        <p:nvSpPr>
          <p:cNvPr id="4" name="Slide Number Placeholder 3"/>
          <p:cNvSpPr>
            <a:spLocks noGrp="1"/>
          </p:cNvSpPr>
          <p:nvPr>
            <p:ph type="sldNum" sz="quarter" idx="5"/>
          </p:nvPr>
        </p:nvSpPr>
        <p:spPr/>
        <p:txBody>
          <a:bodyPr/>
          <a:lstStyle/>
          <a:p>
            <a:fld id="{45EF4BC2-C588-4853-8F6D-4080E551A12D}" type="slidenum">
              <a:rPr lang="en-US" smtClean="0"/>
              <a:t>21</a:t>
            </a:fld>
            <a:endParaRPr lang="en-US"/>
          </a:p>
        </p:txBody>
      </p:sp>
    </p:spTree>
    <p:extLst>
      <p:ext uri="{BB962C8B-B14F-4D97-AF65-F5344CB8AC3E}">
        <p14:creationId xmlns:p14="http://schemas.microsoft.com/office/powerpoint/2010/main" val="3201273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0E6F402E-37C4-44D0-AC8A-1C87485755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C5751967-2420-4CE5-9F59-748644C78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139268" name="Slide Number Placeholder 3">
            <a:extLst>
              <a:ext uri="{FF2B5EF4-FFF2-40B4-BE49-F238E27FC236}">
                <a16:creationId xmlns:a16="http://schemas.microsoft.com/office/drawing/2014/main" id="{F2F8F6D2-BAB6-419E-9634-A32375830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659939-F080-47DA-9DFD-FDF123713C4E}" type="slidenum">
              <a:rPr lang="en-US" altLang="en-US" smtClean="0">
                <a:latin typeface="Arial" panose="020B0604020202020204" pitchFamily="34" charset="0"/>
              </a:rPr>
              <a:pPr/>
              <a:t>137</a:t>
            </a:fld>
            <a:endParaRPr lang="en-US" altLang="en-US">
              <a:latin typeface="Arial" panose="020B0604020202020204" pitchFamily="34" charset="0"/>
            </a:endParaRPr>
          </a:p>
        </p:txBody>
      </p:sp>
    </p:spTree>
    <p:extLst>
      <p:ext uri="{BB962C8B-B14F-4D97-AF65-F5344CB8AC3E}">
        <p14:creationId xmlns:p14="http://schemas.microsoft.com/office/powerpoint/2010/main" val="4111664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3A0DDE81-6AFA-4F7D-A62B-CA8A21BC7C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6E5B795-FC61-42D5-B6BD-B61247EA6C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141316" name="Slide Number Placeholder 3">
            <a:extLst>
              <a:ext uri="{FF2B5EF4-FFF2-40B4-BE49-F238E27FC236}">
                <a16:creationId xmlns:a16="http://schemas.microsoft.com/office/drawing/2014/main" id="{4FF9728D-FC36-4C19-B97A-6947E270E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7897EB-51BC-48BC-8968-170C46BEC02D}" type="slidenum">
              <a:rPr lang="en-US" altLang="en-US" smtClean="0">
                <a:latin typeface="Arial" panose="020B0604020202020204" pitchFamily="34" charset="0"/>
              </a:rPr>
              <a:pPr/>
              <a:t>138</a:t>
            </a:fld>
            <a:endParaRPr lang="en-US" altLang="en-US">
              <a:latin typeface="Arial" panose="020B0604020202020204" pitchFamily="34" charset="0"/>
            </a:endParaRPr>
          </a:p>
        </p:txBody>
      </p:sp>
    </p:spTree>
    <p:extLst>
      <p:ext uri="{BB962C8B-B14F-4D97-AF65-F5344CB8AC3E}">
        <p14:creationId xmlns:p14="http://schemas.microsoft.com/office/powerpoint/2010/main" val="370758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59753412-FED9-4895-8AAC-518057B4F5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22C203C0-5DA8-4964-9E6A-05DC93B737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143364" name="Slide Number Placeholder 3">
            <a:extLst>
              <a:ext uri="{FF2B5EF4-FFF2-40B4-BE49-F238E27FC236}">
                <a16:creationId xmlns:a16="http://schemas.microsoft.com/office/drawing/2014/main" id="{1A75E249-D4CD-4FEE-AFA4-8FC044120E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18DBBF-37B8-4BF5-B73D-D24AC723A0E2}" type="slidenum">
              <a:rPr lang="en-US" altLang="en-US" smtClean="0">
                <a:latin typeface="Arial" panose="020B0604020202020204" pitchFamily="34" charset="0"/>
              </a:rPr>
              <a:pPr/>
              <a:t>139</a:t>
            </a:fld>
            <a:endParaRPr lang="en-US" altLang="en-US">
              <a:latin typeface="Arial" panose="020B0604020202020204" pitchFamily="34" charset="0"/>
            </a:endParaRPr>
          </a:p>
        </p:txBody>
      </p:sp>
    </p:spTree>
    <p:extLst>
      <p:ext uri="{BB962C8B-B14F-4D97-AF65-F5344CB8AC3E}">
        <p14:creationId xmlns:p14="http://schemas.microsoft.com/office/powerpoint/2010/main" val="23659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6DA4C0AF-E46B-446E-8C3C-69CBFAD836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7DE672C1-CE93-47EE-A459-5DC7C7EF1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145412" name="Slide Number Placeholder 3">
            <a:extLst>
              <a:ext uri="{FF2B5EF4-FFF2-40B4-BE49-F238E27FC236}">
                <a16:creationId xmlns:a16="http://schemas.microsoft.com/office/drawing/2014/main" id="{45057A58-4EAE-4F89-BC73-7CB900011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8DF9B2-7A22-4EA7-88AF-5A968C61A9D9}" type="slidenum">
              <a:rPr lang="en-US" altLang="en-US" smtClean="0">
                <a:latin typeface="Arial" panose="020B0604020202020204" pitchFamily="34" charset="0"/>
              </a:rPr>
              <a:pPr/>
              <a:t>140</a:t>
            </a:fld>
            <a:endParaRPr lang="en-US" altLang="en-US">
              <a:latin typeface="Arial" panose="020B0604020202020204" pitchFamily="34" charset="0"/>
            </a:endParaRPr>
          </a:p>
        </p:txBody>
      </p:sp>
    </p:spTree>
    <p:extLst>
      <p:ext uri="{BB962C8B-B14F-4D97-AF65-F5344CB8AC3E}">
        <p14:creationId xmlns:p14="http://schemas.microsoft.com/office/powerpoint/2010/main" val="1635909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5EF4BC2-C588-4853-8F6D-4080E551A12D}" type="slidenum">
              <a:rPr lang="en-US" smtClean="0"/>
              <a:t>141</a:t>
            </a:fld>
            <a:endParaRPr lang="en-US"/>
          </a:p>
        </p:txBody>
      </p:sp>
    </p:spTree>
    <p:extLst>
      <p:ext uri="{BB962C8B-B14F-4D97-AF65-F5344CB8AC3E}">
        <p14:creationId xmlns:p14="http://schemas.microsoft.com/office/powerpoint/2010/main" val="389043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False (IPv6 uses 128-bit addresses)</a:t>
            </a:r>
          </a:p>
          <a:p>
            <a:pPr algn="l">
              <a:buFont typeface="+mj-lt"/>
              <a:buAutoNum type="arabicPeriod"/>
            </a:pPr>
            <a:r>
              <a:rPr lang="en-US" b="0" i="0" dirty="0">
                <a:solidFill>
                  <a:srgbClr val="0D0D0D"/>
                </a:solidFill>
                <a:effectLst/>
                <a:highlight>
                  <a:srgbClr val="FFFFFF"/>
                </a:highlight>
                <a:latin typeface="Söhne"/>
              </a:rPr>
              <a:t>False (DHCP stands for Dynamic Host Configuration Protocol)</a:t>
            </a:r>
          </a:p>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True</a:t>
            </a:r>
          </a:p>
          <a:p>
            <a:pPr algn="l">
              <a:buFont typeface="+mj-lt"/>
              <a:buAutoNum type="arabicPeriod"/>
            </a:pPr>
            <a:r>
              <a:rPr lang="en-US" b="0" i="0" dirty="0">
                <a:solidFill>
                  <a:srgbClr val="0D0D0D"/>
                </a:solidFill>
                <a:effectLst/>
                <a:highlight>
                  <a:srgbClr val="FFFFFF"/>
                </a:highlight>
                <a:latin typeface="Söhne"/>
              </a:rPr>
              <a:t>True</a:t>
            </a:r>
          </a:p>
          <a:p>
            <a:endParaRPr lang="en-US" dirty="0"/>
          </a:p>
        </p:txBody>
      </p:sp>
      <p:sp>
        <p:nvSpPr>
          <p:cNvPr id="4" name="Slide Number Placeholder 3"/>
          <p:cNvSpPr>
            <a:spLocks noGrp="1"/>
          </p:cNvSpPr>
          <p:nvPr>
            <p:ph type="sldNum" sz="quarter" idx="5"/>
          </p:nvPr>
        </p:nvSpPr>
        <p:spPr/>
        <p:txBody>
          <a:bodyPr/>
          <a:lstStyle/>
          <a:p>
            <a:fld id="{45EF4BC2-C588-4853-8F6D-4080E551A12D}" type="slidenum">
              <a:rPr lang="en-US" smtClean="0"/>
              <a:t>34</a:t>
            </a:fld>
            <a:endParaRPr lang="en-US"/>
          </a:p>
        </p:txBody>
      </p:sp>
    </p:spTree>
    <p:extLst>
      <p:ext uri="{BB962C8B-B14F-4D97-AF65-F5344CB8AC3E}">
        <p14:creationId xmlns:p14="http://schemas.microsoft.com/office/powerpoint/2010/main" val="154172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095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56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Hoàn</a:t>
            </a:r>
            <a:r>
              <a:rPr lang="en-US" baseline="0" dirty="0"/>
              <a:t> </a:t>
            </a:r>
            <a:r>
              <a:rPr lang="en-US" baseline="0" dirty="0" err="1"/>
              <a:t>tất</a:t>
            </a:r>
            <a:r>
              <a:rPr lang="en-US" baseline="0" dirty="0"/>
              <a:t> </a:t>
            </a:r>
            <a:r>
              <a:rPr lang="en-US" baseline="0" dirty="0" err="1"/>
              <a:t>bảng</a:t>
            </a:r>
            <a:r>
              <a:rPr lang="en-US" baseline="0" dirty="0"/>
              <a:t> </a:t>
            </a:r>
            <a:r>
              <a:rPr lang="en-US" baseline="0" dirty="0" err="1"/>
              <a:t>này</a:t>
            </a:r>
            <a:r>
              <a:rPr lang="en-US" baseline="0" dirty="0"/>
              <a:t> </a:t>
            </a:r>
            <a:r>
              <a:rPr lang="en-US" baseline="0" dirty="0" err="1"/>
              <a:t>vào</a:t>
            </a:r>
            <a:r>
              <a:rPr lang="en-US" baseline="0" dirty="0"/>
              <a:t> </a:t>
            </a:r>
            <a:r>
              <a:rPr lang="en-US" baseline="0" dirty="0" err="1"/>
              <a:t>nhiệm</a:t>
            </a:r>
            <a:r>
              <a:rPr lang="en-US" baseline="0" dirty="0"/>
              <a:t> </a:t>
            </a:r>
            <a:r>
              <a:rPr lang="en-US" baseline="0" dirty="0" err="1"/>
              <a:t>vụ</a:t>
            </a:r>
            <a:r>
              <a:rPr lang="en-US" baseline="0" dirty="0"/>
              <a:t> </a:t>
            </a:r>
            <a:r>
              <a:rPr lang="en-US" baseline="0" dirty="0" err="1"/>
              <a:t>trước</a:t>
            </a:r>
            <a:r>
              <a:rPr lang="en-US" baseline="0" dirty="0"/>
              <a:t>..</a:t>
            </a:r>
            <a:endParaRPr lang="vi-VN" dirty="0"/>
          </a:p>
        </p:txBody>
      </p:sp>
      <p:sp>
        <p:nvSpPr>
          <p:cNvPr id="4" name="Slide Number Placeholder 3"/>
          <p:cNvSpPr>
            <a:spLocks noGrp="1"/>
          </p:cNvSpPr>
          <p:nvPr>
            <p:ph type="sldNum" sz="quarter" idx="10"/>
          </p:nvPr>
        </p:nvSpPr>
        <p:spPr/>
        <p:txBody>
          <a:bodyPr/>
          <a:lstStyle/>
          <a:p>
            <a:fld id="{45EF4BC2-C588-4853-8F6D-4080E551A12D}" type="slidenum">
              <a:rPr lang="en-US" smtClean="0"/>
              <a:t>55</a:t>
            </a:fld>
            <a:endParaRPr lang="en-US"/>
          </a:p>
        </p:txBody>
      </p:sp>
    </p:spTree>
    <p:extLst>
      <p:ext uri="{BB962C8B-B14F-4D97-AF65-F5344CB8AC3E}">
        <p14:creationId xmlns:p14="http://schemas.microsoft.com/office/powerpoint/2010/main" val="214502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FC7E0E4-26F5-4070-87AF-27BAAD836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CC8C6A0-7D34-48E4-955D-23B092A9F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2. </a:t>
            </a:r>
            <a:r>
              <a:rPr lang="en-US" altLang="en-US" b="1"/>
              <a:t>Các loại routing:</a:t>
            </a:r>
            <a:endParaRPr lang="vi-VN" altLang="en-US"/>
          </a:p>
          <a:p>
            <a:pPr eaLnBrk="1" hangingPunct="1">
              <a:spcBef>
                <a:spcPct val="0"/>
              </a:spcBef>
            </a:pPr>
            <a:r>
              <a:rPr lang="en-US" altLang="en-US"/>
              <a:t>    - Static: static route và default route (quản trị cấu hình cho từng router và phải update nếu mạng thay đổi)</a:t>
            </a:r>
            <a:endParaRPr lang="vi-VN" altLang="en-US"/>
          </a:p>
          <a:p>
            <a:pPr eaLnBrk="1" hangingPunct="1">
              <a:spcBef>
                <a:spcPct val="0"/>
              </a:spcBef>
            </a:pPr>
            <a:r>
              <a:rPr lang="en-US" altLang="en-US"/>
              <a:t>    - Dynamic: router dùng các giao thức để duy trì hiểu biết về mạng. </a:t>
            </a:r>
          </a:p>
          <a:p>
            <a:pPr eaLnBrk="1" hangingPunct="1">
              <a:spcBef>
                <a:spcPct val="0"/>
              </a:spcBef>
            </a:pPr>
            <a:r>
              <a:rPr lang="en-US" altLang="en-US"/>
              <a:t>Các giao thức routing chia làm 3 loại nhỏ: </a:t>
            </a:r>
            <a:r>
              <a:rPr lang="en-US" altLang="en-US">
                <a:solidFill>
                  <a:srgbClr val="FF0000"/>
                </a:solidFill>
              </a:rPr>
              <a:t>distance vector (RIP), </a:t>
            </a:r>
            <a:r>
              <a:rPr lang="en-US" altLang="en-US"/>
              <a:t>link state (OSPF, IS-IS) và hybrid (EIGRP).</a:t>
            </a:r>
            <a:endParaRPr lang="vi-VN" altLang="en-US"/>
          </a:p>
        </p:txBody>
      </p:sp>
      <p:sp>
        <p:nvSpPr>
          <p:cNvPr id="43012" name="Slide Number Placeholder 3">
            <a:extLst>
              <a:ext uri="{FF2B5EF4-FFF2-40B4-BE49-F238E27FC236}">
                <a16:creationId xmlns:a16="http://schemas.microsoft.com/office/drawing/2014/main" id="{D1A06565-34E1-42DE-8CF6-B24B440AF1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70C997-4CC8-4290-90D4-F7D4FEF83DFE}" type="slidenum">
              <a:rPr lang="en-US" altLang="en-US" smtClean="0">
                <a:latin typeface="Arial" panose="020B0604020202020204" pitchFamily="34" charset="0"/>
              </a:rPr>
              <a:pPr/>
              <a:t>105</a:t>
            </a:fld>
            <a:endParaRPr lang="en-US" altLang="en-US">
              <a:latin typeface="Arial" panose="020B0604020202020204" pitchFamily="34" charset="0"/>
            </a:endParaRPr>
          </a:p>
        </p:txBody>
      </p:sp>
    </p:spTree>
    <p:extLst>
      <p:ext uri="{BB962C8B-B14F-4D97-AF65-F5344CB8AC3E}">
        <p14:creationId xmlns:p14="http://schemas.microsoft.com/office/powerpoint/2010/main" val="210251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BCE48E8-894C-46B3-AF71-D0F43515E9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506F31A-1437-4C23-882D-68667F01FE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3. </a:t>
            </a:r>
            <a:r>
              <a:rPr lang="en-US" altLang="en-US" b="1"/>
              <a:t>Distance vector:</a:t>
            </a:r>
            <a:endParaRPr lang="vi-VN" altLang="en-US"/>
          </a:p>
          <a:p>
            <a:pPr eaLnBrk="1" hangingPunct="1">
              <a:spcBef>
                <a:spcPct val="0"/>
              </a:spcBef>
            </a:pPr>
            <a:r>
              <a:rPr lang="en-US" altLang="en-US"/>
              <a:t>	- Vector (hướng và khoảng cách)</a:t>
            </a:r>
            <a:endParaRPr lang="vi-VN" altLang="en-US"/>
          </a:p>
          <a:p>
            <a:pPr eaLnBrk="1" hangingPunct="1">
              <a:spcBef>
                <a:spcPct val="0"/>
              </a:spcBef>
            </a:pPr>
            <a:r>
              <a:rPr lang="en-US" altLang="en-US"/>
              <a:t>	- Gởi nguyên bảng định tuyến cho router kế bên và gởi theo chu kỳ</a:t>
            </a:r>
            <a:endParaRPr lang="vi-VN" altLang="en-US"/>
          </a:p>
          <a:p>
            <a:pPr eaLnBrk="1" hangingPunct="1">
              <a:spcBef>
                <a:spcPct val="0"/>
              </a:spcBef>
            </a:pPr>
            <a:r>
              <a:rPr lang="en-US" altLang="en-US"/>
              <a:t>	- Định tuyến kiểu “tin đồn”</a:t>
            </a:r>
            <a:endParaRPr lang="vi-VN" altLang="en-US"/>
          </a:p>
          <a:p>
            <a:pPr eaLnBrk="1" hangingPunct="1">
              <a:spcBef>
                <a:spcPct val="0"/>
              </a:spcBef>
            </a:pPr>
            <a:r>
              <a:rPr lang="en-US" altLang="en-US"/>
              <a:t>	- Có routing loop xảy ra.</a:t>
            </a:r>
            <a:endParaRPr lang="vi-VN" altLang="en-US"/>
          </a:p>
          <a:p>
            <a:pPr eaLnBrk="1" hangingPunct="1">
              <a:spcBef>
                <a:spcPct val="0"/>
              </a:spcBef>
            </a:pPr>
            <a:r>
              <a:rPr lang="en-US" altLang="en-US"/>
              <a:t>	- Cơ chế chống routing loop:</a:t>
            </a:r>
            <a:endParaRPr lang="vi-VN" altLang="en-US"/>
          </a:p>
          <a:p>
            <a:pPr eaLnBrk="1" hangingPunct="1">
              <a:spcBef>
                <a:spcPct val="0"/>
              </a:spcBef>
            </a:pPr>
            <a:r>
              <a:rPr lang="en-US" altLang="en-US"/>
              <a:t>		+ Splitz horizon</a:t>
            </a:r>
            <a:endParaRPr lang="vi-VN" altLang="en-US"/>
          </a:p>
          <a:p>
            <a:pPr eaLnBrk="1" hangingPunct="1">
              <a:spcBef>
                <a:spcPct val="0"/>
              </a:spcBef>
            </a:pPr>
            <a:r>
              <a:rPr lang="en-US" altLang="en-US"/>
              <a:t>		+ Định nghĩa metric vô định</a:t>
            </a:r>
            <a:endParaRPr lang="vi-VN" altLang="en-US"/>
          </a:p>
          <a:p>
            <a:pPr eaLnBrk="1" hangingPunct="1">
              <a:spcBef>
                <a:spcPct val="0"/>
              </a:spcBef>
            </a:pPr>
            <a:r>
              <a:rPr lang="en-US" altLang="en-US"/>
              <a:t>		+ Route poisoning</a:t>
            </a:r>
            <a:endParaRPr lang="vi-VN" altLang="en-US"/>
          </a:p>
          <a:p>
            <a:pPr eaLnBrk="1" hangingPunct="1">
              <a:spcBef>
                <a:spcPct val="0"/>
              </a:spcBef>
            </a:pPr>
            <a:r>
              <a:rPr lang="en-US" altLang="en-US"/>
              <a:t>		+ Poison reverse</a:t>
            </a:r>
            <a:endParaRPr lang="vi-VN" altLang="en-US"/>
          </a:p>
          <a:p>
            <a:pPr eaLnBrk="1" hangingPunct="1">
              <a:spcBef>
                <a:spcPct val="0"/>
              </a:spcBef>
            </a:pPr>
            <a:r>
              <a:rPr lang="en-US" altLang="en-US"/>
              <a:t>		+ Holddown timer</a:t>
            </a:r>
            <a:endParaRPr lang="vi-VN" altLang="en-US"/>
          </a:p>
          <a:p>
            <a:pPr eaLnBrk="1" hangingPunct="1">
              <a:spcBef>
                <a:spcPct val="0"/>
              </a:spcBef>
            </a:pPr>
            <a:r>
              <a:rPr lang="en-US" altLang="en-US"/>
              <a:t>		+ Trigger/Flash update</a:t>
            </a:r>
            <a:endParaRPr lang="vi-VN" altLang="en-US"/>
          </a:p>
        </p:txBody>
      </p:sp>
      <p:sp>
        <p:nvSpPr>
          <p:cNvPr id="47108" name="Slide Number Placeholder 3">
            <a:extLst>
              <a:ext uri="{FF2B5EF4-FFF2-40B4-BE49-F238E27FC236}">
                <a16:creationId xmlns:a16="http://schemas.microsoft.com/office/drawing/2014/main" id="{9EE4AA36-BF67-4AE0-8659-B6F2ED36E0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6D6254-E897-43A7-ABA1-36C237BE4E1E}" type="slidenum">
              <a:rPr lang="en-US" altLang="en-US" smtClean="0">
                <a:latin typeface="Arial" panose="020B0604020202020204" pitchFamily="34" charset="0"/>
              </a:rPr>
              <a:pPr/>
              <a:t>108</a:t>
            </a:fld>
            <a:endParaRPr lang="en-US" altLang="en-US">
              <a:latin typeface="Arial" panose="020B0604020202020204" pitchFamily="34" charset="0"/>
            </a:endParaRPr>
          </a:p>
        </p:txBody>
      </p:sp>
    </p:spTree>
    <p:extLst>
      <p:ext uri="{BB962C8B-B14F-4D97-AF65-F5344CB8AC3E}">
        <p14:creationId xmlns:p14="http://schemas.microsoft.com/office/powerpoint/2010/main" val="287376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1EDA668-C26C-4D7D-954D-B670A4917D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902236-78BB-40C1-94ED-FC2A22D59CEB}"/>
              </a:ext>
            </a:extLst>
          </p:cNvPr>
          <p:cNvSpPr>
            <a:spLocks noGrp="1"/>
          </p:cNvSpPr>
          <p:nvPr>
            <p:ph type="body" idx="1"/>
          </p:nvPr>
        </p:nvSpPr>
        <p:spPr/>
        <p:txBody>
          <a:bodyPr>
            <a:normAutofit/>
          </a:bodyPr>
          <a:lstStyle/>
          <a:p>
            <a:pPr marL="457200" indent="-457200" eaLnBrk="1" fontAlgn="auto" hangingPunct="1">
              <a:spcBef>
                <a:spcPts val="0"/>
              </a:spcBef>
              <a:spcAft>
                <a:spcPts val="0"/>
              </a:spcAft>
              <a:buFont typeface="Arial" pitchFamily="34" charset="0"/>
              <a:buChar char="•"/>
              <a:defRPr/>
            </a:pPr>
            <a:r>
              <a:rPr lang="en-US"/>
              <a:t>Describe the functions, characteristics, and operation of the RIPv1 protocol.</a:t>
            </a:r>
          </a:p>
          <a:p>
            <a:pPr marL="457200" indent="-457200" eaLnBrk="1" fontAlgn="auto" hangingPunct="1">
              <a:spcBef>
                <a:spcPts val="0"/>
              </a:spcBef>
              <a:spcAft>
                <a:spcPts val="0"/>
              </a:spcAft>
              <a:buFont typeface="Arial" pitchFamily="34" charset="0"/>
              <a:buChar char="•"/>
              <a:defRPr/>
            </a:pPr>
            <a:r>
              <a:rPr lang="en-US"/>
              <a:t>Configure a device for using RIPv1.</a:t>
            </a:r>
          </a:p>
          <a:p>
            <a:pPr marL="457200" indent="-457200" eaLnBrk="1" fontAlgn="auto" hangingPunct="1">
              <a:spcBef>
                <a:spcPts val="0"/>
              </a:spcBef>
              <a:spcAft>
                <a:spcPts val="0"/>
              </a:spcAft>
              <a:buFont typeface="Arial" pitchFamily="34" charset="0"/>
              <a:buChar char="•"/>
              <a:defRPr/>
            </a:pPr>
            <a:r>
              <a:rPr lang="en-US"/>
              <a:t>Verify proper RIPv1 operation.</a:t>
            </a:r>
          </a:p>
          <a:p>
            <a:pPr marL="457200" indent="-457200" eaLnBrk="1" fontAlgn="auto" hangingPunct="1">
              <a:spcBef>
                <a:spcPts val="0"/>
              </a:spcBef>
              <a:spcAft>
                <a:spcPts val="0"/>
              </a:spcAft>
              <a:buFont typeface="Arial" pitchFamily="34" charset="0"/>
              <a:buChar char="•"/>
              <a:defRPr/>
            </a:pPr>
            <a:r>
              <a:rPr lang="en-US"/>
              <a:t>Describe how RIPv1 performs automatic summarization.</a:t>
            </a:r>
          </a:p>
          <a:p>
            <a:pPr marL="457200" indent="-457200" eaLnBrk="1" fontAlgn="auto" hangingPunct="1">
              <a:spcBef>
                <a:spcPts val="0"/>
              </a:spcBef>
              <a:spcAft>
                <a:spcPts val="0"/>
              </a:spcAft>
              <a:buFont typeface="Arial" pitchFamily="34" charset="0"/>
              <a:buChar char="•"/>
              <a:defRPr/>
            </a:pPr>
            <a:r>
              <a:rPr lang="en-US"/>
              <a:t>Configure, verify, and troubleshoot default routes propagated in a routed network implementing RIPv1.</a:t>
            </a:r>
          </a:p>
          <a:p>
            <a:pPr marL="457200" indent="-457200" eaLnBrk="1" fontAlgn="auto" hangingPunct="1">
              <a:spcBef>
                <a:spcPts val="0"/>
              </a:spcBef>
              <a:spcAft>
                <a:spcPts val="0"/>
              </a:spcAft>
              <a:buFont typeface="Arial" pitchFamily="34" charset="0"/>
              <a:buChar char="•"/>
              <a:defRPr/>
            </a:pPr>
            <a:r>
              <a:rPr lang="en-US"/>
              <a:t>Use recommended techniques to solve problems related to RIPv1.</a:t>
            </a:r>
          </a:p>
          <a:p>
            <a:pPr eaLnBrk="1" fontAlgn="auto" hangingPunct="1">
              <a:spcBef>
                <a:spcPts val="0"/>
              </a:spcBef>
              <a:spcAft>
                <a:spcPts val="0"/>
              </a:spcAft>
              <a:defRPr/>
            </a:pPr>
            <a:endParaRPr lang="vi-VN"/>
          </a:p>
        </p:txBody>
      </p:sp>
      <p:sp>
        <p:nvSpPr>
          <p:cNvPr id="66564" name="Slide Number Placeholder 3">
            <a:extLst>
              <a:ext uri="{FF2B5EF4-FFF2-40B4-BE49-F238E27FC236}">
                <a16:creationId xmlns:a16="http://schemas.microsoft.com/office/drawing/2014/main" id="{05E908A0-8130-4DB7-A48A-892E8D8E3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6E9A0E-5579-41DA-BF76-291773BDB139}" type="slidenum">
              <a:rPr lang="en-US" altLang="en-US" smtClean="0">
                <a:latin typeface="Arial" panose="020B0604020202020204" pitchFamily="34" charset="0"/>
              </a:rPr>
              <a:pPr/>
              <a:t>124</a:t>
            </a:fld>
            <a:endParaRPr lang="en-US" altLang="en-US">
              <a:latin typeface="Arial" panose="020B0604020202020204" pitchFamily="34" charset="0"/>
            </a:endParaRPr>
          </a:p>
        </p:txBody>
      </p:sp>
    </p:spTree>
    <p:extLst>
      <p:ext uri="{BB962C8B-B14F-4D97-AF65-F5344CB8AC3E}">
        <p14:creationId xmlns:p14="http://schemas.microsoft.com/office/powerpoint/2010/main" val="3485268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ai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itle"/>
          <p:cNvPicPr>
            <a:picLocks noChangeAspect="1" noChangeArrowheads="1"/>
          </p:cNvPicPr>
          <p:nvPr/>
        </p:nvPicPr>
        <p:blipFill>
          <a:blip r:embed="rId5">
            <a:lum bright="36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9" name="Rectangle 24"/>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a:solidFill>
                <a:srgbClr val="0066CC"/>
              </a:solidFill>
            </a:endParaRPr>
          </a:p>
        </p:txBody>
      </p:sp>
      <p:sp>
        <p:nvSpPr>
          <p:cNvPr id="10" name="Rectangle 25"/>
          <p:cNvSpPr>
            <a:spLocks noChangeArrowheads="1"/>
          </p:cNvSpPr>
          <p:nvPr/>
        </p:nvSpPr>
        <p:spPr bwMode="auto">
          <a:xfrm>
            <a:off x="0" y="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3200" b="1" dirty="0">
              <a:solidFill>
                <a:srgbClr val="FFFF00"/>
              </a:solidFill>
              <a:latin typeface="Times New Roman" pitchFamily="18" charset="0"/>
            </a:endParaRPr>
          </a:p>
        </p:txBody>
      </p:sp>
      <p:sp>
        <p:nvSpPr>
          <p:cNvPr id="4118" name="Rectangle 22"/>
          <p:cNvSpPr>
            <a:spLocks noGrp="1" noChangeArrowheads="1"/>
          </p:cNvSpPr>
          <p:nvPr>
            <p:ph type="ctrTitle"/>
          </p:nvPr>
        </p:nvSpPr>
        <p:spPr>
          <a:xfrm>
            <a:off x="914400" y="2130426"/>
            <a:ext cx="10363200" cy="1470025"/>
          </a:xfrm>
        </p:spPr>
        <p:txBody>
          <a:bodyPr/>
          <a:lstStyle>
            <a:lvl1pPr>
              <a:defRPr sz="4000">
                <a:solidFill>
                  <a:srgbClr val="CC3300"/>
                </a:solidFill>
              </a:defRPr>
            </a:lvl1pPr>
          </a:lstStyle>
          <a:p>
            <a:r>
              <a:rPr lang="en-US"/>
              <a:t>Click to edit Master title style</a:t>
            </a:r>
          </a:p>
        </p:txBody>
      </p:sp>
      <p:sp>
        <p:nvSpPr>
          <p:cNvPr id="4119" name="Rectangle 2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rgbClr val="000066"/>
                </a:solidFill>
              </a:defRPr>
            </a:lvl1pPr>
          </a:lstStyle>
          <a:p>
            <a:r>
              <a:rPr lang="en-US"/>
              <a:t>Click to edit Master subtitle style</a:t>
            </a:r>
          </a:p>
        </p:txBody>
      </p:sp>
    </p:spTree>
    <p:extLst>
      <p:ext uri="{BB962C8B-B14F-4D97-AF65-F5344CB8AC3E}">
        <p14:creationId xmlns:p14="http://schemas.microsoft.com/office/powerpoint/2010/main" val="408315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3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326"/>
            <a:ext cx="304800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0326"/>
            <a:ext cx="8940800" cy="6492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46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60325"/>
            <a:ext cx="12192000" cy="838200"/>
          </a:xfrm>
        </p:spPr>
        <p:txBody>
          <a:bodyPr/>
          <a:lstStyle/>
          <a:p>
            <a:r>
              <a:rPr lang="en-US"/>
              <a:t>Click to edit Master title style</a:t>
            </a:r>
          </a:p>
        </p:txBody>
      </p:sp>
      <p:sp>
        <p:nvSpPr>
          <p:cNvPr id="3" name="Table Placeholder 2"/>
          <p:cNvSpPr>
            <a:spLocks noGrp="1"/>
          </p:cNvSpPr>
          <p:nvPr>
            <p:ph type="tbl" idx="1"/>
          </p:nvPr>
        </p:nvSpPr>
        <p:spPr>
          <a:xfrm>
            <a:off x="203200" y="1066800"/>
            <a:ext cx="11785600" cy="5486400"/>
          </a:xfrm>
        </p:spPr>
        <p:txBody>
          <a:bodyPr/>
          <a:lstStyle/>
          <a:p>
            <a:pPr lvl="0"/>
            <a:r>
              <a:rPr lang="en-US" noProof="0"/>
              <a:t>Click icon to add table</a:t>
            </a:r>
          </a:p>
        </p:txBody>
      </p:sp>
    </p:spTree>
    <p:extLst>
      <p:ext uri="{BB962C8B-B14F-4D97-AF65-F5344CB8AC3E}">
        <p14:creationId xmlns:p14="http://schemas.microsoft.com/office/powerpoint/2010/main" val="18612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549400" y="6243638"/>
            <a:ext cx="2540000" cy="457200"/>
          </a:xfrm>
          <a:prstGeom prst="rect">
            <a:avLst/>
          </a:prstGeom>
        </p:spPr>
        <p:txBody>
          <a:bodyPr/>
          <a:lstStyle>
            <a:lvl1pPr>
              <a:defRPr/>
            </a:lvl1pPr>
          </a:lstStyle>
          <a:p>
            <a:fld id="{4F838ACB-677A-4AF9-BB36-3BAF7164DD3B}" type="datetimeFigureOut">
              <a:rPr lang="en-US" smtClean="0"/>
              <a:t>6/30/2024</a:t>
            </a:fld>
            <a:endParaRPr lang="en-US"/>
          </a:p>
        </p:txBody>
      </p:sp>
      <p:sp>
        <p:nvSpPr>
          <p:cNvPr id="7" name="Footer Placeholder 6"/>
          <p:cNvSpPr>
            <a:spLocks noGrp="1"/>
          </p:cNvSpPr>
          <p:nvPr>
            <p:ph type="ftr" sz="quarter" idx="11"/>
          </p:nvPr>
        </p:nvSpPr>
        <p:spPr>
          <a:xfrm>
            <a:off x="4876800" y="6243638"/>
            <a:ext cx="38608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9389533" y="6243638"/>
            <a:ext cx="2540000" cy="457200"/>
          </a:xfrm>
          <a:prstGeom prst="rect">
            <a:avLst/>
          </a:prstGeom>
        </p:spPr>
        <p:txBody>
          <a:bodyPr/>
          <a:lstStyle>
            <a:lvl1pPr>
              <a:defRPr/>
            </a:lvl1pPr>
          </a:lstStyle>
          <a:p>
            <a:fld id="{EE5C2A01-BD3A-48B9-A9F0-483EE29C59E7}" type="slidenum">
              <a:rPr lang="en-US" smtClean="0"/>
              <a:t>‹#›</a:t>
            </a:fld>
            <a:endParaRPr lang="en-US"/>
          </a:p>
        </p:txBody>
      </p:sp>
    </p:spTree>
    <p:extLst>
      <p:ext uri="{BB962C8B-B14F-4D97-AF65-F5344CB8AC3E}">
        <p14:creationId xmlns:p14="http://schemas.microsoft.com/office/powerpoint/2010/main" val="278595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9400" y="6243638"/>
            <a:ext cx="2540000" cy="457200"/>
          </a:xfrm>
          <a:prstGeom prst="rect">
            <a:avLst/>
          </a:prstGeom>
        </p:spPr>
        <p:txBody>
          <a:bodyPr/>
          <a:lstStyle>
            <a:lvl1pPr>
              <a:defRPr/>
            </a:lvl1pPr>
          </a:lstStyle>
          <a:p>
            <a:fld id="{4F838ACB-677A-4AF9-BB36-3BAF7164DD3B}" type="datetimeFigureOut">
              <a:rPr lang="en-US" smtClean="0"/>
              <a:t>6/30/2024</a:t>
            </a:fld>
            <a:endParaRPr lang="en-US"/>
          </a:p>
        </p:txBody>
      </p:sp>
      <p:sp>
        <p:nvSpPr>
          <p:cNvPr id="6" name="Footer Placeholder 5"/>
          <p:cNvSpPr>
            <a:spLocks noGrp="1"/>
          </p:cNvSpPr>
          <p:nvPr>
            <p:ph type="ftr" sz="quarter" idx="11"/>
          </p:nvPr>
        </p:nvSpPr>
        <p:spPr>
          <a:xfrm>
            <a:off x="4876800" y="6243638"/>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9389533" y="6243638"/>
            <a:ext cx="2540000" cy="457200"/>
          </a:xfrm>
          <a:prstGeom prst="rect">
            <a:avLst/>
          </a:prstGeom>
        </p:spPr>
        <p:txBody>
          <a:bodyPr/>
          <a:lstStyle>
            <a:lvl1pPr>
              <a:defRPr/>
            </a:lvl1pPr>
          </a:lstStyle>
          <a:p>
            <a:fld id="{EE5C2A01-BD3A-48B9-A9F0-483EE29C59E7}" type="slidenum">
              <a:rPr lang="en-US" smtClean="0"/>
              <a:t>‹#›</a:t>
            </a:fld>
            <a:endParaRPr lang="en-US"/>
          </a:p>
        </p:txBody>
      </p:sp>
    </p:spTree>
    <p:extLst>
      <p:ext uri="{BB962C8B-B14F-4D97-AF65-F5344CB8AC3E}">
        <p14:creationId xmlns:p14="http://schemas.microsoft.com/office/powerpoint/2010/main" val="378246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08000" y="1066800"/>
            <a:ext cx="11480800" cy="5486400"/>
          </a:xfrm>
        </p:spPr>
        <p:txBody>
          <a:bodyPr/>
          <a:lstStyle>
            <a:lvl1pPr>
              <a:spcBef>
                <a:spcPts val="600"/>
              </a:spcBef>
              <a:spcAft>
                <a:spcPts val="600"/>
              </a:spcAft>
              <a:defRPr>
                <a:solidFill>
                  <a:srgbClr val="0000CC"/>
                </a:solidFill>
              </a:defRPr>
            </a:lvl1pPr>
            <a:lvl2pPr>
              <a:spcBef>
                <a:spcPts val="600"/>
              </a:spcBef>
              <a:spcAft>
                <a:spcPts val="600"/>
              </a:spcAft>
              <a:defRPr sz="3000">
                <a:solidFill>
                  <a:srgbClr val="C00000"/>
                </a:solidFill>
              </a:defRPr>
            </a:lvl2pPr>
            <a:lvl3pPr>
              <a:spcBef>
                <a:spcPts val="600"/>
              </a:spcBef>
              <a:spcAft>
                <a:spcPts val="600"/>
              </a:spcAft>
              <a:defRPr sz="2800"/>
            </a:lvl3pPr>
            <a:lvl4pPr>
              <a:spcBef>
                <a:spcPts val="600"/>
              </a:spcBef>
              <a:spcAft>
                <a:spcPts val="600"/>
              </a:spcAft>
              <a:defRPr sz="2600"/>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549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10358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95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22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764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59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9279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04556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026" name="Picture 28" descr="Main"/>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29" descr="Title"/>
          <p:cNvPicPr>
            <a:picLocks noChangeAspect="1" noChangeArrowheads="1"/>
          </p:cNvPicPr>
          <p:nvPr/>
        </p:nvPicPr>
        <p:blipFill>
          <a:blip r:embed="rId18">
            <a:lum bright="30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0"/>
          <p:cNvSpPr>
            <a:spLocks noGrp="1" noChangeArrowheads="1"/>
          </p:cNvSpPr>
          <p:nvPr>
            <p:ph type="title"/>
          </p:nvPr>
        </p:nvSpPr>
        <p:spPr bwMode="auto">
          <a:xfrm>
            <a:off x="0" y="60325"/>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Freeform 3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1030" name="Rectangle 32"/>
          <p:cNvSpPr>
            <a:spLocks noGrp="1" noChangeArrowheads="1"/>
          </p:cNvSpPr>
          <p:nvPr>
            <p:ph type="body" idx="1"/>
          </p:nvPr>
        </p:nvSpPr>
        <p:spPr bwMode="auto">
          <a:xfrm>
            <a:off x="508000" y="1066800"/>
            <a:ext cx="11480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33" descr="Lin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4" descr="Bottom"/>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35"/>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a:solidFill>
                <a:srgbClr val="0066CC"/>
              </a:solidFill>
            </a:endParaRPr>
          </a:p>
        </p:txBody>
      </p:sp>
    </p:spTree>
    <p:extLst>
      <p:ext uri="{BB962C8B-B14F-4D97-AF65-F5344CB8AC3E}">
        <p14:creationId xmlns:p14="http://schemas.microsoft.com/office/powerpoint/2010/main" val="5153753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p:titleStyle>
    <p:bodyStyle>
      <a:lvl1pPr marL="342900" indent="-342900" algn="l" rtl="0" eaLnBrk="1" fontAlgn="base" hangingPunct="1">
        <a:spcBef>
          <a:spcPts val="600"/>
        </a:spcBef>
        <a:spcAft>
          <a:spcPts val="600"/>
        </a:spcAft>
        <a:buFont typeface="Wingdings" pitchFamily="2" charset="2"/>
        <a:buChar char="Ø"/>
        <a:defRPr sz="3200">
          <a:solidFill>
            <a:srgbClr val="0000CC"/>
          </a:solidFill>
          <a:latin typeface="Times New Roman" pitchFamily="18" charset="0"/>
          <a:ea typeface="+mn-ea"/>
          <a:cs typeface="Times New Roman" pitchFamily="18" charset="0"/>
        </a:defRPr>
      </a:lvl1pPr>
      <a:lvl2pPr marL="742950" indent="-285750" algn="l" rtl="0" eaLnBrk="1" fontAlgn="base" hangingPunct="1">
        <a:spcBef>
          <a:spcPts val="600"/>
        </a:spcBef>
        <a:spcAft>
          <a:spcPts val="600"/>
        </a:spcAft>
        <a:buFont typeface="Wingdings" pitchFamily="2" charset="2"/>
        <a:buChar char="§"/>
        <a:defRPr sz="3000">
          <a:solidFill>
            <a:srgbClr val="C00000"/>
          </a:solidFill>
          <a:latin typeface="Times New Roman" pitchFamily="18" charset="0"/>
          <a:cs typeface="Times New Roman" pitchFamily="18" charset="0"/>
        </a:defRPr>
      </a:lvl2pPr>
      <a:lvl3pPr marL="1143000" indent="-228600" algn="l" rtl="0" eaLnBrk="1" fontAlgn="base" hangingPunct="1">
        <a:spcBef>
          <a:spcPts val="600"/>
        </a:spcBef>
        <a:spcAft>
          <a:spcPts val="600"/>
        </a:spcAft>
        <a:buChar char="•"/>
        <a:defRPr sz="2800">
          <a:solidFill>
            <a:srgbClr val="333399"/>
          </a:solidFill>
          <a:latin typeface="Times New Roman" pitchFamily="18" charset="0"/>
          <a:cs typeface="Times New Roman" pitchFamily="18" charset="0"/>
        </a:defRPr>
      </a:lvl3pPr>
      <a:lvl4pPr marL="1600200" indent="-228600" algn="l" rtl="0" eaLnBrk="1" fontAlgn="base" hangingPunct="1">
        <a:spcBef>
          <a:spcPts val="600"/>
        </a:spcBef>
        <a:spcAft>
          <a:spcPts val="600"/>
        </a:spcAft>
        <a:buChar char="–"/>
        <a:defRPr sz="2600">
          <a:solidFill>
            <a:srgbClr val="000066"/>
          </a:solidFill>
          <a:latin typeface="Times New Roman" pitchFamily="18" charset="0"/>
          <a:cs typeface="Times New Roman" pitchFamily="18" charset="0"/>
        </a:defRPr>
      </a:lvl4pPr>
      <a:lvl5pPr marL="2057400" indent="-228600" algn="l" rtl="0" eaLnBrk="1" fontAlgn="base" hangingPunct="1">
        <a:spcBef>
          <a:spcPts val="600"/>
        </a:spcBef>
        <a:spcAft>
          <a:spcPts val="600"/>
        </a:spcAft>
        <a:buChar char="»"/>
        <a:defRPr sz="2000">
          <a:solidFill>
            <a:srgbClr val="000066"/>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b="1">
          <a:solidFill>
            <a:srgbClr val="000066"/>
          </a:solidFill>
          <a:latin typeface="+mn-lt"/>
        </a:defRPr>
      </a:lvl6pPr>
      <a:lvl7pPr marL="2971800" indent="-228600" algn="l" rtl="0" eaLnBrk="1" fontAlgn="base" hangingPunct="1">
        <a:spcBef>
          <a:spcPct val="20000"/>
        </a:spcBef>
        <a:spcAft>
          <a:spcPct val="0"/>
        </a:spcAft>
        <a:buChar char="»"/>
        <a:defRPr sz="2000" b="1">
          <a:solidFill>
            <a:srgbClr val="000066"/>
          </a:solidFill>
          <a:latin typeface="+mn-lt"/>
        </a:defRPr>
      </a:lvl7pPr>
      <a:lvl8pPr marL="3429000" indent="-228600" algn="l" rtl="0" eaLnBrk="1" fontAlgn="base" hangingPunct="1">
        <a:spcBef>
          <a:spcPct val="20000"/>
        </a:spcBef>
        <a:spcAft>
          <a:spcPct val="0"/>
        </a:spcAft>
        <a:buChar char="»"/>
        <a:defRPr sz="2000" b="1">
          <a:solidFill>
            <a:srgbClr val="000066"/>
          </a:solidFill>
          <a:latin typeface="+mn-lt"/>
        </a:defRPr>
      </a:lvl8pPr>
      <a:lvl9pPr marL="3886200" indent="-228600" algn="l" rtl="0" eaLnBrk="1" fontAlgn="base" hangingPunct="1">
        <a:spcBef>
          <a:spcPct val="20000"/>
        </a:spcBef>
        <a:spcAft>
          <a:spcPct val="0"/>
        </a:spcAft>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C08B-7100-4A6D-923B-3C9786349AEA}"/>
              </a:ext>
            </a:extLst>
          </p:cNvPr>
          <p:cNvSpPr>
            <a:spLocks noGrp="1"/>
          </p:cNvSpPr>
          <p:nvPr>
            <p:ph type="ctrTitle"/>
          </p:nvPr>
        </p:nvSpPr>
        <p:spPr/>
        <p:txBody>
          <a:bodyPr/>
          <a:lstStyle/>
          <a:p>
            <a:r>
              <a:rPr lang="en-US" dirty="0"/>
              <a:t>CH</a:t>
            </a:r>
            <a:r>
              <a:rPr lang="vi-VN" dirty="0"/>
              <a:t>Ư</a:t>
            </a:r>
            <a:r>
              <a:rPr lang="en-US" dirty="0"/>
              <a:t>ƠNG 5: TẦNG MẠNG</a:t>
            </a:r>
            <a:br>
              <a:rPr lang="en-US" dirty="0"/>
            </a:br>
            <a:r>
              <a:rPr lang="en-US" dirty="0"/>
              <a:t>(NETWORK)</a:t>
            </a:r>
          </a:p>
        </p:txBody>
      </p:sp>
      <p:sp>
        <p:nvSpPr>
          <p:cNvPr id="3" name="Subtitle 2">
            <a:extLst>
              <a:ext uri="{FF2B5EF4-FFF2-40B4-BE49-F238E27FC236}">
                <a16:creationId xmlns:a16="http://schemas.microsoft.com/office/drawing/2014/main" id="{F92490C9-ACF7-42A2-9392-799EAF751E5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6856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4F84-D9BC-4A9A-A60E-710B0712A03E}"/>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1508135F-E391-4A29-B0C3-011139639A6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2009BB0-10D3-485D-8B3C-E937F39398CC}"/>
              </a:ext>
            </a:extLst>
          </p:cNvPr>
          <p:cNvPicPr>
            <a:picLocks noChangeAspect="1"/>
          </p:cNvPicPr>
          <p:nvPr/>
        </p:nvPicPr>
        <p:blipFill>
          <a:blip r:embed="rId2"/>
          <a:stretch>
            <a:fillRect/>
          </a:stretch>
        </p:blipFill>
        <p:spPr>
          <a:xfrm>
            <a:off x="4403345" y="1066800"/>
            <a:ext cx="3385310" cy="5244544"/>
          </a:xfrm>
          <a:prstGeom prst="rect">
            <a:avLst/>
          </a:prstGeom>
        </p:spPr>
      </p:pic>
    </p:spTree>
    <p:extLst>
      <p:ext uri="{BB962C8B-B14F-4D97-AF65-F5344CB8AC3E}">
        <p14:creationId xmlns:p14="http://schemas.microsoft.com/office/powerpoint/2010/main" val="32141988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EBF3ED1-C0D8-4F3C-81DF-49B71445D7B9}"/>
              </a:ext>
            </a:extLst>
          </p:cNvPr>
          <p:cNvSpPr>
            <a:spLocks noGrp="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V.1. TỔNG QUAN VỀ ROUTING</a:t>
            </a:r>
            <a:endParaRPr lang="en-US" altLang="en-US" dirty="0"/>
          </a:p>
        </p:txBody>
      </p:sp>
      <p:sp>
        <p:nvSpPr>
          <p:cNvPr id="32771" name="Content Placeholder 2">
            <a:extLst>
              <a:ext uri="{FF2B5EF4-FFF2-40B4-BE49-F238E27FC236}">
                <a16:creationId xmlns:a16="http://schemas.microsoft.com/office/drawing/2014/main" id="{9BB7AAC8-D194-4113-995A-27C1F87C2761}"/>
              </a:ext>
            </a:extLst>
          </p:cNvPr>
          <p:cNvSpPr>
            <a:spLocks noGrp="1"/>
          </p:cNvSpPr>
          <p:nvPr>
            <p:ph idx="1"/>
          </p:nvPr>
        </p:nvSpPr>
        <p:spPr/>
        <p:txBody>
          <a:bodyPr/>
          <a:lstStyle/>
          <a:p>
            <a:pPr algn="just" eaLnBrk="1" hangingPunct="1"/>
            <a:r>
              <a:rPr lang="en-US" altLang="en-US" b="1" dirty="0" err="1"/>
              <a:t>Giao</a:t>
            </a:r>
            <a:r>
              <a:rPr lang="en-US" altLang="en-US" b="1" dirty="0"/>
              <a:t> </a:t>
            </a:r>
            <a:r>
              <a:rPr lang="en-US" altLang="en-US" b="1" dirty="0" err="1"/>
              <a:t>thức</a:t>
            </a:r>
            <a:r>
              <a:rPr lang="en-US" altLang="en-US" b="1" dirty="0"/>
              <a:t> </a:t>
            </a:r>
            <a:r>
              <a:rPr lang="en-US" altLang="en-US" b="1" dirty="0" err="1"/>
              <a:t>định</a:t>
            </a:r>
            <a:r>
              <a:rPr lang="en-US" altLang="en-US" b="1" dirty="0"/>
              <a:t> </a:t>
            </a:r>
            <a:r>
              <a:rPr lang="en-US" altLang="en-US" b="1" dirty="0" err="1"/>
              <a:t>tuyến</a:t>
            </a:r>
            <a:r>
              <a:rPr lang="en-US" altLang="en-US" b="1" dirty="0"/>
              <a:t> (routing protocols)</a:t>
            </a:r>
          </a:p>
          <a:p>
            <a:pPr algn="just" eaLnBrk="1" hangingPunct="1"/>
            <a:r>
              <a:rPr lang="vi-VN" altLang="en-US" dirty="0"/>
              <a:t>Giao thức định tuyến được dùng trong khi thi hành thuật toán định tuyến để thuận tiện cho việc trao đổi thông tin giữa các mạng, cho phép các router xây dựng bảng định tuyến một cách linh hoạt.</a:t>
            </a:r>
            <a:endParaRPr lang="en-US"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4750BD1-9FE8-43A2-B715-893DFE86CE1F}"/>
              </a:ext>
            </a:extLst>
          </p:cNvPr>
          <p:cNvSpPr>
            <a:spLocks noGrp="1"/>
          </p:cNvSpPr>
          <p:nvPr>
            <p:ph type="title"/>
          </p:nvPr>
        </p:nvSpPr>
        <p:spPr>
          <a:xfrm>
            <a:off x="387625" y="266700"/>
            <a:ext cx="11211339"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V.2. ĐỊNH TUYẾN TĨNH – STATIC ROUTING</a:t>
            </a:r>
            <a:endParaRPr lang="vi-VN" dirty="0">
              <a:cs typeface="Times New Roman" pitchFamily="18" charset="0"/>
            </a:endParaRPr>
          </a:p>
        </p:txBody>
      </p:sp>
      <p:sp>
        <p:nvSpPr>
          <p:cNvPr id="33795" name="Content Placeholder 2">
            <a:extLst>
              <a:ext uri="{FF2B5EF4-FFF2-40B4-BE49-F238E27FC236}">
                <a16:creationId xmlns:a16="http://schemas.microsoft.com/office/drawing/2014/main" id="{F4D28BC3-33E6-4671-9AF6-2640FC8F9D8F}"/>
              </a:ext>
            </a:extLst>
          </p:cNvPr>
          <p:cNvSpPr>
            <a:spLocks noGrp="1"/>
          </p:cNvSpPr>
          <p:nvPr>
            <p:ph idx="1"/>
          </p:nvPr>
        </p:nvSpPr>
        <p:spPr>
          <a:xfrm>
            <a:off x="536714" y="1066800"/>
            <a:ext cx="8279296" cy="5029200"/>
          </a:xfrm>
        </p:spPr>
        <p:txBody>
          <a:bodyPr/>
          <a:lstStyle/>
          <a:p>
            <a:pPr marL="514350" indent="-514350"/>
            <a:r>
              <a:rPr lang="en-US" altLang="en-US" dirty="0" err="1"/>
              <a:t>Định</a:t>
            </a:r>
            <a:r>
              <a:rPr lang="en-US" altLang="en-US" dirty="0"/>
              <a:t> </a:t>
            </a:r>
            <a:r>
              <a:rPr lang="en-US" altLang="en-US" dirty="0" err="1"/>
              <a:t>tuyến</a:t>
            </a:r>
            <a:r>
              <a:rPr lang="en-US" altLang="en-US" dirty="0"/>
              <a:t> </a:t>
            </a:r>
            <a:r>
              <a:rPr lang="en-US" altLang="en-US" dirty="0" err="1"/>
              <a:t>tĩnh</a:t>
            </a:r>
            <a:r>
              <a:rPr lang="en-US" altLang="en-US" dirty="0"/>
              <a:t> </a:t>
            </a:r>
            <a:r>
              <a:rPr lang="en-US" altLang="en-US" dirty="0" err="1"/>
              <a:t>là</a:t>
            </a:r>
            <a:r>
              <a:rPr lang="en-US" altLang="en-US" dirty="0"/>
              <a:t> </a:t>
            </a:r>
            <a:r>
              <a:rPr lang="en-US" altLang="en-US" dirty="0" err="1"/>
              <a:t>một</a:t>
            </a:r>
            <a:r>
              <a:rPr lang="en-US" altLang="en-US" dirty="0"/>
              <a:t> </a:t>
            </a:r>
            <a:r>
              <a:rPr lang="en-US" altLang="en-US" dirty="0" err="1"/>
              <a:t>quá</a:t>
            </a:r>
            <a:r>
              <a:rPr lang="en-US" altLang="en-US" dirty="0"/>
              <a:t> </a:t>
            </a:r>
            <a:r>
              <a:rPr lang="en-US" altLang="en-US" dirty="0" err="1"/>
              <a:t>trình</a:t>
            </a:r>
            <a:r>
              <a:rPr lang="en-US" altLang="en-US" dirty="0"/>
              <a:t> </a:t>
            </a:r>
            <a:r>
              <a:rPr lang="en-US" altLang="en-US" dirty="0" err="1"/>
              <a:t>định</a:t>
            </a:r>
            <a:r>
              <a:rPr lang="en-US" altLang="en-US" dirty="0"/>
              <a:t> </a:t>
            </a:r>
            <a:r>
              <a:rPr lang="en-US" altLang="en-US" dirty="0" err="1"/>
              <a:t>tuyến</a:t>
            </a:r>
            <a:r>
              <a:rPr lang="en-US" altLang="en-US" dirty="0"/>
              <a:t> </a:t>
            </a:r>
            <a:r>
              <a:rPr lang="en-US" altLang="en-US" dirty="0" err="1"/>
              <a:t>sử</a:t>
            </a:r>
            <a:r>
              <a:rPr lang="en-US" altLang="en-US" dirty="0"/>
              <a:t> </a:t>
            </a:r>
            <a:r>
              <a:rPr lang="en-US" altLang="en-US" dirty="0" err="1"/>
              <a:t>dụng</a:t>
            </a:r>
            <a:r>
              <a:rPr lang="en-US" altLang="en-US" dirty="0"/>
              <a:t> </a:t>
            </a:r>
            <a:r>
              <a:rPr lang="en-US" altLang="en-US" dirty="0" err="1"/>
              <a:t>các</a:t>
            </a:r>
            <a:r>
              <a:rPr lang="en-US" altLang="en-US" dirty="0"/>
              <a:t> </a:t>
            </a:r>
            <a:r>
              <a:rPr lang="en-US" altLang="en-US" dirty="0" err="1"/>
              <a:t>tuyến</a:t>
            </a:r>
            <a:r>
              <a:rPr lang="en-US" altLang="en-US" dirty="0"/>
              <a:t> do </a:t>
            </a:r>
            <a:r>
              <a:rPr lang="en-US" altLang="en-US" dirty="0" err="1"/>
              <a:t>người</a:t>
            </a:r>
            <a:r>
              <a:rPr lang="en-US" altLang="en-US" dirty="0"/>
              <a:t> </a:t>
            </a:r>
            <a:r>
              <a:rPr lang="en-US" altLang="en-US" dirty="0" err="1"/>
              <a:t>quản</a:t>
            </a:r>
            <a:r>
              <a:rPr lang="en-US" altLang="en-US" dirty="0"/>
              <a:t> </a:t>
            </a:r>
            <a:r>
              <a:rPr lang="en-US" altLang="en-US" dirty="0" err="1"/>
              <a:t>trị</a:t>
            </a:r>
            <a:r>
              <a:rPr lang="en-US" altLang="en-US" dirty="0"/>
              <a:t> </a:t>
            </a:r>
            <a:r>
              <a:rPr lang="en-US" altLang="en-US" dirty="0" err="1"/>
              <a:t>cấu</a:t>
            </a:r>
            <a:r>
              <a:rPr lang="en-US" altLang="en-US" dirty="0"/>
              <a:t> </a:t>
            </a:r>
            <a:r>
              <a:rPr lang="en-US" altLang="en-US" dirty="0" err="1"/>
              <a:t>hình</a:t>
            </a:r>
            <a:r>
              <a:rPr lang="en-US" altLang="en-US" dirty="0"/>
              <a:t> </a:t>
            </a:r>
            <a:r>
              <a:rPr lang="en-US" altLang="en-US" dirty="0" err="1"/>
              <a:t>thủ</a:t>
            </a:r>
            <a:r>
              <a:rPr lang="en-US" altLang="en-US" dirty="0"/>
              <a:t> </a:t>
            </a:r>
            <a:r>
              <a:rPr lang="en-US" altLang="en-US" dirty="0" err="1"/>
              <a:t>công</a:t>
            </a:r>
            <a:r>
              <a:rPr lang="en-US" altLang="en-US" dirty="0"/>
              <a:t> </a:t>
            </a:r>
            <a:r>
              <a:rPr lang="en-US" altLang="en-US" dirty="0" err="1"/>
              <a:t>trên</a:t>
            </a:r>
            <a:r>
              <a:rPr lang="en-US" altLang="en-US" dirty="0"/>
              <a:t> router.</a:t>
            </a:r>
          </a:p>
          <a:p>
            <a:pPr marL="514350" indent="-514350"/>
            <a:r>
              <a:rPr lang="vi-VN" altLang="en-US" dirty="0"/>
              <a:t>Một router cần phải làm như sau:</a:t>
            </a:r>
          </a:p>
          <a:p>
            <a:pPr marL="914400" lvl="1" indent="-514350"/>
            <a:r>
              <a:rPr lang="vi-VN" altLang="en-US" sz="2400" dirty="0"/>
              <a:t>Biết địa chỉ đích.</a:t>
            </a:r>
          </a:p>
          <a:p>
            <a:pPr marL="914400" lvl="1" indent="-514350"/>
            <a:r>
              <a:rPr lang="vi-VN" altLang="en-US" sz="2400" dirty="0"/>
              <a:t>Xác định các nguồn mà từ đó các router có thể học.</a:t>
            </a:r>
          </a:p>
          <a:p>
            <a:pPr marL="914400" lvl="1" indent="-514350"/>
            <a:r>
              <a:rPr lang="vi-VN" altLang="en-US" sz="2400" dirty="0"/>
              <a:t>Khám phá các tuyến đường có thể đến đích dự định.</a:t>
            </a:r>
          </a:p>
          <a:p>
            <a:pPr marL="914400" lvl="1" indent="-514350"/>
            <a:r>
              <a:rPr lang="vi-VN" altLang="en-US" sz="2400" dirty="0"/>
              <a:t>Chọn con đường tốt nhất.</a:t>
            </a:r>
          </a:p>
          <a:p>
            <a:pPr marL="914400" lvl="1" indent="-514350"/>
            <a:r>
              <a:rPr lang="vi-VN" altLang="en-US" sz="2400" dirty="0"/>
              <a:t>Duy trì và xác minh thông tin định tuyến.</a:t>
            </a:r>
          </a:p>
          <a:p>
            <a:pPr marL="514350" indent="-514350"/>
            <a:endParaRPr lang="en-US" altLang="en-US" dirty="0"/>
          </a:p>
          <a:p>
            <a:pPr marL="514350" indent="-514350"/>
            <a:endParaRPr lang="en-US" altLang="en-US" dirty="0"/>
          </a:p>
          <a:p>
            <a:pPr marL="514350" indent="-514350"/>
            <a:endParaRPr lang="en-US" altLang="en-US" dirty="0"/>
          </a:p>
        </p:txBody>
      </p:sp>
      <p:sp>
        <p:nvSpPr>
          <p:cNvPr id="33796" name="Slide Number Placeholder 3">
            <a:extLst>
              <a:ext uri="{FF2B5EF4-FFF2-40B4-BE49-F238E27FC236}">
                <a16:creationId xmlns:a16="http://schemas.microsoft.com/office/drawing/2014/main" id="{138A0057-8AE5-4BAE-9096-E596F26088C4}"/>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D0DCCC14-8702-414B-BF41-0AF0165905F5}"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101</a:t>
            </a:fld>
            <a:endParaRPr lang="en-US" altLang="en-US" sz="1800">
              <a:solidFill>
                <a:schemeClr val="tx1"/>
              </a:solidFill>
              <a:latin typeface="Arial" panose="020B0604020202020204" pitchFamily="34" charset="0"/>
              <a:cs typeface="Arial" panose="020B0604020202020204" pitchFamily="34" charset="0"/>
            </a:endParaRPr>
          </a:p>
        </p:txBody>
      </p:sp>
      <p:pic>
        <p:nvPicPr>
          <p:cNvPr id="33797" name="Picture 8" descr="301P_476">
            <a:extLst>
              <a:ext uri="{FF2B5EF4-FFF2-40B4-BE49-F238E27FC236}">
                <a16:creationId xmlns:a16="http://schemas.microsoft.com/office/drawing/2014/main" id="{EBC9D327-7108-419B-A6A4-D25FB6848F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857" y="4933035"/>
            <a:ext cx="5296143" cy="157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a:extLst>
              <a:ext uri="{FF2B5EF4-FFF2-40B4-BE49-F238E27FC236}">
                <a16:creationId xmlns:a16="http://schemas.microsoft.com/office/drawing/2014/main" id="{F8BC0A09-2B7A-4C2A-A502-1F7ECD38E0FD}"/>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9A87D2DB-31F2-44AE-9FC5-87924A469E98}"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102</a:t>
            </a:fld>
            <a:endParaRPr lang="en-US" altLang="en-US" sz="1800">
              <a:solidFill>
                <a:schemeClr val="tx1"/>
              </a:solidFill>
              <a:latin typeface="Arial" panose="020B0604020202020204" pitchFamily="34" charset="0"/>
              <a:cs typeface="Arial" panose="020B0604020202020204" pitchFamily="34" charset="0"/>
            </a:endParaRPr>
          </a:p>
        </p:txBody>
      </p:sp>
      <p:sp>
        <p:nvSpPr>
          <p:cNvPr id="105477" name="Rectangle 2">
            <a:extLst>
              <a:ext uri="{FF2B5EF4-FFF2-40B4-BE49-F238E27FC236}">
                <a16:creationId xmlns:a16="http://schemas.microsoft.com/office/drawing/2014/main" id="{54A172CC-5825-41D6-83EF-58670DF84FE1}"/>
              </a:ext>
            </a:extLst>
          </p:cNvPr>
          <p:cNvSpPr>
            <a:spLocks noChangeArrowheads="1"/>
          </p:cNvSpPr>
          <p:nvPr/>
        </p:nvSpPr>
        <p:spPr bwMode="auto">
          <a:xfrm>
            <a:off x="1676400" y="5181600"/>
            <a:ext cx="8839200" cy="1371600"/>
          </a:xfrm>
          <a:prstGeom prst="rect">
            <a:avLst/>
          </a:prstGeom>
          <a:noFill/>
          <a:ln w="9525">
            <a:noFill/>
            <a:miter lim="800000"/>
            <a:headEnd/>
            <a:tailEnd/>
          </a:ln>
        </p:spPr>
        <p:txBody>
          <a:bodyPr lIns="82482" tIns="41240" rIns="82482" bIns="41240"/>
          <a:lstStyle/>
          <a:p>
            <a:pPr marL="265113" lvl="1" indent="-233363">
              <a:buClr>
                <a:schemeClr val="accent1"/>
              </a:buClr>
              <a:buFont typeface="Wingdings" pitchFamily="2" charset="2"/>
              <a:buChar char="v"/>
              <a:defRPr/>
            </a:pPr>
            <a:r>
              <a:rPr lang="en-US" sz="2200" dirty="0"/>
              <a:t> Routers must learn destinations that are not directly connected.</a:t>
            </a:r>
          </a:p>
          <a:p>
            <a:pPr marL="347663" lvl="1" indent="-233363" algn="ctr">
              <a:buClr>
                <a:schemeClr val="accent1"/>
              </a:buClr>
              <a:defRPr/>
            </a:pPr>
            <a:r>
              <a:rPr lang="en-US" sz="2200" dirty="0"/>
              <a:t>(</a:t>
            </a:r>
            <a:r>
              <a:rPr lang="vi-VN" sz="2000" dirty="0"/>
              <a:t>Router phải tìm hiểu các điểm đến mà không phải là kết nối trực tiếp</a:t>
            </a:r>
            <a:r>
              <a:rPr lang="en-US" sz="2000" dirty="0"/>
              <a:t>)</a:t>
            </a:r>
          </a:p>
          <a:p>
            <a:pPr marL="265113" lvl="1" indent="-233363">
              <a:buClr>
                <a:schemeClr val="accent1"/>
              </a:buClr>
              <a:buFont typeface="Wingdings" pitchFamily="2" charset="2"/>
              <a:buChar char="v"/>
              <a:defRPr/>
            </a:pPr>
            <a:r>
              <a:rPr lang="en-US" sz="2200" dirty="0"/>
              <a:t> Administrator </a:t>
            </a:r>
            <a:r>
              <a:rPr lang="en-US" sz="2200" dirty="0" err="1"/>
              <a:t>cấu</a:t>
            </a:r>
            <a:r>
              <a:rPr lang="en-US" sz="2200" dirty="0"/>
              <a:t> </a:t>
            </a:r>
            <a:r>
              <a:rPr lang="en-US" sz="2200" dirty="0" err="1"/>
              <a:t>hình</a:t>
            </a:r>
            <a:r>
              <a:rPr lang="en-US" sz="2200" dirty="0"/>
              <a:t> </a:t>
            </a:r>
            <a:r>
              <a:rPr lang="en-US" sz="2200" dirty="0" err="1"/>
              <a:t>cho</a:t>
            </a:r>
            <a:r>
              <a:rPr lang="en-US" sz="2200" dirty="0"/>
              <a:t> </a:t>
            </a:r>
            <a:r>
              <a:rPr lang="en-US" sz="2200" dirty="0" err="1"/>
              <a:t>từng</a:t>
            </a:r>
            <a:r>
              <a:rPr lang="en-US" sz="2200" dirty="0"/>
              <a:t> router </a:t>
            </a:r>
            <a:r>
              <a:rPr lang="en-US" sz="2200" dirty="0" err="1"/>
              <a:t>và</a:t>
            </a:r>
            <a:r>
              <a:rPr lang="en-US" sz="2200" dirty="0"/>
              <a:t> </a:t>
            </a:r>
            <a:r>
              <a:rPr lang="en-US" sz="2200" dirty="0" err="1"/>
              <a:t>phải</a:t>
            </a:r>
            <a:r>
              <a:rPr lang="en-US" sz="2200" dirty="0"/>
              <a:t> update </a:t>
            </a:r>
            <a:r>
              <a:rPr lang="en-US" sz="2200" dirty="0" err="1"/>
              <a:t>nếu</a:t>
            </a:r>
            <a:r>
              <a:rPr lang="en-US" sz="2200" dirty="0"/>
              <a:t> </a:t>
            </a:r>
            <a:r>
              <a:rPr lang="en-US" sz="2200" dirty="0" err="1"/>
              <a:t>mạng</a:t>
            </a:r>
            <a:r>
              <a:rPr lang="en-US" sz="2200" dirty="0"/>
              <a:t> </a:t>
            </a:r>
            <a:r>
              <a:rPr lang="en-US" sz="2200" dirty="0" err="1"/>
              <a:t>có</a:t>
            </a:r>
            <a:r>
              <a:rPr lang="en-US" sz="2200" dirty="0"/>
              <a:t> </a:t>
            </a:r>
            <a:r>
              <a:rPr lang="en-US" sz="2200" dirty="0" err="1"/>
              <a:t>sự</a:t>
            </a:r>
            <a:r>
              <a:rPr lang="en-US" sz="2200" dirty="0"/>
              <a:t> </a:t>
            </a:r>
            <a:r>
              <a:rPr lang="en-US" sz="2200" dirty="0" err="1"/>
              <a:t>thay</a:t>
            </a:r>
            <a:r>
              <a:rPr lang="en-US" sz="2200" dirty="0"/>
              <a:t> </a:t>
            </a:r>
            <a:r>
              <a:rPr lang="en-US" sz="2200" dirty="0" err="1"/>
              <a:t>đổi</a:t>
            </a:r>
            <a:r>
              <a:rPr lang="en-US" sz="2200" dirty="0"/>
              <a:t>.</a:t>
            </a:r>
          </a:p>
          <a:p>
            <a:pPr marL="347663" lvl="1" indent="-233363">
              <a:buClr>
                <a:schemeClr val="accent1"/>
              </a:buClr>
              <a:defRPr/>
            </a:pPr>
            <a:endParaRPr lang="en-US" sz="2000" dirty="0"/>
          </a:p>
        </p:txBody>
      </p:sp>
      <p:pic>
        <p:nvPicPr>
          <p:cNvPr id="34821" name="Picture 7" descr="301P_477">
            <a:extLst>
              <a:ext uri="{FF2B5EF4-FFF2-40B4-BE49-F238E27FC236}">
                <a16:creationId xmlns:a16="http://schemas.microsoft.com/office/drawing/2014/main" id="{A3E10B29-5B22-4BAD-9410-6CB8AF677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7926"/>
            <a:ext cx="91440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08E88A50-244C-44C8-8BBC-892FA25A2544}"/>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V.2. ĐỊNH TUYẾN TĨNH – STATIC ROUTING</a:t>
            </a:r>
            <a:endParaRPr lang="vi-VN" dirty="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a:extLst>
              <a:ext uri="{FF2B5EF4-FFF2-40B4-BE49-F238E27FC236}">
                <a16:creationId xmlns:a16="http://schemas.microsoft.com/office/drawing/2014/main" id="{A3BACC64-8CCF-4B8F-8FAC-C49BCDF46DAC}"/>
              </a:ext>
            </a:extLst>
          </p:cNvPr>
          <p:cNvSpPr>
            <a:spLocks noGrp="1"/>
          </p:cNvSpPr>
          <p:nvPr>
            <p:ph idx="1"/>
          </p:nvPr>
        </p:nvSpPr>
        <p:spPr>
          <a:xfrm>
            <a:off x="218661" y="1143000"/>
            <a:ext cx="11519452" cy="5181600"/>
          </a:xfrm>
        </p:spPr>
        <p:txBody>
          <a:bodyPr rtlCol="0">
            <a:normAutofit fontScale="92500"/>
          </a:bodyPr>
          <a:lstStyle/>
          <a:p>
            <a:pPr algn="just" fontAlgn="auto">
              <a:spcBef>
                <a:spcPts val="1200"/>
              </a:spcBef>
              <a:spcAft>
                <a:spcPts val="0"/>
              </a:spcAft>
              <a:defRPr/>
            </a:pPr>
            <a:r>
              <a:rPr lang="en-US" dirty="0"/>
              <a:t>Static route </a:t>
            </a:r>
            <a:r>
              <a:rPr lang="en-US" dirty="0" err="1"/>
              <a:t>không</a:t>
            </a:r>
            <a:r>
              <a:rPr lang="en-US" dirty="0"/>
              <a:t> </a:t>
            </a:r>
            <a:r>
              <a:rPr lang="en-US" dirty="0" err="1"/>
              <a:t>có</a:t>
            </a:r>
            <a:r>
              <a:rPr lang="en-US" dirty="0"/>
              <a:t> </a:t>
            </a:r>
            <a:r>
              <a:rPr lang="en-US" dirty="0" err="1"/>
              <a:t>hoạt</a:t>
            </a:r>
            <a:r>
              <a:rPr lang="en-US" dirty="0"/>
              <a:t> </a:t>
            </a:r>
            <a:r>
              <a:rPr lang="en-US" dirty="0" err="1"/>
              <a:t>động</a:t>
            </a:r>
            <a:r>
              <a:rPr lang="en-US" dirty="0"/>
              <a:t> </a:t>
            </a:r>
            <a:r>
              <a:rPr lang="en-US" dirty="0" err="1"/>
              <a:t>gửi</a:t>
            </a:r>
            <a:r>
              <a:rPr lang="en-US" dirty="0"/>
              <a:t> </a:t>
            </a:r>
            <a:r>
              <a:rPr lang="en-US" dirty="0" err="1"/>
              <a:t>thông</a:t>
            </a:r>
            <a:r>
              <a:rPr lang="en-US" dirty="0"/>
              <a:t> tin </a:t>
            </a:r>
            <a:r>
              <a:rPr lang="en-US" dirty="0" err="1"/>
              <a:t>cập</a:t>
            </a:r>
            <a:r>
              <a:rPr lang="en-US" dirty="0"/>
              <a:t> </a:t>
            </a:r>
            <a:r>
              <a:rPr lang="en-US" dirty="0" err="1"/>
              <a:t>nhật</a:t>
            </a:r>
            <a:r>
              <a:rPr lang="en-US" dirty="0"/>
              <a:t> </a:t>
            </a:r>
            <a:r>
              <a:rPr lang="en-US" dirty="0" err="1"/>
              <a:t>như</a:t>
            </a:r>
            <a:r>
              <a:rPr lang="en-US" dirty="0"/>
              <a:t> </a:t>
            </a:r>
            <a:r>
              <a:rPr lang="en-US" dirty="0" err="1"/>
              <a:t>các</a:t>
            </a:r>
            <a:r>
              <a:rPr lang="en-US" dirty="0"/>
              <a:t> </a:t>
            </a:r>
            <a:r>
              <a:rPr lang="en-US" dirty="0" err="1"/>
              <a:t>giao</a:t>
            </a:r>
            <a:r>
              <a:rPr lang="en-US" dirty="0"/>
              <a:t> </a:t>
            </a:r>
            <a:r>
              <a:rPr lang="en-US" dirty="0" err="1"/>
              <a:t>thức</a:t>
            </a:r>
            <a:r>
              <a:rPr lang="en-US" dirty="0"/>
              <a:t> </a:t>
            </a:r>
            <a:r>
              <a:rPr lang="en-US" dirty="0" err="1"/>
              <a:t>định</a:t>
            </a:r>
            <a:r>
              <a:rPr lang="en-US" dirty="0"/>
              <a:t> </a:t>
            </a:r>
            <a:r>
              <a:rPr lang="en-US" dirty="0" err="1"/>
              <a:t>tuyến</a:t>
            </a:r>
            <a:r>
              <a:rPr lang="en-US" dirty="0"/>
              <a:t> </a:t>
            </a:r>
            <a:r>
              <a:rPr lang="en-US" dirty="0" err="1"/>
              <a:t>động</a:t>
            </a:r>
            <a:r>
              <a:rPr lang="en-US" dirty="0"/>
              <a:t>. </a:t>
            </a:r>
            <a:r>
              <a:rPr lang="en-US" dirty="0" err="1"/>
              <a:t>Nó</a:t>
            </a:r>
            <a:r>
              <a:rPr lang="en-US" dirty="0"/>
              <a:t> </a:t>
            </a:r>
            <a:r>
              <a:rPr lang="en-US" dirty="0" err="1"/>
              <a:t>rất</a:t>
            </a:r>
            <a:r>
              <a:rPr lang="en-US" dirty="0"/>
              <a:t> </a:t>
            </a:r>
            <a:r>
              <a:rPr lang="en-US" dirty="0" err="1"/>
              <a:t>hữu</a:t>
            </a:r>
            <a:r>
              <a:rPr lang="en-US" dirty="0"/>
              <a:t> </a:t>
            </a:r>
            <a:r>
              <a:rPr lang="en-US" dirty="0" err="1"/>
              <a:t>dụng</a:t>
            </a:r>
            <a:r>
              <a:rPr lang="en-US" dirty="0"/>
              <a:t> </a:t>
            </a:r>
            <a:r>
              <a:rPr lang="en-US" dirty="0" err="1"/>
              <a:t>khi</a:t>
            </a:r>
            <a:r>
              <a:rPr lang="en-US" dirty="0"/>
              <a:t> </a:t>
            </a:r>
            <a:r>
              <a:rPr lang="en-US" dirty="0" err="1"/>
              <a:t>hệ</a:t>
            </a:r>
            <a:r>
              <a:rPr lang="en-US" dirty="0"/>
              <a:t> </a:t>
            </a:r>
            <a:r>
              <a:rPr lang="en-US" dirty="0" err="1"/>
              <a:t>thống</a:t>
            </a:r>
            <a:r>
              <a:rPr lang="en-US" dirty="0"/>
              <a:t> </a:t>
            </a:r>
            <a:r>
              <a:rPr lang="en-US" dirty="0" err="1"/>
              <a:t>mạng</a:t>
            </a:r>
            <a:r>
              <a:rPr lang="en-US" dirty="0"/>
              <a:t> </a:t>
            </a:r>
            <a:r>
              <a:rPr lang="en-US" dirty="0" err="1"/>
              <a:t>chỉ</a:t>
            </a:r>
            <a:r>
              <a:rPr lang="en-US" dirty="0"/>
              <a:t> </a:t>
            </a:r>
            <a:r>
              <a:rPr lang="en-US" dirty="0" err="1"/>
              <a:t>có</a:t>
            </a:r>
            <a:r>
              <a:rPr lang="en-US" dirty="0"/>
              <a:t> </a:t>
            </a:r>
            <a:r>
              <a:rPr lang="en-US" dirty="0" err="1"/>
              <a:t>một</a:t>
            </a:r>
            <a:r>
              <a:rPr lang="en-US" dirty="0"/>
              <a:t> </a:t>
            </a:r>
            <a:r>
              <a:rPr lang="en-US" dirty="0" err="1"/>
              <a:t>đường</a:t>
            </a:r>
            <a:r>
              <a:rPr lang="en-US" dirty="0"/>
              <a:t> </a:t>
            </a:r>
            <a:r>
              <a:rPr lang="en-US" dirty="0" err="1"/>
              <a:t>duy</a:t>
            </a:r>
            <a:r>
              <a:rPr lang="en-US" dirty="0"/>
              <a:t> </a:t>
            </a:r>
            <a:r>
              <a:rPr lang="en-US" dirty="0" err="1"/>
              <a:t>nhất</a:t>
            </a:r>
            <a:r>
              <a:rPr lang="en-US" dirty="0"/>
              <a:t> </a:t>
            </a:r>
            <a:r>
              <a:rPr lang="en-US" dirty="0" err="1"/>
              <a:t>đến</a:t>
            </a:r>
            <a:r>
              <a:rPr lang="en-US" dirty="0"/>
              <a:t> </a:t>
            </a:r>
            <a:r>
              <a:rPr lang="en-US" dirty="0" err="1"/>
              <a:t>mạng</a:t>
            </a:r>
            <a:r>
              <a:rPr lang="en-US" dirty="0"/>
              <a:t> </a:t>
            </a:r>
            <a:r>
              <a:rPr lang="en-US" dirty="0" err="1"/>
              <a:t>đích</a:t>
            </a:r>
            <a:r>
              <a:rPr lang="en-US" dirty="0"/>
              <a:t>, </a:t>
            </a:r>
            <a:r>
              <a:rPr lang="en-US" dirty="0" err="1"/>
              <a:t>không</a:t>
            </a:r>
            <a:r>
              <a:rPr lang="en-US" dirty="0"/>
              <a:t> </a:t>
            </a:r>
            <a:r>
              <a:rPr lang="en-US" dirty="0" err="1"/>
              <a:t>còn</a:t>
            </a:r>
            <a:r>
              <a:rPr lang="en-US" dirty="0"/>
              <a:t> </a:t>
            </a:r>
            <a:r>
              <a:rPr lang="en-US" dirty="0" err="1"/>
              <a:t>đường</a:t>
            </a:r>
            <a:r>
              <a:rPr lang="en-US" dirty="0"/>
              <a:t> </a:t>
            </a:r>
            <a:r>
              <a:rPr lang="en-US" dirty="0" err="1"/>
              <a:t>nào</a:t>
            </a:r>
            <a:r>
              <a:rPr lang="en-US" dirty="0"/>
              <a:t> </a:t>
            </a:r>
            <a:r>
              <a:rPr lang="en-US" dirty="0" err="1"/>
              <a:t>khác</a:t>
            </a:r>
            <a:r>
              <a:rPr lang="en-US" dirty="0"/>
              <a:t> </a:t>
            </a:r>
            <a:r>
              <a:rPr lang="en-US" dirty="0" err="1"/>
              <a:t>phải</a:t>
            </a:r>
            <a:r>
              <a:rPr lang="en-US" dirty="0"/>
              <a:t> </a:t>
            </a:r>
            <a:r>
              <a:rPr lang="en-US" dirty="0" err="1"/>
              <a:t>chọn</a:t>
            </a:r>
            <a:r>
              <a:rPr lang="en-US" dirty="0"/>
              <a:t> </a:t>
            </a:r>
            <a:r>
              <a:rPr lang="en-US" dirty="0" err="1"/>
              <a:t>lựa</a:t>
            </a:r>
            <a:r>
              <a:rPr lang="en-US" dirty="0"/>
              <a:t>. </a:t>
            </a:r>
            <a:r>
              <a:rPr lang="en-US" dirty="0" err="1"/>
              <a:t>Khi</a:t>
            </a:r>
            <a:r>
              <a:rPr lang="en-US" dirty="0"/>
              <a:t> </a:t>
            </a:r>
            <a:r>
              <a:rPr lang="en-US" dirty="0" err="1"/>
              <a:t>đó</a:t>
            </a:r>
            <a:r>
              <a:rPr lang="en-US" dirty="0"/>
              <a:t>, ta </a:t>
            </a:r>
            <a:r>
              <a:rPr lang="en-US" dirty="0" err="1"/>
              <a:t>sẽ</a:t>
            </a:r>
            <a:r>
              <a:rPr lang="en-US" dirty="0"/>
              <a:t> </a:t>
            </a:r>
            <a:r>
              <a:rPr lang="en-US" dirty="0" err="1"/>
              <a:t>cấu</a:t>
            </a:r>
            <a:r>
              <a:rPr lang="en-US" dirty="0"/>
              <a:t> </a:t>
            </a:r>
            <a:r>
              <a:rPr lang="en-US" dirty="0" err="1"/>
              <a:t>hình</a:t>
            </a:r>
            <a:r>
              <a:rPr lang="en-US" dirty="0"/>
              <a:t> </a:t>
            </a:r>
            <a:r>
              <a:rPr lang="en-US" dirty="0" err="1"/>
              <a:t>đường</a:t>
            </a:r>
            <a:r>
              <a:rPr lang="en-US" dirty="0"/>
              <a:t> default route </a:t>
            </a:r>
            <a:r>
              <a:rPr lang="en-US" dirty="0" err="1"/>
              <a:t>cho</a:t>
            </a:r>
            <a:r>
              <a:rPr lang="en-US" dirty="0"/>
              <a:t> </a:t>
            </a:r>
            <a:r>
              <a:rPr lang="en-US" dirty="0" err="1"/>
              <a:t>hệ</a:t>
            </a:r>
            <a:r>
              <a:rPr lang="en-US" dirty="0"/>
              <a:t> </a:t>
            </a:r>
            <a:r>
              <a:rPr lang="en-US" dirty="0" err="1"/>
              <a:t>thống</a:t>
            </a:r>
            <a:r>
              <a:rPr lang="en-US" dirty="0"/>
              <a:t> </a:t>
            </a:r>
            <a:r>
              <a:rPr lang="en-US" dirty="0" err="1"/>
              <a:t>mạng</a:t>
            </a:r>
            <a:r>
              <a:rPr lang="en-US" dirty="0"/>
              <a:t>.</a:t>
            </a:r>
          </a:p>
          <a:p>
            <a:pPr algn="just" fontAlgn="auto">
              <a:spcBef>
                <a:spcPts val="1200"/>
              </a:spcBef>
              <a:spcAft>
                <a:spcPts val="0"/>
              </a:spcAft>
              <a:defRPr/>
            </a:pPr>
            <a:r>
              <a:rPr lang="en-US" b="1" dirty="0">
                <a:solidFill>
                  <a:schemeClr val="accent2"/>
                </a:solidFill>
              </a:rPr>
              <a:t>A</a:t>
            </a:r>
            <a:r>
              <a:rPr lang="en-US" b="1" dirty="0"/>
              <a:t>dministrative </a:t>
            </a:r>
            <a:r>
              <a:rPr lang="en-US" b="1" dirty="0">
                <a:solidFill>
                  <a:schemeClr val="accent2"/>
                </a:solidFill>
              </a:rPr>
              <a:t>D</a:t>
            </a:r>
            <a:r>
              <a:rPr lang="en-US" b="1" dirty="0"/>
              <a:t>istance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đánh</a:t>
            </a:r>
            <a:r>
              <a:rPr lang="en-US" dirty="0"/>
              <a:t> </a:t>
            </a:r>
            <a:r>
              <a:rPr lang="en-US" dirty="0" err="1"/>
              <a:t>giá</a:t>
            </a:r>
            <a:r>
              <a:rPr lang="en-US" dirty="0"/>
              <a:t> </a:t>
            </a:r>
            <a:r>
              <a:rPr lang="en-US" dirty="0" err="1"/>
              <a:t>độ</a:t>
            </a:r>
            <a:r>
              <a:rPr lang="en-US" dirty="0"/>
              <a:t> tin </a:t>
            </a:r>
            <a:r>
              <a:rPr lang="en-US" dirty="0" err="1"/>
              <a:t>cậy</a:t>
            </a:r>
            <a:r>
              <a:rPr lang="en-US" dirty="0"/>
              <a:t> </a:t>
            </a:r>
            <a:r>
              <a:rPr lang="en-US" dirty="0" err="1"/>
              <a:t>của</a:t>
            </a:r>
            <a:r>
              <a:rPr lang="en-US" dirty="0"/>
              <a:t> </a:t>
            </a:r>
            <a:r>
              <a:rPr lang="en-US" dirty="0" err="1"/>
              <a:t>thông</a:t>
            </a:r>
            <a:r>
              <a:rPr lang="en-US" dirty="0"/>
              <a:t> tin </a:t>
            </a:r>
            <a:r>
              <a:rPr lang="en-US" dirty="0" err="1"/>
              <a:t>định</a:t>
            </a:r>
            <a:r>
              <a:rPr lang="en-US" dirty="0"/>
              <a:t> </a:t>
            </a:r>
            <a:r>
              <a:rPr lang="en-US" dirty="0" err="1"/>
              <a:t>tuyến</a:t>
            </a:r>
            <a:r>
              <a:rPr lang="en-US" dirty="0"/>
              <a:t> </a:t>
            </a:r>
            <a:r>
              <a:rPr lang="en-US" dirty="0" err="1"/>
              <a:t>mà</a:t>
            </a:r>
            <a:r>
              <a:rPr lang="en-US" dirty="0"/>
              <a:t> Router </a:t>
            </a:r>
            <a:r>
              <a:rPr lang="en-US" dirty="0" err="1"/>
              <a:t>nhận</a:t>
            </a:r>
            <a:r>
              <a:rPr lang="en-US" dirty="0"/>
              <a:t> </a:t>
            </a:r>
            <a:r>
              <a:rPr lang="en-US" dirty="0" err="1"/>
              <a:t>từ</a:t>
            </a:r>
            <a:r>
              <a:rPr lang="en-US" dirty="0"/>
              <a:t> Router </a:t>
            </a:r>
            <a:r>
              <a:rPr lang="en-US" dirty="0" err="1"/>
              <a:t>hàng</a:t>
            </a:r>
            <a:r>
              <a:rPr lang="en-US" dirty="0"/>
              <a:t> </a:t>
            </a:r>
            <a:r>
              <a:rPr lang="en-US" dirty="0" err="1"/>
              <a:t>xóm</a:t>
            </a:r>
            <a:r>
              <a:rPr lang="en-US" dirty="0"/>
              <a:t>. AD </a:t>
            </a:r>
            <a:r>
              <a:rPr lang="en-US" dirty="0" err="1"/>
              <a:t>là</a:t>
            </a:r>
            <a:r>
              <a:rPr lang="en-US" dirty="0"/>
              <a:t> </a:t>
            </a:r>
            <a:r>
              <a:rPr lang="en-US" dirty="0" err="1"/>
              <a:t>một</a:t>
            </a:r>
            <a:r>
              <a:rPr lang="en-US" dirty="0"/>
              <a:t> </a:t>
            </a:r>
            <a:r>
              <a:rPr lang="en-US" dirty="0" err="1"/>
              <a:t>số</a:t>
            </a:r>
            <a:r>
              <a:rPr lang="en-US" dirty="0"/>
              <a:t> </a:t>
            </a:r>
            <a:r>
              <a:rPr lang="en-US" dirty="0" err="1"/>
              <a:t>nguyên</a:t>
            </a:r>
            <a:r>
              <a:rPr lang="en-US" dirty="0"/>
              <a:t> </a:t>
            </a:r>
            <a:r>
              <a:rPr lang="en-US" dirty="0" err="1"/>
              <a:t>biến</a:t>
            </a:r>
            <a:r>
              <a:rPr lang="en-US" dirty="0"/>
              <a:t> </a:t>
            </a:r>
            <a:r>
              <a:rPr lang="en-US" dirty="0" err="1"/>
              <a:t>đổi</a:t>
            </a:r>
            <a:r>
              <a:rPr lang="en-US" dirty="0"/>
              <a:t> </a:t>
            </a:r>
            <a:r>
              <a:rPr lang="en-US" dirty="0" err="1"/>
              <a:t>từ</a:t>
            </a:r>
            <a:r>
              <a:rPr lang="en-US" dirty="0"/>
              <a:t> : 0 </a:t>
            </a:r>
            <a:r>
              <a:rPr lang="en-US" dirty="0" err="1"/>
              <a:t>đến</a:t>
            </a:r>
            <a:r>
              <a:rPr lang="en-US" dirty="0"/>
              <a:t> 255; 0 </a:t>
            </a:r>
            <a:r>
              <a:rPr lang="en-US" dirty="0" err="1"/>
              <a:t>tương</a:t>
            </a:r>
            <a:r>
              <a:rPr lang="en-US" dirty="0"/>
              <a:t> </a:t>
            </a:r>
            <a:r>
              <a:rPr lang="en-US" dirty="0" err="1"/>
              <a:t>ứng</a:t>
            </a:r>
            <a:r>
              <a:rPr lang="en-US" dirty="0"/>
              <a:t> </a:t>
            </a:r>
            <a:r>
              <a:rPr lang="en-US" dirty="0" err="1"/>
              <a:t>với</a:t>
            </a:r>
            <a:r>
              <a:rPr lang="en-US" dirty="0"/>
              <a:t> </a:t>
            </a:r>
            <a:r>
              <a:rPr lang="en-US" dirty="0" err="1"/>
              <a:t>độ</a:t>
            </a:r>
            <a:r>
              <a:rPr lang="en-US" dirty="0"/>
              <a:t> tin </a:t>
            </a:r>
            <a:r>
              <a:rPr lang="en-US" dirty="0" err="1"/>
              <a:t>cậy</a:t>
            </a:r>
            <a:r>
              <a:rPr lang="en-US" dirty="0"/>
              <a:t> </a:t>
            </a:r>
            <a:r>
              <a:rPr lang="en-US" dirty="0" err="1"/>
              <a:t>cao</a:t>
            </a:r>
            <a:r>
              <a:rPr lang="en-US" dirty="0"/>
              <a:t> </a:t>
            </a:r>
            <a:r>
              <a:rPr lang="en-US" dirty="0" err="1"/>
              <a:t>nhất</a:t>
            </a:r>
            <a:r>
              <a:rPr lang="en-US" dirty="0"/>
              <a:t> </a:t>
            </a:r>
            <a:r>
              <a:rPr lang="en-US" dirty="0" err="1"/>
              <a:t>và</a:t>
            </a:r>
            <a:r>
              <a:rPr lang="en-US" dirty="0"/>
              <a:t> 255 </a:t>
            </a:r>
            <a:r>
              <a:rPr lang="en-US" dirty="0" err="1"/>
              <a:t>có</a:t>
            </a:r>
            <a:r>
              <a:rPr lang="en-US" dirty="0"/>
              <a:t> </a:t>
            </a:r>
            <a:r>
              <a:rPr lang="en-US" dirty="0" err="1"/>
              <a:t>nghĩa</a:t>
            </a:r>
            <a:r>
              <a:rPr lang="en-US" dirty="0"/>
              <a:t> </a:t>
            </a:r>
            <a:r>
              <a:rPr lang="en-US" dirty="0" err="1"/>
              <a:t>là</a:t>
            </a:r>
            <a:r>
              <a:rPr lang="en-US" dirty="0"/>
              <a:t> </a:t>
            </a:r>
            <a:r>
              <a:rPr lang="en-US" dirty="0" err="1"/>
              <a:t>không</a:t>
            </a:r>
            <a:r>
              <a:rPr lang="en-US" dirty="0"/>
              <a:t> </a:t>
            </a:r>
            <a:r>
              <a:rPr lang="en-US" dirty="0" err="1"/>
              <a:t>có</a:t>
            </a:r>
            <a:r>
              <a:rPr lang="en-US" dirty="0"/>
              <a:t> </a:t>
            </a:r>
            <a:r>
              <a:rPr lang="en-US" dirty="0" err="1"/>
              <a:t>lưu</a:t>
            </a:r>
            <a:r>
              <a:rPr lang="en-US" dirty="0"/>
              <a:t> </a:t>
            </a:r>
            <a:r>
              <a:rPr lang="en-US" dirty="0" err="1"/>
              <a:t>lượng</a:t>
            </a:r>
            <a:r>
              <a:rPr lang="en-US" dirty="0"/>
              <a:t> </a:t>
            </a:r>
            <a:r>
              <a:rPr lang="en-US" dirty="0" err="1"/>
              <a:t>đi</a:t>
            </a:r>
            <a:r>
              <a:rPr lang="en-US" dirty="0"/>
              <a:t> qua </a:t>
            </a:r>
            <a:r>
              <a:rPr lang="en-US" dirty="0" err="1"/>
              <a:t>tuyến</a:t>
            </a:r>
            <a:r>
              <a:rPr lang="en-US" dirty="0"/>
              <a:t> </a:t>
            </a:r>
            <a:r>
              <a:rPr lang="en-US" dirty="0" err="1"/>
              <a:t>này</a:t>
            </a:r>
            <a:r>
              <a:rPr lang="en-US" dirty="0"/>
              <a:t> (</a:t>
            </a:r>
            <a:r>
              <a:rPr lang="en-US" dirty="0" err="1"/>
              <a:t>tức</a:t>
            </a:r>
            <a:r>
              <a:rPr lang="en-US" dirty="0"/>
              <a:t> </a:t>
            </a:r>
            <a:r>
              <a:rPr lang="en-US" dirty="0" err="1"/>
              <a:t>là</a:t>
            </a:r>
            <a:r>
              <a:rPr lang="en-US" dirty="0"/>
              <a:t> </a:t>
            </a:r>
            <a:r>
              <a:rPr lang="en-US" dirty="0" err="1"/>
              <a:t>tuyến</a:t>
            </a:r>
            <a:r>
              <a:rPr lang="en-US" dirty="0"/>
              <a:t> </a:t>
            </a:r>
            <a:r>
              <a:rPr lang="en-US" dirty="0" err="1"/>
              <a:t>này</a:t>
            </a:r>
            <a:r>
              <a:rPr lang="en-US" dirty="0"/>
              <a:t> </a:t>
            </a:r>
            <a:r>
              <a:rPr lang="en-US" dirty="0" err="1"/>
              <a:t>không</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vận</a:t>
            </a:r>
            <a:r>
              <a:rPr lang="en-US" dirty="0"/>
              <a:t> </a:t>
            </a:r>
            <a:r>
              <a:rPr lang="en-US" dirty="0" err="1"/>
              <a:t>chuyển</a:t>
            </a:r>
            <a:r>
              <a:rPr lang="en-US" dirty="0"/>
              <a:t> </a:t>
            </a:r>
            <a:r>
              <a:rPr lang="en-US" dirty="0" err="1"/>
              <a:t>thông</a:t>
            </a:r>
            <a:r>
              <a:rPr lang="en-US" dirty="0"/>
              <a:t> tin </a:t>
            </a:r>
            <a:r>
              <a:rPr lang="en-US" dirty="0" err="1"/>
              <a:t>của</a:t>
            </a:r>
            <a:r>
              <a:rPr lang="en-US" dirty="0"/>
              <a:t> </a:t>
            </a:r>
            <a:r>
              <a:rPr lang="en-US" dirty="0" err="1"/>
              <a:t>người</a:t>
            </a:r>
            <a:r>
              <a:rPr lang="en-US" dirty="0"/>
              <a:t> </a:t>
            </a:r>
            <a:r>
              <a:rPr lang="en-US" dirty="0" err="1"/>
              <a:t>sử</a:t>
            </a:r>
            <a:r>
              <a:rPr lang="en-US" dirty="0"/>
              <a:t> </a:t>
            </a:r>
            <a:r>
              <a:rPr lang="en-US" dirty="0" err="1"/>
              <a:t>dụng</a:t>
            </a:r>
            <a:r>
              <a:rPr lang="en-US" dirty="0"/>
              <a:t>)</a:t>
            </a:r>
          </a:p>
          <a:p>
            <a:pPr fontAlgn="auto">
              <a:spcBef>
                <a:spcPts val="1200"/>
              </a:spcBef>
              <a:spcAft>
                <a:spcPts val="0"/>
              </a:spcAft>
              <a:defRPr/>
            </a:pPr>
            <a:r>
              <a:rPr lang="en-US" dirty="0"/>
              <a:t>Directly= 0 </a:t>
            </a:r>
            <a:r>
              <a:rPr lang="en-US" dirty="0" err="1"/>
              <a:t>và</a:t>
            </a:r>
            <a:r>
              <a:rPr lang="en-US" dirty="0"/>
              <a:t> Static route = 1</a:t>
            </a:r>
            <a:endParaRPr lang="vi-VN" dirty="0"/>
          </a:p>
        </p:txBody>
      </p:sp>
      <p:sp>
        <p:nvSpPr>
          <p:cNvPr id="37892" name="Slide Number Placeholder 3">
            <a:extLst>
              <a:ext uri="{FF2B5EF4-FFF2-40B4-BE49-F238E27FC236}">
                <a16:creationId xmlns:a16="http://schemas.microsoft.com/office/drawing/2014/main" id="{46AF0F7C-21F4-4561-8CE6-4781DE4C7D6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93D5DA8B-F8A8-4526-AD97-2323F374BB73}"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103</a:t>
            </a:fld>
            <a:endParaRPr lang="en-US" altLang="en-US" sz="18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6FC0B0A-DDA1-41D7-9550-87D9FD717205}"/>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V.2. ĐỊNH TUYẾN TĨNH – STATIC ROUTING</a:t>
            </a:r>
            <a:endParaRPr lang="vi-VN" dirty="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1C716419-A309-4154-978D-E9FDAA72CE7D}"/>
              </a:ext>
            </a:extLst>
          </p:cNvPr>
          <p:cNvSpPr>
            <a:spLocks noGrp="1"/>
          </p:cNvSpPr>
          <p:nvPr>
            <p:ph idx="1"/>
          </p:nvPr>
        </p:nvSpPr>
        <p:spPr>
          <a:xfrm>
            <a:off x="1752600" y="1295400"/>
            <a:ext cx="8763000" cy="4800600"/>
          </a:xfrm>
        </p:spPr>
        <p:txBody>
          <a:bodyPr/>
          <a:lstStyle/>
          <a:p>
            <a:pPr eaLnBrk="1" hangingPunct="1">
              <a:buFont typeface="Wingdings" panose="05000000000000000000" pitchFamily="2" charset="2"/>
              <a:buNone/>
            </a:pPr>
            <a:r>
              <a:rPr lang="en-US" altLang="en-US" u="sng"/>
              <a:t>Default Route Example:</a:t>
            </a:r>
          </a:p>
          <a:p>
            <a:pPr eaLnBrk="1" hangingPunct="1">
              <a:buFont typeface="Wingdings" panose="05000000000000000000" pitchFamily="2" charset="2"/>
              <a:buNone/>
            </a:pPr>
            <a:endParaRPr lang="en-US" altLang="en-US"/>
          </a:p>
        </p:txBody>
      </p:sp>
      <p:sp>
        <p:nvSpPr>
          <p:cNvPr id="39940" name="Slide Number Placeholder 3">
            <a:extLst>
              <a:ext uri="{FF2B5EF4-FFF2-40B4-BE49-F238E27FC236}">
                <a16:creationId xmlns:a16="http://schemas.microsoft.com/office/drawing/2014/main" id="{0B46BFF7-2DC4-4C6F-97D7-F47A2A080D38}"/>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608863E8-B659-4B44-A6D8-3AD08DC9D0AC}"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104</a:t>
            </a:fld>
            <a:endParaRPr lang="en-US" altLang="en-US" sz="1800">
              <a:solidFill>
                <a:schemeClr val="tx1"/>
              </a:solidFill>
              <a:latin typeface="Arial" panose="020B0604020202020204" pitchFamily="34" charset="0"/>
              <a:cs typeface="Arial" panose="020B0604020202020204" pitchFamily="34" charset="0"/>
            </a:endParaRPr>
          </a:p>
        </p:txBody>
      </p:sp>
      <p:pic>
        <p:nvPicPr>
          <p:cNvPr id="39941" name="Picture 4" descr="301P_480">
            <a:extLst>
              <a:ext uri="{FF2B5EF4-FFF2-40B4-BE49-F238E27FC236}">
                <a16:creationId xmlns:a16="http://schemas.microsoft.com/office/drawing/2014/main" id="{1B7A5ED9-0A68-4C94-8494-A74A6AE10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752600"/>
            <a:ext cx="91297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6ABCB00F-AE58-4B9C-8DBC-66004A9018B8}"/>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V.2. ĐỊNH TUYẾN TĨNH – STATIC ROUTING</a:t>
            </a:r>
            <a:endParaRPr lang="vi-VN" dirty="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A8E60013-5466-4B2B-ACBA-A9064CE7E503}"/>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41987" name="Content Placeholder 2">
            <a:extLst>
              <a:ext uri="{FF2B5EF4-FFF2-40B4-BE49-F238E27FC236}">
                <a16:creationId xmlns:a16="http://schemas.microsoft.com/office/drawing/2014/main" id="{F141ACED-5498-4051-ADF5-AEF256FCD581}"/>
              </a:ext>
            </a:extLst>
          </p:cNvPr>
          <p:cNvSpPr>
            <a:spLocks noGrp="1"/>
          </p:cNvSpPr>
          <p:nvPr>
            <p:ph idx="1"/>
          </p:nvPr>
        </p:nvSpPr>
        <p:spPr>
          <a:xfrm>
            <a:off x="1828800" y="1143000"/>
            <a:ext cx="8534400" cy="4953000"/>
          </a:xfrm>
        </p:spPr>
        <p:txBody>
          <a:bodyPr/>
          <a:lstStyle/>
          <a:p>
            <a:pPr eaLnBrk="1" hangingPunct="1"/>
            <a:r>
              <a:rPr lang="en-US" altLang="en-US"/>
              <a:t>Là  những tuyến do router học được từ các router khác nhờ giao thức định tuyến động.</a:t>
            </a:r>
          </a:p>
          <a:p>
            <a:pPr eaLnBrk="1" hangingPunct="1"/>
            <a:r>
              <a:rPr lang="en-US" altLang="en-US"/>
              <a:t>Giao thức định tuyến động được chia làm 3 loại:</a:t>
            </a:r>
          </a:p>
          <a:p>
            <a:pPr lvl="1" eaLnBrk="1" hangingPunct="1">
              <a:lnSpc>
                <a:spcPct val="150000"/>
              </a:lnSpc>
            </a:pPr>
            <a:r>
              <a:rPr lang="en-US" altLang="en-US" sz="2400" b="1">
                <a:solidFill>
                  <a:srgbClr val="002060"/>
                </a:solidFill>
              </a:rPr>
              <a:t>Distance Vector</a:t>
            </a:r>
            <a:r>
              <a:rPr lang="en-US" altLang="en-US" sz="2400">
                <a:solidFill>
                  <a:srgbClr val="002060"/>
                </a:solidFill>
              </a:rPr>
              <a:t> </a:t>
            </a:r>
            <a:r>
              <a:rPr lang="en-US" altLang="en-US" sz="2400"/>
              <a:t>( RIPv1 và RIPv2 )</a:t>
            </a:r>
          </a:p>
          <a:p>
            <a:pPr lvl="1" eaLnBrk="1" hangingPunct="1">
              <a:lnSpc>
                <a:spcPct val="150000"/>
              </a:lnSpc>
            </a:pPr>
            <a:r>
              <a:rPr lang="en-US" altLang="en-US" sz="2400" b="1">
                <a:solidFill>
                  <a:srgbClr val="002060"/>
                </a:solidFill>
              </a:rPr>
              <a:t>Link-State</a:t>
            </a:r>
            <a:r>
              <a:rPr lang="en-US" altLang="en-US" sz="2400" b="1">
                <a:solidFill>
                  <a:srgbClr val="0000FF"/>
                </a:solidFill>
              </a:rPr>
              <a:t> </a:t>
            </a:r>
            <a:r>
              <a:rPr lang="en-US" altLang="en-US" sz="2400"/>
              <a:t>(OSPF và IS-IS )</a:t>
            </a:r>
          </a:p>
          <a:p>
            <a:pPr lvl="1" eaLnBrk="1" hangingPunct="1">
              <a:lnSpc>
                <a:spcPct val="150000"/>
              </a:lnSpc>
            </a:pPr>
            <a:r>
              <a:rPr lang="en-US" altLang="en-US" sz="2400" b="1">
                <a:solidFill>
                  <a:srgbClr val="002060"/>
                </a:solidFill>
              </a:rPr>
              <a:t>Hybrid</a:t>
            </a:r>
            <a:r>
              <a:rPr lang="en-US" altLang="en-US" sz="2400"/>
              <a:t> (EIGRP)</a:t>
            </a:r>
          </a:p>
          <a:p>
            <a:pPr lvl="1" eaLnBrk="1" hangingPunct="1">
              <a:lnSpc>
                <a:spcPct val="150000"/>
              </a:lnSpc>
              <a:buFont typeface="Wingdings" panose="05000000000000000000" pitchFamily="2" charset="2"/>
              <a:buNone/>
            </a:pPr>
            <a:endParaRPr lang="en-US" altLang="en-US" sz="2400" b="1">
              <a:solidFill>
                <a:srgbClr val="0000FF"/>
              </a:solidFill>
            </a:endParaRPr>
          </a:p>
          <a:p>
            <a:pPr lvl="1" eaLnBrk="1" hangingPunct="1">
              <a:buFont typeface="Wingdings" panose="05000000000000000000" pitchFamily="2" charset="2"/>
              <a:buNone/>
            </a:pPr>
            <a:endParaRPr lang="vi-VN" altLang="en-US" sz="2400"/>
          </a:p>
        </p:txBody>
      </p:sp>
      <p:sp>
        <p:nvSpPr>
          <p:cNvPr id="41988" name="Slide Number Placeholder 3">
            <a:extLst>
              <a:ext uri="{FF2B5EF4-FFF2-40B4-BE49-F238E27FC236}">
                <a16:creationId xmlns:a16="http://schemas.microsoft.com/office/drawing/2014/main" id="{5D2BBFC6-8A9B-4FA9-B2CE-930B8ED7EF15}"/>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E23F26B3-D968-422D-8FE7-C0F6AD9AC870}"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105</a:t>
            </a:fld>
            <a:endParaRPr lang="en-US" altLang="en-US" sz="1800">
              <a:solidFill>
                <a:schemeClr val="tx1"/>
              </a:solidFill>
              <a:latin typeface="Arial" panose="020B0604020202020204" pitchFamily="34" charset="0"/>
              <a:cs typeface="Arial" panose="020B0604020202020204" pitchFamily="34" charset="0"/>
            </a:endParaRPr>
          </a:p>
        </p:txBody>
      </p:sp>
      <p:pic>
        <p:nvPicPr>
          <p:cNvPr id="6" name="Picture 13">
            <a:extLst>
              <a:ext uri="{FF2B5EF4-FFF2-40B4-BE49-F238E27FC236}">
                <a16:creationId xmlns:a16="http://schemas.microsoft.com/office/drawing/2014/main" id="{2E945491-CA33-45F5-9E13-D7CD626FA1F7}"/>
              </a:ext>
            </a:extLst>
          </p:cNvPr>
          <p:cNvPicPr>
            <a:picLocks noChangeAspect="1" noChangeArrowheads="1"/>
          </p:cNvPicPr>
          <p:nvPr/>
        </p:nvPicPr>
        <p:blipFill>
          <a:blip r:embed="rId3" cstate="print"/>
          <a:srcRect/>
          <a:stretch>
            <a:fillRect/>
          </a:stretch>
        </p:blipFill>
        <p:spPr bwMode="auto">
          <a:xfrm>
            <a:off x="6492154" y="3235046"/>
            <a:ext cx="4148137" cy="3595687"/>
          </a:xfrm>
          <a:prstGeom prst="rect">
            <a:avLst/>
          </a:prstGeom>
          <a:ln>
            <a:noFill/>
          </a:ln>
          <a:effectLst>
            <a:softEdge rad="112500"/>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A8A1B518-DE4E-4AA7-AC22-04A114977122}"/>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44035" name="Content Placeholder 2">
            <a:extLst>
              <a:ext uri="{FF2B5EF4-FFF2-40B4-BE49-F238E27FC236}">
                <a16:creationId xmlns:a16="http://schemas.microsoft.com/office/drawing/2014/main" id="{A3F794E8-054E-4E1D-BA20-FFDA3044CE64}"/>
              </a:ext>
            </a:extLst>
          </p:cNvPr>
          <p:cNvSpPr>
            <a:spLocks noGrp="1"/>
          </p:cNvSpPr>
          <p:nvPr>
            <p:ph idx="1"/>
          </p:nvPr>
        </p:nvSpPr>
        <p:spPr>
          <a:xfrm>
            <a:off x="1752600" y="1143000"/>
            <a:ext cx="8686800" cy="4953000"/>
          </a:xfrm>
        </p:spPr>
        <p:txBody>
          <a:bodyPr/>
          <a:lstStyle/>
          <a:p>
            <a:pPr>
              <a:buNone/>
              <a:tabLst>
                <a:tab pos="688975" algn="l"/>
              </a:tabLst>
            </a:pPr>
            <a:r>
              <a:rPr lang="en-US" altLang="en-US" sz="2800" b="1" u="sng">
                <a:solidFill>
                  <a:srgbClr val="002060"/>
                </a:solidFill>
              </a:rPr>
              <a:t>Distance Vector:</a:t>
            </a:r>
          </a:p>
          <a:p>
            <a:pPr>
              <a:tabLst>
                <a:tab pos="688975" algn="l"/>
              </a:tabLst>
            </a:pPr>
            <a:r>
              <a:rPr lang="en-US" altLang="en-US"/>
              <a:t>Giao thức định tuyến thuộc loại này như: RIPv1 và RIP v2</a:t>
            </a:r>
          </a:p>
          <a:p>
            <a:pPr lvl="1">
              <a:buNone/>
              <a:tabLst>
                <a:tab pos="688975" algn="l"/>
              </a:tabLst>
            </a:pPr>
            <a:endParaRPr lang="vi-VN" altLang="en-US" sz="2400"/>
          </a:p>
        </p:txBody>
      </p:sp>
      <p:sp>
        <p:nvSpPr>
          <p:cNvPr id="44036" name="Slide Number Placeholder 3">
            <a:extLst>
              <a:ext uri="{FF2B5EF4-FFF2-40B4-BE49-F238E27FC236}">
                <a16:creationId xmlns:a16="http://schemas.microsoft.com/office/drawing/2014/main" id="{30DA1F0C-B1C0-4447-9D52-180122F0FDB0}"/>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4690AF9E-06F5-4BA3-A758-6C99E055FC74}"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106</a:t>
            </a:fld>
            <a:endParaRPr lang="en-US" altLang="en-US" sz="1800">
              <a:solidFill>
                <a:schemeClr val="tx1"/>
              </a:solidFill>
              <a:latin typeface="Arial" panose="020B0604020202020204" pitchFamily="34" charset="0"/>
              <a:cs typeface="Arial" panose="020B0604020202020204" pitchFamily="34" charset="0"/>
            </a:endParaRPr>
          </a:p>
        </p:txBody>
      </p:sp>
      <p:pic>
        <p:nvPicPr>
          <p:cNvPr id="44037" name="Picture 8" descr="327P_013">
            <a:extLst>
              <a:ext uri="{FF2B5EF4-FFF2-40B4-BE49-F238E27FC236}">
                <a16:creationId xmlns:a16="http://schemas.microsoft.com/office/drawing/2014/main" id="{CB1BBB72-4FBA-48DE-B34B-BF8EDFAA5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584" y="2591942"/>
            <a:ext cx="7575894" cy="363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2DA5E2F2-7195-4FE9-852E-F88C0F0BD669}"/>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117763" name="Content Placeholder 2">
            <a:extLst>
              <a:ext uri="{FF2B5EF4-FFF2-40B4-BE49-F238E27FC236}">
                <a16:creationId xmlns:a16="http://schemas.microsoft.com/office/drawing/2014/main" id="{99A401A9-A7E9-4D08-8944-707825225D7B}"/>
              </a:ext>
            </a:extLst>
          </p:cNvPr>
          <p:cNvSpPr>
            <a:spLocks noGrp="1"/>
          </p:cNvSpPr>
          <p:nvPr>
            <p:ph idx="1"/>
          </p:nvPr>
        </p:nvSpPr>
        <p:spPr>
          <a:xfrm>
            <a:off x="487017" y="1143000"/>
            <a:ext cx="11151705" cy="5181600"/>
          </a:xfrm>
        </p:spPr>
        <p:txBody>
          <a:bodyPr rtlCol="0">
            <a:normAutofit fontScale="92500" lnSpcReduction="20000"/>
          </a:bodyPr>
          <a:lstStyle/>
          <a:p>
            <a:pPr fontAlgn="auto">
              <a:spcAft>
                <a:spcPts val="0"/>
              </a:spcAft>
              <a:buNone/>
              <a:tabLst>
                <a:tab pos="688975" algn="l"/>
              </a:tabLst>
              <a:defRPr/>
            </a:pPr>
            <a:r>
              <a:rPr lang="en-US" b="1" u="sng" dirty="0">
                <a:solidFill>
                  <a:srgbClr val="002060"/>
                </a:solidFill>
              </a:rPr>
              <a:t>Distance Vector:</a:t>
            </a:r>
          </a:p>
          <a:p>
            <a:pPr algn="just" fontAlgn="auto">
              <a:spcBef>
                <a:spcPts val="1200"/>
              </a:spcBef>
              <a:spcAft>
                <a:spcPts val="0"/>
              </a:spcAft>
              <a:tabLst>
                <a:tab pos="688975" algn="l"/>
              </a:tabLst>
              <a:defRPr/>
            </a:pPr>
            <a:r>
              <a:rPr lang="en-US" dirty="0" err="1"/>
              <a:t>Các</a:t>
            </a:r>
            <a:r>
              <a:rPr lang="en-US" dirty="0"/>
              <a:t> router </a:t>
            </a:r>
            <a:r>
              <a:rPr lang="en-US" dirty="0" err="1"/>
              <a:t>định</a:t>
            </a:r>
            <a:r>
              <a:rPr lang="en-US" dirty="0"/>
              <a:t> </a:t>
            </a:r>
            <a:r>
              <a:rPr lang="en-US" dirty="0" err="1"/>
              <a:t>tuyến</a:t>
            </a:r>
            <a:r>
              <a:rPr lang="en-US" dirty="0"/>
              <a:t> </a:t>
            </a:r>
            <a:r>
              <a:rPr lang="en-US" dirty="0" err="1"/>
              <a:t>theo</a:t>
            </a:r>
            <a:r>
              <a:rPr lang="en-US" dirty="0"/>
              <a:t> </a:t>
            </a:r>
            <a:r>
              <a:rPr lang="en-US" dirty="0">
                <a:solidFill>
                  <a:srgbClr val="002060"/>
                </a:solidFill>
              </a:rPr>
              <a:t>Distance Vector </a:t>
            </a:r>
            <a:r>
              <a:rPr lang="en-US" dirty="0" err="1"/>
              <a:t>thực</a:t>
            </a:r>
            <a:r>
              <a:rPr lang="en-US" dirty="0"/>
              <a:t> </a:t>
            </a:r>
            <a:r>
              <a:rPr lang="en-US" dirty="0" err="1"/>
              <a:t>hiện</a:t>
            </a:r>
            <a:r>
              <a:rPr lang="en-US" dirty="0"/>
              <a:t> </a:t>
            </a:r>
            <a:r>
              <a:rPr lang="en-US" dirty="0" err="1"/>
              <a:t>gửi</a:t>
            </a:r>
            <a:r>
              <a:rPr lang="en-US" dirty="0"/>
              <a:t> </a:t>
            </a:r>
            <a:r>
              <a:rPr lang="en-US" dirty="0" err="1"/>
              <a:t>định</a:t>
            </a:r>
            <a:r>
              <a:rPr lang="en-US" dirty="0"/>
              <a:t> </a:t>
            </a:r>
            <a:r>
              <a:rPr lang="en-US" dirty="0" err="1"/>
              <a:t>kỳ</a:t>
            </a:r>
            <a:r>
              <a:rPr lang="en-US" dirty="0"/>
              <a:t> </a:t>
            </a:r>
            <a:r>
              <a:rPr lang="en-US" dirty="0" err="1"/>
              <a:t>toàn</a:t>
            </a:r>
            <a:r>
              <a:rPr lang="en-US" dirty="0"/>
              <a:t> </a:t>
            </a:r>
            <a:r>
              <a:rPr lang="en-US" dirty="0" err="1"/>
              <a:t>bộ</a:t>
            </a:r>
            <a:r>
              <a:rPr lang="en-US" dirty="0"/>
              <a:t> </a:t>
            </a:r>
            <a:r>
              <a:rPr lang="en-US" dirty="0" err="1"/>
              <a:t>bảng</a:t>
            </a:r>
            <a:r>
              <a:rPr lang="en-US" dirty="0"/>
              <a:t> </a:t>
            </a:r>
            <a:r>
              <a:rPr lang="en-US" dirty="0" err="1"/>
              <a:t>định</a:t>
            </a:r>
            <a:r>
              <a:rPr lang="en-US" dirty="0"/>
              <a:t> </a:t>
            </a:r>
            <a:r>
              <a:rPr lang="en-US" dirty="0" err="1"/>
              <a:t>tuyến</a:t>
            </a:r>
            <a:r>
              <a:rPr lang="en-US" dirty="0"/>
              <a:t> </a:t>
            </a:r>
            <a:r>
              <a:rPr lang="en-US" dirty="0" err="1"/>
              <a:t>của</a:t>
            </a:r>
            <a:r>
              <a:rPr lang="en-US" dirty="0"/>
              <a:t> </a:t>
            </a:r>
            <a:r>
              <a:rPr lang="en-US" dirty="0" err="1"/>
              <a:t>mình</a:t>
            </a:r>
            <a:r>
              <a:rPr lang="en-US" dirty="0"/>
              <a:t> </a:t>
            </a:r>
            <a:r>
              <a:rPr lang="en-US" dirty="0" err="1"/>
              <a:t>và</a:t>
            </a:r>
            <a:r>
              <a:rPr lang="en-US" dirty="0"/>
              <a:t> </a:t>
            </a:r>
            <a:r>
              <a:rPr lang="en-US" dirty="0" err="1"/>
              <a:t>chỉ</a:t>
            </a:r>
            <a:r>
              <a:rPr lang="en-US" dirty="0"/>
              <a:t> </a:t>
            </a:r>
            <a:r>
              <a:rPr lang="en-US" dirty="0" err="1"/>
              <a:t>gửi</a:t>
            </a:r>
            <a:r>
              <a:rPr lang="en-US" dirty="0"/>
              <a:t> </a:t>
            </a:r>
            <a:r>
              <a:rPr lang="en-US" dirty="0" err="1"/>
              <a:t>cho</a:t>
            </a:r>
            <a:r>
              <a:rPr lang="en-US" dirty="0"/>
              <a:t> </a:t>
            </a:r>
            <a:r>
              <a:rPr lang="en-US" dirty="0" err="1"/>
              <a:t>các</a:t>
            </a:r>
            <a:r>
              <a:rPr lang="en-US" dirty="0"/>
              <a:t> router </a:t>
            </a:r>
            <a:r>
              <a:rPr lang="en-US" dirty="0" err="1"/>
              <a:t>láng</a:t>
            </a:r>
            <a:r>
              <a:rPr lang="en-US" dirty="0"/>
              <a:t> </a:t>
            </a:r>
            <a:r>
              <a:rPr lang="en-US" dirty="0" err="1"/>
              <a:t>giềng</a:t>
            </a:r>
            <a:r>
              <a:rPr lang="en-US" dirty="0"/>
              <a:t> </a:t>
            </a:r>
            <a:r>
              <a:rPr lang="en-US" dirty="0" err="1"/>
              <a:t>kết</a:t>
            </a:r>
            <a:r>
              <a:rPr lang="en-US" dirty="0"/>
              <a:t> </a:t>
            </a:r>
            <a:r>
              <a:rPr lang="en-US" dirty="0" err="1"/>
              <a:t>nối</a:t>
            </a:r>
            <a:r>
              <a:rPr lang="en-US" dirty="0"/>
              <a:t> </a:t>
            </a:r>
            <a:r>
              <a:rPr lang="en-US" dirty="0" err="1"/>
              <a:t>trực</a:t>
            </a:r>
            <a:r>
              <a:rPr lang="en-US" dirty="0"/>
              <a:t> </a:t>
            </a:r>
            <a:r>
              <a:rPr lang="en-US" dirty="0" err="1"/>
              <a:t>tiếp</a:t>
            </a:r>
            <a:r>
              <a:rPr lang="en-US" dirty="0"/>
              <a:t> </a:t>
            </a:r>
            <a:r>
              <a:rPr lang="en-US" dirty="0" err="1"/>
              <a:t>với</a:t>
            </a:r>
            <a:r>
              <a:rPr lang="en-US" dirty="0"/>
              <a:t> </a:t>
            </a:r>
            <a:r>
              <a:rPr lang="en-US" dirty="0" err="1"/>
              <a:t>mình</a:t>
            </a:r>
            <a:r>
              <a:rPr lang="en-US" dirty="0"/>
              <a:t>.</a:t>
            </a:r>
          </a:p>
          <a:p>
            <a:pPr algn="just" fontAlgn="auto">
              <a:spcBef>
                <a:spcPts val="1200"/>
              </a:spcBef>
              <a:spcAft>
                <a:spcPts val="0"/>
              </a:spcAft>
              <a:tabLst>
                <a:tab pos="688975" algn="l"/>
              </a:tabLst>
              <a:defRPr/>
            </a:pPr>
            <a:r>
              <a:rPr lang="en-US" dirty="0" err="1"/>
              <a:t>Các</a:t>
            </a:r>
            <a:r>
              <a:rPr lang="en-US" dirty="0"/>
              <a:t> router </a:t>
            </a:r>
            <a:r>
              <a:rPr lang="en-US" dirty="0" err="1"/>
              <a:t>định</a:t>
            </a:r>
            <a:r>
              <a:rPr lang="en-US" dirty="0"/>
              <a:t> </a:t>
            </a:r>
            <a:r>
              <a:rPr lang="en-US" dirty="0" err="1"/>
              <a:t>tuyến</a:t>
            </a:r>
            <a:r>
              <a:rPr lang="en-US" dirty="0"/>
              <a:t> </a:t>
            </a:r>
            <a:r>
              <a:rPr lang="en-US" dirty="0" err="1"/>
              <a:t>theo</a:t>
            </a:r>
            <a:r>
              <a:rPr lang="en-US" dirty="0"/>
              <a:t> </a:t>
            </a:r>
            <a:r>
              <a:rPr lang="en-US" dirty="0">
                <a:solidFill>
                  <a:srgbClr val="002060"/>
                </a:solidFill>
              </a:rPr>
              <a:t>Distance Vector </a:t>
            </a:r>
            <a:r>
              <a:rPr lang="en-US" dirty="0" err="1"/>
              <a:t>không</a:t>
            </a:r>
            <a:r>
              <a:rPr lang="en-US" dirty="0"/>
              <a:t> </a:t>
            </a:r>
            <a:r>
              <a:rPr lang="en-US" dirty="0" err="1"/>
              <a:t>biết</a:t>
            </a:r>
            <a:r>
              <a:rPr lang="en-US" dirty="0"/>
              <a:t> </a:t>
            </a:r>
            <a:r>
              <a:rPr lang="en-US" dirty="0" err="1"/>
              <a:t>được</a:t>
            </a:r>
            <a:r>
              <a:rPr lang="en-US" dirty="0"/>
              <a:t> </a:t>
            </a:r>
            <a:r>
              <a:rPr lang="en-US" dirty="0" err="1"/>
              <a:t>đường</a:t>
            </a:r>
            <a:r>
              <a:rPr lang="en-US" dirty="0"/>
              <a:t> </a:t>
            </a:r>
            <a:r>
              <a:rPr lang="en-US" dirty="0" err="1"/>
              <a:t>đi</a:t>
            </a:r>
            <a:r>
              <a:rPr lang="en-US" dirty="0"/>
              <a:t> </a:t>
            </a:r>
            <a:r>
              <a:rPr lang="en-US" dirty="0" err="1"/>
              <a:t>đến</a:t>
            </a:r>
            <a:r>
              <a:rPr lang="en-US" dirty="0"/>
              <a:t> </a:t>
            </a:r>
            <a:r>
              <a:rPr lang="en-US" dirty="0" err="1"/>
              <a:t>đích</a:t>
            </a:r>
            <a:r>
              <a:rPr lang="en-US" dirty="0"/>
              <a:t> </a:t>
            </a:r>
            <a:r>
              <a:rPr lang="en-US" dirty="0" err="1"/>
              <a:t>một</a:t>
            </a:r>
            <a:r>
              <a:rPr lang="en-US" dirty="0"/>
              <a:t> </a:t>
            </a:r>
            <a:r>
              <a:rPr lang="en-US" dirty="0" err="1"/>
              <a:t>cách</a:t>
            </a:r>
            <a:r>
              <a:rPr lang="en-US" dirty="0"/>
              <a:t> </a:t>
            </a:r>
            <a:r>
              <a:rPr lang="en-US" dirty="0" err="1"/>
              <a:t>cụ</a:t>
            </a:r>
            <a:r>
              <a:rPr lang="en-US" dirty="0"/>
              <a:t> </a:t>
            </a:r>
            <a:r>
              <a:rPr lang="en-US" dirty="0" err="1"/>
              <a:t>thể</a:t>
            </a:r>
            <a:r>
              <a:rPr lang="en-US" dirty="0"/>
              <a:t>, </a:t>
            </a:r>
            <a:r>
              <a:rPr lang="en-US" dirty="0" err="1"/>
              <a:t>không</a:t>
            </a:r>
            <a:r>
              <a:rPr lang="en-US" dirty="0"/>
              <a:t> </a:t>
            </a:r>
            <a:r>
              <a:rPr lang="en-US" dirty="0" err="1"/>
              <a:t>biết</a:t>
            </a:r>
            <a:r>
              <a:rPr lang="en-US" dirty="0"/>
              <a:t> </a:t>
            </a:r>
            <a:r>
              <a:rPr lang="en-US" dirty="0" err="1"/>
              <a:t>về</a:t>
            </a:r>
            <a:r>
              <a:rPr lang="en-US" dirty="0"/>
              <a:t> </a:t>
            </a:r>
            <a:r>
              <a:rPr lang="en-US" dirty="0" err="1"/>
              <a:t>các</a:t>
            </a:r>
            <a:r>
              <a:rPr lang="en-US" dirty="0"/>
              <a:t> router </a:t>
            </a:r>
            <a:r>
              <a:rPr lang="en-US" dirty="0" err="1"/>
              <a:t>trung</a:t>
            </a:r>
            <a:r>
              <a:rPr lang="en-US" dirty="0"/>
              <a:t> </a:t>
            </a:r>
            <a:r>
              <a:rPr lang="en-US" dirty="0" err="1"/>
              <a:t>gian</a:t>
            </a:r>
            <a:r>
              <a:rPr lang="en-US" dirty="0"/>
              <a:t> </a:t>
            </a:r>
            <a:r>
              <a:rPr lang="en-US" dirty="0" err="1"/>
              <a:t>trên</a:t>
            </a:r>
            <a:r>
              <a:rPr lang="en-US" dirty="0"/>
              <a:t> </a:t>
            </a:r>
            <a:r>
              <a:rPr lang="en-US" dirty="0" err="1"/>
              <a:t>đường</a:t>
            </a:r>
            <a:r>
              <a:rPr lang="en-US" dirty="0"/>
              <a:t> </a:t>
            </a:r>
            <a:r>
              <a:rPr lang="en-US" dirty="0" err="1"/>
              <a:t>đi</a:t>
            </a:r>
            <a:r>
              <a:rPr lang="en-US" dirty="0"/>
              <a:t> </a:t>
            </a:r>
            <a:r>
              <a:rPr lang="en-US" dirty="0" err="1"/>
              <a:t>và</a:t>
            </a:r>
            <a:r>
              <a:rPr lang="en-US" dirty="0"/>
              <a:t> </a:t>
            </a:r>
            <a:r>
              <a:rPr lang="en-US" dirty="0" err="1"/>
              <a:t>cấu</a:t>
            </a:r>
            <a:r>
              <a:rPr lang="en-US" dirty="0"/>
              <a:t> </a:t>
            </a:r>
            <a:r>
              <a:rPr lang="en-US" dirty="0" err="1"/>
              <a:t>trúc</a:t>
            </a:r>
            <a:r>
              <a:rPr lang="en-US" dirty="0"/>
              <a:t> </a:t>
            </a:r>
            <a:r>
              <a:rPr lang="en-US" dirty="0" err="1"/>
              <a:t>kết</a:t>
            </a:r>
            <a:r>
              <a:rPr lang="en-US" dirty="0"/>
              <a:t> </a:t>
            </a:r>
            <a:r>
              <a:rPr lang="en-US" dirty="0" err="1"/>
              <a:t>nối</a:t>
            </a:r>
            <a:r>
              <a:rPr lang="en-US" dirty="0"/>
              <a:t> </a:t>
            </a:r>
            <a:r>
              <a:rPr lang="en-US" dirty="0" err="1"/>
              <a:t>giữa</a:t>
            </a:r>
            <a:r>
              <a:rPr lang="en-US" dirty="0"/>
              <a:t> </a:t>
            </a:r>
            <a:r>
              <a:rPr lang="en-US" dirty="0" err="1"/>
              <a:t>chúng</a:t>
            </a:r>
            <a:r>
              <a:rPr lang="en-US" dirty="0"/>
              <a:t>.</a:t>
            </a:r>
          </a:p>
          <a:p>
            <a:pPr algn="just" fontAlgn="auto">
              <a:spcBef>
                <a:spcPts val="1200"/>
              </a:spcBef>
              <a:spcAft>
                <a:spcPts val="0"/>
              </a:spcAft>
              <a:tabLst>
                <a:tab pos="688975" algn="l"/>
              </a:tabLst>
              <a:defRPr/>
            </a:pPr>
            <a:r>
              <a:rPr lang="en-US" dirty="0" err="1"/>
              <a:t>Bảng</a:t>
            </a:r>
            <a:r>
              <a:rPr lang="en-US" dirty="0"/>
              <a:t> </a:t>
            </a:r>
            <a:r>
              <a:rPr lang="en-US" dirty="0" err="1"/>
              <a:t>định</a:t>
            </a:r>
            <a:r>
              <a:rPr lang="en-US" dirty="0"/>
              <a:t> </a:t>
            </a:r>
            <a:r>
              <a:rPr lang="en-US" dirty="0" err="1"/>
              <a:t>tuyến</a:t>
            </a:r>
            <a:r>
              <a:rPr lang="en-US" dirty="0"/>
              <a:t> </a:t>
            </a:r>
            <a:r>
              <a:rPr lang="en-US" dirty="0" err="1"/>
              <a:t>là</a:t>
            </a:r>
            <a:r>
              <a:rPr lang="en-US" dirty="0"/>
              <a:t> </a:t>
            </a:r>
            <a:r>
              <a:rPr lang="en-US" dirty="0" err="1"/>
              <a:t>nơi</a:t>
            </a:r>
            <a:r>
              <a:rPr lang="en-US" dirty="0"/>
              <a:t> </a:t>
            </a:r>
            <a:r>
              <a:rPr lang="en-US" dirty="0" err="1"/>
              <a:t>lưu</a:t>
            </a:r>
            <a:r>
              <a:rPr lang="en-US" dirty="0"/>
              <a:t> </a:t>
            </a:r>
            <a:r>
              <a:rPr lang="en-US" dirty="0" err="1"/>
              <a:t>kết</a:t>
            </a:r>
            <a:r>
              <a:rPr lang="en-US" dirty="0"/>
              <a:t> </a:t>
            </a:r>
            <a:r>
              <a:rPr lang="en-US" dirty="0" err="1"/>
              <a:t>quả</a:t>
            </a:r>
            <a:r>
              <a:rPr lang="en-US" dirty="0"/>
              <a:t> </a:t>
            </a:r>
            <a:r>
              <a:rPr lang="en-US" dirty="0" err="1"/>
              <a:t>chọn</a:t>
            </a:r>
            <a:r>
              <a:rPr lang="en-US" dirty="0"/>
              <a:t> </a:t>
            </a:r>
            <a:r>
              <a:rPr lang="en-US" dirty="0" err="1"/>
              <a:t>đường</a:t>
            </a:r>
            <a:r>
              <a:rPr lang="en-US" dirty="0"/>
              <a:t> </a:t>
            </a:r>
            <a:r>
              <a:rPr lang="en-US" dirty="0" err="1"/>
              <a:t>đi</a:t>
            </a:r>
            <a:r>
              <a:rPr lang="en-US" dirty="0"/>
              <a:t> </a:t>
            </a:r>
            <a:r>
              <a:rPr lang="en-US" dirty="0" err="1"/>
              <a:t>tốt</a:t>
            </a:r>
            <a:r>
              <a:rPr lang="en-US" dirty="0"/>
              <a:t> </a:t>
            </a:r>
            <a:r>
              <a:rPr lang="en-US" dirty="0" err="1"/>
              <a:t>nhất</a:t>
            </a:r>
            <a:r>
              <a:rPr lang="en-US" dirty="0"/>
              <a:t> </a:t>
            </a:r>
            <a:r>
              <a:rPr lang="en-US" dirty="0" err="1"/>
              <a:t>của</a:t>
            </a:r>
            <a:r>
              <a:rPr lang="en-US" dirty="0"/>
              <a:t> </a:t>
            </a:r>
            <a:r>
              <a:rPr lang="en-US" dirty="0" err="1"/>
              <a:t>mỗi</a:t>
            </a:r>
            <a:r>
              <a:rPr lang="en-US" dirty="0"/>
              <a:t> router. Do </a:t>
            </a:r>
            <a:r>
              <a:rPr lang="en-US" dirty="0" err="1"/>
              <a:t>đó</a:t>
            </a:r>
            <a:r>
              <a:rPr lang="en-US" dirty="0"/>
              <a:t>, </a:t>
            </a:r>
            <a:r>
              <a:rPr lang="en-US" dirty="0" err="1"/>
              <a:t>khi</a:t>
            </a:r>
            <a:r>
              <a:rPr lang="en-US" dirty="0"/>
              <a:t> </a:t>
            </a:r>
            <a:r>
              <a:rPr lang="en-US" dirty="0" err="1"/>
              <a:t>chúng</a:t>
            </a:r>
            <a:r>
              <a:rPr lang="en-US" dirty="0"/>
              <a:t> </a:t>
            </a:r>
            <a:r>
              <a:rPr lang="en-US" dirty="0" err="1"/>
              <a:t>trao</a:t>
            </a:r>
            <a:r>
              <a:rPr lang="en-US" dirty="0"/>
              <a:t> </a:t>
            </a:r>
            <a:r>
              <a:rPr lang="en-US" dirty="0" err="1"/>
              <a:t>đổi</a:t>
            </a:r>
            <a:r>
              <a:rPr lang="en-US" dirty="0"/>
              <a:t> </a:t>
            </a:r>
            <a:r>
              <a:rPr lang="en-US" dirty="0" err="1"/>
              <a:t>bảng</a:t>
            </a:r>
            <a:r>
              <a:rPr lang="en-US" dirty="0"/>
              <a:t> </a:t>
            </a:r>
            <a:r>
              <a:rPr lang="en-US" dirty="0" err="1"/>
              <a:t>định</a:t>
            </a:r>
            <a:r>
              <a:rPr lang="en-US" dirty="0"/>
              <a:t> </a:t>
            </a:r>
            <a:r>
              <a:rPr lang="en-US" dirty="0" err="1"/>
              <a:t>tuyến</a:t>
            </a:r>
            <a:r>
              <a:rPr lang="en-US" dirty="0"/>
              <a:t> </a:t>
            </a:r>
            <a:r>
              <a:rPr lang="en-US" dirty="0" err="1"/>
              <a:t>với</a:t>
            </a:r>
            <a:r>
              <a:rPr lang="en-US" dirty="0"/>
              <a:t> </a:t>
            </a:r>
            <a:r>
              <a:rPr lang="en-US" dirty="0" err="1"/>
              <a:t>nhau</a:t>
            </a:r>
            <a:r>
              <a:rPr lang="en-US" dirty="0"/>
              <a:t>, </a:t>
            </a:r>
            <a:r>
              <a:rPr lang="en-US" dirty="0" err="1"/>
              <a:t>các</a:t>
            </a:r>
            <a:r>
              <a:rPr lang="en-US" dirty="0"/>
              <a:t> router </a:t>
            </a:r>
            <a:r>
              <a:rPr lang="en-US" dirty="0" err="1"/>
              <a:t>chọn</a:t>
            </a:r>
            <a:r>
              <a:rPr lang="en-US" dirty="0"/>
              <a:t> </a:t>
            </a:r>
            <a:r>
              <a:rPr lang="en-US" dirty="0" err="1"/>
              <a:t>đường</a:t>
            </a:r>
            <a:r>
              <a:rPr lang="en-US" dirty="0"/>
              <a:t> </a:t>
            </a:r>
            <a:r>
              <a:rPr lang="en-US" dirty="0" err="1"/>
              <a:t>dựa</a:t>
            </a:r>
            <a:r>
              <a:rPr lang="en-US" dirty="0"/>
              <a:t> </a:t>
            </a:r>
            <a:r>
              <a:rPr lang="en-US" dirty="0" err="1"/>
              <a:t>trên</a:t>
            </a:r>
            <a:r>
              <a:rPr lang="en-US" dirty="0"/>
              <a:t> </a:t>
            </a:r>
            <a:r>
              <a:rPr lang="en-US" dirty="0" err="1"/>
              <a:t>kết</a:t>
            </a:r>
            <a:r>
              <a:rPr lang="en-US" dirty="0"/>
              <a:t> </a:t>
            </a:r>
            <a:r>
              <a:rPr lang="en-US" dirty="0" err="1"/>
              <a:t>quả</a:t>
            </a:r>
            <a:r>
              <a:rPr lang="en-US" dirty="0"/>
              <a:t> </a:t>
            </a:r>
            <a:r>
              <a:rPr lang="en-US" dirty="0" err="1"/>
              <a:t>đã</a:t>
            </a:r>
            <a:r>
              <a:rPr lang="en-US" dirty="0"/>
              <a:t> </a:t>
            </a:r>
            <a:r>
              <a:rPr lang="en-US" dirty="0" err="1"/>
              <a:t>chọn</a:t>
            </a:r>
            <a:r>
              <a:rPr lang="en-US" dirty="0"/>
              <a:t> </a:t>
            </a:r>
            <a:r>
              <a:rPr lang="en-US" dirty="0" err="1"/>
              <a:t>của</a:t>
            </a:r>
            <a:r>
              <a:rPr lang="en-US" dirty="0"/>
              <a:t> router </a:t>
            </a:r>
            <a:r>
              <a:rPr lang="en-US" dirty="0" err="1"/>
              <a:t>láng</a:t>
            </a:r>
            <a:r>
              <a:rPr lang="en-US" dirty="0"/>
              <a:t> </a:t>
            </a:r>
            <a:r>
              <a:rPr lang="en-US" dirty="0" err="1"/>
              <a:t>giềng</a:t>
            </a:r>
            <a:r>
              <a:rPr lang="en-US" dirty="0"/>
              <a:t>. </a:t>
            </a:r>
            <a:r>
              <a:rPr lang="en-US" dirty="0" err="1"/>
              <a:t>Mỗi</a:t>
            </a:r>
            <a:r>
              <a:rPr lang="en-US" dirty="0"/>
              <a:t> router </a:t>
            </a:r>
            <a:r>
              <a:rPr lang="en-US" dirty="0" err="1"/>
              <a:t>nhìn</a:t>
            </a:r>
            <a:r>
              <a:rPr lang="en-US" dirty="0"/>
              <a:t> </a:t>
            </a:r>
            <a:r>
              <a:rPr lang="en-US" dirty="0" err="1"/>
              <a:t>hệ</a:t>
            </a:r>
            <a:r>
              <a:rPr lang="en-US" dirty="0"/>
              <a:t> </a:t>
            </a:r>
            <a:r>
              <a:rPr lang="en-US" dirty="0" err="1"/>
              <a:t>thống</a:t>
            </a:r>
            <a:r>
              <a:rPr lang="en-US" dirty="0"/>
              <a:t> </a:t>
            </a:r>
            <a:r>
              <a:rPr lang="en-US" dirty="0" err="1"/>
              <a:t>mạng</a:t>
            </a:r>
            <a:r>
              <a:rPr lang="en-US" dirty="0"/>
              <a:t> </a:t>
            </a:r>
            <a:r>
              <a:rPr lang="en-US" dirty="0" err="1"/>
              <a:t>theo</a:t>
            </a:r>
            <a:r>
              <a:rPr lang="en-US" dirty="0"/>
              <a:t> </a:t>
            </a:r>
            <a:r>
              <a:rPr lang="en-US" dirty="0" err="1"/>
              <a:t>sự</a:t>
            </a:r>
            <a:r>
              <a:rPr lang="en-US" dirty="0"/>
              <a:t> chi </a:t>
            </a:r>
            <a:r>
              <a:rPr lang="en-US" dirty="0" err="1"/>
              <a:t>phối</a:t>
            </a:r>
            <a:r>
              <a:rPr lang="en-US" dirty="0"/>
              <a:t> </a:t>
            </a:r>
            <a:r>
              <a:rPr lang="en-US" dirty="0" err="1"/>
              <a:t>của</a:t>
            </a:r>
            <a:r>
              <a:rPr lang="en-US" dirty="0"/>
              <a:t> </a:t>
            </a:r>
            <a:r>
              <a:rPr lang="en-US" dirty="0" err="1"/>
              <a:t>các</a:t>
            </a:r>
            <a:r>
              <a:rPr lang="en-US" dirty="0"/>
              <a:t> router </a:t>
            </a:r>
            <a:r>
              <a:rPr lang="en-US" dirty="0" err="1"/>
              <a:t>láng</a:t>
            </a:r>
            <a:r>
              <a:rPr lang="en-US" dirty="0"/>
              <a:t> </a:t>
            </a:r>
            <a:r>
              <a:rPr lang="en-US" dirty="0" err="1"/>
              <a:t>giềng</a:t>
            </a:r>
            <a:r>
              <a:rPr lang="en-US" dirty="0"/>
              <a:t>.</a:t>
            </a:r>
          </a:p>
          <a:p>
            <a:pPr lvl="1" fontAlgn="auto">
              <a:spcAft>
                <a:spcPts val="0"/>
              </a:spcAft>
              <a:buNone/>
              <a:tabLst>
                <a:tab pos="688975" algn="l"/>
              </a:tabLst>
              <a:defRPr/>
            </a:pPr>
            <a:endParaRPr lang="vi-VN" sz="2400" dirty="0"/>
          </a:p>
        </p:txBody>
      </p:sp>
      <p:sp>
        <p:nvSpPr>
          <p:cNvPr id="45060" name="Slide Number Placeholder 3">
            <a:extLst>
              <a:ext uri="{FF2B5EF4-FFF2-40B4-BE49-F238E27FC236}">
                <a16:creationId xmlns:a16="http://schemas.microsoft.com/office/drawing/2014/main" id="{A4D737D7-3CBC-458F-ABBE-9652D02DA376}"/>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D93F3323-51C9-4BEF-9A26-E6A8DC06B65E}"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107</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25F9D577-94B0-454C-A588-8337A50CEBAE}"/>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118787" name="Content Placeholder 2">
            <a:extLst>
              <a:ext uri="{FF2B5EF4-FFF2-40B4-BE49-F238E27FC236}">
                <a16:creationId xmlns:a16="http://schemas.microsoft.com/office/drawing/2014/main" id="{F375C2FE-4468-4FCA-97FD-3D4E4431B808}"/>
              </a:ext>
            </a:extLst>
          </p:cNvPr>
          <p:cNvSpPr>
            <a:spLocks noGrp="1"/>
          </p:cNvSpPr>
          <p:nvPr>
            <p:ph idx="1"/>
          </p:nvPr>
        </p:nvSpPr>
        <p:spPr>
          <a:xfrm>
            <a:off x="208722" y="1143000"/>
            <a:ext cx="11430000" cy="5181600"/>
          </a:xfrm>
        </p:spPr>
        <p:txBody>
          <a:bodyPr rtlCol="0">
            <a:normAutofit fontScale="92500"/>
          </a:bodyPr>
          <a:lstStyle/>
          <a:p>
            <a:pPr fontAlgn="auto">
              <a:spcAft>
                <a:spcPts val="0"/>
              </a:spcAft>
              <a:buNone/>
              <a:tabLst>
                <a:tab pos="688975" algn="l"/>
              </a:tabLst>
              <a:defRPr/>
            </a:pPr>
            <a:r>
              <a:rPr lang="en-US" b="1" u="sng" dirty="0">
                <a:solidFill>
                  <a:srgbClr val="002060"/>
                </a:solidFill>
              </a:rPr>
              <a:t>Distance Vector:</a:t>
            </a:r>
          </a:p>
          <a:p>
            <a:pPr algn="just" fontAlgn="auto">
              <a:spcBef>
                <a:spcPts val="1800"/>
              </a:spcBef>
              <a:spcAft>
                <a:spcPts val="0"/>
              </a:spcAft>
              <a:tabLst>
                <a:tab pos="688975" algn="l"/>
              </a:tabLst>
              <a:defRPr/>
            </a:pPr>
            <a:r>
              <a:rPr lang="en-US" dirty="0" err="1"/>
              <a:t>Các</a:t>
            </a:r>
            <a:r>
              <a:rPr lang="en-US" dirty="0"/>
              <a:t> router </a:t>
            </a:r>
            <a:r>
              <a:rPr lang="en-US" dirty="0" err="1"/>
              <a:t>định</a:t>
            </a:r>
            <a:r>
              <a:rPr lang="en-US" dirty="0"/>
              <a:t> </a:t>
            </a:r>
            <a:r>
              <a:rPr lang="en-US" dirty="0" err="1"/>
              <a:t>tuyến</a:t>
            </a:r>
            <a:r>
              <a:rPr lang="en-US" dirty="0"/>
              <a:t> </a:t>
            </a:r>
            <a:r>
              <a:rPr lang="en-US" dirty="0" err="1"/>
              <a:t>theo</a:t>
            </a:r>
            <a:r>
              <a:rPr lang="en-US" dirty="0"/>
              <a:t> </a:t>
            </a:r>
            <a:r>
              <a:rPr lang="en-US" dirty="0">
                <a:solidFill>
                  <a:srgbClr val="002060"/>
                </a:solidFill>
              </a:rPr>
              <a:t>Distance Vector </a:t>
            </a:r>
            <a:r>
              <a:rPr lang="en-US" dirty="0" err="1"/>
              <a:t>thực</a:t>
            </a:r>
            <a:r>
              <a:rPr lang="en-US" dirty="0"/>
              <a:t> </a:t>
            </a:r>
            <a:r>
              <a:rPr lang="en-US" dirty="0" err="1"/>
              <a:t>hiện</a:t>
            </a:r>
            <a:r>
              <a:rPr lang="en-US" dirty="0"/>
              <a:t> </a:t>
            </a:r>
            <a:r>
              <a:rPr lang="en-US" dirty="0" err="1"/>
              <a:t>cập</a:t>
            </a:r>
            <a:r>
              <a:rPr lang="en-US" dirty="0"/>
              <a:t> </a:t>
            </a:r>
            <a:r>
              <a:rPr lang="en-US" dirty="0" err="1"/>
              <a:t>nhật</a:t>
            </a:r>
            <a:r>
              <a:rPr lang="en-US" dirty="0"/>
              <a:t> </a:t>
            </a:r>
            <a:r>
              <a:rPr lang="en-US" dirty="0" err="1"/>
              <a:t>thông</a:t>
            </a:r>
            <a:r>
              <a:rPr lang="en-US" dirty="0"/>
              <a:t> tin </a:t>
            </a:r>
            <a:r>
              <a:rPr lang="en-US" dirty="0" err="1"/>
              <a:t>định</a:t>
            </a:r>
            <a:r>
              <a:rPr lang="en-US" dirty="0"/>
              <a:t> </a:t>
            </a:r>
            <a:r>
              <a:rPr lang="en-US" dirty="0" err="1"/>
              <a:t>tuyến</a:t>
            </a:r>
            <a:r>
              <a:rPr lang="en-US" dirty="0"/>
              <a:t> </a:t>
            </a:r>
            <a:r>
              <a:rPr lang="en-US" dirty="0" err="1"/>
              <a:t>theo</a:t>
            </a:r>
            <a:r>
              <a:rPr lang="en-US" dirty="0"/>
              <a:t> </a:t>
            </a:r>
            <a:r>
              <a:rPr lang="en-US" dirty="0" err="1"/>
              <a:t>định</a:t>
            </a:r>
            <a:r>
              <a:rPr lang="en-US" dirty="0"/>
              <a:t> </a:t>
            </a:r>
            <a:r>
              <a:rPr lang="en-US" dirty="0" err="1"/>
              <a:t>kỳ</a:t>
            </a:r>
            <a:r>
              <a:rPr lang="en-US" dirty="0"/>
              <a:t> </a:t>
            </a:r>
            <a:r>
              <a:rPr lang="en-US" dirty="0" err="1"/>
              <a:t>nên</a:t>
            </a:r>
            <a:r>
              <a:rPr lang="en-US" dirty="0"/>
              <a:t> </a:t>
            </a:r>
            <a:r>
              <a:rPr lang="en-US" dirty="0" err="1"/>
              <a:t>tốn</a:t>
            </a:r>
            <a:r>
              <a:rPr lang="en-US" dirty="0"/>
              <a:t> </a:t>
            </a:r>
            <a:r>
              <a:rPr lang="en-US" dirty="0" err="1"/>
              <a:t>nhiều</a:t>
            </a:r>
            <a:r>
              <a:rPr lang="en-US" dirty="0"/>
              <a:t> </a:t>
            </a:r>
            <a:r>
              <a:rPr lang="en-US" dirty="0" err="1"/>
              <a:t>băng</a:t>
            </a:r>
            <a:r>
              <a:rPr lang="en-US" dirty="0"/>
              <a:t> </a:t>
            </a:r>
            <a:r>
              <a:rPr lang="en-US" dirty="0" err="1"/>
              <a:t>thông</a:t>
            </a:r>
            <a:r>
              <a:rPr lang="en-US" dirty="0"/>
              <a:t> </a:t>
            </a:r>
            <a:r>
              <a:rPr lang="en-US" dirty="0" err="1"/>
              <a:t>đường</a:t>
            </a:r>
            <a:r>
              <a:rPr lang="en-US" dirty="0"/>
              <a:t> </a:t>
            </a:r>
            <a:r>
              <a:rPr lang="en-US" dirty="0" err="1"/>
              <a:t>truyền</a:t>
            </a:r>
            <a:r>
              <a:rPr lang="en-US" dirty="0"/>
              <a:t>.</a:t>
            </a:r>
          </a:p>
          <a:p>
            <a:pPr algn="just" fontAlgn="auto">
              <a:spcBef>
                <a:spcPts val="1800"/>
              </a:spcBef>
              <a:spcAft>
                <a:spcPts val="0"/>
              </a:spcAft>
              <a:tabLst>
                <a:tab pos="688975" algn="l"/>
              </a:tabLst>
              <a:defRPr/>
            </a:pPr>
            <a:r>
              <a:rPr lang="en-US" dirty="0" err="1"/>
              <a:t>Khi</a:t>
            </a:r>
            <a:r>
              <a:rPr lang="en-US" dirty="0"/>
              <a:t> </a:t>
            </a:r>
            <a:r>
              <a:rPr lang="en-US" dirty="0" err="1"/>
              <a:t>có</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xảy</a:t>
            </a:r>
            <a:r>
              <a:rPr lang="en-US" dirty="0"/>
              <a:t> ra, router </a:t>
            </a:r>
            <a:r>
              <a:rPr lang="en-US" dirty="0" err="1"/>
              <a:t>nào</a:t>
            </a:r>
            <a:r>
              <a:rPr lang="en-US" dirty="0"/>
              <a:t> </a:t>
            </a:r>
            <a:r>
              <a:rPr lang="en-US" dirty="0" err="1"/>
              <a:t>nhận</a:t>
            </a:r>
            <a:r>
              <a:rPr lang="en-US" dirty="0"/>
              <a:t> </a:t>
            </a:r>
            <a:r>
              <a:rPr lang="en-US" dirty="0" err="1"/>
              <a:t>biết</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đầu</a:t>
            </a:r>
            <a:r>
              <a:rPr lang="en-US" dirty="0"/>
              <a:t> </a:t>
            </a:r>
            <a:r>
              <a:rPr lang="en-US" dirty="0" err="1"/>
              <a:t>tiên</a:t>
            </a:r>
            <a:r>
              <a:rPr lang="en-US" dirty="0"/>
              <a:t> </a:t>
            </a:r>
            <a:r>
              <a:rPr lang="en-US" dirty="0" err="1"/>
              <a:t>sẽ</a:t>
            </a:r>
            <a:r>
              <a:rPr lang="en-US" dirty="0"/>
              <a:t> </a:t>
            </a:r>
            <a:r>
              <a:rPr lang="en-US" dirty="0" err="1"/>
              <a:t>cập</a:t>
            </a:r>
            <a:r>
              <a:rPr lang="en-US" dirty="0"/>
              <a:t> </a:t>
            </a:r>
            <a:r>
              <a:rPr lang="en-US" dirty="0" err="1"/>
              <a:t>nhật</a:t>
            </a:r>
            <a:r>
              <a:rPr lang="en-US" dirty="0"/>
              <a:t> </a:t>
            </a:r>
            <a:r>
              <a:rPr lang="en-US" dirty="0" err="1"/>
              <a:t>bảng</a:t>
            </a:r>
            <a:r>
              <a:rPr lang="en-US" dirty="0"/>
              <a:t> </a:t>
            </a:r>
            <a:r>
              <a:rPr lang="en-US" dirty="0" err="1"/>
              <a:t>định</a:t>
            </a:r>
            <a:r>
              <a:rPr lang="en-US" dirty="0"/>
              <a:t> </a:t>
            </a:r>
            <a:r>
              <a:rPr lang="en-US" dirty="0" err="1"/>
              <a:t>tuyến</a:t>
            </a:r>
            <a:r>
              <a:rPr lang="en-US" dirty="0"/>
              <a:t> </a:t>
            </a:r>
            <a:r>
              <a:rPr lang="en-US" dirty="0" err="1"/>
              <a:t>của</a:t>
            </a:r>
            <a:r>
              <a:rPr lang="en-US" dirty="0"/>
              <a:t> </a:t>
            </a:r>
            <a:r>
              <a:rPr lang="en-US" dirty="0" err="1"/>
              <a:t>mình</a:t>
            </a:r>
            <a:r>
              <a:rPr lang="en-US" dirty="0"/>
              <a:t> </a:t>
            </a:r>
            <a:r>
              <a:rPr lang="en-US" dirty="0" err="1"/>
              <a:t>trước</a:t>
            </a:r>
            <a:r>
              <a:rPr lang="en-US" dirty="0"/>
              <a:t> </a:t>
            </a:r>
            <a:r>
              <a:rPr lang="en-US" dirty="0" err="1"/>
              <a:t>rồi</a:t>
            </a:r>
            <a:r>
              <a:rPr lang="en-US" dirty="0"/>
              <a:t> </a:t>
            </a:r>
            <a:r>
              <a:rPr lang="en-US" dirty="0" err="1"/>
              <a:t>chuyển</a:t>
            </a:r>
            <a:r>
              <a:rPr lang="en-US" dirty="0"/>
              <a:t> </a:t>
            </a:r>
            <a:r>
              <a:rPr lang="en-US" dirty="0" err="1"/>
              <a:t>bảng</a:t>
            </a:r>
            <a:r>
              <a:rPr lang="en-US" dirty="0"/>
              <a:t> </a:t>
            </a:r>
            <a:r>
              <a:rPr lang="en-US" dirty="0" err="1"/>
              <a:t>định</a:t>
            </a:r>
            <a:r>
              <a:rPr lang="en-US" dirty="0"/>
              <a:t> </a:t>
            </a:r>
            <a:r>
              <a:rPr lang="en-US" dirty="0" err="1"/>
              <a:t>tuyến</a:t>
            </a:r>
            <a:r>
              <a:rPr lang="en-US" dirty="0"/>
              <a:t> </a:t>
            </a:r>
            <a:r>
              <a:rPr lang="en-US" dirty="0" err="1"/>
              <a:t>cập</a:t>
            </a:r>
            <a:r>
              <a:rPr lang="en-US" dirty="0"/>
              <a:t> </a:t>
            </a:r>
            <a:r>
              <a:rPr lang="en-US" dirty="0" err="1"/>
              <a:t>nhật</a:t>
            </a:r>
            <a:r>
              <a:rPr lang="en-US" dirty="0"/>
              <a:t> </a:t>
            </a:r>
            <a:r>
              <a:rPr lang="en-US" dirty="0" err="1"/>
              <a:t>cho</a:t>
            </a:r>
            <a:r>
              <a:rPr lang="en-US" dirty="0"/>
              <a:t> </a:t>
            </a:r>
            <a:r>
              <a:rPr lang="en-US" dirty="0" err="1"/>
              <a:t>các</a:t>
            </a:r>
            <a:r>
              <a:rPr lang="en-US" dirty="0"/>
              <a:t> router </a:t>
            </a:r>
            <a:r>
              <a:rPr lang="en-US" dirty="0" err="1"/>
              <a:t>láng</a:t>
            </a:r>
            <a:r>
              <a:rPr lang="en-US" dirty="0"/>
              <a:t> </a:t>
            </a:r>
            <a:r>
              <a:rPr lang="en-US" dirty="0" err="1"/>
              <a:t>giềng</a:t>
            </a:r>
            <a:r>
              <a:rPr lang="en-US" dirty="0"/>
              <a:t>.</a:t>
            </a:r>
          </a:p>
          <a:p>
            <a:pPr algn="just" fontAlgn="auto">
              <a:spcBef>
                <a:spcPts val="1800"/>
              </a:spcBef>
              <a:spcAft>
                <a:spcPts val="0"/>
              </a:spcAft>
              <a:buNone/>
              <a:tabLst>
                <a:tab pos="688975" algn="l"/>
              </a:tabLst>
              <a:defRPr/>
            </a:pPr>
            <a:r>
              <a:rPr lang="en-US" b="1" u="sng" dirty="0" err="1">
                <a:solidFill>
                  <a:srgbClr val="FF0000"/>
                </a:solidFill>
              </a:rPr>
              <a:t>Chú</a:t>
            </a:r>
            <a:r>
              <a:rPr lang="en-US" b="1" u="sng" dirty="0">
                <a:solidFill>
                  <a:srgbClr val="FF0000"/>
                </a:solidFill>
              </a:rPr>
              <a:t> ý: </a:t>
            </a:r>
          </a:p>
          <a:p>
            <a:pPr algn="just" fontAlgn="auto">
              <a:spcAft>
                <a:spcPts val="0"/>
              </a:spcAft>
              <a:tabLst>
                <a:tab pos="688975" algn="l"/>
              </a:tabLst>
              <a:defRPr/>
            </a:pPr>
            <a:r>
              <a:rPr lang="en-US" sz="2200" dirty="0" err="1"/>
              <a:t>Định</a:t>
            </a:r>
            <a:r>
              <a:rPr lang="en-US" sz="2200" dirty="0"/>
              <a:t> </a:t>
            </a:r>
            <a:r>
              <a:rPr lang="en-US" sz="2200" dirty="0" err="1"/>
              <a:t>tuyến</a:t>
            </a:r>
            <a:r>
              <a:rPr lang="en-US" sz="2200" dirty="0"/>
              <a:t> </a:t>
            </a:r>
            <a:r>
              <a:rPr lang="en-US" sz="2200" dirty="0" err="1"/>
              <a:t>theo</a:t>
            </a:r>
            <a:r>
              <a:rPr lang="en-US" sz="2200" dirty="0"/>
              <a:t> </a:t>
            </a:r>
            <a:r>
              <a:rPr lang="en-US" sz="2200" dirty="0" err="1"/>
              <a:t>kiểu</a:t>
            </a:r>
            <a:r>
              <a:rPr lang="en-US" sz="2200" dirty="0"/>
              <a:t> tin </a:t>
            </a:r>
            <a:r>
              <a:rPr lang="en-US" sz="2200" dirty="0" err="1"/>
              <a:t>đồn</a:t>
            </a:r>
            <a:endParaRPr lang="en-US" sz="2200" dirty="0"/>
          </a:p>
          <a:p>
            <a:pPr algn="just" fontAlgn="auto">
              <a:spcAft>
                <a:spcPts val="0"/>
              </a:spcAft>
              <a:tabLst>
                <a:tab pos="688975" algn="l"/>
              </a:tabLst>
              <a:defRPr/>
            </a:pPr>
            <a:r>
              <a:rPr lang="en-US" sz="2200" dirty="0" err="1"/>
              <a:t>Gửi</a:t>
            </a:r>
            <a:r>
              <a:rPr lang="en-US" sz="2200" dirty="0"/>
              <a:t> </a:t>
            </a:r>
            <a:r>
              <a:rPr lang="en-US" sz="2200" dirty="0" err="1"/>
              <a:t>nguyên</a:t>
            </a:r>
            <a:r>
              <a:rPr lang="en-US" sz="2200" dirty="0"/>
              <a:t> </a:t>
            </a:r>
            <a:r>
              <a:rPr lang="en-US" sz="2200" dirty="0" err="1"/>
              <a:t>bảng</a:t>
            </a:r>
            <a:r>
              <a:rPr lang="en-US" sz="2200" dirty="0"/>
              <a:t> </a:t>
            </a:r>
            <a:r>
              <a:rPr lang="en-US" sz="2200" dirty="0" err="1"/>
              <a:t>định</a:t>
            </a:r>
            <a:r>
              <a:rPr lang="en-US" sz="2200" dirty="0"/>
              <a:t> </a:t>
            </a:r>
            <a:r>
              <a:rPr lang="en-US" sz="2200" dirty="0" err="1"/>
              <a:t>tuyến</a:t>
            </a:r>
            <a:r>
              <a:rPr lang="en-US" sz="2200" dirty="0"/>
              <a:t> </a:t>
            </a:r>
            <a:r>
              <a:rPr lang="en-US" sz="2200" dirty="0" err="1"/>
              <a:t>cho</a:t>
            </a:r>
            <a:r>
              <a:rPr lang="en-US" sz="2200" dirty="0"/>
              <a:t> router </a:t>
            </a:r>
            <a:r>
              <a:rPr lang="en-US" sz="2200" dirty="0" err="1"/>
              <a:t>kế</a:t>
            </a:r>
            <a:r>
              <a:rPr lang="en-US" sz="2200" dirty="0"/>
              <a:t> </a:t>
            </a:r>
            <a:r>
              <a:rPr lang="en-US" sz="2200" dirty="0" err="1"/>
              <a:t>bên</a:t>
            </a:r>
            <a:r>
              <a:rPr lang="en-US" sz="2200" dirty="0"/>
              <a:t> </a:t>
            </a:r>
            <a:r>
              <a:rPr lang="en-US" sz="2200" dirty="0" err="1"/>
              <a:t>và</a:t>
            </a:r>
            <a:r>
              <a:rPr lang="en-US" sz="2200" dirty="0"/>
              <a:t> </a:t>
            </a:r>
            <a:r>
              <a:rPr lang="en-US" sz="2200" dirty="0" err="1"/>
              <a:t>gửi</a:t>
            </a:r>
            <a:r>
              <a:rPr lang="en-US" sz="2200" dirty="0"/>
              <a:t> </a:t>
            </a:r>
            <a:r>
              <a:rPr lang="en-US" sz="2200" dirty="0" err="1"/>
              <a:t>theo</a:t>
            </a:r>
            <a:r>
              <a:rPr lang="en-US" sz="2200" dirty="0"/>
              <a:t> chu </a:t>
            </a:r>
            <a:r>
              <a:rPr lang="en-US" sz="2200" dirty="0" err="1"/>
              <a:t>kỳ</a:t>
            </a:r>
            <a:endParaRPr lang="en-US" sz="2200" dirty="0"/>
          </a:p>
          <a:p>
            <a:pPr algn="just" fontAlgn="auto">
              <a:spcAft>
                <a:spcPts val="0"/>
              </a:spcAft>
              <a:tabLst>
                <a:tab pos="688975" algn="l"/>
              </a:tabLst>
              <a:defRPr/>
            </a:pPr>
            <a:r>
              <a:rPr lang="en-US" sz="2200" dirty="0" err="1"/>
              <a:t>Có</a:t>
            </a:r>
            <a:r>
              <a:rPr lang="en-US" sz="2200" dirty="0"/>
              <a:t> Routing loop </a:t>
            </a:r>
            <a:r>
              <a:rPr lang="en-US" sz="2200" dirty="0" err="1"/>
              <a:t>xảy</a:t>
            </a:r>
            <a:r>
              <a:rPr lang="en-US" sz="2200" dirty="0"/>
              <a:t> ra.</a:t>
            </a:r>
            <a:endParaRPr lang="vi-VN" sz="2200" dirty="0"/>
          </a:p>
        </p:txBody>
      </p:sp>
      <p:sp>
        <p:nvSpPr>
          <p:cNvPr id="46084" name="Slide Number Placeholder 3">
            <a:extLst>
              <a:ext uri="{FF2B5EF4-FFF2-40B4-BE49-F238E27FC236}">
                <a16:creationId xmlns:a16="http://schemas.microsoft.com/office/drawing/2014/main" id="{2197E565-76F6-45B2-9407-588AE4A7687C}"/>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55508FAE-5FD0-4331-BB10-B3ECD3E59FB5}"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108</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DD380338-8121-444E-9440-EA5C23222873}"/>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48131" name="Content Placeholder 2">
            <a:extLst>
              <a:ext uri="{FF2B5EF4-FFF2-40B4-BE49-F238E27FC236}">
                <a16:creationId xmlns:a16="http://schemas.microsoft.com/office/drawing/2014/main" id="{4E39FD6D-32B7-498F-92A9-1574952EA965}"/>
              </a:ext>
            </a:extLst>
          </p:cNvPr>
          <p:cNvSpPr>
            <a:spLocks noGrp="1"/>
          </p:cNvSpPr>
          <p:nvPr>
            <p:ph idx="1"/>
          </p:nvPr>
        </p:nvSpPr>
        <p:spPr>
          <a:xfrm>
            <a:off x="1752600" y="990600"/>
            <a:ext cx="8763000" cy="5334000"/>
          </a:xfrm>
        </p:spPr>
        <p:txBody>
          <a:bodyPr/>
          <a:lstStyle/>
          <a:p>
            <a:pPr>
              <a:buNone/>
              <a:tabLst>
                <a:tab pos="688975" algn="l"/>
              </a:tabLst>
            </a:pPr>
            <a:r>
              <a:rPr lang="en-US" altLang="en-US" sz="2800" b="1" u="sng">
                <a:solidFill>
                  <a:srgbClr val="002060"/>
                </a:solidFill>
              </a:rPr>
              <a:t>Link State:</a:t>
            </a:r>
          </a:p>
          <a:p>
            <a:pPr algn="just">
              <a:tabLst>
                <a:tab pos="688975" algn="l"/>
              </a:tabLst>
            </a:pPr>
            <a:r>
              <a:rPr lang="en-US" altLang="en-US"/>
              <a:t> Giao thức định tuyến thuộc loại này như: OSPF, IS-IS </a:t>
            </a:r>
            <a:endParaRPr lang="vi-VN" altLang="en-US"/>
          </a:p>
        </p:txBody>
      </p:sp>
      <p:sp>
        <p:nvSpPr>
          <p:cNvPr id="48132" name="Slide Number Placeholder 3">
            <a:extLst>
              <a:ext uri="{FF2B5EF4-FFF2-40B4-BE49-F238E27FC236}">
                <a16:creationId xmlns:a16="http://schemas.microsoft.com/office/drawing/2014/main" id="{EC2D4862-5290-49EF-B114-9107D05C017D}"/>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263C8DED-0127-46B4-929F-E7BBB39F7D04}"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109</a:t>
            </a:fld>
            <a:endParaRPr lang="en-US" altLang="en-US" sz="1800">
              <a:solidFill>
                <a:schemeClr val="tx1"/>
              </a:solidFill>
              <a:latin typeface="Arial" panose="020B0604020202020204" pitchFamily="34" charset="0"/>
              <a:cs typeface="Arial" panose="020B0604020202020204" pitchFamily="34" charset="0"/>
            </a:endParaRPr>
          </a:p>
        </p:txBody>
      </p:sp>
      <p:pic>
        <p:nvPicPr>
          <p:cNvPr id="48133" name="Picture 11" descr="327P_097">
            <a:extLst>
              <a:ext uri="{FF2B5EF4-FFF2-40B4-BE49-F238E27FC236}">
                <a16:creationId xmlns:a16="http://schemas.microsoft.com/office/drawing/2014/main" id="{4C37D5D0-B79F-4EB2-B17E-66A813DD1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2374438"/>
            <a:ext cx="7018545" cy="383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0550-FE8D-4E8F-9D5A-FA3566ACF667}"/>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A22EDCE8-55CD-443B-8A6A-DA5EAE5B8609}"/>
              </a:ext>
            </a:extLst>
          </p:cNvPr>
          <p:cNvSpPr>
            <a:spLocks noGrp="1"/>
          </p:cNvSpPr>
          <p:nvPr>
            <p:ph idx="1"/>
          </p:nvPr>
        </p:nvSpPr>
        <p:spPr/>
        <p:txBody>
          <a:bodyPr/>
          <a:lstStyle/>
          <a:p>
            <a:r>
              <a:rPr lang="vi-VN" dirty="0"/>
              <a:t>Giao thức hướng không liên kết</a:t>
            </a:r>
          </a:p>
          <a:p>
            <a:r>
              <a:rPr lang="vi-VN" dirty="0"/>
              <a:t>Các gói tin được xử lý độc lập</a:t>
            </a:r>
          </a:p>
          <a:p>
            <a:r>
              <a:rPr lang="en-US" dirty="0" err="1"/>
              <a:t>Không</a:t>
            </a:r>
            <a:r>
              <a:rPr lang="en-US" dirty="0"/>
              <a:t> tin </a:t>
            </a:r>
            <a:r>
              <a:rPr lang="en-US" dirty="0" err="1"/>
              <a:t>cậy</a:t>
            </a:r>
            <a:r>
              <a:rPr lang="en-US" dirty="0"/>
              <a:t> / </a:t>
            </a:r>
            <a:r>
              <a:rPr lang="en-US" dirty="0" err="1"/>
              <a:t>nhanh</a:t>
            </a:r>
            <a:endParaRPr lang="en-US" dirty="0"/>
          </a:p>
          <a:p>
            <a:pPr lvl="1"/>
            <a:r>
              <a:rPr lang="vi-VN" dirty="0"/>
              <a:t>Truyền dữ liệu theo phương thức “</a:t>
            </a:r>
            <a:r>
              <a:rPr lang="vi-VN" i="1" dirty="0"/>
              <a:t>best effort</a:t>
            </a:r>
            <a:r>
              <a:rPr lang="vi-VN" dirty="0"/>
              <a:t>”</a:t>
            </a:r>
          </a:p>
          <a:p>
            <a:pPr lvl="1"/>
            <a:r>
              <a:rPr lang="vi-VN" dirty="0"/>
              <a:t>IP không có cơ chế phục hồi nếu có lỗi</a:t>
            </a:r>
          </a:p>
          <a:p>
            <a:pPr lvl="1"/>
            <a:r>
              <a:rPr lang="en-US" dirty="0" err="1"/>
              <a:t>Khi</a:t>
            </a:r>
            <a:r>
              <a:rPr lang="en-US" dirty="0"/>
              <a:t> </a:t>
            </a:r>
            <a:r>
              <a:rPr lang="en-US" dirty="0" err="1"/>
              <a:t>cần</a:t>
            </a:r>
            <a:r>
              <a:rPr lang="en-US" dirty="0"/>
              <a:t>, </a:t>
            </a:r>
            <a:r>
              <a:rPr lang="en-US" dirty="0" err="1"/>
              <a:t>ứng</a:t>
            </a:r>
            <a:r>
              <a:rPr lang="en-US" dirty="0"/>
              <a:t> </a:t>
            </a:r>
            <a:r>
              <a:rPr lang="en-US" dirty="0" err="1"/>
              <a:t>dụng</a:t>
            </a:r>
            <a:r>
              <a:rPr lang="en-US" dirty="0"/>
              <a:t> </a:t>
            </a:r>
            <a:r>
              <a:rPr lang="en-US" dirty="0" err="1"/>
              <a:t>sẽ</a:t>
            </a:r>
            <a:r>
              <a:rPr lang="en-US" dirty="0"/>
              <a:t> </a:t>
            </a:r>
            <a:r>
              <a:rPr lang="en-US" dirty="0" err="1"/>
              <a:t>sử</a:t>
            </a:r>
            <a:r>
              <a:rPr lang="en-US" dirty="0"/>
              <a:t> </a:t>
            </a:r>
            <a:r>
              <a:rPr lang="en-US" dirty="0" err="1"/>
              <a:t>dụng</a:t>
            </a:r>
            <a:r>
              <a:rPr lang="en-US" dirty="0"/>
              <a:t> </a:t>
            </a:r>
            <a:r>
              <a:rPr lang="en-US" dirty="0" err="1"/>
              <a:t>dịch</a:t>
            </a:r>
            <a:r>
              <a:rPr lang="en-US" dirty="0"/>
              <a:t> </a:t>
            </a:r>
            <a:r>
              <a:rPr lang="en-US" dirty="0" err="1"/>
              <a:t>vụ</a:t>
            </a:r>
            <a:r>
              <a:rPr lang="en-US" dirty="0"/>
              <a:t> </a:t>
            </a:r>
            <a:r>
              <a:rPr lang="en-US" dirty="0" err="1"/>
              <a:t>tầng</a:t>
            </a:r>
            <a:r>
              <a:rPr lang="en-US" dirty="0"/>
              <a:t> </a:t>
            </a:r>
            <a:r>
              <a:rPr lang="en-US" dirty="0" err="1"/>
              <a:t>trên</a:t>
            </a:r>
            <a:r>
              <a:rPr lang="en-US" dirty="0"/>
              <a:t> </a:t>
            </a:r>
            <a:r>
              <a:rPr lang="en-US" dirty="0" err="1"/>
              <a:t>để</a:t>
            </a:r>
            <a:r>
              <a:rPr lang="en-US" dirty="0"/>
              <a:t> </a:t>
            </a:r>
            <a:r>
              <a:rPr lang="en-US" dirty="0" err="1"/>
              <a:t>đảm</a:t>
            </a:r>
            <a:r>
              <a:rPr lang="en-US" dirty="0"/>
              <a:t> </a:t>
            </a:r>
            <a:r>
              <a:rPr lang="en-US" dirty="0" err="1"/>
              <a:t>bảo</a:t>
            </a:r>
            <a:r>
              <a:rPr lang="en-US" dirty="0"/>
              <a:t> </a:t>
            </a:r>
            <a:r>
              <a:rPr lang="en-US" dirty="0" err="1"/>
              <a:t>độ</a:t>
            </a:r>
            <a:r>
              <a:rPr lang="en-US" dirty="0"/>
              <a:t> tin </a:t>
            </a:r>
            <a:r>
              <a:rPr lang="en-US" dirty="0" err="1"/>
              <a:t>cậy</a:t>
            </a:r>
            <a:r>
              <a:rPr lang="en-US" dirty="0"/>
              <a:t> (TCP)</a:t>
            </a:r>
          </a:p>
        </p:txBody>
      </p:sp>
    </p:spTree>
    <p:extLst>
      <p:ext uri="{BB962C8B-B14F-4D97-AF65-F5344CB8AC3E}">
        <p14:creationId xmlns:p14="http://schemas.microsoft.com/office/powerpoint/2010/main" val="29034207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4DB0FA1B-2C75-409A-8FE8-AA467B59D3BB}"/>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120835" name="Content Placeholder 2">
            <a:extLst>
              <a:ext uri="{FF2B5EF4-FFF2-40B4-BE49-F238E27FC236}">
                <a16:creationId xmlns:a16="http://schemas.microsoft.com/office/drawing/2014/main" id="{C26F65CE-E845-43A7-9E5D-17B54E6186C8}"/>
              </a:ext>
            </a:extLst>
          </p:cNvPr>
          <p:cNvSpPr>
            <a:spLocks noGrp="1"/>
          </p:cNvSpPr>
          <p:nvPr>
            <p:ph idx="1"/>
          </p:nvPr>
        </p:nvSpPr>
        <p:spPr>
          <a:xfrm>
            <a:off x="496957" y="990600"/>
            <a:ext cx="11151704" cy="5334000"/>
          </a:xfrm>
        </p:spPr>
        <p:txBody>
          <a:bodyPr rtlCol="0">
            <a:normAutofit/>
          </a:bodyPr>
          <a:lstStyle/>
          <a:p>
            <a:pPr fontAlgn="auto">
              <a:spcAft>
                <a:spcPts val="0"/>
              </a:spcAft>
              <a:buNone/>
              <a:tabLst>
                <a:tab pos="688975" algn="l"/>
              </a:tabLst>
              <a:defRPr/>
            </a:pPr>
            <a:r>
              <a:rPr lang="en-US" sz="2800" b="1" u="sng" dirty="0">
                <a:solidFill>
                  <a:srgbClr val="002060"/>
                </a:solidFill>
              </a:rPr>
              <a:t>Link State:</a:t>
            </a:r>
          </a:p>
          <a:p>
            <a:pPr algn="just" fontAlgn="auto">
              <a:spcBef>
                <a:spcPts val="1800"/>
              </a:spcBef>
              <a:spcAft>
                <a:spcPts val="0"/>
              </a:spcAft>
              <a:tabLst>
                <a:tab pos="688975" algn="l"/>
              </a:tabLst>
              <a:defRPr/>
            </a:pPr>
            <a:r>
              <a:rPr lang="en-US" dirty="0"/>
              <a:t> </a:t>
            </a:r>
            <a:r>
              <a:rPr lang="en-US" dirty="0" err="1"/>
              <a:t>Trong</a:t>
            </a:r>
            <a:r>
              <a:rPr lang="en-US" dirty="0"/>
              <a:t> </a:t>
            </a:r>
            <a:r>
              <a:rPr lang="en-US" dirty="0" err="1"/>
              <a:t>các</a:t>
            </a:r>
            <a:r>
              <a:rPr lang="en-US" dirty="0"/>
              <a:t> </a:t>
            </a:r>
            <a:r>
              <a:rPr lang="en-US" dirty="0" err="1"/>
              <a:t>giao</a:t>
            </a:r>
            <a:r>
              <a:rPr lang="en-US" dirty="0"/>
              <a:t> </a:t>
            </a:r>
            <a:r>
              <a:rPr lang="en-US" dirty="0" err="1"/>
              <a:t>thức</a:t>
            </a:r>
            <a:r>
              <a:rPr lang="en-US" dirty="0"/>
              <a:t> </a:t>
            </a:r>
            <a:r>
              <a:rPr lang="en-US" dirty="0" err="1"/>
              <a:t>định</a:t>
            </a:r>
            <a:r>
              <a:rPr lang="en-US" dirty="0"/>
              <a:t> </a:t>
            </a:r>
            <a:r>
              <a:rPr lang="en-US" dirty="0" err="1"/>
              <a:t>tuyến</a:t>
            </a:r>
            <a:r>
              <a:rPr lang="en-US" dirty="0"/>
              <a:t> </a:t>
            </a:r>
            <a:r>
              <a:rPr lang="en-US" b="1" dirty="0">
                <a:solidFill>
                  <a:srgbClr val="0070C0"/>
                </a:solidFill>
              </a:rPr>
              <a:t>Link state</a:t>
            </a:r>
            <a:r>
              <a:rPr lang="en-US" dirty="0"/>
              <a:t>, </a:t>
            </a:r>
            <a:r>
              <a:rPr lang="en-US" dirty="0" err="1"/>
              <a:t>các</a:t>
            </a:r>
            <a:r>
              <a:rPr lang="en-US" dirty="0"/>
              <a:t> router </a:t>
            </a:r>
            <a:r>
              <a:rPr lang="en-US" dirty="0" err="1"/>
              <a:t>sẽ</a:t>
            </a:r>
            <a:r>
              <a:rPr lang="en-US" dirty="0"/>
              <a:t> </a:t>
            </a:r>
            <a:r>
              <a:rPr lang="en-US" dirty="0" err="1"/>
              <a:t>trao</a:t>
            </a:r>
            <a:r>
              <a:rPr lang="en-US" dirty="0"/>
              <a:t> </a:t>
            </a:r>
            <a:r>
              <a:rPr lang="en-US" dirty="0" err="1"/>
              <a:t>đổi</a:t>
            </a:r>
            <a:r>
              <a:rPr lang="en-US" dirty="0"/>
              <a:t> </a:t>
            </a:r>
            <a:r>
              <a:rPr lang="en-US" dirty="0" err="1"/>
              <a:t>các</a:t>
            </a:r>
            <a:r>
              <a:rPr lang="en-US" dirty="0"/>
              <a:t> LSA (link state advertisement) </a:t>
            </a:r>
            <a:r>
              <a:rPr lang="en-US" dirty="0" err="1"/>
              <a:t>với</a:t>
            </a:r>
            <a:r>
              <a:rPr lang="en-US" dirty="0"/>
              <a:t> </a:t>
            </a:r>
            <a:r>
              <a:rPr lang="en-US" dirty="0" err="1"/>
              <a:t>nhau</a:t>
            </a:r>
            <a:r>
              <a:rPr lang="en-US" dirty="0"/>
              <a:t> </a:t>
            </a:r>
            <a:r>
              <a:rPr lang="en-US" dirty="0" err="1"/>
              <a:t>để</a:t>
            </a:r>
            <a:r>
              <a:rPr lang="en-US" dirty="0"/>
              <a:t> </a:t>
            </a:r>
            <a:r>
              <a:rPr lang="en-US" dirty="0" err="1"/>
              <a:t>xây</a:t>
            </a:r>
            <a:r>
              <a:rPr lang="en-US" dirty="0"/>
              <a:t> </a:t>
            </a:r>
            <a:r>
              <a:rPr lang="en-US" dirty="0" err="1"/>
              <a:t>dựng</a:t>
            </a:r>
            <a:r>
              <a:rPr lang="en-US" dirty="0"/>
              <a:t> </a:t>
            </a:r>
            <a:r>
              <a:rPr lang="en-US" dirty="0" err="1"/>
              <a:t>và</a:t>
            </a:r>
            <a:r>
              <a:rPr lang="en-US" dirty="0"/>
              <a:t> </a:t>
            </a:r>
            <a:r>
              <a:rPr lang="en-US" dirty="0" err="1"/>
              <a:t>duy</a:t>
            </a:r>
            <a:r>
              <a:rPr lang="en-US" dirty="0"/>
              <a:t> </a:t>
            </a:r>
            <a:r>
              <a:rPr lang="en-US" dirty="0" err="1"/>
              <a:t>trì</a:t>
            </a:r>
            <a:r>
              <a:rPr lang="en-US" dirty="0"/>
              <a:t> </a:t>
            </a:r>
            <a:r>
              <a:rPr lang="en-US" dirty="0" err="1"/>
              <a:t>cơ</a:t>
            </a:r>
            <a:r>
              <a:rPr lang="en-US" dirty="0"/>
              <a:t> </a:t>
            </a:r>
            <a:r>
              <a:rPr lang="en-US" dirty="0" err="1"/>
              <a:t>sở</a:t>
            </a:r>
            <a:r>
              <a:rPr lang="en-US" dirty="0"/>
              <a:t> </a:t>
            </a:r>
            <a:r>
              <a:rPr lang="en-US" dirty="0" err="1"/>
              <a:t>dữ</a:t>
            </a:r>
            <a:r>
              <a:rPr lang="en-US" dirty="0"/>
              <a:t> </a:t>
            </a:r>
            <a:r>
              <a:rPr lang="en-US" dirty="0" err="1"/>
              <a:t>liệu</a:t>
            </a:r>
            <a:r>
              <a:rPr lang="en-US" dirty="0"/>
              <a:t> </a:t>
            </a:r>
            <a:r>
              <a:rPr lang="en-US" dirty="0" err="1"/>
              <a:t>về</a:t>
            </a:r>
            <a:r>
              <a:rPr lang="en-US" dirty="0"/>
              <a:t> </a:t>
            </a:r>
            <a:r>
              <a:rPr lang="en-US" dirty="0" err="1"/>
              <a:t>trạng</a:t>
            </a:r>
            <a:r>
              <a:rPr lang="en-US" dirty="0"/>
              <a:t> </a:t>
            </a:r>
            <a:r>
              <a:rPr lang="en-US" dirty="0" err="1"/>
              <a:t>thái</a:t>
            </a:r>
            <a:r>
              <a:rPr lang="en-US" dirty="0"/>
              <a:t> </a:t>
            </a:r>
            <a:r>
              <a:rPr lang="en-US" dirty="0" err="1"/>
              <a:t>các</a:t>
            </a:r>
            <a:r>
              <a:rPr lang="en-US" dirty="0"/>
              <a:t> </a:t>
            </a:r>
            <a:r>
              <a:rPr lang="en-US" dirty="0" err="1"/>
              <a:t>đường</a:t>
            </a:r>
            <a:r>
              <a:rPr lang="en-US" dirty="0"/>
              <a:t> </a:t>
            </a:r>
            <a:r>
              <a:rPr lang="en-US" dirty="0" err="1"/>
              <a:t>liên</a:t>
            </a:r>
            <a:r>
              <a:rPr lang="en-US" dirty="0"/>
              <a:t> </a:t>
            </a:r>
            <a:r>
              <a:rPr lang="en-US" dirty="0" err="1"/>
              <a:t>kết</a:t>
            </a:r>
            <a:r>
              <a:rPr lang="en-US" dirty="0"/>
              <a:t> hay </a:t>
            </a:r>
            <a:r>
              <a:rPr lang="en-US" dirty="0" err="1"/>
              <a:t>còn</a:t>
            </a:r>
            <a:r>
              <a:rPr lang="en-US" dirty="0"/>
              <a:t> </a:t>
            </a:r>
            <a:r>
              <a:rPr lang="en-US" dirty="0" err="1"/>
              <a:t>gọi</a:t>
            </a:r>
            <a:r>
              <a:rPr lang="en-US" dirty="0"/>
              <a:t> </a:t>
            </a:r>
            <a:r>
              <a:rPr lang="en-US" dirty="0" err="1"/>
              <a:t>là</a:t>
            </a:r>
            <a:r>
              <a:rPr lang="en-US" dirty="0"/>
              <a:t> </a:t>
            </a:r>
            <a:r>
              <a:rPr lang="en-US" dirty="0" err="1"/>
              <a:t>cơ</a:t>
            </a:r>
            <a:r>
              <a:rPr lang="en-US" dirty="0"/>
              <a:t> </a:t>
            </a:r>
            <a:r>
              <a:rPr lang="en-US" dirty="0" err="1"/>
              <a:t>sở</a:t>
            </a:r>
            <a:r>
              <a:rPr lang="en-US" dirty="0"/>
              <a:t> </a:t>
            </a:r>
            <a:r>
              <a:rPr lang="en-US" dirty="0" err="1"/>
              <a:t>dữ</a:t>
            </a:r>
            <a:r>
              <a:rPr lang="en-US" dirty="0"/>
              <a:t> </a:t>
            </a:r>
            <a:r>
              <a:rPr lang="en-US" dirty="0" err="1"/>
              <a:t>liệu</a:t>
            </a:r>
            <a:r>
              <a:rPr lang="en-US" dirty="0"/>
              <a:t>  </a:t>
            </a:r>
            <a:r>
              <a:rPr lang="en-US" dirty="0" err="1"/>
              <a:t>về</a:t>
            </a:r>
            <a:r>
              <a:rPr lang="en-US" dirty="0"/>
              <a:t> </a:t>
            </a:r>
            <a:r>
              <a:rPr lang="en-US" dirty="0" err="1"/>
              <a:t>cấu</a:t>
            </a:r>
            <a:r>
              <a:rPr lang="en-US" dirty="0"/>
              <a:t> </a:t>
            </a:r>
            <a:r>
              <a:rPr lang="en-US" dirty="0" err="1"/>
              <a:t>trúc</a:t>
            </a:r>
            <a:r>
              <a:rPr lang="en-US" dirty="0"/>
              <a:t> </a:t>
            </a:r>
            <a:r>
              <a:rPr lang="en-US" dirty="0" err="1"/>
              <a:t>mạng</a:t>
            </a:r>
            <a:r>
              <a:rPr lang="en-US" dirty="0"/>
              <a:t> (topology database). </a:t>
            </a:r>
            <a:r>
              <a:rPr lang="en-US" dirty="0" err="1"/>
              <a:t>Các</a:t>
            </a:r>
            <a:r>
              <a:rPr lang="en-US" dirty="0"/>
              <a:t> </a:t>
            </a:r>
            <a:r>
              <a:rPr lang="en-US" dirty="0" err="1"/>
              <a:t>thông</a:t>
            </a:r>
            <a:r>
              <a:rPr lang="en-US" dirty="0"/>
              <a:t> tin </a:t>
            </a:r>
            <a:r>
              <a:rPr lang="en-US" dirty="0" err="1"/>
              <a:t>trao</a:t>
            </a:r>
            <a:r>
              <a:rPr lang="en-US" dirty="0"/>
              <a:t> </a:t>
            </a:r>
            <a:r>
              <a:rPr lang="en-US" dirty="0" err="1"/>
              <a:t>đổi</a:t>
            </a:r>
            <a:r>
              <a:rPr lang="en-US" dirty="0"/>
              <a:t> </a:t>
            </a:r>
            <a:r>
              <a:rPr lang="en-US" dirty="0" err="1"/>
              <a:t>được</a:t>
            </a:r>
            <a:r>
              <a:rPr lang="en-US" dirty="0"/>
              <a:t> </a:t>
            </a:r>
            <a:r>
              <a:rPr lang="en-US" dirty="0" err="1"/>
              <a:t>gửi</a:t>
            </a:r>
            <a:r>
              <a:rPr lang="en-US" dirty="0"/>
              <a:t> </a:t>
            </a:r>
            <a:r>
              <a:rPr lang="en-US" dirty="0" err="1"/>
              <a:t>dưới</a:t>
            </a:r>
            <a:r>
              <a:rPr lang="en-US" dirty="0"/>
              <a:t> </a:t>
            </a:r>
            <a:r>
              <a:rPr lang="en-US" dirty="0" err="1"/>
              <a:t>dạng</a:t>
            </a:r>
            <a:r>
              <a:rPr lang="en-US" dirty="0"/>
              <a:t> Multicast.</a:t>
            </a:r>
          </a:p>
          <a:p>
            <a:pPr algn="just" fontAlgn="auto">
              <a:spcBef>
                <a:spcPts val="1800"/>
              </a:spcBef>
              <a:spcAft>
                <a:spcPts val="0"/>
              </a:spcAft>
              <a:tabLst>
                <a:tab pos="688975" algn="l"/>
              </a:tabLst>
              <a:defRPr/>
            </a:pPr>
            <a:r>
              <a:rPr lang="en-US" dirty="0" err="1"/>
              <a:t>Như</a:t>
            </a:r>
            <a:r>
              <a:rPr lang="en-US" dirty="0"/>
              <a:t> </a:t>
            </a:r>
            <a:r>
              <a:rPr lang="en-US" dirty="0" err="1"/>
              <a:t>vậy</a:t>
            </a:r>
            <a:r>
              <a:rPr lang="en-US" dirty="0"/>
              <a:t> </a:t>
            </a:r>
            <a:r>
              <a:rPr lang="en-US" dirty="0" err="1"/>
              <a:t>mỗi</a:t>
            </a:r>
            <a:r>
              <a:rPr lang="en-US" dirty="0"/>
              <a:t> router </a:t>
            </a:r>
            <a:r>
              <a:rPr lang="en-US" dirty="0" err="1"/>
              <a:t>đều</a:t>
            </a:r>
            <a:r>
              <a:rPr lang="en-US" dirty="0"/>
              <a:t> </a:t>
            </a:r>
            <a:r>
              <a:rPr lang="en-US" dirty="0" err="1"/>
              <a:t>có</a:t>
            </a:r>
            <a:r>
              <a:rPr lang="en-US" dirty="0"/>
              <a:t> </a:t>
            </a:r>
            <a:r>
              <a:rPr lang="en-US" dirty="0" err="1"/>
              <a:t>một</a:t>
            </a:r>
            <a:r>
              <a:rPr lang="en-US" dirty="0"/>
              <a:t> </a:t>
            </a:r>
            <a:r>
              <a:rPr lang="en-US" dirty="0" err="1"/>
              <a:t>cái</a:t>
            </a:r>
            <a:r>
              <a:rPr lang="en-US" dirty="0"/>
              <a:t> </a:t>
            </a:r>
            <a:r>
              <a:rPr lang="en-US" dirty="0" err="1"/>
              <a:t>nhìn</a:t>
            </a:r>
            <a:r>
              <a:rPr lang="en-US" dirty="0"/>
              <a:t> </a:t>
            </a:r>
            <a:r>
              <a:rPr lang="en-US" dirty="0" err="1"/>
              <a:t>đầy</a:t>
            </a:r>
            <a:r>
              <a:rPr lang="en-US" dirty="0"/>
              <a:t> </a:t>
            </a:r>
            <a:r>
              <a:rPr lang="en-US" dirty="0" err="1"/>
              <a:t>đủ</a:t>
            </a:r>
            <a:r>
              <a:rPr lang="en-US" dirty="0"/>
              <a:t> </a:t>
            </a:r>
            <a:r>
              <a:rPr lang="en-US" dirty="0" err="1"/>
              <a:t>và</a:t>
            </a:r>
            <a:r>
              <a:rPr lang="en-US" dirty="0"/>
              <a:t> </a:t>
            </a:r>
            <a:r>
              <a:rPr lang="en-US" dirty="0" err="1"/>
              <a:t>cụ</a:t>
            </a:r>
            <a:r>
              <a:rPr lang="en-US" dirty="0"/>
              <a:t> </a:t>
            </a:r>
            <a:r>
              <a:rPr lang="en-US" dirty="0" err="1"/>
              <a:t>thể</a:t>
            </a:r>
            <a:r>
              <a:rPr lang="en-US" dirty="0"/>
              <a:t> </a:t>
            </a:r>
            <a:r>
              <a:rPr lang="en-US" dirty="0" err="1"/>
              <a:t>về</a:t>
            </a:r>
            <a:r>
              <a:rPr lang="en-US" dirty="0"/>
              <a:t> </a:t>
            </a:r>
            <a:r>
              <a:rPr lang="en-US" dirty="0" err="1"/>
              <a:t>cấu</a:t>
            </a:r>
            <a:r>
              <a:rPr lang="en-US" dirty="0"/>
              <a:t> </a:t>
            </a:r>
            <a:r>
              <a:rPr lang="en-US" dirty="0" err="1"/>
              <a:t>trúc</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mạng</a:t>
            </a:r>
            <a:r>
              <a:rPr lang="en-US" dirty="0"/>
              <a:t>. </a:t>
            </a:r>
            <a:r>
              <a:rPr lang="en-US" dirty="0" err="1"/>
              <a:t>Từ</a:t>
            </a:r>
            <a:r>
              <a:rPr lang="en-US" dirty="0"/>
              <a:t> </a:t>
            </a:r>
            <a:r>
              <a:rPr lang="en-US" dirty="0" err="1"/>
              <a:t>đó</a:t>
            </a:r>
            <a:r>
              <a:rPr lang="en-US" dirty="0"/>
              <a:t> </a:t>
            </a:r>
            <a:r>
              <a:rPr lang="en-US" dirty="0" err="1"/>
              <a:t>mỗi</a:t>
            </a:r>
            <a:r>
              <a:rPr lang="en-US" dirty="0"/>
              <a:t> router </a:t>
            </a:r>
            <a:r>
              <a:rPr lang="en-US" dirty="0" err="1"/>
              <a:t>sẽ</a:t>
            </a:r>
            <a:r>
              <a:rPr lang="en-US" dirty="0"/>
              <a:t> </a:t>
            </a:r>
            <a:r>
              <a:rPr lang="en-US" dirty="0" err="1"/>
              <a:t>dùng</a:t>
            </a:r>
            <a:r>
              <a:rPr lang="en-US" dirty="0"/>
              <a:t> </a:t>
            </a:r>
            <a:r>
              <a:rPr lang="en-US" dirty="0" err="1"/>
              <a:t>thuật</a:t>
            </a:r>
            <a:r>
              <a:rPr lang="en-US" dirty="0"/>
              <a:t> </a:t>
            </a:r>
            <a:r>
              <a:rPr lang="en-US" dirty="0" err="1"/>
              <a:t>toán</a:t>
            </a:r>
            <a:r>
              <a:rPr lang="en-US" dirty="0"/>
              <a:t> SPF </a:t>
            </a:r>
            <a:r>
              <a:rPr lang="en-US" dirty="0" err="1"/>
              <a:t>để</a:t>
            </a:r>
            <a:r>
              <a:rPr lang="en-US" dirty="0"/>
              <a:t> </a:t>
            </a:r>
            <a:r>
              <a:rPr lang="en-US" dirty="0" err="1"/>
              <a:t>tính</a:t>
            </a:r>
            <a:r>
              <a:rPr lang="en-US" dirty="0"/>
              <a:t> </a:t>
            </a:r>
            <a:r>
              <a:rPr lang="en-US" dirty="0" err="1"/>
              <a:t>toán</a:t>
            </a:r>
            <a:r>
              <a:rPr lang="en-US" dirty="0"/>
              <a:t> </a:t>
            </a:r>
            <a:r>
              <a:rPr lang="en-US" dirty="0" err="1"/>
              <a:t>chọn</a:t>
            </a:r>
            <a:r>
              <a:rPr lang="en-US" dirty="0"/>
              <a:t> </a:t>
            </a:r>
            <a:r>
              <a:rPr lang="en-US" dirty="0" err="1"/>
              <a:t>đường</a:t>
            </a:r>
            <a:r>
              <a:rPr lang="en-US" dirty="0"/>
              <a:t> </a:t>
            </a:r>
            <a:r>
              <a:rPr lang="en-US" dirty="0" err="1"/>
              <a:t>đi</a:t>
            </a:r>
            <a:r>
              <a:rPr lang="en-US" dirty="0"/>
              <a:t> </a:t>
            </a:r>
            <a:r>
              <a:rPr lang="en-US" dirty="0" err="1"/>
              <a:t>tốt</a:t>
            </a:r>
            <a:r>
              <a:rPr lang="en-US" dirty="0"/>
              <a:t> </a:t>
            </a:r>
            <a:r>
              <a:rPr lang="en-US" dirty="0" err="1"/>
              <a:t>nhất</a:t>
            </a:r>
            <a:r>
              <a:rPr lang="en-US" dirty="0"/>
              <a:t> </a:t>
            </a:r>
            <a:r>
              <a:rPr lang="en-US" dirty="0" err="1"/>
              <a:t>đến</a:t>
            </a:r>
            <a:r>
              <a:rPr lang="en-US" dirty="0"/>
              <a:t> </a:t>
            </a:r>
            <a:r>
              <a:rPr lang="en-US" dirty="0" err="1"/>
              <a:t>từng</a:t>
            </a:r>
            <a:r>
              <a:rPr lang="en-US" dirty="0"/>
              <a:t> </a:t>
            </a:r>
            <a:r>
              <a:rPr lang="en-US" dirty="0" err="1"/>
              <a:t>mạng</a:t>
            </a:r>
            <a:r>
              <a:rPr lang="en-US" dirty="0"/>
              <a:t> </a:t>
            </a:r>
            <a:r>
              <a:rPr lang="en-US" dirty="0" err="1"/>
              <a:t>đích</a:t>
            </a:r>
            <a:r>
              <a:rPr lang="en-US" dirty="0"/>
              <a:t>.</a:t>
            </a:r>
            <a:endParaRPr lang="vi-VN" dirty="0"/>
          </a:p>
        </p:txBody>
      </p:sp>
      <p:sp>
        <p:nvSpPr>
          <p:cNvPr id="49156" name="Slide Number Placeholder 3">
            <a:extLst>
              <a:ext uri="{FF2B5EF4-FFF2-40B4-BE49-F238E27FC236}">
                <a16:creationId xmlns:a16="http://schemas.microsoft.com/office/drawing/2014/main" id="{029AB29D-AD32-47CB-BDA3-37B8A0DF59DA}"/>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80A3723B-1FC6-4137-85AD-1E22A5F24690}"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110</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B8E3EBC2-F75A-42B4-9BA2-02A7BAE6C792}"/>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121859" name="Content Placeholder 2">
            <a:extLst>
              <a:ext uri="{FF2B5EF4-FFF2-40B4-BE49-F238E27FC236}">
                <a16:creationId xmlns:a16="http://schemas.microsoft.com/office/drawing/2014/main" id="{507E8D97-EADA-441C-AC9E-3C74E7ADF8CE}"/>
              </a:ext>
            </a:extLst>
          </p:cNvPr>
          <p:cNvSpPr>
            <a:spLocks noGrp="1"/>
          </p:cNvSpPr>
          <p:nvPr>
            <p:ph idx="1"/>
          </p:nvPr>
        </p:nvSpPr>
        <p:spPr>
          <a:xfrm>
            <a:off x="278295" y="990600"/>
            <a:ext cx="11598965" cy="5334000"/>
          </a:xfrm>
        </p:spPr>
        <p:txBody>
          <a:bodyPr rtlCol="0">
            <a:normAutofit lnSpcReduction="10000"/>
          </a:bodyPr>
          <a:lstStyle/>
          <a:p>
            <a:pPr fontAlgn="auto">
              <a:spcAft>
                <a:spcPts val="0"/>
              </a:spcAft>
              <a:buNone/>
              <a:tabLst>
                <a:tab pos="688975" algn="l"/>
              </a:tabLst>
              <a:defRPr/>
            </a:pPr>
            <a:r>
              <a:rPr lang="en-US" sz="2800" b="1" u="sng" dirty="0">
                <a:solidFill>
                  <a:srgbClr val="002060"/>
                </a:solidFill>
              </a:rPr>
              <a:t>Link State:</a:t>
            </a:r>
          </a:p>
          <a:p>
            <a:pPr algn="just" fontAlgn="auto">
              <a:spcBef>
                <a:spcPts val="1800"/>
              </a:spcBef>
              <a:spcAft>
                <a:spcPts val="0"/>
              </a:spcAft>
              <a:tabLst>
                <a:tab pos="688975" algn="l"/>
              </a:tabLst>
              <a:defRPr/>
            </a:pPr>
            <a:r>
              <a:rPr lang="en-US" dirty="0"/>
              <a:t> </a:t>
            </a:r>
            <a:r>
              <a:rPr lang="en-US" dirty="0" err="1"/>
              <a:t>Khi</a:t>
            </a:r>
            <a:r>
              <a:rPr lang="en-US" dirty="0"/>
              <a:t> </a:t>
            </a:r>
            <a:r>
              <a:rPr lang="en-US" dirty="0" err="1"/>
              <a:t>các</a:t>
            </a:r>
            <a:r>
              <a:rPr lang="en-US" dirty="0"/>
              <a:t> router </a:t>
            </a:r>
            <a:r>
              <a:rPr lang="en-US" dirty="0" err="1"/>
              <a:t>định</a:t>
            </a:r>
            <a:r>
              <a:rPr lang="en-US" dirty="0"/>
              <a:t> </a:t>
            </a:r>
            <a:r>
              <a:rPr lang="en-US" dirty="0" err="1"/>
              <a:t>tuyến</a:t>
            </a:r>
            <a:r>
              <a:rPr lang="en-US" dirty="0"/>
              <a:t> </a:t>
            </a:r>
            <a:r>
              <a:rPr lang="en-US" dirty="0" err="1"/>
              <a:t>theo</a:t>
            </a:r>
            <a:r>
              <a:rPr lang="en-US" dirty="0"/>
              <a:t> </a:t>
            </a:r>
            <a:r>
              <a:rPr lang="en-US" b="1" dirty="0">
                <a:solidFill>
                  <a:srgbClr val="0070C0"/>
                </a:solidFill>
              </a:rPr>
              <a:t>Link state </a:t>
            </a:r>
            <a:r>
              <a:rPr lang="en-US" dirty="0" err="1"/>
              <a:t>đã</a:t>
            </a:r>
            <a:r>
              <a:rPr lang="en-US" dirty="0"/>
              <a:t> </a:t>
            </a:r>
            <a:r>
              <a:rPr lang="en-US" dirty="0" err="1"/>
              <a:t>hội</a:t>
            </a:r>
            <a:r>
              <a:rPr lang="en-US" dirty="0"/>
              <a:t> </a:t>
            </a:r>
            <a:r>
              <a:rPr lang="en-US" dirty="0" err="1"/>
              <a:t>tụ</a:t>
            </a:r>
            <a:r>
              <a:rPr lang="en-US" dirty="0"/>
              <a:t> </a:t>
            </a:r>
            <a:r>
              <a:rPr lang="en-US" dirty="0" err="1"/>
              <a:t>xong</a:t>
            </a:r>
            <a:r>
              <a:rPr lang="en-US" dirty="0"/>
              <a:t>, </a:t>
            </a:r>
            <a:r>
              <a:rPr lang="en-US" dirty="0" err="1"/>
              <a:t>nó</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cập</a:t>
            </a:r>
            <a:r>
              <a:rPr lang="en-US" dirty="0"/>
              <a:t> </a:t>
            </a:r>
            <a:r>
              <a:rPr lang="en-US" dirty="0" err="1"/>
              <a:t>nhật</a:t>
            </a:r>
            <a:r>
              <a:rPr lang="en-US" dirty="0"/>
              <a:t> </a:t>
            </a:r>
            <a:r>
              <a:rPr lang="en-US" dirty="0" err="1"/>
              <a:t>định</a:t>
            </a:r>
            <a:r>
              <a:rPr lang="en-US" dirty="0"/>
              <a:t> </a:t>
            </a:r>
            <a:r>
              <a:rPr lang="en-US" dirty="0" err="1"/>
              <a:t>tuyến</a:t>
            </a:r>
            <a:r>
              <a:rPr lang="en-US" dirty="0"/>
              <a:t> </a:t>
            </a:r>
            <a:r>
              <a:rPr lang="en-US" dirty="0" err="1"/>
              <a:t>định</a:t>
            </a:r>
            <a:r>
              <a:rPr lang="en-US" dirty="0"/>
              <a:t> </a:t>
            </a:r>
            <a:r>
              <a:rPr lang="en-US" dirty="0" err="1"/>
              <a:t>kỳ</a:t>
            </a:r>
            <a:r>
              <a:rPr lang="en-US" dirty="0"/>
              <a:t> </a:t>
            </a:r>
            <a:r>
              <a:rPr lang="en-US" dirty="0" err="1"/>
              <a:t>mà</a:t>
            </a:r>
            <a:r>
              <a:rPr lang="en-US" dirty="0"/>
              <a:t> </a:t>
            </a:r>
            <a:r>
              <a:rPr lang="en-US" dirty="0" err="1"/>
              <a:t>chỉ</a:t>
            </a:r>
            <a:r>
              <a:rPr lang="en-US" dirty="0"/>
              <a:t> </a:t>
            </a:r>
            <a:r>
              <a:rPr lang="en-US" dirty="0" err="1"/>
              <a:t>cập</a:t>
            </a:r>
            <a:r>
              <a:rPr lang="en-US" dirty="0"/>
              <a:t> </a:t>
            </a:r>
            <a:r>
              <a:rPr lang="en-US" dirty="0" err="1"/>
              <a:t>nhật</a:t>
            </a:r>
            <a:r>
              <a:rPr lang="en-US" dirty="0"/>
              <a:t> </a:t>
            </a:r>
            <a:r>
              <a:rPr lang="en-US" dirty="0" err="1"/>
              <a:t>khi</a:t>
            </a:r>
            <a:r>
              <a:rPr lang="en-US" dirty="0"/>
              <a:t> </a:t>
            </a:r>
            <a:r>
              <a:rPr lang="en-US" dirty="0" err="1"/>
              <a:t>nào</a:t>
            </a:r>
            <a:r>
              <a:rPr lang="en-US" dirty="0"/>
              <a:t> </a:t>
            </a:r>
            <a:r>
              <a:rPr lang="en-US" dirty="0" err="1"/>
              <a:t>có</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xảy</a:t>
            </a:r>
            <a:r>
              <a:rPr lang="en-US" dirty="0"/>
              <a:t> ra. Do </a:t>
            </a:r>
            <a:r>
              <a:rPr lang="en-US" dirty="0" err="1"/>
              <a:t>đó</a:t>
            </a:r>
            <a:r>
              <a:rPr lang="en-US" dirty="0"/>
              <a:t> </a:t>
            </a:r>
            <a:r>
              <a:rPr lang="en-US" dirty="0" err="1"/>
              <a:t>thời</a:t>
            </a:r>
            <a:r>
              <a:rPr lang="en-US" dirty="0"/>
              <a:t> </a:t>
            </a:r>
            <a:r>
              <a:rPr lang="en-US" dirty="0" err="1"/>
              <a:t>gian</a:t>
            </a:r>
            <a:r>
              <a:rPr lang="en-US" dirty="0"/>
              <a:t> </a:t>
            </a:r>
            <a:r>
              <a:rPr lang="en-US" dirty="0" err="1"/>
              <a:t>hội</a:t>
            </a:r>
            <a:r>
              <a:rPr lang="en-US" dirty="0"/>
              <a:t> </a:t>
            </a:r>
            <a:r>
              <a:rPr lang="en-US" dirty="0" err="1"/>
              <a:t>tụ</a:t>
            </a:r>
            <a:r>
              <a:rPr lang="en-US" dirty="0"/>
              <a:t> </a:t>
            </a:r>
            <a:r>
              <a:rPr lang="en-US" dirty="0" err="1"/>
              <a:t>nhanh</a:t>
            </a:r>
            <a:r>
              <a:rPr lang="en-US" dirty="0"/>
              <a:t> </a:t>
            </a:r>
            <a:r>
              <a:rPr lang="en-US" dirty="0" err="1"/>
              <a:t>và</a:t>
            </a:r>
            <a:r>
              <a:rPr lang="en-US" dirty="0"/>
              <a:t> </a:t>
            </a:r>
            <a:r>
              <a:rPr lang="en-US" dirty="0" err="1"/>
              <a:t>ít</a:t>
            </a:r>
            <a:r>
              <a:rPr lang="en-US" dirty="0"/>
              <a:t> </a:t>
            </a:r>
            <a:r>
              <a:rPr lang="en-US" dirty="0" err="1"/>
              <a:t>tốn</a:t>
            </a:r>
            <a:r>
              <a:rPr lang="en-US" dirty="0"/>
              <a:t> </a:t>
            </a:r>
            <a:r>
              <a:rPr lang="en-US" dirty="0" err="1"/>
              <a:t>băng</a:t>
            </a:r>
            <a:r>
              <a:rPr lang="en-US" dirty="0"/>
              <a:t> </a:t>
            </a:r>
            <a:r>
              <a:rPr lang="en-US" dirty="0" err="1"/>
              <a:t>thông</a:t>
            </a:r>
            <a:r>
              <a:rPr lang="en-US" dirty="0"/>
              <a:t>.</a:t>
            </a:r>
          </a:p>
          <a:p>
            <a:pPr algn="just" fontAlgn="auto">
              <a:spcBef>
                <a:spcPts val="1800"/>
              </a:spcBef>
              <a:spcAft>
                <a:spcPts val="0"/>
              </a:spcAft>
              <a:tabLst>
                <a:tab pos="688975" algn="l"/>
              </a:tabLst>
              <a:defRPr/>
            </a:pPr>
            <a:r>
              <a:rPr lang="en-US" dirty="0"/>
              <a:t> </a:t>
            </a:r>
            <a:r>
              <a:rPr lang="en-US" dirty="0" err="1"/>
              <a:t>Giao</a:t>
            </a:r>
            <a:r>
              <a:rPr lang="en-US" dirty="0"/>
              <a:t> </a:t>
            </a:r>
            <a:r>
              <a:rPr lang="en-US" dirty="0" err="1"/>
              <a:t>thức</a:t>
            </a:r>
            <a:r>
              <a:rPr lang="en-US" dirty="0"/>
              <a:t> </a:t>
            </a:r>
            <a:r>
              <a:rPr lang="en-US" dirty="0" err="1"/>
              <a:t>định</a:t>
            </a:r>
            <a:r>
              <a:rPr lang="en-US" dirty="0"/>
              <a:t> </a:t>
            </a:r>
            <a:r>
              <a:rPr lang="en-US" dirty="0" err="1"/>
              <a:t>tuyến</a:t>
            </a:r>
            <a:r>
              <a:rPr lang="en-US" dirty="0"/>
              <a:t> </a:t>
            </a:r>
            <a:r>
              <a:rPr lang="en-US" dirty="0" err="1"/>
              <a:t>theo</a:t>
            </a:r>
            <a:r>
              <a:rPr lang="en-US" dirty="0"/>
              <a:t> </a:t>
            </a:r>
            <a:r>
              <a:rPr lang="en-US" b="1" dirty="0">
                <a:solidFill>
                  <a:srgbClr val="0070C0"/>
                </a:solidFill>
              </a:rPr>
              <a:t>Link state </a:t>
            </a:r>
            <a:r>
              <a:rPr lang="en-US" dirty="0" err="1"/>
              <a:t>có</a:t>
            </a:r>
            <a:r>
              <a:rPr lang="en-US" dirty="0"/>
              <a:t> </a:t>
            </a:r>
            <a:r>
              <a:rPr lang="en-US" dirty="0" err="1"/>
              <a:t>hỗ</a:t>
            </a:r>
            <a:r>
              <a:rPr lang="en-US" dirty="0"/>
              <a:t> </a:t>
            </a:r>
            <a:r>
              <a:rPr lang="en-US" dirty="0" err="1"/>
              <a:t>trợ</a:t>
            </a:r>
            <a:r>
              <a:rPr lang="en-US" dirty="0"/>
              <a:t> CIDR, VLSM </a:t>
            </a:r>
            <a:r>
              <a:rPr lang="en-US" dirty="0" err="1"/>
              <a:t>nên</a:t>
            </a:r>
            <a:r>
              <a:rPr lang="en-US" dirty="0"/>
              <a:t> </a:t>
            </a:r>
            <a:r>
              <a:rPr lang="en-US" dirty="0" err="1"/>
              <a:t>chúng</a:t>
            </a:r>
            <a:r>
              <a:rPr lang="en-US" dirty="0"/>
              <a:t> </a:t>
            </a:r>
            <a:r>
              <a:rPr lang="en-US" dirty="0" err="1"/>
              <a:t>là</a:t>
            </a:r>
            <a:r>
              <a:rPr lang="en-US" dirty="0"/>
              <a:t> </a:t>
            </a:r>
            <a:r>
              <a:rPr lang="en-US" dirty="0" err="1"/>
              <a:t>một</a:t>
            </a:r>
            <a:r>
              <a:rPr lang="en-US" dirty="0"/>
              <a:t> </a:t>
            </a:r>
            <a:r>
              <a:rPr lang="en-US" dirty="0" err="1"/>
              <a:t>lựa</a:t>
            </a:r>
            <a:r>
              <a:rPr lang="en-US" dirty="0"/>
              <a:t> </a:t>
            </a:r>
            <a:r>
              <a:rPr lang="en-US" dirty="0" err="1"/>
              <a:t>chọn</a:t>
            </a:r>
            <a:r>
              <a:rPr lang="en-US" dirty="0"/>
              <a:t> </a:t>
            </a:r>
            <a:r>
              <a:rPr lang="en-US" dirty="0" err="1"/>
              <a:t>tốt</a:t>
            </a:r>
            <a:r>
              <a:rPr lang="en-US" dirty="0"/>
              <a:t> </a:t>
            </a:r>
            <a:r>
              <a:rPr lang="en-US" dirty="0" err="1"/>
              <a:t>nhất</a:t>
            </a:r>
            <a:r>
              <a:rPr lang="en-US" dirty="0"/>
              <a:t> </a:t>
            </a:r>
            <a:r>
              <a:rPr lang="en-US" dirty="0" err="1"/>
              <a:t>cho</a:t>
            </a:r>
            <a:r>
              <a:rPr lang="en-US" dirty="0"/>
              <a:t> </a:t>
            </a:r>
            <a:r>
              <a:rPr lang="en-US" dirty="0" err="1"/>
              <a:t>các</a:t>
            </a:r>
            <a:r>
              <a:rPr lang="en-US" dirty="0"/>
              <a:t> </a:t>
            </a:r>
            <a:r>
              <a:rPr lang="en-US" dirty="0" err="1"/>
              <a:t>mạng</a:t>
            </a:r>
            <a:r>
              <a:rPr lang="en-US" dirty="0"/>
              <a:t> </a:t>
            </a:r>
            <a:r>
              <a:rPr lang="en-US" dirty="0" err="1"/>
              <a:t>lớn</a:t>
            </a:r>
            <a:r>
              <a:rPr lang="en-US" dirty="0"/>
              <a:t> </a:t>
            </a:r>
            <a:r>
              <a:rPr lang="en-US" dirty="0" err="1"/>
              <a:t>và</a:t>
            </a:r>
            <a:r>
              <a:rPr lang="en-US" dirty="0"/>
              <a:t> </a:t>
            </a:r>
            <a:r>
              <a:rPr lang="en-US" dirty="0" err="1"/>
              <a:t>phức</a:t>
            </a:r>
            <a:r>
              <a:rPr lang="en-US" dirty="0"/>
              <a:t> </a:t>
            </a:r>
            <a:r>
              <a:rPr lang="en-US" dirty="0" err="1"/>
              <a:t>tạp</a:t>
            </a:r>
            <a:r>
              <a:rPr lang="en-US" dirty="0"/>
              <a:t>. </a:t>
            </a:r>
            <a:r>
              <a:rPr lang="en-US" dirty="0" err="1"/>
              <a:t>Nhưng</a:t>
            </a:r>
            <a:r>
              <a:rPr lang="en-US" dirty="0"/>
              <a:t> </a:t>
            </a:r>
            <a:r>
              <a:rPr lang="en-US" dirty="0" err="1"/>
              <a:t>đồng</a:t>
            </a:r>
            <a:r>
              <a:rPr lang="en-US" dirty="0"/>
              <a:t> </a:t>
            </a:r>
            <a:r>
              <a:rPr lang="en-US" dirty="0" err="1"/>
              <a:t>thời</a:t>
            </a:r>
            <a:r>
              <a:rPr lang="en-US" dirty="0"/>
              <a:t> </a:t>
            </a:r>
            <a:r>
              <a:rPr lang="en-US" dirty="0" err="1"/>
              <a:t>nó</a:t>
            </a:r>
            <a:r>
              <a:rPr lang="en-US" dirty="0"/>
              <a:t> </a:t>
            </a:r>
            <a:r>
              <a:rPr lang="en-US" dirty="0" err="1"/>
              <a:t>đòi</a:t>
            </a:r>
            <a:r>
              <a:rPr lang="en-US" dirty="0"/>
              <a:t> </a:t>
            </a:r>
            <a:r>
              <a:rPr lang="en-US" dirty="0" err="1"/>
              <a:t>hỏi</a:t>
            </a:r>
            <a:r>
              <a:rPr lang="en-US" dirty="0"/>
              <a:t> dung </a:t>
            </a:r>
            <a:r>
              <a:rPr lang="en-US" dirty="0" err="1"/>
              <a:t>lượng</a:t>
            </a:r>
            <a:r>
              <a:rPr lang="en-US" dirty="0"/>
              <a:t> </a:t>
            </a:r>
            <a:r>
              <a:rPr lang="en-US" dirty="0" err="1"/>
              <a:t>bộ</a:t>
            </a:r>
            <a:r>
              <a:rPr lang="en-US" dirty="0"/>
              <a:t> </a:t>
            </a:r>
            <a:r>
              <a:rPr lang="en-US" dirty="0" err="1"/>
              <a:t>nhớ</a:t>
            </a:r>
            <a:r>
              <a:rPr lang="en-US" dirty="0"/>
              <a:t> </a:t>
            </a:r>
            <a:r>
              <a:rPr lang="en-US" dirty="0" err="1"/>
              <a:t>lớn</a:t>
            </a:r>
            <a:r>
              <a:rPr lang="en-US" dirty="0"/>
              <a:t> </a:t>
            </a:r>
            <a:r>
              <a:rPr lang="en-US" dirty="0" err="1"/>
              <a:t>và</a:t>
            </a:r>
            <a:r>
              <a:rPr lang="en-US" dirty="0"/>
              <a:t> </a:t>
            </a:r>
            <a:r>
              <a:rPr lang="en-US" dirty="0" err="1"/>
              <a:t>khả</a:t>
            </a:r>
            <a:r>
              <a:rPr lang="en-US" dirty="0"/>
              <a:t> </a:t>
            </a:r>
            <a:r>
              <a:rPr lang="en-US" dirty="0" err="1"/>
              <a:t>năng</a:t>
            </a:r>
            <a:r>
              <a:rPr lang="en-US" dirty="0"/>
              <a:t> </a:t>
            </a:r>
            <a:r>
              <a:rPr lang="en-US" dirty="0" err="1"/>
              <a:t>xử</a:t>
            </a:r>
            <a:r>
              <a:rPr lang="en-US" dirty="0"/>
              <a:t> </a:t>
            </a:r>
            <a:r>
              <a:rPr lang="en-US" dirty="0" err="1"/>
              <a:t>lý</a:t>
            </a:r>
            <a:r>
              <a:rPr lang="en-US" dirty="0"/>
              <a:t> </a:t>
            </a:r>
            <a:r>
              <a:rPr lang="en-US" dirty="0" err="1"/>
              <a:t>mạnh</a:t>
            </a:r>
            <a:r>
              <a:rPr lang="en-US" dirty="0"/>
              <a:t> </a:t>
            </a:r>
            <a:r>
              <a:rPr lang="en-US" dirty="0" err="1"/>
              <a:t>của</a:t>
            </a:r>
            <a:r>
              <a:rPr lang="en-US" dirty="0"/>
              <a:t> CPU router</a:t>
            </a:r>
          </a:p>
          <a:p>
            <a:pPr algn="just" fontAlgn="auto">
              <a:spcBef>
                <a:spcPts val="1800"/>
              </a:spcBef>
              <a:spcAft>
                <a:spcPts val="0"/>
              </a:spcAft>
              <a:tabLst>
                <a:tab pos="688975" algn="l"/>
              </a:tabLst>
              <a:defRPr/>
            </a:pPr>
            <a:r>
              <a:rPr lang="en-US" dirty="0" err="1"/>
              <a:t>Thiết</a:t>
            </a:r>
            <a:r>
              <a:rPr lang="en-US" dirty="0"/>
              <a:t> </a:t>
            </a:r>
            <a:r>
              <a:rPr lang="en-US" dirty="0" err="1"/>
              <a:t>lập</a:t>
            </a:r>
            <a:r>
              <a:rPr lang="en-US" dirty="0"/>
              <a:t> Neighbors </a:t>
            </a:r>
            <a:r>
              <a:rPr lang="en-US" dirty="0" err="1"/>
              <a:t>bằng</a:t>
            </a:r>
            <a:r>
              <a:rPr lang="en-US" dirty="0"/>
              <a:t> </a:t>
            </a:r>
            <a:r>
              <a:rPr lang="en-US" dirty="0" err="1"/>
              <a:t>các</a:t>
            </a:r>
            <a:r>
              <a:rPr lang="en-US" dirty="0"/>
              <a:t> </a:t>
            </a:r>
            <a:r>
              <a:rPr lang="en-US" dirty="0" err="1"/>
              <a:t>gói</a:t>
            </a:r>
            <a:r>
              <a:rPr lang="en-US" dirty="0"/>
              <a:t> tin Hello</a:t>
            </a:r>
            <a:endParaRPr lang="vi-VN" dirty="0"/>
          </a:p>
        </p:txBody>
      </p:sp>
      <p:sp>
        <p:nvSpPr>
          <p:cNvPr id="50180" name="Slide Number Placeholder 3">
            <a:extLst>
              <a:ext uri="{FF2B5EF4-FFF2-40B4-BE49-F238E27FC236}">
                <a16:creationId xmlns:a16="http://schemas.microsoft.com/office/drawing/2014/main" id="{C356188F-B802-4E74-B53C-2A0A4D128CB9}"/>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C40C5797-AF76-4A26-89FA-88DBCFA516C3}"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111</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7B470EEB-BF9F-4C1C-90EE-1E1F1CF19826}"/>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122883" name="Content Placeholder 2">
            <a:extLst>
              <a:ext uri="{FF2B5EF4-FFF2-40B4-BE49-F238E27FC236}">
                <a16:creationId xmlns:a16="http://schemas.microsoft.com/office/drawing/2014/main" id="{BDAB44CC-7F9F-48ED-A00F-375F42A231F5}"/>
              </a:ext>
            </a:extLst>
          </p:cNvPr>
          <p:cNvSpPr>
            <a:spLocks noGrp="1"/>
          </p:cNvSpPr>
          <p:nvPr>
            <p:ph idx="1"/>
          </p:nvPr>
        </p:nvSpPr>
        <p:spPr>
          <a:xfrm>
            <a:off x="536713" y="990600"/>
            <a:ext cx="10783957" cy="5334000"/>
          </a:xfrm>
        </p:spPr>
        <p:txBody>
          <a:bodyPr rtlCol="0">
            <a:normAutofit fontScale="92500" lnSpcReduction="10000"/>
          </a:bodyPr>
          <a:lstStyle/>
          <a:p>
            <a:pPr fontAlgn="auto">
              <a:spcAft>
                <a:spcPts val="0"/>
              </a:spcAft>
              <a:buNone/>
              <a:tabLst>
                <a:tab pos="688975" algn="l"/>
              </a:tabLst>
              <a:defRPr/>
            </a:pPr>
            <a:r>
              <a:rPr lang="en-US" sz="2800" b="1" u="sng" dirty="0">
                <a:solidFill>
                  <a:srgbClr val="002060"/>
                </a:solidFill>
              </a:rPr>
              <a:t>Link State:</a:t>
            </a:r>
          </a:p>
          <a:p>
            <a:pPr algn="just" fontAlgn="auto">
              <a:spcBef>
                <a:spcPts val="1800"/>
              </a:spcBef>
              <a:spcAft>
                <a:spcPts val="0"/>
              </a:spcAft>
              <a:tabLst>
                <a:tab pos="688975" algn="l"/>
              </a:tabLst>
              <a:defRPr/>
            </a:pPr>
            <a:r>
              <a:rPr lang="en-US" dirty="0"/>
              <a:t> </a:t>
            </a:r>
            <a:r>
              <a:rPr lang="en-US" dirty="0" err="1"/>
              <a:t>Để</a:t>
            </a:r>
            <a:r>
              <a:rPr lang="en-US" dirty="0"/>
              <a:t> </a:t>
            </a:r>
            <a:r>
              <a:rPr lang="en-US" dirty="0" err="1"/>
              <a:t>đảm</a:t>
            </a:r>
            <a:r>
              <a:rPr lang="en-US" dirty="0"/>
              <a:t> </a:t>
            </a:r>
            <a:r>
              <a:rPr lang="en-US" dirty="0" err="1"/>
              <a:t>bảo</a:t>
            </a:r>
            <a:r>
              <a:rPr lang="en-US" dirty="0"/>
              <a:t> </a:t>
            </a:r>
            <a:r>
              <a:rPr lang="en-US" dirty="0" err="1"/>
              <a:t>là</a:t>
            </a:r>
            <a:r>
              <a:rPr lang="en-US" dirty="0"/>
              <a:t> </a:t>
            </a:r>
            <a:r>
              <a:rPr lang="en-US" dirty="0" err="1"/>
              <a:t>các</a:t>
            </a:r>
            <a:r>
              <a:rPr lang="en-US" dirty="0"/>
              <a:t> database </a:t>
            </a:r>
            <a:r>
              <a:rPr lang="en-US" dirty="0" err="1"/>
              <a:t>luôn</a:t>
            </a:r>
            <a:r>
              <a:rPr lang="en-US" dirty="0"/>
              <a:t> </a:t>
            </a:r>
            <a:r>
              <a:rPr lang="en-US" dirty="0" err="1"/>
              <a:t>cập</a:t>
            </a:r>
            <a:r>
              <a:rPr lang="en-US" dirty="0"/>
              <a:t> </a:t>
            </a:r>
            <a:r>
              <a:rPr lang="en-US" dirty="0" err="1"/>
              <a:t>nhật</a:t>
            </a:r>
            <a:r>
              <a:rPr lang="en-US" dirty="0"/>
              <a:t> </a:t>
            </a:r>
            <a:r>
              <a:rPr lang="en-US" dirty="0" err="1"/>
              <a:t>thông</a:t>
            </a:r>
            <a:r>
              <a:rPr lang="en-US" dirty="0"/>
              <a:t> tin </a:t>
            </a:r>
            <a:r>
              <a:rPr lang="en-US" dirty="0" err="1"/>
              <a:t>mới</a:t>
            </a:r>
            <a:r>
              <a:rPr lang="en-US" dirty="0"/>
              <a:t>, </a:t>
            </a:r>
            <a:r>
              <a:rPr lang="en-US" dirty="0" err="1"/>
              <a:t>trong</a:t>
            </a:r>
            <a:r>
              <a:rPr lang="en-US" dirty="0"/>
              <a:t> </a:t>
            </a:r>
            <a:r>
              <a:rPr lang="en-US" dirty="0" err="1"/>
              <a:t>các</a:t>
            </a:r>
            <a:r>
              <a:rPr lang="en-US" dirty="0"/>
              <a:t> LSA </a:t>
            </a:r>
            <a:r>
              <a:rPr lang="en-US" dirty="0" err="1"/>
              <a:t>này</a:t>
            </a:r>
            <a:r>
              <a:rPr lang="en-US" dirty="0"/>
              <a:t> </a:t>
            </a:r>
            <a:r>
              <a:rPr lang="en-US" dirty="0" err="1"/>
              <a:t>được</a:t>
            </a:r>
            <a:r>
              <a:rPr lang="en-US" dirty="0"/>
              <a:t> </a:t>
            </a:r>
            <a:r>
              <a:rPr lang="en-US" dirty="0" err="1"/>
              <a:t>đánh</a:t>
            </a:r>
            <a:r>
              <a:rPr lang="en-US" dirty="0"/>
              <a:t> </a:t>
            </a:r>
            <a:r>
              <a:rPr lang="en-US" dirty="0" err="1"/>
              <a:t>thêm</a:t>
            </a:r>
            <a:r>
              <a:rPr lang="en-US" dirty="0"/>
              <a:t> </a:t>
            </a:r>
            <a:r>
              <a:rPr lang="en-US" dirty="0" err="1"/>
              <a:t>chỉ</a:t>
            </a:r>
            <a:r>
              <a:rPr lang="en-US" dirty="0"/>
              <a:t> </a:t>
            </a:r>
            <a:r>
              <a:rPr lang="en-US" dirty="0" err="1"/>
              <a:t>số</a:t>
            </a:r>
            <a:r>
              <a:rPr lang="en-US" dirty="0"/>
              <a:t> </a:t>
            </a:r>
            <a:r>
              <a:rPr lang="en-US" i="1" dirty="0">
                <a:solidFill>
                  <a:srgbClr val="FF0000"/>
                </a:solidFill>
              </a:rPr>
              <a:t>Sequence</a:t>
            </a:r>
            <a:r>
              <a:rPr lang="en-US" dirty="0"/>
              <a:t>. </a:t>
            </a:r>
            <a:r>
              <a:rPr lang="en-US" dirty="0" err="1"/>
              <a:t>Chỉ</a:t>
            </a:r>
            <a:r>
              <a:rPr lang="en-US" dirty="0"/>
              <a:t> </a:t>
            </a:r>
            <a:r>
              <a:rPr lang="en-US" dirty="0" err="1"/>
              <a:t>số</a:t>
            </a:r>
            <a:r>
              <a:rPr lang="en-US" dirty="0"/>
              <a:t> </a:t>
            </a:r>
            <a:r>
              <a:rPr lang="en-US" i="1" dirty="0">
                <a:solidFill>
                  <a:srgbClr val="FF0000"/>
                </a:solidFill>
              </a:rPr>
              <a:t>sequence</a:t>
            </a:r>
            <a:r>
              <a:rPr lang="en-US" dirty="0"/>
              <a:t> </a:t>
            </a:r>
            <a:r>
              <a:rPr lang="en-US" dirty="0" err="1"/>
              <a:t>được</a:t>
            </a:r>
            <a:r>
              <a:rPr lang="en-US" dirty="0"/>
              <a:t> </a:t>
            </a:r>
            <a:r>
              <a:rPr lang="en-US" dirty="0" err="1"/>
              <a:t>bắt</a:t>
            </a:r>
            <a:r>
              <a:rPr lang="en-US" dirty="0"/>
              <a:t> </a:t>
            </a:r>
            <a:r>
              <a:rPr lang="en-US" dirty="0" err="1"/>
              <a:t>đầu</a:t>
            </a:r>
            <a:r>
              <a:rPr lang="en-US" dirty="0"/>
              <a:t> </a:t>
            </a:r>
            <a:r>
              <a:rPr lang="en-US" dirty="0" err="1"/>
              <a:t>từ</a:t>
            </a:r>
            <a:r>
              <a:rPr lang="en-US" dirty="0"/>
              <a:t> </a:t>
            </a:r>
            <a:r>
              <a:rPr lang="en-US" dirty="0" err="1"/>
              <a:t>giá</a:t>
            </a:r>
            <a:r>
              <a:rPr lang="en-US" dirty="0"/>
              <a:t> </a:t>
            </a:r>
            <a:r>
              <a:rPr lang="en-US" dirty="0" err="1"/>
              <a:t>trị</a:t>
            </a:r>
            <a:r>
              <a:rPr lang="en-US" dirty="0"/>
              <a:t> </a:t>
            </a:r>
            <a:r>
              <a:rPr lang="en-US" i="1" dirty="0">
                <a:solidFill>
                  <a:srgbClr val="FF0000"/>
                </a:solidFill>
              </a:rPr>
              <a:t>initial</a:t>
            </a:r>
            <a:r>
              <a:rPr lang="en-US" dirty="0"/>
              <a:t> </a:t>
            </a:r>
            <a:r>
              <a:rPr lang="en-US" dirty="0" err="1"/>
              <a:t>đến</a:t>
            </a:r>
            <a:r>
              <a:rPr lang="en-US" dirty="0"/>
              <a:t> </a:t>
            </a:r>
            <a:r>
              <a:rPr lang="en-US" dirty="0" err="1"/>
              <a:t>giá</a:t>
            </a:r>
            <a:r>
              <a:rPr lang="en-US" dirty="0"/>
              <a:t> </a:t>
            </a:r>
            <a:r>
              <a:rPr lang="en-US" dirty="0" err="1"/>
              <a:t>trị</a:t>
            </a:r>
            <a:r>
              <a:rPr lang="en-US" dirty="0"/>
              <a:t> </a:t>
            </a:r>
            <a:r>
              <a:rPr lang="en-US" i="1" dirty="0">
                <a:solidFill>
                  <a:srgbClr val="FF0000"/>
                </a:solidFill>
              </a:rPr>
              <a:t>Max-age</a:t>
            </a:r>
            <a:r>
              <a:rPr lang="en-US" dirty="0"/>
              <a:t>. </a:t>
            </a:r>
            <a:r>
              <a:rPr lang="en-US" dirty="0" err="1"/>
              <a:t>Khi</a:t>
            </a:r>
            <a:r>
              <a:rPr lang="en-US" dirty="0"/>
              <a:t> </a:t>
            </a:r>
            <a:r>
              <a:rPr lang="en-US" dirty="0" err="1"/>
              <a:t>một</a:t>
            </a:r>
            <a:r>
              <a:rPr lang="en-US" dirty="0"/>
              <a:t> router </a:t>
            </a:r>
            <a:r>
              <a:rPr lang="en-US" dirty="0" err="1"/>
              <a:t>nào</a:t>
            </a:r>
            <a:r>
              <a:rPr lang="en-US" dirty="0"/>
              <a:t> </a:t>
            </a:r>
            <a:r>
              <a:rPr lang="en-US" dirty="0" err="1"/>
              <a:t>đó</a:t>
            </a:r>
            <a:r>
              <a:rPr lang="en-US" dirty="0"/>
              <a:t> </a:t>
            </a:r>
            <a:r>
              <a:rPr lang="en-US" dirty="0" err="1"/>
              <a:t>tạo</a:t>
            </a:r>
            <a:r>
              <a:rPr lang="en-US" dirty="0"/>
              <a:t> ra </a:t>
            </a:r>
            <a:r>
              <a:rPr lang="en-US" dirty="0" err="1"/>
              <a:t>một</a:t>
            </a:r>
            <a:r>
              <a:rPr lang="en-US" dirty="0"/>
              <a:t> LSA, </a:t>
            </a:r>
            <a:r>
              <a:rPr lang="en-US" dirty="0" err="1"/>
              <a:t>nó</a:t>
            </a:r>
            <a:r>
              <a:rPr lang="en-US" dirty="0"/>
              <a:t> </a:t>
            </a:r>
            <a:r>
              <a:rPr lang="en-US" dirty="0" err="1"/>
              <a:t>sẽ</a:t>
            </a:r>
            <a:r>
              <a:rPr lang="en-US" dirty="0"/>
              <a:t> </a:t>
            </a:r>
            <a:r>
              <a:rPr lang="en-US" dirty="0" err="1"/>
              <a:t>đặt</a:t>
            </a:r>
            <a:r>
              <a:rPr lang="en-US" dirty="0"/>
              <a:t> </a:t>
            </a:r>
            <a:r>
              <a:rPr lang="en-US" dirty="0" err="1"/>
              <a:t>giá</a:t>
            </a:r>
            <a:r>
              <a:rPr lang="en-US" dirty="0"/>
              <a:t> </a:t>
            </a:r>
            <a:r>
              <a:rPr lang="en-US" dirty="0" err="1"/>
              <a:t>trị</a:t>
            </a:r>
            <a:r>
              <a:rPr lang="en-US" dirty="0"/>
              <a:t> </a:t>
            </a:r>
            <a:r>
              <a:rPr lang="en-US" i="1" dirty="0">
                <a:solidFill>
                  <a:srgbClr val="FF0000"/>
                </a:solidFill>
              </a:rPr>
              <a:t>sequence</a:t>
            </a:r>
            <a:r>
              <a:rPr lang="en-US" dirty="0"/>
              <a:t> </a:t>
            </a:r>
            <a:r>
              <a:rPr lang="en-US" dirty="0" err="1"/>
              <a:t>bằng</a:t>
            </a:r>
            <a:r>
              <a:rPr lang="en-US" dirty="0"/>
              <a:t> </a:t>
            </a:r>
            <a:r>
              <a:rPr lang="en-US" i="1" dirty="0">
                <a:solidFill>
                  <a:srgbClr val="FF0000"/>
                </a:solidFill>
              </a:rPr>
              <a:t>initial</a:t>
            </a:r>
            <a:r>
              <a:rPr lang="en-US" dirty="0"/>
              <a:t>. </a:t>
            </a:r>
            <a:r>
              <a:rPr lang="en-US" dirty="0" err="1"/>
              <a:t>Mỗi</a:t>
            </a:r>
            <a:r>
              <a:rPr lang="en-US" dirty="0"/>
              <a:t> </a:t>
            </a:r>
            <a:r>
              <a:rPr lang="en-US" dirty="0" err="1"/>
              <a:t>khi</a:t>
            </a:r>
            <a:r>
              <a:rPr lang="en-US" dirty="0"/>
              <a:t> router </a:t>
            </a:r>
            <a:r>
              <a:rPr lang="en-US" dirty="0" err="1"/>
              <a:t>gửi</a:t>
            </a:r>
            <a:r>
              <a:rPr lang="en-US" dirty="0"/>
              <a:t> ra </a:t>
            </a:r>
            <a:r>
              <a:rPr lang="en-US" dirty="0" err="1"/>
              <a:t>một</a:t>
            </a:r>
            <a:r>
              <a:rPr lang="en-US" dirty="0"/>
              <a:t> </a:t>
            </a:r>
            <a:r>
              <a:rPr lang="en-US" dirty="0" err="1"/>
              <a:t>phiên</a:t>
            </a:r>
            <a:r>
              <a:rPr lang="en-US" dirty="0"/>
              <a:t> </a:t>
            </a:r>
            <a:r>
              <a:rPr lang="en-US" dirty="0" err="1"/>
              <a:t>bản</a:t>
            </a:r>
            <a:r>
              <a:rPr lang="en-US" dirty="0"/>
              <a:t> LSA update </a:t>
            </a:r>
            <a:r>
              <a:rPr lang="en-US" dirty="0" err="1"/>
              <a:t>khác</a:t>
            </a:r>
            <a:r>
              <a:rPr lang="en-US" dirty="0"/>
              <a:t>, </a:t>
            </a:r>
            <a:r>
              <a:rPr lang="en-US" dirty="0" err="1"/>
              <a:t>nó</a:t>
            </a:r>
            <a:r>
              <a:rPr lang="en-US" dirty="0"/>
              <a:t> </a:t>
            </a:r>
            <a:r>
              <a:rPr lang="en-US" dirty="0" err="1"/>
              <a:t>sẽ</a:t>
            </a:r>
            <a:r>
              <a:rPr lang="en-US" dirty="0"/>
              <a:t> </a:t>
            </a:r>
            <a:r>
              <a:rPr lang="en-US" dirty="0" err="1"/>
              <a:t>tăng</a:t>
            </a:r>
            <a:r>
              <a:rPr lang="en-US" dirty="0"/>
              <a:t> </a:t>
            </a:r>
            <a:r>
              <a:rPr lang="en-US" dirty="0" err="1"/>
              <a:t>giá</a:t>
            </a:r>
            <a:r>
              <a:rPr lang="en-US" dirty="0"/>
              <a:t> </a:t>
            </a:r>
            <a:r>
              <a:rPr lang="en-US" dirty="0" err="1"/>
              <a:t>trị</a:t>
            </a:r>
            <a:r>
              <a:rPr lang="en-US" dirty="0"/>
              <a:t> </a:t>
            </a:r>
            <a:r>
              <a:rPr lang="en-US" dirty="0" err="1"/>
              <a:t>đó</a:t>
            </a:r>
            <a:r>
              <a:rPr lang="en-US" dirty="0"/>
              <a:t> </a:t>
            </a:r>
            <a:r>
              <a:rPr lang="en-US" dirty="0" err="1"/>
              <a:t>lên</a:t>
            </a:r>
            <a:r>
              <a:rPr lang="en-US" dirty="0"/>
              <a:t> 1. </a:t>
            </a:r>
            <a:r>
              <a:rPr lang="en-US" dirty="0" err="1"/>
              <a:t>Như</a:t>
            </a:r>
            <a:r>
              <a:rPr lang="en-US" dirty="0"/>
              <a:t> </a:t>
            </a:r>
            <a:r>
              <a:rPr lang="en-US" dirty="0" err="1"/>
              <a:t>vậy</a:t>
            </a:r>
            <a:r>
              <a:rPr lang="en-US" dirty="0"/>
              <a:t>, </a:t>
            </a:r>
            <a:r>
              <a:rPr lang="en-US" dirty="0" err="1"/>
              <a:t>giá</a:t>
            </a:r>
            <a:r>
              <a:rPr lang="en-US" dirty="0"/>
              <a:t> </a:t>
            </a:r>
            <a:r>
              <a:rPr lang="en-US" dirty="0" err="1"/>
              <a:t>trị</a:t>
            </a:r>
            <a:r>
              <a:rPr lang="en-US" dirty="0"/>
              <a:t> </a:t>
            </a:r>
            <a:r>
              <a:rPr lang="en-US" i="1" dirty="0">
                <a:solidFill>
                  <a:srgbClr val="FF0000"/>
                </a:solidFill>
              </a:rPr>
              <a:t>sequence</a:t>
            </a:r>
            <a:r>
              <a:rPr lang="en-US" dirty="0"/>
              <a:t>  </a:t>
            </a:r>
            <a:r>
              <a:rPr lang="en-US" dirty="0" err="1"/>
              <a:t>càng</a:t>
            </a:r>
            <a:r>
              <a:rPr lang="en-US" dirty="0"/>
              <a:t> </a:t>
            </a:r>
            <a:r>
              <a:rPr lang="en-US" dirty="0" err="1"/>
              <a:t>cao</a:t>
            </a:r>
            <a:r>
              <a:rPr lang="en-US" dirty="0"/>
              <a:t> </a:t>
            </a:r>
            <a:r>
              <a:rPr lang="en-US" dirty="0" err="1"/>
              <a:t>thì</a:t>
            </a:r>
            <a:r>
              <a:rPr lang="en-US" dirty="0"/>
              <a:t> LSA update </a:t>
            </a:r>
            <a:r>
              <a:rPr lang="en-US" dirty="0" err="1"/>
              <a:t>càng</a:t>
            </a:r>
            <a:r>
              <a:rPr lang="en-US" dirty="0"/>
              <a:t> </a:t>
            </a:r>
            <a:r>
              <a:rPr lang="en-US" dirty="0" err="1"/>
              <a:t>mới</a:t>
            </a:r>
            <a:r>
              <a:rPr lang="en-US" dirty="0"/>
              <a:t>.</a:t>
            </a:r>
          </a:p>
          <a:p>
            <a:pPr algn="just" fontAlgn="auto">
              <a:spcBef>
                <a:spcPts val="1800"/>
              </a:spcBef>
              <a:spcAft>
                <a:spcPts val="0"/>
              </a:spcAft>
              <a:tabLst>
                <a:tab pos="688975" algn="l"/>
              </a:tabLst>
              <a:defRPr/>
            </a:pPr>
            <a:r>
              <a:rPr lang="en-US" dirty="0" err="1"/>
              <a:t>Nếu</a:t>
            </a:r>
            <a:r>
              <a:rPr lang="en-US" dirty="0"/>
              <a:t>  </a:t>
            </a:r>
            <a:r>
              <a:rPr lang="en-US" dirty="0" err="1"/>
              <a:t>giá</a:t>
            </a:r>
            <a:r>
              <a:rPr lang="en-US" dirty="0"/>
              <a:t> </a:t>
            </a:r>
            <a:r>
              <a:rPr lang="en-US" dirty="0" err="1"/>
              <a:t>trị</a:t>
            </a:r>
            <a:r>
              <a:rPr lang="en-US" dirty="0"/>
              <a:t> </a:t>
            </a:r>
            <a:r>
              <a:rPr lang="en-US" i="1" dirty="0">
                <a:solidFill>
                  <a:srgbClr val="FF0000"/>
                </a:solidFill>
              </a:rPr>
              <a:t>sequence</a:t>
            </a:r>
            <a:r>
              <a:rPr lang="en-US" dirty="0"/>
              <a:t> </a:t>
            </a:r>
            <a:r>
              <a:rPr lang="en-US" dirty="0" err="1"/>
              <a:t>này</a:t>
            </a:r>
            <a:r>
              <a:rPr lang="en-US" dirty="0"/>
              <a:t> </a:t>
            </a:r>
            <a:r>
              <a:rPr lang="en-US" dirty="0" err="1"/>
              <a:t>đạt</a:t>
            </a:r>
            <a:r>
              <a:rPr lang="en-US" dirty="0"/>
              <a:t> </a:t>
            </a:r>
            <a:r>
              <a:rPr lang="en-US" dirty="0" err="1"/>
              <a:t>đến</a:t>
            </a:r>
            <a:r>
              <a:rPr lang="en-US" dirty="0"/>
              <a:t> max-age, router </a:t>
            </a:r>
            <a:r>
              <a:rPr lang="en-US" dirty="0" err="1"/>
              <a:t>sẽ</a:t>
            </a:r>
            <a:r>
              <a:rPr lang="en-US" dirty="0"/>
              <a:t> flood LSA ra </a:t>
            </a:r>
            <a:r>
              <a:rPr lang="en-US" dirty="0" err="1"/>
              <a:t>cho</a:t>
            </a:r>
            <a:r>
              <a:rPr lang="en-US" dirty="0"/>
              <a:t> </a:t>
            </a:r>
            <a:r>
              <a:rPr lang="en-US" dirty="0" err="1"/>
              <a:t>tất</a:t>
            </a:r>
            <a:r>
              <a:rPr lang="en-US" dirty="0"/>
              <a:t> </a:t>
            </a:r>
            <a:r>
              <a:rPr lang="en-US" dirty="0" err="1"/>
              <a:t>cả</a:t>
            </a:r>
            <a:r>
              <a:rPr lang="en-US" dirty="0"/>
              <a:t> </a:t>
            </a:r>
            <a:r>
              <a:rPr lang="en-US" dirty="0" err="1"/>
              <a:t>các</a:t>
            </a:r>
            <a:r>
              <a:rPr lang="en-US" dirty="0"/>
              <a:t> router </a:t>
            </a:r>
            <a:r>
              <a:rPr lang="en-US" dirty="0" err="1"/>
              <a:t>còn</a:t>
            </a:r>
            <a:r>
              <a:rPr lang="en-US" dirty="0"/>
              <a:t> </a:t>
            </a:r>
            <a:r>
              <a:rPr lang="en-US" dirty="0" err="1"/>
              <a:t>lại</a:t>
            </a:r>
            <a:r>
              <a:rPr lang="en-US" dirty="0"/>
              <a:t>, </a:t>
            </a:r>
            <a:r>
              <a:rPr lang="en-US" dirty="0" err="1"/>
              <a:t>sau</a:t>
            </a:r>
            <a:r>
              <a:rPr lang="en-US" dirty="0"/>
              <a:t> </a:t>
            </a:r>
            <a:r>
              <a:rPr lang="en-US" dirty="0" err="1"/>
              <a:t>đó</a:t>
            </a:r>
            <a:r>
              <a:rPr lang="en-US" dirty="0"/>
              <a:t> router </a:t>
            </a:r>
            <a:r>
              <a:rPr lang="en-US" dirty="0" err="1"/>
              <a:t>đó</a:t>
            </a:r>
            <a:r>
              <a:rPr lang="en-US" dirty="0"/>
              <a:t> </a:t>
            </a:r>
            <a:r>
              <a:rPr lang="en-US" dirty="0" err="1"/>
              <a:t>sẽ</a:t>
            </a:r>
            <a:r>
              <a:rPr lang="en-US" dirty="0"/>
              <a:t> set </a:t>
            </a:r>
            <a:r>
              <a:rPr lang="en-US" dirty="0" err="1"/>
              <a:t>giá</a:t>
            </a:r>
            <a:r>
              <a:rPr lang="en-US" dirty="0"/>
              <a:t> </a:t>
            </a:r>
            <a:r>
              <a:rPr lang="en-US" dirty="0" err="1"/>
              <a:t>trị</a:t>
            </a:r>
            <a:r>
              <a:rPr lang="en-US" dirty="0"/>
              <a:t> </a:t>
            </a:r>
            <a:r>
              <a:rPr lang="en-US" i="1" dirty="0">
                <a:solidFill>
                  <a:srgbClr val="FF0000"/>
                </a:solidFill>
              </a:rPr>
              <a:t>sequence</a:t>
            </a:r>
            <a:r>
              <a:rPr lang="en-US" dirty="0"/>
              <a:t>  </a:t>
            </a:r>
            <a:r>
              <a:rPr lang="en-US" dirty="0" err="1"/>
              <a:t>về</a:t>
            </a:r>
            <a:r>
              <a:rPr lang="en-US" dirty="0"/>
              <a:t> </a:t>
            </a:r>
            <a:r>
              <a:rPr lang="en-US" i="1" dirty="0">
                <a:solidFill>
                  <a:srgbClr val="FF0000"/>
                </a:solidFill>
              </a:rPr>
              <a:t>initial.</a:t>
            </a:r>
            <a:endParaRPr lang="vi-VN" dirty="0"/>
          </a:p>
        </p:txBody>
      </p:sp>
      <p:sp>
        <p:nvSpPr>
          <p:cNvPr id="51204" name="Slide Number Placeholder 3">
            <a:extLst>
              <a:ext uri="{FF2B5EF4-FFF2-40B4-BE49-F238E27FC236}">
                <a16:creationId xmlns:a16="http://schemas.microsoft.com/office/drawing/2014/main" id="{2DC625C9-A9C0-4C88-BF6C-79DBC3BC28F8}"/>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4D391C09-D6EB-4A1F-B9CE-51B3A59642EC}"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112</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EBE70A18-FEB4-4254-842D-04AA58F00E23}"/>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123907" name="Content Placeholder 2">
            <a:extLst>
              <a:ext uri="{FF2B5EF4-FFF2-40B4-BE49-F238E27FC236}">
                <a16:creationId xmlns:a16="http://schemas.microsoft.com/office/drawing/2014/main" id="{2A29F7BA-EC72-4D59-A657-2E1AEAAC8535}"/>
              </a:ext>
            </a:extLst>
          </p:cNvPr>
          <p:cNvSpPr>
            <a:spLocks noGrp="1"/>
          </p:cNvSpPr>
          <p:nvPr>
            <p:ph idx="1"/>
          </p:nvPr>
        </p:nvSpPr>
        <p:spPr>
          <a:xfrm>
            <a:off x="457200" y="990600"/>
            <a:ext cx="11151704" cy="5334000"/>
          </a:xfrm>
        </p:spPr>
        <p:txBody>
          <a:bodyPr rtlCol="0">
            <a:normAutofit fontScale="92500" lnSpcReduction="10000"/>
          </a:bodyPr>
          <a:lstStyle/>
          <a:p>
            <a:pPr fontAlgn="auto">
              <a:spcAft>
                <a:spcPts val="0"/>
              </a:spcAft>
              <a:buNone/>
              <a:tabLst>
                <a:tab pos="688975" algn="l"/>
              </a:tabLst>
              <a:defRPr/>
            </a:pPr>
            <a:r>
              <a:rPr lang="en-US" sz="2800" b="1" dirty="0" err="1">
                <a:solidFill>
                  <a:srgbClr val="FF0000"/>
                </a:solidFill>
              </a:rPr>
              <a:t>Tóm</a:t>
            </a:r>
            <a:r>
              <a:rPr lang="en-US" sz="2800" b="1" dirty="0">
                <a:solidFill>
                  <a:srgbClr val="FF0000"/>
                </a:solidFill>
              </a:rPr>
              <a:t> </a:t>
            </a:r>
            <a:r>
              <a:rPr lang="en-US" sz="2800" b="1" dirty="0" err="1">
                <a:solidFill>
                  <a:srgbClr val="FF0000"/>
                </a:solidFill>
              </a:rPr>
              <a:t>lại</a:t>
            </a:r>
            <a:r>
              <a:rPr lang="en-US" sz="2800" b="1" dirty="0">
                <a:solidFill>
                  <a:srgbClr val="FF0000"/>
                </a:solidFill>
              </a:rPr>
              <a:t> Link State:</a:t>
            </a:r>
          </a:p>
          <a:p>
            <a:pPr fontAlgn="auto">
              <a:spcBef>
                <a:spcPts val="1200"/>
              </a:spcBef>
              <a:spcAft>
                <a:spcPts val="0"/>
              </a:spcAft>
              <a:tabLst>
                <a:tab pos="688975" algn="l"/>
              </a:tabLst>
              <a:defRPr/>
            </a:pPr>
            <a:r>
              <a:rPr lang="en-US" dirty="0" err="1"/>
              <a:t>Duy</a:t>
            </a:r>
            <a:r>
              <a:rPr lang="en-US" dirty="0"/>
              <a:t> </a:t>
            </a:r>
            <a:r>
              <a:rPr lang="en-US" dirty="0" err="1"/>
              <a:t>trì</a:t>
            </a:r>
            <a:r>
              <a:rPr lang="en-US" dirty="0"/>
              <a:t> 2 </a:t>
            </a:r>
            <a:r>
              <a:rPr lang="en-US" dirty="0" err="1"/>
              <a:t>bảng</a:t>
            </a:r>
            <a:r>
              <a:rPr lang="en-US" dirty="0"/>
              <a:t>: topology </a:t>
            </a:r>
            <a:r>
              <a:rPr lang="en-US" dirty="0" err="1"/>
              <a:t>và</a:t>
            </a:r>
            <a:r>
              <a:rPr lang="en-US" dirty="0"/>
              <a:t> routing. </a:t>
            </a:r>
            <a:r>
              <a:rPr lang="en-US" dirty="0" err="1"/>
              <a:t>Bảng</a:t>
            </a:r>
            <a:r>
              <a:rPr lang="en-US" dirty="0"/>
              <a:t> topology </a:t>
            </a:r>
            <a:r>
              <a:rPr lang="en-US" dirty="0" err="1"/>
              <a:t>chứa</a:t>
            </a:r>
            <a:r>
              <a:rPr lang="en-US" dirty="0"/>
              <a:t> </a:t>
            </a:r>
            <a:r>
              <a:rPr lang="en-US" dirty="0" err="1"/>
              <a:t>tất</a:t>
            </a:r>
            <a:r>
              <a:rPr lang="en-US" dirty="0"/>
              <a:t> </a:t>
            </a:r>
            <a:r>
              <a:rPr lang="en-US" dirty="0" err="1"/>
              <a:t>cả</a:t>
            </a:r>
            <a:r>
              <a:rPr lang="en-US" dirty="0"/>
              <a:t> </a:t>
            </a:r>
            <a:r>
              <a:rPr lang="en-US" dirty="0" err="1"/>
              <a:t>tình</a:t>
            </a:r>
            <a:r>
              <a:rPr lang="en-US" dirty="0"/>
              <a:t> </a:t>
            </a:r>
            <a:r>
              <a:rPr lang="en-US" dirty="0" err="1"/>
              <a:t>trạng</a:t>
            </a:r>
            <a:r>
              <a:rPr lang="en-US" dirty="0"/>
              <a:t> </a:t>
            </a:r>
            <a:r>
              <a:rPr lang="en-US" dirty="0" err="1"/>
              <a:t>của</a:t>
            </a:r>
            <a:r>
              <a:rPr lang="en-US" dirty="0"/>
              <a:t> </a:t>
            </a:r>
            <a:r>
              <a:rPr lang="en-US" dirty="0" err="1"/>
              <a:t>toàn</a:t>
            </a:r>
            <a:r>
              <a:rPr lang="en-US" dirty="0"/>
              <a:t> </a:t>
            </a:r>
            <a:r>
              <a:rPr lang="en-US" dirty="0" err="1"/>
              <a:t>bộ</a:t>
            </a:r>
            <a:r>
              <a:rPr lang="en-US" dirty="0"/>
              <a:t> link </a:t>
            </a:r>
            <a:r>
              <a:rPr lang="en-US" dirty="0" err="1"/>
              <a:t>trong</a:t>
            </a:r>
            <a:r>
              <a:rPr lang="en-US" dirty="0"/>
              <a:t> </a:t>
            </a:r>
            <a:r>
              <a:rPr lang="en-US" dirty="0" err="1"/>
              <a:t>mạng</a:t>
            </a:r>
            <a:r>
              <a:rPr lang="en-US" dirty="0"/>
              <a:t>. Routing table </a:t>
            </a:r>
            <a:r>
              <a:rPr lang="en-US" dirty="0" err="1"/>
              <a:t>được</a:t>
            </a:r>
            <a:r>
              <a:rPr lang="en-US" dirty="0"/>
              <a:t> </a:t>
            </a:r>
            <a:r>
              <a:rPr lang="en-US" dirty="0" err="1"/>
              <a:t>xây</a:t>
            </a:r>
            <a:r>
              <a:rPr lang="en-US" dirty="0"/>
              <a:t> </a:t>
            </a:r>
            <a:r>
              <a:rPr lang="en-US" dirty="0" err="1"/>
              <a:t>dựng</a:t>
            </a:r>
            <a:r>
              <a:rPr lang="en-US" dirty="0"/>
              <a:t> </a:t>
            </a:r>
            <a:r>
              <a:rPr lang="en-US" dirty="0" err="1"/>
              <a:t>từ</a:t>
            </a:r>
            <a:r>
              <a:rPr lang="en-US" dirty="0"/>
              <a:t> topology table, </a:t>
            </a:r>
            <a:r>
              <a:rPr lang="en-US" dirty="0" err="1"/>
              <a:t>sử</a:t>
            </a:r>
            <a:r>
              <a:rPr lang="en-US" dirty="0"/>
              <a:t> </a:t>
            </a:r>
            <a:r>
              <a:rPr lang="en-US" dirty="0" err="1"/>
              <a:t>dụng</a:t>
            </a:r>
            <a:r>
              <a:rPr lang="en-US" dirty="0"/>
              <a:t> </a:t>
            </a:r>
            <a:r>
              <a:rPr lang="en-US" dirty="0" err="1"/>
              <a:t>thuật</a:t>
            </a:r>
            <a:r>
              <a:rPr lang="en-US" dirty="0"/>
              <a:t> </a:t>
            </a:r>
            <a:r>
              <a:rPr lang="en-US" dirty="0" err="1"/>
              <a:t>toán</a:t>
            </a:r>
            <a:r>
              <a:rPr lang="en-US" dirty="0"/>
              <a:t> Dijkstra SPF.</a:t>
            </a:r>
          </a:p>
          <a:p>
            <a:pPr fontAlgn="auto">
              <a:spcBef>
                <a:spcPts val="1200"/>
              </a:spcBef>
              <a:spcAft>
                <a:spcPts val="0"/>
              </a:spcAft>
              <a:tabLst>
                <a:tab pos="688975" algn="l"/>
              </a:tabLst>
              <a:defRPr/>
            </a:pPr>
            <a:r>
              <a:rPr lang="en-US" dirty="0" err="1"/>
              <a:t>Thiết</a:t>
            </a:r>
            <a:r>
              <a:rPr lang="en-US" dirty="0"/>
              <a:t> </a:t>
            </a:r>
            <a:r>
              <a:rPr lang="en-US" dirty="0" err="1"/>
              <a:t>lập</a:t>
            </a:r>
            <a:r>
              <a:rPr lang="en-US" dirty="0"/>
              <a:t> neighbor </a:t>
            </a:r>
            <a:r>
              <a:rPr lang="en-US" dirty="0" err="1"/>
              <a:t>bằng</a:t>
            </a:r>
            <a:r>
              <a:rPr lang="en-US" dirty="0"/>
              <a:t> </a:t>
            </a:r>
            <a:r>
              <a:rPr lang="en-US" dirty="0" err="1"/>
              <a:t>các</a:t>
            </a:r>
            <a:r>
              <a:rPr lang="en-US" dirty="0"/>
              <a:t> </a:t>
            </a:r>
            <a:r>
              <a:rPr lang="en-US" dirty="0" err="1"/>
              <a:t>gói</a:t>
            </a:r>
            <a:r>
              <a:rPr lang="en-US" dirty="0"/>
              <a:t> tin Hello</a:t>
            </a:r>
          </a:p>
          <a:p>
            <a:pPr fontAlgn="auto">
              <a:spcBef>
                <a:spcPts val="1200"/>
              </a:spcBef>
              <a:spcAft>
                <a:spcPts val="0"/>
              </a:spcAft>
              <a:tabLst>
                <a:tab pos="688975" algn="l"/>
              </a:tabLst>
              <a:defRPr/>
            </a:pPr>
            <a:r>
              <a:rPr lang="en-US" dirty="0"/>
              <a:t>Router </a:t>
            </a:r>
            <a:r>
              <a:rPr lang="en-US" dirty="0" err="1"/>
              <a:t>trao</a:t>
            </a:r>
            <a:r>
              <a:rPr lang="en-US" dirty="0"/>
              <a:t> </a:t>
            </a:r>
            <a:r>
              <a:rPr lang="en-US" dirty="0" err="1"/>
              <a:t>đổi</a:t>
            </a:r>
            <a:r>
              <a:rPr lang="en-US" dirty="0"/>
              <a:t> </a:t>
            </a:r>
            <a:r>
              <a:rPr lang="en-US" dirty="0" err="1"/>
              <a:t>cho</a:t>
            </a:r>
            <a:r>
              <a:rPr lang="en-US" dirty="0"/>
              <a:t> </a:t>
            </a:r>
            <a:r>
              <a:rPr lang="en-US" dirty="0" err="1"/>
              <a:t>nhau</a:t>
            </a:r>
            <a:r>
              <a:rPr lang="en-US" dirty="0"/>
              <a:t> </a:t>
            </a:r>
            <a:r>
              <a:rPr lang="en-US" dirty="0" err="1"/>
              <a:t>thông</a:t>
            </a:r>
            <a:r>
              <a:rPr lang="en-US" dirty="0"/>
              <a:t> tin </a:t>
            </a:r>
            <a:r>
              <a:rPr lang="en-US" dirty="0" err="1"/>
              <a:t>về</a:t>
            </a:r>
            <a:r>
              <a:rPr lang="en-US" dirty="0"/>
              <a:t> cost </a:t>
            </a:r>
            <a:r>
              <a:rPr lang="en-US" dirty="0" err="1"/>
              <a:t>và</a:t>
            </a:r>
            <a:r>
              <a:rPr lang="en-US" dirty="0"/>
              <a:t> </a:t>
            </a:r>
            <a:r>
              <a:rPr lang="en-US" dirty="0" err="1"/>
              <a:t>tình</a:t>
            </a:r>
            <a:r>
              <a:rPr lang="en-US" dirty="0"/>
              <a:t> </a:t>
            </a:r>
            <a:r>
              <a:rPr lang="en-US" dirty="0" err="1"/>
              <a:t>trạng</a:t>
            </a:r>
            <a:r>
              <a:rPr lang="en-US" dirty="0"/>
              <a:t> link </a:t>
            </a:r>
            <a:r>
              <a:rPr lang="en-US" dirty="0" err="1"/>
              <a:t>của</a:t>
            </a:r>
            <a:r>
              <a:rPr lang="en-US" dirty="0"/>
              <a:t> </a:t>
            </a:r>
            <a:r>
              <a:rPr lang="en-US" dirty="0" err="1"/>
              <a:t>chúng</a:t>
            </a:r>
            <a:r>
              <a:rPr lang="en-US" dirty="0"/>
              <a:t> qua </a:t>
            </a:r>
            <a:r>
              <a:rPr lang="en-US" dirty="0" err="1"/>
              <a:t>các</a:t>
            </a:r>
            <a:r>
              <a:rPr lang="en-US" dirty="0"/>
              <a:t> LSA.</a:t>
            </a:r>
          </a:p>
          <a:p>
            <a:pPr fontAlgn="auto">
              <a:spcBef>
                <a:spcPts val="1200"/>
              </a:spcBef>
              <a:spcAft>
                <a:spcPts val="0"/>
              </a:spcAft>
              <a:tabLst>
                <a:tab pos="688975" algn="l"/>
              </a:tabLst>
              <a:defRPr/>
            </a:pPr>
            <a:r>
              <a:rPr lang="en-US" dirty="0" err="1"/>
              <a:t>Không</a:t>
            </a:r>
            <a:r>
              <a:rPr lang="en-US" dirty="0"/>
              <a:t> </a:t>
            </a:r>
            <a:r>
              <a:rPr lang="en-US" dirty="0" err="1"/>
              <a:t>trao</a:t>
            </a:r>
            <a:r>
              <a:rPr lang="en-US" dirty="0"/>
              <a:t> </a:t>
            </a:r>
            <a:r>
              <a:rPr lang="en-US" dirty="0" err="1"/>
              <a:t>đổi</a:t>
            </a:r>
            <a:r>
              <a:rPr lang="en-US" dirty="0"/>
              <a:t> routing table </a:t>
            </a:r>
            <a:r>
              <a:rPr lang="en-US" dirty="0" err="1"/>
              <a:t>như</a:t>
            </a:r>
            <a:r>
              <a:rPr lang="en-US" dirty="0"/>
              <a:t> distance vector.</a:t>
            </a:r>
          </a:p>
          <a:p>
            <a:pPr fontAlgn="auto">
              <a:spcBef>
                <a:spcPts val="1200"/>
              </a:spcBef>
              <a:spcAft>
                <a:spcPts val="0"/>
              </a:spcAft>
              <a:tabLst>
                <a:tab pos="688975" algn="l"/>
              </a:tabLst>
              <a:defRPr/>
            </a:pPr>
            <a:r>
              <a:rPr lang="en-US" dirty="0" err="1"/>
              <a:t>Giải</a:t>
            </a:r>
            <a:r>
              <a:rPr lang="en-US" dirty="0"/>
              <a:t> </a:t>
            </a:r>
            <a:r>
              <a:rPr lang="en-US" dirty="0" err="1"/>
              <a:t>thuật</a:t>
            </a:r>
            <a:r>
              <a:rPr lang="en-US" dirty="0"/>
              <a:t> Dijkstra </a:t>
            </a:r>
            <a:r>
              <a:rPr lang="en-US" dirty="0" err="1"/>
              <a:t>đã</a:t>
            </a:r>
            <a:r>
              <a:rPr lang="en-US" dirty="0"/>
              <a:t> bao </a:t>
            </a:r>
            <a:r>
              <a:rPr lang="en-US" dirty="0" err="1"/>
              <a:t>gồm</a:t>
            </a:r>
            <a:r>
              <a:rPr lang="en-US" dirty="0"/>
              <a:t> </a:t>
            </a:r>
            <a:r>
              <a:rPr lang="en-US" dirty="0" err="1"/>
              <a:t>việc</a:t>
            </a:r>
            <a:r>
              <a:rPr lang="en-US" dirty="0"/>
              <a:t> </a:t>
            </a:r>
            <a:r>
              <a:rPr lang="en-US" dirty="0" err="1"/>
              <a:t>chống</a:t>
            </a:r>
            <a:r>
              <a:rPr lang="en-US" dirty="0"/>
              <a:t> loop</a:t>
            </a:r>
          </a:p>
          <a:p>
            <a:pPr fontAlgn="auto">
              <a:spcBef>
                <a:spcPts val="1200"/>
              </a:spcBef>
              <a:spcAft>
                <a:spcPts val="0"/>
              </a:spcAft>
              <a:tabLst>
                <a:tab pos="688975" algn="l"/>
              </a:tabLst>
              <a:defRPr/>
            </a:pPr>
            <a:r>
              <a:rPr lang="en-US" dirty="0" err="1"/>
              <a:t>Hội</a:t>
            </a:r>
            <a:r>
              <a:rPr lang="en-US" dirty="0"/>
              <a:t> </a:t>
            </a:r>
            <a:r>
              <a:rPr lang="en-US" dirty="0" err="1"/>
              <a:t>tụ</a:t>
            </a:r>
            <a:r>
              <a:rPr lang="en-US" dirty="0"/>
              <a:t> </a:t>
            </a:r>
            <a:r>
              <a:rPr lang="en-US" dirty="0" err="1"/>
              <a:t>nhanh</a:t>
            </a:r>
            <a:r>
              <a:rPr lang="en-US" dirty="0"/>
              <a:t> </a:t>
            </a:r>
            <a:r>
              <a:rPr lang="en-US" dirty="0" err="1"/>
              <a:t>hơn</a:t>
            </a:r>
            <a:r>
              <a:rPr lang="en-US" dirty="0"/>
              <a:t> </a:t>
            </a:r>
            <a:r>
              <a:rPr lang="en-US" dirty="0" err="1"/>
              <a:t>các</a:t>
            </a:r>
            <a:r>
              <a:rPr lang="en-US" dirty="0"/>
              <a:t> </a:t>
            </a:r>
            <a:r>
              <a:rPr lang="en-US" dirty="0" err="1"/>
              <a:t>giao</a:t>
            </a:r>
            <a:r>
              <a:rPr lang="en-US" dirty="0"/>
              <a:t> </a:t>
            </a:r>
            <a:r>
              <a:rPr lang="en-US" dirty="0" err="1"/>
              <a:t>thức</a:t>
            </a:r>
            <a:r>
              <a:rPr lang="en-US" dirty="0"/>
              <a:t> distance vector.</a:t>
            </a:r>
            <a:endParaRPr lang="vi-VN" dirty="0"/>
          </a:p>
          <a:p>
            <a:pPr algn="just" fontAlgn="auto">
              <a:spcBef>
                <a:spcPts val="1800"/>
              </a:spcBef>
              <a:spcAft>
                <a:spcPts val="0"/>
              </a:spcAft>
              <a:tabLst>
                <a:tab pos="688975" algn="l"/>
              </a:tabLst>
              <a:defRPr/>
            </a:pPr>
            <a:endParaRPr lang="vi-VN" dirty="0"/>
          </a:p>
        </p:txBody>
      </p:sp>
      <p:sp>
        <p:nvSpPr>
          <p:cNvPr id="52228" name="Slide Number Placeholder 3">
            <a:extLst>
              <a:ext uri="{FF2B5EF4-FFF2-40B4-BE49-F238E27FC236}">
                <a16:creationId xmlns:a16="http://schemas.microsoft.com/office/drawing/2014/main" id="{16D80AA2-B49F-4044-A274-F1F03E5910B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5CF64190-3247-45CE-907F-ADA528163EC0}"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113</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EEDE0085-7AF0-408A-8953-0DB5F28E773D}"/>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55299" name="Content Placeholder 2">
            <a:extLst>
              <a:ext uri="{FF2B5EF4-FFF2-40B4-BE49-F238E27FC236}">
                <a16:creationId xmlns:a16="http://schemas.microsoft.com/office/drawing/2014/main" id="{4DDBF587-512F-40E0-8F5E-36B5ADFC39A3}"/>
              </a:ext>
            </a:extLst>
          </p:cNvPr>
          <p:cNvSpPr>
            <a:spLocks noGrp="1"/>
          </p:cNvSpPr>
          <p:nvPr>
            <p:ph idx="1"/>
          </p:nvPr>
        </p:nvSpPr>
        <p:spPr>
          <a:xfrm>
            <a:off x="606287" y="1219200"/>
            <a:ext cx="10952922" cy="4876800"/>
          </a:xfrm>
        </p:spPr>
        <p:txBody>
          <a:bodyPr/>
          <a:lstStyle/>
          <a:p>
            <a:pPr>
              <a:spcBef>
                <a:spcPts val="1200"/>
              </a:spcBef>
              <a:tabLst>
                <a:tab pos="688975" algn="l"/>
              </a:tabLst>
            </a:pPr>
            <a:r>
              <a:rPr lang="en-US" altLang="en-US" b="1" dirty="0" err="1">
                <a:solidFill>
                  <a:srgbClr val="0000FF"/>
                </a:solidFill>
              </a:rPr>
              <a:t>Ưu</a:t>
            </a:r>
            <a:r>
              <a:rPr lang="en-US" altLang="en-US" b="1" dirty="0">
                <a:solidFill>
                  <a:srgbClr val="0000FF"/>
                </a:solidFill>
              </a:rPr>
              <a:t> </a:t>
            </a:r>
            <a:r>
              <a:rPr lang="en-US" altLang="en-US" b="1" dirty="0" err="1">
                <a:solidFill>
                  <a:srgbClr val="0000FF"/>
                </a:solidFill>
              </a:rPr>
              <a:t>điểm</a:t>
            </a:r>
            <a:r>
              <a:rPr lang="en-US" altLang="en-US" b="1" dirty="0">
                <a:solidFill>
                  <a:srgbClr val="0000FF"/>
                </a:solidFill>
              </a:rPr>
              <a:t> – Advantages</a:t>
            </a:r>
          </a:p>
          <a:p>
            <a:pPr lvl="1">
              <a:spcBef>
                <a:spcPts val="1200"/>
              </a:spcBef>
              <a:tabLst>
                <a:tab pos="688975" algn="l"/>
              </a:tabLst>
            </a:pPr>
            <a:r>
              <a:rPr lang="en-US" altLang="en-US" sz="2400" dirty="0" err="1"/>
              <a:t>Đường</a:t>
            </a:r>
            <a:r>
              <a:rPr lang="en-US" altLang="en-US" sz="2400" dirty="0"/>
              <a:t> </a:t>
            </a:r>
            <a:r>
              <a:rPr lang="en-US" altLang="en-US" sz="2400" dirty="0" err="1"/>
              <a:t>đi</a:t>
            </a:r>
            <a:r>
              <a:rPr lang="en-US" altLang="en-US" sz="2400" dirty="0"/>
              <a:t> </a:t>
            </a:r>
            <a:r>
              <a:rPr lang="en-US" altLang="en-US" sz="2400" dirty="0" err="1"/>
              <a:t>đến</a:t>
            </a:r>
            <a:r>
              <a:rPr lang="en-US" altLang="en-US" sz="2400" dirty="0"/>
              <a:t> </a:t>
            </a:r>
            <a:r>
              <a:rPr lang="en-US" altLang="en-US" sz="2400" dirty="0" err="1"/>
              <a:t>đích</a:t>
            </a:r>
            <a:r>
              <a:rPr lang="en-US" altLang="en-US" sz="2400" dirty="0"/>
              <a:t> </a:t>
            </a:r>
            <a:r>
              <a:rPr lang="en-US" altLang="en-US" sz="2400" dirty="0" err="1"/>
              <a:t>có</a:t>
            </a:r>
            <a:r>
              <a:rPr lang="en-US" altLang="en-US" sz="2400" dirty="0"/>
              <a:t> </a:t>
            </a:r>
            <a:r>
              <a:rPr lang="en-US" altLang="en-US" sz="2400" dirty="0" err="1"/>
              <a:t>tính</a:t>
            </a:r>
            <a:r>
              <a:rPr lang="en-US" altLang="en-US" sz="2400" dirty="0"/>
              <a:t> </a:t>
            </a:r>
            <a:r>
              <a:rPr lang="en-US" altLang="en-US" sz="2400" dirty="0" err="1"/>
              <a:t>linh</a:t>
            </a:r>
            <a:r>
              <a:rPr lang="en-US" altLang="en-US" sz="2400" dirty="0"/>
              <a:t> </a:t>
            </a:r>
            <a:r>
              <a:rPr lang="en-US" altLang="en-US" sz="2400" dirty="0" err="1"/>
              <a:t>hoạt</a:t>
            </a:r>
            <a:r>
              <a:rPr lang="en-US" altLang="en-US" sz="2400" dirty="0"/>
              <a:t> </a:t>
            </a:r>
            <a:r>
              <a:rPr lang="en-US" altLang="en-US" sz="2400" dirty="0" err="1"/>
              <a:t>khi</a:t>
            </a:r>
            <a:r>
              <a:rPr lang="en-US" altLang="en-US" sz="2400" dirty="0"/>
              <a:t> </a:t>
            </a:r>
            <a:r>
              <a:rPr lang="en-US" altLang="en-US" sz="2400" dirty="0" err="1"/>
              <a:t>có</a:t>
            </a:r>
            <a:r>
              <a:rPr lang="en-US" altLang="en-US" sz="2400" dirty="0"/>
              <a:t> </a:t>
            </a:r>
            <a:r>
              <a:rPr lang="en-US" altLang="en-US" sz="2400" dirty="0" err="1"/>
              <a:t>sự</a:t>
            </a:r>
            <a:r>
              <a:rPr lang="en-US" altLang="en-US" sz="2400" dirty="0"/>
              <a:t> </a:t>
            </a:r>
            <a:r>
              <a:rPr lang="en-US" altLang="en-US" sz="2400" dirty="0" err="1"/>
              <a:t>thay</a:t>
            </a:r>
            <a:r>
              <a:rPr lang="en-US" altLang="en-US" sz="2400" dirty="0"/>
              <a:t> </a:t>
            </a:r>
            <a:r>
              <a:rPr lang="en-US" altLang="en-US" sz="2400" dirty="0" err="1"/>
              <a:t>đổi</a:t>
            </a:r>
            <a:r>
              <a:rPr lang="en-US" altLang="en-US" sz="2400" dirty="0"/>
              <a:t> </a:t>
            </a:r>
            <a:r>
              <a:rPr lang="en-US" altLang="en-US" sz="2400" dirty="0" err="1"/>
              <a:t>trong</a:t>
            </a:r>
            <a:r>
              <a:rPr lang="en-US" altLang="en-US" sz="2400" dirty="0"/>
              <a:t> </a:t>
            </a:r>
            <a:r>
              <a:rPr lang="en-US" altLang="en-US" sz="2400" dirty="0" err="1"/>
              <a:t>kiến</a:t>
            </a:r>
            <a:r>
              <a:rPr lang="en-US" altLang="en-US" sz="2400" dirty="0"/>
              <a:t> </a:t>
            </a:r>
            <a:r>
              <a:rPr lang="en-US" altLang="en-US" sz="2400" dirty="0" err="1"/>
              <a:t>trúc</a:t>
            </a:r>
            <a:r>
              <a:rPr lang="en-US" altLang="en-US" sz="2400" dirty="0"/>
              <a:t> </a:t>
            </a:r>
            <a:r>
              <a:rPr lang="en-US" altLang="en-US" sz="2400" dirty="0" err="1"/>
              <a:t>và</a:t>
            </a:r>
            <a:r>
              <a:rPr lang="en-US" altLang="en-US" sz="2400" dirty="0"/>
              <a:t> </a:t>
            </a:r>
            <a:r>
              <a:rPr lang="en-US" altLang="en-US" sz="2400" dirty="0" err="1"/>
              <a:t>lưu</a:t>
            </a:r>
            <a:r>
              <a:rPr lang="en-US" altLang="en-US" sz="2400" dirty="0"/>
              <a:t> </a:t>
            </a:r>
            <a:r>
              <a:rPr lang="en-US" altLang="en-US" sz="2400" dirty="0" err="1"/>
              <a:t>lượng</a:t>
            </a:r>
            <a:r>
              <a:rPr lang="en-US" altLang="en-US" sz="2400" dirty="0"/>
              <a:t> </a:t>
            </a:r>
            <a:r>
              <a:rPr lang="en-US" altLang="en-US" sz="2400" dirty="0" err="1"/>
              <a:t>mạng</a:t>
            </a:r>
            <a:r>
              <a:rPr lang="en-US" altLang="en-US" sz="2400" dirty="0"/>
              <a:t>.</a:t>
            </a:r>
          </a:p>
          <a:p>
            <a:pPr lvl="1">
              <a:spcBef>
                <a:spcPts val="1200"/>
              </a:spcBef>
              <a:tabLst>
                <a:tab pos="688975" algn="l"/>
              </a:tabLst>
            </a:pPr>
            <a:r>
              <a:rPr lang="en-US" altLang="en-US" sz="2400" dirty="0" err="1"/>
              <a:t>Phù</a:t>
            </a:r>
            <a:r>
              <a:rPr lang="en-US" altLang="en-US" sz="2400" dirty="0"/>
              <a:t> </a:t>
            </a:r>
            <a:r>
              <a:rPr lang="en-US" altLang="en-US" sz="2400" dirty="0" err="1"/>
              <a:t>hợp</a:t>
            </a:r>
            <a:r>
              <a:rPr lang="en-US" altLang="en-US" sz="2400" dirty="0"/>
              <a:t> </a:t>
            </a:r>
            <a:r>
              <a:rPr lang="en-US" altLang="en-US" sz="2400" dirty="0" err="1"/>
              <a:t>với</a:t>
            </a:r>
            <a:r>
              <a:rPr lang="en-US" altLang="en-US" sz="2400" dirty="0"/>
              <a:t> </a:t>
            </a:r>
            <a:r>
              <a:rPr lang="en-US" altLang="en-US" sz="2400" dirty="0" err="1"/>
              <a:t>các</a:t>
            </a:r>
            <a:r>
              <a:rPr lang="en-US" altLang="en-US" sz="2400" dirty="0"/>
              <a:t> </a:t>
            </a:r>
            <a:r>
              <a:rPr lang="en-US" altLang="en-US" sz="2400" dirty="0" err="1"/>
              <a:t>mạng</a:t>
            </a:r>
            <a:r>
              <a:rPr lang="en-US" altLang="en-US" sz="2400" dirty="0"/>
              <a:t> </a:t>
            </a:r>
            <a:r>
              <a:rPr lang="en-US" altLang="en-US" sz="2400" dirty="0" err="1"/>
              <a:t>lớn</a:t>
            </a:r>
            <a:r>
              <a:rPr lang="en-US" altLang="en-US" sz="2400" dirty="0"/>
              <a:t>, </a:t>
            </a:r>
            <a:r>
              <a:rPr lang="en-US" altLang="en-US" sz="2400" dirty="0" err="1"/>
              <a:t>thường</a:t>
            </a:r>
            <a:r>
              <a:rPr lang="en-US" altLang="en-US" sz="2400" dirty="0"/>
              <a:t> </a:t>
            </a:r>
            <a:r>
              <a:rPr lang="en-US" altLang="en-US" sz="2400" dirty="0" err="1"/>
              <a:t>xuyên</a:t>
            </a:r>
            <a:r>
              <a:rPr lang="en-US" altLang="en-US" sz="2400" dirty="0"/>
              <a:t> </a:t>
            </a:r>
            <a:r>
              <a:rPr lang="en-US" altLang="en-US" sz="2400" dirty="0" err="1"/>
              <a:t>có</a:t>
            </a:r>
            <a:r>
              <a:rPr lang="en-US" altLang="en-US" sz="2400" dirty="0"/>
              <a:t> </a:t>
            </a:r>
            <a:r>
              <a:rPr lang="en-US" altLang="en-US" sz="2400" dirty="0" err="1"/>
              <a:t>sự</a:t>
            </a:r>
            <a:r>
              <a:rPr lang="en-US" altLang="en-US" sz="2400" dirty="0"/>
              <a:t> </a:t>
            </a:r>
            <a:r>
              <a:rPr lang="en-US" altLang="en-US" sz="2400" dirty="0" err="1"/>
              <a:t>thay</a:t>
            </a:r>
            <a:r>
              <a:rPr lang="en-US" altLang="en-US" sz="2400" dirty="0"/>
              <a:t> </a:t>
            </a:r>
            <a:r>
              <a:rPr lang="en-US" altLang="en-US" sz="2400" dirty="0" err="1"/>
              <a:t>đổi</a:t>
            </a:r>
            <a:r>
              <a:rPr lang="en-US" altLang="en-US" sz="2400" dirty="0"/>
              <a:t> </a:t>
            </a:r>
            <a:r>
              <a:rPr lang="en-US" altLang="en-US" sz="2400" dirty="0" err="1"/>
              <a:t>trong</a:t>
            </a:r>
            <a:r>
              <a:rPr lang="en-US" altLang="en-US" sz="2400" dirty="0"/>
              <a:t> </a:t>
            </a:r>
            <a:r>
              <a:rPr lang="en-US" altLang="en-US" sz="2400" dirty="0" err="1"/>
              <a:t>mô</a:t>
            </a:r>
            <a:r>
              <a:rPr lang="en-US" altLang="en-US" sz="2400" dirty="0"/>
              <a:t> </a:t>
            </a:r>
            <a:r>
              <a:rPr lang="en-US" altLang="en-US" sz="2400" dirty="0" err="1"/>
              <a:t>hình</a:t>
            </a:r>
            <a:r>
              <a:rPr lang="en-US" altLang="en-US" sz="2400" dirty="0"/>
              <a:t> </a:t>
            </a:r>
            <a:r>
              <a:rPr lang="en-US" altLang="en-US" sz="2400" dirty="0" err="1"/>
              <a:t>mạng</a:t>
            </a:r>
            <a:r>
              <a:rPr lang="en-US" altLang="en-US" sz="2400" dirty="0"/>
              <a:t>.</a:t>
            </a:r>
          </a:p>
          <a:p>
            <a:pPr>
              <a:spcBef>
                <a:spcPts val="1200"/>
              </a:spcBef>
              <a:tabLst>
                <a:tab pos="688975" algn="l"/>
              </a:tabLst>
            </a:pPr>
            <a:r>
              <a:rPr lang="en-US" altLang="en-US" b="1" dirty="0" err="1">
                <a:solidFill>
                  <a:srgbClr val="0000FF"/>
                </a:solidFill>
              </a:rPr>
              <a:t>Nhược</a:t>
            </a:r>
            <a:r>
              <a:rPr lang="en-US" altLang="en-US" b="1" dirty="0">
                <a:solidFill>
                  <a:srgbClr val="0000FF"/>
                </a:solidFill>
              </a:rPr>
              <a:t> </a:t>
            </a:r>
            <a:r>
              <a:rPr lang="en-US" altLang="en-US" b="1" dirty="0" err="1">
                <a:solidFill>
                  <a:srgbClr val="0000FF"/>
                </a:solidFill>
              </a:rPr>
              <a:t>điểm</a:t>
            </a:r>
            <a:r>
              <a:rPr lang="en-US" altLang="en-US" b="1" dirty="0">
                <a:solidFill>
                  <a:srgbClr val="0000FF"/>
                </a:solidFill>
              </a:rPr>
              <a:t> – Disadvantages </a:t>
            </a:r>
          </a:p>
          <a:p>
            <a:pPr lvl="1">
              <a:spcBef>
                <a:spcPts val="1200"/>
              </a:spcBef>
              <a:tabLst>
                <a:tab pos="688975" algn="l"/>
              </a:tabLst>
            </a:pPr>
            <a:r>
              <a:rPr lang="en-US" altLang="en-US" sz="2400" dirty="0" err="1"/>
              <a:t>Tiêu</a:t>
            </a:r>
            <a:r>
              <a:rPr lang="en-US" altLang="en-US" sz="2400" dirty="0"/>
              <a:t> </a:t>
            </a:r>
            <a:r>
              <a:rPr lang="en-US" altLang="en-US" sz="2400" dirty="0" err="1"/>
              <a:t>tốn</a:t>
            </a:r>
            <a:r>
              <a:rPr lang="en-US" altLang="en-US" sz="2400" dirty="0"/>
              <a:t> </a:t>
            </a:r>
            <a:r>
              <a:rPr lang="en-US" altLang="en-US" sz="2400" dirty="0" err="1"/>
              <a:t>tài</a:t>
            </a:r>
            <a:r>
              <a:rPr lang="en-US" altLang="en-US" sz="2400" dirty="0"/>
              <a:t> </a:t>
            </a:r>
            <a:r>
              <a:rPr lang="en-US" altLang="en-US" sz="2400" dirty="0" err="1"/>
              <a:t>nguyên</a:t>
            </a:r>
            <a:r>
              <a:rPr lang="en-US" altLang="en-US" sz="2400" dirty="0"/>
              <a:t> </a:t>
            </a:r>
            <a:r>
              <a:rPr lang="en-US" altLang="en-US" sz="2400" dirty="0" err="1"/>
              <a:t>của</a:t>
            </a:r>
            <a:r>
              <a:rPr lang="en-US" altLang="en-US" sz="2400" dirty="0"/>
              <a:t> router </a:t>
            </a:r>
            <a:r>
              <a:rPr lang="en-US" altLang="en-US" sz="2400" dirty="0" err="1"/>
              <a:t>để</a:t>
            </a:r>
            <a:r>
              <a:rPr lang="en-US" altLang="en-US" sz="2400" dirty="0"/>
              <a:t> </a:t>
            </a:r>
            <a:r>
              <a:rPr lang="en-US" altLang="en-US" sz="2400" dirty="0" err="1"/>
              <a:t>thực</a:t>
            </a:r>
            <a:r>
              <a:rPr lang="en-US" altLang="en-US" sz="2400" dirty="0"/>
              <a:t> </a:t>
            </a:r>
            <a:r>
              <a:rPr lang="en-US" altLang="en-US" sz="2400" dirty="0" err="1"/>
              <a:t>hiện</a:t>
            </a:r>
            <a:r>
              <a:rPr lang="en-US" altLang="en-US" sz="2400" dirty="0"/>
              <a:t> </a:t>
            </a:r>
            <a:r>
              <a:rPr lang="en-US" altLang="en-US" sz="2400" dirty="0" err="1"/>
              <a:t>các</a:t>
            </a:r>
            <a:r>
              <a:rPr lang="en-US" altLang="en-US" sz="2400" dirty="0"/>
              <a:t> </a:t>
            </a:r>
            <a:r>
              <a:rPr lang="en-US" altLang="en-US" sz="2400" dirty="0" err="1"/>
              <a:t>xử</a:t>
            </a:r>
            <a:r>
              <a:rPr lang="en-US" altLang="en-US" sz="2400" dirty="0"/>
              <a:t> </a:t>
            </a:r>
            <a:r>
              <a:rPr lang="en-US" altLang="en-US" sz="2400" dirty="0" err="1"/>
              <a:t>lý</a:t>
            </a:r>
            <a:r>
              <a:rPr lang="en-US" altLang="en-US" sz="2400" dirty="0"/>
              <a:t>, </a:t>
            </a:r>
            <a:r>
              <a:rPr lang="en-US" altLang="en-US" sz="2400" dirty="0" err="1"/>
              <a:t>tính</a:t>
            </a:r>
            <a:r>
              <a:rPr lang="en-US" altLang="en-US" sz="2400" dirty="0"/>
              <a:t> </a:t>
            </a:r>
            <a:r>
              <a:rPr lang="en-US" altLang="en-US" sz="2400" dirty="0" err="1"/>
              <a:t>toán</a:t>
            </a:r>
            <a:r>
              <a:rPr lang="en-US" altLang="en-US" sz="2400" dirty="0"/>
              <a:t> </a:t>
            </a:r>
            <a:r>
              <a:rPr lang="en-US" altLang="en-US" sz="2400" dirty="0" err="1"/>
              <a:t>các</a:t>
            </a:r>
            <a:r>
              <a:rPr lang="en-US" altLang="en-US" sz="2400" dirty="0"/>
              <a:t> </a:t>
            </a:r>
            <a:r>
              <a:rPr lang="en-US" altLang="en-US" sz="2400" dirty="0" err="1"/>
              <a:t>thuật</a:t>
            </a:r>
            <a:r>
              <a:rPr lang="en-US" altLang="en-US" sz="2400" dirty="0"/>
              <a:t> </a:t>
            </a:r>
            <a:r>
              <a:rPr lang="en-US" altLang="en-US" sz="2400" dirty="0" err="1"/>
              <a:t>toán</a:t>
            </a:r>
            <a:r>
              <a:rPr lang="en-US" altLang="en-US" sz="2400" dirty="0"/>
              <a:t> </a:t>
            </a:r>
            <a:r>
              <a:rPr lang="en-US" altLang="en-US" sz="2400" dirty="0" err="1"/>
              <a:t>định</a:t>
            </a:r>
            <a:r>
              <a:rPr lang="en-US" altLang="en-US" sz="2400" dirty="0"/>
              <a:t> </a:t>
            </a:r>
            <a:r>
              <a:rPr lang="en-US" altLang="en-US" sz="2400" dirty="0" err="1"/>
              <a:t>tuyến</a:t>
            </a:r>
            <a:r>
              <a:rPr lang="en-US" altLang="en-US" sz="2400" dirty="0"/>
              <a:t>.</a:t>
            </a:r>
            <a:endParaRPr lang="vi-VN" altLang="en-US" sz="2400" dirty="0"/>
          </a:p>
          <a:p>
            <a:pPr lvl="1">
              <a:spcBef>
                <a:spcPts val="1200"/>
              </a:spcBef>
              <a:tabLst>
                <a:tab pos="688975" algn="l"/>
              </a:tabLst>
            </a:pPr>
            <a:r>
              <a:rPr lang="en-US" altLang="en-US" sz="2400" dirty="0" err="1"/>
              <a:t>Đòi</a:t>
            </a:r>
            <a:r>
              <a:rPr lang="en-US" altLang="en-US" sz="2400" dirty="0"/>
              <a:t> </a:t>
            </a:r>
            <a:r>
              <a:rPr lang="en-US" altLang="en-US" sz="2400" dirty="0" err="1"/>
              <a:t>hỏi</a:t>
            </a:r>
            <a:r>
              <a:rPr lang="en-US" altLang="en-US" sz="2400" dirty="0"/>
              <a:t> </a:t>
            </a:r>
            <a:r>
              <a:rPr lang="en-US" altLang="en-US" sz="2400" dirty="0" err="1"/>
              <a:t>khả</a:t>
            </a:r>
            <a:r>
              <a:rPr lang="en-US" altLang="en-US" sz="2400" dirty="0"/>
              <a:t> </a:t>
            </a:r>
            <a:r>
              <a:rPr lang="en-US" altLang="en-US" sz="2400" dirty="0" err="1"/>
              <a:t>năng</a:t>
            </a:r>
            <a:r>
              <a:rPr lang="en-US" altLang="en-US" sz="2400" dirty="0"/>
              <a:t> </a:t>
            </a:r>
            <a:r>
              <a:rPr lang="en-US" altLang="en-US" sz="2400" dirty="0" err="1"/>
              <a:t>cấu</a:t>
            </a:r>
            <a:r>
              <a:rPr lang="en-US" altLang="en-US" sz="2400" dirty="0"/>
              <a:t> </a:t>
            </a:r>
            <a:r>
              <a:rPr lang="en-US" altLang="en-US" sz="2400" dirty="0" err="1"/>
              <a:t>hình</a:t>
            </a:r>
            <a:r>
              <a:rPr lang="en-US" altLang="en-US" sz="2400" dirty="0"/>
              <a:t> </a:t>
            </a:r>
            <a:r>
              <a:rPr lang="en-US" altLang="en-US" sz="2400" dirty="0" err="1"/>
              <a:t>các</a:t>
            </a:r>
            <a:r>
              <a:rPr lang="en-US" altLang="en-US" sz="2400" dirty="0"/>
              <a:t> </a:t>
            </a:r>
            <a:r>
              <a:rPr lang="en-US" altLang="en-US" sz="2400" dirty="0" err="1"/>
              <a:t>giao</a:t>
            </a:r>
            <a:r>
              <a:rPr lang="en-US" altLang="en-US" sz="2400" dirty="0"/>
              <a:t> </a:t>
            </a:r>
            <a:r>
              <a:rPr lang="en-US" altLang="en-US" sz="2400" dirty="0" err="1"/>
              <a:t>thức</a:t>
            </a:r>
            <a:r>
              <a:rPr lang="en-US" altLang="en-US" sz="2400" dirty="0"/>
              <a:t> </a:t>
            </a:r>
            <a:r>
              <a:rPr lang="en-US" altLang="en-US" sz="2400" dirty="0" err="1"/>
              <a:t>của</a:t>
            </a:r>
            <a:r>
              <a:rPr lang="en-US" altLang="en-US" sz="2400" dirty="0"/>
              <a:t> </a:t>
            </a:r>
            <a:r>
              <a:rPr lang="en-US" altLang="en-US" sz="2400" dirty="0" err="1"/>
              <a:t>người</a:t>
            </a:r>
            <a:r>
              <a:rPr lang="en-US" altLang="en-US" sz="2400" dirty="0"/>
              <a:t> </a:t>
            </a:r>
            <a:r>
              <a:rPr lang="en-US" altLang="en-US" sz="2400" dirty="0" err="1"/>
              <a:t>quản</a:t>
            </a:r>
            <a:r>
              <a:rPr lang="en-US" altLang="en-US" sz="2400" dirty="0"/>
              <a:t> </a:t>
            </a:r>
            <a:r>
              <a:rPr lang="en-US" altLang="en-US" sz="2400" dirty="0" err="1"/>
              <a:t>trị</a:t>
            </a:r>
            <a:endParaRPr lang="vi-VN" altLang="en-US" sz="2400" dirty="0"/>
          </a:p>
          <a:p>
            <a:pPr lvl="1">
              <a:tabLst>
                <a:tab pos="688975" algn="l"/>
              </a:tabLst>
            </a:pPr>
            <a:endParaRPr lang="en-US" altLang="en-US" sz="2400" b="1" dirty="0"/>
          </a:p>
          <a:p>
            <a:pPr lvl="1">
              <a:buNone/>
              <a:tabLst>
                <a:tab pos="688975" algn="l"/>
              </a:tabLst>
            </a:pPr>
            <a:endParaRPr lang="en-US" altLang="en-US" sz="2400" dirty="0"/>
          </a:p>
        </p:txBody>
      </p:sp>
      <p:sp>
        <p:nvSpPr>
          <p:cNvPr id="55300" name="Slide Number Placeholder 3">
            <a:extLst>
              <a:ext uri="{FF2B5EF4-FFF2-40B4-BE49-F238E27FC236}">
                <a16:creationId xmlns:a16="http://schemas.microsoft.com/office/drawing/2014/main" id="{489D67A1-8953-4CC7-B5A6-2ED492BDDCE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99959202-D62C-48F8-9C08-791B08980281}"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114</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B2A19345-04BD-4009-835C-378182100DD0}"/>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a:t>
            </a:r>
            <a:endParaRPr lang="vi-VN" dirty="0">
              <a:cs typeface="Times New Roman" pitchFamily="18" charset="0"/>
            </a:endParaRPr>
          </a:p>
        </p:txBody>
      </p:sp>
      <p:sp>
        <p:nvSpPr>
          <p:cNvPr id="56323" name="Content Placeholder 2">
            <a:extLst>
              <a:ext uri="{FF2B5EF4-FFF2-40B4-BE49-F238E27FC236}">
                <a16:creationId xmlns:a16="http://schemas.microsoft.com/office/drawing/2014/main" id="{E7823676-202E-4662-949C-B34C8F861F7A}"/>
              </a:ext>
            </a:extLst>
          </p:cNvPr>
          <p:cNvSpPr>
            <a:spLocks noGrp="1"/>
          </p:cNvSpPr>
          <p:nvPr>
            <p:ph idx="1"/>
          </p:nvPr>
        </p:nvSpPr>
        <p:spPr>
          <a:xfrm>
            <a:off x="1828800" y="1219200"/>
            <a:ext cx="8534400" cy="4876800"/>
          </a:xfrm>
        </p:spPr>
        <p:txBody>
          <a:bodyPr/>
          <a:lstStyle/>
          <a:p>
            <a:pPr>
              <a:spcBef>
                <a:spcPts val="1200"/>
              </a:spcBef>
              <a:tabLst>
                <a:tab pos="688975" algn="l"/>
              </a:tabLst>
            </a:pPr>
            <a:endParaRPr lang="en-US" altLang="en-US" b="1"/>
          </a:p>
          <a:p>
            <a:pPr lvl="1">
              <a:buNone/>
              <a:tabLst>
                <a:tab pos="688975" algn="l"/>
              </a:tabLst>
            </a:pPr>
            <a:endParaRPr lang="en-US" altLang="en-US" sz="2400"/>
          </a:p>
        </p:txBody>
      </p:sp>
      <p:sp>
        <p:nvSpPr>
          <p:cNvPr id="56324" name="Slide Number Placeholder 3">
            <a:extLst>
              <a:ext uri="{FF2B5EF4-FFF2-40B4-BE49-F238E27FC236}">
                <a16:creationId xmlns:a16="http://schemas.microsoft.com/office/drawing/2014/main" id="{C2223F49-C93C-4D97-9C01-BC0C7BF2A7D2}"/>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5A9BFC26-B72E-46AB-96B2-EAC9B272E537}"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115</a:t>
            </a:fld>
            <a:endParaRPr lang="en-US" altLang="en-US" sz="1800">
              <a:solidFill>
                <a:schemeClr val="tx1"/>
              </a:solidFill>
              <a:latin typeface="Arial" panose="020B0604020202020204" pitchFamily="34" charset="0"/>
              <a:cs typeface="Arial" panose="020B0604020202020204" pitchFamily="34" charset="0"/>
            </a:endParaRPr>
          </a:p>
        </p:txBody>
      </p:sp>
      <p:sp>
        <p:nvSpPr>
          <p:cNvPr id="7" name="Rectangle 7">
            <a:extLst>
              <a:ext uri="{FF2B5EF4-FFF2-40B4-BE49-F238E27FC236}">
                <a16:creationId xmlns:a16="http://schemas.microsoft.com/office/drawing/2014/main" id="{6D14BE50-DBB8-4149-8E91-24D4ED70C6A8}"/>
              </a:ext>
            </a:extLst>
          </p:cNvPr>
          <p:cNvSpPr txBox="1">
            <a:spLocks noChangeArrowheads="1"/>
          </p:cNvSpPr>
          <p:nvPr/>
        </p:nvSpPr>
        <p:spPr bwMode="gray">
          <a:xfrm>
            <a:off x="944217" y="1295400"/>
            <a:ext cx="5304183" cy="49530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defRPr/>
            </a:pPr>
            <a:r>
              <a:rPr lang="en-US" sz="2400" kern="0" dirty="0"/>
              <a:t>Classful routing protocols</a:t>
            </a:r>
          </a:p>
          <a:p>
            <a:pPr marL="688975" lvl="1" indent="-225425">
              <a:spcBef>
                <a:spcPct val="20000"/>
              </a:spcBef>
              <a:buClr>
                <a:schemeClr val="accent1"/>
              </a:buClr>
              <a:buFontTx/>
              <a:buChar char="–"/>
              <a:defRPr/>
            </a:pPr>
            <a:r>
              <a:rPr lang="en-US" sz="2200" kern="0" dirty="0">
                <a:solidFill>
                  <a:srgbClr val="0000FF"/>
                </a:solidFill>
              </a:rPr>
              <a:t>Do NOT send</a:t>
            </a:r>
            <a:r>
              <a:rPr lang="en-US" sz="2200" kern="0" dirty="0"/>
              <a:t> subnet mask in routing updates</a:t>
            </a:r>
          </a:p>
          <a:p>
            <a:pPr marL="688975" lvl="1" indent="-225425">
              <a:spcBef>
                <a:spcPct val="20000"/>
              </a:spcBef>
              <a:buClr>
                <a:schemeClr val="accent1"/>
              </a:buClr>
              <a:buFontTx/>
              <a:buChar char="–"/>
              <a:defRPr/>
            </a:pPr>
            <a:r>
              <a:rPr lang="en-US" sz="2200" kern="0" dirty="0"/>
              <a:t> </a:t>
            </a:r>
            <a:r>
              <a:rPr lang="en-US" sz="2200" kern="0" dirty="0" err="1"/>
              <a:t>Không</a:t>
            </a:r>
            <a:r>
              <a:rPr lang="en-US" sz="2200" kern="0" dirty="0"/>
              <a:t> </a:t>
            </a:r>
            <a:r>
              <a:rPr lang="en-US" sz="2200" kern="0" dirty="0" err="1"/>
              <a:t>hỗ</a:t>
            </a:r>
            <a:r>
              <a:rPr lang="en-US" sz="2200" kern="0" dirty="0"/>
              <a:t> </a:t>
            </a:r>
            <a:r>
              <a:rPr lang="en-US" sz="2200" kern="0" dirty="0" err="1"/>
              <a:t>trợ</a:t>
            </a:r>
            <a:r>
              <a:rPr lang="en-US" sz="2200" kern="0" dirty="0"/>
              <a:t> VLSM</a:t>
            </a:r>
          </a:p>
          <a:p>
            <a:pPr marL="688975" lvl="1" indent="-225425">
              <a:spcBef>
                <a:spcPct val="20000"/>
              </a:spcBef>
              <a:buClr>
                <a:schemeClr val="accent1"/>
              </a:buClr>
              <a:buFontTx/>
              <a:buChar char="–"/>
              <a:defRPr/>
            </a:pPr>
            <a:r>
              <a:rPr lang="en-US" sz="2200" kern="0" dirty="0" err="1"/>
              <a:t>Tự</a:t>
            </a:r>
            <a:r>
              <a:rPr lang="en-US" sz="2200" kern="0" dirty="0"/>
              <a:t> </a:t>
            </a:r>
            <a:r>
              <a:rPr lang="en-US" sz="2200" kern="0" dirty="0" err="1"/>
              <a:t>động</a:t>
            </a:r>
            <a:r>
              <a:rPr lang="en-US" sz="2200" kern="0" dirty="0"/>
              <a:t> </a:t>
            </a:r>
            <a:r>
              <a:rPr lang="en-US" sz="2200" kern="0" dirty="0" err="1"/>
              <a:t>sumroot</a:t>
            </a:r>
            <a:endParaRPr lang="en-US" sz="2200" kern="0" dirty="0"/>
          </a:p>
          <a:p>
            <a:pPr marL="342900" indent="-342900">
              <a:spcBef>
                <a:spcPct val="20000"/>
              </a:spcBef>
              <a:buClr>
                <a:schemeClr val="tx2"/>
              </a:buClr>
              <a:buFont typeface="Wingdings" pitchFamily="2" charset="2"/>
              <a:buChar char="v"/>
              <a:defRPr/>
            </a:pPr>
            <a:r>
              <a:rPr lang="en-US" sz="2400" kern="0" dirty="0"/>
              <a:t>Classless routing protocols</a:t>
            </a:r>
          </a:p>
          <a:p>
            <a:pPr marL="688975" lvl="1" indent="-225425">
              <a:spcBef>
                <a:spcPct val="20000"/>
              </a:spcBef>
              <a:buClr>
                <a:schemeClr val="accent1"/>
              </a:buClr>
              <a:buFontTx/>
              <a:buChar char="–"/>
              <a:defRPr/>
            </a:pPr>
            <a:r>
              <a:rPr lang="en-US" sz="2200" kern="0" dirty="0">
                <a:solidFill>
                  <a:srgbClr val="0000FF"/>
                </a:solidFill>
              </a:rPr>
              <a:t>Do send</a:t>
            </a:r>
            <a:r>
              <a:rPr lang="en-US" sz="2200" kern="0" dirty="0"/>
              <a:t> subnet mask in routing updates</a:t>
            </a:r>
          </a:p>
          <a:p>
            <a:pPr marL="688975" lvl="1" indent="-225425">
              <a:spcBef>
                <a:spcPct val="20000"/>
              </a:spcBef>
              <a:buClr>
                <a:schemeClr val="accent1"/>
              </a:buClr>
              <a:buFontTx/>
              <a:buChar char="–"/>
              <a:defRPr/>
            </a:pPr>
            <a:r>
              <a:rPr lang="en-US" sz="2200" kern="0" dirty="0" err="1"/>
              <a:t>Hỗ</a:t>
            </a:r>
            <a:r>
              <a:rPr lang="en-US" sz="2200" kern="0" dirty="0"/>
              <a:t> </a:t>
            </a:r>
            <a:r>
              <a:rPr lang="en-US" sz="2200" kern="0" dirty="0" err="1"/>
              <a:t>trợ</a:t>
            </a:r>
            <a:r>
              <a:rPr lang="en-US" sz="2200" kern="0" dirty="0"/>
              <a:t> VLSM</a:t>
            </a:r>
          </a:p>
          <a:p>
            <a:pPr marL="688975" lvl="1" indent="-225425">
              <a:spcBef>
                <a:spcPct val="20000"/>
              </a:spcBef>
              <a:buClr>
                <a:schemeClr val="accent1"/>
              </a:buClr>
              <a:buFontTx/>
              <a:buChar char="–"/>
              <a:defRPr/>
            </a:pPr>
            <a:endParaRPr lang="en-US" sz="2200" kern="0" dirty="0"/>
          </a:p>
        </p:txBody>
      </p:sp>
      <p:pic>
        <p:nvPicPr>
          <p:cNvPr id="56326" name="Picture 6">
            <a:extLst>
              <a:ext uri="{FF2B5EF4-FFF2-40B4-BE49-F238E27FC236}">
                <a16:creationId xmlns:a16="http://schemas.microsoft.com/office/drawing/2014/main" id="{94300B8F-1058-4918-81B5-628252CDF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4" y="1219201"/>
            <a:ext cx="4344987"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F3E11951-7663-48F2-9C59-01A537D4D7C9}"/>
              </a:ext>
            </a:extLst>
          </p:cNvPr>
          <p:cNvSpPr>
            <a:spLocks noGrp="1"/>
          </p:cNvSpPr>
          <p:nvPr>
            <p:ph type="title"/>
          </p:nvPr>
        </p:nvSpPr>
        <p:spPr>
          <a:xfrm>
            <a:off x="1142999" y="266700"/>
            <a:ext cx="9889435"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
        <p:nvSpPr>
          <p:cNvPr id="130051" name="Content Placeholder 2">
            <a:extLst>
              <a:ext uri="{FF2B5EF4-FFF2-40B4-BE49-F238E27FC236}">
                <a16:creationId xmlns:a16="http://schemas.microsoft.com/office/drawing/2014/main" id="{1D4D24CD-6F45-46E2-BFB6-49658BFFE266}"/>
              </a:ext>
            </a:extLst>
          </p:cNvPr>
          <p:cNvSpPr>
            <a:spLocks noGrp="1"/>
          </p:cNvSpPr>
          <p:nvPr>
            <p:ph idx="1"/>
          </p:nvPr>
        </p:nvSpPr>
        <p:spPr>
          <a:xfrm>
            <a:off x="705677" y="1219200"/>
            <a:ext cx="10783957" cy="4876800"/>
          </a:xfrm>
        </p:spPr>
        <p:txBody>
          <a:bodyPr rtlCol="0">
            <a:normAutofit fontScale="92500" lnSpcReduction="20000"/>
          </a:bodyPr>
          <a:lstStyle/>
          <a:p>
            <a:pPr marL="514350" indent="-514350" fontAlgn="auto">
              <a:spcBef>
                <a:spcPts val="1200"/>
              </a:spcBef>
              <a:spcAft>
                <a:spcPts val="0"/>
              </a:spcAft>
              <a:buNone/>
              <a:tabLst>
                <a:tab pos="688975" algn="l"/>
              </a:tabLst>
              <a:defRPr/>
            </a:pPr>
            <a:r>
              <a:rPr lang="en-US" b="1" u="sng" dirty="0">
                <a:solidFill>
                  <a:srgbClr val="FF0000"/>
                </a:solidFill>
              </a:rPr>
              <a:t>Autonomous System - </a:t>
            </a:r>
            <a:r>
              <a:rPr lang="en-US" b="1" u="sng" dirty="0" err="1">
                <a:solidFill>
                  <a:srgbClr val="FF0000"/>
                </a:solidFill>
              </a:rPr>
              <a:t>Vùng</a:t>
            </a:r>
            <a:r>
              <a:rPr lang="en-US" b="1" u="sng" dirty="0">
                <a:solidFill>
                  <a:srgbClr val="FF0000"/>
                </a:solidFill>
              </a:rPr>
              <a:t> </a:t>
            </a:r>
            <a:r>
              <a:rPr lang="en-US" b="1" u="sng" dirty="0" err="1">
                <a:solidFill>
                  <a:srgbClr val="FF0000"/>
                </a:solidFill>
              </a:rPr>
              <a:t>tự</a:t>
            </a:r>
            <a:r>
              <a:rPr lang="en-US" b="1" u="sng" dirty="0">
                <a:solidFill>
                  <a:srgbClr val="FF0000"/>
                </a:solidFill>
              </a:rPr>
              <a:t> </a:t>
            </a:r>
            <a:r>
              <a:rPr lang="en-US" b="1" u="sng" dirty="0" err="1">
                <a:solidFill>
                  <a:srgbClr val="FF0000"/>
                </a:solidFill>
              </a:rPr>
              <a:t>trị</a:t>
            </a:r>
            <a:r>
              <a:rPr lang="en-US" b="1" u="sng" dirty="0">
                <a:solidFill>
                  <a:srgbClr val="FF0000"/>
                </a:solidFill>
              </a:rPr>
              <a:t> </a:t>
            </a:r>
          </a:p>
          <a:p>
            <a:pPr marL="514350" indent="-514350" algn="just" fontAlgn="auto">
              <a:spcBef>
                <a:spcPts val="1200"/>
              </a:spcBef>
              <a:spcAft>
                <a:spcPts val="0"/>
              </a:spcAft>
              <a:tabLst>
                <a:tab pos="688975" algn="l"/>
              </a:tabLst>
              <a:defRPr/>
            </a:pPr>
            <a:r>
              <a:rPr lang="en-US" dirty="0" err="1"/>
              <a:t>Mạng</a:t>
            </a:r>
            <a:r>
              <a:rPr lang="en-US" dirty="0"/>
              <a:t> Internet </a:t>
            </a:r>
            <a:r>
              <a:rPr lang="en-US" dirty="0" err="1"/>
              <a:t>được</a:t>
            </a:r>
            <a:r>
              <a:rPr lang="en-US" dirty="0"/>
              <a:t> chia </a:t>
            </a:r>
            <a:r>
              <a:rPr lang="en-US" dirty="0" err="1"/>
              <a:t>thành</a:t>
            </a:r>
            <a:r>
              <a:rPr lang="en-US" dirty="0"/>
              <a:t> </a:t>
            </a:r>
            <a:r>
              <a:rPr lang="en-US" dirty="0" err="1"/>
              <a:t>các</a:t>
            </a:r>
            <a:r>
              <a:rPr lang="en-US" dirty="0"/>
              <a:t> </a:t>
            </a:r>
            <a:r>
              <a:rPr lang="en-US" dirty="0" err="1"/>
              <a:t>vùng</a:t>
            </a:r>
            <a:r>
              <a:rPr lang="en-US" dirty="0"/>
              <a:t> </a:t>
            </a:r>
            <a:r>
              <a:rPr lang="en-US" dirty="0" err="1"/>
              <a:t>nhỏ</a:t>
            </a:r>
            <a:r>
              <a:rPr lang="en-US" dirty="0"/>
              <a:t> </a:t>
            </a:r>
            <a:r>
              <a:rPr lang="en-US" dirty="0" err="1"/>
              <a:t>hơn</a:t>
            </a:r>
            <a:r>
              <a:rPr lang="en-US" dirty="0"/>
              <a:t> </a:t>
            </a:r>
            <a:r>
              <a:rPr lang="en-US" dirty="0" err="1"/>
              <a:t>gọi</a:t>
            </a:r>
            <a:r>
              <a:rPr lang="en-US" dirty="0"/>
              <a:t> </a:t>
            </a:r>
            <a:r>
              <a:rPr lang="en-US" dirty="0" err="1"/>
              <a:t>là</a:t>
            </a:r>
            <a:r>
              <a:rPr lang="en-US" dirty="0"/>
              <a:t> </a:t>
            </a:r>
            <a:r>
              <a:rPr lang="en-US" dirty="0" err="1"/>
              <a:t>các</a:t>
            </a:r>
            <a:r>
              <a:rPr lang="en-US" dirty="0"/>
              <a:t> </a:t>
            </a:r>
            <a:r>
              <a:rPr lang="en-US" dirty="0" err="1"/>
              <a:t>vùng</a:t>
            </a:r>
            <a:r>
              <a:rPr lang="en-US" dirty="0"/>
              <a:t> </a:t>
            </a:r>
            <a:r>
              <a:rPr lang="en-US" dirty="0" err="1"/>
              <a:t>tự</a:t>
            </a:r>
            <a:r>
              <a:rPr lang="en-US" dirty="0"/>
              <a:t> </a:t>
            </a:r>
            <a:r>
              <a:rPr lang="en-US" dirty="0" err="1"/>
              <a:t>trị</a:t>
            </a:r>
            <a:r>
              <a:rPr lang="en-US" dirty="0"/>
              <a:t> (Autonomous System – AS ). </a:t>
            </a:r>
          </a:p>
          <a:p>
            <a:pPr marL="514350" indent="-514350" algn="just" fontAlgn="auto">
              <a:spcBef>
                <a:spcPts val="1200"/>
              </a:spcBef>
              <a:spcAft>
                <a:spcPts val="0"/>
              </a:spcAft>
              <a:tabLst>
                <a:tab pos="688975" algn="l"/>
              </a:tabLst>
              <a:defRPr/>
            </a:pPr>
            <a:r>
              <a:rPr lang="en-US" dirty="0"/>
              <a:t>AS bao </a:t>
            </a:r>
            <a:r>
              <a:rPr lang="en-US" dirty="0" err="1"/>
              <a:t>gồm</a:t>
            </a:r>
            <a:r>
              <a:rPr lang="en-US" dirty="0"/>
              <a:t> </a:t>
            </a:r>
            <a:r>
              <a:rPr lang="en-US" dirty="0" err="1"/>
              <a:t>một</a:t>
            </a:r>
            <a:r>
              <a:rPr lang="en-US" dirty="0"/>
              <a:t> </a:t>
            </a:r>
            <a:r>
              <a:rPr lang="en-US" dirty="0" err="1"/>
              <a:t>tập</a:t>
            </a:r>
            <a:r>
              <a:rPr lang="en-US" dirty="0"/>
              <a:t> </a:t>
            </a:r>
            <a:r>
              <a:rPr lang="en-US" dirty="0" err="1"/>
              <a:t>hợp</a:t>
            </a:r>
            <a:r>
              <a:rPr lang="en-US" dirty="0"/>
              <a:t> </a:t>
            </a:r>
            <a:r>
              <a:rPr lang="en-US" dirty="0" err="1"/>
              <a:t>các</a:t>
            </a:r>
            <a:r>
              <a:rPr lang="en-US" dirty="0"/>
              <a:t> </a:t>
            </a:r>
            <a:r>
              <a:rPr lang="en-US" dirty="0" err="1"/>
              <a:t>mạng</a:t>
            </a:r>
            <a:r>
              <a:rPr lang="en-US" dirty="0"/>
              <a:t> con </a:t>
            </a:r>
            <a:r>
              <a:rPr lang="en-US" dirty="0" err="1"/>
              <a:t>được</a:t>
            </a:r>
            <a:r>
              <a:rPr lang="en-US" dirty="0"/>
              <a:t> </a:t>
            </a:r>
            <a:r>
              <a:rPr lang="en-US" dirty="0" err="1"/>
              <a:t>kết</a:t>
            </a:r>
            <a:r>
              <a:rPr lang="en-US" dirty="0"/>
              <a:t> </a:t>
            </a:r>
            <a:r>
              <a:rPr lang="en-US" dirty="0" err="1"/>
              <a:t>nối</a:t>
            </a:r>
            <a:r>
              <a:rPr lang="en-US" dirty="0"/>
              <a:t> </a:t>
            </a:r>
            <a:r>
              <a:rPr lang="en-US" dirty="0" err="1"/>
              <a:t>với</a:t>
            </a:r>
            <a:r>
              <a:rPr lang="en-US" dirty="0"/>
              <a:t> </a:t>
            </a:r>
            <a:r>
              <a:rPr lang="en-US" dirty="0" err="1"/>
              <a:t>nhau</a:t>
            </a:r>
            <a:r>
              <a:rPr lang="en-US" dirty="0"/>
              <a:t> </a:t>
            </a:r>
            <a:r>
              <a:rPr lang="en-US" dirty="0" err="1"/>
              <a:t>bởi</a:t>
            </a:r>
            <a:r>
              <a:rPr lang="en-US" dirty="0"/>
              <a:t> Router. </a:t>
            </a:r>
            <a:r>
              <a:rPr lang="en-US" dirty="0" err="1"/>
              <a:t>Một</a:t>
            </a:r>
            <a:r>
              <a:rPr lang="en-US" dirty="0"/>
              <a:t> </a:t>
            </a:r>
            <a:r>
              <a:rPr lang="en-US" dirty="0" err="1"/>
              <a:t>hệ</a:t>
            </a:r>
            <a:r>
              <a:rPr lang="en-US" dirty="0"/>
              <a:t> </a:t>
            </a:r>
            <a:r>
              <a:rPr lang="en-US" dirty="0" err="1"/>
              <a:t>thống</a:t>
            </a:r>
            <a:r>
              <a:rPr lang="en-US" dirty="0"/>
              <a:t> AS </a:t>
            </a:r>
            <a:r>
              <a:rPr lang="en-US" dirty="0" err="1"/>
              <a:t>thông</a:t>
            </a:r>
            <a:r>
              <a:rPr lang="en-US" dirty="0"/>
              <a:t> </a:t>
            </a:r>
            <a:r>
              <a:rPr lang="en-US" dirty="0" err="1"/>
              <a:t>thường</a:t>
            </a:r>
            <a:r>
              <a:rPr lang="en-US" dirty="0"/>
              <a:t> </a:t>
            </a:r>
            <a:r>
              <a:rPr lang="en-US" dirty="0" err="1"/>
              <a:t>thuộc</a:t>
            </a:r>
            <a:r>
              <a:rPr lang="en-US" dirty="0"/>
              <a:t> </a:t>
            </a:r>
            <a:r>
              <a:rPr lang="en-US" dirty="0" err="1"/>
              <a:t>quyền</a:t>
            </a:r>
            <a:r>
              <a:rPr lang="en-US" dirty="0"/>
              <a:t> </a:t>
            </a:r>
            <a:r>
              <a:rPr lang="en-US" dirty="0" err="1"/>
              <a:t>sử</a:t>
            </a:r>
            <a:r>
              <a:rPr lang="en-US" dirty="0"/>
              <a:t> </a:t>
            </a:r>
            <a:r>
              <a:rPr lang="en-US" dirty="0" err="1"/>
              <a:t>hữu</a:t>
            </a:r>
            <a:r>
              <a:rPr lang="en-US" dirty="0"/>
              <a:t> </a:t>
            </a:r>
            <a:r>
              <a:rPr lang="en-US" dirty="0" err="1"/>
              <a:t>của</a:t>
            </a:r>
            <a:r>
              <a:rPr lang="en-US" dirty="0"/>
              <a:t> </a:t>
            </a:r>
            <a:r>
              <a:rPr lang="en-US" dirty="0" err="1"/>
              <a:t>một</a:t>
            </a:r>
            <a:r>
              <a:rPr lang="en-US" dirty="0"/>
              <a:t> </a:t>
            </a:r>
            <a:r>
              <a:rPr lang="en-US" dirty="0" err="1"/>
              <a:t>công</a:t>
            </a:r>
            <a:r>
              <a:rPr lang="en-US" dirty="0"/>
              <a:t> ty hay </a:t>
            </a:r>
            <a:r>
              <a:rPr lang="en-US" dirty="0" err="1"/>
              <a:t>nhà</a:t>
            </a:r>
            <a:r>
              <a:rPr lang="en-US" dirty="0"/>
              <a:t> </a:t>
            </a:r>
            <a:r>
              <a:rPr lang="en-US" dirty="0" err="1"/>
              <a:t>cung</a:t>
            </a:r>
            <a:r>
              <a:rPr lang="en-US" dirty="0"/>
              <a:t> </a:t>
            </a:r>
            <a:r>
              <a:rPr lang="en-US" dirty="0" err="1"/>
              <a:t>cấp</a:t>
            </a:r>
            <a:r>
              <a:rPr lang="en-US" dirty="0"/>
              <a:t> </a:t>
            </a:r>
            <a:r>
              <a:rPr lang="en-US" dirty="0" err="1"/>
              <a:t>dịch</a:t>
            </a:r>
            <a:r>
              <a:rPr lang="en-US" dirty="0"/>
              <a:t> </a:t>
            </a:r>
            <a:r>
              <a:rPr lang="en-US" dirty="0" err="1"/>
              <a:t>vụ</a:t>
            </a:r>
            <a:r>
              <a:rPr lang="en-US" dirty="0"/>
              <a:t> Internet (ISP). </a:t>
            </a:r>
            <a:r>
              <a:rPr lang="en-US" dirty="0" err="1"/>
              <a:t>Và</a:t>
            </a:r>
            <a:r>
              <a:rPr lang="en-US" dirty="0"/>
              <a:t> </a:t>
            </a:r>
            <a:r>
              <a:rPr lang="en-US" dirty="0" err="1"/>
              <a:t>để</a:t>
            </a:r>
            <a:r>
              <a:rPr lang="en-US" dirty="0"/>
              <a:t> </a:t>
            </a:r>
            <a:r>
              <a:rPr lang="en-US" dirty="0" err="1"/>
              <a:t>các</a:t>
            </a:r>
            <a:r>
              <a:rPr lang="en-US" dirty="0"/>
              <a:t> </a:t>
            </a:r>
            <a:r>
              <a:rPr lang="en-US" dirty="0" err="1"/>
              <a:t>hệ</a:t>
            </a:r>
            <a:r>
              <a:rPr lang="en-US" dirty="0"/>
              <a:t> </a:t>
            </a:r>
            <a:r>
              <a:rPr lang="en-US" dirty="0" err="1"/>
              <a:t>thống</a:t>
            </a:r>
            <a:r>
              <a:rPr lang="en-US" dirty="0"/>
              <a:t> AS </a:t>
            </a:r>
            <a:r>
              <a:rPr lang="en-US" dirty="0" err="1"/>
              <a:t>này</a:t>
            </a:r>
            <a:r>
              <a:rPr lang="en-US" dirty="0"/>
              <a:t> </a:t>
            </a:r>
            <a:r>
              <a:rPr lang="en-US" dirty="0" err="1"/>
              <a:t>kết</a:t>
            </a:r>
            <a:r>
              <a:rPr lang="en-US" dirty="0"/>
              <a:t> </a:t>
            </a:r>
            <a:r>
              <a:rPr lang="en-US" dirty="0" err="1"/>
              <a:t>nối</a:t>
            </a:r>
            <a:r>
              <a:rPr lang="en-US" dirty="0"/>
              <a:t> </a:t>
            </a:r>
            <a:r>
              <a:rPr lang="en-US" dirty="0" err="1"/>
              <a:t>được</a:t>
            </a:r>
            <a:r>
              <a:rPr lang="en-US" dirty="0"/>
              <a:t> </a:t>
            </a:r>
            <a:r>
              <a:rPr lang="en-US" dirty="0" err="1"/>
              <a:t>với</a:t>
            </a:r>
            <a:r>
              <a:rPr lang="en-US" dirty="0"/>
              <a:t> </a:t>
            </a:r>
            <a:r>
              <a:rPr lang="en-US" dirty="0" err="1"/>
              <a:t>nhau</a:t>
            </a:r>
            <a:r>
              <a:rPr lang="en-US" dirty="0"/>
              <a:t>, </a:t>
            </a:r>
            <a:r>
              <a:rPr lang="en-US" dirty="0" err="1"/>
              <a:t>nhà</a:t>
            </a:r>
            <a:r>
              <a:rPr lang="en-US" dirty="0"/>
              <a:t> </a:t>
            </a:r>
            <a:r>
              <a:rPr lang="en-US" dirty="0" err="1"/>
              <a:t>quản</a:t>
            </a:r>
            <a:r>
              <a:rPr lang="en-US" dirty="0"/>
              <a:t> </a:t>
            </a:r>
            <a:r>
              <a:rPr lang="en-US" dirty="0" err="1"/>
              <a:t>lý</a:t>
            </a:r>
            <a:r>
              <a:rPr lang="en-US" dirty="0"/>
              <a:t> </a:t>
            </a:r>
            <a:r>
              <a:rPr lang="en-US" dirty="0" err="1"/>
              <a:t>phải</a:t>
            </a:r>
            <a:r>
              <a:rPr lang="en-US" dirty="0"/>
              <a:t> </a:t>
            </a:r>
            <a:r>
              <a:rPr lang="en-US" dirty="0" err="1"/>
              <a:t>đăng</a:t>
            </a:r>
            <a:r>
              <a:rPr lang="en-US" dirty="0"/>
              <a:t> </a:t>
            </a:r>
            <a:r>
              <a:rPr lang="en-US" dirty="0" err="1"/>
              <a:t>ký</a:t>
            </a:r>
            <a:r>
              <a:rPr lang="en-US" dirty="0"/>
              <a:t> </a:t>
            </a:r>
            <a:r>
              <a:rPr lang="en-US" dirty="0" err="1"/>
              <a:t>với</a:t>
            </a:r>
            <a:r>
              <a:rPr lang="en-US" dirty="0"/>
              <a:t> </a:t>
            </a:r>
            <a:r>
              <a:rPr lang="en-US" dirty="0" err="1"/>
              <a:t>cơ</a:t>
            </a:r>
            <a:r>
              <a:rPr lang="en-US" dirty="0"/>
              <a:t> </a:t>
            </a:r>
            <a:r>
              <a:rPr lang="en-US" dirty="0" err="1"/>
              <a:t>quan</a:t>
            </a:r>
            <a:r>
              <a:rPr lang="en-US" dirty="0"/>
              <a:t> </a:t>
            </a:r>
            <a:r>
              <a:rPr lang="en-US" dirty="0" err="1"/>
              <a:t>quản</a:t>
            </a:r>
            <a:r>
              <a:rPr lang="en-US" dirty="0"/>
              <a:t> </a:t>
            </a:r>
            <a:r>
              <a:rPr lang="en-US" dirty="0" err="1"/>
              <a:t>trị</a:t>
            </a:r>
            <a:r>
              <a:rPr lang="en-US" dirty="0"/>
              <a:t> </a:t>
            </a:r>
            <a:r>
              <a:rPr lang="en-US" dirty="0" err="1"/>
              <a:t>mạng</a:t>
            </a:r>
            <a:r>
              <a:rPr lang="en-US" dirty="0"/>
              <a:t> </a:t>
            </a:r>
            <a:r>
              <a:rPr lang="en-US" dirty="0" err="1"/>
              <a:t>trên</a:t>
            </a:r>
            <a:r>
              <a:rPr lang="en-US" dirty="0"/>
              <a:t> Internet (Inter NIC) </a:t>
            </a:r>
            <a:r>
              <a:rPr lang="en-US" dirty="0" err="1"/>
              <a:t>để</a:t>
            </a:r>
            <a:r>
              <a:rPr lang="en-US" dirty="0"/>
              <a:t> </a:t>
            </a:r>
            <a:r>
              <a:rPr lang="en-US" dirty="0" err="1"/>
              <a:t>lấy</a:t>
            </a:r>
            <a:r>
              <a:rPr lang="en-US" dirty="0"/>
              <a:t> </a:t>
            </a:r>
            <a:r>
              <a:rPr lang="en-US" dirty="0" err="1"/>
              <a:t>được</a:t>
            </a:r>
            <a:r>
              <a:rPr lang="en-US" dirty="0"/>
              <a:t> </a:t>
            </a:r>
            <a:r>
              <a:rPr lang="en-US" dirty="0" err="1"/>
              <a:t>một</a:t>
            </a:r>
            <a:r>
              <a:rPr lang="en-US" dirty="0"/>
              <a:t> </a:t>
            </a:r>
            <a:r>
              <a:rPr lang="en-US" dirty="0" err="1"/>
              <a:t>số</a:t>
            </a:r>
            <a:r>
              <a:rPr lang="en-US" dirty="0"/>
              <a:t> </a:t>
            </a:r>
            <a:r>
              <a:rPr lang="en-US" dirty="0" err="1"/>
              <a:t>nhận</a:t>
            </a:r>
            <a:r>
              <a:rPr lang="en-US" dirty="0"/>
              <a:t> </a:t>
            </a:r>
            <a:r>
              <a:rPr lang="en-US" dirty="0" err="1"/>
              <a:t>dạng</a:t>
            </a:r>
            <a:r>
              <a:rPr lang="en-US" dirty="0"/>
              <a:t> AS </a:t>
            </a:r>
            <a:r>
              <a:rPr lang="en-US" dirty="0" err="1"/>
              <a:t>cho</a:t>
            </a:r>
            <a:r>
              <a:rPr lang="en-US" dirty="0"/>
              <a:t> </a:t>
            </a:r>
            <a:r>
              <a:rPr lang="en-US" dirty="0" err="1"/>
              <a:t>riêng</a:t>
            </a:r>
            <a:r>
              <a:rPr lang="en-US" dirty="0"/>
              <a:t> </a:t>
            </a:r>
            <a:r>
              <a:rPr lang="en-US" dirty="0" err="1"/>
              <a:t>mình</a:t>
            </a:r>
            <a:r>
              <a:rPr lang="en-US" dirty="0"/>
              <a:t>. </a:t>
            </a:r>
            <a:r>
              <a:rPr lang="en-US" dirty="0" err="1"/>
              <a:t>Bên</a:t>
            </a:r>
            <a:r>
              <a:rPr lang="en-US" dirty="0"/>
              <a:t> </a:t>
            </a:r>
            <a:r>
              <a:rPr lang="en-US" dirty="0" err="1"/>
              <a:t>trong</a:t>
            </a:r>
            <a:r>
              <a:rPr lang="en-US" dirty="0"/>
              <a:t> </a:t>
            </a:r>
            <a:r>
              <a:rPr lang="en-US" dirty="0" err="1"/>
              <a:t>mỗi</a:t>
            </a:r>
            <a:r>
              <a:rPr lang="en-US" dirty="0"/>
              <a:t> AS, </a:t>
            </a:r>
            <a:r>
              <a:rPr lang="en-US" dirty="0" err="1"/>
              <a:t>các</a:t>
            </a:r>
            <a:r>
              <a:rPr lang="en-US" dirty="0"/>
              <a:t> </a:t>
            </a:r>
            <a:r>
              <a:rPr lang="en-US" dirty="0" err="1"/>
              <a:t>nhà</a:t>
            </a:r>
            <a:r>
              <a:rPr lang="en-US" dirty="0"/>
              <a:t> </a:t>
            </a:r>
            <a:r>
              <a:rPr lang="en-US" dirty="0" err="1"/>
              <a:t>quản</a:t>
            </a:r>
            <a:r>
              <a:rPr lang="en-US" dirty="0"/>
              <a:t> </a:t>
            </a:r>
            <a:r>
              <a:rPr lang="en-US" dirty="0" err="1"/>
              <a:t>lý</a:t>
            </a:r>
            <a:r>
              <a:rPr lang="en-US" dirty="0"/>
              <a:t> </a:t>
            </a:r>
            <a:r>
              <a:rPr lang="en-US" dirty="0" err="1"/>
              <a:t>có</a:t>
            </a:r>
            <a:r>
              <a:rPr lang="en-US" dirty="0"/>
              <a:t> </a:t>
            </a:r>
            <a:r>
              <a:rPr lang="en-US" dirty="0" err="1"/>
              <a:t>quyền</a:t>
            </a:r>
            <a:r>
              <a:rPr lang="en-US" dirty="0"/>
              <a:t> </a:t>
            </a:r>
            <a:r>
              <a:rPr lang="en-US" dirty="0" err="1"/>
              <a:t>quyết</a:t>
            </a:r>
            <a:r>
              <a:rPr lang="en-US" dirty="0"/>
              <a:t> </a:t>
            </a:r>
            <a:r>
              <a:rPr lang="en-US" dirty="0" err="1"/>
              <a:t>định</a:t>
            </a:r>
            <a:r>
              <a:rPr lang="en-US" dirty="0"/>
              <a:t> </a:t>
            </a:r>
            <a:r>
              <a:rPr lang="en-US" dirty="0" err="1"/>
              <a:t>loại</a:t>
            </a:r>
            <a:r>
              <a:rPr lang="en-US" dirty="0"/>
              <a:t> Router </a:t>
            </a:r>
            <a:r>
              <a:rPr lang="en-US" dirty="0" err="1"/>
              <a:t>cũng</a:t>
            </a:r>
            <a:r>
              <a:rPr lang="en-US" dirty="0"/>
              <a:t> </a:t>
            </a:r>
            <a:r>
              <a:rPr lang="en-US" dirty="0" err="1"/>
              <a:t>như</a:t>
            </a:r>
            <a:r>
              <a:rPr lang="en-US" dirty="0"/>
              <a:t> </a:t>
            </a:r>
            <a:r>
              <a:rPr lang="en-US" dirty="0" err="1"/>
              <a:t>giao</a:t>
            </a:r>
            <a:r>
              <a:rPr lang="en-US" dirty="0"/>
              <a:t> </a:t>
            </a:r>
            <a:r>
              <a:rPr lang="en-US" dirty="0" err="1"/>
              <a:t>thức</a:t>
            </a:r>
            <a:r>
              <a:rPr lang="en-US" dirty="0"/>
              <a:t> </a:t>
            </a:r>
            <a:r>
              <a:rPr lang="en-US" dirty="0" err="1"/>
              <a:t>định</a:t>
            </a:r>
            <a:r>
              <a:rPr lang="en-US" dirty="0"/>
              <a:t> </a:t>
            </a:r>
            <a:r>
              <a:rPr lang="en-US" dirty="0" err="1"/>
              <a:t>tuyến</a:t>
            </a:r>
            <a:r>
              <a:rPr lang="en-US" dirty="0"/>
              <a:t> </a:t>
            </a:r>
            <a:r>
              <a:rPr lang="en-US" dirty="0" err="1"/>
              <a:t>cho</a:t>
            </a:r>
            <a:r>
              <a:rPr lang="en-US" dirty="0"/>
              <a:t> </a:t>
            </a:r>
            <a:r>
              <a:rPr lang="en-US" dirty="0" err="1"/>
              <a:t>hệ</a:t>
            </a:r>
            <a:r>
              <a:rPr lang="en-US" dirty="0"/>
              <a:t> </a:t>
            </a:r>
            <a:r>
              <a:rPr lang="en-US" dirty="0" err="1"/>
              <a:t>thống</a:t>
            </a:r>
            <a:r>
              <a:rPr lang="en-US" dirty="0"/>
              <a:t> </a:t>
            </a:r>
            <a:r>
              <a:rPr lang="en-US" dirty="0" err="1"/>
              <a:t>của</a:t>
            </a:r>
            <a:r>
              <a:rPr lang="en-US" dirty="0"/>
              <a:t> </a:t>
            </a:r>
            <a:r>
              <a:rPr lang="en-US" dirty="0" err="1"/>
              <a:t>mình</a:t>
            </a:r>
            <a:r>
              <a:rPr lang="en-US" dirty="0"/>
              <a:t>.</a:t>
            </a:r>
          </a:p>
        </p:txBody>
      </p:sp>
      <p:sp>
        <p:nvSpPr>
          <p:cNvPr id="57348" name="Slide Number Placeholder 3">
            <a:extLst>
              <a:ext uri="{FF2B5EF4-FFF2-40B4-BE49-F238E27FC236}">
                <a16:creationId xmlns:a16="http://schemas.microsoft.com/office/drawing/2014/main" id="{CBFCFF37-9B0C-4588-8B19-3BC4FDF890A7}"/>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8E4782C6-EEAB-4EE4-8CA0-82F7D581E772}"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116</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8AB5D280-7F6E-4781-8527-3B7FEFCF8463}"/>
              </a:ext>
            </a:extLst>
          </p:cNvPr>
          <p:cNvSpPr>
            <a:spLocks noGrp="1"/>
          </p:cNvSpPr>
          <p:nvPr>
            <p:ph type="title"/>
          </p:nvPr>
        </p:nvSpPr>
        <p:spPr>
          <a:xfrm>
            <a:off x="1524000" y="342900"/>
            <a:ext cx="88392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
        <p:nvSpPr>
          <p:cNvPr id="58371" name="Content Placeholder 2">
            <a:extLst>
              <a:ext uri="{FF2B5EF4-FFF2-40B4-BE49-F238E27FC236}">
                <a16:creationId xmlns:a16="http://schemas.microsoft.com/office/drawing/2014/main" id="{F9324977-3A33-4844-B123-1514DB9BC963}"/>
              </a:ext>
            </a:extLst>
          </p:cNvPr>
          <p:cNvSpPr>
            <a:spLocks noGrp="1"/>
          </p:cNvSpPr>
          <p:nvPr>
            <p:ph idx="1"/>
          </p:nvPr>
        </p:nvSpPr>
        <p:spPr>
          <a:xfrm>
            <a:off x="536713" y="990600"/>
            <a:ext cx="11549270" cy="5105400"/>
          </a:xfrm>
        </p:spPr>
        <p:txBody>
          <a:bodyPr/>
          <a:lstStyle/>
          <a:p>
            <a:pPr marL="514350" indent="-514350">
              <a:spcBef>
                <a:spcPts val="1200"/>
              </a:spcBef>
              <a:buNone/>
              <a:tabLst>
                <a:tab pos="688975" algn="l"/>
              </a:tabLst>
            </a:pPr>
            <a:r>
              <a:rPr lang="en-US" altLang="en-US" b="1" u="sng" dirty="0">
                <a:solidFill>
                  <a:srgbClr val="FF0000"/>
                </a:solidFill>
              </a:rPr>
              <a:t>Routing table - </a:t>
            </a:r>
            <a:r>
              <a:rPr lang="en-US" altLang="en-US" b="1" u="sng" dirty="0" err="1">
                <a:solidFill>
                  <a:srgbClr val="FF0000"/>
                </a:solidFill>
              </a:rPr>
              <a:t>bảng</a:t>
            </a:r>
            <a:r>
              <a:rPr lang="en-US" altLang="en-US" b="1" u="sng" dirty="0">
                <a:solidFill>
                  <a:srgbClr val="FF0000"/>
                </a:solidFill>
              </a:rPr>
              <a:t> </a:t>
            </a:r>
            <a:r>
              <a:rPr lang="en-US" altLang="en-US" b="1" u="sng" dirty="0" err="1">
                <a:solidFill>
                  <a:srgbClr val="FF0000"/>
                </a:solidFill>
              </a:rPr>
              <a:t>định</a:t>
            </a:r>
            <a:r>
              <a:rPr lang="en-US" altLang="en-US" b="1" u="sng" dirty="0">
                <a:solidFill>
                  <a:srgbClr val="FF0000"/>
                </a:solidFill>
              </a:rPr>
              <a:t> </a:t>
            </a:r>
            <a:r>
              <a:rPr lang="en-US" altLang="en-US" b="1" u="sng" dirty="0" err="1">
                <a:solidFill>
                  <a:srgbClr val="FF0000"/>
                </a:solidFill>
              </a:rPr>
              <a:t>tuyến</a:t>
            </a:r>
            <a:r>
              <a:rPr lang="en-US" altLang="en-US" b="1" u="sng" dirty="0">
                <a:solidFill>
                  <a:srgbClr val="FF0000"/>
                </a:solidFill>
              </a:rPr>
              <a:t> </a:t>
            </a:r>
          </a:p>
          <a:p>
            <a:pPr marL="514350" indent="-514350" algn="just">
              <a:spcBef>
                <a:spcPts val="1200"/>
              </a:spcBef>
              <a:spcAft>
                <a:spcPts val="1200"/>
              </a:spcAft>
              <a:tabLst>
                <a:tab pos="688975" algn="l"/>
              </a:tabLst>
            </a:pPr>
            <a:r>
              <a:rPr lang="en-US" altLang="en-US" dirty="0"/>
              <a:t>Routing table </a:t>
            </a:r>
            <a:r>
              <a:rPr lang="en-US" altLang="en-US" dirty="0" err="1"/>
              <a:t>là</a:t>
            </a:r>
            <a:r>
              <a:rPr lang="en-US" altLang="en-US" dirty="0"/>
              <a:t> 1 </a:t>
            </a:r>
            <a:r>
              <a:rPr lang="en-US" altLang="en-US" dirty="0" err="1"/>
              <a:t>bảng</a:t>
            </a:r>
            <a:r>
              <a:rPr lang="en-US" altLang="en-US" dirty="0"/>
              <a:t> </a:t>
            </a:r>
            <a:r>
              <a:rPr lang="en-US" altLang="en-US" dirty="0" err="1"/>
              <a:t>dữ</a:t>
            </a:r>
            <a:r>
              <a:rPr lang="en-US" altLang="en-US" dirty="0"/>
              <a:t> </a:t>
            </a:r>
            <a:r>
              <a:rPr lang="en-US" altLang="en-US" dirty="0" err="1"/>
              <a:t>liệu</a:t>
            </a:r>
            <a:r>
              <a:rPr lang="en-US" altLang="en-US" dirty="0"/>
              <a:t> </a:t>
            </a:r>
            <a:r>
              <a:rPr lang="en-US" altLang="en-US" dirty="0" err="1"/>
              <a:t>được</a:t>
            </a:r>
            <a:r>
              <a:rPr lang="en-US" altLang="en-US" dirty="0"/>
              <a:t> </a:t>
            </a:r>
            <a:r>
              <a:rPr lang="en-US" altLang="en-US" dirty="0" err="1"/>
              <a:t>lưu</a:t>
            </a:r>
            <a:r>
              <a:rPr lang="en-US" altLang="en-US" dirty="0"/>
              <a:t> </a:t>
            </a:r>
            <a:r>
              <a:rPr lang="en-US" altLang="en-US" dirty="0" err="1"/>
              <a:t>trữ</a:t>
            </a:r>
            <a:r>
              <a:rPr lang="en-US" altLang="en-US" dirty="0"/>
              <a:t> </a:t>
            </a:r>
            <a:r>
              <a:rPr lang="en-US" altLang="en-US" dirty="0" err="1"/>
              <a:t>trong</a:t>
            </a:r>
            <a:r>
              <a:rPr lang="en-US" altLang="en-US" dirty="0"/>
              <a:t> </a:t>
            </a:r>
            <a:r>
              <a:rPr lang="en-US" altLang="en-US" dirty="0" err="1"/>
              <a:t>mỗi</a:t>
            </a:r>
            <a:r>
              <a:rPr lang="en-US" altLang="en-US" dirty="0"/>
              <a:t> router, </a:t>
            </a:r>
            <a:r>
              <a:rPr lang="en-US" altLang="en-US" dirty="0" err="1"/>
              <a:t>nó</a:t>
            </a:r>
            <a:r>
              <a:rPr lang="en-US" altLang="en-US" dirty="0"/>
              <a:t> </a:t>
            </a:r>
            <a:r>
              <a:rPr lang="en-US" altLang="en-US" dirty="0" err="1"/>
              <a:t>chứa</a:t>
            </a:r>
            <a:r>
              <a:rPr lang="en-US" altLang="en-US" dirty="0"/>
              <a:t> </a:t>
            </a:r>
            <a:r>
              <a:rPr lang="en-US" altLang="en-US" dirty="0" err="1"/>
              <a:t>danh</a:t>
            </a:r>
            <a:r>
              <a:rPr lang="en-US" altLang="en-US" dirty="0"/>
              <a:t> </a:t>
            </a:r>
            <a:r>
              <a:rPr lang="en-US" altLang="en-US" dirty="0" err="1"/>
              <a:t>sách</a:t>
            </a:r>
            <a:r>
              <a:rPr lang="en-US" altLang="en-US" dirty="0"/>
              <a:t> </a:t>
            </a:r>
            <a:r>
              <a:rPr lang="en-US" altLang="en-US" dirty="0" err="1"/>
              <a:t>các</a:t>
            </a:r>
            <a:r>
              <a:rPr lang="en-US" altLang="en-US" dirty="0"/>
              <a:t> </a:t>
            </a:r>
            <a:r>
              <a:rPr lang="en-US" altLang="en-US" dirty="0" err="1"/>
              <a:t>tuyến</a:t>
            </a:r>
            <a:r>
              <a:rPr lang="en-US" altLang="en-US" dirty="0"/>
              <a:t> </a:t>
            </a:r>
            <a:r>
              <a:rPr lang="en-US" altLang="en-US" dirty="0" err="1"/>
              <a:t>đường</a:t>
            </a:r>
            <a:r>
              <a:rPr lang="en-US" altLang="en-US" dirty="0"/>
              <a:t> </a:t>
            </a:r>
            <a:r>
              <a:rPr lang="en-US" altLang="en-US" dirty="0" err="1"/>
              <a:t>đi</a:t>
            </a:r>
            <a:r>
              <a:rPr lang="en-US" altLang="en-US" dirty="0"/>
              <a:t> </a:t>
            </a:r>
            <a:r>
              <a:rPr lang="en-US" altLang="en-US" dirty="0" err="1"/>
              <a:t>tốt</a:t>
            </a:r>
            <a:r>
              <a:rPr lang="en-US" altLang="en-US" dirty="0"/>
              <a:t> </a:t>
            </a:r>
            <a:r>
              <a:rPr lang="en-US" altLang="en-US" dirty="0" err="1"/>
              <a:t>nhất</a:t>
            </a:r>
            <a:r>
              <a:rPr lang="en-US" altLang="en-US" dirty="0"/>
              <a:t> </a:t>
            </a:r>
            <a:r>
              <a:rPr lang="en-US" altLang="en-US" dirty="0" err="1"/>
              <a:t>từ</a:t>
            </a:r>
            <a:r>
              <a:rPr lang="en-US" altLang="en-US" dirty="0"/>
              <a:t> </a:t>
            </a:r>
            <a:r>
              <a:rPr lang="en-US" altLang="en-US" dirty="0" err="1"/>
              <a:t>mạng</a:t>
            </a:r>
            <a:r>
              <a:rPr lang="en-US" altLang="en-US" dirty="0"/>
              <a:t> </a:t>
            </a:r>
            <a:r>
              <a:rPr lang="en-US" altLang="en-US" dirty="0" err="1"/>
              <a:t>nguồn</a:t>
            </a:r>
            <a:r>
              <a:rPr lang="en-US" altLang="en-US" dirty="0"/>
              <a:t> </a:t>
            </a:r>
            <a:r>
              <a:rPr lang="en-US" altLang="en-US" dirty="0" err="1"/>
              <a:t>đến</a:t>
            </a:r>
            <a:r>
              <a:rPr lang="en-US" altLang="en-US" dirty="0"/>
              <a:t> </a:t>
            </a:r>
            <a:r>
              <a:rPr lang="en-US" altLang="en-US" dirty="0" err="1"/>
              <a:t>các</a:t>
            </a:r>
            <a:r>
              <a:rPr lang="en-US" altLang="en-US" dirty="0"/>
              <a:t> </a:t>
            </a:r>
            <a:r>
              <a:rPr lang="en-US" altLang="en-US" dirty="0" err="1"/>
              <a:t>mạng</a:t>
            </a:r>
            <a:r>
              <a:rPr lang="en-US" altLang="en-US" dirty="0"/>
              <a:t> </a:t>
            </a:r>
            <a:r>
              <a:rPr lang="en-US" altLang="en-US" dirty="0" err="1"/>
              <a:t>đích</a:t>
            </a:r>
            <a:r>
              <a:rPr lang="en-US" altLang="en-US" dirty="0"/>
              <a:t>. </a:t>
            </a:r>
            <a:r>
              <a:rPr lang="en-US" altLang="en-US" dirty="0" err="1"/>
              <a:t>Mỗi</a:t>
            </a:r>
            <a:r>
              <a:rPr lang="en-US" altLang="en-US" dirty="0"/>
              <a:t> </a:t>
            </a:r>
            <a:r>
              <a:rPr lang="en-US" altLang="en-US" dirty="0" err="1"/>
              <a:t>địa</a:t>
            </a:r>
            <a:r>
              <a:rPr lang="en-US" altLang="en-US" dirty="0"/>
              <a:t> </a:t>
            </a:r>
            <a:r>
              <a:rPr lang="en-US" altLang="en-US" dirty="0" err="1"/>
              <a:t>chỉ</a:t>
            </a:r>
            <a:r>
              <a:rPr lang="en-US" altLang="en-US" dirty="0"/>
              <a:t> </a:t>
            </a:r>
            <a:r>
              <a:rPr lang="en-US" altLang="en-US" dirty="0" err="1"/>
              <a:t>đích</a:t>
            </a:r>
            <a:r>
              <a:rPr lang="en-US" altLang="en-US" dirty="0"/>
              <a:t> </a:t>
            </a:r>
            <a:r>
              <a:rPr lang="en-US" altLang="en-US" dirty="0" err="1"/>
              <a:t>được</a:t>
            </a:r>
            <a:r>
              <a:rPr lang="en-US" altLang="en-US" dirty="0"/>
              <a:t> </a:t>
            </a:r>
            <a:r>
              <a:rPr lang="en-US" altLang="en-US" dirty="0" err="1"/>
              <a:t>gán</a:t>
            </a:r>
            <a:r>
              <a:rPr lang="en-US" altLang="en-US" dirty="0"/>
              <a:t> </a:t>
            </a:r>
            <a:r>
              <a:rPr lang="en-US" altLang="en-US" dirty="0" err="1"/>
              <a:t>với</a:t>
            </a:r>
            <a:r>
              <a:rPr lang="en-US" altLang="en-US" dirty="0"/>
              <a:t> </a:t>
            </a:r>
            <a:r>
              <a:rPr lang="en-US" altLang="en-US" dirty="0" err="1"/>
              <a:t>địa</a:t>
            </a:r>
            <a:r>
              <a:rPr lang="en-US" altLang="en-US" dirty="0"/>
              <a:t> </a:t>
            </a:r>
            <a:r>
              <a:rPr lang="en-US" altLang="en-US" dirty="0" err="1"/>
              <a:t>chỉ</a:t>
            </a:r>
            <a:r>
              <a:rPr lang="en-US" altLang="en-US" dirty="0"/>
              <a:t> </a:t>
            </a:r>
            <a:r>
              <a:rPr lang="en-US" altLang="en-US" dirty="0" err="1"/>
              <a:t>của</a:t>
            </a:r>
            <a:r>
              <a:rPr lang="en-US" altLang="en-US" dirty="0"/>
              <a:t> router </a:t>
            </a:r>
            <a:r>
              <a:rPr lang="en-US" altLang="en-US" dirty="0" err="1"/>
              <a:t>cần</a:t>
            </a:r>
            <a:r>
              <a:rPr lang="en-US" altLang="en-US" dirty="0"/>
              <a:t> </a:t>
            </a:r>
            <a:r>
              <a:rPr lang="en-US" altLang="en-US" dirty="0" err="1"/>
              <a:t>đến</a:t>
            </a:r>
            <a:r>
              <a:rPr lang="en-US" altLang="en-US" dirty="0"/>
              <a:t> ở </a:t>
            </a:r>
            <a:r>
              <a:rPr lang="en-US" altLang="en-US" dirty="0" err="1"/>
              <a:t>chặng</a:t>
            </a:r>
            <a:r>
              <a:rPr lang="en-US" altLang="en-US" dirty="0"/>
              <a:t> </a:t>
            </a:r>
            <a:r>
              <a:rPr lang="en-US" altLang="en-US" dirty="0" err="1"/>
              <a:t>tiếp</a:t>
            </a:r>
            <a:r>
              <a:rPr lang="en-US" altLang="en-US" dirty="0"/>
              <a:t> </a:t>
            </a:r>
            <a:r>
              <a:rPr lang="en-US" altLang="en-US" dirty="0" err="1"/>
              <a:t>theo.</a:t>
            </a:r>
            <a:endParaRPr lang="en-US" altLang="en-US" dirty="0"/>
          </a:p>
          <a:p>
            <a:pPr marL="514350" indent="-514350">
              <a:spcBef>
                <a:spcPts val="1200"/>
              </a:spcBef>
              <a:spcAft>
                <a:spcPts val="1200"/>
              </a:spcAft>
              <a:tabLst>
                <a:tab pos="688975" algn="l"/>
              </a:tabLst>
            </a:pPr>
            <a:endParaRPr lang="vi-VN" altLang="en-US" dirty="0"/>
          </a:p>
        </p:txBody>
      </p:sp>
      <p:sp>
        <p:nvSpPr>
          <p:cNvPr id="58372" name="Slide Number Placeholder 3">
            <a:extLst>
              <a:ext uri="{FF2B5EF4-FFF2-40B4-BE49-F238E27FC236}">
                <a16:creationId xmlns:a16="http://schemas.microsoft.com/office/drawing/2014/main" id="{0C5A9A2A-73CD-45C1-92C9-09A05F884C34}"/>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AA7BC392-E782-4CA8-8236-15D1C6503CC4}"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117</a:t>
            </a:fld>
            <a:endParaRPr lang="en-US" altLang="en-US" sz="1800">
              <a:solidFill>
                <a:schemeClr val="tx1"/>
              </a:solidFill>
              <a:latin typeface="Arial" panose="020B0604020202020204" pitchFamily="34" charset="0"/>
              <a:cs typeface="Arial" panose="020B0604020202020204" pitchFamily="34" charset="0"/>
            </a:endParaRPr>
          </a:p>
        </p:txBody>
      </p:sp>
      <p:pic>
        <p:nvPicPr>
          <p:cNvPr id="58373" name="Picture 2" descr="Picture 3">
            <a:extLst>
              <a:ext uri="{FF2B5EF4-FFF2-40B4-BE49-F238E27FC236}">
                <a16:creationId xmlns:a16="http://schemas.microsoft.com/office/drawing/2014/main" id="{2A21E3FF-1AC4-4F53-BF28-5979106A4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80"/>
          <a:stretch>
            <a:fillRect/>
          </a:stretch>
        </p:blipFill>
        <p:spPr bwMode="auto">
          <a:xfrm>
            <a:off x="5479773" y="3543300"/>
            <a:ext cx="647607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16E1B033-DF2D-4CF1-A97E-20D9F966104D}"/>
              </a:ext>
            </a:extLst>
          </p:cNvPr>
          <p:cNvSpPr>
            <a:spLocks noGrp="1"/>
          </p:cNvSpPr>
          <p:nvPr>
            <p:ph type="title"/>
          </p:nvPr>
        </p:nvSpPr>
        <p:spPr>
          <a:xfrm>
            <a:off x="1451113" y="266700"/>
            <a:ext cx="9134061"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
        <p:nvSpPr>
          <p:cNvPr id="59395" name="Content Placeholder 2">
            <a:extLst>
              <a:ext uri="{FF2B5EF4-FFF2-40B4-BE49-F238E27FC236}">
                <a16:creationId xmlns:a16="http://schemas.microsoft.com/office/drawing/2014/main" id="{F0D30B67-DE30-4215-AB45-3BDCB93BDEB3}"/>
              </a:ext>
            </a:extLst>
          </p:cNvPr>
          <p:cNvSpPr>
            <a:spLocks noGrp="1"/>
          </p:cNvSpPr>
          <p:nvPr>
            <p:ph idx="1"/>
          </p:nvPr>
        </p:nvSpPr>
        <p:spPr>
          <a:xfrm>
            <a:off x="1828800" y="990600"/>
            <a:ext cx="8534400" cy="5105400"/>
          </a:xfrm>
        </p:spPr>
        <p:txBody>
          <a:bodyPr/>
          <a:lstStyle/>
          <a:p>
            <a:pPr marL="514350" indent="-514350">
              <a:spcBef>
                <a:spcPts val="1200"/>
              </a:spcBef>
              <a:buNone/>
              <a:tabLst>
                <a:tab pos="688975" algn="l"/>
              </a:tabLst>
            </a:pPr>
            <a:r>
              <a:rPr lang="en-US" altLang="en-US" b="1" u="sng">
                <a:solidFill>
                  <a:srgbClr val="FF0000"/>
                </a:solidFill>
              </a:rPr>
              <a:t>Routing table - bảng định tuyến </a:t>
            </a:r>
          </a:p>
          <a:p>
            <a:pPr marL="514350" indent="-514350">
              <a:spcBef>
                <a:spcPts val="1200"/>
              </a:spcBef>
              <a:spcAft>
                <a:spcPts val="1200"/>
              </a:spcAft>
              <a:tabLst>
                <a:tab pos="688975" algn="l"/>
              </a:tabLst>
            </a:pPr>
            <a:endParaRPr lang="vi-VN" altLang="en-US"/>
          </a:p>
        </p:txBody>
      </p:sp>
      <p:sp>
        <p:nvSpPr>
          <p:cNvPr id="59396" name="Slide Number Placeholder 3">
            <a:extLst>
              <a:ext uri="{FF2B5EF4-FFF2-40B4-BE49-F238E27FC236}">
                <a16:creationId xmlns:a16="http://schemas.microsoft.com/office/drawing/2014/main" id="{773379E1-EAD8-4378-8829-136C55C57D3C}"/>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526E9A13-D8BD-4B3A-A140-33473E7E8E62}"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118</a:t>
            </a:fld>
            <a:endParaRPr lang="en-US" altLang="en-US" sz="1800">
              <a:solidFill>
                <a:schemeClr val="tx1"/>
              </a:solidFill>
              <a:latin typeface="Arial" panose="020B0604020202020204" pitchFamily="34" charset="0"/>
              <a:cs typeface="Arial" panose="020B0604020202020204" pitchFamily="34" charset="0"/>
            </a:endParaRPr>
          </a:p>
        </p:txBody>
      </p:sp>
      <p:pic>
        <p:nvPicPr>
          <p:cNvPr id="59397" name="Picture 6" descr="301P_134">
            <a:extLst>
              <a:ext uri="{FF2B5EF4-FFF2-40B4-BE49-F238E27FC236}">
                <a16:creationId xmlns:a16="http://schemas.microsoft.com/office/drawing/2014/main" id="{5A029263-79FB-4742-B2EF-7093B93E3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1524000"/>
            <a:ext cx="8820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E0E9CB11-EE2D-4284-9CC4-2C4245A39DFA}"/>
              </a:ext>
            </a:extLst>
          </p:cNvPr>
          <p:cNvSpPr>
            <a:spLocks noGrp="1"/>
          </p:cNvSpPr>
          <p:nvPr>
            <p:ph type="title"/>
          </p:nvPr>
        </p:nvSpPr>
        <p:spPr>
          <a:xfrm>
            <a:off x="1232452" y="266700"/>
            <a:ext cx="9352998"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
        <p:nvSpPr>
          <p:cNvPr id="114691" name="Content Placeholder 2">
            <a:extLst>
              <a:ext uri="{FF2B5EF4-FFF2-40B4-BE49-F238E27FC236}">
                <a16:creationId xmlns:a16="http://schemas.microsoft.com/office/drawing/2014/main" id="{A20DEB7E-0A69-419C-A3F7-E0C3A41F5C81}"/>
              </a:ext>
            </a:extLst>
          </p:cNvPr>
          <p:cNvSpPr>
            <a:spLocks noGrp="1"/>
          </p:cNvSpPr>
          <p:nvPr>
            <p:ph idx="1"/>
          </p:nvPr>
        </p:nvSpPr>
        <p:spPr>
          <a:xfrm>
            <a:off x="715617" y="1219200"/>
            <a:ext cx="10793896" cy="4876800"/>
          </a:xfrm>
        </p:spPr>
        <p:txBody>
          <a:bodyPr rtlCol="0">
            <a:noAutofit/>
          </a:bodyPr>
          <a:lstStyle/>
          <a:p>
            <a:pPr marL="514350" indent="-514350" fontAlgn="auto">
              <a:spcAft>
                <a:spcPts val="0"/>
              </a:spcAft>
              <a:tabLst>
                <a:tab pos="688975" algn="l"/>
              </a:tabLst>
              <a:defRPr/>
            </a:pPr>
            <a:r>
              <a:rPr lang="en-US" sz="2600" dirty="0" err="1"/>
              <a:t>Bảng</a:t>
            </a:r>
            <a:r>
              <a:rPr lang="en-US" sz="2600" dirty="0"/>
              <a:t> </a:t>
            </a:r>
            <a:r>
              <a:rPr lang="en-US" sz="2600" dirty="0" err="1"/>
              <a:t>định</a:t>
            </a:r>
            <a:r>
              <a:rPr lang="en-US" sz="2600" dirty="0"/>
              <a:t> </a:t>
            </a:r>
            <a:r>
              <a:rPr lang="en-US" sz="2600" dirty="0" err="1"/>
              <a:t>tuyến</a:t>
            </a:r>
            <a:r>
              <a:rPr lang="en-US" sz="2600" dirty="0"/>
              <a:t> </a:t>
            </a:r>
            <a:r>
              <a:rPr lang="en-US" sz="2600" dirty="0" err="1"/>
              <a:t>của</a:t>
            </a:r>
            <a:r>
              <a:rPr lang="en-US" sz="2600" dirty="0"/>
              <a:t> </a:t>
            </a:r>
            <a:r>
              <a:rPr lang="en-US" sz="2600" dirty="0" err="1"/>
              <a:t>mỗi</a:t>
            </a:r>
            <a:r>
              <a:rPr lang="en-US" sz="2600" dirty="0"/>
              <a:t> </a:t>
            </a:r>
            <a:r>
              <a:rPr lang="en-US" sz="2600" dirty="0" err="1"/>
              <a:t>giao</a:t>
            </a:r>
            <a:r>
              <a:rPr lang="en-US" sz="2600" dirty="0"/>
              <a:t> </a:t>
            </a:r>
            <a:r>
              <a:rPr lang="en-US" sz="2600" dirty="0" err="1"/>
              <a:t>thức</a:t>
            </a:r>
            <a:r>
              <a:rPr lang="en-US" sz="2600" dirty="0"/>
              <a:t> </a:t>
            </a:r>
            <a:r>
              <a:rPr lang="en-US" sz="2600" dirty="0" err="1"/>
              <a:t>định</a:t>
            </a:r>
            <a:r>
              <a:rPr lang="en-US" sz="2600" dirty="0"/>
              <a:t> </a:t>
            </a:r>
            <a:r>
              <a:rPr lang="en-US" sz="2600" dirty="0" err="1"/>
              <a:t>tuyến</a:t>
            </a:r>
            <a:r>
              <a:rPr lang="en-US" sz="2600" dirty="0"/>
              <a:t> </a:t>
            </a:r>
            <a:r>
              <a:rPr lang="en-US" sz="2600" dirty="0" err="1"/>
              <a:t>là</a:t>
            </a:r>
            <a:r>
              <a:rPr lang="en-US" sz="2600" dirty="0"/>
              <a:t> </a:t>
            </a:r>
            <a:r>
              <a:rPr lang="en-US" sz="2600" dirty="0" err="1"/>
              <a:t>khác</a:t>
            </a:r>
            <a:r>
              <a:rPr lang="en-US" sz="2600" dirty="0"/>
              <a:t> </a:t>
            </a:r>
            <a:r>
              <a:rPr lang="en-US" sz="2600" dirty="0" err="1"/>
              <a:t>nhau</a:t>
            </a:r>
            <a:r>
              <a:rPr lang="en-US" sz="2600" dirty="0"/>
              <a:t>, </a:t>
            </a:r>
            <a:r>
              <a:rPr lang="en-US" sz="2600" dirty="0" err="1"/>
              <a:t>nhưng</a:t>
            </a:r>
            <a:r>
              <a:rPr lang="en-US" sz="2600" dirty="0"/>
              <a:t> </a:t>
            </a:r>
            <a:r>
              <a:rPr lang="en-US" sz="2600" dirty="0" err="1"/>
              <a:t>có</a:t>
            </a:r>
            <a:r>
              <a:rPr lang="en-US" sz="2600" dirty="0"/>
              <a:t> </a:t>
            </a:r>
            <a:r>
              <a:rPr lang="en-US" sz="2600" dirty="0" err="1"/>
              <a:t>thể</a:t>
            </a:r>
            <a:r>
              <a:rPr lang="en-US" sz="2600" dirty="0"/>
              <a:t> bao </a:t>
            </a:r>
            <a:r>
              <a:rPr lang="en-US" sz="2600" dirty="0" err="1"/>
              <a:t>gồm</a:t>
            </a:r>
            <a:r>
              <a:rPr lang="en-US" sz="2600" dirty="0"/>
              <a:t> </a:t>
            </a:r>
            <a:r>
              <a:rPr lang="en-US" sz="2600" dirty="0" err="1"/>
              <a:t>những</a:t>
            </a:r>
            <a:r>
              <a:rPr lang="en-US" sz="2600" dirty="0"/>
              <a:t> </a:t>
            </a:r>
            <a:r>
              <a:rPr lang="en-US" sz="2600" dirty="0" err="1"/>
              <a:t>thông</a:t>
            </a:r>
            <a:r>
              <a:rPr lang="en-US" sz="2600" dirty="0"/>
              <a:t> tin </a:t>
            </a:r>
            <a:r>
              <a:rPr lang="en-US" sz="2600" dirty="0" err="1"/>
              <a:t>sau</a:t>
            </a:r>
            <a:r>
              <a:rPr lang="en-US" sz="2600" dirty="0"/>
              <a:t> :</a:t>
            </a:r>
          </a:p>
          <a:p>
            <a:pPr marL="623888" lvl="1" indent="-514350" fontAlgn="auto">
              <a:lnSpc>
                <a:spcPct val="150000"/>
              </a:lnSpc>
              <a:spcAft>
                <a:spcPts val="0"/>
              </a:spcAft>
              <a:tabLst>
                <a:tab pos="688975" algn="l"/>
              </a:tabLst>
              <a:defRPr/>
            </a:pPr>
            <a:r>
              <a:rPr lang="en-US" sz="2600" dirty="0" err="1"/>
              <a:t>Địa</a:t>
            </a:r>
            <a:r>
              <a:rPr lang="en-US" sz="2600" dirty="0"/>
              <a:t> </a:t>
            </a:r>
            <a:r>
              <a:rPr lang="en-US" sz="2600" dirty="0" err="1"/>
              <a:t>chỉ</a:t>
            </a:r>
            <a:r>
              <a:rPr lang="en-US" sz="2600" dirty="0"/>
              <a:t> </a:t>
            </a:r>
            <a:r>
              <a:rPr lang="en-US" sz="2600" dirty="0" err="1"/>
              <a:t>đích</a:t>
            </a:r>
            <a:r>
              <a:rPr lang="en-US" sz="2600" dirty="0"/>
              <a:t> </a:t>
            </a:r>
            <a:r>
              <a:rPr lang="en-US" sz="2600" dirty="0" err="1"/>
              <a:t>của</a:t>
            </a:r>
            <a:r>
              <a:rPr lang="en-US" sz="2600" dirty="0"/>
              <a:t> </a:t>
            </a:r>
            <a:r>
              <a:rPr lang="en-US" sz="2600" dirty="0" err="1"/>
              <a:t>mạng</a:t>
            </a:r>
            <a:r>
              <a:rPr lang="en-US" sz="2600" dirty="0"/>
              <a:t>, </a:t>
            </a:r>
            <a:r>
              <a:rPr lang="en-US" sz="2600" dirty="0" err="1"/>
              <a:t>mạng</a:t>
            </a:r>
            <a:r>
              <a:rPr lang="en-US" sz="2600" dirty="0"/>
              <a:t> con </a:t>
            </a:r>
            <a:r>
              <a:rPr lang="en-US" sz="2600" dirty="0" err="1"/>
              <a:t>hoặc</a:t>
            </a:r>
            <a:r>
              <a:rPr lang="en-US" sz="2600" dirty="0"/>
              <a:t> </a:t>
            </a:r>
            <a:r>
              <a:rPr lang="en-US" sz="2600" dirty="0" err="1"/>
              <a:t>hệ</a:t>
            </a:r>
            <a:r>
              <a:rPr lang="en-US" sz="2600" dirty="0"/>
              <a:t> </a:t>
            </a:r>
            <a:r>
              <a:rPr lang="en-US" sz="2600" dirty="0" err="1"/>
              <a:t>thống</a:t>
            </a:r>
            <a:r>
              <a:rPr lang="en-US" sz="2600" dirty="0"/>
              <a:t>. </a:t>
            </a:r>
          </a:p>
          <a:p>
            <a:pPr marL="623888" lvl="1" indent="-514350" fontAlgn="auto">
              <a:lnSpc>
                <a:spcPct val="150000"/>
              </a:lnSpc>
              <a:spcAft>
                <a:spcPts val="0"/>
              </a:spcAft>
              <a:tabLst>
                <a:tab pos="688975" algn="l"/>
              </a:tabLst>
              <a:defRPr/>
            </a:pPr>
            <a:r>
              <a:rPr lang="en-US" sz="2600" dirty="0" err="1"/>
              <a:t>Địa</a:t>
            </a:r>
            <a:r>
              <a:rPr lang="en-US" sz="2600" dirty="0"/>
              <a:t> </a:t>
            </a:r>
            <a:r>
              <a:rPr lang="en-US" sz="2600" dirty="0" err="1"/>
              <a:t>chỉ</a:t>
            </a:r>
            <a:r>
              <a:rPr lang="en-US" sz="2600" dirty="0"/>
              <a:t> IP </a:t>
            </a:r>
            <a:r>
              <a:rPr lang="en-US" sz="2600" dirty="0" err="1"/>
              <a:t>của</a:t>
            </a:r>
            <a:r>
              <a:rPr lang="en-US" sz="2600" dirty="0"/>
              <a:t> Router </a:t>
            </a:r>
            <a:r>
              <a:rPr lang="en-US" sz="2600" dirty="0" err="1"/>
              <a:t>chặng</a:t>
            </a:r>
            <a:r>
              <a:rPr lang="en-US" sz="2600" dirty="0"/>
              <a:t> </a:t>
            </a:r>
            <a:r>
              <a:rPr lang="en-US" sz="2600" dirty="0" err="1"/>
              <a:t>kế</a:t>
            </a:r>
            <a:r>
              <a:rPr lang="en-US" sz="2600" dirty="0"/>
              <a:t> </a:t>
            </a:r>
            <a:r>
              <a:rPr lang="en-US" sz="2600" dirty="0" err="1"/>
              <a:t>tiếp</a:t>
            </a:r>
            <a:r>
              <a:rPr lang="en-US" sz="2600" dirty="0"/>
              <a:t> </a:t>
            </a:r>
            <a:r>
              <a:rPr lang="en-US" sz="2600" dirty="0" err="1"/>
              <a:t>phải</a:t>
            </a:r>
            <a:r>
              <a:rPr lang="en-US" sz="2600" dirty="0"/>
              <a:t> </a:t>
            </a:r>
            <a:r>
              <a:rPr lang="en-US" sz="2600" dirty="0" err="1"/>
              <a:t>đến</a:t>
            </a:r>
            <a:r>
              <a:rPr lang="en-US" sz="2600" dirty="0"/>
              <a:t>.</a:t>
            </a:r>
          </a:p>
          <a:p>
            <a:pPr marL="623888" lvl="1" indent="-514350" fontAlgn="auto">
              <a:lnSpc>
                <a:spcPct val="150000"/>
              </a:lnSpc>
              <a:spcAft>
                <a:spcPts val="0"/>
              </a:spcAft>
              <a:tabLst>
                <a:tab pos="688975" algn="l"/>
              </a:tabLst>
              <a:defRPr/>
            </a:pPr>
            <a:r>
              <a:rPr lang="en-US" sz="2600" dirty="0" err="1"/>
              <a:t>Giao</a:t>
            </a:r>
            <a:r>
              <a:rPr lang="en-US" sz="2600" dirty="0"/>
              <a:t> </a:t>
            </a:r>
            <a:r>
              <a:rPr lang="en-US" sz="2600" dirty="0" err="1"/>
              <a:t>tiếp</a:t>
            </a:r>
            <a:r>
              <a:rPr lang="en-US" sz="2600" dirty="0"/>
              <a:t> </a:t>
            </a:r>
            <a:r>
              <a:rPr lang="en-US" sz="2600" dirty="0" err="1"/>
              <a:t>vật</a:t>
            </a:r>
            <a:r>
              <a:rPr lang="en-US" sz="2600" dirty="0"/>
              <a:t> </a:t>
            </a:r>
            <a:r>
              <a:rPr lang="en-US" sz="2600" dirty="0" err="1"/>
              <a:t>lý</a:t>
            </a:r>
            <a:r>
              <a:rPr lang="en-US" sz="2600" dirty="0"/>
              <a:t> </a:t>
            </a:r>
            <a:r>
              <a:rPr lang="en-US" sz="2600" dirty="0" err="1"/>
              <a:t>phải</a:t>
            </a:r>
            <a:r>
              <a:rPr lang="en-US" sz="2600" dirty="0"/>
              <a:t> </a:t>
            </a:r>
            <a:r>
              <a:rPr lang="en-US" sz="2600" dirty="0" err="1"/>
              <a:t>sử</a:t>
            </a:r>
            <a:r>
              <a:rPr lang="en-US" sz="2600" dirty="0"/>
              <a:t> </a:t>
            </a:r>
            <a:r>
              <a:rPr lang="en-US" sz="2600" dirty="0" err="1"/>
              <a:t>dụng</a:t>
            </a:r>
            <a:r>
              <a:rPr lang="en-US" sz="2600" dirty="0"/>
              <a:t> </a:t>
            </a:r>
            <a:r>
              <a:rPr lang="en-US" sz="2600" dirty="0" err="1"/>
              <a:t>để</a:t>
            </a:r>
            <a:r>
              <a:rPr lang="en-US" sz="2600" dirty="0"/>
              <a:t> </a:t>
            </a:r>
            <a:r>
              <a:rPr lang="en-US" sz="2600" dirty="0" err="1"/>
              <a:t>đi</a:t>
            </a:r>
            <a:r>
              <a:rPr lang="en-US" sz="2600" dirty="0"/>
              <a:t> </a:t>
            </a:r>
            <a:r>
              <a:rPr lang="en-US" sz="2600" dirty="0" err="1"/>
              <a:t>đến</a:t>
            </a:r>
            <a:r>
              <a:rPr lang="en-US" sz="2600" dirty="0"/>
              <a:t> Router </a:t>
            </a:r>
            <a:r>
              <a:rPr lang="en-US" sz="2600" dirty="0" err="1"/>
              <a:t>kế</a:t>
            </a:r>
            <a:r>
              <a:rPr lang="en-US" sz="2600" dirty="0"/>
              <a:t> </a:t>
            </a:r>
            <a:r>
              <a:rPr lang="en-US" sz="2600" dirty="0" err="1"/>
              <a:t>tiếp</a:t>
            </a:r>
            <a:r>
              <a:rPr lang="en-US" sz="2600" dirty="0"/>
              <a:t>.</a:t>
            </a:r>
          </a:p>
          <a:p>
            <a:pPr marL="623888" lvl="1" indent="-514350" fontAlgn="auto">
              <a:lnSpc>
                <a:spcPct val="150000"/>
              </a:lnSpc>
              <a:spcAft>
                <a:spcPts val="0"/>
              </a:spcAft>
              <a:tabLst>
                <a:tab pos="688975" algn="l"/>
              </a:tabLst>
              <a:defRPr/>
            </a:pPr>
            <a:r>
              <a:rPr lang="en-US" sz="2600" dirty="0" err="1"/>
              <a:t>Mặt</a:t>
            </a:r>
            <a:r>
              <a:rPr lang="en-US" sz="2600" dirty="0"/>
              <a:t> </a:t>
            </a:r>
            <a:r>
              <a:rPr lang="en-US" sz="2600" dirty="0" err="1"/>
              <a:t>nạ</a:t>
            </a:r>
            <a:r>
              <a:rPr lang="en-US" sz="2600" dirty="0"/>
              <a:t> </a:t>
            </a:r>
            <a:r>
              <a:rPr lang="en-US" sz="2600" dirty="0" err="1"/>
              <a:t>mạng</a:t>
            </a:r>
            <a:r>
              <a:rPr lang="en-US" sz="2600" dirty="0"/>
              <a:t> </a:t>
            </a:r>
            <a:r>
              <a:rPr lang="en-US" sz="2600" dirty="0" err="1"/>
              <a:t>của</a:t>
            </a:r>
            <a:r>
              <a:rPr lang="en-US" sz="2600" dirty="0"/>
              <a:t> </a:t>
            </a:r>
            <a:r>
              <a:rPr lang="en-US" sz="2600" dirty="0" err="1"/>
              <a:t>địa</a:t>
            </a:r>
            <a:r>
              <a:rPr lang="en-US" sz="2600" dirty="0"/>
              <a:t> </a:t>
            </a:r>
            <a:r>
              <a:rPr lang="en-US" sz="2600" dirty="0" err="1"/>
              <a:t>chỉ</a:t>
            </a:r>
            <a:r>
              <a:rPr lang="en-US" sz="2600" dirty="0"/>
              <a:t> </a:t>
            </a:r>
            <a:r>
              <a:rPr lang="en-US" sz="2600" dirty="0" err="1"/>
              <a:t>đích</a:t>
            </a:r>
            <a:r>
              <a:rPr lang="en-US" sz="2600" dirty="0"/>
              <a:t>.</a:t>
            </a:r>
          </a:p>
          <a:p>
            <a:pPr marL="623888" lvl="1" indent="-514350" fontAlgn="auto">
              <a:lnSpc>
                <a:spcPct val="150000"/>
              </a:lnSpc>
              <a:spcAft>
                <a:spcPts val="0"/>
              </a:spcAft>
              <a:tabLst>
                <a:tab pos="688975" algn="l"/>
              </a:tabLst>
              <a:defRPr/>
            </a:pPr>
            <a:r>
              <a:rPr lang="en-US" sz="2600" dirty="0" err="1"/>
              <a:t>Khoảng</a:t>
            </a:r>
            <a:r>
              <a:rPr lang="en-US" sz="2600" dirty="0"/>
              <a:t> </a:t>
            </a:r>
            <a:r>
              <a:rPr lang="en-US" sz="2600" dirty="0" err="1"/>
              <a:t>cách</a:t>
            </a:r>
            <a:r>
              <a:rPr lang="en-US" sz="2600" dirty="0"/>
              <a:t> </a:t>
            </a:r>
            <a:r>
              <a:rPr lang="en-US" sz="2600" dirty="0" err="1"/>
              <a:t>đến</a:t>
            </a:r>
            <a:r>
              <a:rPr lang="en-US" sz="2600" dirty="0"/>
              <a:t> </a:t>
            </a:r>
            <a:r>
              <a:rPr lang="en-US" sz="2600" dirty="0" err="1"/>
              <a:t>đích</a:t>
            </a:r>
            <a:r>
              <a:rPr lang="en-US" sz="2600" dirty="0"/>
              <a:t> (</a:t>
            </a:r>
            <a:r>
              <a:rPr lang="en-US" sz="2600" dirty="0" err="1"/>
              <a:t>ví</a:t>
            </a:r>
            <a:r>
              <a:rPr lang="en-US" sz="2600" dirty="0"/>
              <a:t> </a:t>
            </a:r>
            <a:r>
              <a:rPr lang="en-US" sz="2600" dirty="0" err="1"/>
              <a:t>dụ</a:t>
            </a:r>
            <a:r>
              <a:rPr lang="en-US" sz="2600" dirty="0"/>
              <a:t>: </a:t>
            </a:r>
            <a:r>
              <a:rPr lang="en-US" sz="2600" dirty="0" err="1"/>
              <a:t>số</a:t>
            </a:r>
            <a:r>
              <a:rPr lang="en-US" sz="2600" dirty="0"/>
              <a:t> </a:t>
            </a:r>
            <a:r>
              <a:rPr lang="en-US" sz="2600" dirty="0" err="1"/>
              <a:t>lượng</a:t>
            </a:r>
            <a:r>
              <a:rPr lang="en-US" sz="2600" dirty="0"/>
              <a:t> </a:t>
            </a:r>
            <a:r>
              <a:rPr lang="en-US" sz="2600" dirty="0" err="1"/>
              <a:t>chặng</a:t>
            </a:r>
            <a:r>
              <a:rPr lang="en-US" sz="2600" dirty="0"/>
              <a:t> </a:t>
            </a:r>
            <a:r>
              <a:rPr lang="en-US" sz="2600" dirty="0" err="1"/>
              <a:t>để</a:t>
            </a:r>
            <a:r>
              <a:rPr lang="en-US" sz="2600" dirty="0"/>
              <a:t> </a:t>
            </a:r>
            <a:r>
              <a:rPr lang="en-US" sz="2600" dirty="0" err="1"/>
              <a:t>đến</a:t>
            </a:r>
            <a:r>
              <a:rPr lang="en-US" sz="2600" dirty="0"/>
              <a:t> </a:t>
            </a:r>
            <a:r>
              <a:rPr lang="en-US" sz="2600" dirty="0" err="1"/>
              <a:t>đích</a:t>
            </a:r>
            <a:r>
              <a:rPr lang="en-US" sz="2600" dirty="0"/>
              <a:t>)</a:t>
            </a:r>
          </a:p>
          <a:p>
            <a:pPr marL="623888" lvl="1" indent="-514350" fontAlgn="auto">
              <a:lnSpc>
                <a:spcPct val="150000"/>
              </a:lnSpc>
              <a:spcAft>
                <a:spcPts val="0"/>
              </a:spcAft>
              <a:tabLst>
                <a:tab pos="688975" algn="l"/>
              </a:tabLst>
              <a:defRPr/>
            </a:pPr>
            <a:r>
              <a:rPr lang="en-US" sz="2600" dirty="0" err="1"/>
              <a:t>Thời</a:t>
            </a:r>
            <a:r>
              <a:rPr lang="en-US" sz="2600" dirty="0"/>
              <a:t> </a:t>
            </a:r>
            <a:r>
              <a:rPr lang="en-US" sz="2600" dirty="0" err="1"/>
              <a:t>gian</a:t>
            </a:r>
            <a:r>
              <a:rPr lang="en-US" sz="2600" dirty="0"/>
              <a:t> (</a:t>
            </a:r>
            <a:r>
              <a:rPr lang="en-US" sz="2600" dirty="0" err="1"/>
              <a:t>tính</a:t>
            </a:r>
            <a:r>
              <a:rPr lang="en-US" sz="2600" dirty="0"/>
              <a:t> </a:t>
            </a:r>
            <a:r>
              <a:rPr lang="en-US" sz="2600" dirty="0" err="1"/>
              <a:t>theo</a:t>
            </a:r>
            <a:r>
              <a:rPr lang="en-US" sz="2600" dirty="0"/>
              <a:t> </a:t>
            </a:r>
            <a:r>
              <a:rPr lang="en-US" sz="2600" dirty="0" err="1"/>
              <a:t>giây</a:t>
            </a:r>
            <a:r>
              <a:rPr lang="en-US" sz="2600" dirty="0"/>
              <a:t>) </a:t>
            </a:r>
            <a:r>
              <a:rPr lang="en-US" sz="2600" dirty="0" err="1"/>
              <a:t>từ</a:t>
            </a:r>
            <a:r>
              <a:rPr lang="en-US" sz="2600" dirty="0"/>
              <a:t> </a:t>
            </a:r>
            <a:r>
              <a:rPr lang="en-US" sz="2600" dirty="0" err="1"/>
              <a:t>khi</a:t>
            </a:r>
            <a:r>
              <a:rPr lang="en-US" sz="2600" dirty="0"/>
              <a:t> Router </a:t>
            </a:r>
            <a:r>
              <a:rPr lang="en-US" sz="2600" dirty="0" err="1"/>
              <a:t>cập</a:t>
            </a:r>
            <a:r>
              <a:rPr lang="en-US" sz="2600" dirty="0"/>
              <a:t> </a:t>
            </a:r>
            <a:r>
              <a:rPr lang="en-US" sz="2600" dirty="0" err="1"/>
              <a:t>nhật</a:t>
            </a:r>
            <a:r>
              <a:rPr lang="en-US" sz="2600" dirty="0"/>
              <a:t> </a:t>
            </a:r>
            <a:r>
              <a:rPr lang="en-US" sz="2600" dirty="0" err="1"/>
              <a:t>lần</a:t>
            </a:r>
            <a:r>
              <a:rPr lang="en-US" sz="2600" dirty="0"/>
              <a:t> </a:t>
            </a:r>
            <a:r>
              <a:rPr lang="en-US" sz="2600" dirty="0" err="1"/>
              <a:t>cuối</a:t>
            </a:r>
            <a:r>
              <a:rPr lang="en-US" sz="2600" dirty="0"/>
              <a:t>. </a:t>
            </a:r>
            <a:br>
              <a:rPr lang="en-US" sz="2600" dirty="0"/>
            </a:br>
            <a:endParaRPr lang="en-US" sz="2600" dirty="0"/>
          </a:p>
        </p:txBody>
      </p:sp>
      <p:sp>
        <p:nvSpPr>
          <p:cNvPr id="60420" name="Slide Number Placeholder 3">
            <a:extLst>
              <a:ext uri="{FF2B5EF4-FFF2-40B4-BE49-F238E27FC236}">
                <a16:creationId xmlns:a16="http://schemas.microsoft.com/office/drawing/2014/main" id="{B56CA987-17C1-4087-A9F0-73321A81BCBC}"/>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3E70A4A9-A475-45C9-A1C5-AD63B7117FC1}"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119</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3740-BD85-4F4C-B67E-F905E6872F48}"/>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4887F8DD-6664-4388-B7EE-486A8DD0021C}"/>
              </a:ext>
            </a:extLst>
          </p:cNvPr>
          <p:cNvSpPr>
            <a:spLocks noGrp="1"/>
          </p:cNvSpPr>
          <p:nvPr>
            <p:ph idx="1"/>
          </p:nvPr>
        </p:nvSpPr>
        <p:spPr/>
        <p:txBody>
          <a:bodyPr/>
          <a:lstStyle/>
          <a:p>
            <a:pPr marL="0" indent="0">
              <a:buNone/>
            </a:pPr>
            <a:r>
              <a:rPr lang="vi-VN" b="1" dirty="0"/>
              <a:t>Chức năng cơ bản của IP</a:t>
            </a:r>
            <a:endParaRPr lang="en-US" b="1" dirty="0"/>
          </a:p>
          <a:p>
            <a:r>
              <a:rPr lang="en-US" dirty="0" err="1"/>
              <a:t>Định</a:t>
            </a:r>
            <a:r>
              <a:rPr lang="en-US" dirty="0"/>
              <a:t> </a:t>
            </a:r>
            <a:r>
              <a:rPr lang="en-US" dirty="0" err="1"/>
              <a:t>địa</a:t>
            </a:r>
            <a:r>
              <a:rPr lang="en-US" dirty="0"/>
              <a:t> </a:t>
            </a:r>
            <a:r>
              <a:rPr lang="en-US" dirty="0" err="1"/>
              <a:t>chỉ</a:t>
            </a:r>
            <a:r>
              <a:rPr lang="en-US" dirty="0"/>
              <a:t>: </a:t>
            </a:r>
            <a:r>
              <a:rPr lang="en-US" dirty="0" err="1"/>
              <a:t>địa</a:t>
            </a:r>
            <a:r>
              <a:rPr lang="en-US" dirty="0"/>
              <a:t> </a:t>
            </a:r>
            <a:r>
              <a:rPr lang="en-US" dirty="0" err="1"/>
              <a:t>chỉ</a:t>
            </a:r>
            <a:r>
              <a:rPr lang="en-US" dirty="0"/>
              <a:t> IP</a:t>
            </a:r>
          </a:p>
          <a:p>
            <a:r>
              <a:rPr lang="en-US" dirty="0" err="1"/>
              <a:t>Đóng</a:t>
            </a:r>
            <a:r>
              <a:rPr lang="en-US" dirty="0"/>
              <a:t> </a:t>
            </a:r>
            <a:r>
              <a:rPr lang="en-US" dirty="0" err="1"/>
              <a:t>gói</a:t>
            </a:r>
            <a:r>
              <a:rPr lang="en-US" dirty="0"/>
              <a:t> </a:t>
            </a:r>
            <a:r>
              <a:rPr lang="en-US" dirty="0" err="1"/>
              <a:t>dữ</a:t>
            </a:r>
            <a:r>
              <a:rPr lang="en-US" dirty="0"/>
              <a:t> </a:t>
            </a:r>
            <a:r>
              <a:rPr lang="en-US" dirty="0" err="1"/>
              <a:t>liệu</a:t>
            </a:r>
            <a:endParaRPr lang="en-US" dirty="0"/>
          </a:p>
          <a:p>
            <a:pPr lvl="1"/>
            <a:r>
              <a:rPr lang="en-US" dirty="0" err="1"/>
              <a:t>Dồn</a:t>
            </a:r>
            <a:r>
              <a:rPr lang="en-US" dirty="0"/>
              <a:t> </a:t>
            </a:r>
            <a:r>
              <a:rPr lang="en-US" dirty="0" err="1"/>
              <a:t>kênh</a:t>
            </a:r>
            <a:r>
              <a:rPr lang="en-US" dirty="0"/>
              <a:t>/</a:t>
            </a:r>
            <a:r>
              <a:rPr lang="en-US" dirty="0" err="1"/>
              <a:t>Phân</a:t>
            </a:r>
            <a:r>
              <a:rPr lang="en-US" dirty="0"/>
              <a:t> </a:t>
            </a:r>
            <a:r>
              <a:rPr lang="en-US" dirty="0" err="1"/>
              <a:t>kênh</a:t>
            </a:r>
            <a:endParaRPr lang="en-US" dirty="0"/>
          </a:p>
          <a:p>
            <a:r>
              <a:rPr lang="en-US" dirty="0" err="1"/>
              <a:t>Chuyển</a:t>
            </a:r>
            <a:r>
              <a:rPr lang="en-US" dirty="0"/>
              <a:t> </a:t>
            </a:r>
            <a:r>
              <a:rPr lang="en-US" dirty="0" err="1"/>
              <a:t>tiếp</a:t>
            </a:r>
            <a:r>
              <a:rPr lang="en-US" dirty="0"/>
              <a:t>: </a:t>
            </a:r>
            <a:r>
              <a:rPr lang="en-US" dirty="0" err="1"/>
              <a:t>theo</a:t>
            </a:r>
            <a:r>
              <a:rPr lang="en-US" dirty="0"/>
              <a:t> </a:t>
            </a:r>
            <a:r>
              <a:rPr lang="en-US" dirty="0" err="1"/>
              <a:t>địa</a:t>
            </a:r>
            <a:r>
              <a:rPr lang="en-US" dirty="0"/>
              <a:t> </a:t>
            </a:r>
            <a:r>
              <a:rPr lang="en-US" dirty="0" err="1"/>
              <a:t>chỉ</a:t>
            </a:r>
            <a:r>
              <a:rPr lang="en-US" dirty="0"/>
              <a:t> IP (</a:t>
            </a:r>
            <a:r>
              <a:rPr lang="en-US" dirty="0" err="1"/>
              <a:t>sẽ</a:t>
            </a:r>
            <a:r>
              <a:rPr lang="en-US" dirty="0"/>
              <a:t> </a:t>
            </a:r>
            <a:r>
              <a:rPr lang="en-US" dirty="0" err="1"/>
              <a:t>đề</a:t>
            </a:r>
            <a:r>
              <a:rPr lang="en-US" dirty="0"/>
              <a:t> </a:t>
            </a:r>
            <a:r>
              <a:rPr lang="en-US" dirty="0" err="1"/>
              <a:t>cập</a:t>
            </a:r>
            <a:r>
              <a:rPr lang="en-US" dirty="0"/>
              <a:t> </a:t>
            </a:r>
            <a:r>
              <a:rPr lang="en-US" dirty="0" err="1"/>
              <a:t>trong</a:t>
            </a:r>
            <a:r>
              <a:rPr lang="en-US" dirty="0"/>
              <a:t> </a:t>
            </a:r>
            <a:r>
              <a:rPr lang="en-US" dirty="0" err="1"/>
              <a:t>phần</a:t>
            </a:r>
            <a:r>
              <a:rPr lang="en-US" dirty="0"/>
              <a:t> </a:t>
            </a:r>
            <a:r>
              <a:rPr lang="en-US" dirty="0" err="1"/>
              <a:t>sau</a:t>
            </a:r>
            <a:r>
              <a:rPr lang="en-US" dirty="0"/>
              <a:t>)</a:t>
            </a:r>
          </a:p>
          <a:p>
            <a:r>
              <a:rPr lang="vi-VN" dirty="0"/>
              <a:t>Đảm bảo chất lượng dịch vụ</a:t>
            </a:r>
            <a:endParaRPr lang="en-US" dirty="0"/>
          </a:p>
        </p:txBody>
      </p:sp>
    </p:spTree>
    <p:extLst>
      <p:ext uri="{BB962C8B-B14F-4D97-AF65-F5344CB8AC3E}">
        <p14:creationId xmlns:p14="http://schemas.microsoft.com/office/powerpoint/2010/main" val="38376761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53D2D1-365A-40C4-9E3F-6BBD104A4550}"/>
              </a:ext>
            </a:extLst>
          </p:cNvPr>
          <p:cNvSpPr>
            <a:spLocks noGrp="1"/>
          </p:cNvSpPr>
          <p:nvPr>
            <p:ph idx="1"/>
          </p:nvPr>
        </p:nvSpPr>
        <p:spPr/>
        <p:txBody>
          <a:bodyPr/>
          <a:lstStyle/>
          <a:p>
            <a:pPr marL="0" indent="0" algn="just">
              <a:buNone/>
              <a:defRPr/>
            </a:pPr>
            <a:r>
              <a:rPr lang="en-US" b="1" dirty="0" err="1"/>
              <a:t>Nguyên</a:t>
            </a:r>
            <a:r>
              <a:rPr lang="en-US" b="1" dirty="0"/>
              <a:t> </a:t>
            </a:r>
            <a:r>
              <a:rPr lang="en-US" b="1" dirty="0" err="1"/>
              <a:t>tắc</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bảng</a:t>
            </a:r>
            <a:r>
              <a:rPr lang="en-US" b="1" dirty="0"/>
              <a:t> </a:t>
            </a:r>
            <a:r>
              <a:rPr lang="en-US" b="1" dirty="0" err="1"/>
              <a:t>định</a:t>
            </a:r>
            <a:r>
              <a:rPr lang="en-US" b="1" dirty="0"/>
              <a:t> </a:t>
            </a:r>
            <a:r>
              <a:rPr lang="en-US" b="1" dirty="0" err="1"/>
              <a:t>tuyến</a:t>
            </a:r>
            <a:endParaRPr lang="en-US" b="1" dirty="0"/>
          </a:p>
          <a:p>
            <a:pPr algn="just" eaLnBrk="1" hangingPunct="1">
              <a:defRPr/>
            </a:pPr>
            <a:r>
              <a:rPr lang="vi-VN" dirty="0"/>
              <a:t>Khi một Router khởi động, nó chỉ biết về những giao diện kết nối trực tiếp với nó. Các giao diện này xuất hiện trong bảng định tuyến được đánh đấu bằng chữ C trong cột đầu tiên của bảng.</a:t>
            </a:r>
            <a:endParaRPr lang="en-US" dirty="0"/>
          </a:p>
          <a:p>
            <a:pPr algn="just" eaLnBrk="1" hangingPunct="1">
              <a:defRPr/>
            </a:pPr>
            <a:r>
              <a:rPr lang="vi-VN" dirty="0"/>
              <a:t>Nếu Router đang chạy một giao thức định tuyến, bảng định tuyến sẽ tạo thêm ra các thực thể cho mỗi kết nối mà nó biết về mạng đó và được đánh dấu bằng các chữ cái  R(RIP), I(IGRP ), O (OSPF) ...</a:t>
            </a:r>
            <a:endParaRPr lang="en-US" dirty="0"/>
          </a:p>
        </p:txBody>
      </p:sp>
      <p:sp>
        <p:nvSpPr>
          <p:cNvPr id="4" name="Title 1">
            <a:extLst>
              <a:ext uri="{FF2B5EF4-FFF2-40B4-BE49-F238E27FC236}">
                <a16:creationId xmlns:a16="http://schemas.microsoft.com/office/drawing/2014/main" id="{8A202E9B-FB85-437C-9069-D13FEEE15A71}"/>
              </a:ext>
            </a:extLst>
          </p:cNvPr>
          <p:cNvSpPr>
            <a:spLocks noGrp="1"/>
          </p:cNvSpPr>
          <p:nvPr>
            <p:ph type="title"/>
          </p:nvPr>
        </p:nvSpPr>
        <p:spPr>
          <a:xfrm>
            <a:off x="1232452" y="266700"/>
            <a:ext cx="9352998"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E7AF31AA-A288-4610-A21D-22BE012C7FDB}"/>
              </a:ext>
            </a:extLst>
          </p:cNvPr>
          <p:cNvSpPr>
            <a:spLocks noGrp="1"/>
          </p:cNvSpPr>
          <p:nvPr>
            <p:ph idx="1"/>
          </p:nvPr>
        </p:nvSpPr>
        <p:spPr/>
        <p:txBody>
          <a:bodyPr/>
          <a:lstStyle/>
          <a:p>
            <a:pPr algn="just" eaLnBrk="1" hangingPunct="1"/>
            <a:r>
              <a:rPr lang="vi-VN" altLang="en-US"/>
              <a:t>Khi Router nhận được một gói tin, trường địa chỉ đích của gói tin đó được lấy ra, Router tìm kiếm trong bảng định tuyến của mình xem có thực thể nào phù hợp với địa chỉ đó không. </a:t>
            </a:r>
            <a:endParaRPr lang="en-US" altLang="en-US"/>
          </a:p>
          <a:p>
            <a:pPr algn="just" eaLnBrk="1" hangingPunct="1"/>
            <a:r>
              <a:rPr lang="vi-VN" altLang="en-US"/>
              <a:t>Nếu có thì gói tin sẽ được chuyển đến chặng kế tiếp bằng việc đưa gói tin ra giao diện vật lý phù hợp trên Router theo bảng định tuyến. </a:t>
            </a:r>
            <a:endParaRPr lang="en-US" altLang="en-US"/>
          </a:p>
          <a:p>
            <a:pPr algn="just" eaLnBrk="1" hangingPunct="1"/>
            <a:r>
              <a:rPr lang="vi-VN" altLang="en-US"/>
              <a:t>Nếu không tìm thấy, các gói tin sẽ được gửi đến giao diện được cấu hình mặc định (nếu có), hoặc gói tin sẽ bị loại bỏ .</a:t>
            </a:r>
            <a:endParaRPr lang="en-US" altLang="en-US"/>
          </a:p>
        </p:txBody>
      </p:sp>
      <p:sp>
        <p:nvSpPr>
          <p:cNvPr id="5" name="Title 1">
            <a:extLst>
              <a:ext uri="{FF2B5EF4-FFF2-40B4-BE49-F238E27FC236}">
                <a16:creationId xmlns:a16="http://schemas.microsoft.com/office/drawing/2014/main" id="{9316E1B8-5F3D-4034-B82A-0484DFDDCA11}"/>
              </a:ext>
            </a:extLst>
          </p:cNvPr>
          <p:cNvSpPr>
            <a:spLocks noGrp="1"/>
          </p:cNvSpPr>
          <p:nvPr>
            <p:ph type="title"/>
          </p:nvPr>
        </p:nvSpPr>
        <p:spPr>
          <a:xfrm>
            <a:off x="2133600" y="266700"/>
            <a:ext cx="7467600" cy="571500"/>
          </a:xfrm>
        </p:spPr>
        <p:txBody>
          <a:bodyPr rtlCol="0">
            <a:normAutofit fontScale="90000"/>
          </a:bodyPr>
          <a:lstStyle/>
          <a:p>
            <a:pPr marL="571500" indent="-571500" fontAlgn="auto">
              <a:spcAft>
                <a:spcPts val="0"/>
              </a:spcAft>
              <a:buFontTx/>
              <a:buAutoNum type="romanUcPeriod" startAt="2"/>
              <a:defRPr/>
            </a:pPr>
            <a:r>
              <a:rPr lang="en-US" dirty="0">
                <a:latin typeface="Times New Roman" pitchFamily="18" charset="0"/>
                <a:cs typeface="Times New Roman" pitchFamily="18" charset="0"/>
              </a:rPr>
              <a:t>ĐỊNH TUYẾN ĐỘNG - THUẬT NGỮ </a:t>
            </a:r>
            <a:endParaRPr lang="vi-VN" dirty="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Content Placeholder 2">
            <a:extLst>
              <a:ext uri="{FF2B5EF4-FFF2-40B4-BE49-F238E27FC236}">
                <a16:creationId xmlns:a16="http://schemas.microsoft.com/office/drawing/2014/main" id="{2A605663-C7CA-4F17-B37C-E6F18A01DBD1}"/>
              </a:ext>
            </a:extLst>
          </p:cNvPr>
          <p:cNvSpPr>
            <a:spLocks noGrp="1"/>
          </p:cNvSpPr>
          <p:nvPr>
            <p:ph idx="1"/>
          </p:nvPr>
        </p:nvSpPr>
        <p:spPr>
          <a:xfrm>
            <a:off x="536713" y="1174751"/>
            <a:ext cx="11486322" cy="5181600"/>
          </a:xfrm>
        </p:spPr>
        <p:txBody>
          <a:bodyPr rtlCol="0">
            <a:normAutofit fontScale="92500"/>
          </a:bodyPr>
          <a:lstStyle/>
          <a:p>
            <a:pPr marL="514350" indent="-514350" fontAlgn="auto">
              <a:spcBef>
                <a:spcPts val="1200"/>
              </a:spcBef>
              <a:spcAft>
                <a:spcPts val="0"/>
              </a:spcAft>
              <a:buNone/>
              <a:tabLst>
                <a:tab pos="688975" algn="l"/>
              </a:tabLst>
              <a:defRPr/>
            </a:pPr>
            <a:r>
              <a:rPr lang="en-US" b="1" u="sng" dirty="0">
                <a:solidFill>
                  <a:srgbClr val="FF0000"/>
                </a:solidFill>
              </a:rPr>
              <a:t>Administrative Distance (AD) - </a:t>
            </a:r>
            <a:r>
              <a:rPr lang="en-US" b="1" u="sng" dirty="0" err="1">
                <a:solidFill>
                  <a:srgbClr val="FF0000"/>
                </a:solidFill>
              </a:rPr>
              <a:t>Khoảng</a:t>
            </a:r>
            <a:r>
              <a:rPr lang="en-US" b="1" u="sng" dirty="0">
                <a:solidFill>
                  <a:srgbClr val="FF0000"/>
                </a:solidFill>
              </a:rPr>
              <a:t> </a:t>
            </a:r>
            <a:r>
              <a:rPr lang="en-US" b="1" u="sng" dirty="0" err="1">
                <a:solidFill>
                  <a:srgbClr val="FF0000"/>
                </a:solidFill>
              </a:rPr>
              <a:t>cách</a:t>
            </a:r>
            <a:r>
              <a:rPr lang="en-US" b="1" u="sng" dirty="0">
                <a:solidFill>
                  <a:srgbClr val="FF0000"/>
                </a:solidFill>
              </a:rPr>
              <a:t> </a:t>
            </a:r>
            <a:r>
              <a:rPr lang="en-US" b="1" u="sng" dirty="0" err="1">
                <a:solidFill>
                  <a:srgbClr val="FF0000"/>
                </a:solidFill>
              </a:rPr>
              <a:t>quản</a:t>
            </a:r>
            <a:r>
              <a:rPr lang="en-US" b="1" u="sng" dirty="0">
                <a:solidFill>
                  <a:srgbClr val="FF0000"/>
                </a:solidFill>
              </a:rPr>
              <a:t> </a:t>
            </a:r>
            <a:r>
              <a:rPr lang="en-US" b="1" u="sng" dirty="0" err="1">
                <a:solidFill>
                  <a:srgbClr val="FF0000"/>
                </a:solidFill>
              </a:rPr>
              <a:t>lý</a:t>
            </a:r>
            <a:r>
              <a:rPr lang="en-US" b="1" u="sng" dirty="0">
                <a:solidFill>
                  <a:srgbClr val="FF0000"/>
                </a:solidFill>
              </a:rPr>
              <a:t> </a:t>
            </a:r>
          </a:p>
          <a:p>
            <a:pPr marL="514350" indent="-514350" fontAlgn="auto">
              <a:spcBef>
                <a:spcPts val="1200"/>
              </a:spcBef>
              <a:spcAft>
                <a:spcPts val="0"/>
              </a:spcAft>
              <a:tabLst>
                <a:tab pos="688975" algn="l"/>
              </a:tabLst>
              <a:defRPr/>
            </a:pPr>
            <a:r>
              <a:rPr lang="en-US" dirty="0"/>
              <a:t>AD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đánh</a:t>
            </a:r>
            <a:r>
              <a:rPr lang="en-US" dirty="0"/>
              <a:t> </a:t>
            </a:r>
            <a:r>
              <a:rPr lang="en-US" dirty="0" err="1"/>
              <a:t>giá</a:t>
            </a:r>
            <a:r>
              <a:rPr lang="en-US" dirty="0"/>
              <a:t> </a:t>
            </a:r>
            <a:r>
              <a:rPr lang="en-US" dirty="0" err="1"/>
              <a:t>độ</a:t>
            </a:r>
            <a:r>
              <a:rPr lang="en-US" dirty="0"/>
              <a:t> tin </a:t>
            </a:r>
            <a:r>
              <a:rPr lang="en-US" dirty="0" err="1"/>
              <a:t>cậy</a:t>
            </a:r>
            <a:r>
              <a:rPr lang="en-US" dirty="0"/>
              <a:t> </a:t>
            </a:r>
            <a:r>
              <a:rPr lang="en-US" dirty="0" err="1"/>
              <a:t>của</a:t>
            </a:r>
            <a:r>
              <a:rPr lang="en-US" dirty="0"/>
              <a:t> </a:t>
            </a:r>
            <a:r>
              <a:rPr lang="en-US" dirty="0" err="1"/>
              <a:t>thông</a:t>
            </a:r>
            <a:r>
              <a:rPr lang="en-US" dirty="0"/>
              <a:t> tin </a:t>
            </a:r>
            <a:r>
              <a:rPr lang="en-US" dirty="0" err="1"/>
              <a:t>định</a:t>
            </a:r>
            <a:r>
              <a:rPr lang="en-US" dirty="0"/>
              <a:t> </a:t>
            </a:r>
            <a:r>
              <a:rPr lang="en-US" dirty="0" err="1"/>
              <a:t>tuyến</a:t>
            </a:r>
            <a:r>
              <a:rPr lang="en-US" dirty="0"/>
              <a:t> </a:t>
            </a:r>
            <a:r>
              <a:rPr lang="en-US" dirty="0" err="1"/>
              <a:t>mà</a:t>
            </a:r>
            <a:r>
              <a:rPr lang="en-US" dirty="0"/>
              <a:t> Router </a:t>
            </a:r>
            <a:r>
              <a:rPr lang="en-US" dirty="0" err="1"/>
              <a:t>nhận</a:t>
            </a:r>
            <a:r>
              <a:rPr lang="en-US" dirty="0"/>
              <a:t> </a:t>
            </a:r>
            <a:r>
              <a:rPr lang="en-US" dirty="0" err="1"/>
              <a:t>từ</a:t>
            </a:r>
            <a:r>
              <a:rPr lang="en-US" dirty="0"/>
              <a:t> Router </a:t>
            </a:r>
            <a:r>
              <a:rPr lang="en-US" dirty="0" err="1"/>
              <a:t>hàng</a:t>
            </a:r>
            <a:r>
              <a:rPr lang="en-US" dirty="0"/>
              <a:t> </a:t>
            </a:r>
            <a:r>
              <a:rPr lang="en-US" dirty="0" err="1"/>
              <a:t>xóm</a:t>
            </a:r>
            <a:r>
              <a:rPr lang="en-US" dirty="0"/>
              <a:t>.</a:t>
            </a:r>
          </a:p>
          <a:p>
            <a:pPr marL="514350" indent="-514350" fontAlgn="auto">
              <a:spcBef>
                <a:spcPts val="1200"/>
              </a:spcBef>
              <a:spcAft>
                <a:spcPts val="0"/>
              </a:spcAft>
              <a:tabLst>
                <a:tab pos="688975" algn="l"/>
              </a:tabLst>
              <a:defRPr/>
            </a:pPr>
            <a:r>
              <a:rPr lang="en-US" dirty="0"/>
              <a:t>AD </a:t>
            </a:r>
            <a:r>
              <a:rPr lang="en-US" dirty="0" err="1"/>
              <a:t>là</a:t>
            </a:r>
            <a:r>
              <a:rPr lang="en-US" dirty="0"/>
              <a:t> </a:t>
            </a:r>
            <a:r>
              <a:rPr lang="en-US" dirty="0" err="1"/>
              <a:t>một</a:t>
            </a:r>
            <a:r>
              <a:rPr lang="en-US" dirty="0"/>
              <a:t> </a:t>
            </a:r>
            <a:r>
              <a:rPr lang="en-US" dirty="0" err="1"/>
              <a:t>số</a:t>
            </a:r>
            <a:r>
              <a:rPr lang="en-US" dirty="0"/>
              <a:t> </a:t>
            </a:r>
            <a:r>
              <a:rPr lang="en-US" dirty="0" err="1"/>
              <a:t>nguyên</a:t>
            </a:r>
            <a:r>
              <a:rPr lang="en-US" dirty="0"/>
              <a:t> </a:t>
            </a:r>
            <a:r>
              <a:rPr lang="en-US" dirty="0" err="1"/>
              <a:t>biến</a:t>
            </a:r>
            <a:r>
              <a:rPr lang="en-US" dirty="0"/>
              <a:t> </a:t>
            </a:r>
            <a:r>
              <a:rPr lang="en-US" dirty="0" err="1"/>
              <a:t>đổi</a:t>
            </a:r>
            <a:r>
              <a:rPr lang="en-US" dirty="0"/>
              <a:t> </a:t>
            </a:r>
            <a:r>
              <a:rPr lang="en-US" dirty="0" err="1"/>
              <a:t>từ</a:t>
            </a:r>
            <a:r>
              <a:rPr lang="en-US" dirty="0"/>
              <a:t> : 0 </a:t>
            </a:r>
            <a:r>
              <a:rPr lang="en-US" dirty="0" err="1"/>
              <a:t>đến</a:t>
            </a:r>
            <a:r>
              <a:rPr lang="en-US" dirty="0"/>
              <a:t> 255; 0 </a:t>
            </a:r>
            <a:r>
              <a:rPr lang="en-US" dirty="0" err="1"/>
              <a:t>tương</a:t>
            </a:r>
            <a:r>
              <a:rPr lang="en-US" dirty="0"/>
              <a:t> </a:t>
            </a:r>
            <a:r>
              <a:rPr lang="en-US" dirty="0" err="1"/>
              <a:t>ứng</a:t>
            </a:r>
            <a:r>
              <a:rPr lang="en-US" dirty="0"/>
              <a:t> </a:t>
            </a:r>
            <a:r>
              <a:rPr lang="en-US" dirty="0" err="1"/>
              <a:t>với</a:t>
            </a:r>
            <a:r>
              <a:rPr lang="en-US" dirty="0"/>
              <a:t> </a:t>
            </a:r>
            <a:r>
              <a:rPr lang="en-US" dirty="0" err="1"/>
              <a:t>độ</a:t>
            </a:r>
            <a:r>
              <a:rPr lang="en-US" dirty="0"/>
              <a:t> tin </a:t>
            </a:r>
            <a:r>
              <a:rPr lang="en-US" dirty="0" err="1"/>
              <a:t>cậy</a:t>
            </a:r>
            <a:r>
              <a:rPr lang="en-US" dirty="0"/>
              <a:t> </a:t>
            </a:r>
            <a:r>
              <a:rPr lang="en-US" dirty="0" err="1"/>
              <a:t>cao</a:t>
            </a:r>
            <a:r>
              <a:rPr lang="en-US" dirty="0"/>
              <a:t> </a:t>
            </a:r>
            <a:r>
              <a:rPr lang="en-US" dirty="0" err="1"/>
              <a:t>nhất</a:t>
            </a:r>
            <a:r>
              <a:rPr lang="en-US" dirty="0"/>
              <a:t> </a:t>
            </a:r>
            <a:r>
              <a:rPr lang="en-US" dirty="0" err="1"/>
              <a:t>và</a:t>
            </a:r>
            <a:r>
              <a:rPr lang="en-US" dirty="0"/>
              <a:t> 255 </a:t>
            </a:r>
            <a:r>
              <a:rPr lang="en-US" dirty="0" err="1"/>
              <a:t>có</a:t>
            </a:r>
            <a:r>
              <a:rPr lang="en-US" dirty="0"/>
              <a:t> </a:t>
            </a:r>
            <a:r>
              <a:rPr lang="en-US" dirty="0" err="1"/>
              <a:t>nghĩa</a:t>
            </a:r>
            <a:r>
              <a:rPr lang="en-US" dirty="0"/>
              <a:t> </a:t>
            </a:r>
            <a:r>
              <a:rPr lang="en-US" dirty="0" err="1"/>
              <a:t>là</a:t>
            </a:r>
            <a:r>
              <a:rPr lang="en-US" dirty="0"/>
              <a:t> </a:t>
            </a:r>
            <a:r>
              <a:rPr lang="en-US" dirty="0" err="1"/>
              <a:t>không</a:t>
            </a:r>
            <a:r>
              <a:rPr lang="en-US" dirty="0"/>
              <a:t> </a:t>
            </a:r>
            <a:r>
              <a:rPr lang="en-US" dirty="0" err="1"/>
              <a:t>có</a:t>
            </a:r>
            <a:r>
              <a:rPr lang="en-US" dirty="0"/>
              <a:t> </a:t>
            </a:r>
            <a:r>
              <a:rPr lang="en-US" dirty="0" err="1"/>
              <a:t>lưu</a:t>
            </a:r>
            <a:r>
              <a:rPr lang="en-US" dirty="0"/>
              <a:t> </a:t>
            </a:r>
            <a:r>
              <a:rPr lang="en-US" dirty="0" err="1"/>
              <a:t>lượng</a:t>
            </a:r>
            <a:r>
              <a:rPr lang="en-US" dirty="0"/>
              <a:t> </a:t>
            </a:r>
            <a:r>
              <a:rPr lang="en-US" dirty="0" err="1"/>
              <a:t>đi</a:t>
            </a:r>
            <a:r>
              <a:rPr lang="en-US" dirty="0"/>
              <a:t> qua </a:t>
            </a:r>
            <a:r>
              <a:rPr lang="en-US" dirty="0" err="1"/>
              <a:t>tuyến</a:t>
            </a:r>
            <a:r>
              <a:rPr lang="en-US" dirty="0"/>
              <a:t> </a:t>
            </a:r>
            <a:r>
              <a:rPr lang="en-US" dirty="0" err="1"/>
              <a:t>này</a:t>
            </a:r>
            <a:r>
              <a:rPr lang="en-US" dirty="0"/>
              <a:t> (</a:t>
            </a:r>
            <a:r>
              <a:rPr lang="en-US" dirty="0" err="1"/>
              <a:t>tức</a:t>
            </a:r>
            <a:r>
              <a:rPr lang="en-US" dirty="0"/>
              <a:t> </a:t>
            </a:r>
            <a:r>
              <a:rPr lang="en-US" dirty="0" err="1"/>
              <a:t>là</a:t>
            </a:r>
            <a:r>
              <a:rPr lang="en-US" dirty="0"/>
              <a:t> </a:t>
            </a:r>
            <a:r>
              <a:rPr lang="en-US" dirty="0" err="1"/>
              <a:t>tuyến</a:t>
            </a:r>
            <a:r>
              <a:rPr lang="en-US" dirty="0"/>
              <a:t> </a:t>
            </a:r>
            <a:r>
              <a:rPr lang="en-US" dirty="0" err="1"/>
              <a:t>này</a:t>
            </a:r>
            <a:r>
              <a:rPr lang="en-US" dirty="0"/>
              <a:t> </a:t>
            </a:r>
            <a:r>
              <a:rPr lang="en-US" dirty="0" err="1"/>
              <a:t>không</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vận</a:t>
            </a:r>
            <a:r>
              <a:rPr lang="en-US" dirty="0"/>
              <a:t> </a:t>
            </a:r>
            <a:r>
              <a:rPr lang="en-US" dirty="0" err="1"/>
              <a:t>chuyển</a:t>
            </a:r>
            <a:r>
              <a:rPr lang="en-US" dirty="0"/>
              <a:t> </a:t>
            </a:r>
            <a:r>
              <a:rPr lang="en-US" dirty="0" err="1"/>
              <a:t>thông</a:t>
            </a:r>
            <a:r>
              <a:rPr lang="en-US" dirty="0"/>
              <a:t> tin </a:t>
            </a:r>
            <a:r>
              <a:rPr lang="en-US" dirty="0" err="1"/>
              <a:t>của</a:t>
            </a:r>
            <a:r>
              <a:rPr lang="en-US" dirty="0"/>
              <a:t> </a:t>
            </a:r>
            <a:r>
              <a:rPr lang="en-US" dirty="0" err="1"/>
              <a:t>người</a:t>
            </a:r>
            <a:r>
              <a:rPr lang="en-US" dirty="0"/>
              <a:t> </a:t>
            </a:r>
            <a:r>
              <a:rPr lang="en-US" dirty="0" err="1"/>
              <a:t>sử</a:t>
            </a:r>
            <a:r>
              <a:rPr lang="en-US" dirty="0"/>
              <a:t> </a:t>
            </a:r>
            <a:r>
              <a:rPr lang="en-US" dirty="0" err="1"/>
              <a:t>dụng</a:t>
            </a:r>
            <a:r>
              <a:rPr lang="en-US" dirty="0"/>
              <a:t>).</a:t>
            </a:r>
          </a:p>
          <a:p>
            <a:pPr marL="514350" indent="-514350" fontAlgn="auto">
              <a:spcBef>
                <a:spcPts val="1200"/>
              </a:spcBef>
              <a:spcAft>
                <a:spcPts val="0"/>
              </a:spcAft>
              <a:tabLst>
                <a:tab pos="688975" algn="l"/>
              </a:tabLst>
              <a:defRPr/>
            </a:pPr>
            <a:r>
              <a:rPr lang="en-US" dirty="0" err="1"/>
              <a:t>Khi</a:t>
            </a:r>
            <a:r>
              <a:rPr lang="en-US" dirty="0"/>
              <a:t> </a:t>
            </a:r>
            <a:r>
              <a:rPr lang="en-US" dirty="0" err="1"/>
              <a:t>một</a:t>
            </a:r>
            <a:r>
              <a:rPr lang="en-US" dirty="0"/>
              <a:t> Router </a:t>
            </a:r>
            <a:r>
              <a:rPr lang="en-US" dirty="0" err="1"/>
              <a:t>nhận</a:t>
            </a:r>
            <a:r>
              <a:rPr lang="en-US" dirty="0"/>
              <a:t> </a:t>
            </a:r>
            <a:r>
              <a:rPr lang="en-US" dirty="0" err="1"/>
              <a:t>được</a:t>
            </a:r>
            <a:r>
              <a:rPr lang="en-US" dirty="0"/>
              <a:t> </a:t>
            </a:r>
            <a:r>
              <a:rPr lang="en-US" dirty="0" err="1"/>
              <a:t>một</a:t>
            </a:r>
            <a:r>
              <a:rPr lang="en-US" dirty="0"/>
              <a:t> </a:t>
            </a:r>
            <a:r>
              <a:rPr lang="en-US" dirty="0" err="1"/>
              <a:t>thông</a:t>
            </a:r>
            <a:r>
              <a:rPr lang="en-US" dirty="0"/>
              <a:t> tin </a:t>
            </a:r>
            <a:r>
              <a:rPr lang="en-US" dirty="0" err="1"/>
              <a:t>định</a:t>
            </a:r>
            <a:r>
              <a:rPr lang="en-US" dirty="0"/>
              <a:t> </a:t>
            </a:r>
            <a:r>
              <a:rPr lang="en-US" dirty="0" err="1"/>
              <a:t>tuyến</a:t>
            </a:r>
            <a:r>
              <a:rPr lang="en-US" dirty="0"/>
              <a:t>, </a:t>
            </a:r>
            <a:r>
              <a:rPr lang="en-US" dirty="0" err="1"/>
              <a:t>thông</a:t>
            </a:r>
            <a:r>
              <a:rPr lang="en-US" dirty="0"/>
              <a:t> tin </a:t>
            </a:r>
            <a:r>
              <a:rPr lang="en-US" dirty="0" err="1"/>
              <a:t>này</a:t>
            </a:r>
            <a:r>
              <a:rPr lang="en-US" dirty="0"/>
              <a:t> </a:t>
            </a:r>
            <a:r>
              <a:rPr lang="en-US" dirty="0" err="1"/>
              <a:t>được</a:t>
            </a:r>
            <a:r>
              <a:rPr lang="en-US" dirty="0"/>
              <a:t> </a:t>
            </a:r>
            <a:r>
              <a:rPr lang="en-US" dirty="0" err="1"/>
              <a:t>đánh</a:t>
            </a:r>
            <a:r>
              <a:rPr lang="en-US" dirty="0"/>
              <a:t> </a:t>
            </a:r>
            <a:r>
              <a:rPr lang="en-US" dirty="0" err="1"/>
              <a:t>giá</a:t>
            </a:r>
            <a:r>
              <a:rPr lang="en-US" dirty="0"/>
              <a:t> </a:t>
            </a:r>
            <a:r>
              <a:rPr lang="en-US" dirty="0" err="1"/>
              <a:t>và</a:t>
            </a:r>
            <a:r>
              <a:rPr lang="en-US" dirty="0"/>
              <a:t> </a:t>
            </a:r>
            <a:r>
              <a:rPr lang="en-US" dirty="0" err="1"/>
              <a:t>một</a:t>
            </a:r>
            <a:r>
              <a:rPr lang="en-US" dirty="0"/>
              <a:t> </a:t>
            </a:r>
            <a:r>
              <a:rPr lang="en-US" dirty="0" err="1"/>
              <a:t>tuyến</a:t>
            </a:r>
            <a:r>
              <a:rPr lang="en-US" dirty="0"/>
              <a:t> </a:t>
            </a:r>
            <a:r>
              <a:rPr lang="en-US" dirty="0" err="1"/>
              <a:t>hợp</a:t>
            </a:r>
            <a:r>
              <a:rPr lang="en-US" dirty="0"/>
              <a:t> </a:t>
            </a:r>
            <a:r>
              <a:rPr lang="en-US" dirty="0" err="1"/>
              <a:t>lệ</a:t>
            </a:r>
            <a:r>
              <a:rPr lang="en-US" dirty="0"/>
              <a:t> </a:t>
            </a:r>
            <a:r>
              <a:rPr lang="en-US" dirty="0" err="1"/>
              <a:t>được</a:t>
            </a:r>
            <a:r>
              <a:rPr lang="en-US" dirty="0"/>
              <a:t> </a:t>
            </a:r>
            <a:r>
              <a:rPr lang="en-US" dirty="0" err="1"/>
              <a:t>đưa</a:t>
            </a:r>
            <a:r>
              <a:rPr lang="en-US" dirty="0"/>
              <a:t> </a:t>
            </a:r>
            <a:r>
              <a:rPr lang="en-US" dirty="0" err="1"/>
              <a:t>vào</a:t>
            </a:r>
            <a:r>
              <a:rPr lang="en-US" dirty="0"/>
              <a:t> </a:t>
            </a:r>
            <a:r>
              <a:rPr lang="en-US" dirty="0" err="1"/>
              <a:t>bảng</a:t>
            </a:r>
            <a:r>
              <a:rPr lang="en-US" dirty="0"/>
              <a:t> </a:t>
            </a:r>
            <a:r>
              <a:rPr lang="en-US" dirty="0" err="1"/>
              <a:t>định</a:t>
            </a:r>
            <a:r>
              <a:rPr lang="en-US" dirty="0"/>
              <a:t> </a:t>
            </a:r>
            <a:r>
              <a:rPr lang="en-US" dirty="0" err="1"/>
              <a:t>tuyến</a:t>
            </a:r>
            <a:r>
              <a:rPr lang="en-US" dirty="0"/>
              <a:t> </a:t>
            </a:r>
            <a:r>
              <a:rPr lang="en-US" dirty="0" err="1"/>
              <a:t>của</a:t>
            </a:r>
            <a:r>
              <a:rPr lang="en-US" dirty="0"/>
              <a:t> Router. </a:t>
            </a:r>
            <a:r>
              <a:rPr lang="en-US" dirty="0" err="1"/>
              <a:t>Thông</a:t>
            </a:r>
            <a:r>
              <a:rPr lang="en-US" dirty="0"/>
              <a:t> tin </a:t>
            </a:r>
            <a:r>
              <a:rPr lang="en-US" dirty="0" err="1"/>
              <a:t>định</a:t>
            </a:r>
            <a:r>
              <a:rPr lang="en-US" dirty="0"/>
              <a:t> </a:t>
            </a:r>
            <a:r>
              <a:rPr lang="en-US" dirty="0" err="1"/>
              <a:t>tuyến</a:t>
            </a:r>
            <a:r>
              <a:rPr lang="en-US" dirty="0"/>
              <a:t> </a:t>
            </a:r>
            <a:r>
              <a:rPr lang="en-US" dirty="0" err="1"/>
              <a:t>được</a:t>
            </a:r>
            <a:r>
              <a:rPr lang="en-US" dirty="0"/>
              <a:t> </a:t>
            </a:r>
            <a:r>
              <a:rPr lang="en-US" dirty="0" err="1"/>
              <a:t>đánh</a:t>
            </a:r>
            <a:r>
              <a:rPr lang="en-US" dirty="0"/>
              <a:t> </a:t>
            </a:r>
            <a:r>
              <a:rPr lang="en-US" dirty="0" err="1"/>
              <a:t>giá</a:t>
            </a:r>
            <a:r>
              <a:rPr lang="en-US" dirty="0"/>
              <a:t> </a:t>
            </a:r>
            <a:r>
              <a:rPr lang="en-US" dirty="0" err="1"/>
              <a:t>dựa</a:t>
            </a:r>
            <a:r>
              <a:rPr lang="en-US" dirty="0"/>
              <a:t> </a:t>
            </a:r>
            <a:r>
              <a:rPr lang="en-US" dirty="0" err="1"/>
              <a:t>vào</a:t>
            </a:r>
            <a:r>
              <a:rPr lang="en-US" dirty="0"/>
              <a:t> AD.</a:t>
            </a:r>
          </a:p>
        </p:txBody>
      </p:sp>
      <p:sp>
        <p:nvSpPr>
          <p:cNvPr id="63492" name="Slide Number Placeholder 3">
            <a:extLst>
              <a:ext uri="{FF2B5EF4-FFF2-40B4-BE49-F238E27FC236}">
                <a16:creationId xmlns:a16="http://schemas.microsoft.com/office/drawing/2014/main" id="{2EAA994F-866E-498D-96A9-FB6887501A0C}"/>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4A0E7FEC-CA32-4549-BE21-295D3EA93CD6}"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122</a:t>
            </a:fld>
            <a:endParaRPr lang="en-US" altLang="en-US" sz="18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4629663-6443-4E24-AFE9-2B5F2E730AE6}"/>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a:extLst>
              <a:ext uri="{FF2B5EF4-FFF2-40B4-BE49-F238E27FC236}">
                <a16:creationId xmlns:a16="http://schemas.microsoft.com/office/drawing/2014/main" id="{AE59B32A-CCB9-421F-87E3-C39D3F9D07EC}"/>
              </a:ext>
            </a:extLst>
          </p:cNvPr>
          <p:cNvSpPr>
            <a:spLocks noGrp="1"/>
          </p:cNvSpPr>
          <p:nvPr>
            <p:ph idx="1"/>
          </p:nvPr>
        </p:nvSpPr>
        <p:spPr>
          <a:xfrm>
            <a:off x="1828800" y="1066800"/>
            <a:ext cx="8534400" cy="5029200"/>
          </a:xfrm>
        </p:spPr>
        <p:txBody>
          <a:bodyPr/>
          <a:lstStyle/>
          <a:p>
            <a:pPr marL="514350" indent="-514350">
              <a:spcBef>
                <a:spcPts val="1200"/>
              </a:spcBef>
              <a:tabLst>
                <a:tab pos="688975" algn="l"/>
              </a:tabLst>
            </a:pPr>
            <a:r>
              <a:rPr lang="en-US" altLang="en-US"/>
              <a:t>Giả sử 1 router nhận được 2 tuyến đường đến 1 mạng đích từ 2 giao thức là RIP (AD=120) và OSPF (AD=110), khi đó nó sẽ chọn tuyến đường do giao thức OSPF cung cấp và cập nhật vào bảng định tuyến vì OSPF có chỉ số AD thấp hơn</a:t>
            </a:r>
            <a:r>
              <a:rPr lang="en-US" altLang="en-US" i="1"/>
              <a:t>.(chỉ số AD càng thấp độ tin cậy càng cao)</a:t>
            </a:r>
            <a:endParaRPr lang="vi-VN" altLang="en-US" i="1"/>
          </a:p>
          <a:p>
            <a:pPr marL="514350" indent="-514350">
              <a:spcBef>
                <a:spcPts val="1200"/>
              </a:spcBef>
              <a:tabLst>
                <a:tab pos="688975" algn="l"/>
              </a:tabLst>
            </a:pPr>
            <a:endParaRPr lang="en-US" altLang="en-US"/>
          </a:p>
        </p:txBody>
      </p:sp>
      <p:sp>
        <p:nvSpPr>
          <p:cNvPr id="64516" name="Slide Number Placeholder 3">
            <a:extLst>
              <a:ext uri="{FF2B5EF4-FFF2-40B4-BE49-F238E27FC236}">
                <a16:creationId xmlns:a16="http://schemas.microsoft.com/office/drawing/2014/main" id="{0C1451C8-EF73-4820-B593-BF6AF43D237B}"/>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6C2828C4-941A-4A79-BD9C-A3A077851D21}"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123</a:t>
            </a:fld>
            <a:endParaRPr lang="en-US" altLang="en-US" sz="1800">
              <a:solidFill>
                <a:schemeClr val="tx1"/>
              </a:solidFill>
              <a:latin typeface="Arial" panose="020B0604020202020204" pitchFamily="34" charset="0"/>
              <a:cs typeface="Arial" panose="020B0604020202020204" pitchFamily="34" charset="0"/>
            </a:endParaRPr>
          </a:p>
        </p:txBody>
      </p:sp>
      <p:pic>
        <p:nvPicPr>
          <p:cNvPr id="6" name="Picture 6">
            <a:extLst>
              <a:ext uri="{FF2B5EF4-FFF2-40B4-BE49-F238E27FC236}">
                <a16:creationId xmlns:a16="http://schemas.microsoft.com/office/drawing/2014/main" id="{A8A4FE2E-582D-42DE-B44E-CB8CCF9A8117}"/>
              </a:ext>
            </a:extLst>
          </p:cNvPr>
          <p:cNvPicPr>
            <a:picLocks noChangeAspect="1" noChangeArrowheads="1"/>
          </p:cNvPicPr>
          <p:nvPr/>
        </p:nvPicPr>
        <p:blipFill>
          <a:blip r:embed="rId2" cstate="print"/>
          <a:srcRect/>
          <a:stretch>
            <a:fillRect/>
          </a:stretch>
        </p:blipFill>
        <p:spPr bwMode="auto">
          <a:xfrm>
            <a:off x="1870365" y="2881745"/>
            <a:ext cx="8610600" cy="3733800"/>
          </a:xfrm>
          <a:prstGeom prst="rect">
            <a:avLst/>
          </a:prstGeom>
          <a:ln>
            <a:noFill/>
          </a:ln>
          <a:effectLst>
            <a:softEdge rad="112500"/>
          </a:effectLst>
        </p:spPr>
      </p:pic>
      <p:sp>
        <p:nvSpPr>
          <p:cNvPr id="8" name="Title 1">
            <a:extLst>
              <a:ext uri="{FF2B5EF4-FFF2-40B4-BE49-F238E27FC236}">
                <a16:creationId xmlns:a16="http://schemas.microsoft.com/office/drawing/2014/main" id="{190FB2CC-3A1E-4D69-996F-D3574B2B2F85}"/>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V.3. ĐỊNH TUYẾN ĐỘNG - THUẬT NGỮ </a:t>
            </a:r>
            <a:endParaRPr lang="vi-VN" dirty="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5C71C5C9-C956-4705-815E-5F79847E2B1E}"/>
              </a:ext>
            </a:extLst>
          </p:cNvPr>
          <p:cNvSpPr>
            <a:spLocks noGrp="1"/>
          </p:cNvSpPr>
          <p:nvPr>
            <p:ph type="title"/>
          </p:nvPr>
        </p:nvSpPr>
        <p:spPr>
          <a:xfrm>
            <a:off x="1752600" y="266700"/>
            <a:ext cx="8610600" cy="6477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RIP V1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RIP V2</a:t>
            </a:r>
            <a:endParaRPr lang="vi-VN" dirty="0">
              <a:cs typeface="Times New Roman" pitchFamily="18" charset="0"/>
            </a:endParaRPr>
          </a:p>
        </p:txBody>
      </p:sp>
      <p:sp>
        <p:nvSpPr>
          <p:cNvPr id="136195" name="Content Placeholder 2">
            <a:extLst>
              <a:ext uri="{FF2B5EF4-FFF2-40B4-BE49-F238E27FC236}">
                <a16:creationId xmlns:a16="http://schemas.microsoft.com/office/drawing/2014/main" id="{FE8ED3CC-6F53-4D7C-86C0-1D4F1B6B00E7}"/>
              </a:ext>
            </a:extLst>
          </p:cNvPr>
          <p:cNvSpPr>
            <a:spLocks noGrp="1"/>
          </p:cNvSpPr>
          <p:nvPr>
            <p:ph idx="1"/>
          </p:nvPr>
        </p:nvSpPr>
        <p:spPr>
          <a:xfrm>
            <a:off x="646043" y="1524000"/>
            <a:ext cx="10823714" cy="4953000"/>
          </a:xfrm>
        </p:spPr>
        <p:txBody>
          <a:bodyPr rtlCol="0">
            <a:noAutofit/>
          </a:bodyPr>
          <a:lstStyle/>
          <a:p>
            <a:pPr fontAlgn="auto">
              <a:lnSpc>
                <a:spcPct val="150000"/>
              </a:lnSpc>
              <a:spcAft>
                <a:spcPts val="0"/>
              </a:spcAft>
              <a:defRPr/>
            </a:pPr>
            <a:r>
              <a:rPr lang="en-US" sz="2800" dirty="0" err="1"/>
              <a:t>Mô</a:t>
            </a:r>
            <a:r>
              <a:rPr lang="en-US" sz="2800" dirty="0"/>
              <a:t> </a:t>
            </a:r>
            <a:r>
              <a:rPr lang="en-US" sz="2800" dirty="0" err="1"/>
              <a:t>tả</a:t>
            </a:r>
            <a:r>
              <a:rPr lang="en-US" sz="2800" dirty="0"/>
              <a:t> </a:t>
            </a:r>
            <a:r>
              <a:rPr lang="en-US" sz="2800" dirty="0" err="1"/>
              <a:t>chức</a:t>
            </a:r>
            <a:r>
              <a:rPr lang="en-US" sz="2800" dirty="0"/>
              <a:t> </a:t>
            </a:r>
            <a:r>
              <a:rPr lang="en-US" sz="2800" dirty="0" err="1"/>
              <a:t>năng</a:t>
            </a:r>
            <a:r>
              <a:rPr lang="vi-VN" sz="2800" dirty="0"/>
              <a:t>, đặc điểm, và hoạt động của giao thức RIPv1 và RIPv2</a:t>
            </a:r>
          </a:p>
          <a:p>
            <a:pPr fontAlgn="auto">
              <a:lnSpc>
                <a:spcPct val="150000"/>
              </a:lnSpc>
              <a:spcAft>
                <a:spcPts val="0"/>
              </a:spcAft>
              <a:defRPr/>
            </a:pPr>
            <a:r>
              <a:rPr lang="vi-VN" sz="2800" dirty="0"/>
              <a:t>Cấu hình router sử dụng giao thức RIPv1 và RIPv2</a:t>
            </a:r>
          </a:p>
          <a:p>
            <a:pPr fontAlgn="auto">
              <a:lnSpc>
                <a:spcPct val="150000"/>
              </a:lnSpc>
              <a:spcAft>
                <a:spcPts val="0"/>
              </a:spcAft>
              <a:defRPr/>
            </a:pPr>
            <a:r>
              <a:rPr lang="vi-VN" sz="2800" dirty="0"/>
              <a:t>Mô tả cách thức RIPv1 thực hiện </a:t>
            </a:r>
            <a:r>
              <a:rPr lang="en-US" sz="2800" dirty="0"/>
              <a:t>automatic summarization.</a:t>
            </a:r>
            <a:endParaRPr lang="vi-VN" sz="2800" dirty="0"/>
          </a:p>
          <a:p>
            <a:pPr fontAlgn="auto">
              <a:lnSpc>
                <a:spcPct val="150000"/>
              </a:lnSpc>
              <a:spcAft>
                <a:spcPts val="0"/>
              </a:spcAft>
              <a:defRPr/>
            </a:pPr>
            <a:r>
              <a:rPr lang="vi-VN" sz="2800" dirty="0"/>
              <a:t>Cấu hình, xác minh, và khắc phục sự cố các tuyến đường mặc định trong mạng định tuyến thực hiện RIPv1 và RIPv2</a:t>
            </a:r>
          </a:p>
          <a:p>
            <a:pPr fontAlgn="auto">
              <a:lnSpc>
                <a:spcPct val="150000"/>
              </a:lnSpc>
              <a:spcAft>
                <a:spcPts val="0"/>
              </a:spcAft>
              <a:defRPr/>
            </a:pPr>
            <a:r>
              <a:rPr lang="vi-VN" sz="2800" dirty="0"/>
              <a:t>Sử dụng các kỹ thuật để giải quyết các vấn đề liên quan đến RIPv1 và RIPv2.</a:t>
            </a:r>
            <a:br>
              <a:rPr lang="vi-VN" sz="2800" dirty="0"/>
            </a:br>
            <a:br>
              <a:rPr lang="vi-VN" sz="2800" dirty="0"/>
            </a:br>
            <a:endParaRPr lang="vi-VN" sz="2800" dirty="0"/>
          </a:p>
        </p:txBody>
      </p:sp>
      <p:sp>
        <p:nvSpPr>
          <p:cNvPr id="65540" name="Slide Number Placeholder 3">
            <a:extLst>
              <a:ext uri="{FF2B5EF4-FFF2-40B4-BE49-F238E27FC236}">
                <a16:creationId xmlns:a16="http://schemas.microsoft.com/office/drawing/2014/main" id="{C32A5E92-3A25-4535-B41E-458EA0415261}"/>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09363D1F-1A68-4C65-8540-FADF1158081B}"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124</a:t>
            </a:fld>
            <a:endParaRPr lang="en-US" altLang="en-US" sz="18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F879F77-4C87-4A7A-90BB-2307887C6250}"/>
              </a:ext>
            </a:extLst>
          </p:cNvPr>
          <p:cNvSpPr/>
          <p:nvPr/>
        </p:nvSpPr>
        <p:spPr bwMode="auto">
          <a:xfrm>
            <a:off x="3276600" y="962026"/>
            <a:ext cx="5257800" cy="485775"/>
          </a:xfrm>
          <a:prstGeom prst="rect">
            <a:avLst/>
          </a:prstGeom>
          <a:solidFill>
            <a:srgbClr val="48BEBE"/>
          </a:solidFill>
          <a:ln w="9525" cap="flat" cmpd="sng" algn="ctr">
            <a:solidFill>
              <a:srgbClr val="00B050"/>
            </a:solidFill>
            <a:prstDash val="solid"/>
            <a:round/>
            <a:headEnd type="none" w="med" len="med"/>
            <a:tailEnd type="none" w="med" len="med"/>
          </a:ln>
          <a:effectLst/>
        </p:spPr>
        <p:txBody>
          <a:bodyPr/>
          <a:lstStyle/>
          <a:p>
            <a:pPr algn="ctr">
              <a:defRPr/>
            </a:pPr>
            <a:r>
              <a:rPr lang="en-US" sz="2400">
                <a:solidFill>
                  <a:srgbClr val="FF0000"/>
                </a:solidFill>
                <a:effectLst>
                  <a:outerShdw blurRad="38100" dist="38100" dir="2700000" algn="tl">
                    <a:srgbClr val="000000">
                      <a:alpha val="43137"/>
                    </a:srgbClr>
                  </a:outerShdw>
                </a:effectLst>
              </a:rPr>
              <a:t>RIP (</a:t>
            </a:r>
            <a:r>
              <a:rPr lang="vi-VN" sz="2400">
                <a:solidFill>
                  <a:srgbClr val="FF0000"/>
                </a:solidFill>
                <a:effectLst>
                  <a:outerShdw blurRad="38100" dist="38100" dir="2700000" algn="tl">
                    <a:srgbClr val="000000">
                      <a:alpha val="43137"/>
                    </a:srgbClr>
                  </a:outerShdw>
                </a:effectLst>
              </a:rPr>
              <a:t>Routing Information Protocol</a:t>
            </a:r>
            <a:r>
              <a:rPr lang="en-US" sz="2400">
                <a:solidFill>
                  <a:srgbClr val="FF0000"/>
                </a:solidFill>
                <a:effectLst>
                  <a:outerShdw blurRad="38100" dist="38100" dir="2700000" algn="tl">
                    <a:srgbClr val="000000">
                      <a:alpha val="43137"/>
                    </a:srgbClr>
                  </a:outerShdw>
                </a:effectLst>
              </a:rPr>
              <a:t>)</a:t>
            </a:r>
            <a:endParaRPr lang="en-US" sz="2400">
              <a:solidFill>
                <a:srgbClr val="FF00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F277DB6C-BEE2-440E-802B-391229397C80}"/>
              </a:ext>
            </a:extLst>
          </p:cNvPr>
          <p:cNvSpPr>
            <a:spLocks noGrp="1"/>
          </p:cNvSpPr>
          <p:nvPr>
            <p:ph type="title"/>
          </p:nvPr>
        </p:nvSpPr>
        <p:spPr>
          <a:xfrm>
            <a:off x="1752600" y="266700"/>
            <a:ext cx="8610600" cy="6477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RIP V1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RIP V2</a:t>
            </a:r>
            <a:endParaRPr lang="vi-VN" dirty="0">
              <a:cs typeface="Times New Roman" pitchFamily="18" charset="0"/>
            </a:endParaRPr>
          </a:p>
        </p:txBody>
      </p:sp>
      <p:sp>
        <p:nvSpPr>
          <p:cNvPr id="67587" name="Content Placeholder 2">
            <a:extLst>
              <a:ext uri="{FF2B5EF4-FFF2-40B4-BE49-F238E27FC236}">
                <a16:creationId xmlns:a16="http://schemas.microsoft.com/office/drawing/2014/main" id="{B53990B2-5906-435A-9F83-4CD0C5454F64}"/>
              </a:ext>
            </a:extLst>
          </p:cNvPr>
          <p:cNvSpPr>
            <a:spLocks noGrp="1"/>
          </p:cNvSpPr>
          <p:nvPr>
            <p:ph idx="1"/>
          </p:nvPr>
        </p:nvSpPr>
        <p:spPr>
          <a:xfrm>
            <a:off x="1752600" y="990600"/>
            <a:ext cx="8686800" cy="5486400"/>
          </a:xfrm>
        </p:spPr>
        <p:txBody>
          <a:bodyPr/>
          <a:lstStyle/>
          <a:p>
            <a:pPr eaLnBrk="1" hangingPunct="1">
              <a:lnSpc>
                <a:spcPct val="150000"/>
              </a:lnSpc>
              <a:buFont typeface="Wingdings" panose="05000000000000000000" pitchFamily="2" charset="2"/>
              <a:buNone/>
            </a:pPr>
            <a:br>
              <a:rPr lang="vi-VN" altLang="en-US"/>
            </a:br>
            <a:br>
              <a:rPr lang="vi-VN" altLang="en-US"/>
            </a:br>
            <a:endParaRPr lang="vi-VN" altLang="en-US"/>
          </a:p>
        </p:txBody>
      </p:sp>
      <p:sp>
        <p:nvSpPr>
          <p:cNvPr id="67588" name="Slide Number Placeholder 3">
            <a:extLst>
              <a:ext uri="{FF2B5EF4-FFF2-40B4-BE49-F238E27FC236}">
                <a16:creationId xmlns:a16="http://schemas.microsoft.com/office/drawing/2014/main" id="{819B3AAF-5950-4E76-BB38-1872A327B391}"/>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81171E0D-2FD0-4BB6-81D8-1397928EFD5A}"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125</a:t>
            </a:fld>
            <a:endParaRPr lang="en-US" altLang="en-US" sz="1800">
              <a:solidFill>
                <a:schemeClr val="tx1"/>
              </a:solidFill>
              <a:latin typeface="Arial" panose="020B0604020202020204" pitchFamily="34" charset="0"/>
              <a:cs typeface="Arial" panose="020B0604020202020204" pitchFamily="34" charset="0"/>
            </a:endParaRPr>
          </a:p>
        </p:txBody>
      </p:sp>
      <p:pic>
        <p:nvPicPr>
          <p:cNvPr id="67589" name="Picture 4">
            <a:extLst>
              <a:ext uri="{FF2B5EF4-FFF2-40B4-BE49-F238E27FC236}">
                <a16:creationId xmlns:a16="http://schemas.microsoft.com/office/drawing/2014/main" id="{D0B0E862-55D2-469B-835D-58A86C898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90600"/>
            <a:ext cx="510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a:extLst>
              <a:ext uri="{FF2B5EF4-FFF2-40B4-BE49-F238E27FC236}">
                <a16:creationId xmlns:a16="http://schemas.microsoft.com/office/drawing/2014/main" id="{5BFCF6D2-E1AC-4AC9-886B-120A81559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225" y="3970338"/>
            <a:ext cx="44958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a:extLst>
              <a:ext uri="{FF2B5EF4-FFF2-40B4-BE49-F238E27FC236}">
                <a16:creationId xmlns:a16="http://schemas.microsoft.com/office/drawing/2014/main" id="{F0CC4014-34BE-430E-B039-A5A9A2307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225" y="3948114"/>
            <a:ext cx="4267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CAA3FC1D-8D01-49A3-937B-268224944A84}"/>
              </a:ext>
            </a:extLst>
          </p:cNvPr>
          <p:cNvSpPr>
            <a:spLocks noGrp="1"/>
          </p:cNvSpPr>
          <p:nvPr>
            <p:ph type="title"/>
          </p:nvPr>
        </p:nvSpPr>
        <p:spPr>
          <a:xfrm>
            <a:off x="1752600" y="266700"/>
            <a:ext cx="8610600" cy="647700"/>
          </a:xfrm>
        </p:spPr>
        <p:txBody>
          <a:bodyPr rtlCol="0">
            <a:normAutofit fontScale="90000"/>
          </a:bodyPr>
          <a:lstStyle/>
          <a:p>
            <a:pPr marL="571500" indent="-571500" fontAlgn="auto">
              <a:spcAft>
                <a:spcPts val="0"/>
              </a:spcAft>
              <a:buFontTx/>
              <a:buAutoNum type="romanUcPeriod" startAt="3"/>
              <a:defRPr/>
            </a:pPr>
            <a:r>
              <a:rPr lang="en-US" dirty="0">
                <a:latin typeface="Times New Roman" pitchFamily="18" charset="0"/>
                <a:cs typeface="Times New Roman" pitchFamily="18" charset="0"/>
              </a:rPr>
              <a:t>ĐỊNH TUYẾN ĐỘNG – RIP V1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RIP V2</a:t>
            </a:r>
            <a:endParaRPr lang="vi-VN" dirty="0">
              <a:cs typeface="Times New Roman" pitchFamily="18" charset="0"/>
            </a:endParaRPr>
          </a:p>
        </p:txBody>
      </p:sp>
      <p:sp>
        <p:nvSpPr>
          <p:cNvPr id="138243" name="Content Placeholder 2">
            <a:extLst>
              <a:ext uri="{FF2B5EF4-FFF2-40B4-BE49-F238E27FC236}">
                <a16:creationId xmlns:a16="http://schemas.microsoft.com/office/drawing/2014/main" id="{F460FFA9-54F6-4044-8C64-DBE908AFC3C2}"/>
              </a:ext>
            </a:extLst>
          </p:cNvPr>
          <p:cNvSpPr>
            <a:spLocks noGrp="1"/>
          </p:cNvSpPr>
          <p:nvPr>
            <p:ph idx="1"/>
          </p:nvPr>
        </p:nvSpPr>
        <p:spPr>
          <a:xfrm>
            <a:off x="765313" y="990600"/>
            <a:ext cx="10624930" cy="5486400"/>
          </a:xfrm>
        </p:spPr>
        <p:txBody>
          <a:bodyPr rtlCol="0">
            <a:normAutofit fontScale="85000" lnSpcReduction="10000"/>
          </a:bodyPr>
          <a:lstStyle/>
          <a:p>
            <a:pPr fontAlgn="auto">
              <a:lnSpc>
                <a:spcPct val="150000"/>
              </a:lnSpc>
              <a:spcBef>
                <a:spcPct val="0"/>
              </a:spcBef>
              <a:spcAft>
                <a:spcPts val="0"/>
              </a:spcAft>
              <a:defRPr/>
            </a:pPr>
            <a:r>
              <a:rPr lang="en-US" dirty="0"/>
              <a:t>RIPv1 </a:t>
            </a:r>
            <a:r>
              <a:rPr lang="en-US" dirty="0" err="1"/>
              <a:t>mang</a:t>
            </a:r>
            <a:r>
              <a:rPr lang="en-US" dirty="0"/>
              <a:t> </a:t>
            </a:r>
            <a:r>
              <a:rPr lang="en-US" dirty="0" err="1"/>
              <a:t>đặc</a:t>
            </a:r>
            <a:r>
              <a:rPr lang="en-US" dirty="0"/>
              <a:t> </a:t>
            </a:r>
            <a:r>
              <a:rPr lang="en-US" dirty="0" err="1"/>
              <a:t>điểm</a:t>
            </a:r>
            <a:r>
              <a:rPr lang="en-US" dirty="0"/>
              <a:t> </a:t>
            </a:r>
            <a:r>
              <a:rPr lang="en-US" dirty="0" err="1"/>
              <a:t>của</a:t>
            </a:r>
            <a:r>
              <a:rPr lang="en-US" dirty="0"/>
              <a:t> </a:t>
            </a:r>
            <a:r>
              <a:rPr lang="en-US" dirty="0">
                <a:solidFill>
                  <a:srgbClr val="FF0000"/>
                </a:solidFill>
              </a:rPr>
              <a:t>classful, </a:t>
            </a:r>
            <a:r>
              <a:rPr lang="en-US" dirty="0"/>
              <a:t>RIPv2</a:t>
            </a:r>
            <a:r>
              <a:rPr lang="en-US" dirty="0">
                <a:solidFill>
                  <a:srgbClr val="FF0000"/>
                </a:solidFill>
              </a:rPr>
              <a:t> classless</a:t>
            </a:r>
          </a:p>
          <a:p>
            <a:pPr fontAlgn="auto">
              <a:lnSpc>
                <a:spcPct val="150000"/>
              </a:lnSpc>
              <a:spcBef>
                <a:spcPct val="0"/>
              </a:spcBef>
              <a:spcAft>
                <a:spcPts val="0"/>
              </a:spcAft>
              <a:defRPr/>
            </a:pPr>
            <a:r>
              <a:rPr lang="en-US" dirty="0" err="1"/>
              <a:t>Giao</a:t>
            </a:r>
            <a:r>
              <a:rPr lang="en-US" dirty="0"/>
              <a:t> </a:t>
            </a:r>
            <a:r>
              <a:rPr lang="en-US" dirty="0" err="1"/>
              <a:t>thức</a:t>
            </a:r>
            <a:r>
              <a:rPr lang="en-US" dirty="0"/>
              <a:t> </a:t>
            </a:r>
            <a:r>
              <a:rPr lang="en-US" dirty="0" err="1"/>
              <a:t>định</a:t>
            </a:r>
            <a:r>
              <a:rPr lang="en-US" dirty="0"/>
              <a:t> </a:t>
            </a:r>
            <a:r>
              <a:rPr lang="en-US" dirty="0" err="1"/>
              <a:t>tuyến</a:t>
            </a:r>
            <a:r>
              <a:rPr lang="en-US" dirty="0"/>
              <a:t> </a:t>
            </a:r>
            <a:r>
              <a:rPr lang="en-US" dirty="0">
                <a:solidFill>
                  <a:srgbClr val="FF0000"/>
                </a:solidFill>
              </a:rPr>
              <a:t>Distance Vector (DV) </a:t>
            </a:r>
          </a:p>
          <a:p>
            <a:pPr fontAlgn="auto">
              <a:lnSpc>
                <a:spcPct val="150000"/>
              </a:lnSpc>
              <a:spcBef>
                <a:spcPct val="0"/>
              </a:spcBef>
              <a:spcAft>
                <a:spcPts val="0"/>
              </a:spcAft>
              <a:defRPr/>
            </a:pPr>
            <a:r>
              <a:rPr lang="en-US" dirty="0"/>
              <a:t>AD (Administrative Distance) = </a:t>
            </a:r>
            <a:r>
              <a:rPr lang="en-US" dirty="0">
                <a:solidFill>
                  <a:srgbClr val="FF0000"/>
                </a:solidFill>
              </a:rPr>
              <a:t>120</a:t>
            </a:r>
          </a:p>
          <a:p>
            <a:pPr fontAlgn="auto">
              <a:spcBef>
                <a:spcPct val="0"/>
              </a:spcBef>
              <a:spcAft>
                <a:spcPts val="0"/>
              </a:spcAft>
              <a:defRPr/>
            </a:pPr>
            <a:r>
              <a:rPr lang="en-US" dirty="0"/>
              <a:t>Metric =  </a:t>
            </a:r>
            <a:r>
              <a:rPr lang="en-US" dirty="0">
                <a:solidFill>
                  <a:srgbClr val="FF0000"/>
                </a:solidFill>
              </a:rPr>
              <a:t>hop count (maximum metric = 15)</a:t>
            </a:r>
          </a:p>
          <a:p>
            <a:pPr fontAlgn="auto">
              <a:spcBef>
                <a:spcPct val="0"/>
              </a:spcBef>
              <a:spcAft>
                <a:spcPts val="0"/>
              </a:spcAft>
              <a:buNone/>
              <a:defRPr/>
            </a:pPr>
            <a:r>
              <a:rPr lang="en-US" dirty="0"/>
              <a:t>(Routes with a hop count &gt; 15 are unreachable(ko </a:t>
            </a:r>
            <a:r>
              <a:rPr lang="en-US" dirty="0" err="1"/>
              <a:t>kết</a:t>
            </a:r>
            <a:r>
              <a:rPr lang="en-US" dirty="0"/>
              <a:t> </a:t>
            </a:r>
            <a:r>
              <a:rPr lang="en-US" dirty="0" err="1"/>
              <a:t>nối</a:t>
            </a:r>
            <a:r>
              <a:rPr lang="en-US" dirty="0"/>
              <a:t>)</a:t>
            </a:r>
          </a:p>
          <a:p>
            <a:pPr fontAlgn="auto">
              <a:lnSpc>
                <a:spcPct val="150000"/>
              </a:lnSpc>
              <a:spcBef>
                <a:spcPct val="0"/>
              </a:spcBef>
              <a:spcAft>
                <a:spcPts val="0"/>
              </a:spcAft>
              <a:defRPr/>
            </a:pPr>
            <a:r>
              <a:rPr lang="en-US" dirty="0" err="1"/>
              <a:t>Thời</a:t>
            </a:r>
            <a:r>
              <a:rPr lang="en-US" dirty="0"/>
              <a:t> </a:t>
            </a:r>
            <a:r>
              <a:rPr lang="en-US" dirty="0" err="1"/>
              <a:t>gian</a:t>
            </a:r>
            <a:r>
              <a:rPr lang="en-US" dirty="0"/>
              <a:t> update </a:t>
            </a:r>
            <a:r>
              <a:rPr lang="en-US" dirty="0" err="1"/>
              <a:t>là</a:t>
            </a:r>
            <a:r>
              <a:rPr lang="en-US" dirty="0"/>
              <a:t> </a:t>
            </a:r>
            <a:r>
              <a:rPr lang="en-US" dirty="0">
                <a:solidFill>
                  <a:srgbClr val="FF0000"/>
                </a:solidFill>
              </a:rPr>
              <a:t>30s</a:t>
            </a:r>
          </a:p>
          <a:p>
            <a:pPr fontAlgn="auto">
              <a:lnSpc>
                <a:spcPct val="150000"/>
              </a:lnSpc>
              <a:spcBef>
                <a:spcPct val="0"/>
              </a:spcBef>
              <a:spcAft>
                <a:spcPts val="0"/>
              </a:spcAft>
              <a:defRPr/>
            </a:pPr>
            <a:r>
              <a:rPr lang="en-US" dirty="0" err="1"/>
              <a:t>Gửi</a:t>
            </a:r>
            <a:r>
              <a:rPr lang="en-US" dirty="0"/>
              <a:t> update </a:t>
            </a:r>
            <a:r>
              <a:rPr lang="en-US" dirty="0" err="1"/>
              <a:t>theo</a:t>
            </a:r>
            <a:r>
              <a:rPr lang="en-US" dirty="0"/>
              <a:t> </a:t>
            </a:r>
            <a:r>
              <a:rPr lang="en-US" dirty="0" err="1"/>
              <a:t>địa</a:t>
            </a:r>
            <a:r>
              <a:rPr lang="en-US" dirty="0"/>
              <a:t> </a:t>
            </a:r>
            <a:r>
              <a:rPr lang="en-US" dirty="0" err="1"/>
              <a:t>chỉ</a:t>
            </a:r>
            <a:r>
              <a:rPr lang="en-US" dirty="0"/>
              <a:t> </a:t>
            </a:r>
            <a:r>
              <a:rPr lang="en-US" dirty="0">
                <a:solidFill>
                  <a:srgbClr val="FF0000"/>
                </a:solidFill>
              </a:rPr>
              <a:t>Broadcast (RIPv1): 255.255.255.255</a:t>
            </a:r>
          </a:p>
          <a:p>
            <a:pPr fontAlgn="auto">
              <a:lnSpc>
                <a:spcPct val="150000"/>
              </a:lnSpc>
              <a:spcBef>
                <a:spcPct val="0"/>
              </a:spcBef>
              <a:spcAft>
                <a:spcPts val="0"/>
              </a:spcAft>
              <a:defRPr/>
            </a:pPr>
            <a:r>
              <a:rPr lang="en-US" dirty="0" err="1"/>
              <a:t>Gửi</a:t>
            </a:r>
            <a:r>
              <a:rPr lang="en-US" dirty="0"/>
              <a:t> update </a:t>
            </a:r>
            <a:r>
              <a:rPr lang="en-US" dirty="0" err="1"/>
              <a:t>theo</a:t>
            </a:r>
            <a:r>
              <a:rPr lang="en-US" dirty="0"/>
              <a:t> </a:t>
            </a:r>
            <a:r>
              <a:rPr lang="en-US" dirty="0" err="1"/>
              <a:t>địa</a:t>
            </a:r>
            <a:r>
              <a:rPr lang="en-US" dirty="0"/>
              <a:t> </a:t>
            </a:r>
            <a:r>
              <a:rPr lang="en-US" dirty="0" err="1"/>
              <a:t>chỉ</a:t>
            </a:r>
            <a:r>
              <a:rPr lang="en-US" dirty="0"/>
              <a:t> </a:t>
            </a:r>
            <a:r>
              <a:rPr lang="en-US" dirty="0">
                <a:solidFill>
                  <a:srgbClr val="FF0000"/>
                </a:solidFill>
              </a:rPr>
              <a:t>Multicast (RIPv2): 224.0.0.9</a:t>
            </a:r>
          </a:p>
          <a:p>
            <a:pPr fontAlgn="auto">
              <a:lnSpc>
                <a:spcPct val="150000"/>
              </a:lnSpc>
              <a:spcBef>
                <a:spcPct val="0"/>
              </a:spcBef>
              <a:spcAft>
                <a:spcPts val="0"/>
              </a:spcAft>
              <a:defRPr/>
            </a:pPr>
            <a:r>
              <a:rPr lang="en-US" dirty="0"/>
              <a:t>RIPv1 </a:t>
            </a:r>
            <a:r>
              <a:rPr lang="en-US" dirty="0" err="1"/>
              <a:t>không</a:t>
            </a:r>
            <a:r>
              <a:rPr lang="en-US" dirty="0"/>
              <a:t> </a:t>
            </a:r>
            <a:r>
              <a:rPr lang="en-US" dirty="0" err="1"/>
              <a:t>gửi</a:t>
            </a:r>
            <a:r>
              <a:rPr lang="en-US" dirty="0"/>
              <a:t> </a:t>
            </a:r>
            <a:r>
              <a:rPr lang="en-US" dirty="0" err="1"/>
              <a:t>kèm</a:t>
            </a:r>
            <a:r>
              <a:rPr lang="en-US" dirty="0"/>
              <a:t> Subnet mask </a:t>
            </a:r>
            <a:r>
              <a:rPr lang="en-US" dirty="0" err="1"/>
              <a:t>và</a:t>
            </a:r>
            <a:r>
              <a:rPr lang="en-US" dirty="0"/>
              <a:t> </a:t>
            </a:r>
            <a:r>
              <a:rPr lang="en-US" dirty="0" err="1"/>
              <a:t>không</a:t>
            </a:r>
            <a:r>
              <a:rPr lang="en-US" dirty="0"/>
              <a:t> </a:t>
            </a:r>
            <a:r>
              <a:rPr lang="en-US" dirty="0" err="1"/>
              <a:t>hỗ</a:t>
            </a:r>
            <a:r>
              <a:rPr lang="en-US" dirty="0"/>
              <a:t> </a:t>
            </a:r>
            <a:r>
              <a:rPr lang="en-US" dirty="0" err="1"/>
              <a:t>trợ</a:t>
            </a:r>
            <a:r>
              <a:rPr lang="en-US" dirty="0"/>
              <a:t> VLSM</a:t>
            </a:r>
          </a:p>
          <a:p>
            <a:pPr fontAlgn="auto">
              <a:lnSpc>
                <a:spcPct val="150000"/>
              </a:lnSpc>
              <a:spcBef>
                <a:spcPct val="0"/>
              </a:spcBef>
              <a:spcAft>
                <a:spcPts val="0"/>
              </a:spcAft>
              <a:defRPr/>
            </a:pPr>
            <a:r>
              <a:rPr lang="en-US" dirty="0"/>
              <a:t>RIPv2 </a:t>
            </a:r>
            <a:r>
              <a:rPr lang="en-US" dirty="0" err="1"/>
              <a:t>thì</a:t>
            </a:r>
            <a:r>
              <a:rPr lang="en-US" dirty="0"/>
              <a:t> </a:t>
            </a:r>
            <a:r>
              <a:rPr lang="en-US" dirty="0" err="1"/>
              <a:t>gửi</a:t>
            </a:r>
            <a:r>
              <a:rPr lang="en-US" dirty="0"/>
              <a:t> </a:t>
            </a:r>
            <a:r>
              <a:rPr lang="en-US" dirty="0" err="1"/>
              <a:t>kèm</a:t>
            </a:r>
            <a:r>
              <a:rPr lang="en-US" dirty="0"/>
              <a:t> Subnet mask </a:t>
            </a:r>
            <a:r>
              <a:rPr lang="en-US" dirty="0" err="1"/>
              <a:t>và</a:t>
            </a:r>
            <a:r>
              <a:rPr lang="en-US" dirty="0"/>
              <a:t> </a:t>
            </a:r>
            <a:r>
              <a:rPr lang="en-US" dirty="0" err="1"/>
              <a:t>hỗ</a:t>
            </a:r>
            <a:r>
              <a:rPr lang="en-US" dirty="0"/>
              <a:t> </a:t>
            </a:r>
            <a:r>
              <a:rPr lang="en-US" dirty="0" err="1"/>
              <a:t>trợ</a:t>
            </a:r>
            <a:r>
              <a:rPr lang="en-US" dirty="0"/>
              <a:t> VLSM</a:t>
            </a:r>
          </a:p>
          <a:p>
            <a:pPr fontAlgn="auto">
              <a:spcAft>
                <a:spcPts val="0"/>
              </a:spcAft>
              <a:defRPr/>
            </a:pPr>
            <a:endParaRPr lang="en-US" dirty="0"/>
          </a:p>
          <a:p>
            <a:pPr fontAlgn="auto">
              <a:spcAft>
                <a:spcPts val="0"/>
              </a:spcAft>
              <a:defRPr/>
            </a:pPr>
            <a:endParaRPr lang="en-US" dirty="0"/>
          </a:p>
        </p:txBody>
      </p:sp>
      <p:sp>
        <p:nvSpPr>
          <p:cNvPr id="69636" name="Slide Number Placeholder 3">
            <a:extLst>
              <a:ext uri="{FF2B5EF4-FFF2-40B4-BE49-F238E27FC236}">
                <a16:creationId xmlns:a16="http://schemas.microsoft.com/office/drawing/2014/main" id="{6996F7E3-C13F-43E6-B9B5-3A1788E4422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01F37F13-A5A4-4D7A-ACE5-274255F17444}"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126</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F8756DB7-E4CA-4EE2-95F8-6D81C9F4573A}"/>
              </a:ext>
            </a:extLst>
          </p:cNvPr>
          <p:cNvSpPr>
            <a:spLocks noGrp="1"/>
          </p:cNvSpPr>
          <p:nvPr>
            <p:ph type="title"/>
          </p:nvPr>
        </p:nvSpPr>
        <p:spPr>
          <a:xfrm>
            <a:off x="1752600" y="266700"/>
            <a:ext cx="8610600" cy="647700"/>
          </a:xfrm>
        </p:spPr>
        <p:txBody>
          <a:bodyPr rtlCol="0">
            <a:normAutofit fontScale="90000"/>
          </a:bodyPr>
          <a:lstStyle/>
          <a:p>
            <a:pPr marL="571500" indent="-571500" fontAlgn="auto">
              <a:spcAft>
                <a:spcPts val="0"/>
              </a:spcAft>
              <a:buFontTx/>
              <a:buAutoNum type="romanUcPeriod" startAt="3"/>
              <a:defRPr/>
            </a:pPr>
            <a:r>
              <a:rPr lang="en-US" dirty="0">
                <a:latin typeface="Times New Roman" pitchFamily="18" charset="0"/>
                <a:cs typeface="Times New Roman" pitchFamily="18" charset="0"/>
              </a:rPr>
              <a:t>ĐỊNH TUYẾN ĐỘNG – RIP V1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RIP V2</a:t>
            </a:r>
            <a:endParaRPr lang="vi-VN" dirty="0">
              <a:cs typeface="Times New Roman" pitchFamily="18" charset="0"/>
            </a:endParaRPr>
          </a:p>
        </p:txBody>
      </p:sp>
      <p:sp>
        <p:nvSpPr>
          <p:cNvPr id="71683" name="Slide Number Placeholder 3">
            <a:extLst>
              <a:ext uri="{FF2B5EF4-FFF2-40B4-BE49-F238E27FC236}">
                <a16:creationId xmlns:a16="http://schemas.microsoft.com/office/drawing/2014/main" id="{000D5338-7146-4CDC-8845-A5F139FCD69D}"/>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3C6434F5-24DB-4D12-94C0-551D4F802ADC}"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127</a:t>
            </a:fld>
            <a:endParaRPr lang="en-US" altLang="en-US" sz="1800">
              <a:solidFill>
                <a:schemeClr val="tx1"/>
              </a:solidFill>
              <a:latin typeface="Arial" panose="020B0604020202020204" pitchFamily="34" charset="0"/>
              <a:cs typeface="Arial" panose="020B0604020202020204" pitchFamily="34" charset="0"/>
            </a:endParaRPr>
          </a:p>
        </p:txBody>
      </p:sp>
      <p:graphicFrame>
        <p:nvGraphicFramePr>
          <p:cNvPr id="7" name="Group 75">
            <a:extLst>
              <a:ext uri="{FF2B5EF4-FFF2-40B4-BE49-F238E27FC236}">
                <a16:creationId xmlns:a16="http://schemas.microsoft.com/office/drawing/2014/main" id="{678241A7-9583-468C-92C1-63405183E867}"/>
              </a:ext>
            </a:extLst>
          </p:cNvPr>
          <p:cNvGraphicFramePr>
            <a:graphicFrameLocks/>
          </p:cNvGraphicFramePr>
          <p:nvPr/>
        </p:nvGraphicFramePr>
        <p:xfrm>
          <a:off x="1798638" y="1736725"/>
          <a:ext cx="8610600" cy="4724402"/>
        </p:xfrm>
        <a:graphic>
          <a:graphicData uri="http://schemas.openxmlformats.org/drawingml/2006/table">
            <a:tbl>
              <a:tblPr/>
              <a:tblGrid>
                <a:gridCol w="4875119">
                  <a:extLst>
                    <a:ext uri="{9D8B030D-6E8A-4147-A177-3AD203B41FA5}">
                      <a16:colId xmlns:a16="http://schemas.microsoft.com/office/drawing/2014/main" val="20000"/>
                    </a:ext>
                  </a:extLst>
                </a:gridCol>
                <a:gridCol w="1904674">
                  <a:extLst>
                    <a:ext uri="{9D8B030D-6E8A-4147-A177-3AD203B41FA5}">
                      <a16:colId xmlns:a16="http://schemas.microsoft.com/office/drawing/2014/main" val="20001"/>
                    </a:ext>
                  </a:extLst>
                </a:gridCol>
                <a:gridCol w="1830807">
                  <a:extLst>
                    <a:ext uri="{9D8B030D-6E8A-4147-A177-3AD203B41FA5}">
                      <a16:colId xmlns:a16="http://schemas.microsoft.com/office/drawing/2014/main" val="20002"/>
                    </a:ext>
                  </a:extLst>
                </a:gridCol>
              </a:tblGrid>
              <a:tr h="638562">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endParaRPr kumimoji="0" lang="en-GB" sz="2000" b="0" i="0" u="none" strike="noStrike" cap="none" normalizeH="0" baseline="0">
                        <a:ln>
                          <a:noFill/>
                        </a:ln>
                        <a:solidFill>
                          <a:schemeClr val="tx2"/>
                        </a:solidFill>
                        <a:effectLst/>
                        <a:latin typeface="Arial" charset="0"/>
                      </a:endParaRPr>
                    </a:p>
                  </a:txBody>
                  <a:tcPr marL="60852" marR="60852" marT="30425" marB="304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RIPv1</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RIPv2</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72921">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Routing protocol</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Classful</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Classless</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7722">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Supports variable-length subnet mask?</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No</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Yes</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54616">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Sends the subnet mask along with the routing update?</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No</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Yes</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5321">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Addressing type</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Broadcast</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Multicast</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57018">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Defined in …</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RFC 1058</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RFCs 1721, 1722, and 2453</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75321">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Supports manual route summarization?</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No</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Yes</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72921">
                <a:tc>
                  <a:txBody>
                    <a:bodyPr/>
                    <a:lstStyle/>
                    <a:p>
                      <a:pPr marL="0" marR="0" lvl="0" indent="0" algn="l"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FFFFFF"/>
                          </a:solidFill>
                          <a:effectLst/>
                          <a:latin typeface="Arial" charset="0"/>
                        </a:rPr>
                        <a:t>Authentication support?</a:t>
                      </a:r>
                    </a:p>
                  </a:txBody>
                  <a:tcPr marL="60852" marR="60852" marT="30425" marB="304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No</a:t>
                      </a:r>
                    </a:p>
                  </a:txBody>
                  <a:tcPr marL="60852" marR="60852" marT="30425" marB="304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77863" rtl="0" eaLnBrk="1" fontAlgn="base" latinLnBrk="0" hangingPunct="1">
                        <a:lnSpc>
                          <a:spcPct val="95000"/>
                        </a:lnSpc>
                        <a:spcBef>
                          <a:spcPct val="35000"/>
                        </a:spcBef>
                        <a:spcAft>
                          <a:spcPct val="0"/>
                        </a:spcAft>
                        <a:buClr>
                          <a:schemeClr val="accent1"/>
                        </a:buClr>
                        <a:buSzPct val="100000"/>
                        <a:buFont typeface="Arial" charset="0"/>
                        <a:buNone/>
                        <a:tabLst/>
                      </a:pPr>
                      <a:r>
                        <a:rPr kumimoji="0" lang="en-US" sz="1500" b="0" i="0" u="none" strike="noStrike" cap="none" normalizeH="0" baseline="0">
                          <a:ln>
                            <a:noFill/>
                          </a:ln>
                          <a:solidFill>
                            <a:srgbClr val="000000"/>
                          </a:solidFill>
                          <a:effectLst/>
                          <a:latin typeface="Arial" charset="0"/>
                        </a:rPr>
                        <a:t>Yes</a:t>
                      </a:r>
                    </a:p>
                  </a:txBody>
                  <a:tcPr marL="60852" marR="60852" marT="30425" marB="304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8" name="Rectangle 2">
            <a:extLst>
              <a:ext uri="{FF2B5EF4-FFF2-40B4-BE49-F238E27FC236}">
                <a16:creationId xmlns:a16="http://schemas.microsoft.com/office/drawing/2014/main" id="{0CA1D042-B6A9-430E-86D7-926C27202F25}"/>
              </a:ext>
            </a:extLst>
          </p:cNvPr>
          <p:cNvSpPr txBox="1">
            <a:spLocks noChangeArrowheads="1"/>
          </p:cNvSpPr>
          <p:nvPr/>
        </p:nvSpPr>
        <p:spPr bwMode="gray">
          <a:xfrm>
            <a:off x="2057401" y="990600"/>
            <a:ext cx="8145463" cy="685800"/>
          </a:xfrm>
          <a:prstGeom prst="rect">
            <a:avLst/>
          </a:prstGeom>
          <a:noFill/>
          <a:ln w="9525">
            <a:noFill/>
            <a:miter lim="800000"/>
            <a:headEnd/>
            <a:tailEnd/>
          </a:ln>
        </p:spPr>
        <p:txBody>
          <a:bodyPr lIns="82118" tIns="41058" rIns="82118" bIns="41058" anchor="ctr"/>
          <a:lstStyle/>
          <a:p>
            <a:pPr algn="ctr">
              <a:defRPr/>
            </a:pPr>
            <a:r>
              <a:rPr lang="en-US" sz="3200" kern="0">
                <a:solidFill>
                  <a:srgbClr val="0070C0"/>
                </a:solidFill>
                <a:latin typeface="+mj-lt"/>
                <a:ea typeface="+mj-ea"/>
                <a:cs typeface="+mj-cs"/>
              </a:rPr>
              <a:t>RIPv1 and RIPv2 Comparison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D4DB3835-ECA4-4CBF-8489-FF5C5E225E66}"/>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
        <p:nvSpPr>
          <p:cNvPr id="90115" name="Content Placeholder 2">
            <a:extLst>
              <a:ext uri="{FF2B5EF4-FFF2-40B4-BE49-F238E27FC236}">
                <a16:creationId xmlns:a16="http://schemas.microsoft.com/office/drawing/2014/main" id="{480B3CAC-295A-4133-9A61-31A9AC7A1F21}"/>
              </a:ext>
            </a:extLst>
          </p:cNvPr>
          <p:cNvSpPr>
            <a:spLocks noGrp="1"/>
          </p:cNvSpPr>
          <p:nvPr>
            <p:ph idx="1"/>
          </p:nvPr>
        </p:nvSpPr>
        <p:spPr>
          <a:xfrm>
            <a:off x="1828800" y="1447800"/>
            <a:ext cx="8534400" cy="4953000"/>
          </a:xfrm>
        </p:spPr>
        <p:txBody>
          <a:bodyPr/>
          <a:lstStyle/>
          <a:p>
            <a:pPr eaLnBrk="1" hangingPunct="1">
              <a:buFont typeface="Wingdings" panose="05000000000000000000" pitchFamily="2" charset="2"/>
              <a:buNone/>
            </a:pPr>
            <a:endParaRPr lang="vi-VN" altLang="en-US"/>
          </a:p>
        </p:txBody>
      </p:sp>
      <p:sp>
        <p:nvSpPr>
          <p:cNvPr id="90116" name="Slide Number Placeholder 3">
            <a:extLst>
              <a:ext uri="{FF2B5EF4-FFF2-40B4-BE49-F238E27FC236}">
                <a16:creationId xmlns:a16="http://schemas.microsoft.com/office/drawing/2014/main" id="{1E469026-C94C-4172-9F0E-559313F7765F}"/>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0336B694-5E86-4CFD-B50D-67919EDA6C63}"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128</a:t>
            </a:fld>
            <a:endParaRPr lang="en-US" altLang="en-US" sz="1800">
              <a:solidFill>
                <a:schemeClr val="tx1"/>
              </a:solidFill>
              <a:latin typeface="Arial" panose="020B0604020202020204" pitchFamily="34" charset="0"/>
              <a:cs typeface="Arial" panose="020B0604020202020204" pitchFamily="34" charset="0"/>
            </a:endParaRPr>
          </a:p>
        </p:txBody>
      </p:sp>
      <p:sp>
        <p:nvSpPr>
          <p:cNvPr id="90117" name="Rectangle 5">
            <a:extLst>
              <a:ext uri="{FF2B5EF4-FFF2-40B4-BE49-F238E27FC236}">
                <a16:creationId xmlns:a16="http://schemas.microsoft.com/office/drawing/2014/main" id="{7147A653-A788-4859-B087-8963EE6E426C}"/>
              </a:ext>
            </a:extLst>
          </p:cNvPr>
          <p:cNvSpPr>
            <a:spLocks noChangeArrowheads="1"/>
          </p:cNvSpPr>
          <p:nvPr/>
        </p:nvSpPr>
        <p:spPr bwMode="auto">
          <a:xfrm>
            <a:off x="3276600" y="962026"/>
            <a:ext cx="5257800" cy="485775"/>
          </a:xfrm>
          <a:prstGeom prst="rect">
            <a:avLst/>
          </a:prstGeom>
          <a:solidFill>
            <a:srgbClr val="48BEBE"/>
          </a:solidFill>
          <a:ln w="9525" algn="ctr">
            <a:solidFill>
              <a:srgbClr val="00B050"/>
            </a:solidFill>
            <a:round/>
            <a:headEnd/>
            <a:tailEnd/>
          </a:ln>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algn="ctr" eaLnBrk="1" hangingPunct="1">
              <a:spcBef>
                <a:spcPct val="0"/>
              </a:spcBef>
              <a:spcAft>
                <a:spcPct val="0"/>
              </a:spcAft>
              <a:buFont typeface="Wingdings" panose="05000000000000000000" pitchFamily="2" charset="2"/>
              <a:buNone/>
            </a:pPr>
            <a:r>
              <a:rPr lang="en-US" altLang="en-US" sz="2400">
                <a:solidFill>
                  <a:srgbClr val="FF0000"/>
                </a:solidFill>
                <a:latin typeface="Calibri" panose="020F0502020204030204" pitchFamily="34" charset="0"/>
                <a:cs typeface="Arial" panose="020B0604020202020204" pitchFamily="34" charset="0"/>
              </a:rPr>
              <a:t>OSPF(</a:t>
            </a:r>
            <a:r>
              <a:rPr lang="vi-VN" altLang="en-US" sz="2400">
                <a:solidFill>
                  <a:srgbClr val="FF0000"/>
                </a:solidFill>
                <a:latin typeface="Arial" panose="020B0604020202020204" pitchFamily="34" charset="0"/>
                <a:cs typeface="Arial" panose="020B0604020202020204" pitchFamily="34" charset="0"/>
              </a:rPr>
              <a:t>Open Shortest Path First</a:t>
            </a:r>
            <a:r>
              <a:rPr lang="en-US" altLang="en-US" sz="2400">
                <a:solidFill>
                  <a:srgbClr val="FF0000"/>
                </a:solidFill>
                <a:latin typeface="Calibri" panose="020F0502020204030204" pitchFamily="34" charset="0"/>
                <a:cs typeface="Arial" panose="020B0604020202020204" pitchFamily="34" charset="0"/>
              </a:rPr>
              <a:t>)</a:t>
            </a:r>
          </a:p>
        </p:txBody>
      </p:sp>
      <p:pic>
        <p:nvPicPr>
          <p:cNvPr id="90118" name="Picture 6">
            <a:extLst>
              <a:ext uri="{FF2B5EF4-FFF2-40B4-BE49-F238E27FC236}">
                <a16:creationId xmlns:a16="http://schemas.microsoft.com/office/drawing/2014/main" id="{C05CAB4D-FDFE-4AC2-88DD-51E530D06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43051"/>
            <a:ext cx="73469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7BFC4E3F-F963-46A3-B68D-A4E640DD8CC7}"/>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
        <p:nvSpPr>
          <p:cNvPr id="144387" name="Content Placeholder 2">
            <a:extLst>
              <a:ext uri="{FF2B5EF4-FFF2-40B4-BE49-F238E27FC236}">
                <a16:creationId xmlns:a16="http://schemas.microsoft.com/office/drawing/2014/main" id="{E1F56E3D-0F12-4775-8E21-48F26485615B}"/>
              </a:ext>
            </a:extLst>
          </p:cNvPr>
          <p:cNvSpPr>
            <a:spLocks noGrp="1"/>
          </p:cNvSpPr>
          <p:nvPr>
            <p:ph idx="1"/>
          </p:nvPr>
        </p:nvSpPr>
        <p:spPr>
          <a:xfrm>
            <a:off x="864704" y="990600"/>
            <a:ext cx="10614992" cy="5410200"/>
          </a:xfrm>
        </p:spPr>
        <p:txBody>
          <a:bodyPr rtlCol="0">
            <a:normAutofit fontScale="92500" lnSpcReduction="10000"/>
          </a:bodyPr>
          <a:lstStyle/>
          <a:p>
            <a:pPr fontAlgn="auto">
              <a:lnSpc>
                <a:spcPct val="150000"/>
              </a:lnSpc>
              <a:spcBef>
                <a:spcPts val="0"/>
              </a:spcBef>
              <a:spcAft>
                <a:spcPts val="0"/>
              </a:spcAft>
              <a:defRPr/>
            </a:pPr>
            <a:r>
              <a:rPr lang="vi-VN" dirty="0">
                <a:latin typeface="+mj-lt"/>
              </a:rPr>
              <a:t>AD: 110 - </a:t>
            </a:r>
            <a:r>
              <a:rPr lang="en-US" dirty="0"/>
              <a:t>Trigger update - Metric = cost = 10</a:t>
            </a:r>
            <a:r>
              <a:rPr lang="en-US" baseline="30000" dirty="0"/>
              <a:t>8</a:t>
            </a:r>
            <a:r>
              <a:rPr lang="en-US" dirty="0"/>
              <a:t>/BW  </a:t>
            </a:r>
          </a:p>
          <a:p>
            <a:pPr fontAlgn="auto">
              <a:lnSpc>
                <a:spcPct val="150000"/>
              </a:lnSpc>
              <a:spcBef>
                <a:spcPts val="0"/>
              </a:spcBef>
              <a:spcAft>
                <a:spcPts val="0"/>
              </a:spcAft>
              <a:defRPr/>
            </a:pPr>
            <a:r>
              <a:rPr lang="en-US" dirty="0" err="1"/>
              <a:t>Hỗ</a:t>
            </a:r>
            <a:r>
              <a:rPr lang="en-US" dirty="0"/>
              <a:t> </a:t>
            </a:r>
            <a:r>
              <a:rPr lang="en-US" dirty="0" err="1"/>
              <a:t>trợ</a:t>
            </a:r>
            <a:r>
              <a:rPr lang="en-US" dirty="0"/>
              <a:t> VLSM – </a:t>
            </a:r>
            <a:r>
              <a:rPr lang="en-US" dirty="0" err="1"/>
              <a:t>Tốc</a:t>
            </a:r>
            <a:r>
              <a:rPr lang="en-US" dirty="0"/>
              <a:t> </a:t>
            </a:r>
            <a:r>
              <a:rPr lang="en-US" dirty="0" err="1"/>
              <a:t>độ</a:t>
            </a:r>
            <a:r>
              <a:rPr lang="en-US" dirty="0"/>
              <a:t> </a:t>
            </a:r>
            <a:r>
              <a:rPr lang="en-US" dirty="0" err="1"/>
              <a:t>hội</a:t>
            </a:r>
            <a:r>
              <a:rPr lang="en-US" dirty="0"/>
              <a:t> </a:t>
            </a:r>
            <a:r>
              <a:rPr lang="en-US" dirty="0" err="1"/>
              <a:t>tụ</a:t>
            </a:r>
            <a:r>
              <a:rPr lang="en-US" dirty="0"/>
              <a:t> </a:t>
            </a:r>
            <a:r>
              <a:rPr lang="en-US" dirty="0" err="1"/>
              <a:t>nhanh</a:t>
            </a:r>
            <a:endParaRPr lang="vi-VN" dirty="0"/>
          </a:p>
          <a:p>
            <a:pPr fontAlgn="auto">
              <a:lnSpc>
                <a:spcPct val="150000"/>
              </a:lnSpc>
              <a:spcBef>
                <a:spcPts val="0"/>
              </a:spcBef>
              <a:spcAft>
                <a:spcPts val="0"/>
              </a:spcAft>
              <a:defRPr/>
            </a:pPr>
            <a:r>
              <a:rPr lang="en-US" dirty="0"/>
              <a:t>Router </a:t>
            </a:r>
            <a:r>
              <a:rPr lang="en-US" dirty="0" err="1"/>
              <a:t>liên</a:t>
            </a:r>
            <a:r>
              <a:rPr lang="en-US" dirty="0"/>
              <a:t> </a:t>
            </a:r>
            <a:r>
              <a:rPr lang="en-US" dirty="0" err="1"/>
              <a:t>lạc</a:t>
            </a:r>
            <a:r>
              <a:rPr lang="en-US" dirty="0"/>
              <a:t> qua 2 </a:t>
            </a:r>
            <a:r>
              <a:rPr lang="en-US" dirty="0" err="1"/>
              <a:t>địa</a:t>
            </a:r>
            <a:r>
              <a:rPr lang="en-US" dirty="0"/>
              <a:t> </a:t>
            </a:r>
            <a:r>
              <a:rPr lang="en-US" dirty="0" err="1"/>
              <a:t>chỉ</a:t>
            </a:r>
            <a:r>
              <a:rPr lang="en-US" dirty="0"/>
              <a:t> multicast 224.0.0.5 (all router) </a:t>
            </a:r>
            <a:r>
              <a:rPr lang="en-US" dirty="0" err="1"/>
              <a:t>và</a:t>
            </a:r>
            <a:r>
              <a:rPr lang="en-US" dirty="0"/>
              <a:t> 224.0.0.6 (BDR/DR).</a:t>
            </a:r>
          </a:p>
          <a:p>
            <a:pPr fontAlgn="auto">
              <a:lnSpc>
                <a:spcPct val="150000"/>
              </a:lnSpc>
              <a:spcBef>
                <a:spcPts val="0"/>
              </a:spcBef>
              <a:spcAft>
                <a:spcPts val="0"/>
              </a:spcAft>
              <a:defRPr/>
            </a:pPr>
            <a:r>
              <a:rPr lang="en-US" dirty="0" err="1"/>
              <a:t>Trong</a:t>
            </a:r>
            <a:r>
              <a:rPr lang="en-US" dirty="0"/>
              <a:t> </a:t>
            </a:r>
            <a:r>
              <a:rPr lang="en-US" dirty="0" err="1"/>
              <a:t>môi</a:t>
            </a:r>
            <a:r>
              <a:rPr lang="en-US" dirty="0"/>
              <a:t> </a:t>
            </a:r>
            <a:r>
              <a:rPr lang="en-US" dirty="0" err="1"/>
              <a:t>trường</a:t>
            </a:r>
            <a:r>
              <a:rPr lang="en-US" dirty="0"/>
              <a:t> multiaccess: </a:t>
            </a:r>
            <a:r>
              <a:rPr lang="en-US" dirty="0" err="1"/>
              <a:t>bầu</a:t>
            </a:r>
            <a:r>
              <a:rPr lang="en-US" dirty="0"/>
              <a:t> </a:t>
            </a:r>
            <a:r>
              <a:rPr lang="en-US" dirty="0" err="1"/>
              <a:t>chọn</a:t>
            </a:r>
            <a:r>
              <a:rPr lang="en-US" dirty="0"/>
              <a:t> BDR </a:t>
            </a:r>
            <a:r>
              <a:rPr lang="en-US" dirty="0" err="1"/>
              <a:t>và</a:t>
            </a:r>
            <a:r>
              <a:rPr lang="en-US" dirty="0"/>
              <a:t> DR </a:t>
            </a:r>
            <a:r>
              <a:rPr lang="en-US" dirty="0" err="1"/>
              <a:t>dựa</a:t>
            </a:r>
            <a:r>
              <a:rPr lang="en-US" dirty="0"/>
              <a:t> </a:t>
            </a:r>
            <a:r>
              <a:rPr lang="en-US" dirty="0" err="1"/>
              <a:t>vào</a:t>
            </a:r>
            <a:r>
              <a:rPr lang="en-US" dirty="0"/>
              <a:t> Priority </a:t>
            </a:r>
            <a:r>
              <a:rPr lang="en-US" dirty="0" err="1"/>
              <a:t>của</a:t>
            </a:r>
            <a:r>
              <a:rPr lang="en-US" dirty="0"/>
              <a:t> interface </a:t>
            </a:r>
            <a:r>
              <a:rPr lang="en-US" dirty="0" err="1"/>
              <a:t>và</a:t>
            </a:r>
            <a:r>
              <a:rPr lang="en-US" dirty="0"/>
              <a:t> Router ID</a:t>
            </a:r>
            <a:endParaRPr lang="vi-VN" dirty="0"/>
          </a:p>
          <a:p>
            <a:pPr fontAlgn="auto">
              <a:lnSpc>
                <a:spcPct val="150000"/>
              </a:lnSpc>
              <a:spcBef>
                <a:spcPts val="0"/>
              </a:spcBef>
              <a:spcAft>
                <a:spcPts val="0"/>
              </a:spcAft>
              <a:defRPr/>
            </a:pPr>
            <a:r>
              <a:rPr lang="en-US" dirty="0"/>
              <a:t>Link – state </a:t>
            </a:r>
            <a:r>
              <a:rPr lang="en-US" dirty="0" err="1"/>
              <a:t>nhận</a:t>
            </a:r>
            <a:r>
              <a:rPr lang="en-US" dirty="0"/>
              <a:t> ra </a:t>
            </a:r>
            <a:r>
              <a:rPr lang="en-US" dirty="0" err="1"/>
              <a:t>nhiều</a:t>
            </a:r>
            <a:r>
              <a:rPr lang="en-US" dirty="0"/>
              <a:t> </a:t>
            </a:r>
            <a:r>
              <a:rPr lang="en-US" dirty="0" err="1"/>
              <a:t>thông</a:t>
            </a:r>
            <a:r>
              <a:rPr lang="en-US" dirty="0"/>
              <a:t> tin </a:t>
            </a:r>
            <a:r>
              <a:rPr lang="en-US" dirty="0" err="1"/>
              <a:t>về</a:t>
            </a:r>
            <a:r>
              <a:rPr lang="en-US" dirty="0"/>
              <a:t> </a:t>
            </a:r>
            <a:r>
              <a:rPr lang="en-US" dirty="0" err="1"/>
              <a:t>mạng</a:t>
            </a:r>
            <a:r>
              <a:rPr lang="en-US" dirty="0"/>
              <a:t> </a:t>
            </a:r>
            <a:r>
              <a:rPr lang="en-US" dirty="0" err="1"/>
              <a:t>hơn</a:t>
            </a:r>
            <a:r>
              <a:rPr lang="en-US" dirty="0"/>
              <a:t> Distance – vector. </a:t>
            </a:r>
            <a:r>
              <a:rPr lang="en-US" dirty="0" err="1"/>
              <a:t>Mỗi</a:t>
            </a:r>
            <a:r>
              <a:rPr lang="en-US" dirty="0"/>
              <a:t> router </a:t>
            </a:r>
            <a:r>
              <a:rPr lang="en-US" dirty="0" err="1"/>
              <a:t>có</a:t>
            </a:r>
            <a:r>
              <a:rPr lang="en-US" dirty="0"/>
              <a:t> 1 </a:t>
            </a:r>
            <a:r>
              <a:rPr lang="en-US" dirty="0" err="1"/>
              <a:t>cái</a:t>
            </a:r>
            <a:r>
              <a:rPr lang="en-US" dirty="0"/>
              <a:t> </a:t>
            </a:r>
            <a:r>
              <a:rPr lang="en-US" dirty="0" err="1"/>
              <a:t>nhìn</a:t>
            </a:r>
            <a:r>
              <a:rPr lang="en-US" dirty="0"/>
              <a:t> </a:t>
            </a:r>
            <a:r>
              <a:rPr lang="en-US" dirty="0" err="1"/>
              <a:t>tổng</a:t>
            </a:r>
            <a:r>
              <a:rPr lang="en-US" dirty="0"/>
              <a:t> </a:t>
            </a:r>
            <a:r>
              <a:rPr lang="en-US" dirty="0" err="1"/>
              <a:t>quan</a:t>
            </a:r>
            <a:r>
              <a:rPr lang="en-US" dirty="0"/>
              <a:t> </a:t>
            </a:r>
            <a:r>
              <a:rPr lang="en-US" dirty="0" err="1"/>
              <a:t>về</a:t>
            </a:r>
            <a:r>
              <a:rPr lang="en-US" dirty="0"/>
              <a:t> topology</a:t>
            </a:r>
          </a:p>
          <a:p>
            <a:pPr fontAlgn="auto">
              <a:spcAft>
                <a:spcPts val="0"/>
              </a:spcAft>
              <a:defRPr/>
            </a:pPr>
            <a:endParaRPr lang="vi-VN" dirty="0"/>
          </a:p>
        </p:txBody>
      </p:sp>
      <p:sp>
        <p:nvSpPr>
          <p:cNvPr id="92164" name="Slide Number Placeholder 3">
            <a:extLst>
              <a:ext uri="{FF2B5EF4-FFF2-40B4-BE49-F238E27FC236}">
                <a16:creationId xmlns:a16="http://schemas.microsoft.com/office/drawing/2014/main" id="{D4BE7821-5CD0-42D3-A928-A870E559D2C0}"/>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BD05A667-7A74-4E00-85A8-52CCF3E40E52}"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129</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1C93-673E-435D-B3E0-B69095ECBB44}"/>
              </a:ext>
            </a:extLst>
          </p:cNvPr>
          <p:cNvSpPr>
            <a:spLocks noGrp="1"/>
          </p:cNvSpPr>
          <p:nvPr>
            <p:ph type="title"/>
          </p:nvPr>
        </p:nvSpPr>
        <p:spPr/>
        <p:txBody>
          <a:bodyPr/>
          <a:lstStyle/>
          <a:p>
            <a:r>
              <a:rPr lang="en-US" dirty="0"/>
              <a:t>I.1 IPV4</a:t>
            </a:r>
          </a:p>
        </p:txBody>
      </p:sp>
      <p:sp>
        <p:nvSpPr>
          <p:cNvPr id="3" name="Content Placeholder 2">
            <a:extLst>
              <a:ext uri="{FF2B5EF4-FFF2-40B4-BE49-F238E27FC236}">
                <a16:creationId xmlns:a16="http://schemas.microsoft.com/office/drawing/2014/main" id="{88D02277-0C15-43B3-827A-D0D88289403B}"/>
              </a:ext>
            </a:extLst>
          </p:cNvPr>
          <p:cNvSpPr>
            <a:spLocks noGrp="1"/>
          </p:cNvSpPr>
          <p:nvPr>
            <p:ph idx="1"/>
          </p:nvPr>
        </p:nvSpPr>
        <p:spPr/>
        <p:txBody>
          <a:bodyPr/>
          <a:lstStyle/>
          <a:p>
            <a:pPr algn="just"/>
            <a:r>
              <a:rPr lang="en-US" b="1" i="1" dirty="0" err="1"/>
              <a:t>Địa</a:t>
            </a:r>
            <a:r>
              <a:rPr lang="en-US" b="1" i="1" dirty="0"/>
              <a:t> </a:t>
            </a:r>
            <a:r>
              <a:rPr lang="en-US" b="1" i="1" dirty="0" err="1"/>
              <a:t>chỉ</a:t>
            </a:r>
            <a:r>
              <a:rPr lang="en-US" b="1" i="1" dirty="0"/>
              <a:t> IP: </a:t>
            </a:r>
            <a:r>
              <a:rPr lang="en-US" dirty="0" err="1"/>
              <a:t>gồm</a:t>
            </a:r>
            <a:r>
              <a:rPr lang="en-US" dirty="0"/>
              <a:t> 32 bit </a:t>
            </a:r>
            <a:r>
              <a:rPr lang="en-US" dirty="0" err="1"/>
              <a:t>để</a:t>
            </a:r>
            <a:r>
              <a:rPr lang="en-US" dirty="0"/>
              <a:t> </a:t>
            </a:r>
            <a:r>
              <a:rPr lang="en-US" dirty="0" err="1"/>
              <a:t>định</a:t>
            </a:r>
            <a:r>
              <a:rPr lang="en-US" dirty="0"/>
              <a:t> </a:t>
            </a:r>
            <a:r>
              <a:rPr lang="en-US" dirty="0" err="1"/>
              <a:t>danh</a:t>
            </a:r>
            <a:r>
              <a:rPr lang="en-US" dirty="0"/>
              <a:t> </a:t>
            </a:r>
            <a:r>
              <a:rPr lang="en-US" dirty="0" err="1"/>
              <a:t>cổng</a:t>
            </a:r>
            <a:r>
              <a:rPr lang="en-US" dirty="0"/>
              <a:t> </a:t>
            </a:r>
            <a:r>
              <a:rPr lang="en-US" dirty="0" err="1"/>
              <a:t>giao</a:t>
            </a:r>
            <a:r>
              <a:rPr lang="en-US" dirty="0"/>
              <a:t> </a:t>
            </a:r>
            <a:r>
              <a:rPr lang="en-US" dirty="0" err="1"/>
              <a:t>tiếp</a:t>
            </a:r>
            <a:r>
              <a:rPr lang="en-US" dirty="0"/>
              <a:t> </a:t>
            </a:r>
            <a:r>
              <a:rPr lang="en-US" dirty="0" err="1"/>
              <a:t>mạng</a:t>
            </a:r>
            <a:r>
              <a:rPr lang="en-US" dirty="0"/>
              <a:t> </a:t>
            </a:r>
            <a:r>
              <a:rPr lang="en-US" dirty="0" err="1"/>
              <a:t>trên</a:t>
            </a:r>
            <a:r>
              <a:rPr lang="en-US" dirty="0"/>
              <a:t> </a:t>
            </a:r>
            <a:r>
              <a:rPr lang="en-US" dirty="0" err="1"/>
              <a:t>nút</a:t>
            </a:r>
            <a:r>
              <a:rPr lang="en-US" dirty="0"/>
              <a:t> </a:t>
            </a:r>
            <a:r>
              <a:rPr lang="en-US" dirty="0" err="1"/>
              <a:t>đầu</a:t>
            </a:r>
            <a:r>
              <a:rPr lang="en-US" dirty="0"/>
              <a:t> </a:t>
            </a:r>
            <a:r>
              <a:rPr lang="en-US" dirty="0" err="1"/>
              <a:t>cuối</a:t>
            </a:r>
            <a:r>
              <a:rPr lang="en-US" dirty="0"/>
              <a:t> (PC, server, smart phone), </a:t>
            </a:r>
            <a:r>
              <a:rPr lang="en-US" dirty="0" err="1"/>
              <a:t>bộ</a:t>
            </a:r>
            <a:r>
              <a:rPr lang="en-US" dirty="0"/>
              <a:t> </a:t>
            </a:r>
            <a:r>
              <a:rPr lang="en-US" dirty="0" err="1"/>
              <a:t>định</a:t>
            </a:r>
            <a:r>
              <a:rPr lang="en-US" dirty="0"/>
              <a:t> </a:t>
            </a:r>
            <a:r>
              <a:rPr lang="en-US" dirty="0" err="1"/>
              <a:t>tuyến</a:t>
            </a:r>
            <a:endParaRPr lang="en-US" dirty="0"/>
          </a:p>
          <a:p>
            <a:pPr algn="just"/>
            <a:r>
              <a:rPr lang="vi-VN" dirty="0"/>
              <a:t>Mỗi địa chỉ IP được</a:t>
            </a:r>
            <a:r>
              <a:rPr lang="en-US" dirty="0"/>
              <a:t> </a:t>
            </a:r>
            <a:r>
              <a:rPr lang="en-US" dirty="0" err="1"/>
              <a:t>gán</a:t>
            </a:r>
            <a:r>
              <a:rPr lang="en-US" dirty="0"/>
              <a:t> </a:t>
            </a:r>
            <a:r>
              <a:rPr lang="en-US" dirty="0" err="1"/>
              <a:t>cho</a:t>
            </a:r>
            <a:r>
              <a:rPr lang="en-US" dirty="0"/>
              <a:t> </a:t>
            </a:r>
            <a:r>
              <a:rPr lang="en-US" dirty="0" err="1"/>
              <a:t>một</a:t>
            </a:r>
            <a:r>
              <a:rPr lang="en-US" dirty="0"/>
              <a:t> </a:t>
            </a:r>
            <a:r>
              <a:rPr lang="en-US" dirty="0" err="1"/>
              <a:t>cổng</a:t>
            </a:r>
            <a:r>
              <a:rPr lang="en-US" dirty="0"/>
              <a:t> </a:t>
            </a:r>
            <a:r>
              <a:rPr lang="en-US" dirty="0" err="1"/>
              <a:t>duy</a:t>
            </a:r>
            <a:r>
              <a:rPr lang="en-US" dirty="0"/>
              <a:t> </a:t>
            </a:r>
            <a:r>
              <a:rPr lang="en-US" dirty="0" err="1"/>
              <a:t>nhất</a:t>
            </a:r>
            <a:endParaRPr lang="en-US" dirty="0"/>
          </a:p>
          <a:p>
            <a:pPr algn="just"/>
            <a:r>
              <a:rPr lang="en-US" dirty="0" err="1"/>
              <a:t>Địa</a:t>
            </a:r>
            <a:r>
              <a:rPr lang="en-US" dirty="0"/>
              <a:t> </a:t>
            </a:r>
            <a:r>
              <a:rPr lang="en-US" dirty="0" err="1"/>
              <a:t>chỉ</a:t>
            </a:r>
            <a:r>
              <a:rPr lang="en-US" dirty="0"/>
              <a:t> IP </a:t>
            </a:r>
            <a:r>
              <a:rPr lang="en-US" dirty="0" err="1"/>
              <a:t>có</a:t>
            </a:r>
            <a:r>
              <a:rPr lang="en-US" dirty="0"/>
              <a:t> </a:t>
            </a:r>
            <a:r>
              <a:rPr lang="en-US" dirty="0" err="1"/>
              <a:t>tính</a:t>
            </a:r>
            <a:r>
              <a:rPr lang="en-US" dirty="0"/>
              <a:t> </a:t>
            </a:r>
            <a:r>
              <a:rPr lang="en-US" dirty="0" err="1"/>
              <a:t>duy</a:t>
            </a:r>
            <a:r>
              <a:rPr lang="en-US" dirty="0"/>
              <a:t> </a:t>
            </a:r>
            <a:r>
              <a:rPr lang="en-US" dirty="0" err="1"/>
              <a:t>nhất</a:t>
            </a:r>
            <a:r>
              <a:rPr lang="en-US" dirty="0"/>
              <a:t> </a:t>
            </a:r>
            <a:r>
              <a:rPr lang="en-US" dirty="0" err="1"/>
              <a:t>trong</a:t>
            </a:r>
            <a:r>
              <a:rPr lang="en-US" dirty="0"/>
              <a:t> </a:t>
            </a:r>
            <a:r>
              <a:rPr lang="en-US" dirty="0" err="1"/>
              <a:t>mạng</a:t>
            </a:r>
            <a:r>
              <a:rPr lang="en-US" dirty="0"/>
              <a:t>.</a:t>
            </a:r>
          </a:p>
          <a:p>
            <a:pPr algn="just"/>
            <a:r>
              <a:rPr lang="vi-VN" b="1" dirty="0"/>
              <a:t>IPv4</a:t>
            </a:r>
            <a:r>
              <a:rPr lang="vi-VN" dirty="0"/>
              <a:t> sử dụng 32bit để đánh địa chỉ, theo đó, số địa chỉ tối đa có thể sử dụng là 4.294.967.296 (2</a:t>
            </a:r>
            <a:r>
              <a:rPr lang="vi-VN" baseline="30000" dirty="0"/>
              <a:t>32</a:t>
            </a:r>
            <a:r>
              <a:rPr lang="vi-VN" dirty="0"/>
              <a:t>). </a:t>
            </a:r>
            <a:endParaRPr lang="en-US" dirty="0"/>
          </a:p>
          <a:p>
            <a:pPr algn="just"/>
            <a:r>
              <a:rPr lang="vi-VN" dirty="0"/>
              <a:t>Tuy nhiên, do một số được sử dụng cho các mục đích khác như: Cấp cho mạng cá nhân (xấp xỉ 18 triệu địa chỉ), hoặc sử dụng làm địa chỉ quảng bá (xấp xỉ 16 triệu), nên số lượng địa chỉ thực tế có thể sử dụng cho mạng Internet công cộng bị giảm xuống</a:t>
            </a:r>
            <a:r>
              <a:rPr lang="en-US" dirty="0"/>
              <a:t>.</a:t>
            </a:r>
          </a:p>
        </p:txBody>
      </p:sp>
    </p:spTree>
    <p:extLst>
      <p:ext uri="{BB962C8B-B14F-4D97-AF65-F5344CB8AC3E}">
        <p14:creationId xmlns:p14="http://schemas.microsoft.com/office/powerpoint/2010/main" val="4398856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17364BB5-F349-42FC-9124-C585E64B6C56}"/>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
        <p:nvSpPr>
          <p:cNvPr id="144387" name="Content Placeholder 2">
            <a:extLst>
              <a:ext uri="{FF2B5EF4-FFF2-40B4-BE49-F238E27FC236}">
                <a16:creationId xmlns:a16="http://schemas.microsoft.com/office/drawing/2014/main" id="{94F795CE-7E81-4A03-A636-2CB4DE014BCD}"/>
              </a:ext>
            </a:extLst>
          </p:cNvPr>
          <p:cNvSpPr>
            <a:spLocks noGrp="1"/>
          </p:cNvSpPr>
          <p:nvPr>
            <p:ph idx="1"/>
          </p:nvPr>
        </p:nvSpPr>
        <p:spPr>
          <a:xfrm>
            <a:off x="1066800" y="1040295"/>
            <a:ext cx="8534400" cy="5410200"/>
          </a:xfrm>
        </p:spPr>
        <p:txBody>
          <a:bodyPr/>
          <a:lstStyle/>
          <a:p>
            <a:pPr>
              <a:lnSpc>
                <a:spcPct val="150000"/>
              </a:lnSpc>
              <a:spcBef>
                <a:spcPts val="1200"/>
              </a:spcBef>
            </a:pPr>
            <a:r>
              <a:rPr lang="en-US" altLang="en-US" dirty="0" err="1"/>
              <a:t>Có</a:t>
            </a:r>
            <a:r>
              <a:rPr lang="en-US" altLang="en-US" dirty="0"/>
              <a:t> 2 </a:t>
            </a:r>
            <a:r>
              <a:rPr lang="en-US" altLang="en-US" dirty="0" err="1"/>
              <a:t>mức</a:t>
            </a:r>
            <a:r>
              <a:rPr lang="en-US" altLang="en-US" dirty="0"/>
              <a:t> </a:t>
            </a:r>
            <a:r>
              <a:rPr lang="en-US" altLang="en-US" dirty="0" err="1"/>
              <a:t>độ</a:t>
            </a:r>
            <a:r>
              <a:rPr lang="en-US" altLang="en-US" dirty="0"/>
              <a:t> </a:t>
            </a:r>
            <a:r>
              <a:rPr lang="en-US" altLang="en-US" dirty="0" err="1"/>
              <a:t>phân</a:t>
            </a:r>
            <a:r>
              <a:rPr lang="en-US" altLang="en-US" dirty="0"/>
              <a:t> </a:t>
            </a:r>
            <a:r>
              <a:rPr lang="en-US" altLang="en-US" dirty="0" err="1"/>
              <a:t>cấp</a:t>
            </a:r>
            <a:r>
              <a:rPr lang="en-US" altLang="en-US" dirty="0"/>
              <a:t>:</a:t>
            </a:r>
          </a:p>
          <a:p>
            <a:pPr lvl="1">
              <a:lnSpc>
                <a:spcPct val="150000"/>
              </a:lnSpc>
              <a:spcBef>
                <a:spcPts val="1200"/>
              </a:spcBef>
            </a:pPr>
            <a:r>
              <a:rPr lang="en-US" altLang="en-US" sz="2400" dirty="0"/>
              <a:t>Backbone or Area 0 (</a:t>
            </a:r>
            <a:r>
              <a:rPr lang="en-US" altLang="en-US" sz="2400" dirty="0" err="1"/>
              <a:t>tất</a:t>
            </a:r>
            <a:r>
              <a:rPr lang="en-US" altLang="en-US" sz="2400" dirty="0"/>
              <a:t> </a:t>
            </a:r>
            <a:r>
              <a:rPr lang="en-US" altLang="en-US" sz="2400" dirty="0" err="1"/>
              <a:t>cả</a:t>
            </a:r>
            <a:r>
              <a:rPr lang="en-US" altLang="en-US" sz="2400" dirty="0"/>
              <a:t> </a:t>
            </a:r>
            <a:r>
              <a:rPr lang="en-US" altLang="en-US" sz="2400" dirty="0" err="1"/>
              <a:t>các</a:t>
            </a:r>
            <a:r>
              <a:rPr lang="en-US" altLang="en-US" sz="2400" dirty="0"/>
              <a:t> Area </a:t>
            </a:r>
            <a:r>
              <a:rPr lang="en-US" altLang="en-US" sz="2400" dirty="0" err="1"/>
              <a:t>đều</a:t>
            </a:r>
            <a:r>
              <a:rPr lang="en-US" altLang="en-US" sz="2400" dirty="0"/>
              <a:t> </a:t>
            </a:r>
            <a:r>
              <a:rPr lang="en-US" altLang="en-US" sz="2400" dirty="0" err="1"/>
              <a:t>nối</a:t>
            </a:r>
            <a:r>
              <a:rPr lang="en-US" altLang="en-US" sz="2400" dirty="0"/>
              <a:t> </a:t>
            </a:r>
            <a:r>
              <a:rPr lang="en-US" altLang="en-US" sz="2400" dirty="0" err="1"/>
              <a:t>với</a:t>
            </a:r>
            <a:r>
              <a:rPr lang="en-US" altLang="en-US" sz="2400" dirty="0"/>
              <a:t> Area 0)</a:t>
            </a:r>
          </a:p>
          <a:p>
            <a:pPr lvl="1">
              <a:lnSpc>
                <a:spcPct val="150000"/>
              </a:lnSpc>
              <a:spcBef>
                <a:spcPts val="1200"/>
              </a:spcBef>
            </a:pPr>
            <a:r>
              <a:rPr lang="en-US" altLang="en-US" sz="2400" dirty="0"/>
              <a:t>Non – backbone area</a:t>
            </a:r>
          </a:p>
          <a:p>
            <a:pPr>
              <a:lnSpc>
                <a:spcPct val="150000"/>
              </a:lnSpc>
              <a:spcBef>
                <a:spcPts val="1200"/>
              </a:spcBef>
            </a:pPr>
            <a:r>
              <a:rPr lang="en-US" altLang="en-US" dirty="0"/>
              <a:t>ABRs </a:t>
            </a:r>
            <a:r>
              <a:rPr lang="en-US" altLang="en-US" dirty="0">
                <a:solidFill>
                  <a:srgbClr val="FF0000"/>
                </a:solidFill>
              </a:rPr>
              <a:t>(Area Border Router)</a:t>
            </a:r>
          </a:p>
          <a:p>
            <a:pPr lvl="1">
              <a:lnSpc>
                <a:spcPct val="150000"/>
              </a:lnSpc>
              <a:spcBef>
                <a:spcPts val="1200"/>
              </a:spcBef>
            </a:pPr>
            <a:r>
              <a:rPr lang="en-US" altLang="en-US" sz="2400" dirty="0"/>
              <a:t> </a:t>
            </a:r>
            <a:r>
              <a:rPr lang="en-US" altLang="en-US" sz="2400" dirty="0" err="1"/>
              <a:t>Kết</a:t>
            </a:r>
            <a:r>
              <a:rPr lang="en-US" altLang="en-US" sz="2400" dirty="0"/>
              <a:t> </a:t>
            </a:r>
            <a:r>
              <a:rPr lang="en-US" altLang="en-US" sz="2400" dirty="0" err="1"/>
              <a:t>nối</a:t>
            </a:r>
            <a:r>
              <a:rPr lang="en-US" altLang="en-US" sz="2400" dirty="0"/>
              <a:t> </a:t>
            </a:r>
            <a:r>
              <a:rPr lang="en-US" altLang="en-US" sz="2400" dirty="0" err="1"/>
              <a:t>tất</a:t>
            </a:r>
            <a:r>
              <a:rPr lang="en-US" altLang="en-US" sz="2400" dirty="0"/>
              <a:t> </a:t>
            </a:r>
            <a:r>
              <a:rPr lang="en-US" altLang="en-US" sz="2400" dirty="0" err="1"/>
              <a:t>cả</a:t>
            </a:r>
            <a:r>
              <a:rPr lang="en-US" altLang="en-US" sz="2400" dirty="0"/>
              <a:t> </a:t>
            </a:r>
            <a:r>
              <a:rPr lang="en-US" altLang="en-US" sz="2400" dirty="0" err="1"/>
              <a:t>các</a:t>
            </a:r>
            <a:r>
              <a:rPr lang="en-US" altLang="en-US" sz="2400" dirty="0"/>
              <a:t> Area </a:t>
            </a:r>
            <a:r>
              <a:rPr lang="en-US" altLang="en-US" sz="2400" dirty="0" err="1"/>
              <a:t>khác</a:t>
            </a:r>
            <a:r>
              <a:rPr lang="en-US" altLang="en-US" sz="2400" dirty="0"/>
              <a:t> </a:t>
            </a:r>
            <a:r>
              <a:rPr lang="en-US" altLang="en-US" sz="2400" dirty="0" err="1"/>
              <a:t>đến</a:t>
            </a:r>
            <a:r>
              <a:rPr lang="en-US" altLang="en-US" sz="2400" dirty="0"/>
              <a:t> Area 0 (Backbone)</a:t>
            </a:r>
          </a:p>
          <a:p>
            <a:pPr lvl="1">
              <a:lnSpc>
                <a:spcPct val="150000"/>
              </a:lnSpc>
              <a:spcBef>
                <a:spcPts val="1200"/>
              </a:spcBef>
            </a:pPr>
            <a:r>
              <a:rPr lang="en-US" altLang="en-US" sz="2400" dirty="0"/>
              <a:t> ABR </a:t>
            </a:r>
            <a:r>
              <a:rPr lang="en-US" altLang="en-US" sz="2400" dirty="0" err="1"/>
              <a:t>nằm</a:t>
            </a:r>
            <a:r>
              <a:rPr lang="en-US" altLang="en-US" sz="2400" dirty="0"/>
              <a:t> </a:t>
            </a:r>
            <a:r>
              <a:rPr lang="en-US" altLang="en-US" sz="2400" dirty="0" err="1"/>
              <a:t>giữa</a:t>
            </a:r>
            <a:r>
              <a:rPr lang="en-US" altLang="en-US" sz="2400" dirty="0"/>
              <a:t> Area 0 </a:t>
            </a:r>
            <a:r>
              <a:rPr lang="en-US" altLang="en-US" sz="2400" dirty="0" err="1"/>
              <a:t>và</a:t>
            </a:r>
            <a:r>
              <a:rPr lang="en-US" altLang="en-US" sz="2400" dirty="0"/>
              <a:t> Area 1</a:t>
            </a:r>
          </a:p>
          <a:p>
            <a:pPr lvl="1" eaLnBrk="1" hangingPunct="1">
              <a:lnSpc>
                <a:spcPct val="150000"/>
              </a:lnSpc>
              <a:spcBef>
                <a:spcPct val="0"/>
              </a:spcBef>
            </a:pPr>
            <a:endParaRPr lang="en-US" altLang="en-US" sz="2400" dirty="0"/>
          </a:p>
          <a:p>
            <a:pPr lvl="1" eaLnBrk="1" hangingPunct="1">
              <a:lnSpc>
                <a:spcPct val="150000"/>
              </a:lnSpc>
              <a:spcBef>
                <a:spcPct val="0"/>
              </a:spcBef>
            </a:pPr>
            <a:endParaRPr lang="en-US" altLang="en-US" sz="2400" dirty="0"/>
          </a:p>
          <a:p>
            <a:pPr lvl="1" eaLnBrk="1" hangingPunct="1">
              <a:lnSpc>
                <a:spcPct val="150000"/>
              </a:lnSpc>
              <a:spcBef>
                <a:spcPct val="0"/>
              </a:spcBef>
            </a:pPr>
            <a:endParaRPr lang="en-US" altLang="en-US" sz="2400" dirty="0"/>
          </a:p>
        </p:txBody>
      </p:sp>
      <p:sp>
        <p:nvSpPr>
          <p:cNvPr id="94212" name="Slide Number Placeholder 3">
            <a:extLst>
              <a:ext uri="{FF2B5EF4-FFF2-40B4-BE49-F238E27FC236}">
                <a16:creationId xmlns:a16="http://schemas.microsoft.com/office/drawing/2014/main" id="{C7D6FF04-097E-46BA-A327-3646903C7308}"/>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4DCAE9BA-EF33-404D-89FF-F0500BF011E4}"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130</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blinds(horizontal)">
                                      <p:cBhvr>
                                        <p:cTn id="7" dur="500"/>
                                        <p:tgtEl>
                                          <p:spTgt spid="1443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4387">
                                            <p:txEl>
                                              <p:pRg st="1" end="1"/>
                                            </p:txEl>
                                          </p:spTgt>
                                        </p:tgtEl>
                                        <p:attrNameLst>
                                          <p:attrName>style.visibility</p:attrName>
                                        </p:attrNameLst>
                                      </p:cBhvr>
                                      <p:to>
                                        <p:strVal val="visible"/>
                                      </p:to>
                                    </p:set>
                                    <p:animEffect transition="in" filter="blinds(horizontal)">
                                      <p:cBhvr>
                                        <p:cTn id="10" dur="500"/>
                                        <p:tgtEl>
                                          <p:spTgt spid="14438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4387">
                                            <p:txEl>
                                              <p:pRg st="2" end="2"/>
                                            </p:txEl>
                                          </p:spTgt>
                                        </p:tgtEl>
                                        <p:attrNameLst>
                                          <p:attrName>style.visibility</p:attrName>
                                        </p:attrNameLst>
                                      </p:cBhvr>
                                      <p:to>
                                        <p:strVal val="visible"/>
                                      </p:to>
                                    </p:set>
                                    <p:animEffect transition="in" filter="blinds(horizontal)">
                                      <p:cBhvr>
                                        <p:cTn id="13" dur="500"/>
                                        <p:tgtEl>
                                          <p:spTgt spid="14438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4387">
                                            <p:txEl>
                                              <p:pRg st="3" end="3"/>
                                            </p:txEl>
                                          </p:spTgt>
                                        </p:tgtEl>
                                        <p:attrNameLst>
                                          <p:attrName>style.visibility</p:attrName>
                                        </p:attrNameLst>
                                      </p:cBhvr>
                                      <p:to>
                                        <p:strVal val="visible"/>
                                      </p:to>
                                    </p:set>
                                    <p:animEffect transition="in" filter="blinds(horizontal)">
                                      <p:cBhvr>
                                        <p:cTn id="16" dur="500"/>
                                        <p:tgtEl>
                                          <p:spTgt spid="14438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4387">
                                            <p:txEl>
                                              <p:pRg st="4" end="4"/>
                                            </p:txEl>
                                          </p:spTgt>
                                        </p:tgtEl>
                                        <p:attrNameLst>
                                          <p:attrName>style.visibility</p:attrName>
                                        </p:attrNameLst>
                                      </p:cBhvr>
                                      <p:to>
                                        <p:strVal val="visible"/>
                                      </p:to>
                                    </p:set>
                                    <p:animEffect transition="in" filter="blinds(horizontal)">
                                      <p:cBhvr>
                                        <p:cTn id="19" dur="500"/>
                                        <p:tgtEl>
                                          <p:spTgt spid="14438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4387">
                                            <p:txEl>
                                              <p:pRg st="5" end="5"/>
                                            </p:txEl>
                                          </p:spTgt>
                                        </p:tgtEl>
                                        <p:attrNameLst>
                                          <p:attrName>style.visibility</p:attrName>
                                        </p:attrNameLst>
                                      </p:cBhvr>
                                      <p:to>
                                        <p:strVal val="visible"/>
                                      </p:to>
                                    </p:set>
                                    <p:animEffect transition="in" filter="blinds(horizontal)">
                                      <p:cBhvr>
                                        <p:cTn id="22" dur="500"/>
                                        <p:tgtEl>
                                          <p:spTgt spid="14438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xit" presetSubtype="0" fill="hold" nodeType="clickEffect">
                                  <p:stCondLst>
                                    <p:cond delay="0"/>
                                  </p:stCondLst>
                                  <p:childTnLst>
                                    <p:animEffect transition="out" filter="fade">
                                      <p:cBhvr>
                                        <p:cTn id="26" dur="1000"/>
                                        <p:tgtEl>
                                          <p:spTgt spid="144387">
                                            <p:txEl>
                                              <p:pRg st="0" end="0"/>
                                            </p:txEl>
                                          </p:spTgt>
                                        </p:tgtEl>
                                      </p:cBhvr>
                                    </p:animEffect>
                                    <p:anim calcmode="lin" valueType="num">
                                      <p:cBhvr>
                                        <p:cTn id="27" dur="1000"/>
                                        <p:tgtEl>
                                          <p:spTgt spid="144387">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144387">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144387">
                                            <p:txEl>
                                              <p:pRg st="0" end="0"/>
                                            </p:txEl>
                                          </p:spTgt>
                                        </p:tgtEl>
                                        <p:attrNameLst>
                                          <p:attrName>style.visibility</p:attrName>
                                        </p:attrNameLst>
                                      </p:cBhvr>
                                      <p:to>
                                        <p:strVal val="hidden"/>
                                      </p:to>
                                    </p:set>
                                  </p:childTnLst>
                                </p:cTn>
                              </p:par>
                              <p:par>
                                <p:cTn id="30" presetID="47" presetClass="exit" presetSubtype="0" fill="hold" nodeType="withEffect">
                                  <p:stCondLst>
                                    <p:cond delay="0"/>
                                  </p:stCondLst>
                                  <p:childTnLst>
                                    <p:animEffect transition="out" filter="fade">
                                      <p:cBhvr>
                                        <p:cTn id="31" dur="1000"/>
                                        <p:tgtEl>
                                          <p:spTgt spid="144387">
                                            <p:txEl>
                                              <p:pRg st="1" end="1"/>
                                            </p:txEl>
                                          </p:spTgt>
                                        </p:tgtEl>
                                      </p:cBhvr>
                                    </p:animEffect>
                                    <p:anim calcmode="lin" valueType="num">
                                      <p:cBhvr>
                                        <p:cTn id="32" dur="1000"/>
                                        <p:tgtEl>
                                          <p:spTgt spid="144387">
                                            <p:txEl>
                                              <p:pRg st="1" end="1"/>
                                            </p:txEl>
                                          </p:spTgt>
                                        </p:tgtEl>
                                        <p:attrNameLst>
                                          <p:attrName>ppt_x</p:attrName>
                                        </p:attrNameLst>
                                      </p:cBhvr>
                                      <p:tavLst>
                                        <p:tav tm="0">
                                          <p:val>
                                            <p:strVal val="ppt_x"/>
                                          </p:val>
                                        </p:tav>
                                        <p:tav tm="100000">
                                          <p:val>
                                            <p:strVal val="ppt_x"/>
                                          </p:val>
                                        </p:tav>
                                      </p:tavLst>
                                    </p:anim>
                                    <p:anim calcmode="lin" valueType="num">
                                      <p:cBhvr>
                                        <p:cTn id="33" dur="1000"/>
                                        <p:tgtEl>
                                          <p:spTgt spid="144387">
                                            <p:txEl>
                                              <p:pRg st="1" end="1"/>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144387">
                                            <p:txEl>
                                              <p:pRg st="1" end="1"/>
                                            </p:txEl>
                                          </p:spTgt>
                                        </p:tgtEl>
                                        <p:attrNameLst>
                                          <p:attrName>style.visibility</p:attrName>
                                        </p:attrNameLst>
                                      </p:cBhvr>
                                      <p:to>
                                        <p:strVal val="hidden"/>
                                      </p:to>
                                    </p:set>
                                  </p:childTnLst>
                                </p:cTn>
                              </p:par>
                              <p:par>
                                <p:cTn id="35" presetID="47" presetClass="exit" presetSubtype="0" fill="hold" nodeType="withEffect">
                                  <p:stCondLst>
                                    <p:cond delay="0"/>
                                  </p:stCondLst>
                                  <p:childTnLst>
                                    <p:animEffect transition="out" filter="fade">
                                      <p:cBhvr>
                                        <p:cTn id="36" dur="1000"/>
                                        <p:tgtEl>
                                          <p:spTgt spid="144387">
                                            <p:txEl>
                                              <p:pRg st="2" end="2"/>
                                            </p:txEl>
                                          </p:spTgt>
                                        </p:tgtEl>
                                      </p:cBhvr>
                                    </p:animEffect>
                                    <p:anim calcmode="lin" valueType="num">
                                      <p:cBhvr>
                                        <p:cTn id="37" dur="1000"/>
                                        <p:tgtEl>
                                          <p:spTgt spid="144387">
                                            <p:txEl>
                                              <p:pRg st="2" end="2"/>
                                            </p:txEl>
                                          </p:spTgt>
                                        </p:tgtEl>
                                        <p:attrNameLst>
                                          <p:attrName>ppt_x</p:attrName>
                                        </p:attrNameLst>
                                      </p:cBhvr>
                                      <p:tavLst>
                                        <p:tav tm="0">
                                          <p:val>
                                            <p:strVal val="ppt_x"/>
                                          </p:val>
                                        </p:tav>
                                        <p:tav tm="100000">
                                          <p:val>
                                            <p:strVal val="ppt_x"/>
                                          </p:val>
                                        </p:tav>
                                      </p:tavLst>
                                    </p:anim>
                                    <p:anim calcmode="lin" valueType="num">
                                      <p:cBhvr>
                                        <p:cTn id="38" dur="1000"/>
                                        <p:tgtEl>
                                          <p:spTgt spid="144387">
                                            <p:txEl>
                                              <p:pRg st="2" end="2"/>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144387">
                                            <p:txEl>
                                              <p:pRg st="2" end="2"/>
                                            </p:txEl>
                                          </p:spTgt>
                                        </p:tgtEl>
                                        <p:attrNameLst>
                                          <p:attrName>style.visibility</p:attrName>
                                        </p:attrNameLst>
                                      </p:cBhvr>
                                      <p:to>
                                        <p:strVal val="hidden"/>
                                      </p:to>
                                    </p:set>
                                  </p:childTnLst>
                                </p:cTn>
                              </p:par>
                              <p:par>
                                <p:cTn id="40" presetID="47" presetClass="exit" presetSubtype="0" fill="hold" nodeType="withEffect">
                                  <p:stCondLst>
                                    <p:cond delay="0"/>
                                  </p:stCondLst>
                                  <p:childTnLst>
                                    <p:animEffect transition="out" filter="fade">
                                      <p:cBhvr>
                                        <p:cTn id="41" dur="1000"/>
                                        <p:tgtEl>
                                          <p:spTgt spid="144387">
                                            <p:txEl>
                                              <p:pRg st="3" end="3"/>
                                            </p:txEl>
                                          </p:spTgt>
                                        </p:tgtEl>
                                      </p:cBhvr>
                                    </p:animEffect>
                                    <p:anim calcmode="lin" valueType="num">
                                      <p:cBhvr>
                                        <p:cTn id="42" dur="1000"/>
                                        <p:tgtEl>
                                          <p:spTgt spid="144387">
                                            <p:txEl>
                                              <p:pRg st="3" end="3"/>
                                            </p:txEl>
                                          </p:spTgt>
                                        </p:tgtEl>
                                        <p:attrNameLst>
                                          <p:attrName>ppt_x</p:attrName>
                                        </p:attrNameLst>
                                      </p:cBhvr>
                                      <p:tavLst>
                                        <p:tav tm="0">
                                          <p:val>
                                            <p:strVal val="ppt_x"/>
                                          </p:val>
                                        </p:tav>
                                        <p:tav tm="100000">
                                          <p:val>
                                            <p:strVal val="ppt_x"/>
                                          </p:val>
                                        </p:tav>
                                      </p:tavLst>
                                    </p:anim>
                                    <p:anim calcmode="lin" valueType="num">
                                      <p:cBhvr>
                                        <p:cTn id="43" dur="1000"/>
                                        <p:tgtEl>
                                          <p:spTgt spid="144387">
                                            <p:txEl>
                                              <p:pRg st="3" end="3"/>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144387">
                                            <p:txEl>
                                              <p:pRg st="3" end="3"/>
                                            </p:txEl>
                                          </p:spTgt>
                                        </p:tgtEl>
                                        <p:attrNameLst>
                                          <p:attrName>style.visibility</p:attrName>
                                        </p:attrNameLst>
                                      </p:cBhvr>
                                      <p:to>
                                        <p:strVal val="hidden"/>
                                      </p:to>
                                    </p:set>
                                  </p:childTnLst>
                                </p:cTn>
                              </p:par>
                              <p:par>
                                <p:cTn id="45" presetID="47" presetClass="exit" presetSubtype="0" fill="hold" nodeType="withEffect">
                                  <p:stCondLst>
                                    <p:cond delay="0"/>
                                  </p:stCondLst>
                                  <p:childTnLst>
                                    <p:animEffect transition="out" filter="fade">
                                      <p:cBhvr>
                                        <p:cTn id="46" dur="1000"/>
                                        <p:tgtEl>
                                          <p:spTgt spid="144387">
                                            <p:txEl>
                                              <p:pRg st="4" end="4"/>
                                            </p:txEl>
                                          </p:spTgt>
                                        </p:tgtEl>
                                      </p:cBhvr>
                                    </p:animEffect>
                                    <p:anim calcmode="lin" valueType="num">
                                      <p:cBhvr>
                                        <p:cTn id="47" dur="1000"/>
                                        <p:tgtEl>
                                          <p:spTgt spid="144387">
                                            <p:txEl>
                                              <p:pRg st="4" end="4"/>
                                            </p:txEl>
                                          </p:spTgt>
                                        </p:tgtEl>
                                        <p:attrNameLst>
                                          <p:attrName>ppt_x</p:attrName>
                                        </p:attrNameLst>
                                      </p:cBhvr>
                                      <p:tavLst>
                                        <p:tav tm="0">
                                          <p:val>
                                            <p:strVal val="ppt_x"/>
                                          </p:val>
                                        </p:tav>
                                        <p:tav tm="100000">
                                          <p:val>
                                            <p:strVal val="ppt_x"/>
                                          </p:val>
                                        </p:tav>
                                      </p:tavLst>
                                    </p:anim>
                                    <p:anim calcmode="lin" valueType="num">
                                      <p:cBhvr>
                                        <p:cTn id="48" dur="1000"/>
                                        <p:tgtEl>
                                          <p:spTgt spid="144387">
                                            <p:txEl>
                                              <p:pRg st="4" end="4"/>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144387">
                                            <p:txEl>
                                              <p:pRg st="4" end="4"/>
                                            </p:txEl>
                                          </p:spTgt>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44387">
                                            <p:txEl>
                                              <p:pRg st="5" end="5"/>
                                            </p:txEl>
                                          </p:spTgt>
                                        </p:tgtEl>
                                      </p:cBhvr>
                                    </p:animEffect>
                                    <p:anim calcmode="lin" valueType="num">
                                      <p:cBhvr>
                                        <p:cTn id="52" dur="1000"/>
                                        <p:tgtEl>
                                          <p:spTgt spid="144387">
                                            <p:txEl>
                                              <p:pRg st="5" end="5"/>
                                            </p:txEl>
                                          </p:spTgt>
                                        </p:tgtEl>
                                        <p:attrNameLst>
                                          <p:attrName>ppt_x</p:attrName>
                                        </p:attrNameLst>
                                      </p:cBhvr>
                                      <p:tavLst>
                                        <p:tav tm="0">
                                          <p:val>
                                            <p:strVal val="ppt_x"/>
                                          </p:val>
                                        </p:tav>
                                        <p:tav tm="100000">
                                          <p:val>
                                            <p:strVal val="ppt_x"/>
                                          </p:val>
                                        </p:tav>
                                      </p:tavLst>
                                    </p:anim>
                                    <p:anim calcmode="lin" valueType="num">
                                      <p:cBhvr>
                                        <p:cTn id="53" dur="1000"/>
                                        <p:tgtEl>
                                          <p:spTgt spid="144387">
                                            <p:txEl>
                                              <p:pRg st="5" end="5"/>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4438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4DE18-AD05-46B6-A90E-AE486EF4725F}"/>
              </a:ext>
            </a:extLst>
          </p:cNvPr>
          <p:cNvSpPr>
            <a:spLocks noGrp="1"/>
          </p:cNvSpPr>
          <p:nvPr>
            <p:ph idx="1"/>
          </p:nvPr>
        </p:nvSpPr>
        <p:spPr/>
        <p:txBody>
          <a:bodyPr/>
          <a:lstStyle/>
          <a:p>
            <a:endParaRPr lang="en-US"/>
          </a:p>
        </p:txBody>
      </p:sp>
      <p:pic>
        <p:nvPicPr>
          <p:cNvPr id="4" name="Picture 11" descr="327P_513">
            <a:extLst>
              <a:ext uri="{FF2B5EF4-FFF2-40B4-BE49-F238E27FC236}">
                <a16:creationId xmlns:a16="http://schemas.microsoft.com/office/drawing/2014/main" id="{FD22621A-A1DA-4489-8B39-158EC7175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15240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4ED4149-69C0-4EAC-998A-39B77E67482D}"/>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Tree>
    <p:extLst>
      <p:ext uri="{BB962C8B-B14F-4D97-AF65-F5344CB8AC3E}">
        <p14:creationId xmlns:p14="http://schemas.microsoft.com/office/powerpoint/2010/main" val="67778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a:extLst>
              <a:ext uri="{FF2B5EF4-FFF2-40B4-BE49-F238E27FC236}">
                <a16:creationId xmlns:a16="http://schemas.microsoft.com/office/drawing/2014/main" id="{1250B85E-CC00-42F7-A92E-AED0D1A6FA4B}"/>
              </a:ext>
            </a:extLst>
          </p:cNvPr>
          <p:cNvSpPr>
            <a:spLocks noGrp="1"/>
          </p:cNvSpPr>
          <p:nvPr>
            <p:ph idx="1"/>
          </p:nvPr>
        </p:nvSpPr>
        <p:spPr>
          <a:xfrm>
            <a:off x="1828800" y="990600"/>
            <a:ext cx="8534400" cy="5410200"/>
          </a:xfrm>
        </p:spPr>
        <p:txBody>
          <a:bodyPr rtlCol="0">
            <a:normAutofit/>
          </a:bodyPr>
          <a:lstStyle/>
          <a:p>
            <a:pPr fontAlgn="auto">
              <a:spcBef>
                <a:spcPts val="0"/>
              </a:spcBef>
              <a:spcAft>
                <a:spcPts val="0"/>
              </a:spcAft>
              <a:defRPr/>
            </a:pPr>
            <a:r>
              <a:rPr lang="vi-VN">
                <a:latin typeface="+mj-lt"/>
              </a:rPr>
              <a:t>Router OSPF </a:t>
            </a:r>
            <a:r>
              <a:rPr lang="en-US"/>
              <a:t>Adjacencies: Router khám phá mối quan hệ láng giềng bằng cách trao đổi gói tin Hello</a:t>
            </a:r>
          </a:p>
          <a:p>
            <a:pPr fontAlgn="auto">
              <a:lnSpc>
                <a:spcPct val="150000"/>
              </a:lnSpc>
              <a:spcBef>
                <a:spcPts val="0"/>
              </a:spcBef>
              <a:spcAft>
                <a:spcPts val="0"/>
              </a:spcAft>
              <a:buNone/>
              <a:defRPr/>
            </a:pPr>
            <a:endParaRPr lang="vi-VN"/>
          </a:p>
        </p:txBody>
      </p:sp>
      <p:sp>
        <p:nvSpPr>
          <p:cNvPr id="96260" name="Slide Number Placeholder 3">
            <a:extLst>
              <a:ext uri="{FF2B5EF4-FFF2-40B4-BE49-F238E27FC236}">
                <a16:creationId xmlns:a16="http://schemas.microsoft.com/office/drawing/2014/main" id="{D5E192AB-D180-4672-BF1A-C217C8A2383F}"/>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53355081-3BBB-4833-925C-5A80BA7049A6}"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132</a:t>
            </a:fld>
            <a:endParaRPr lang="en-US" altLang="en-US" sz="1800">
              <a:solidFill>
                <a:schemeClr val="tx1"/>
              </a:solidFill>
              <a:latin typeface="Arial" panose="020B0604020202020204" pitchFamily="34" charset="0"/>
              <a:cs typeface="Arial" panose="020B0604020202020204" pitchFamily="34" charset="0"/>
            </a:endParaRPr>
          </a:p>
        </p:txBody>
      </p:sp>
      <p:pic>
        <p:nvPicPr>
          <p:cNvPr id="96261" name="Picture 7" descr="327P_117">
            <a:extLst>
              <a:ext uri="{FF2B5EF4-FFF2-40B4-BE49-F238E27FC236}">
                <a16:creationId xmlns:a16="http://schemas.microsoft.com/office/drawing/2014/main" id="{591AF3CC-CBA5-427F-9D6A-73F19BF01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436" y="2198600"/>
            <a:ext cx="5539408" cy="415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BBD3DBBD-F07C-4F8A-AEFA-BD6C272D3E69}"/>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Content Placeholder 2">
            <a:extLst>
              <a:ext uri="{FF2B5EF4-FFF2-40B4-BE49-F238E27FC236}">
                <a16:creationId xmlns:a16="http://schemas.microsoft.com/office/drawing/2014/main" id="{2BAA0F37-27FF-4550-B3C2-9D93EFB2CBCA}"/>
              </a:ext>
            </a:extLst>
          </p:cNvPr>
          <p:cNvSpPr>
            <a:spLocks noGrp="1"/>
          </p:cNvSpPr>
          <p:nvPr>
            <p:ph idx="1"/>
          </p:nvPr>
        </p:nvSpPr>
        <p:spPr>
          <a:xfrm>
            <a:off x="1828800" y="990600"/>
            <a:ext cx="8534400" cy="5410200"/>
          </a:xfrm>
        </p:spPr>
        <p:txBody>
          <a:bodyPr/>
          <a:lstStyle/>
          <a:p>
            <a:pPr eaLnBrk="1" hangingPunct="1">
              <a:spcBef>
                <a:spcPct val="0"/>
              </a:spcBef>
            </a:pPr>
            <a:r>
              <a:rPr lang="en-US" altLang="en-US"/>
              <a:t>Router OSPF Calculation: Router tìm đường đi tốt nhất bằng thuật toán Dijkstra SPF.</a:t>
            </a:r>
          </a:p>
          <a:p>
            <a:pPr eaLnBrk="1" hangingPunct="1">
              <a:lnSpc>
                <a:spcPct val="150000"/>
              </a:lnSpc>
              <a:spcBef>
                <a:spcPct val="0"/>
              </a:spcBef>
              <a:buFont typeface="Wingdings" panose="05000000000000000000" pitchFamily="2" charset="2"/>
              <a:buNone/>
            </a:pPr>
            <a:endParaRPr lang="vi-VN" altLang="en-US"/>
          </a:p>
        </p:txBody>
      </p:sp>
      <p:sp>
        <p:nvSpPr>
          <p:cNvPr id="98308" name="Slide Number Placeholder 3">
            <a:extLst>
              <a:ext uri="{FF2B5EF4-FFF2-40B4-BE49-F238E27FC236}">
                <a16:creationId xmlns:a16="http://schemas.microsoft.com/office/drawing/2014/main" id="{8DE9C25A-35C4-41BE-856C-E5D1B599391D}"/>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E03129A5-34B0-4D1F-9B8A-8668F37DA879}"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133</a:t>
            </a:fld>
            <a:endParaRPr lang="en-US" altLang="en-US" sz="1800">
              <a:solidFill>
                <a:schemeClr val="tx1"/>
              </a:solidFill>
              <a:latin typeface="Arial" panose="020B0604020202020204" pitchFamily="34" charset="0"/>
              <a:cs typeface="Arial" panose="020B0604020202020204" pitchFamily="34" charset="0"/>
            </a:endParaRPr>
          </a:p>
        </p:txBody>
      </p:sp>
      <p:pic>
        <p:nvPicPr>
          <p:cNvPr id="98309" name="Picture 11" descr="327P_093">
            <a:extLst>
              <a:ext uri="{FF2B5EF4-FFF2-40B4-BE49-F238E27FC236}">
                <a16:creationId xmlns:a16="http://schemas.microsoft.com/office/drawing/2014/main" id="{AB254F63-F3F2-400B-8E44-6EB0737DD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322" y="2089150"/>
            <a:ext cx="76962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4219FCC-4BC3-4F25-9272-932E31E56494}"/>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a:extLst>
              <a:ext uri="{FF2B5EF4-FFF2-40B4-BE49-F238E27FC236}">
                <a16:creationId xmlns:a16="http://schemas.microsoft.com/office/drawing/2014/main" id="{7EE964E4-1590-46CA-9B74-9DA3EF522DB8}"/>
              </a:ext>
            </a:extLst>
          </p:cNvPr>
          <p:cNvSpPr>
            <a:spLocks noGrp="1"/>
          </p:cNvSpPr>
          <p:nvPr>
            <p:ph idx="1"/>
          </p:nvPr>
        </p:nvSpPr>
        <p:spPr>
          <a:xfrm>
            <a:off x="695739" y="990600"/>
            <a:ext cx="10933044" cy="5410200"/>
          </a:xfrm>
        </p:spPr>
        <p:txBody>
          <a:bodyPr rtlCol="0">
            <a:normAutofit/>
          </a:bodyPr>
          <a:lstStyle/>
          <a:p>
            <a:pPr fontAlgn="auto">
              <a:lnSpc>
                <a:spcPct val="150000"/>
              </a:lnSpc>
              <a:spcBef>
                <a:spcPts val="0"/>
              </a:spcBef>
              <a:spcAft>
                <a:spcPts val="0"/>
              </a:spcAft>
              <a:defRPr/>
            </a:pPr>
            <a:r>
              <a:rPr lang="en-US" dirty="0" err="1"/>
              <a:t>Bầu</a:t>
            </a:r>
            <a:r>
              <a:rPr lang="en-US" dirty="0"/>
              <a:t> </a:t>
            </a:r>
            <a:r>
              <a:rPr lang="en-US" dirty="0" err="1"/>
              <a:t>chọn</a:t>
            </a:r>
            <a:r>
              <a:rPr lang="en-US" dirty="0"/>
              <a:t> </a:t>
            </a:r>
            <a:r>
              <a:rPr lang="en-US" dirty="0">
                <a:solidFill>
                  <a:srgbClr val="FF0000"/>
                </a:solidFill>
              </a:rPr>
              <a:t>Router ID:</a:t>
            </a:r>
          </a:p>
          <a:p>
            <a:pPr lvl="1" fontAlgn="auto">
              <a:lnSpc>
                <a:spcPct val="150000"/>
              </a:lnSpc>
              <a:spcBef>
                <a:spcPts val="0"/>
              </a:spcBef>
              <a:spcAft>
                <a:spcPts val="0"/>
              </a:spcAft>
              <a:defRPr/>
            </a:pPr>
            <a:r>
              <a:rPr lang="en-US" sz="2400" dirty="0" err="1"/>
              <a:t>Độ</a:t>
            </a:r>
            <a:r>
              <a:rPr lang="en-US" sz="2400" dirty="0"/>
              <a:t> </a:t>
            </a:r>
            <a:r>
              <a:rPr lang="en-US" sz="2400" dirty="0" err="1"/>
              <a:t>ưu</a:t>
            </a:r>
            <a:r>
              <a:rPr lang="en-US" sz="2400" dirty="0"/>
              <a:t> </a:t>
            </a:r>
            <a:r>
              <a:rPr lang="en-US" sz="2400" dirty="0" err="1"/>
              <a:t>tiên</a:t>
            </a:r>
            <a:r>
              <a:rPr lang="en-US" sz="2400" dirty="0"/>
              <a:t>(Priority): Cao </a:t>
            </a:r>
            <a:r>
              <a:rPr lang="en-US" sz="2400" dirty="0" err="1"/>
              <a:t>nhất</a:t>
            </a:r>
            <a:r>
              <a:rPr lang="en-US" sz="2400" dirty="0"/>
              <a:t> (1)</a:t>
            </a:r>
          </a:p>
          <a:p>
            <a:pPr lvl="1" fontAlgn="auto">
              <a:lnSpc>
                <a:spcPct val="150000"/>
              </a:lnSpc>
              <a:spcBef>
                <a:spcPts val="0"/>
              </a:spcBef>
              <a:spcAft>
                <a:spcPts val="0"/>
              </a:spcAft>
              <a:defRPr/>
            </a:pPr>
            <a:r>
              <a:rPr lang="en-US" sz="2400" dirty="0"/>
              <a:t>Loopback: Cao </a:t>
            </a:r>
            <a:r>
              <a:rPr lang="en-US" sz="2400" dirty="0" err="1"/>
              <a:t>nhất</a:t>
            </a:r>
            <a:r>
              <a:rPr lang="en-US" sz="2400" dirty="0"/>
              <a:t> (2)</a:t>
            </a:r>
          </a:p>
          <a:p>
            <a:pPr lvl="1" fontAlgn="auto">
              <a:lnSpc>
                <a:spcPct val="150000"/>
              </a:lnSpc>
              <a:spcBef>
                <a:spcPts val="0"/>
              </a:spcBef>
              <a:spcAft>
                <a:spcPts val="0"/>
              </a:spcAft>
              <a:defRPr/>
            </a:pPr>
            <a:r>
              <a:rPr lang="en-US" sz="2400" dirty="0" err="1"/>
              <a:t>Cổng</a:t>
            </a:r>
            <a:r>
              <a:rPr lang="en-US" sz="2400" dirty="0"/>
              <a:t> </a:t>
            </a:r>
            <a:r>
              <a:rPr lang="en-US" sz="2400" dirty="0" err="1"/>
              <a:t>địa</a:t>
            </a:r>
            <a:r>
              <a:rPr lang="en-US" sz="2400" dirty="0"/>
              <a:t> </a:t>
            </a:r>
            <a:r>
              <a:rPr lang="en-US" sz="2400" dirty="0" err="1"/>
              <a:t>chỉ</a:t>
            </a:r>
            <a:r>
              <a:rPr lang="en-US" sz="2400" dirty="0"/>
              <a:t> IP </a:t>
            </a:r>
            <a:r>
              <a:rPr lang="en-US" sz="2400" dirty="0" err="1"/>
              <a:t>vật</a:t>
            </a:r>
            <a:r>
              <a:rPr lang="en-US" sz="2400" dirty="0"/>
              <a:t> </a:t>
            </a:r>
            <a:r>
              <a:rPr lang="en-US" sz="2400" dirty="0" err="1"/>
              <a:t>lý</a:t>
            </a:r>
            <a:r>
              <a:rPr lang="en-US" sz="2400" dirty="0"/>
              <a:t>: Cao </a:t>
            </a:r>
            <a:r>
              <a:rPr lang="en-US" sz="2400" dirty="0" err="1"/>
              <a:t>nhất</a:t>
            </a:r>
            <a:r>
              <a:rPr lang="en-US" sz="2400" dirty="0"/>
              <a:t> (3)</a:t>
            </a:r>
          </a:p>
          <a:p>
            <a:pPr marL="342900" lvl="1" indent="-342900" fontAlgn="auto">
              <a:lnSpc>
                <a:spcPct val="150000"/>
              </a:lnSpc>
              <a:spcBef>
                <a:spcPts val="0"/>
              </a:spcBef>
              <a:spcAft>
                <a:spcPts val="0"/>
              </a:spcAft>
              <a:buClr>
                <a:schemeClr val="tx2"/>
              </a:buClr>
              <a:buFont typeface="Wingdings" panose="05000000000000000000" pitchFamily="2" charset="2"/>
              <a:buChar char="v"/>
              <a:defRPr/>
            </a:pPr>
            <a:r>
              <a:rPr lang="en-US" sz="2400" dirty="0" err="1"/>
              <a:t>Bầu</a:t>
            </a:r>
            <a:r>
              <a:rPr lang="en-US" sz="2400" dirty="0"/>
              <a:t> </a:t>
            </a:r>
            <a:r>
              <a:rPr lang="en-US" sz="2400" dirty="0" err="1"/>
              <a:t>chọn</a:t>
            </a:r>
            <a:r>
              <a:rPr lang="en-US" sz="2400" dirty="0"/>
              <a:t> </a:t>
            </a:r>
            <a:r>
              <a:rPr lang="en-US" sz="2400" dirty="0">
                <a:solidFill>
                  <a:srgbClr val="FF0000"/>
                </a:solidFill>
              </a:rPr>
              <a:t>Designated Router (DR):</a:t>
            </a:r>
          </a:p>
          <a:p>
            <a:pPr marL="742950" lvl="2" indent="-342900" fontAlgn="auto">
              <a:lnSpc>
                <a:spcPct val="150000"/>
              </a:lnSpc>
              <a:spcBef>
                <a:spcPts val="0"/>
              </a:spcBef>
              <a:spcAft>
                <a:spcPts val="0"/>
              </a:spcAft>
              <a:buClr>
                <a:schemeClr val="tx2"/>
              </a:buClr>
              <a:buFont typeface="Wingdings" pitchFamily="2" charset="2"/>
              <a:buChar char="§"/>
              <a:defRPr/>
            </a:pPr>
            <a:r>
              <a:rPr lang="en-US" sz="2600" dirty="0" err="1"/>
              <a:t>Độ</a:t>
            </a:r>
            <a:r>
              <a:rPr lang="en-US" sz="2600" dirty="0"/>
              <a:t> </a:t>
            </a:r>
            <a:r>
              <a:rPr lang="en-US" sz="2600" dirty="0" err="1"/>
              <a:t>ưu</a:t>
            </a:r>
            <a:r>
              <a:rPr lang="en-US" sz="2600" dirty="0"/>
              <a:t> </a:t>
            </a:r>
            <a:r>
              <a:rPr lang="en-US" sz="2600" dirty="0" err="1"/>
              <a:t>tiên</a:t>
            </a:r>
            <a:r>
              <a:rPr lang="en-US" sz="2600" dirty="0"/>
              <a:t> 1 (Default)</a:t>
            </a:r>
          </a:p>
          <a:p>
            <a:pPr marL="742950" lvl="2" indent="-342900" fontAlgn="auto">
              <a:lnSpc>
                <a:spcPct val="150000"/>
              </a:lnSpc>
              <a:spcBef>
                <a:spcPts val="0"/>
              </a:spcBef>
              <a:spcAft>
                <a:spcPts val="0"/>
              </a:spcAft>
              <a:buClr>
                <a:schemeClr val="tx2"/>
              </a:buClr>
              <a:buFont typeface="Wingdings" pitchFamily="2" charset="2"/>
              <a:buChar char="§"/>
              <a:defRPr/>
            </a:pPr>
            <a:r>
              <a:rPr lang="en-US" sz="2600" dirty="0"/>
              <a:t>Priority = 0 ( </a:t>
            </a:r>
            <a:r>
              <a:rPr lang="en-US" sz="2600" dirty="0" err="1"/>
              <a:t>không</a:t>
            </a:r>
            <a:r>
              <a:rPr lang="en-US" sz="2600" dirty="0"/>
              <a:t> </a:t>
            </a:r>
            <a:r>
              <a:rPr lang="en-US" sz="2600" dirty="0" err="1"/>
              <a:t>tham</a:t>
            </a:r>
            <a:r>
              <a:rPr lang="en-US" sz="2600" dirty="0"/>
              <a:t> </a:t>
            </a:r>
            <a:r>
              <a:rPr lang="en-US" sz="2600" dirty="0" err="1"/>
              <a:t>gia</a:t>
            </a:r>
            <a:r>
              <a:rPr lang="en-US" sz="2600" dirty="0"/>
              <a:t> </a:t>
            </a:r>
            <a:r>
              <a:rPr lang="en-US" sz="2600" dirty="0" err="1"/>
              <a:t>bầu</a:t>
            </a:r>
            <a:r>
              <a:rPr lang="en-US" sz="2600" dirty="0"/>
              <a:t> </a:t>
            </a:r>
            <a:r>
              <a:rPr lang="en-US" sz="2600" dirty="0" err="1"/>
              <a:t>chọn</a:t>
            </a:r>
            <a:r>
              <a:rPr lang="en-US" sz="2600" dirty="0"/>
              <a:t> DR/BDR)</a:t>
            </a:r>
          </a:p>
          <a:p>
            <a:pPr marL="742950" lvl="2" indent="-342900" fontAlgn="auto">
              <a:lnSpc>
                <a:spcPct val="150000"/>
              </a:lnSpc>
              <a:spcBef>
                <a:spcPts val="0"/>
              </a:spcBef>
              <a:spcAft>
                <a:spcPts val="0"/>
              </a:spcAft>
              <a:buClr>
                <a:schemeClr val="tx2"/>
              </a:buClr>
              <a:buFont typeface="Wingdings" pitchFamily="2" charset="2"/>
              <a:buChar char="§"/>
              <a:defRPr/>
            </a:pPr>
            <a:r>
              <a:rPr lang="en-US" sz="2600" dirty="0"/>
              <a:t>Priority </a:t>
            </a:r>
            <a:r>
              <a:rPr lang="en-US" sz="2600" dirty="0" err="1"/>
              <a:t>càng</a:t>
            </a:r>
            <a:r>
              <a:rPr lang="en-US" sz="2600" dirty="0"/>
              <a:t> </a:t>
            </a:r>
            <a:r>
              <a:rPr lang="en-US" sz="2600" dirty="0" err="1"/>
              <a:t>lớn</a:t>
            </a:r>
            <a:r>
              <a:rPr lang="en-US" sz="2600" dirty="0"/>
              <a:t> </a:t>
            </a:r>
            <a:r>
              <a:rPr lang="en-US" sz="2600" dirty="0" err="1"/>
              <a:t>thì</a:t>
            </a:r>
            <a:r>
              <a:rPr lang="en-US" sz="2600" dirty="0"/>
              <a:t> </a:t>
            </a:r>
            <a:r>
              <a:rPr lang="en-US" sz="2600" dirty="0" err="1"/>
              <a:t>độ</a:t>
            </a:r>
            <a:r>
              <a:rPr lang="en-US" sz="2600" dirty="0"/>
              <a:t> </a:t>
            </a:r>
            <a:r>
              <a:rPr lang="en-US" sz="2600" dirty="0" err="1"/>
              <a:t>ưu</a:t>
            </a:r>
            <a:r>
              <a:rPr lang="en-US" sz="2600" dirty="0"/>
              <a:t> </a:t>
            </a:r>
            <a:r>
              <a:rPr lang="en-US" sz="2600" dirty="0" err="1"/>
              <a:t>tiên</a:t>
            </a:r>
            <a:r>
              <a:rPr lang="en-US" sz="2600" dirty="0"/>
              <a:t> </a:t>
            </a:r>
            <a:r>
              <a:rPr lang="en-US" sz="2600" dirty="0" err="1"/>
              <a:t>càng</a:t>
            </a:r>
            <a:r>
              <a:rPr lang="en-US" sz="2600" dirty="0"/>
              <a:t> </a:t>
            </a:r>
            <a:r>
              <a:rPr lang="en-US" sz="2600" dirty="0" err="1"/>
              <a:t>cao</a:t>
            </a:r>
            <a:r>
              <a:rPr lang="en-US" sz="2600" dirty="0"/>
              <a:t> </a:t>
            </a:r>
            <a:r>
              <a:rPr lang="en-US" sz="2600" dirty="0" err="1"/>
              <a:t>nhất</a:t>
            </a:r>
            <a:endParaRPr lang="en-US" sz="2600" dirty="0"/>
          </a:p>
          <a:p>
            <a:pPr marL="742950" lvl="2" indent="-342900" fontAlgn="auto">
              <a:lnSpc>
                <a:spcPct val="150000"/>
              </a:lnSpc>
              <a:spcBef>
                <a:spcPts val="0"/>
              </a:spcBef>
              <a:spcAft>
                <a:spcPts val="0"/>
              </a:spcAft>
              <a:buClr>
                <a:schemeClr val="tx2"/>
              </a:buClr>
              <a:buFont typeface="Wingdings" pitchFamily="2" charset="2"/>
              <a:buChar char="§"/>
              <a:defRPr/>
            </a:pPr>
            <a:r>
              <a:rPr lang="en-US" sz="2600" dirty="0"/>
              <a:t>Priority </a:t>
            </a:r>
            <a:r>
              <a:rPr lang="en-US" sz="2600" dirty="0" err="1"/>
              <a:t>bằng</a:t>
            </a:r>
            <a:r>
              <a:rPr lang="en-US" sz="2600" dirty="0"/>
              <a:t> </a:t>
            </a:r>
            <a:r>
              <a:rPr lang="en-US" sz="2600" dirty="0" err="1"/>
              <a:t>nhau</a:t>
            </a:r>
            <a:r>
              <a:rPr lang="en-US" sz="2600" dirty="0"/>
              <a:t>. </a:t>
            </a:r>
            <a:r>
              <a:rPr lang="en-US" sz="2600" dirty="0" err="1"/>
              <a:t>Thì</a:t>
            </a:r>
            <a:r>
              <a:rPr lang="en-US" sz="2600" dirty="0"/>
              <a:t> </a:t>
            </a:r>
            <a:r>
              <a:rPr lang="en-US" sz="2600" dirty="0" err="1"/>
              <a:t>dựa</a:t>
            </a:r>
            <a:r>
              <a:rPr lang="en-US" sz="2600" dirty="0"/>
              <a:t> </a:t>
            </a:r>
            <a:r>
              <a:rPr lang="en-US" sz="2600" dirty="0" err="1"/>
              <a:t>vào</a:t>
            </a:r>
            <a:r>
              <a:rPr lang="en-US" sz="2600" dirty="0"/>
              <a:t> Router ID</a:t>
            </a:r>
          </a:p>
          <a:p>
            <a:pPr lvl="1" fontAlgn="auto">
              <a:spcBef>
                <a:spcPts val="0"/>
              </a:spcBef>
              <a:spcAft>
                <a:spcPts val="0"/>
              </a:spcAft>
              <a:defRPr/>
            </a:pPr>
            <a:endParaRPr lang="en-US" sz="2400" dirty="0"/>
          </a:p>
          <a:p>
            <a:pPr fontAlgn="auto">
              <a:lnSpc>
                <a:spcPct val="150000"/>
              </a:lnSpc>
              <a:spcBef>
                <a:spcPts val="0"/>
              </a:spcBef>
              <a:spcAft>
                <a:spcPts val="0"/>
              </a:spcAft>
              <a:buNone/>
              <a:defRPr/>
            </a:pPr>
            <a:endParaRPr lang="vi-VN" dirty="0"/>
          </a:p>
        </p:txBody>
      </p:sp>
      <p:sp>
        <p:nvSpPr>
          <p:cNvPr id="100356" name="Slide Number Placeholder 3">
            <a:extLst>
              <a:ext uri="{FF2B5EF4-FFF2-40B4-BE49-F238E27FC236}">
                <a16:creationId xmlns:a16="http://schemas.microsoft.com/office/drawing/2014/main" id="{840A7B07-C06F-4FF0-9E6B-148A4D0DD81F}"/>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EB1D6601-D21C-4355-BDCD-54ACC6CCBBE8}"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134</a:t>
            </a:fld>
            <a:endParaRPr lang="en-US" altLang="en-US" sz="18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9D3B2E5-FCB4-4E5E-A12F-7E24A0325154}"/>
              </a:ext>
            </a:extLst>
          </p:cNvPr>
          <p:cNvSpPr>
            <a:spLocks noGrp="1"/>
          </p:cNvSpPr>
          <p:nvPr>
            <p:ph type="title"/>
          </p:nvPr>
        </p:nvSpPr>
        <p:spPr>
          <a:xfrm>
            <a:off x="0" y="60325"/>
            <a:ext cx="12192000" cy="838200"/>
          </a:xfrm>
        </p:spPr>
        <p:txBody>
          <a:bodyPr rtlCol="0">
            <a:normAutofit/>
          </a:bodyPr>
          <a:lstStyle/>
          <a:p>
            <a:pPr fontAlgn="auto">
              <a:spcAft>
                <a:spcPts val="0"/>
              </a:spcAft>
              <a:defRPr/>
            </a:pPr>
            <a:r>
              <a:rPr lang="en-US" dirty="0">
                <a:latin typeface="Times New Roman" pitchFamily="18" charset="0"/>
                <a:cs typeface="Times New Roman" pitchFamily="18" charset="0"/>
              </a:rPr>
              <a:t>V.3. ĐỊNH TUYẾN ĐỘNG – OSPF</a:t>
            </a:r>
            <a:endParaRPr lang="vi-VN" dirty="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1FFE821B-8788-406B-A185-F2E0BF61FF6F}"/>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EIGRP</a:t>
            </a:r>
            <a:endParaRPr lang="vi-VN" dirty="0">
              <a:cs typeface="Times New Roman" pitchFamily="18" charset="0"/>
            </a:endParaRPr>
          </a:p>
        </p:txBody>
      </p:sp>
      <p:sp>
        <p:nvSpPr>
          <p:cNvPr id="135171" name="Slide Number Placeholder 3">
            <a:extLst>
              <a:ext uri="{FF2B5EF4-FFF2-40B4-BE49-F238E27FC236}">
                <a16:creationId xmlns:a16="http://schemas.microsoft.com/office/drawing/2014/main" id="{D79DC1CD-0F34-41BC-9672-12A23F11C356}"/>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7BF35EEB-2668-45AA-86F6-5B5E899A4010}"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135</a:t>
            </a:fld>
            <a:endParaRPr lang="en-US" altLang="en-US" sz="1800">
              <a:solidFill>
                <a:schemeClr val="tx1"/>
              </a:solidFill>
              <a:latin typeface="Arial" panose="020B0604020202020204" pitchFamily="34" charset="0"/>
              <a:cs typeface="Arial" panose="020B0604020202020204" pitchFamily="34" charset="0"/>
            </a:endParaRPr>
          </a:p>
        </p:txBody>
      </p:sp>
      <p:sp>
        <p:nvSpPr>
          <p:cNvPr id="135172" name="Rectangle 5">
            <a:extLst>
              <a:ext uri="{FF2B5EF4-FFF2-40B4-BE49-F238E27FC236}">
                <a16:creationId xmlns:a16="http://schemas.microsoft.com/office/drawing/2014/main" id="{8416E0EE-7D66-4B3B-BC7B-A33B84345F8E}"/>
              </a:ext>
            </a:extLst>
          </p:cNvPr>
          <p:cNvSpPr>
            <a:spLocks noChangeArrowheads="1"/>
          </p:cNvSpPr>
          <p:nvPr/>
        </p:nvSpPr>
        <p:spPr bwMode="auto">
          <a:xfrm>
            <a:off x="2133600" y="962026"/>
            <a:ext cx="8077200" cy="485775"/>
          </a:xfrm>
          <a:prstGeom prst="rect">
            <a:avLst/>
          </a:prstGeom>
          <a:solidFill>
            <a:srgbClr val="48BEBE"/>
          </a:solidFill>
          <a:ln w="9525" algn="ctr">
            <a:solidFill>
              <a:srgbClr val="00B050"/>
            </a:solidFill>
            <a:round/>
            <a:headEnd/>
            <a:tailEnd/>
          </a:ln>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algn="ctr" eaLnBrk="1" hangingPunct="1">
              <a:spcBef>
                <a:spcPct val="0"/>
              </a:spcBef>
              <a:spcAft>
                <a:spcPct val="0"/>
              </a:spcAft>
              <a:buFont typeface="Wingdings" panose="05000000000000000000" pitchFamily="2" charset="2"/>
              <a:buNone/>
            </a:pPr>
            <a:r>
              <a:rPr lang="en-US" altLang="en-US" sz="2400">
                <a:solidFill>
                  <a:srgbClr val="FF0000"/>
                </a:solidFill>
                <a:latin typeface="Calibri" panose="020F0502020204030204" pitchFamily="34" charset="0"/>
                <a:cs typeface="Arial" panose="020B0604020202020204" pitchFamily="34" charset="0"/>
              </a:rPr>
              <a:t>EIGRP(Enhanced Interior Gateway Routing Protocol)</a:t>
            </a:r>
          </a:p>
        </p:txBody>
      </p:sp>
      <p:pic>
        <p:nvPicPr>
          <p:cNvPr id="135173" name="Picture 4">
            <a:extLst>
              <a:ext uri="{FF2B5EF4-FFF2-40B4-BE49-F238E27FC236}">
                <a16:creationId xmlns:a16="http://schemas.microsoft.com/office/drawing/2014/main" id="{FD9175C0-7DE5-4C8A-9050-3BE4D24B9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495426"/>
            <a:ext cx="75057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5">
            <a:extLst>
              <a:ext uri="{FF2B5EF4-FFF2-40B4-BE49-F238E27FC236}">
                <a16:creationId xmlns:a16="http://schemas.microsoft.com/office/drawing/2014/main" id="{F5203846-822B-4617-B10B-1018AA53F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19538"/>
            <a:ext cx="7386638"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3A57221-58B4-48DC-8CB2-36B9B883119C}"/>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EIGRP</a:t>
            </a:r>
            <a:endParaRPr lang="vi-VN" dirty="0">
              <a:cs typeface="Times New Roman" pitchFamily="18" charset="0"/>
            </a:endParaRPr>
          </a:p>
        </p:txBody>
      </p:sp>
      <p:sp>
        <p:nvSpPr>
          <p:cNvPr id="172035" name="Content Placeholder 2">
            <a:extLst>
              <a:ext uri="{FF2B5EF4-FFF2-40B4-BE49-F238E27FC236}">
                <a16:creationId xmlns:a16="http://schemas.microsoft.com/office/drawing/2014/main" id="{B64424C2-A0BA-4D99-9538-8B7053362FFC}"/>
              </a:ext>
            </a:extLst>
          </p:cNvPr>
          <p:cNvSpPr>
            <a:spLocks noGrp="1"/>
          </p:cNvSpPr>
          <p:nvPr>
            <p:ph idx="1"/>
          </p:nvPr>
        </p:nvSpPr>
        <p:spPr>
          <a:xfrm>
            <a:off x="1905000" y="3581400"/>
            <a:ext cx="8610600" cy="2895600"/>
          </a:xfrm>
        </p:spPr>
        <p:txBody>
          <a:bodyPr rtlCol="0">
            <a:normAutofit fontScale="77500" lnSpcReduction="20000"/>
          </a:bodyPr>
          <a:lstStyle/>
          <a:p>
            <a:pPr fontAlgn="auto">
              <a:spcAft>
                <a:spcPts val="0"/>
              </a:spcAft>
              <a:defRPr/>
            </a:pPr>
            <a:r>
              <a:rPr lang="en-US" dirty="0" err="1"/>
              <a:t>Mang</a:t>
            </a:r>
            <a:r>
              <a:rPr lang="en-US" dirty="0"/>
              <a:t> </a:t>
            </a:r>
            <a:r>
              <a:rPr lang="en-US" dirty="0" err="1"/>
              <a:t>đặc</a:t>
            </a:r>
            <a:r>
              <a:rPr lang="en-US" dirty="0"/>
              <a:t> </a:t>
            </a:r>
            <a:r>
              <a:rPr lang="en-US" dirty="0" err="1"/>
              <a:t>điểm</a:t>
            </a:r>
            <a:r>
              <a:rPr lang="en-US" dirty="0"/>
              <a:t> </a:t>
            </a:r>
            <a:r>
              <a:rPr lang="en-US" dirty="0" err="1"/>
              <a:t>của</a:t>
            </a:r>
            <a:r>
              <a:rPr lang="en-US" dirty="0"/>
              <a:t>: </a:t>
            </a:r>
            <a:r>
              <a:rPr lang="en-US" dirty="0">
                <a:solidFill>
                  <a:srgbClr val="FF0000"/>
                </a:solidFill>
              </a:rPr>
              <a:t>Distance vector + Link state = Hybrid</a:t>
            </a:r>
          </a:p>
          <a:p>
            <a:pPr fontAlgn="auto">
              <a:spcAft>
                <a:spcPts val="0"/>
              </a:spcAft>
              <a:defRPr/>
            </a:pPr>
            <a:r>
              <a:rPr lang="en-US" dirty="0" err="1"/>
              <a:t>Hỗ</a:t>
            </a:r>
            <a:r>
              <a:rPr lang="en-US" dirty="0"/>
              <a:t> </a:t>
            </a:r>
            <a:r>
              <a:rPr lang="en-US" dirty="0" err="1"/>
              <a:t>trợ</a:t>
            </a:r>
            <a:r>
              <a:rPr lang="en-US" dirty="0"/>
              <a:t> VLSM, </a:t>
            </a:r>
            <a:r>
              <a:rPr lang="en-US" dirty="0" err="1"/>
              <a:t>hỗ</a:t>
            </a:r>
            <a:r>
              <a:rPr lang="en-US" dirty="0"/>
              <a:t> </a:t>
            </a:r>
            <a:r>
              <a:rPr lang="en-US" dirty="0" err="1"/>
              <a:t>trợ</a:t>
            </a:r>
            <a:r>
              <a:rPr lang="en-US" dirty="0"/>
              <a:t> </a:t>
            </a:r>
            <a:r>
              <a:rPr lang="en-US" dirty="0" err="1"/>
              <a:t>nhiều</a:t>
            </a:r>
            <a:r>
              <a:rPr lang="en-US" dirty="0"/>
              <a:t> </a:t>
            </a:r>
            <a:r>
              <a:rPr lang="en-US" dirty="0" err="1"/>
              <a:t>giao</a:t>
            </a:r>
            <a:r>
              <a:rPr lang="en-US" dirty="0"/>
              <a:t> </a:t>
            </a:r>
            <a:r>
              <a:rPr lang="en-US" dirty="0" err="1"/>
              <a:t>thức</a:t>
            </a:r>
            <a:r>
              <a:rPr lang="en-US" dirty="0"/>
              <a:t> </a:t>
            </a:r>
            <a:r>
              <a:rPr lang="en-US" dirty="0" err="1"/>
              <a:t>như:IP</a:t>
            </a:r>
            <a:r>
              <a:rPr lang="en-US" dirty="0"/>
              <a:t>, IPX, </a:t>
            </a:r>
            <a:r>
              <a:rPr lang="en-US" dirty="0" err="1"/>
              <a:t>Appletalk</a:t>
            </a:r>
            <a:endParaRPr lang="en-US" dirty="0"/>
          </a:p>
          <a:p>
            <a:pPr fontAlgn="auto">
              <a:spcAft>
                <a:spcPts val="0"/>
              </a:spcAft>
              <a:defRPr/>
            </a:pPr>
            <a:r>
              <a:rPr lang="en-US" dirty="0"/>
              <a:t>Update </a:t>
            </a:r>
            <a:r>
              <a:rPr lang="en-US" dirty="0" err="1"/>
              <a:t>theo</a:t>
            </a:r>
            <a:r>
              <a:rPr lang="en-US" dirty="0"/>
              <a:t> </a:t>
            </a:r>
            <a:r>
              <a:rPr lang="en-US" dirty="0" err="1"/>
              <a:t>địa</a:t>
            </a:r>
            <a:r>
              <a:rPr lang="en-US" dirty="0"/>
              <a:t> </a:t>
            </a:r>
            <a:r>
              <a:rPr lang="en-US" dirty="0" err="1"/>
              <a:t>chỉ</a:t>
            </a:r>
            <a:r>
              <a:rPr lang="en-US" dirty="0"/>
              <a:t> Multicast: 224.0.0.10</a:t>
            </a:r>
          </a:p>
          <a:p>
            <a:pPr fontAlgn="auto">
              <a:spcAft>
                <a:spcPts val="0"/>
              </a:spcAft>
              <a:defRPr/>
            </a:pPr>
            <a:r>
              <a:rPr lang="en-US" dirty="0"/>
              <a:t>Administrative Distance (AD): 90</a:t>
            </a:r>
          </a:p>
          <a:p>
            <a:pPr fontAlgn="auto">
              <a:spcAft>
                <a:spcPts val="0"/>
              </a:spcAft>
              <a:defRPr/>
            </a:pPr>
            <a:r>
              <a:rPr lang="en-US" dirty="0"/>
              <a:t>Metric: IGRP metric*256(32 bit)</a:t>
            </a:r>
          </a:p>
          <a:p>
            <a:pPr fontAlgn="auto">
              <a:spcAft>
                <a:spcPts val="0"/>
              </a:spcAft>
              <a:defRPr/>
            </a:pPr>
            <a:r>
              <a:rPr lang="en-US" dirty="0" err="1"/>
              <a:t>Tốc</a:t>
            </a:r>
            <a:r>
              <a:rPr lang="en-US" dirty="0"/>
              <a:t> </a:t>
            </a:r>
            <a:r>
              <a:rPr lang="en-US" dirty="0" err="1"/>
              <a:t>độ</a:t>
            </a:r>
            <a:r>
              <a:rPr lang="en-US" dirty="0"/>
              <a:t> </a:t>
            </a:r>
            <a:r>
              <a:rPr lang="en-US" dirty="0" err="1"/>
              <a:t>hội</a:t>
            </a:r>
            <a:r>
              <a:rPr lang="en-US" dirty="0"/>
              <a:t> </a:t>
            </a:r>
            <a:r>
              <a:rPr lang="en-US" dirty="0" err="1"/>
              <a:t>tụ</a:t>
            </a:r>
            <a:r>
              <a:rPr lang="en-US" dirty="0"/>
              <a:t> </a:t>
            </a:r>
            <a:r>
              <a:rPr lang="en-US" dirty="0" err="1"/>
              <a:t>nhanh</a:t>
            </a:r>
            <a:r>
              <a:rPr lang="en-US" dirty="0"/>
              <a:t> </a:t>
            </a:r>
            <a:r>
              <a:rPr lang="en-US" dirty="0" err="1"/>
              <a:t>nhất</a:t>
            </a:r>
            <a:r>
              <a:rPr lang="en-US" dirty="0"/>
              <a:t> (fast convergence) do </a:t>
            </a:r>
            <a:r>
              <a:rPr lang="en-US" dirty="0" err="1"/>
              <a:t>có</a:t>
            </a:r>
            <a:r>
              <a:rPr lang="en-US" dirty="0"/>
              <a:t> </a:t>
            </a:r>
            <a:r>
              <a:rPr lang="en-US" dirty="0" err="1"/>
              <a:t>duy</a:t>
            </a:r>
            <a:r>
              <a:rPr lang="en-US" dirty="0"/>
              <a:t> </a:t>
            </a:r>
            <a:r>
              <a:rPr lang="en-US" dirty="0" err="1"/>
              <a:t>trì</a:t>
            </a:r>
            <a:r>
              <a:rPr lang="en-US" dirty="0"/>
              <a:t> Successor &amp; Feasible successor </a:t>
            </a:r>
            <a:r>
              <a:rPr lang="en-US" dirty="0" err="1"/>
              <a:t>trong</a:t>
            </a:r>
            <a:r>
              <a:rPr lang="en-US" dirty="0"/>
              <a:t> database</a:t>
            </a:r>
          </a:p>
          <a:p>
            <a:pPr fontAlgn="auto">
              <a:spcAft>
                <a:spcPts val="0"/>
              </a:spcAft>
              <a:defRPr/>
            </a:pPr>
            <a:endParaRPr lang="en-US" dirty="0"/>
          </a:p>
          <a:p>
            <a:pPr fontAlgn="auto">
              <a:spcAft>
                <a:spcPts val="0"/>
              </a:spcAft>
              <a:defRPr/>
            </a:pPr>
            <a:endParaRPr lang="en-US" dirty="0"/>
          </a:p>
          <a:p>
            <a:pPr fontAlgn="auto">
              <a:spcAft>
                <a:spcPts val="0"/>
              </a:spcAft>
              <a:defRPr/>
            </a:pPr>
            <a:endParaRPr lang="vi-VN" dirty="0"/>
          </a:p>
        </p:txBody>
      </p:sp>
      <p:sp>
        <p:nvSpPr>
          <p:cNvPr id="136196" name="Slide Number Placeholder 3">
            <a:extLst>
              <a:ext uri="{FF2B5EF4-FFF2-40B4-BE49-F238E27FC236}">
                <a16:creationId xmlns:a16="http://schemas.microsoft.com/office/drawing/2014/main" id="{3D35E92A-873D-41C6-AA70-68C615623D5A}"/>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75DA6D49-B293-415A-B51B-9FE757735812}"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136</a:t>
            </a:fld>
            <a:endParaRPr lang="en-US" altLang="en-US" sz="1800">
              <a:solidFill>
                <a:schemeClr val="tx1"/>
              </a:solidFill>
              <a:latin typeface="Arial" panose="020B0604020202020204" pitchFamily="34" charset="0"/>
              <a:cs typeface="Arial" panose="020B0604020202020204" pitchFamily="34" charset="0"/>
            </a:endParaRPr>
          </a:p>
        </p:txBody>
      </p:sp>
      <p:pic>
        <p:nvPicPr>
          <p:cNvPr id="136197" name="Picture 9" descr="327P_094">
            <a:extLst>
              <a:ext uri="{FF2B5EF4-FFF2-40B4-BE49-F238E27FC236}">
                <a16:creationId xmlns:a16="http://schemas.microsoft.com/office/drawing/2014/main" id="{6DA96987-1042-4670-A08E-3C2063DA9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911" y="1079832"/>
            <a:ext cx="5625202" cy="225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TextBox 9">
            <a:extLst>
              <a:ext uri="{FF2B5EF4-FFF2-40B4-BE49-F238E27FC236}">
                <a16:creationId xmlns:a16="http://schemas.microsoft.com/office/drawing/2014/main" id="{E6007CA4-A3DC-4A78-907C-225855D71E9D}"/>
              </a:ext>
            </a:extLst>
          </p:cNvPr>
          <p:cNvSpPr txBox="1">
            <a:spLocks noChangeArrowheads="1"/>
          </p:cNvSpPr>
          <p:nvPr/>
        </p:nvSpPr>
        <p:spPr bwMode="auto">
          <a:xfrm>
            <a:off x="1524000" y="1143001"/>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en-US" sz="2400" b="1">
                <a:solidFill>
                  <a:srgbClr val="FF0000"/>
                </a:solidFill>
                <a:latin typeface="Arial" panose="020B0604020202020204" pitchFamily="34" charset="0"/>
                <a:cs typeface="Arial" panose="020B0604020202020204" pitchFamily="34" charset="0"/>
              </a:rPr>
              <a:t>1. Features</a:t>
            </a:r>
            <a:endParaRPr lang="vi-VN" altLang="en-US" sz="2400" b="1">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FB8DBBAF-5BD0-4AAC-8BA0-5FA2695B7DC5}"/>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EIGRP</a:t>
            </a:r>
            <a:endParaRPr lang="vi-VN" dirty="0">
              <a:cs typeface="Times New Roman" pitchFamily="18" charset="0"/>
            </a:endParaRPr>
          </a:p>
        </p:txBody>
      </p:sp>
      <p:sp>
        <p:nvSpPr>
          <p:cNvPr id="138243" name="Content Placeholder 2">
            <a:extLst>
              <a:ext uri="{FF2B5EF4-FFF2-40B4-BE49-F238E27FC236}">
                <a16:creationId xmlns:a16="http://schemas.microsoft.com/office/drawing/2014/main" id="{E309A747-2A28-4C73-B816-48FDC333C3CD}"/>
              </a:ext>
            </a:extLst>
          </p:cNvPr>
          <p:cNvSpPr>
            <a:spLocks noGrp="1"/>
          </p:cNvSpPr>
          <p:nvPr>
            <p:ph idx="1"/>
          </p:nvPr>
        </p:nvSpPr>
        <p:spPr>
          <a:xfrm>
            <a:off x="705678" y="1447800"/>
            <a:ext cx="10356574" cy="5029200"/>
          </a:xfrm>
        </p:spPr>
        <p:txBody>
          <a:bodyPr/>
          <a:lstStyle/>
          <a:p>
            <a:pPr marL="342900" lvl="1" indent="-342900">
              <a:lnSpc>
                <a:spcPct val="150000"/>
              </a:lnSpc>
              <a:spcBef>
                <a:spcPct val="0"/>
              </a:spcBef>
              <a:spcAft>
                <a:spcPct val="0"/>
              </a:spcAft>
              <a:buClr>
                <a:schemeClr val="tx2"/>
              </a:buClr>
              <a:buFont typeface="Wingdings" panose="05000000000000000000" pitchFamily="2" charset="2"/>
              <a:buChar char="v"/>
            </a:pPr>
            <a:r>
              <a:rPr lang="en-US" altLang="en-US" sz="2200" dirty="0" err="1"/>
              <a:t>Khám</a:t>
            </a:r>
            <a:r>
              <a:rPr lang="en-US" altLang="en-US" sz="2200" dirty="0"/>
              <a:t> </a:t>
            </a:r>
            <a:r>
              <a:rPr lang="en-US" altLang="en-US" sz="2200" dirty="0" err="1"/>
              <a:t>phá</a:t>
            </a:r>
            <a:r>
              <a:rPr lang="en-US" altLang="en-US" sz="2200" dirty="0"/>
              <a:t> </a:t>
            </a:r>
            <a:r>
              <a:rPr lang="en-US" altLang="en-US" sz="2200" dirty="0" err="1"/>
              <a:t>quan</a:t>
            </a:r>
            <a:r>
              <a:rPr lang="en-US" altLang="en-US" sz="2200" dirty="0"/>
              <a:t> </a:t>
            </a:r>
            <a:r>
              <a:rPr lang="en-US" altLang="en-US" sz="2200" dirty="0" err="1"/>
              <a:t>hệ</a:t>
            </a:r>
            <a:r>
              <a:rPr lang="en-US" altLang="en-US" sz="2200" dirty="0"/>
              <a:t> </a:t>
            </a:r>
            <a:r>
              <a:rPr lang="en-US" altLang="en-US" sz="2200" dirty="0" err="1"/>
              <a:t>láng</a:t>
            </a:r>
            <a:r>
              <a:rPr lang="en-US" altLang="en-US" sz="2200" dirty="0"/>
              <a:t> </a:t>
            </a:r>
            <a:r>
              <a:rPr lang="en-US" altLang="en-US" sz="2200" dirty="0" err="1"/>
              <a:t>giềng</a:t>
            </a:r>
            <a:r>
              <a:rPr lang="en-US" altLang="en-US" sz="2200" dirty="0"/>
              <a:t> (</a:t>
            </a:r>
            <a:r>
              <a:rPr lang="en-US" altLang="zh-CN" sz="2200" dirty="0">
                <a:ea typeface="宋体" panose="02010600030101010101" pitchFamily="2" charset="-122"/>
              </a:rPr>
              <a:t>Neighbor discovery/recovery)</a:t>
            </a:r>
          </a:p>
          <a:p>
            <a:pPr marL="801688" lvl="2" indent="-457200">
              <a:lnSpc>
                <a:spcPct val="150000"/>
              </a:lnSpc>
              <a:spcBef>
                <a:spcPct val="0"/>
              </a:spcBef>
              <a:spcAft>
                <a:spcPct val="0"/>
              </a:spcAft>
              <a:buClr>
                <a:schemeClr val="tx2"/>
              </a:buClr>
              <a:buFont typeface="Wingdings" panose="05000000000000000000" pitchFamily="2" charset="2"/>
              <a:buChar char="§"/>
            </a:pPr>
            <a:r>
              <a:rPr lang="en-US" altLang="zh-CN" sz="2600" dirty="0">
                <a:ea typeface="宋体" panose="02010600030101010101" pitchFamily="2" charset="-122"/>
              </a:rPr>
              <a:t>Uses hello packets between neighbors</a:t>
            </a:r>
          </a:p>
          <a:p>
            <a:pPr marL="342900" lvl="1" indent="-342900">
              <a:lnSpc>
                <a:spcPct val="150000"/>
              </a:lnSpc>
              <a:spcBef>
                <a:spcPct val="0"/>
              </a:spcBef>
              <a:spcAft>
                <a:spcPct val="0"/>
              </a:spcAft>
              <a:buClr>
                <a:schemeClr val="tx2"/>
              </a:buClr>
              <a:buFont typeface="Wingdings" panose="05000000000000000000" pitchFamily="2" charset="2"/>
              <a:buChar char="v"/>
            </a:pPr>
            <a:r>
              <a:rPr lang="en-US" altLang="zh-CN" sz="2200" dirty="0">
                <a:ea typeface="宋体" panose="02010600030101010101" pitchFamily="2" charset="-122"/>
              </a:rPr>
              <a:t>Reliable Transport Protocol (RTP)</a:t>
            </a:r>
          </a:p>
          <a:p>
            <a:pPr marL="801688" lvl="2" indent="-457200">
              <a:lnSpc>
                <a:spcPct val="150000"/>
              </a:lnSpc>
              <a:spcBef>
                <a:spcPct val="0"/>
              </a:spcBef>
              <a:spcAft>
                <a:spcPct val="0"/>
              </a:spcAft>
              <a:buClr>
                <a:schemeClr val="tx2"/>
              </a:buClr>
              <a:buFont typeface="Wingdings" panose="05000000000000000000" pitchFamily="2" charset="2"/>
              <a:buChar char="§"/>
            </a:pPr>
            <a:r>
              <a:rPr lang="en-US" altLang="zh-CN" sz="2600" dirty="0">
                <a:ea typeface="宋体" panose="02010600030101010101" pitchFamily="2" charset="-122"/>
              </a:rPr>
              <a:t>Guaranteed(</a:t>
            </a:r>
            <a:r>
              <a:rPr lang="en-US" altLang="zh-CN" sz="2600" dirty="0" err="1">
                <a:ea typeface="宋体" panose="02010600030101010101" pitchFamily="2" charset="-122"/>
              </a:rPr>
              <a:t>bảo</a:t>
            </a:r>
            <a:r>
              <a:rPr lang="en-US" altLang="zh-CN" sz="2600" dirty="0">
                <a:ea typeface="宋体" panose="02010600030101010101" pitchFamily="2" charset="-122"/>
              </a:rPr>
              <a:t> </a:t>
            </a:r>
            <a:r>
              <a:rPr lang="en-US" altLang="zh-CN" sz="2600" dirty="0" err="1">
                <a:ea typeface="宋体" panose="02010600030101010101" pitchFamily="2" charset="-122"/>
              </a:rPr>
              <a:t>đảm</a:t>
            </a:r>
            <a:r>
              <a:rPr lang="en-US" altLang="zh-CN" sz="2600" dirty="0">
                <a:ea typeface="宋体" panose="02010600030101010101" pitchFamily="2" charset="-122"/>
              </a:rPr>
              <a:t>), ordered(</a:t>
            </a:r>
            <a:r>
              <a:rPr lang="en-US" altLang="zh-CN" sz="2600" dirty="0" err="1">
                <a:ea typeface="宋体" panose="02010600030101010101" pitchFamily="2" charset="-122"/>
              </a:rPr>
              <a:t>ngăn</a:t>
            </a:r>
            <a:r>
              <a:rPr lang="en-US" altLang="zh-CN" sz="2600" dirty="0">
                <a:ea typeface="宋体" panose="02010600030101010101" pitchFamily="2" charset="-122"/>
              </a:rPr>
              <a:t> </a:t>
            </a:r>
            <a:r>
              <a:rPr lang="en-US" altLang="zh-CN" sz="2600" dirty="0" err="1">
                <a:ea typeface="宋体" panose="02010600030101010101" pitchFamily="2" charset="-122"/>
              </a:rPr>
              <a:t>nắp</a:t>
            </a:r>
            <a:r>
              <a:rPr lang="en-US" altLang="zh-CN" sz="2600" dirty="0">
                <a:ea typeface="宋体" panose="02010600030101010101" pitchFamily="2" charset="-122"/>
              </a:rPr>
              <a:t>) delivery of EIGRP packets to all neighbors</a:t>
            </a:r>
          </a:p>
          <a:p>
            <a:pPr marL="801688" lvl="2" indent="-457200">
              <a:lnSpc>
                <a:spcPct val="150000"/>
              </a:lnSpc>
              <a:spcBef>
                <a:spcPct val="0"/>
              </a:spcBef>
              <a:spcAft>
                <a:spcPct val="0"/>
              </a:spcAft>
              <a:buClr>
                <a:schemeClr val="tx2"/>
              </a:buClr>
              <a:buFont typeface="Wingdings" panose="05000000000000000000" pitchFamily="2" charset="2"/>
              <a:buChar char="v"/>
            </a:pPr>
            <a:r>
              <a:rPr lang="en-US" altLang="zh-CN" sz="2600" dirty="0">
                <a:ea typeface="宋体" panose="02010600030101010101" pitchFamily="2" charset="-122"/>
              </a:rPr>
              <a:t>DUAL finite-state machine</a:t>
            </a:r>
          </a:p>
          <a:p>
            <a:pPr marL="844550" lvl="3" indent="-387350">
              <a:lnSpc>
                <a:spcPct val="150000"/>
              </a:lnSpc>
              <a:spcBef>
                <a:spcPct val="0"/>
              </a:spcBef>
              <a:spcAft>
                <a:spcPct val="0"/>
              </a:spcAft>
              <a:buClr>
                <a:schemeClr val="tx2"/>
              </a:buClr>
              <a:buFont typeface="Wingdings" panose="05000000000000000000" pitchFamily="2" charset="2"/>
              <a:buChar char="§"/>
            </a:pPr>
            <a:r>
              <a:rPr lang="en-US" altLang="zh-CN" sz="2200" dirty="0" err="1">
                <a:ea typeface="宋体" panose="02010600030101010101" pitchFamily="2" charset="-122"/>
              </a:rPr>
              <a:t>Sử</a:t>
            </a:r>
            <a:r>
              <a:rPr lang="en-US" altLang="zh-CN" sz="2200" dirty="0">
                <a:ea typeface="宋体" panose="02010600030101010101" pitchFamily="2" charset="-122"/>
              </a:rPr>
              <a:t> </a:t>
            </a:r>
            <a:r>
              <a:rPr lang="en-US" altLang="zh-CN" sz="2200" dirty="0" err="1">
                <a:ea typeface="宋体" panose="02010600030101010101" pitchFamily="2" charset="-122"/>
              </a:rPr>
              <a:t>dụng</a:t>
            </a:r>
            <a:r>
              <a:rPr lang="en-US" altLang="zh-CN" sz="2200" dirty="0">
                <a:ea typeface="宋体" panose="02010600030101010101" pitchFamily="2" charset="-122"/>
              </a:rPr>
              <a:t> </a:t>
            </a:r>
            <a:r>
              <a:rPr lang="en-US" altLang="zh-CN" sz="2200" dirty="0" err="1">
                <a:ea typeface="宋体" panose="02010600030101010101" pitchFamily="2" charset="-122"/>
              </a:rPr>
              <a:t>thuật</a:t>
            </a:r>
            <a:r>
              <a:rPr lang="en-US" altLang="zh-CN" sz="2200" dirty="0">
                <a:ea typeface="宋体" panose="02010600030101010101" pitchFamily="2" charset="-122"/>
              </a:rPr>
              <a:t> </a:t>
            </a:r>
            <a:r>
              <a:rPr lang="en-US" altLang="zh-CN" sz="2200" dirty="0" err="1">
                <a:ea typeface="宋体" panose="02010600030101010101" pitchFamily="2" charset="-122"/>
              </a:rPr>
              <a:t>toán</a:t>
            </a:r>
            <a:r>
              <a:rPr lang="en-US" altLang="zh-CN" sz="2200" dirty="0">
                <a:ea typeface="宋体" panose="02010600030101010101" pitchFamily="2" charset="-122"/>
              </a:rPr>
              <a:t> </a:t>
            </a:r>
            <a:r>
              <a:rPr lang="en-US" altLang="zh-CN" sz="2200" dirty="0" err="1">
                <a:ea typeface="宋体" panose="02010600030101010101" pitchFamily="2" charset="-122"/>
              </a:rPr>
              <a:t>tìm</a:t>
            </a:r>
            <a:r>
              <a:rPr lang="en-US" altLang="zh-CN" sz="2200" dirty="0">
                <a:ea typeface="宋体" panose="02010600030101010101" pitchFamily="2" charset="-122"/>
              </a:rPr>
              <a:t> </a:t>
            </a:r>
            <a:r>
              <a:rPr lang="en-US" altLang="zh-CN" sz="2200" dirty="0" err="1">
                <a:ea typeface="宋体" panose="02010600030101010101" pitchFamily="2" charset="-122"/>
              </a:rPr>
              <a:t>đường</a:t>
            </a:r>
            <a:r>
              <a:rPr lang="en-US" altLang="zh-CN" sz="2200" dirty="0">
                <a:ea typeface="宋体" panose="02010600030101010101" pitchFamily="2" charset="-122"/>
              </a:rPr>
              <a:t> </a:t>
            </a:r>
            <a:r>
              <a:rPr lang="en-US" altLang="zh-CN" sz="2200" dirty="0" err="1">
                <a:ea typeface="宋体" panose="02010600030101010101" pitchFamily="2" charset="-122"/>
              </a:rPr>
              <a:t>đi</a:t>
            </a:r>
            <a:r>
              <a:rPr lang="en-US" altLang="zh-CN" sz="2200" dirty="0">
                <a:ea typeface="宋体" panose="02010600030101010101" pitchFamily="2" charset="-122"/>
              </a:rPr>
              <a:t> </a:t>
            </a:r>
            <a:r>
              <a:rPr lang="en-US" altLang="zh-CN" sz="2200" dirty="0" err="1">
                <a:ea typeface="宋体" panose="02010600030101010101" pitchFamily="2" charset="-122"/>
              </a:rPr>
              <a:t>ngắn</a:t>
            </a:r>
            <a:r>
              <a:rPr lang="en-US" altLang="zh-CN" sz="2200" dirty="0">
                <a:ea typeface="宋体" panose="02010600030101010101" pitchFamily="2" charset="-122"/>
              </a:rPr>
              <a:t> </a:t>
            </a:r>
            <a:r>
              <a:rPr lang="en-US" altLang="zh-CN" sz="2200" dirty="0" err="1">
                <a:ea typeface="宋体" panose="02010600030101010101" pitchFamily="2" charset="-122"/>
              </a:rPr>
              <a:t>nhất</a:t>
            </a:r>
            <a:r>
              <a:rPr lang="en-US" altLang="zh-CN" sz="2200" dirty="0">
                <a:ea typeface="宋体" panose="02010600030101010101" pitchFamily="2" charset="-122"/>
              </a:rPr>
              <a:t> </a:t>
            </a:r>
            <a:r>
              <a:rPr lang="en-US" altLang="zh-CN" sz="2200" dirty="0" err="1">
                <a:ea typeface="宋体" panose="02010600030101010101" pitchFamily="2" charset="-122"/>
              </a:rPr>
              <a:t>trong</a:t>
            </a:r>
            <a:r>
              <a:rPr lang="en-US" altLang="zh-CN" sz="2200" dirty="0">
                <a:ea typeface="宋体" panose="02010600030101010101" pitchFamily="2" charset="-122"/>
              </a:rPr>
              <a:t> EIGRP</a:t>
            </a:r>
          </a:p>
          <a:p>
            <a:pPr marL="844550" lvl="3" indent="-387350">
              <a:lnSpc>
                <a:spcPct val="150000"/>
              </a:lnSpc>
              <a:spcBef>
                <a:spcPct val="0"/>
              </a:spcBef>
              <a:spcAft>
                <a:spcPct val="0"/>
              </a:spcAft>
              <a:buClr>
                <a:schemeClr val="tx2"/>
              </a:buClr>
              <a:buFont typeface="Wingdings" panose="05000000000000000000" pitchFamily="2" charset="2"/>
              <a:buChar char="v"/>
            </a:pPr>
            <a:r>
              <a:rPr lang="en-US" altLang="zh-CN" sz="2200" dirty="0">
                <a:ea typeface="宋体" panose="02010600030101010101" pitchFamily="2" charset="-122"/>
              </a:rPr>
              <a:t>Protocol-dependent modules (PDMs)</a:t>
            </a:r>
          </a:p>
          <a:p>
            <a:pPr marL="906463" lvl="4" indent="-387350">
              <a:lnSpc>
                <a:spcPct val="150000"/>
              </a:lnSpc>
              <a:spcBef>
                <a:spcPct val="0"/>
              </a:spcBef>
              <a:spcAft>
                <a:spcPct val="0"/>
              </a:spcAft>
              <a:buClr>
                <a:schemeClr val="tx2"/>
              </a:buClr>
              <a:buFont typeface="Wingdings" panose="05000000000000000000" pitchFamily="2" charset="2"/>
              <a:buChar char="§"/>
            </a:pPr>
            <a:r>
              <a:rPr lang="en-US" altLang="zh-CN" sz="2200" dirty="0">
                <a:ea typeface="宋体" panose="02010600030101010101" pitchFamily="2" charset="-122"/>
              </a:rPr>
              <a:t>EIGRP supports IP, AppleTalk, and Novell NetWare</a:t>
            </a:r>
          </a:p>
          <a:p>
            <a:pPr marL="801688" lvl="2" indent="-457200">
              <a:spcAft>
                <a:spcPct val="0"/>
              </a:spcAft>
              <a:buClr>
                <a:schemeClr val="tx2"/>
              </a:buClr>
              <a:buFont typeface="Wingdings" panose="05000000000000000000" pitchFamily="2" charset="2"/>
              <a:buChar char="§"/>
            </a:pPr>
            <a:endParaRPr lang="en-US" altLang="en-US" sz="2400" dirty="0"/>
          </a:p>
          <a:p>
            <a:pPr eaLnBrk="1" hangingPunct="1">
              <a:spcAft>
                <a:spcPct val="0"/>
              </a:spcAft>
            </a:pPr>
            <a:endParaRPr lang="en-US" altLang="en-US" sz="3000" dirty="0"/>
          </a:p>
        </p:txBody>
      </p:sp>
      <p:sp>
        <p:nvSpPr>
          <p:cNvPr id="138244" name="Slide Number Placeholder 3">
            <a:extLst>
              <a:ext uri="{FF2B5EF4-FFF2-40B4-BE49-F238E27FC236}">
                <a16:creationId xmlns:a16="http://schemas.microsoft.com/office/drawing/2014/main" id="{E645D938-E3BA-497E-BA09-9555EFE887B4}"/>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E3BCE1CF-46A3-46FB-83F3-1DD07ACC33E5}"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137</a:t>
            </a:fld>
            <a:endParaRPr lang="en-US" altLang="en-US" sz="1800">
              <a:solidFill>
                <a:schemeClr val="tx1"/>
              </a:solidFill>
              <a:latin typeface="Arial" panose="020B0604020202020204" pitchFamily="34" charset="0"/>
              <a:cs typeface="Arial" panose="020B0604020202020204" pitchFamily="34" charset="0"/>
            </a:endParaRPr>
          </a:p>
        </p:txBody>
      </p:sp>
      <p:sp>
        <p:nvSpPr>
          <p:cNvPr id="138245" name="TextBox 9">
            <a:extLst>
              <a:ext uri="{FF2B5EF4-FFF2-40B4-BE49-F238E27FC236}">
                <a16:creationId xmlns:a16="http://schemas.microsoft.com/office/drawing/2014/main" id="{A0E0A84C-F7B8-46A4-9DFA-79EBB251A2AD}"/>
              </a:ext>
            </a:extLst>
          </p:cNvPr>
          <p:cNvSpPr txBox="1">
            <a:spLocks noChangeArrowheads="1"/>
          </p:cNvSpPr>
          <p:nvPr/>
        </p:nvSpPr>
        <p:spPr bwMode="auto">
          <a:xfrm>
            <a:off x="1524000" y="949326"/>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en-US" sz="2400" b="1">
                <a:solidFill>
                  <a:srgbClr val="FF0000"/>
                </a:solidFill>
                <a:latin typeface="Arial" panose="020B0604020202020204" pitchFamily="34" charset="0"/>
                <a:cs typeface="Arial" panose="020B0604020202020204" pitchFamily="34" charset="0"/>
              </a:rPr>
              <a:t>2.Key Technologies </a:t>
            </a:r>
            <a:endParaRPr lang="vi-VN" altLang="en-US" sz="2400" b="1">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BB4E86C1-CF08-47CB-A856-61048F962B6E}"/>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EIGRP</a:t>
            </a:r>
            <a:endParaRPr lang="vi-VN" dirty="0">
              <a:cs typeface="Times New Roman" pitchFamily="18" charset="0"/>
            </a:endParaRPr>
          </a:p>
        </p:txBody>
      </p:sp>
      <p:sp>
        <p:nvSpPr>
          <p:cNvPr id="140291" name="Slide Number Placeholder 3">
            <a:extLst>
              <a:ext uri="{FF2B5EF4-FFF2-40B4-BE49-F238E27FC236}">
                <a16:creationId xmlns:a16="http://schemas.microsoft.com/office/drawing/2014/main" id="{18DF1D97-65F7-42BE-BF9B-23CD7F288B2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9BE31DED-BF19-4109-A579-8D23CACC08DE}"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138</a:t>
            </a:fld>
            <a:endParaRPr lang="en-US" altLang="en-US" sz="1800">
              <a:solidFill>
                <a:schemeClr val="tx1"/>
              </a:solidFill>
              <a:latin typeface="Arial" panose="020B0604020202020204" pitchFamily="34" charset="0"/>
              <a:cs typeface="Arial" panose="020B0604020202020204" pitchFamily="34" charset="0"/>
            </a:endParaRPr>
          </a:p>
        </p:txBody>
      </p:sp>
      <p:sp>
        <p:nvSpPr>
          <p:cNvPr id="140292" name="TextBox 9">
            <a:extLst>
              <a:ext uri="{FF2B5EF4-FFF2-40B4-BE49-F238E27FC236}">
                <a16:creationId xmlns:a16="http://schemas.microsoft.com/office/drawing/2014/main" id="{FA94E343-0235-4D26-BE6B-35303D67A53E}"/>
              </a:ext>
            </a:extLst>
          </p:cNvPr>
          <p:cNvSpPr txBox="1">
            <a:spLocks noChangeArrowheads="1"/>
          </p:cNvSpPr>
          <p:nvPr/>
        </p:nvSpPr>
        <p:spPr bwMode="auto">
          <a:xfrm>
            <a:off x="1524000" y="914401"/>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en-US" sz="2400" b="1">
                <a:solidFill>
                  <a:srgbClr val="FF0000"/>
                </a:solidFill>
                <a:latin typeface="Arial" panose="020B0604020202020204" pitchFamily="34" charset="0"/>
                <a:cs typeface="Arial" panose="020B0604020202020204" pitchFamily="34" charset="0"/>
              </a:rPr>
              <a:t>3. EIGRP Tables </a:t>
            </a:r>
            <a:endParaRPr lang="vi-VN" altLang="en-US" sz="2400" b="1">
              <a:solidFill>
                <a:srgbClr val="FF0000"/>
              </a:solidFill>
              <a:latin typeface="Arial" panose="020B0604020202020204" pitchFamily="34" charset="0"/>
              <a:cs typeface="Arial" panose="020B0604020202020204" pitchFamily="34" charset="0"/>
            </a:endParaRPr>
          </a:p>
        </p:txBody>
      </p:sp>
      <p:sp>
        <p:nvSpPr>
          <p:cNvPr id="140293" name="TextBox 7">
            <a:extLst>
              <a:ext uri="{FF2B5EF4-FFF2-40B4-BE49-F238E27FC236}">
                <a16:creationId xmlns:a16="http://schemas.microsoft.com/office/drawing/2014/main" id="{F68372BC-E61E-4D35-9801-7B634002D859}"/>
              </a:ext>
            </a:extLst>
          </p:cNvPr>
          <p:cNvSpPr txBox="1">
            <a:spLocks noChangeArrowheads="1"/>
          </p:cNvSpPr>
          <p:nvPr/>
        </p:nvSpPr>
        <p:spPr bwMode="auto">
          <a:xfrm>
            <a:off x="2133600" y="55626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en-US" sz="1800" b="1">
                <a:solidFill>
                  <a:schemeClr val="tx1"/>
                </a:solidFill>
                <a:latin typeface="Arial" panose="020B0604020202020204" pitchFamily="34" charset="0"/>
                <a:cs typeface="Arial" panose="020B0604020202020204" pitchFamily="34" charset="0"/>
              </a:rPr>
              <a:t>Dựa vào bảng Neighbor và bảng Topology. Router sẽ tìm đường đi tốt nhất dựa vào thuật toán(DUAL): Tìm đường đi ngắn nhất </a:t>
            </a:r>
            <a:r>
              <a:rPr lang="en-US" altLang="en-US" sz="2400" b="1">
                <a:solidFill>
                  <a:srgbClr val="FF0000"/>
                </a:solidFill>
                <a:latin typeface="Arial" panose="020B0604020202020204" pitchFamily="34" charset="0"/>
                <a:cs typeface="Arial" panose="020B0604020202020204" pitchFamily="34" charset="0"/>
                <a:sym typeface="Wingdings" panose="05000000000000000000" pitchFamily="2" charset="2"/>
              </a:rPr>
              <a:t> FD</a:t>
            </a:r>
            <a:r>
              <a:rPr lang="en-US" altLang="en-US" sz="2400" b="1" baseline="-25000">
                <a:solidFill>
                  <a:srgbClr val="FF0000"/>
                </a:solidFill>
                <a:latin typeface="Arial" panose="020B0604020202020204" pitchFamily="34" charset="0"/>
                <a:cs typeface="Arial" panose="020B0604020202020204" pitchFamily="34" charset="0"/>
                <a:sym typeface="Wingdings" panose="05000000000000000000" pitchFamily="2" charset="2"/>
              </a:rPr>
              <a:t>min</a:t>
            </a:r>
            <a:endParaRPr lang="vi-VN" altLang="en-US" sz="2400" b="1" baseline="-25000">
              <a:solidFill>
                <a:srgbClr val="FF0000"/>
              </a:solidFill>
              <a:latin typeface="Arial" panose="020B0604020202020204" pitchFamily="34" charset="0"/>
              <a:cs typeface="Arial" panose="020B0604020202020204" pitchFamily="34" charset="0"/>
            </a:endParaRPr>
          </a:p>
        </p:txBody>
      </p:sp>
      <p:pic>
        <p:nvPicPr>
          <p:cNvPr id="140294" name="Picture 23" descr="314P_125">
            <a:extLst>
              <a:ext uri="{FF2B5EF4-FFF2-40B4-BE49-F238E27FC236}">
                <a16:creationId xmlns:a16="http://schemas.microsoft.com/office/drawing/2014/main" id="{070C095F-D70F-4ED0-ABE0-5529013D0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70025"/>
            <a:ext cx="784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6BC964FF-47DB-4EE0-A8BA-6E46988018CC}"/>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EIGRP</a:t>
            </a:r>
            <a:endParaRPr lang="vi-VN" dirty="0">
              <a:cs typeface="Times New Roman" pitchFamily="18" charset="0"/>
            </a:endParaRPr>
          </a:p>
        </p:txBody>
      </p:sp>
      <p:sp>
        <p:nvSpPr>
          <p:cNvPr id="142339" name="Slide Number Placeholder 3">
            <a:extLst>
              <a:ext uri="{FF2B5EF4-FFF2-40B4-BE49-F238E27FC236}">
                <a16:creationId xmlns:a16="http://schemas.microsoft.com/office/drawing/2014/main" id="{D1872F8F-83AE-409E-AAC5-0F037E6987BA}"/>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80324C2A-7E32-4823-BAC1-A44DFCF1F1CF}"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139</a:t>
            </a:fld>
            <a:endParaRPr lang="en-US" altLang="en-US" sz="1800">
              <a:solidFill>
                <a:schemeClr val="tx1"/>
              </a:solidFill>
              <a:latin typeface="Arial" panose="020B0604020202020204" pitchFamily="34" charset="0"/>
              <a:cs typeface="Arial" panose="020B0604020202020204" pitchFamily="34" charset="0"/>
            </a:endParaRPr>
          </a:p>
        </p:txBody>
      </p:sp>
      <p:sp>
        <p:nvSpPr>
          <p:cNvPr id="142340" name="TextBox 9">
            <a:extLst>
              <a:ext uri="{FF2B5EF4-FFF2-40B4-BE49-F238E27FC236}">
                <a16:creationId xmlns:a16="http://schemas.microsoft.com/office/drawing/2014/main" id="{1C5459D8-8309-465E-8077-CB97F7E69ED6}"/>
              </a:ext>
            </a:extLst>
          </p:cNvPr>
          <p:cNvSpPr txBox="1">
            <a:spLocks noChangeArrowheads="1"/>
          </p:cNvSpPr>
          <p:nvPr/>
        </p:nvSpPr>
        <p:spPr bwMode="auto">
          <a:xfrm>
            <a:off x="1524000" y="990601"/>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zh-CN" sz="2400" b="1" u="sng">
                <a:solidFill>
                  <a:schemeClr val="tx1"/>
                </a:solidFill>
                <a:latin typeface="Arial" panose="020B0604020202020204" pitchFamily="34" charset="0"/>
                <a:ea typeface="宋体" panose="02010600030101010101" pitchFamily="2" charset="-122"/>
                <a:cs typeface="Arial" panose="020B0604020202020204" pitchFamily="34" charset="0"/>
              </a:rPr>
              <a:t>Example</a:t>
            </a:r>
            <a:r>
              <a:rPr lang="en-US" altLang="zh-CN" sz="2400" b="1">
                <a:solidFill>
                  <a:schemeClr val="tx1"/>
                </a:solidFill>
                <a:latin typeface="Arial" panose="020B0604020202020204" pitchFamily="34" charset="0"/>
                <a:ea typeface="宋体" panose="02010600030101010101" pitchFamily="2" charset="-122"/>
                <a:cs typeface="Arial" panose="020B0604020202020204" pitchFamily="34" charset="0"/>
              </a:rPr>
              <a:t>: </a:t>
            </a:r>
            <a:r>
              <a:rPr lang="en-US" altLang="zh-CN" sz="2400" b="1">
                <a:solidFill>
                  <a:srgbClr val="FF0000"/>
                </a:solidFill>
                <a:latin typeface="Arial" panose="020B0604020202020204" pitchFamily="34" charset="0"/>
                <a:ea typeface="宋体" panose="02010600030101010101" pitchFamily="2" charset="-122"/>
                <a:cs typeface="Arial" panose="020B0604020202020204" pitchFamily="34" charset="0"/>
              </a:rPr>
              <a:t>EIGRP Tables</a:t>
            </a:r>
            <a:r>
              <a:rPr lang="en-US" altLang="en-US" sz="2400" b="1">
                <a:solidFill>
                  <a:srgbClr val="FF0000"/>
                </a:solidFill>
                <a:latin typeface="Arial" panose="020B0604020202020204" pitchFamily="34" charset="0"/>
                <a:ea typeface="宋体" panose="02010600030101010101" pitchFamily="2" charset="-122"/>
                <a:cs typeface="Arial" panose="020B0604020202020204" pitchFamily="34" charset="0"/>
              </a:rPr>
              <a:t> </a:t>
            </a:r>
            <a:endParaRPr lang="vi-VN" altLang="en-US" sz="2400" b="1">
              <a:solidFill>
                <a:srgbClr val="FF0000"/>
              </a:solidFill>
              <a:latin typeface="Arial" panose="020B0604020202020204" pitchFamily="34" charset="0"/>
              <a:ea typeface="宋体" panose="02010600030101010101" pitchFamily="2" charset="-122"/>
              <a:cs typeface="Arial" panose="020B0604020202020204" pitchFamily="34" charset="0"/>
            </a:endParaRPr>
          </a:p>
        </p:txBody>
      </p:sp>
      <p:pic>
        <p:nvPicPr>
          <p:cNvPr id="142341" name="Picture 28" descr="314P_126">
            <a:extLst>
              <a:ext uri="{FF2B5EF4-FFF2-40B4-BE49-F238E27FC236}">
                <a16:creationId xmlns:a16="http://schemas.microsoft.com/office/drawing/2014/main" id="{3F2B056F-26F3-4003-AC82-9D612473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1"/>
            <a:ext cx="82502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Text Box 12">
            <a:extLst>
              <a:ext uri="{FF2B5EF4-FFF2-40B4-BE49-F238E27FC236}">
                <a16:creationId xmlns:a16="http://schemas.microsoft.com/office/drawing/2014/main" id="{05085E37-7AB2-4BF0-8EEE-43A7FA56A01B}"/>
              </a:ext>
            </a:extLst>
          </p:cNvPr>
          <p:cNvSpPr txBox="1">
            <a:spLocks noChangeArrowheads="1"/>
          </p:cNvSpPr>
          <p:nvPr/>
        </p:nvSpPr>
        <p:spPr bwMode="auto">
          <a:xfrm>
            <a:off x="8001000" y="1246189"/>
            <a:ext cx="2197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82124" tIns="41061" rIns="82124" bIns="41061">
            <a:spAutoFit/>
          </a:bodyPr>
          <a:lstStyle>
            <a:lvl1pPr defTabSz="814388">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defTabSz="814388">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defTabSz="814388">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defTabSz="814388">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defTabSz="814388">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defTabSz="814388"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defTabSz="814388"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defTabSz="814388"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defTabSz="814388"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zh-CN" sz="2000" b="1">
                <a:solidFill>
                  <a:schemeClr val="tx1"/>
                </a:solidFill>
                <a:latin typeface="Arial" panose="020B0604020202020204" pitchFamily="34" charset="0"/>
                <a:ea typeface="宋体" panose="02010600030101010101" pitchFamily="2" charset="-122"/>
                <a:cs typeface="Arial" panose="020B0604020202020204" pitchFamily="34" charset="0"/>
              </a:rPr>
              <a:t>Router C Tables: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44F8-C3BC-406D-82DE-96E255D3FF75}"/>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61365594-7394-4D61-92E6-7601169B170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C25A7F5-59E8-4555-A345-64398792B1EA}"/>
              </a:ext>
            </a:extLst>
          </p:cNvPr>
          <p:cNvPicPr>
            <a:picLocks noChangeAspect="1"/>
          </p:cNvPicPr>
          <p:nvPr/>
        </p:nvPicPr>
        <p:blipFill>
          <a:blip r:embed="rId2"/>
          <a:stretch>
            <a:fillRect/>
          </a:stretch>
        </p:blipFill>
        <p:spPr>
          <a:xfrm>
            <a:off x="3271631" y="985294"/>
            <a:ext cx="5385352" cy="5567906"/>
          </a:xfrm>
          <a:prstGeom prst="rect">
            <a:avLst/>
          </a:prstGeom>
        </p:spPr>
      </p:pic>
    </p:spTree>
    <p:extLst>
      <p:ext uri="{BB962C8B-B14F-4D97-AF65-F5344CB8AC3E}">
        <p14:creationId xmlns:p14="http://schemas.microsoft.com/office/powerpoint/2010/main" val="30525789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7E155AB-A642-4AA4-B386-20D19A38ED01}"/>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V.3. ĐỊNH TUYẾN ĐỘNG – EIGRP</a:t>
            </a:r>
            <a:endParaRPr lang="vi-VN" dirty="0">
              <a:cs typeface="Times New Roman" pitchFamily="18" charset="0"/>
            </a:endParaRPr>
          </a:p>
        </p:txBody>
      </p:sp>
      <p:sp>
        <p:nvSpPr>
          <p:cNvPr id="176131" name="Content Placeholder 2">
            <a:extLst>
              <a:ext uri="{FF2B5EF4-FFF2-40B4-BE49-F238E27FC236}">
                <a16:creationId xmlns:a16="http://schemas.microsoft.com/office/drawing/2014/main" id="{3EC576E9-1D88-4246-ABD9-64FAED36198D}"/>
              </a:ext>
            </a:extLst>
          </p:cNvPr>
          <p:cNvSpPr>
            <a:spLocks noGrp="1"/>
          </p:cNvSpPr>
          <p:nvPr>
            <p:ph idx="1"/>
          </p:nvPr>
        </p:nvSpPr>
        <p:spPr>
          <a:xfrm>
            <a:off x="1828800" y="1447800"/>
            <a:ext cx="7543800" cy="2362200"/>
          </a:xfrm>
        </p:spPr>
        <p:txBody>
          <a:bodyPr rtlCol="0">
            <a:normAutofit fontScale="77500" lnSpcReduction="20000"/>
          </a:bodyPr>
          <a:lstStyle/>
          <a:p>
            <a:pPr fontAlgn="auto">
              <a:spcAft>
                <a:spcPts val="0"/>
              </a:spcAft>
              <a:defRPr/>
            </a:pPr>
            <a:r>
              <a:rPr lang="en-US" altLang="zh-CN"/>
              <a:t>Hello: Establish neighbor relationships.</a:t>
            </a:r>
          </a:p>
          <a:p>
            <a:pPr fontAlgn="auto">
              <a:spcAft>
                <a:spcPts val="0"/>
              </a:spcAft>
              <a:defRPr/>
            </a:pPr>
            <a:r>
              <a:rPr lang="en-US" altLang="zh-CN"/>
              <a:t>Update: Send routing updates.</a:t>
            </a:r>
          </a:p>
          <a:p>
            <a:pPr fontAlgn="auto">
              <a:spcAft>
                <a:spcPts val="0"/>
              </a:spcAft>
              <a:defRPr/>
            </a:pPr>
            <a:r>
              <a:rPr lang="en-US" altLang="zh-CN"/>
              <a:t>Query: Ask neighbors about routing information.</a:t>
            </a:r>
          </a:p>
          <a:p>
            <a:pPr fontAlgn="auto">
              <a:spcAft>
                <a:spcPts val="0"/>
              </a:spcAft>
              <a:defRPr/>
            </a:pPr>
            <a:r>
              <a:rPr lang="en-US" altLang="zh-CN"/>
              <a:t>Reply: Respond to query about routing information.</a:t>
            </a:r>
          </a:p>
          <a:p>
            <a:pPr fontAlgn="auto">
              <a:spcAft>
                <a:spcPts val="0"/>
              </a:spcAft>
              <a:defRPr/>
            </a:pPr>
            <a:r>
              <a:rPr lang="en-US" altLang="zh-CN"/>
              <a:t>ACK: Acknowledge a reliable packet.</a:t>
            </a:r>
          </a:p>
          <a:p>
            <a:pPr fontAlgn="auto">
              <a:spcAft>
                <a:spcPts val="0"/>
              </a:spcAft>
              <a:defRPr/>
            </a:pPr>
            <a:endParaRPr lang="vi-VN" b="1"/>
          </a:p>
        </p:txBody>
      </p:sp>
      <p:sp>
        <p:nvSpPr>
          <p:cNvPr id="144388" name="Slide Number Placeholder 3">
            <a:extLst>
              <a:ext uri="{FF2B5EF4-FFF2-40B4-BE49-F238E27FC236}">
                <a16:creationId xmlns:a16="http://schemas.microsoft.com/office/drawing/2014/main" id="{F785FEEC-1E3E-4C17-AB6E-EDF9FE612FF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5BA9CD7A-06C4-4DDE-9162-2BBCC5DB90DA}"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140</a:t>
            </a:fld>
            <a:endParaRPr lang="en-US" altLang="en-US" sz="1800">
              <a:solidFill>
                <a:schemeClr val="tx1"/>
              </a:solidFill>
              <a:latin typeface="Arial" panose="020B0604020202020204" pitchFamily="34" charset="0"/>
              <a:cs typeface="Arial" panose="020B0604020202020204" pitchFamily="34" charset="0"/>
            </a:endParaRPr>
          </a:p>
        </p:txBody>
      </p:sp>
      <p:sp>
        <p:nvSpPr>
          <p:cNvPr id="144389" name="TextBox 9">
            <a:extLst>
              <a:ext uri="{FF2B5EF4-FFF2-40B4-BE49-F238E27FC236}">
                <a16:creationId xmlns:a16="http://schemas.microsoft.com/office/drawing/2014/main" id="{FEE56075-EC1A-442D-9778-406A75282023}"/>
              </a:ext>
            </a:extLst>
          </p:cNvPr>
          <p:cNvSpPr txBox="1">
            <a:spLocks noChangeArrowheads="1"/>
          </p:cNvSpPr>
          <p:nvPr/>
        </p:nvSpPr>
        <p:spPr bwMode="auto">
          <a:xfrm>
            <a:off x="1524000" y="949326"/>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en-US" sz="2400" b="1">
                <a:solidFill>
                  <a:srgbClr val="FF0000"/>
                </a:solidFill>
                <a:latin typeface="Arial" panose="020B0604020202020204" pitchFamily="34" charset="0"/>
                <a:cs typeface="Arial" panose="020B0604020202020204" pitchFamily="34" charset="0"/>
              </a:rPr>
              <a:t>4. </a:t>
            </a:r>
            <a:r>
              <a:rPr lang="en-US" altLang="zh-CN" sz="2400" b="1">
                <a:solidFill>
                  <a:schemeClr val="tx1"/>
                </a:solidFill>
                <a:latin typeface="Arial" panose="020B0604020202020204" pitchFamily="34" charset="0"/>
                <a:ea typeface="宋体" panose="02010600030101010101" pitchFamily="2" charset="-122"/>
                <a:cs typeface="Arial" panose="020B0604020202020204" pitchFamily="34" charset="0"/>
              </a:rPr>
              <a:t>EIGRP Packets</a:t>
            </a:r>
            <a:r>
              <a:rPr lang="en-US" altLang="en-US" sz="2400" b="1">
                <a:solidFill>
                  <a:srgbClr val="FF0000"/>
                </a:solidFill>
                <a:latin typeface="Arial" panose="020B0604020202020204" pitchFamily="34" charset="0"/>
                <a:cs typeface="Arial" panose="020B0604020202020204" pitchFamily="34" charset="0"/>
              </a:rPr>
              <a:t> </a:t>
            </a:r>
            <a:endParaRPr lang="vi-VN" altLang="en-US" sz="2400" b="1">
              <a:solidFill>
                <a:srgbClr val="FF0000"/>
              </a:solidFill>
              <a:latin typeface="Arial" panose="020B0604020202020204" pitchFamily="34" charset="0"/>
              <a:cs typeface="Arial" panose="020B0604020202020204" pitchFamily="34" charset="0"/>
            </a:endParaRPr>
          </a:p>
        </p:txBody>
      </p:sp>
      <p:sp>
        <p:nvSpPr>
          <p:cNvPr id="144390" name="Content Placeholder 2">
            <a:extLst>
              <a:ext uri="{FF2B5EF4-FFF2-40B4-BE49-F238E27FC236}">
                <a16:creationId xmlns:a16="http://schemas.microsoft.com/office/drawing/2014/main" id="{A52419F2-DFD6-43D5-8788-DC026751701C}"/>
              </a:ext>
            </a:extLst>
          </p:cNvPr>
          <p:cNvSpPr txBox="1">
            <a:spLocks/>
          </p:cNvSpPr>
          <p:nvPr/>
        </p:nvSpPr>
        <p:spPr bwMode="gray">
          <a:xfrm>
            <a:off x="1828800" y="4191000"/>
            <a:ext cx="754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a:spcBef>
                <a:spcPct val="20000"/>
              </a:spcBef>
              <a:spcAft>
                <a:spcPct val="0"/>
              </a:spcAft>
              <a:buClr>
                <a:schemeClr val="tx2"/>
              </a:buClr>
              <a:buFont typeface="Wingdings" panose="05000000000000000000" pitchFamily="2" charset="2"/>
              <a:buChar char="v"/>
            </a:pP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Bandwidth</a:t>
            </a:r>
          </a:p>
          <a:p>
            <a:pPr>
              <a:spcBef>
                <a:spcPct val="20000"/>
              </a:spcBef>
              <a:spcAft>
                <a:spcPct val="0"/>
              </a:spcAft>
              <a:buClr>
                <a:schemeClr val="tx2"/>
              </a:buClr>
              <a:buFont typeface="Wingdings" panose="05000000000000000000" pitchFamily="2" charset="2"/>
              <a:buChar char="v"/>
            </a:pP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Delay</a:t>
            </a:r>
          </a:p>
          <a:p>
            <a:pPr>
              <a:spcBef>
                <a:spcPct val="20000"/>
              </a:spcBef>
              <a:spcAft>
                <a:spcPct val="0"/>
              </a:spcAft>
              <a:buClr>
                <a:schemeClr val="tx2"/>
              </a:buClr>
              <a:buFont typeface="Wingdings" panose="05000000000000000000" pitchFamily="2" charset="2"/>
              <a:buChar char="v"/>
            </a:pP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Reliability</a:t>
            </a:r>
          </a:p>
          <a:p>
            <a:pPr>
              <a:spcBef>
                <a:spcPct val="20000"/>
              </a:spcBef>
              <a:spcAft>
                <a:spcPct val="0"/>
              </a:spcAft>
              <a:buClr>
                <a:schemeClr val="tx2"/>
              </a:buClr>
              <a:buFont typeface="Wingdings" panose="05000000000000000000" pitchFamily="2" charset="2"/>
              <a:buChar char="v"/>
            </a:pP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Loading</a:t>
            </a:r>
          </a:p>
          <a:p>
            <a:pPr>
              <a:spcBef>
                <a:spcPct val="20000"/>
              </a:spcBef>
              <a:spcAft>
                <a:spcPct val="0"/>
              </a:spcAft>
              <a:buClr>
                <a:schemeClr val="tx2"/>
              </a:buClr>
              <a:buFont typeface="Wingdings" panose="05000000000000000000" pitchFamily="2" charset="2"/>
              <a:buChar char="v"/>
            </a:pP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MTU</a:t>
            </a:r>
          </a:p>
        </p:txBody>
      </p:sp>
      <p:sp>
        <p:nvSpPr>
          <p:cNvPr id="144391" name="TextBox 7">
            <a:extLst>
              <a:ext uri="{FF2B5EF4-FFF2-40B4-BE49-F238E27FC236}">
                <a16:creationId xmlns:a16="http://schemas.microsoft.com/office/drawing/2014/main" id="{313A7FE0-3038-4D0B-9C8D-1979E439C762}"/>
              </a:ext>
            </a:extLst>
          </p:cNvPr>
          <p:cNvSpPr txBox="1">
            <a:spLocks noChangeArrowheads="1"/>
          </p:cNvSpPr>
          <p:nvPr/>
        </p:nvSpPr>
        <p:spPr bwMode="auto">
          <a:xfrm>
            <a:off x="1524000" y="3733801"/>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r>
              <a:rPr lang="en-US" altLang="en-US" sz="2400" b="1">
                <a:solidFill>
                  <a:srgbClr val="FF0000"/>
                </a:solidFill>
                <a:latin typeface="Arial" panose="020B0604020202020204" pitchFamily="34" charset="0"/>
                <a:cs typeface="Arial" panose="020B0604020202020204" pitchFamily="34" charset="0"/>
              </a:rPr>
              <a:t>5. </a:t>
            </a:r>
            <a:r>
              <a:rPr lang="en-US" altLang="zh-CN" sz="2400" b="1">
                <a:solidFill>
                  <a:schemeClr val="tx1"/>
                </a:solidFill>
                <a:latin typeface="Arial" panose="020B0604020202020204" pitchFamily="34" charset="0"/>
                <a:ea typeface="宋体" panose="02010600030101010101" pitchFamily="2" charset="-122"/>
                <a:cs typeface="Arial" panose="020B0604020202020204" pitchFamily="34" charset="0"/>
              </a:rPr>
              <a:t>EIGRP Metric</a:t>
            </a:r>
            <a:r>
              <a:rPr lang="en-US" altLang="en-US" sz="2400" b="1">
                <a:solidFill>
                  <a:srgbClr val="FF0000"/>
                </a:solidFill>
                <a:latin typeface="Arial" panose="020B0604020202020204" pitchFamily="34" charset="0"/>
                <a:cs typeface="Arial" panose="020B0604020202020204" pitchFamily="34" charset="0"/>
              </a:rPr>
              <a:t> </a:t>
            </a:r>
            <a:endParaRPr lang="vi-VN" altLang="en-US" sz="2400" b="1">
              <a:solidFill>
                <a:srgbClr val="FF0000"/>
              </a:solidFill>
              <a:latin typeface="Arial" panose="020B0604020202020204" pitchFamily="34" charset="0"/>
              <a:cs typeface="Arial" panose="020B0604020202020204" pitchFamily="34" charset="0"/>
            </a:endParaRPr>
          </a:p>
        </p:txBody>
      </p:sp>
      <p:pic>
        <p:nvPicPr>
          <p:cNvPr id="144392" name="Picture 4">
            <a:extLst>
              <a:ext uri="{FF2B5EF4-FFF2-40B4-BE49-F238E27FC236}">
                <a16:creationId xmlns:a16="http://schemas.microsoft.com/office/drawing/2014/main" id="{3CB45C20-1323-49DC-B236-87056B4CE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3314700"/>
            <a:ext cx="42465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5789-12C1-A005-71F3-62CE93886E98}"/>
              </a:ext>
            </a:extLst>
          </p:cNvPr>
          <p:cNvSpPr>
            <a:spLocks noGrp="1"/>
          </p:cNvSpPr>
          <p:nvPr>
            <p:ph type="title"/>
          </p:nvPr>
        </p:nvSpPr>
        <p:spPr/>
        <p:txBody>
          <a:bodyPr/>
          <a:lstStyle/>
          <a:p>
            <a:r>
              <a:rPr lang="vi-VN" dirty="0"/>
              <a:t>Kiểm tra trên máy</a:t>
            </a:r>
          </a:p>
        </p:txBody>
      </p:sp>
      <p:sp>
        <p:nvSpPr>
          <p:cNvPr id="3" name="Content Placeholder 2">
            <a:extLst>
              <a:ext uri="{FF2B5EF4-FFF2-40B4-BE49-F238E27FC236}">
                <a16:creationId xmlns:a16="http://schemas.microsoft.com/office/drawing/2014/main" id="{B790A83F-8677-706D-81F8-B86EB1536604}"/>
              </a:ext>
            </a:extLst>
          </p:cNvPr>
          <p:cNvSpPr>
            <a:spLocks noGrp="1"/>
          </p:cNvSpPr>
          <p:nvPr>
            <p:ph idx="1"/>
          </p:nvPr>
        </p:nvSpPr>
        <p:spPr>
          <a:xfrm>
            <a:off x="96982" y="898525"/>
            <a:ext cx="12095018" cy="5486400"/>
          </a:xfrm>
        </p:spPr>
        <p:txBody>
          <a:bodyPr/>
          <a:lstStyle/>
          <a:p>
            <a:r>
              <a:rPr lang="vi-VN" sz="2800" dirty="0"/>
              <a:t>1/ Xem dung lượng tệp </a:t>
            </a:r>
            <a:r>
              <a:rPr lang="vi-VN" sz="2800" dirty="0" err="1"/>
              <a:t>Pagefile</a:t>
            </a:r>
            <a:r>
              <a:rPr lang="vi-VN" sz="2800" dirty="0"/>
              <a:t>   /   </a:t>
            </a:r>
            <a:r>
              <a:rPr lang="vi-VN" sz="2800" dirty="0" err="1"/>
              <a:t>Hibernate</a:t>
            </a:r>
            <a:r>
              <a:rPr lang="vi-VN" sz="2800" dirty="0"/>
              <a:t> mà hệ điều hành bảo vệ.</a:t>
            </a:r>
          </a:p>
          <a:p>
            <a:r>
              <a:rPr lang="vi-VN" sz="2800" dirty="0"/>
              <a:t>2/ CMD lấy IP    /  </a:t>
            </a:r>
            <a:r>
              <a:rPr lang="vi-VN" sz="2800" dirty="0" err="1"/>
              <a:t>MacAddress</a:t>
            </a:r>
            <a:r>
              <a:rPr lang="vi-VN" sz="2800" dirty="0"/>
              <a:t>.</a:t>
            </a:r>
          </a:p>
          <a:p>
            <a:r>
              <a:rPr lang="vi-VN" sz="2800" dirty="0"/>
              <a:t>3/ Chạy chương trình </a:t>
            </a:r>
            <a:r>
              <a:rPr lang="vi-VN" sz="2800" dirty="0" err="1"/>
              <a:t>Fifo</a:t>
            </a:r>
            <a:r>
              <a:rPr lang="vi-VN" sz="2800" dirty="0"/>
              <a:t>   /   RR q=3 (4 tiến trình: </a:t>
            </a:r>
            <a:r>
              <a:rPr lang="vi-VN" sz="2800" dirty="0" err="1">
                <a:solidFill>
                  <a:srgbClr val="FF0000"/>
                </a:solidFill>
              </a:rPr>
              <a:t>dd</a:t>
            </a:r>
            <a:r>
              <a:rPr lang="vi-VN" sz="2800" dirty="0"/>
              <a:t>, </a:t>
            </a:r>
            <a:r>
              <a:rPr lang="vi-VN" sz="2800" dirty="0" err="1">
                <a:solidFill>
                  <a:srgbClr val="FF0000"/>
                </a:solidFill>
              </a:rPr>
              <a:t>mm</a:t>
            </a:r>
            <a:r>
              <a:rPr lang="vi-VN" sz="2800" dirty="0"/>
              <a:t>, </a:t>
            </a:r>
            <a:r>
              <a:rPr lang="vi-VN" sz="2800" dirty="0" err="1">
                <a:solidFill>
                  <a:srgbClr val="FF0000"/>
                </a:solidFill>
              </a:rPr>
              <a:t>yy</a:t>
            </a:r>
            <a:r>
              <a:rPr lang="vi-VN" sz="2800" dirty="0"/>
              <a:t>, </a:t>
            </a:r>
            <a:r>
              <a:rPr lang="vi-VN" sz="2800" dirty="0" err="1">
                <a:solidFill>
                  <a:srgbClr val="FF0000"/>
                </a:solidFill>
              </a:rPr>
              <a:t>mssv</a:t>
            </a:r>
            <a:r>
              <a:rPr lang="vi-VN" sz="2800" dirty="0"/>
              <a:t>).</a:t>
            </a:r>
          </a:p>
          <a:p>
            <a:r>
              <a:rPr lang="vi-VN" sz="2800" dirty="0"/>
              <a:t>4/ Cho biết độ ưu tiên và số luồng </a:t>
            </a:r>
            <a:r>
              <a:rPr lang="vi-VN" sz="2800" dirty="0" err="1"/>
              <a:t>Thread</a:t>
            </a:r>
            <a:r>
              <a:rPr lang="vi-VN" sz="2800" dirty="0"/>
              <a:t> của Word  / PPTX bằng </a:t>
            </a:r>
            <a:r>
              <a:rPr lang="vi-VN" sz="2800" dirty="0" err="1"/>
              <a:t>TaskManager</a:t>
            </a:r>
            <a:r>
              <a:rPr lang="vi-VN" sz="2800" dirty="0"/>
              <a:t>.</a:t>
            </a:r>
          </a:p>
          <a:p>
            <a:r>
              <a:rPr lang="vi-VN" sz="2800" dirty="0"/>
              <a:t>5/ </a:t>
            </a:r>
            <a:r>
              <a:rPr lang="vi-VN" sz="2800" dirty="0" err="1"/>
              <a:t>Suspend</a:t>
            </a:r>
            <a:r>
              <a:rPr lang="vi-VN" sz="2800" dirty="0"/>
              <a:t> sau đó </a:t>
            </a:r>
            <a:r>
              <a:rPr lang="vi-VN" sz="2800" dirty="0" err="1"/>
              <a:t>resume</a:t>
            </a:r>
            <a:r>
              <a:rPr lang="vi-VN" sz="2800" dirty="0"/>
              <a:t> chạy lại Word  /  PPTX bằng </a:t>
            </a:r>
            <a:r>
              <a:rPr lang="vi-VN" sz="2800" dirty="0" err="1"/>
              <a:t>ProcessExplorer</a:t>
            </a:r>
            <a:r>
              <a:rPr lang="vi-VN" sz="2800" dirty="0"/>
              <a:t>.</a:t>
            </a:r>
          </a:p>
          <a:p>
            <a:r>
              <a:rPr lang="vi-VN" sz="2800" dirty="0"/>
              <a:t>6/ Dùng </a:t>
            </a:r>
            <a:r>
              <a:rPr lang="vi-VN" sz="2800" dirty="0" err="1"/>
              <a:t>Winhex</a:t>
            </a:r>
            <a:r>
              <a:rPr lang="vi-VN" sz="2800" dirty="0"/>
              <a:t> sửa tên Phạm Kim Long  / Lâm Vĩnh Niên thành tên bạn.</a:t>
            </a:r>
          </a:p>
          <a:p>
            <a:r>
              <a:rPr lang="vi-VN" sz="2800" dirty="0"/>
              <a:t>7/ Viết </a:t>
            </a:r>
            <a:r>
              <a:rPr lang="vi-VN" sz="2800" dirty="0" err="1"/>
              <a:t>file</a:t>
            </a:r>
            <a:r>
              <a:rPr lang="vi-VN" sz="2800" dirty="0"/>
              <a:t> .VBS thông báo ra tên bạn </a:t>
            </a:r>
            <a:r>
              <a:rPr lang="vi-VN" sz="2800" dirty="0" err="1">
                <a:solidFill>
                  <a:srgbClr val="FF0000"/>
                </a:solidFill>
              </a:rPr>
              <a:t>mm</a:t>
            </a:r>
            <a:r>
              <a:rPr lang="vi-VN" sz="2800" dirty="0"/>
              <a:t> lần.</a:t>
            </a:r>
          </a:p>
          <a:p>
            <a:r>
              <a:rPr lang="vi-VN" sz="2800" dirty="0"/>
              <a:t>8/ Dùng </a:t>
            </a:r>
            <a:r>
              <a:rPr lang="vi-VN" sz="2800" dirty="0" err="1"/>
              <a:t>Cisco</a:t>
            </a:r>
            <a:r>
              <a:rPr lang="vi-VN" sz="2800" dirty="0"/>
              <a:t> mô phỏng mạng STAR có </a:t>
            </a:r>
            <a:r>
              <a:rPr lang="vi-VN" sz="2800" dirty="0">
                <a:solidFill>
                  <a:srgbClr val="FF0000"/>
                </a:solidFill>
              </a:rPr>
              <a:t>mm</a:t>
            </a:r>
            <a:r>
              <a:rPr lang="vi-VN" sz="2800" dirty="0"/>
              <a:t>+1 máy tính .</a:t>
            </a:r>
          </a:p>
          <a:p>
            <a:r>
              <a:rPr lang="vi-VN" sz="2800" dirty="0"/>
              <a:t>9/ Xác định IPv4 sau đó đổi sang 32 </a:t>
            </a:r>
            <a:r>
              <a:rPr lang="vi-VN" sz="2800" dirty="0" err="1"/>
              <a:t>bits</a:t>
            </a:r>
            <a:r>
              <a:rPr lang="vi-VN" sz="2800" dirty="0"/>
              <a:t> của vnexpress.net   /   bdu.edu.vn.</a:t>
            </a:r>
          </a:p>
        </p:txBody>
      </p:sp>
    </p:spTree>
    <p:extLst>
      <p:ext uri="{BB962C8B-B14F-4D97-AF65-F5344CB8AC3E}">
        <p14:creationId xmlns:p14="http://schemas.microsoft.com/office/powerpoint/2010/main" val="6077348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ECF4-6545-7762-213C-AAFB910A49A0}"/>
              </a:ext>
            </a:extLst>
          </p:cNvPr>
          <p:cNvSpPr>
            <a:spLocks noGrp="1"/>
          </p:cNvSpPr>
          <p:nvPr>
            <p:ph type="title"/>
          </p:nvPr>
        </p:nvSpPr>
        <p:spPr/>
        <p:txBody>
          <a:bodyPr/>
          <a:lstStyle/>
          <a:p>
            <a:r>
              <a:rPr lang="en-US" dirty="0"/>
              <a:t>IPv6 - 128bits</a:t>
            </a:r>
          </a:p>
        </p:txBody>
      </p:sp>
      <p:sp>
        <p:nvSpPr>
          <p:cNvPr id="3" name="Content Placeholder 2">
            <a:extLst>
              <a:ext uri="{FF2B5EF4-FFF2-40B4-BE49-F238E27FC236}">
                <a16:creationId xmlns:a16="http://schemas.microsoft.com/office/drawing/2014/main" id="{0D085E04-B84C-0CE1-673C-78078E579F1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8025107-CE2C-21F5-CC4E-6F5F418B7ABA}"/>
              </a:ext>
            </a:extLst>
          </p:cNvPr>
          <p:cNvPicPr>
            <a:picLocks noChangeAspect="1"/>
          </p:cNvPicPr>
          <p:nvPr/>
        </p:nvPicPr>
        <p:blipFill>
          <a:blip r:embed="rId2"/>
          <a:stretch>
            <a:fillRect/>
          </a:stretch>
        </p:blipFill>
        <p:spPr>
          <a:xfrm>
            <a:off x="1696879" y="1145690"/>
            <a:ext cx="8798242" cy="5328619"/>
          </a:xfrm>
          <a:prstGeom prst="rect">
            <a:avLst/>
          </a:prstGeom>
        </p:spPr>
      </p:pic>
    </p:spTree>
    <p:extLst>
      <p:ext uri="{BB962C8B-B14F-4D97-AF65-F5344CB8AC3E}">
        <p14:creationId xmlns:p14="http://schemas.microsoft.com/office/powerpoint/2010/main" val="31420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7FFE-9A56-49A2-9043-25910BAC2AC2}"/>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9AE56F59-27DF-47B7-838F-791BA62DA97E}"/>
              </a:ext>
            </a:extLst>
          </p:cNvPr>
          <p:cNvSpPr>
            <a:spLocks noGrp="1"/>
          </p:cNvSpPr>
          <p:nvPr>
            <p:ph idx="1"/>
          </p:nvPr>
        </p:nvSpPr>
        <p:spPr/>
        <p:txBody>
          <a:bodyPr/>
          <a:lstStyle/>
          <a:p>
            <a:r>
              <a:rPr lang="en-US" dirty="0" err="1"/>
              <a:t>Biểu</a:t>
            </a:r>
            <a:r>
              <a:rPr lang="en-US" dirty="0"/>
              <a:t> </a:t>
            </a:r>
            <a:r>
              <a:rPr lang="en-US" dirty="0" err="1"/>
              <a:t>diễn</a:t>
            </a:r>
            <a:r>
              <a:rPr lang="en-US" dirty="0"/>
              <a:t> IPv4</a:t>
            </a:r>
          </a:p>
        </p:txBody>
      </p:sp>
      <p:pic>
        <p:nvPicPr>
          <p:cNvPr id="4" name="Picture 3">
            <a:extLst>
              <a:ext uri="{FF2B5EF4-FFF2-40B4-BE49-F238E27FC236}">
                <a16:creationId xmlns:a16="http://schemas.microsoft.com/office/drawing/2014/main" id="{C3070D7F-5E7B-4B7C-8226-8E0379EF725C}"/>
              </a:ext>
            </a:extLst>
          </p:cNvPr>
          <p:cNvPicPr>
            <a:picLocks noChangeAspect="1"/>
          </p:cNvPicPr>
          <p:nvPr/>
        </p:nvPicPr>
        <p:blipFill>
          <a:blip r:embed="rId2"/>
          <a:stretch>
            <a:fillRect/>
          </a:stretch>
        </p:blipFill>
        <p:spPr>
          <a:xfrm>
            <a:off x="1933162" y="1609725"/>
            <a:ext cx="8816934" cy="4943475"/>
          </a:xfrm>
          <a:prstGeom prst="rect">
            <a:avLst/>
          </a:prstGeom>
        </p:spPr>
      </p:pic>
    </p:spTree>
    <p:extLst>
      <p:ext uri="{BB962C8B-B14F-4D97-AF65-F5344CB8AC3E}">
        <p14:creationId xmlns:p14="http://schemas.microsoft.com/office/powerpoint/2010/main" val="301077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7FFE-9A56-49A2-9043-25910BAC2AC2}"/>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9AE56F59-27DF-47B7-838F-791BA62DA97E}"/>
              </a:ext>
            </a:extLst>
          </p:cNvPr>
          <p:cNvSpPr>
            <a:spLocks noGrp="1"/>
          </p:cNvSpPr>
          <p:nvPr>
            <p:ph idx="1"/>
          </p:nvPr>
        </p:nvSpPr>
        <p:spPr/>
        <p:txBody>
          <a:bodyPr/>
          <a:lstStyle/>
          <a:p>
            <a:r>
              <a:rPr lang="en-US" dirty="0" err="1"/>
              <a:t>Biểu</a:t>
            </a:r>
            <a:r>
              <a:rPr lang="en-US" dirty="0"/>
              <a:t> </a:t>
            </a:r>
            <a:r>
              <a:rPr lang="en-US" dirty="0" err="1"/>
              <a:t>diễn</a:t>
            </a:r>
            <a:r>
              <a:rPr lang="en-US" dirty="0"/>
              <a:t> IPv4cho </a:t>
            </a:r>
            <a:r>
              <a:rPr lang="en-US" dirty="0" err="1"/>
              <a:t>eduai.click</a:t>
            </a:r>
            <a:endParaRPr lang="en-US" dirty="0"/>
          </a:p>
        </p:txBody>
      </p:sp>
    </p:spTree>
    <p:extLst>
      <p:ext uri="{BB962C8B-B14F-4D97-AF65-F5344CB8AC3E}">
        <p14:creationId xmlns:p14="http://schemas.microsoft.com/office/powerpoint/2010/main" val="395716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94EE-D8E1-46D0-9BEA-A463560D792D}"/>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CDB78AAE-781A-4163-AD4D-EB486A58622E}"/>
              </a:ext>
            </a:extLst>
          </p:cNvPr>
          <p:cNvSpPr>
            <a:spLocks noGrp="1"/>
          </p:cNvSpPr>
          <p:nvPr>
            <p:ph idx="1"/>
          </p:nvPr>
        </p:nvSpPr>
        <p:spPr/>
        <p:txBody>
          <a:bodyPr/>
          <a:lstStyle/>
          <a:p>
            <a:r>
              <a:rPr lang="en-US" dirty="0" err="1"/>
              <a:t>Địa</a:t>
            </a:r>
            <a:r>
              <a:rPr lang="en-US" dirty="0"/>
              <a:t> </a:t>
            </a:r>
            <a:r>
              <a:rPr lang="en-US" dirty="0" err="1"/>
              <a:t>chỉ</a:t>
            </a:r>
            <a:r>
              <a:rPr lang="en-US" dirty="0"/>
              <a:t> IP </a:t>
            </a:r>
            <a:r>
              <a:rPr lang="en-US" dirty="0" err="1"/>
              <a:t>có</a:t>
            </a:r>
            <a:r>
              <a:rPr lang="en-US" dirty="0"/>
              <a:t> </a:t>
            </a:r>
            <a:r>
              <a:rPr lang="en-US" dirty="0" err="1"/>
              <a:t>hai</a:t>
            </a:r>
            <a:r>
              <a:rPr lang="en-US" dirty="0"/>
              <a:t> </a:t>
            </a:r>
            <a:r>
              <a:rPr lang="en-US" dirty="0" err="1"/>
              <a:t>phần</a:t>
            </a:r>
            <a:endParaRPr lang="en-US" dirty="0"/>
          </a:p>
          <a:p>
            <a:pPr lvl="1"/>
            <a:r>
              <a:rPr lang="en-US" dirty="0"/>
              <a:t>Host ID – </a:t>
            </a:r>
            <a:r>
              <a:rPr lang="en-US" dirty="0" err="1"/>
              <a:t>phần</a:t>
            </a:r>
            <a:r>
              <a:rPr lang="en-US" dirty="0"/>
              <a:t> </a:t>
            </a:r>
            <a:r>
              <a:rPr lang="en-US" dirty="0" err="1"/>
              <a:t>địa</a:t>
            </a:r>
            <a:r>
              <a:rPr lang="en-US" dirty="0"/>
              <a:t> </a:t>
            </a:r>
            <a:r>
              <a:rPr lang="en-US" dirty="0" err="1"/>
              <a:t>chỉ</a:t>
            </a:r>
            <a:r>
              <a:rPr lang="en-US" dirty="0"/>
              <a:t> </a:t>
            </a:r>
            <a:r>
              <a:rPr lang="en-US" dirty="0" err="1"/>
              <a:t>máy</a:t>
            </a:r>
            <a:r>
              <a:rPr lang="en-US" dirty="0"/>
              <a:t> </a:t>
            </a:r>
            <a:r>
              <a:rPr lang="en-US" dirty="0" err="1"/>
              <a:t>trạm</a:t>
            </a:r>
            <a:endParaRPr lang="en-US" dirty="0"/>
          </a:p>
          <a:p>
            <a:pPr lvl="1"/>
            <a:r>
              <a:rPr lang="en-US" dirty="0"/>
              <a:t>Network ID – </a:t>
            </a:r>
            <a:r>
              <a:rPr lang="en-US" dirty="0" err="1"/>
              <a:t>phần</a:t>
            </a:r>
            <a:r>
              <a:rPr lang="en-US" dirty="0"/>
              <a:t> </a:t>
            </a:r>
            <a:r>
              <a:rPr lang="en-US" dirty="0" err="1"/>
              <a:t>địa</a:t>
            </a:r>
            <a:r>
              <a:rPr lang="en-US" dirty="0"/>
              <a:t> </a:t>
            </a:r>
            <a:r>
              <a:rPr lang="en-US" dirty="0" err="1"/>
              <a:t>chỉ</a:t>
            </a:r>
            <a:r>
              <a:rPr lang="en-US" dirty="0"/>
              <a:t> </a:t>
            </a:r>
            <a:r>
              <a:rPr lang="en-US" dirty="0" err="1"/>
              <a:t>mạng</a:t>
            </a:r>
            <a:endParaRPr lang="en-US" dirty="0"/>
          </a:p>
        </p:txBody>
      </p:sp>
      <p:pic>
        <p:nvPicPr>
          <p:cNvPr id="4" name="Picture 3">
            <a:extLst>
              <a:ext uri="{FF2B5EF4-FFF2-40B4-BE49-F238E27FC236}">
                <a16:creationId xmlns:a16="http://schemas.microsoft.com/office/drawing/2014/main" id="{8E74AE3F-605F-4E12-B3EB-724EF8DB2F8E}"/>
              </a:ext>
            </a:extLst>
          </p:cNvPr>
          <p:cNvPicPr>
            <a:picLocks noChangeAspect="1"/>
          </p:cNvPicPr>
          <p:nvPr/>
        </p:nvPicPr>
        <p:blipFill>
          <a:blip r:embed="rId2"/>
          <a:stretch>
            <a:fillRect/>
          </a:stretch>
        </p:blipFill>
        <p:spPr>
          <a:xfrm>
            <a:off x="508000" y="3289025"/>
            <a:ext cx="10712426" cy="2217253"/>
          </a:xfrm>
          <a:prstGeom prst="rect">
            <a:avLst/>
          </a:prstGeom>
        </p:spPr>
      </p:pic>
    </p:spTree>
    <p:extLst>
      <p:ext uri="{BB962C8B-B14F-4D97-AF65-F5344CB8AC3E}">
        <p14:creationId xmlns:p14="http://schemas.microsoft.com/office/powerpoint/2010/main" val="282873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D658-4292-4D94-B06E-636DBA2C4B3F}"/>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03A50B8D-FBDD-4CE5-950E-2C29845C3960}"/>
              </a:ext>
            </a:extLst>
          </p:cNvPr>
          <p:cNvSpPr>
            <a:spLocks noGrp="1"/>
          </p:cNvSpPr>
          <p:nvPr>
            <p:ph idx="1"/>
          </p:nvPr>
        </p:nvSpPr>
        <p:spPr>
          <a:xfrm>
            <a:off x="355600" y="898525"/>
            <a:ext cx="11480800" cy="5413513"/>
          </a:xfrm>
        </p:spPr>
        <p:txBody>
          <a:bodyPr/>
          <a:lstStyle/>
          <a:p>
            <a:pPr marL="0" indent="0">
              <a:buNone/>
            </a:pPr>
            <a:r>
              <a:rPr lang="en-US" sz="2800" b="1" dirty="0" err="1"/>
              <a:t>Các</a:t>
            </a:r>
            <a:r>
              <a:rPr lang="en-US" sz="2800" b="1" dirty="0"/>
              <a:t> </a:t>
            </a:r>
            <a:r>
              <a:rPr lang="en-US" sz="2800" b="1" dirty="0" err="1"/>
              <a:t>dạng</a:t>
            </a:r>
            <a:r>
              <a:rPr lang="en-US" sz="2800" b="1" dirty="0"/>
              <a:t> </a:t>
            </a:r>
            <a:r>
              <a:rPr lang="en-US" sz="2800" b="1" dirty="0" err="1"/>
              <a:t>địa</a:t>
            </a:r>
            <a:r>
              <a:rPr lang="en-US" sz="2800" b="1" dirty="0"/>
              <a:t> </a:t>
            </a:r>
            <a:r>
              <a:rPr lang="en-US" sz="2800" b="1" dirty="0" err="1"/>
              <a:t>chỉ</a:t>
            </a:r>
            <a:r>
              <a:rPr lang="en-US" sz="2800" b="1" dirty="0"/>
              <a:t> IP</a:t>
            </a:r>
          </a:p>
          <a:p>
            <a:r>
              <a:rPr lang="en-US" sz="2800" dirty="0" err="1"/>
              <a:t>Địa</a:t>
            </a:r>
            <a:r>
              <a:rPr lang="en-US" sz="2800" dirty="0"/>
              <a:t> </a:t>
            </a:r>
            <a:r>
              <a:rPr lang="en-US" sz="2800" dirty="0" err="1"/>
              <a:t>chỉ</a:t>
            </a:r>
            <a:r>
              <a:rPr lang="en-US" sz="2800" dirty="0"/>
              <a:t> </a:t>
            </a:r>
            <a:r>
              <a:rPr lang="en-US" sz="2800" dirty="0" err="1"/>
              <a:t>mạng</a:t>
            </a:r>
            <a:r>
              <a:rPr lang="en-US" sz="2800" dirty="0"/>
              <a:t> (Network Address):</a:t>
            </a:r>
          </a:p>
          <a:p>
            <a:pPr lvl="1"/>
            <a:r>
              <a:rPr lang="en-US" sz="2800" dirty="0" err="1"/>
              <a:t>Định</a:t>
            </a:r>
            <a:r>
              <a:rPr lang="en-US" sz="2800" dirty="0"/>
              <a:t> </a:t>
            </a:r>
            <a:r>
              <a:rPr lang="en-US" sz="2800" dirty="0" err="1"/>
              <a:t>danh</a:t>
            </a:r>
            <a:r>
              <a:rPr lang="en-US" sz="2800" dirty="0"/>
              <a:t> </a:t>
            </a:r>
            <a:r>
              <a:rPr lang="en-US" sz="2800" dirty="0" err="1"/>
              <a:t>cho</a:t>
            </a:r>
            <a:r>
              <a:rPr lang="en-US" sz="2800" dirty="0"/>
              <a:t> </a:t>
            </a:r>
            <a:r>
              <a:rPr lang="en-US" sz="2800" dirty="0" err="1"/>
              <a:t>một</a:t>
            </a:r>
            <a:r>
              <a:rPr lang="en-US" sz="2800" dirty="0"/>
              <a:t> </a:t>
            </a:r>
            <a:r>
              <a:rPr lang="en-US" sz="2800" dirty="0" err="1"/>
              <a:t>mạng</a:t>
            </a:r>
            <a:endParaRPr lang="en-US" sz="2800" dirty="0"/>
          </a:p>
          <a:p>
            <a:pPr lvl="1"/>
            <a:r>
              <a:rPr lang="en-US" sz="2800" dirty="0" err="1"/>
              <a:t>Tất</a:t>
            </a:r>
            <a:r>
              <a:rPr lang="en-US" sz="2800" dirty="0"/>
              <a:t> </a:t>
            </a:r>
            <a:r>
              <a:rPr lang="en-US" sz="2800" dirty="0" err="1"/>
              <a:t>cả</a:t>
            </a:r>
            <a:r>
              <a:rPr lang="en-US" sz="2800" dirty="0"/>
              <a:t> </a:t>
            </a:r>
            <a:r>
              <a:rPr lang="en-US" sz="2800" dirty="0" err="1"/>
              <a:t>các</a:t>
            </a:r>
            <a:r>
              <a:rPr lang="en-US" sz="2800" dirty="0"/>
              <a:t> bit </a:t>
            </a:r>
            <a:r>
              <a:rPr lang="en-US" sz="2800" dirty="0" err="1"/>
              <a:t>phần</a:t>
            </a:r>
            <a:r>
              <a:rPr lang="en-US" sz="2800" dirty="0"/>
              <a:t> </a:t>
            </a:r>
            <a:r>
              <a:rPr lang="en-US" sz="2800" dirty="0" err="1"/>
              <a:t>HostID</a:t>
            </a:r>
            <a:r>
              <a:rPr lang="en-US" sz="2800" dirty="0"/>
              <a:t> </a:t>
            </a:r>
            <a:r>
              <a:rPr lang="en-US" sz="2800" dirty="0" err="1"/>
              <a:t>là</a:t>
            </a:r>
            <a:r>
              <a:rPr lang="en-US" sz="2800" dirty="0"/>
              <a:t> 0</a:t>
            </a:r>
          </a:p>
          <a:p>
            <a:r>
              <a:rPr lang="en-US" sz="2800" dirty="0" err="1"/>
              <a:t>Địa</a:t>
            </a:r>
            <a:r>
              <a:rPr lang="en-US" sz="2800" dirty="0"/>
              <a:t> </a:t>
            </a:r>
            <a:r>
              <a:rPr lang="en-US" sz="2800" dirty="0" err="1"/>
              <a:t>chỉ</a:t>
            </a:r>
            <a:r>
              <a:rPr lang="en-US" sz="2800" dirty="0"/>
              <a:t> </a:t>
            </a:r>
            <a:r>
              <a:rPr lang="en-US" sz="2800" dirty="0" err="1"/>
              <a:t>quảng</a:t>
            </a:r>
            <a:r>
              <a:rPr lang="en-US" sz="2800" dirty="0"/>
              <a:t> </a:t>
            </a:r>
            <a:r>
              <a:rPr lang="en-US" sz="2800" dirty="0" err="1"/>
              <a:t>bá</a:t>
            </a:r>
            <a:r>
              <a:rPr lang="en-US" sz="2800" dirty="0"/>
              <a:t> (Broadcast Address)</a:t>
            </a:r>
          </a:p>
          <a:p>
            <a:pPr lvl="1"/>
            <a:r>
              <a:rPr lang="en-US" sz="2800" dirty="0" err="1"/>
              <a:t>Địa</a:t>
            </a:r>
            <a:r>
              <a:rPr lang="en-US" sz="2800" dirty="0"/>
              <a:t> </a:t>
            </a:r>
            <a:r>
              <a:rPr lang="en-US" sz="2800" dirty="0" err="1"/>
              <a:t>chỉ</a:t>
            </a:r>
            <a:r>
              <a:rPr lang="en-US" sz="2800" dirty="0"/>
              <a:t> </a:t>
            </a:r>
            <a:r>
              <a:rPr lang="en-US" sz="2800" dirty="0" err="1"/>
              <a:t>dùng</a:t>
            </a:r>
            <a:r>
              <a:rPr lang="en-US" sz="2800" dirty="0"/>
              <a:t> </a:t>
            </a:r>
            <a:r>
              <a:rPr lang="en-US" sz="2800" dirty="0" err="1"/>
              <a:t>để</a:t>
            </a:r>
            <a:r>
              <a:rPr lang="en-US" sz="2800" dirty="0"/>
              <a:t> </a:t>
            </a:r>
            <a:r>
              <a:rPr lang="en-US" sz="2800" dirty="0" err="1"/>
              <a:t>gửi</a:t>
            </a:r>
            <a:r>
              <a:rPr lang="en-US" sz="2800" dirty="0"/>
              <a:t> </a:t>
            </a:r>
            <a:r>
              <a:rPr lang="en-US" sz="2800" dirty="0" err="1"/>
              <a:t>dữ</a:t>
            </a:r>
            <a:r>
              <a:rPr lang="en-US" sz="2800" dirty="0"/>
              <a:t> </a:t>
            </a:r>
            <a:r>
              <a:rPr lang="en-US" sz="2800" dirty="0" err="1"/>
              <a:t>liệu</a:t>
            </a:r>
            <a:r>
              <a:rPr lang="en-US" sz="2800" dirty="0"/>
              <a:t> </a:t>
            </a:r>
            <a:r>
              <a:rPr lang="en-US" sz="2800" dirty="0" err="1"/>
              <a:t>cho</a:t>
            </a:r>
            <a:r>
              <a:rPr lang="en-US" sz="2800" dirty="0"/>
              <a:t> </a:t>
            </a:r>
            <a:r>
              <a:rPr lang="en-US" sz="2800" dirty="0" err="1"/>
              <a:t>tất</a:t>
            </a:r>
            <a:r>
              <a:rPr lang="en-US" sz="2800" dirty="0"/>
              <a:t> </a:t>
            </a:r>
            <a:r>
              <a:rPr lang="en-US" sz="2800" dirty="0" err="1"/>
              <a:t>cả</a:t>
            </a:r>
            <a:r>
              <a:rPr lang="en-US" sz="2800" dirty="0"/>
              <a:t> </a:t>
            </a:r>
            <a:r>
              <a:rPr lang="en-US" sz="2800" dirty="0" err="1"/>
              <a:t>các</a:t>
            </a:r>
            <a:r>
              <a:rPr lang="en-US" sz="2800" dirty="0"/>
              <a:t> </a:t>
            </a:r>
            <a:r>
              <a:rPr lang="en-US" sz="2800" dirty="0" err="1"/>
              <a:t>máy</a:t>
            </a:r>
            <a:r>
              <a:rPr lang="en-US" sz="2800" dirty="0"/>
              <a:t> </a:t>
            </a:r>
            <a:r>
              <a:rPr lang="en-US" sz="2800" dirty="0" err="1"/>
              <a:t>trạm</a:t>
            </a:r>
            <a:r>
              <a:rPr lang="en-US" sz="2800" dirty="0"/>
              <a:t> </a:t>
            </a:r>
            <a:r>
              <a:rPr lang="en-US" sz="2800" dirty="0" err="1"/>
              <a:t>trong</a:t>
            </a:r>
            <a:r>
              <a:rPr lang="en-US" sz="2800" dirty="0"/>
              <a:t> </a:t>
            </a:r>
            <a:r>
              <a:rPr lang="en-US" sz="2800" dirty="0" err="1"/>
              <a:t>mạng</a:t>
            </a:r>
            <a:endParaRPr lang="en-US" sz="2800" dirty="0"/>
          </a:p>
          <a:p>
            <a:pPr lvl="1"/>
            <a:r>
              <a:rPr lang="en-US" sz="2800" dirty="0" err="1"/>
              <a:t>Tất</a:t>
            </a:r>
            <a:r>
              <a:rPr lang="en-US" sz="2800" dirty="0"/>
              <a:t> </a:t>
            </a:r>
            <a:r>
              <a:rPr lang="en-US" sz="2800" dirty="0" err="1"/>
              <a:t>cả</a:t>
            </a:r>
            <a:r>
              <a:rPr lang="en-US" sz="2800" dirty="0"/>
              <a:t> </a:t>
            </a:r>
            <a:r>
              <a:rPr lang="en-US" sz="2800" dirty="0" err="1"/>
              <a:t>các</a:t>
            </a:r>
            <a:r>
              <a:rPr lang="en-US" sz="2800" dirty="0"/>
              <a:t> bit </a:t>
            </a:r>
            <a:r>
              <a:rPr lang="en-US" sz="2800" dirty="0" err="1"/>
              <a:t>phần</a:t>
            </a:r>
            <a:r>
              <a:rPr lang="en-US" sz="2800" dirty="0"/>
              <a:t> </a:t>
            </a:r>
            <a:r>
              <a:rPr lang="en-US" sz="2800" dirty="0" err="1"/>
              <a:t>HostID</a:t>
            </a:r>
            <a:r>
              <a:rPr lang="en-US" sz="2800" dirty="0"/>
              <a:t> </a:t>
            </a:r>
            <a:r>
              <a:rPr lang="en-US" sz="2800" dirty="0" err="1"/>
              <a:t>là</a:t>
            </a:r>
            <a:r>
              <a:rPr lang="en-US" sz="2800" dirty="0"/>
              <a:t> 1</a:t>
            </a:r>
          </a:p>
          <a:p>
            <a:r>
              <a:rPr lang="en-US" sz="2800" dirty="0" err="1"/>
              <a:t>Địa</a:t>
            </a:r>
            <a:r>
              <a:rPr lang="en-US" sz="2800" dirty="0"/>
              <a:t> </a:t>
            </a:r>
            <a:r>
              <a:rPr lang="en-US" sz="2800" dirty="0" err="1"/>
              <a:t>chỉ</a:t>
            </a:r>
            <a:r>
              <a:rPr lang="en-US" sz="2800" dirty="0"/>
              <a:t> </a:t>
            </a:r>
            <a:r>
              <a:rPr lang="en-US" sz="2800" dirty="0" err="1"/>
              <a:t>máy</a:t>
            </a:r>
            <a:r>
              <a:rPr lang="en-US" sz="2800" dirty="0"/>
              <a:t> </a:t>
            </a:r>
            <a:r>
              <a:rPr lang="en-US" sz="2800" dirty="0" err="1"/>
              <a:t>trạm</a:t>
            </a:r>
            <a:r>
              <a:rPr lang="en-US" sz="2800" dirty="0"/>
              <a:t> (Unicast Address)</a:t>
            </a:r>
          </a:p>
          <a:p>
            <a:pPr lvl="1"/>
            <a:r>
              <a:rPr lang="en-US" sz="2800" dirty="0" err="1"/>
              <a:t>Gán</a:t>
            </a:r>
            <a:r>
              <a:rPr lang="en-US" sz="2800" dirty="0"/>
              <a:t> </a:t>
            </a:r>
            <a:r>
              <a:rPr lang="en-US" sz="2800" dirty="0" err="1"/>
              <a:t>cho</a:t>
            </a:r>
            <a:r>
              <a:rPr lang="en-US" sz="2800" dirty="0"/>
              <a:t> </a:t>
            </a:r>
            <a:r>
              <a:rPr lang="en-US" sz="2800" dirty="0" err="1"/>
              <a:t>một</a:t>
            </a:r>
            <a:r>
              <a:rPr lang="en-US" sz="2800" dirty="0"/>
              <a:t> </a:t>
            </a:r>
            <a:r>
              <a:rPr lang="en-US" sz="2800" dirty="0" err="1"/>
              <a:t>cổng</a:t>
            </a:r>
            <a:r>
              <a:rPr lang="en-US" sz="2800" dirty="0"/>
              <a:t> </a:t>
            </a:r>
            <a:r>
              <a:rPr lang="en-US" sz="2800" dirty="0" err="1"/>
              <a:t>mạng</a:t>
            </a:r>
            <a:endParaRPr lang="en-US" sz="2800" dirty="0"/>
          </a:p>
          <a:p>
            <a:r>
              <a:rPr lang="en-US" sz="2800" dirty="0" err="1"/>
              <a:t>Địa</a:t>
            </a:r>
            <a:r>
              <a:rPr lang="en-US" sz="2800" dirty="0"/>
              <a:t> </a:t>
            </a:r>
            <a:r>
              <a:rPr lang="en-US" sz="2800" dirty="0" err="1"/>
              <a:t>chỉ</a:t>
            </a:r>
            <a:r>
              <a:rPr lang="en-US" sz="2800" dirty="0"/>
              <a:t> </a:t>
            </a:r>
            <a:r>
              <a:rPr lang="en-US" sz="2800" dirty="0" err="1"/>
              <a:t>nhóm</a:t>
            </a:r>
            <a:r>
              <a:rPr lang="en-US" sz="2800" dirty="0"/>
              <a:t> (Multicast address): </a:t>
            </a:r>
            <a:r>
              <a:rPr lang="en-US" sz="2800" dirty="0" err="1"/>
              <a:t>định</a:t>
            </a:r>
            <a:r>
              <a:rPr lang="en-US" sz="2800" dirty="0"/>
              <a:t> </a:t>
            </a:r>
            <a:r>
              <a:rPr lang="en-US" sz="2800" dirty="0" err="1"/>
              <a:t>danh</a:t>
            </a:r>
            <a:r>
              <a:rPr lang="en-US" sz="2800" dirty="0"/>
              <a:t> </a:t>
            </a:r>
            <a:r>
              <a:rPr lang="en-US" sz="2800" dirty="0" err="1"/>
              <a:t>cho</a:t>
            </a:r>
            <a:r>
              <a:rPr lang="en-US" sz="2800" dirty="0"/>
              <a:t> </a:t>
            </a:r>
            <a:r>
              <a:rPr lang="en-US" sz="2800" dirty="0" err="1"/>
              <a:t>nhóm</a:t>
            </a:r>
            <a:endParaRPr lang="en-US" sz="2800" dirty="0"/>
          </a:p>
        </p:txBody>
      </p:sp>
    </p:spTree>
    <p:extLst>
      <p:ext uri="{BB962C8B-B14F-4D97-AF65-F5344CB8AC3E}">
        <p14:creationId xmlns:p14="http://schemas.microsoft.com/office/powerpoint/2010/main" val="347716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D658-4292-4D94-B06E-636DBA2C4B3F}"/>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03A50B8D-FBDD-4CE5-950E-2C29845C3960}"/>
              </a:ext>
            </a:extLst>
          </p:cNvPr>
          <p:cNvSpPr>
            <a:spLocks noGrp="1"/>
          </p:cNvSpPr>
          <p:nvPr>
            <p:ph idx="1"/>
          </p:nvPr>
        </p:nvSpPr>
        <p:spPr>
          <a:xfrm>
            <a:off x="355600" y="898525"/>
            <a:ext cx="11480800" cy="5413513"/>
          </a:xfrm>
        </p:spPr>
        <p:txBody>
          <a:bodyPr/>
          <a:lstStyle/>
          <a:p>
            <a:pPr marL="0" indent="0">
              <a:buNone/>
            </a:pPr>
            <a:r>
              <a:rPr lang="en-US" sz="3600" b="1">
                <a:solidFill>
                  <a:srgbClr val="FFFF00"/>
                </a:solidFill>
                <a:latin typeface="+mj-lt"/>
                <a:ea typeface="+mj-ea"/>
                <a:cs typeface="+mj-cs"/>
              </a:rPr>
              <a:t>Bài tập</a:t>
            </a:r>
          </a:p>
          <a:p>
            <a:pPr marL="0" indent="0">
              <a:buNone/>
            </a:pPr>
            <a:r>
              <a:rPr lang="en-US" sz="2800" b="1"/>
              <a:t>Cho địa chỉ 212.178.143.150/14. Xác định:</a:t>
            </a:r>
            <a:endParaRPr lang="en-US" sz="2800" b="1" dirty="0"/>
          </a:p>
          <a:p>
            <a:r>
              <a:rPr lang="en-US" sz="2800" dirty="0" err="1"/>
              <a:t>Địa</a:t>
            </a:r>
            <a:r>
              <a:rPr lang="en-US" sz="2800" dirty="0"/>
              <a:t> </a:t>
            </a:r>
            <a:r>
              <a:rPr lang="en-US" sz="2800" dirty="0" err="1"/>
              <a:t>chỉ</a:t>
            </a:r>
            <a:r>
              <a:rPr lang="en-US" sz="2800" dirty="0"/>
              <a:t> </a:t>
            </a:r>
            <a:r>
              <a:rPr lang="en-US" sz="2800" dirty="0" err="1"/>
              <a:t>mạng</a:t>
            </a:r>
            <a:r>
              <a:rPr lang="en-US" sz="2800" dirty="0"/>
              <a:t> (Network </a:t>
            </a:r>
            <a:r>
              <a:rPr lang="en-US" sz="2800"/>
              <a:t>Address)</a:t>
            </a:r>
            <a:endParaRPr lang="en-US" sz="2800" dirty="0"/>
          </a:p>
          <a:p>
            <a:r>
              <a:rPr lang="en-US" sz="2800"/>
              <a:t>Địa </a:t>
            </a:r>
            <a:r>
              <a:rPr lang="en-US" sz="2800" dirty="0" err="1"/>
              <a:t>chỉ</a:t>
            </a:r>
            <a:r>
              <a:rPr lang="en-US" sz="2800" dirty="0"/>
              <a:t> </a:t>
            </a:r>
            <a:r>
              <a:rPr lang="en-US" sz="2800" dirty="0" err="1"/>
              <a:t>quảng</a:t>
            </a:r>
            <a:r>
              <a:rPr lang="en-US" sz="2800" dirty="0"/>
              <a:t> </a:t>
            </a:r>
            <a:r>
              <a:rPr lang="en-US" sz="2800" dirty="0" err="1"/>
              <a:t>bá</a:t>
            </a:r>
            <a:r>
              <a:rPr lang="en-US" sz="2800" dirty="0"/>
              <a:t> (Broadcast </a:t>
            </a:r>
            <a:r>
              <a:rPr lang="en-US" sz="2800"/>
              <a:t>Address)</a:t>
            </a:r>
          </a:p>
          <a:p>
            <a:r>
              <a:rPr lang="en-US" sz="2800"/>
              <a:t>Tìm một địa chỉ IP của một máy cùng trong mạng với máy này</a:t>
            </a:r>
          </a:p>
          <a:p>
            <a:pPr marL="0" indent="0">
              <a:buNone/>
            </a:pPr>
            <a:endParaRPr lang="en-US" sz="2800" b="1"/>
          </a:p>
          <a:p>
            <a:pPr marL="0" indent="0">
              <a:buNone/>
            </a:pPr>
            <a:r>
              <a:rPr lang="en-US" sz="2800" b="1"/>
              <a:t>Máy</a:t>
            </a:r>
            <a:r>
              <a:rPr lang="en-US" sz="2800"/>
              <a:t> </a:t>
            </a:r>
            <a:r>
              <a:rPr lang="en-US" sz="2800" b="1"/>
              <a:t>212.178.143.150/14 có cùng mạng với máy 203.178.143.100/14 hay không? Vì sao?</a:t>
            </a:r>
            <a:endParaRPr lang="en-US" sz="2800" dirty="0"/>
          </a:p>
        </p:txBody>
      </p:sp>
    </p:spTree>
    <p:extLst>
      <p:ext uri="{BB962C8B-B14F-4D97-AF65-F5344CB8AC3E}">
        <p14:creationId xmlns:p14="http://schemas.microsoft.com/office/powerpoint/2010/main" val="824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C4AB-49A2-4B2A-89BB-BD31A8B7ADF2}"/>
              </a:ext>
            </a:extLst>
          </p:cNvPr>
          <p:cNvSpPr>
            <a:spLocks noGrp="1"/>
          </p:cNvSpPr>
          <p:nvPr>
            <p:ph type="title"/>
          </p:nvPr>
        </p:nvSpPr>
        <p:spPr/>
        <p:txBody>
          <a:bodyPr/>
          <a:lstStyle/>
          <a:p>
            <a:r>
              <a:rPr lang="en-US" dirty="0"/>
              <a:t>NỘI DUNG</a:t>
            </a:r>
          </a:p>
        </p:txBody>
      </p:sp>
      <p:sp>
        <p:nvSpPr>
          <p:cNvPr id="3" name="Content Placeholder 2">
            <a:extLst>
              <a:ext uri="{FF2B5EF4-FFF2-40B4-BE49-F238E27FC236}">
                <a16:creationId xmlns:a16="http://schemas.microsoft.com/office/drawing/2014/main" id="{22985AE8-D033-421C-8BA0-877DCF114166}"/>
              </a:ext>
            </a:extLst>
          </p:cNvPr>
          <p:cNvSpPr>
            <a:spLocks noGrp="1"/>
          </p:cNvSpPr>
          <p:nvPr>
            <p:ph idx="1"/>
          </p:nvPr>
        </p:nvSpPr>
        <p:spPr/>
        <p:txBody>
          <a:bodyPr/>
          <a:lstStyle/>
          <a:p>
            <a:pPr marL="571500" indent="-571500">
              <a:buFont typeface="+mj-lt"/>
              <a:buAutoNum type="romanUcPeriod"/>
            </a:pPr>
            <a:r>
              <a:rPr lang="en-US" dirty="0" err="1"/>
              <a:t>Giới</a:t>
            </a:r>
            <a:r>
              <a:rPr lang="en-US" dirty="0"/>
              <a:t> </a:t>
            </a:r>
            <a:r>
              <a:rPr lang="en-US" dirty="0" err="1"/>
              <a:t>thiệu</a:t>
            </a:r>
            <a:r>
              <a:rPr lang="en-US" dirty="0"/>
              <a:t> </a:t>
            </a:r>
            <a:r>
              <a:rPr lang="en-US" dirty="0" err="1"/>
              <a:t>tầng</a:t>
            </a:r>
            <a:r>
              <a:rPr lang="en-US" dirty="0"/>
              <a:t> </a:t>
            </a:r>
            <a:r>
              <a:rPr lang="en-US" dirty="0" err="1"/>
              <a:t>mạng</a:t>
            </a:r>
            <a:endParaRPr lang="en-US" dirty="0"/>
          </a:p>
          <a:p>
            <a:pPr marL="571500" indent="-571500">
              <a:buFont typeface="+mj-lt"/>
              <a:buAutoNum type="romanUcPeriod"/>
            </a:pPr>
            <a:r>
              <a:rPr lang="en-US" dirty="0"/>
              <a:t>IP protocol</a:t>
            </a:r>
          </a:p>
          <a:p>
            <a:pPr marL="571500" indent="-571500">
              <a:buFont typeface="+mj-lt"/>
              <a:buAutoNum type="romanUcPeriod"/>
            </a:pPr>
            <a:r>
              <a:rPr lang="en-US" dirty="0"/>
              <a:t>IP subnet</a:t>
            </a:r>
          </a:p>
          <a:p>
            <a:pPr marL="571500" indent="-571500">
              <a:buFont typeface="+mj-lt"/>
              <a:buAutoNum type="romanUcPeriod"/>
            </a:pPr>
            <a:r>
              <a:rPr lang="en-US" dirty="0"/>
              <a:t>Router</a:t>
            </a:r>
          </a:p>
          <a:p>
            <a:pPr marL="571500" indent="-571500">
              <a:buFont typeface="+mj-lt"/>
              <a:buAutoNum type="romanUcPeriod"/>
            </a:pPr>
            <a:r>
              <a:rPr lang="en-US" dirty="0" err="1"/>
              <a:t>Các</a:t>
            </a:r>
            <a:r>
              <a:rPr lang="en-US" dirty="0"/>
              <a:t> </a:t>
            </a:r>
            <a:r>
              <a:rPr lang="en-US" dirty="0" err="1"/>
              <a:t>thuật</a:t>
            </a:r>
            <a:r>
              <a:rPr lang="en-US" dirty="0"/>
              <a:t> </a:t>
            </a:r>
            <a:r>
              <a:rPr lang="en-US" dirty="0" err="1"/>
              <a:t>toán</a:t>
            </a:r>
            <a:r>
              <a:rPr lang="en-US" dirty="0"/>
              <a:t> </a:t>
            </a:r>
            <a:r>
              <a:rPr lang="en-US" dirty="0" err="1"/>
              <a:t>định</a:t>
            </a:r>
            <a:r>
              <a:rPr lang="en-US" dirty="0"/>
              <a:t> </a:t>
            </a:r>
            <a:r>
              <a:rPr lang="en-US" dirty="0" err="1"/>
              <a:t>tuyến</a:t>
            </a:r>
            <a:endParaRPr lang="en-US" dirty="0"/>
          </a:p>
          <a:p>
            <a:endParaRPr lang="en-US" dirty="0"/>
          </a:p>
        </p:txBody>
      </p:sp>
    </p:spTree>
    <p:extLst>
      <p:ext uri="{BB962C8B-B14F-4D97-AF65-F5344CB8AC3E}">
        <p14:creationId xmlns:p14="http://schemas.microsoft.com/office/powerpoint/2010/main" val="296969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D658-4292-4D94-B06E-636DBA2C4B3F}"/>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03A50B8D-FBDD-4CE5-950E-2C29845C3960}"/>
              </a:ext>
            </a:extLst>
          </p:cNvPr>
          <p:cNvSpPr>
            <a:spLocks noGrp="1"/>
          </p:cNvSpPr>
          <p:nvPr>
            <p:ph idx="1"/>
          </p:nvPr>
        </p:nvSpPr>
        <p:spPr>
          <a:xfrm>
            <a:off x="355600" y="898525"/>
            <a:ext cx="11480800" cy="5413513"/>
          </a:xfrm>
        </p:spPr>
        <p:txBody>
          <a:bodyPr/>
          <a:lstStyle/>
          <a:p>
            <a:pPr marL="0" indent="0">
              <a:buNone/>
            </a:pPr>
            <a:r>
              <a:rPr lang="en-US" sz="2800" b="1" dirty="0" err="1">
                <a:solidFill>
                  <a:srgbClr val="FFFF00"/>
                </a:solidFill>
                <a:latin typeface="+mj-lt"/>
                <a:ea typeface="+mj-ea"/>
                <a:cs typeface="+mj-cs"/>
              </a:rPr>
              <a:t>Bài</a:t>
            </a:r>
            <a:r>
              <a:rPr lang="en-US" sz="2800" b="1" dirty="0">
                <a:solidFill>
                  <a:srgbClr val="FFFF00"/>
                </a:solidFill>
                <a:latin typeface="+mj-lt"/>
                <a:ea typeface="+mj-ea"/>
                <a:cs typeface="+mj-cs"/>
              </a:rPr>
              <a:t> </a:t>
            </a:r>
            <a:r>
              <a:rPr lang="en-US" sz="2800" b="1" dirty="0" err="1">
                <a:solidFill>
                  <a:srgbClr val="FFFF00"/>
                </a:solidFill>
                <a:latin typeface="+mj-lt"/>
                <a:ea typeface="+mj-ea"/>
                <a:cs typeface="+mj-cs"/>
              </a:rPr>
              <a:t>tập</a:t>
            </a:r>
            <a:endParaRPr lang="en-US" sz="2800" b="1" dirty="0">
              <a:solidFill>
                <a:srgbClr val="FFFF00"/>
              </a:solidFill>
              <a:latin typeface="+mj-lt"/>
              <a:ea typeface="+mj-ea"/>
              <a:cs typeface="+mj-cs"/>
            </a:endParaRPr>
          </a:p>
          <a:p>
            <a:pPr marL="0" indent="0">
              <a:buNone/>
            </a:pPr>
            <a:r>
              <a:rPr lang="en-US" sz="2000" b="1" dirty="0"/>
              <a:t>Cho </a:t>
            </a:r>
            <a:r>
              <a:rPr lang="en-US" sz="2000" b="1" dirty="0" err="1"/>
              <a:t>địa</a:t>
            </a:r>
            <a:r>
              <a:rPr lang="en-US" sz="2000" b="1" dirty="0"/>
              <a:t> </a:t>
            </a:r>
            <a:r>
              <a:rPr lang="en-US" sz="2000" b="1" dirty="0" err="1"/>
              <a:t>chỉ</a:t>
            </a:r>
            <a:r>
              <a:rPr lang="en-US" sz="2000" b="1" dirty="0"/>
              <a:t> 212.178.143.150/14. </a:t>
            </a:r>
            <a:r>
              <a:rPr lang="en-US" sz="2000" b="1" dirty="0" err="1"/>
              <a:t>Xác</a:t>
            </a:r>
            <a:r>
              <a:rPr lang="en-US" sz="2000" b="1" dirty="0"/>
              <a:t> </a:t>
            </a:r>
            <a:r>
              <a:rPr lang="en-US" sz="2000" b="1" dirty="0" err="1"/>
              <a:t>định</a:t>
            </a:r>
            <a:r>
              <a:rPr lang="en-US" sz="2000" b="1" dirty="0"/>
              <a:t>:</a:t>
            </a:r>
          </a:p>
          <a:p>
            <a:r>
              <a:rPr lang="en-US" sz="2000" dirty="0" err="1"/>
              <a:t>Địa</a:t>
            </a:r>
            <a:r>
              <a:rPr lang="en-US" sz="2000" dirty="0"/>
              <a:t> </a:t>
            </a:r>
            <a:r>
              <a:rPr lang="en-US" sz="2000" dirty="0" err="1"/>
              <a:t>chỉ</a:t>
            </a:r>
            <a:r>
              <a:rPr lang="en-US" sz="2000" dirty="0"/>
              <a:t> </a:t>
            </a:r>
            <a:r>
              <a:rPr lang="en-US" sz="2000" dirty="0" err="1"/>
              <a:t>mạng</a:t>
            </a:r>
            <a:r>
              <a:rPr lang="en-US" sz="2000" dirty="0"/>
              <a:t> (Network Address)</a:t>
            </a:r>
          </a:p>
          <a:p>
            <a:r>
              <a:rPr lang="en-US" sz="2000" dirty="0" err="1"/>
              <a:t>Địa</a:t>
            </a:r>
            <a:r>
              <a:rPr lang="en-US" sz="2000" dirty="0"/>
              <a:t> </a:t>
            </a:r>
            <a:r>
              <a:rPr lang="en-US" sz="2000" dirty="0" err="1"/>
              <a:t>chỉ</a:t>
            </a:r>
            <a:r>
              <a:rPr lang="en-US" sz="2000" dirty="0"/>
              <a:t> </a:t>
            </a:r>
            <a:r>
              <a:rPr lang="en-US" sz="2000" dirty="0" err="1"/>
              <a:t>quảng</a:t>
            </a:r>
            <a:r>
              <a:rPr lang="en-US" sz="2000" dirty="0"/>
              <a:t> </a:t>
            </a:r>
            <a:r>
              <a:rPr lang="en-US" sz="2000" dirty="0" err="1"/>
              <a:t>bá</a:t>
            </a:r>
            <a:r>
              <a:rPr lang="en-US" sz="2000" dirty="0"/>
              <a:t> (Broadcast Address)</a:t>
            </a:r>
          </a:p>
          <a:p>
            <a:r>
              <a:rPr lang="en-US" sz="2000" dirty="0" err="1"/>
              <a:t>Tìm</a:t>
            </a:r>
            <a:r>
              <a:rPr lang="en-US" sz="2000" dirty="0"/>
              <a:t> </a:t>
            </a:r>
            <a:r>
              <a:rPr lang="en-US" sz="2000" dirty="0" err="1"/>
              <a:t>một</a:t>
            </a:r>
            <a:r>
              <a:rPr lang="en-US" sz="2000" dirty="0"/>
              <a:t> </a:t>
            </a:r>
            <a:r>
              <a:rPr lang="en-US" sz="2000" dirty="0" err="1"/>
              <a:t>địa</a:t>
            </a:r>
            <a:r>
              <a:rPr lang="en-US" sz="2000" dirty="0"/>
              <a:t> </a:t>
            </a:r>
            <a:r>
              <a:rPr lang="en-US" sz="2000" dirty="0" err="1"/>
              <a:t>chỉ</a:t>
            </a:r>
            <a:r>
              <a:rPr lang="en-US" sz="2000" dirty="0"/>
              <a:t> IP </a:t>
            </a:r>
            <a:r>
              <a:rPr lang="en-US" sz="2000" dirty="0" err="1"/>
              <a:t>của</a:t>
            </a:r>
            <a:r>
              <a:rPr lang="en-US" sz="2000" dirty="0"/>
              <a:t> </a:t>
            </a:r>
            <a:r>
              <a:rPr lang="en-US" sz="2000" dirty="0" err="1"/>
              <a:t>một</a:t>
            </a:r>
            <a:r>
              <a:rPr lang="en-US" sz="2000" dirty="0"/>
              <a:t> </a:t>
            </a:r>
            <a:r>
              <a:rPr lang="en-US" sz="2000" dirty="0" err="1"/>
              <a:t>máy</a:t>
            </a:r>
            <a:r>
              <a:rPr lang="en-US" sz="2000" dirty="0"/>
              <a:t> </a:t>
            </a:r>
            <a:r>
              <a:rPr lang="en-US" sz="2000" dirty="0" err="1"/>
              <a:t>cùng</a:t>
            </a:r>
            <a:r>
              <a:rPr lang="en-US" sz="2000" dirty="0"/>
              <a:t> </a:t>
            </a:r>
            <a:r>
              <a:rPr lang="en-US" sz="2000" dirty="0" err="1"/>
              <a:t>trong</a:t>
            </a:r>
            <a:r>
              <a:rPr lang="en-US" sz="2000" dirty="0"/>
              <a:t> </a:t>
            </a:r>
            <a:r>
              <a:rPr lang="en-US" sz="2000" dirty="0" err="1"/>
              <a:t>mạng</a:t>
            </a:r>
            <a:r>
              <a:rPr lang="en-US" sz="2000" dirty="0"/>
              <a:t> </a:t>
            </a:r>
            <a:r>
              <a:rPr lang="en-US" sz="2000" dirty="0" err="1"/>
              <a:t>với</a:t>
            </a:r>
            <a:r>
              <a:rPr lang="en-US" sz="2000" dirty="0"/>
              <a:t> </a:t>
            </a:r>
            <a:r>
              <a:rPr lang="en-US" sz="2000" dirty="0" err="1"/>
              <a:t>máy</a:t>
            </a:r>
            <a:r>
              <a:rPr lang="en-US" sz="2000" dirty="0"/>
              <a:t> </a:t>
            </a:r>
            <a:r>
              <a:rPr lang="en-US" sz="2000" dirty="0" err="1"/>
              <a:t>này</a:t>
            </a:r>
            <a:endParaRPr lang="en-US" sz="2000" dirty="0"/>
          </a:p>
          <a:p>
            <a:pPr marL="0" indent="0" algn="r">
              <a:buNone/>
            </a:pPr>
            <a:r>
              <a:rPr lang="en-US" sz="2000" b="1" dirty="0" err="1"/>
              <a:t>SubNet</a:t>
            </a:r>
            <a:r>
              <a:rPr lang="en-US" sz="2000" b="1" dirty="0"/>
              <a:t>: 1111-1111 1111-1100 0000-0000 0000-0000</a:t>
            </a:r>
          </a:p>
          <a:p>
            <a:pPr marL="0" indent="0" algn="r">
              <a:buNone/>
            </a:pPr>
            <a:r>
              <a:rPr lang="en-US" sz="2000" b="1" dirty="0"/>
              <a:t>Subnet: 255 . 252 . 0 . 0</a:t>
            </a:r>
          </a:p>
          <a:p>
            <a:pPr marL="0" indent="0" algn="r">
              <a:buNone/>
            </a:pPr>
            <a:r>
              <a:rPr lang="en-US" sz="2000" b="1" dirty="0"/>
              <a:t>IP 32B: 1101-0100 1011-0010 1000-1111 1001-0110</a:t>
            </a:r>
          </a:p>
          <a:p>
            <a:pPr marL="0" indent="0" algn="r">
              <a:buNone/>
            </a:pPr>
            <a:r>
              <a:rPr lang="en-US" sz="2000" b="1" dirty="0"/>
              <a:t>NET32B: 1101-0100 1011-0000 0000-0000 0000-0000</a:t>
            </a:r>
          </a:p>
          <a:p>
            <a:pPr marL="0" indent="0" algn="r">
              <a:buNone/>
            </a:pPr>
            <a:r>
              <a:rPr lang="en-US" sz="2000" b="1" dirty="0"/>
              <a:t>NET32B: 212 . 176 . 0 . 0</a:t>
            </a:r>
          </a:p>
          <a:p>
            <a:pPr marL="0" indent="0" algn="r">
              <a:buNone/>
            </a:pPr>
            <a:r>
              <a:rPr lang="en-US" sz="2000" b="1" dirty="0"/>
              <a:t>QB 32B: 1101-0100 1011-0011 1111-1111 1111-1111</a:t>
            </a:r>
          </a:p>
          <a:p>
            <a:pPr marL="0" indent="0" algn="r">
              <a:buNone/>
            </a:pPr>
            <a:r>
              <a:rPr lang="en-US" sz="2000" b="1" dirty="0"/>
              <a:t>QB 32B: 212 . 179 . 255 . 255</a:t>
            </a:r>
            <a:endParaRPr lang="en-US" sz="2000" dirty="0"/>
          </a:p>
        </p:txBody>
      </p:sp>
    </p:spTree>
    <p:extLst>
      <p:ext uri="{BB962C8B-B14F-4D97-AF65-F5344CB8AC3E}">
        <p14:creationId xmlns:p14="http://schemas.microsoft.com/office/powerpoint/2010/main" val="24133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2590800" y="-76200"/>
            <a:ext cx="7867650" cy="1143000"/>
          </a:xfrm>
        </p:spPr>
        <p:txBody>
          <a:bodyPr rtlCol="0">
            <a:normAutofit/>
          </a:bodyPr>
          <a:lstStyle/>
          <a:p>
            <a:pPr fontAlgn="auto">
              <a:spcAft>
                <a:spcPts val="0"/>
              </a:spcAft>
              <a:defRPr/>
            </a:pPr>
            <a:r>
              <a:rPr lang="en-US" sz="4000" dirty="0"/>
              <a:t>II.1 CÁC LỚP ĐỊA CHỈ IPV4</a:t>
            </a:r>
            <a:endParaRPr lang="en-US" sz="4000" dirty="0">
              <a:solidFill>
                <a:schemeClr val="tx2">
                  <a:satMod val="130000"/>
                </a:schemeClr>
              </a:solidFill>
              <a:latin typeface="Arial" pitchFamily="34" charset="0"/>
              <a:cs typeface="Arial" pitchFamily="34" charset="0"/>
            </a:endParaRPr>
          </a:p>
        </p:txBody>
      </p:sp>
      <p:sp>
        <p:nvSpPr>
          <p:cNvPr id="143363" name="Rectangle 5"/>
          <p:cNvSpPr>
            <a:spLocks noGrp="1" noChangeArrowheads="1"/>
          </p:cNvSpPr>
          <p:nvPr>
            <p:ph idx="1"/>
          </p:nvPr>
        </p:nvSpPr>
        <p:spPr>
          <a:xfrm>
            <a:off x="834887" y="1447800"/>
            <a:ext cx="10595113" cy="4419600"/>
          </a:xfrm>
        </p:spPr>
        <p:txBody>
          <a:bodyPr/>
          <a:lstStyle/>
          <a:p>
            <a:pPr marL="609600" indent="-609600" algn="just">
              <a:lnSpc>
                <a:spcPct val="90000"/>
              </a:lnSpc>
              <a:buNone/>
            </a:pPr>
            <a:r>
              <a:rPr lang="en-US" sz="3600" dirty="0">
                <a:latin typeface="Arial" charset="0"/>
                <a:cs typeface="Arial" charset="0"/>
              </a:rPr>
              <a:t>	</a:t>
            </a:r>
            <a:r>
              <a:rPr lang="en-US" sz="3600" dirty="0" err="1">
                <a:latin typeface="Arial" charset="0"/>
                <a:cs typeface="Arial" charset="0"/>
              </a:rPr>
              <a:t>Không</a:t>
            </a:r>
            <a:r>
              <a:rPr lang="en-US" sz="3600" dirty="0">
                <a:latin typeface="Arial" charset="0"/>
                <a:cs typeface="Arial" charset="0"/>
              </a:rPr>
              <a:t> </a:t>
            </a:r>
            <a:r>
              <a:rPr lang="en-US" sz="3600" dirty="0" err="1">
                <a:latin typeface="Arial" charset="0"/>
                <a:cs typeface="Arial" charset="0"/>
              </a:rPr>
              <a:t>gian</a:t>
            </a:r>
            <a:r>
              <a:rPr lang="en-US" sz="3600" dirty="0">
                <a:latin typeface="Arial" charset="0"/>
                <a:cs typeface="Arial" charset="0"/>
              </a:rPr>
              <a:t> </a:t>
            </a:r>
            <a:r>
              <a:rPr lang="en-US" sz="3600" dirty="0" err="1">
                <a:latin typeface="Arial" charset="0"/>
                <a:cs typeface="Arial" charset="0"/>
              </a:rPr>
              <a:t>địa</a:t>
            </a:r>
            <a:r>
              <a:rPr lang="en-US" sz="3600" dirty="0">
                <a:latin typeface="Arial" charset="0"/>
                <a:cs typeface="Arial" charset="0"/>
              </a:rPr>
              <a:t> </a:t>
            </a:r>
            <a:r>
              <a:rPr lang="en-US" sz="3600" dirty="0" err="1">
                <a:latin typeface="Arial" charset="0"/>
                <a:cs typeface="Arial" charset="0"/>
              </a:rPr>
              <a:t>chỉ</a:t>
            </a:r>
            <a:r>
              <a:rPr lang="en-US" sz="3600" dirty="0">
                <a:latin typeface="Arial" charset="0"/>
                <a:cs typeface="Arial" charset="0"/>
              </a:rPr>
              <a:t> IPv4  </a:t>
            </a:r>
            <a:r>
              <a:rPr lang="en-US" sz="3600" dirty="0" err="1">
                <a:latin typeface="Arial" charset="0"/>
                <a:cs typeface="Arial" charset="0"/>
              </a:rPr>
              <a:t>được</a:t>
            </a:r>
            <a:r>
              <a:rPr lang="en-US" sz="3600" dirty="0">
                <a:latin typeface="Arial" charset="0"/>
                <a:cs typeface="Arial" charset="0"/>
              </a:rPr>
              <a:t> chia </a:t>
            </a:r>
            <a:r>
              <a:rPr lang="en-US" sz="3600" dirty="0" err="1">
                <a:latin typeface="Arial" charset="0"/>
                <a:cs typeface="Arial" charset="0"/>
              </a:rPr>
              <a:t>thành</a:t>
            </a:r>
            <a:r>
              <a:rPr lang="en-US" sz="3600" dirty="0">
                <a:latin typeface="Arial" charset="0"/>
                <a:cs typeface="Arial" charset="0"/>
              </a:rPr>
              <a:t> 5 </a:t>
            </a:r>
            <a:r>
              <a:rPr lang="en-US" sz="3600" dirty="0" err="1">
                <a:latin typeface="Arial" charset="0"/>
                <a:cs typeface="Arial" charset="0"/>
              </a:rPr>
              <a:t>lớp</a:t>
            </a:r>
            <a:r>
              <a:rPr lang="en-US" sz="3600" dirty="0">
                <a:latin typeface="Arial" charset="0"/>
                <a:cs typeface="Arial" charset="0"/>
              </a:rPr>
              <a:t> (class) A, B, C, D </a:t>
            </a:r>
            <a:r>
              <a:rPr lang="en-US" sz="3600" dirty="0" err="1">
                <a:latin typeface="Arial" charset="0"/>
                <a:cs typeface="Arial" charset="0"/>
              </a:rPr>
              <a:t>và</a:t>
            </a:r>
            <a:r>
              <a:rPr lang="en-US" sz="3600" dirty="0">
                <a:latin typeface="Arial" charset="0"/>
                <a:cs typeface="Arial" charset="0"/>
              </a:rPr>
              <a:t> E. </a:t>
            </a:r>
            <a:r>
              <a:rPr lang="en-US" sz="3600" dirty="0" err="1">
                <a:latin typeface="Arial" charset="0"/>
                <a:cs typeface="Arial" charset="0"/>
              </a:rPr>
              <a:t>Các</a:t>
            </a:r>
            <a:r>
              <a:rPr lang="en-US" sz="3600" dirty="0">
                <a:latin typeface="Arial" charset="0"/>
                <a:cs typeface="Arial" charset="0"/>
              </a:rPr>
              <a:t> </a:t>
            </a:r>
            <a:r>
              <a:rPr lang="en-US" sz="3600" dirty="0" err="1">
                <a:latin typeface="Arial" charset="0"/>
                <a:cs typeface="Arial" charset="0"/>
              </a:rPr>
              <a:t>lớp</a:t>
            </a:r>
            <a:r>
              <a:rPr lang="en-US" sz="3600" dirty="0">
                <a:latin typeface="Arial" charset="0"/>
                <a:cs typeface="Arial" charset="0"/>
              </a:rPr>
              <a:t> A, B </a:t>
            </a:r>
            <a:r>
              <a:rPr lang="en-US" sz="3600" dirty="0" err="1">
                <a:latin typeface="Arial" charset="0"/>
                <a:cs typeface="Arial" charset="0"/>
              </a:rPr>
              <a:t>và</a:t>
            </a:r>
            <a:r>
              <a:rPr lang="en-US" sz="3600" dirty="0">
                <a:latin typeface="Arial" charset="0"/>
                <a:cs typeface="Arial" charset="0"/>
              </a:rPr>
              <a:t> C </a:t>
            </a:r>
            <a:r>
              <a:rPr lang="en-US" sz="3600" dirty="0" err="1">
                <a:latin typeface="Arial" charset="0"/>
                <a:cs typeface="Arial" charset="0"/>
              </a:rPr>
              <a:t>được</a:t>
            </a:r>
            <a:r>
              <a:rPr lang="en-US" sz="3600" dirty="0">
                <a:latin typeface="Arial" charset="0"/>
                <a:cs typeface="Arial" charset="0"/>
              </a:rPr>
              <a:t> </a:t>
            </a:r>
            <a:r>
              <a:rPr lang="en-US" sz="3600" dirty="0" err="1">
                <a:latin typeface="Arial" charset="0"/>
                <a:cs typeface="Arial" charset="0"/>
              </a:rPr>
              <a:t>triển</a:t>
            </a:r>
            <a:r>
              <a:rPr lang="en-US" sz="3600" dirty="0">
                <a:latin typeface="Arial" charset="0"/>
                <a:cs typeface="Arial" charset="0"/>
              </a:rPr>
              <a:t> </a:t>
            </a:r>
            <a:r>
              <a:rPr lang="en-US" sz="3600" dirty="0" err="1">
                <a:latin typeface="Arial" charset="0"/>
                <a:cs typeface="Arial" charset="0"/>
              </a:rPr>
              <a:t>khai</a:t>
            </a:r>
            <a:r>
              <a:rPr lang="en-US" sz="3600" dirty="0">
                <a:latin typeface="Arial" charset="0"/>
                <a:cs typeface="Arial" charset="0"/>
              </a:rPr>
              <a:t> </a:t>
            </a:r>
            <a:r>
              <a:rPr lang="en-US" sz="3600" dirty="0" err="1">
                <a:latin typeface="Arial" charset="0"/>
                <a:cs typeface="Arial" charset="0"/>
              </a:rPr>
              <a:t>để</a:t>
            </a:r>
            <a:r>
              <a:rPr lang="en-US" sz="3600" dirty="0">
                <a:latin typeface="Arial" charset="0"/>
                <a:cs typeface="Arial" charset="0"/>
              </a:rPr>
              <a:t> </a:t>
            </a:r>
            <a:r>
              <a:rPr lang="en-US" sz="3600" dirty="0" err="1">
                <a:latin typeface="Arial" charset="0"/>
                <a:cs typeface="Arial" charset="0"/>
              </a:rPr>
              <a:t>đặt</a:t>
            </a:r>
            <a:r>
              <a:rPr lang="en-US" sz="3600" dirty="0">
                <a:latin typeface="Arial" charset="0"/>
                <a:cs typeface="Arial" charset="0"/>
              </a:rPr>
              <a:t> </a:t>
            </a:r>
            <a:r>
              <a:rPr lang="en-US" sz="3600" dirty="0" err="1">
                <a:latin typeface="Arial" charset="0"/>
                <a:cs typeface="Arial" charset="0"/>
              </a:rPr>
              <a:t>cho</a:t>
            </a:r>
            <a:r>
              <a:rPr lang="en-US" sz="3600" dirty="0">
                <a:latin typeface="Arial" charset="0"/>
                <a:cs typeface="Arial" charset="0"/>
              </a:rPr>
              <a:t> </a:t>
            </a:r>
            <a:r>
              <a:rPr lang="en-US" sz="3600" dirty="0" err="1">
                <a:latin typeface="Arial" charset="0"/>
                <a:cs typeface="Arial" charset="0"/>
              </a:rPr>
              <a:t>các</a:t>
            </a:r>
            <a:r>
              <a:rPr lang="en-US" sz="3600" dirty="0">
                <a:latin typeface="Arial" charset="0"/>
                <a:cs typeface="Arial" charset="0"/>
              </a:rPr>
              <a:t> host </a:t>
            </a:r>
            <a:r>
              <a:rPr lang="en-US" sz="3600" dirty="0" err="1">
                <a:latin typeface="Arial" charset="0"/>
                <a:cs typeface="Arial" charset="0"/>
              </a:rPr>
              <a:t>trên</a:t>
            </a:r>
            <a:r>
              <a:rPr lang="en-US" sz="3600" dirty="0">
                <a:latin typeface="Arial" charset="0"/>
                <a:cs typeface="Arial" charset="0"/>
              </a:rPr>
              <a:t> </a:t>
            </a:r>
            <a:r>
              <a:rPr lang="en-US" sz="3600" dirty="0" err="1">
                <a:latin typeface="Arial" charset="0"/>
                <a:cs typeface="Arial" charset="0"/>
              </a:rPr>
              <a:t>mạng</a:t>
            </a:r>
            <a:r>
              <a:rPr lang="en-US" sz="3600" dirty="0">
                <a:latin typeface="Arial" charset="0"/>
                <a:cs typeface="Arial" charset="0"/>
              </a:rPr>
              <a:t> Internet, </a:t>
            </a:r>
            <a:r>
              <a:rPr lang="en-US" sz="3600" dirty="0" err="1">
                <a:latin typeface="Arial" charset="0"/>
                <a:cs typeface="Arial" charset="0"/>
              </a:rPr>
              <a:t>lớp</a:t>
            </a:r>
            <a:r>
              <a:rPr lang="en-US" sz="3600" dirty="0">
                <a:latin typeface="Arial" charset="0"/>
                <a:cs typeface="Arial" charset="0"/>
              </a:rPr>
              <a:t> D </a:t>
            </a:r>
            <a:r>
              <a:rPr lang="en-US" sz="3600" dirty="0" err="1">
                <a:latin typeface="Arial" charset="0"/>
                <a:cs typeface="Arial" charset="0"/>
              </a:rPr>
              <a:t>dùng</a:t>
            </a:r>
            <a:r>
              <a:rPr lang="en-US" sz="3600" dirty="0">
                <a:latin typeface="Arial" charset="0"/>
                <a:cs typeface="Arial" charset="0"/>
              </a:rPr>
              <a:t> </a:t>
            </a:r>
            <a:r>
              <a:rPr lang="en-US" sz="3600" dirty="0" err="1">
                <a:latin typeface="Arial" charset="0"/>
                <a:cs typeface="Arial" charset="0"/>
              </a:rPr>
              <a:t>cho</a:t>
            </a:r>
            <a:r>
              <a:rPr lang="en-US" sz="3600" dirty="0">
                <a:latin typeface="Arial" charset="0"/>
                <a:cs typeface="Arial" charset="0"/>
              </a:rPr>
              <a:t> </a:t>
            </a:r>
            <a:r>
              <a:rPr lang="en-US" sz="3600" dirty="0" err="1">
                <a:latin typeface="Arial" charset="0"/>
                <a:cs typeface="Arial" charset="0"/>
              </a:rPr>
              <a:t>các</a:t>
            </a:r>
            <a:r>
              <a:rPr lang="en-US" sz="3600" dirty="0">
                <a:latin typeface="Arial" charset="0"/>
                <a:cs typeface="Arial" charset="0"/>
              </a:rPr>
              <a:t> </a:t>
            </a:r>
            <a:r>
              <a:rPr lang="en-US" sz="3600" dirty="0" err="1">
                <a:latin typeface="Arial" charset="0"/>
                <a:cs typeface="Arial" charset="0"/>
              </a:rPr>
              <a:t>nhóm</a:t>
            </a:r>
            <a:r>
              <a:rPr lang="en-US" sz="3600" dirty="0">
                <a:latin typeface="Arial" charset="0"/>
                <a:cs typeface="Arial" charset="0"/>
              </a:rPr>
              <a:t> multicast, </a:t>
            </a:r>
            <a:r>
              <a:rPr lang="en-US" sz="3600" dirty="0" err="1">
                <a:latin typeface="Arial" charset="0"/>
                <a:cs typeface="Arial" charset="0"/>
              </a:rPr>
              <a:t>còn</a:t>
            </a:r>
            <a:r>
              <a:rPr lang="en-US" sz="3600" dirty="0">
                <a:latin typeface="Arial" charset="0"/>
                <a:cs typeface="Arial" charset="0"/>
              </a:rPr>
              <a:t> </a:t>
            </a:r>
            <a:r>
              <a:rPr lang="en-US" sz="3600" dirty="0" err="1">
                <a:latin typeface="Arial" charset="0"/>
                <a:cs typeface="Arial" charset="0"/>
              </a:rPr>
              <a:t>lớp</a:t>
            </a:r>
            <a:r>
              <a:rPr lang="en-US" sz="3600" dirty="0">
                <a:latin typeface="Arial" charset="0"/>
                <a:cs typeface="Arial" charset="0"/>
              </a:rPr>
              <a:t> E </a:t>
            </a:r>
            <a:r>
              <a:rPr lang="en-US" sz="3600" dirty="0" err="1">
                <a:latin typeface="Arial" charset="0"/>
                <a:cs typeface="Arial" charset="0"/>
              </a:rPr>
              <a:t>phục</a:t>
            </a:r>
            <a:r>
              <a:rPr lang="en-US" sz="3600" dirty="0">
                <a:latin typeface="Arial" charset="0"/>
                <a:cs typeface="Arial" charset="0"/>
              </a:rPr>
              <a:t> </a:t>
            </a:r>
            <a:r>
              <a:rPr lang="en-US" sz="3600" dirty="0" err="1">
                <a:latin typeface="Arial" charset="0"/>
                <a:cs typeface="Arial" charset="0"/>
              </a:rPr>
              <a:t>vụ</a:t>
            </a:r>
            <a:r>
              <a:rPr lang="en-US" sz="3600" dirty="0">
                <a:latin typeface="Arial" charset="0"/>
                <a:cs typeface="Arial" charset="0"/>
              </a:rPr>
              <a:t> </a:t>
            </a:r>
            <a:r>
              <a:rPr lang="en-US" sz="3600" dirty="0" err="1">
                <a:latin typeface="Arial" charset="0"/>
                <a:cs typeface="Arial" charset="0"/>
              </a:rPr>
              <a:t>cho</a:t>
            </a:r>
            <a:r>
              <a:rPr lang="en-US" sz="3600" dirty="0">
                <a:latin typeface="Arial" charset="0"/>
                <a:cs typeface="Arial" charset="0"/>
              </a:rPr>
              <a:t> </a:t>
            </a:r>
            <a:r>
              <a:rPr lang="en-US" sz="3600" dirty="0" err="1">
                <a:latin typeface="Arial" charset="0"/>
                <a:cs typeface="Arial" charset="0"/>
              </a:rPr>
              <a:t>mục</a:t>
            </a:r>
            <a:r>
              <a:rPr lang="en-US" sz="3600" dirty="0">
                <a:latin typeface="Arial" charset="0"/>
                <a:cs typeface="Arial" charset="0"/>
              </a:rPr>
              <a:t> </a:t>
            </a:r>
            <a:r>
              <a:rPr lang="en-US" sz="3600" dirty="0" err="1">
                <a:latin typeface="Arial" charset="0"/>
                <a:cs typeface="Arial" charset="0"/>
              </a:rPr>
              <a:t>đích</a:t>
            </a:r>
            <a:r>
              <a:rPr lang="en-US" sz="3600" dirty="0">
                <a:latin typeface="Arial" charset="0"/>
                <a:cs typeface="Arial" charset="0"/>
              </a:rPr>
              <a:t> </a:t>
            </a:r>
            <a:r>
              <a:rPr lang="en-US" sz="3600" dirty="0" err="1">
                <a:latin typeface="Arial" charset="0"/>
                <a:cs typeface="Arial" charset="0"/>
              </a:rPr>
              <a:t>nghiên</a:t>
            </a:r>
            <a:r>
              <a:rPr lang="en-US" sz="3600" dirty="0">
                <a:latin typeface="Arial" charset="0"/>
                <a:cs typeface="Arial" charset="0"/>
              </a:rPr>
              <a:t> </a:t>
            </a:r>
            <a:r>
              <a:rPr lang="en-US" sz="3600" dirty="0" err="1">
                <a:latin typeface="Arial" charset="0"/>
                <a:cs typeface="Arial" charset="0"/>
              </a:rPr>
              <a:t>cứu</a:t>
            </a:r>
            <a:r>
              <a:rPr lang="en-US" sz="3600" dirty="0">
                <a:latin typeface="Arial" charset="0"/>
                <a:cs typeface="Arial" charset="0"/>
              </a:rPr>
              <a:t>. </a:t>
            </a:r>
          </a:p>
        </p:txBody>
      </p:sp>
      <p:sp>
        <p:nvSpPr>
          <p:cNvPr id="10"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4191C86B-C1D2-4DE8-9BA4-C1DCEBB0BA83}" type="slidenum">
              <a:rPr lang="en-US">
                <a:latin typeface="Arial" pitchFamily="34" charset="0"/>
                <a:cs typeface="Arial" pitchFamily="34" charset="0"/>
              </a:rPr>
              <a:pPr>
                <a:defRPr/>
              </a:pPr>
              <a:t>21</a:t>
            </a:fld>
            <a:endParaRPr lang="en-US">
              <a:latin typeface="Arial" pitchFamily="34" charset="0"/>
              <a:cs typeface="Arial" pitchFamily="34" charset="0"/>
            </a:endParaRPr>
          </a:p>
        </p:txBody>
      </p:sp>
    </p:spTree>
    <p:extLst>
      <p:ext uri="{BB962C8B-B14F-4D97-AF65-F5344CB8AC3E}">
        <p14:creationId xmlns:p14="http://schemas.microsoft.com/office/powerpoint/2010/main" val="291424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514600" y="228600"/>
            <a:ext cx="7467600" cy="606287"/>
          </a:xfrm>
        </p:spPr>
        <p:txBody>
          <a:bodyPr/>
          <a:lstStyle/>
          <a:p>
            <a:pPr eaLnBrk="1" hangingPunct="1"/>
            <a:r>
              <a:rPr lang="en-US" dirty="0" err="1">
                <a:latin typeface="Arial" charset="0"/>
                <a:cs typeface="Arial" charset="0"/>
              </a:rPr>
              <a:t>Lớp</a:t>
            </a:r>
            <a:r>
              <a:rPr lang="en-US" dirty="0">
                <a:latin typeface="Arial" charset="0"/>
                <a:cs typeface="Arial" charset="0"/>
              </a:rPr>
              <a:t> A (Class A)</a:t>
            </a:r>
          </a:p>
        </p:txBody>
      </p:sp>
      <p:sp>
        <p:nvSpPr>
          <p:cNvPr id="144387" name="Rectangle 3"/>
          <p:cNvSpPr>
            <a:spLocks noGrp="1" noChangeArrowheads="1"/>
          </p:cNvSpPr>
          <p:nvPr>
            <p:ph idx="1"/>
          </p:nvPr>
        </p:nvSpPr>
        <p:spPr>
          <a:xfrm>
            <a:off x="2209800" y="1524000"/>
            <a:ext cx="7772400" cy="4572000"/>
          </a:xfrm>
        </p:spPr>
        <p:txBody>
          <a:bodyPr/>
          <a:lstStyle/>
          <a:p>
            <a:pPr marL="609600" indent="-609600">
              <a:buNone/>
            </a:pPr>
            <a:r>
              <a:rPr lang="en-US" b="1">
                <a:latin typeface="Arial" charset="0"/>
                <a:cs typeface="Arial" charset="0"/>
              </a:rPr>
              <a:t>   </a:t>
            </a:r>
            <a:r>
              <a:rPr lang="en-US">
                <a:latin typeface="Arial" charset="0"/>
                <a:cs typeface="Arial" charset="0"/>
              </a:rPr>
              <a:t>Dành 1 byte cho phần network_id và 3 byte cho phần host_id.</a:t>
            </a:r>
            <a:endParaRPr lang="en-US" b="1">
              <a:latin typeface="Arial" charset="0"/>
              <a:cs typeface="Arial" charset="0"/>
            </a:endParaRPr>
          </a:p>
          <a:p>
            <a:pPr marL="609600" indent="-609600"/>
            <a:endParaRPr lang="en-US">
              <a:latin typeface="Arial" charset="0"/>
              <a:cs typeface="Arial" charset="0"/>
            </a:endParaRP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647D678F-608A-4371-8528-3EE8F8A69A4D}" type="slidenum">
              <a:rPr lang="en-US">
                <a:latin typeface="Arial" pitchFamily="34" charset="0"/>
                <a:cs typeface="Arial" pitchFamily="34" charset="0"/>
              </a:rPr>
              <a:pPr>
                <a:defRPr/>
              </a:pPr>
              <a:t>22</a:t>
            </a:fld>
            <a:endParaRPr lang="en-US">
              <a:latin typeface="Arial" pitchFamily="34" charset="0"/>
              <a:cs typeface="Arial" pitchFamily="34" charset="0"/>
            </a:endParaRPr>
          </a:p>
        </p:txBody>
      </p:sp>
      <p:pic>
        <p:nvPicPr>
          <p:cNvPr id="1443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4" y="2814638"/>
            <a:ext cx="7024687"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4876800"/>
            <a:ext cx="7458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24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A (Class A)</a:t>
            </a:r>
          </a:p>
        </p:txBody>
      </p:sp>
      <p:sp>
        <p:nvSpPr>
          <p:cNvPr id="145411" name="Rectangle 3"/>
          <p:cNvSpPr>
            <a:spLocks noGrp="1" noChangeArrowheads="1"/>
          </p:cNvSpPr>
          <p:nvPr>
            <p:ph idx="1"/>
          </p:nvPr>
        </p:nvSpPr>
        <p:spPr>
          <a:xfrm>
            <a:off x="2209800" y="1295400"/>
            <a:ext cx="7772400" cy="4800600"/>
          </a:xfrm>
        </p:spPr>
        <p:txBody>
          <a:bodyPr/>
          <a:lstStyle/>
          <a:p>
            <a:pPr marL="609600" indent="-609600">
              <a:lnSpc>
                <a:spcPct val="90000"/>
              </a:lnSpc>
            </a:pPr>
            <a:r>
              <a:rPr lang="en-US" sz="4000">
                <a:cs typeface="Tahoma" pitchFamily="34" charset="0"/>
              </a:rPr>
              <a:t>Bit đầu tiên của byte đầu tiên phải là bit 0. Dạng nhị phân của octet này là </a:t>
            </a:r>
            <a:r>
              <a:rPr lang="en-US" sz="4000">
                <a:solidFill>
                  <a:srgbClr val="FF3300"/>
                </a:solidFill>
                <a:cs typeface="Tahoma" pitchFamily="34" charset="0"/>
              </a:rPr>
              <a:t>0</a:t>
            </a:r>
            <a:r>
              <a:rPr lang="en-US" sz="4000">
                <a:cs typeface="Tahoma" pitchFamily="34" charset="0"/>
              </a:rPr>
              <a:t>xxxxxxx </a:t>
            </a:r>
          </a:p>
          <a:p>
            <a:pPr marL="609600" indent="-609600">
              <a:lnSpc>
                <a:spcPct val="90000"/>
              </a:lnSpc>
            </a:pPr>
            <a:r>
              <a:rPr lang="en-US" sz="4000"/>
              <a:t>Những địa chỉ IP có byte đầu tiên nằm trong khoảng từ 0 (=</a:t>
            </a:r>
            <a:r>
              <a:rPr lang="en-US" sz="4000">
                <a:solidFill>
                  <a:srgbClr val="FF3300"/>
                </a:solidFill>
              </a:rPr>
              <a:t>0</a:t>
            </a:r>
            <a:r>
              <a:rPr lang="en-US" sz="4000"/>
              <a:t>0000000</a:t>
            </a:r>
            <a:r>
              <a:rPr lang="en-US" sz="4000" baseline="-25000"/>
              <a:t>(2)</a:t>
            </a:r>
            <a:r>
              <a:rPr lang="en-US" sz="4000"/>
              <a:t>) đến 127 (=</a:t>
            </a:r>
            <a:r>
              <a:rPr lang="en-US" sz="4000">
                <a:solidFill>
                  <a:srgbClr val="FF3300"/>
                </a:solidFill>
              </a:rPr>
              <a:t>0</a:t>
            </a:r>
            <a:r>
              <a:rPr lang="en-US" sz="4000"/>
              <a:t>1111111</a:t>
            </a:r>
            <a:r>
              <a:rPr lang="en-US" sz="4000" baseline="-25000"/>
              <a:t>(2)</a:t>
            </a:r>
            <a:r>
              <a:rPr lang="en-US" sz="4000"/>
              <a:t>) sẽ thuộc lớp A. </a:t>
            </a:r>
          </a:p>
          <a:p>
            <a:pPr marL="609600" indent="-609600">
              <a:lnSpc>
                <a:spcPct val="90000"/>
              </a:lnSpc>
            </a:pPr>
            <a:r>
              <a:rPr lang="en-US" sz="4000"/>
              <a:t>Ví dụ: 50.14.32.8.</a:t>
            </a:r>
            <a:r>
              <a:rPr lang="en-US" sz="4000">
                <a:cs typeface="Tahoma" pitchFamily="34" charset="0"/>
              </a:rPr>
              <a:t> </a:t>
            </a:r>
          </a:p>
          <a:p>
            <a:pPr marL="609600" indent="-609600">
              <a:lnSpc>
                <a:spcPct val="90000"/>
              </a:lnSpc>
            </a:pPr>
            <a:endParaRPr lang="en-US" sz="4000">
              <a:cs typeface="Tahoma" pitchFamily="34" charset="0"/>
            </a:endParaRP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5C3F0F20-80EC-417A-99BE-D8376F7783AB}" type="slidenum">
              <a:rPr lang="en-US"/>
              <a:pPr>
                <a:defRPr/>
              </a:pPr>
              <a:t>23</a:t>
            </a:fld>
            <a:endParaRPr lang="en-US"/>
          </a:p>
        </p:txBody>
      </p:sp>
    </p:spTree>
    <p:extLst>
      <p:ext uri="{BB962C8B-B14F-4D97-AF65-F5344CB8AC3E}">
        <p14:creationId xmlns:p14="http://schemas.microsoft.com/office/powerpoint/2010/main" val="305937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A (Class A)</a:t>
            </a:r>
          </a:p>
        </p:txBody>
      </p:sp>
      <p:sp>
        <p:nvSpPr>
          <p:cNvPr id="146435" name="Rectangle 3"/>
          <p:cNvSpPr>
            <a:spLocks noGrp="1" noChangeArrowheads="1"/>
          </p:cNvSpPr>
          <p:nvPr>
            <p:ph idx="1"/>
          </p:nvPr>
        </p:nvSpPr>
        <p:spPr>
          <a:xfrm>
            <a:off x="1063487" y="1295400"/>
            <a:ext cx="10058400" cy="4800600"/>
          </a:xfrm>
        </p:spPr>
        <p:txBody>
          <a:bodyPr/>
          <a:lstStyle/>
          <a:p>
            <a:pPr marL="609600" indent="-609600"/>
            <a:r>
              <a:rPr lang="en-US" sz="3600" dirty="0"/>
              <a:t>Byte </a:t>
            </a:r>
            <a:r>
              <a:rPr lang="en-US" sz="3600" dirty="0" err="1"/>
              <a:t>đầu</a:t>
            </a:r>
            <a:r>
              <a:rPr lang="en-US" sz="3600" dirty="0"/>
              <a:t> </a:t>
            </a:r>
            <a:r>
              <a:rPr lang="en-US" sz="3600" dirty="0" err="1"/>
              <a:t>tiên</a:t>
            </a:r>
            <a:r>
              <a:rPr lang="en-US" sz="3600" dirty="0"/>
              <a:t> </a:t>
            </a:r>
            <a:r>
              <a:rPr lang="en-US" sz="3600" dirty="0" err="1"/>
              <a:t>này</a:t>
            </a:r>
            <a:r>
              <a:rPr lang="en-US" sz="3600" dirty="0"/>
              <a:t> </a:t>
            </a:r>
            <a:r>
              <a:rPr lang="en-US" sz="3600" dirty="0" err="1"/>
              <a:t>cũng</a:t>
            </a:r>
            <a:r>
              <a:rPr lang="en-US" sz="3600" dirty="0"/>
              <a:t> </a:t>
            </a:r>
            <a:r>
              <a:rPr lang="en-US" sz="3600" dirty="0" err="1"/>
              <a:t>chính</a:t>
            </a:r>
            <a:r>
              <a:rPr lang="en-US" sz="3600" dirty="0"/>
              <a:t> </a:t>
            </a:r>
            <a:r>
              <a:rPr lang="en-US" sz="3600" dirty="0" err="1"/>
              <a:t>là</a:t>
            </a:r>
            <a:r>
              <a:rPr lang="en-US" sz="3600" dirty="0"/>
              <a:t> </a:t>
            </a:r>
            <a:r>
              <a:rPr lang="en-US" sz="3600" dirty="0" err="1"/>
              <a:t>network_id</a:t>
            </a:r>
            <a:r>
              <a:rPr lang="en-US" sz="3600" dirty="0"/>
              <a:t>, </a:t>
            </a:r>
            <a:r>
              <a:rPr lang="en-US" sz="3600" dirty="0" err="1"/>
              <a:t>trừ</a:t>
            </a:r>
            <a:r>
              <a:rPr lang="en-US" sz="3600" dirty="0"/>
              <a:t> </a:t>
            </a:r>
            <a:r>
              <a:rPr lang="en-US" sz="3600" dirty="0" err="1"/>
              <a:t>đi</a:t>
            </a:r>
            <a:r>
              <a:rPr lang="en-US" sz="3600" dirty="0"/>
              <a:t> bit </a:t>
            </a:r>
            <a:r>
              <a:rPr lang="en-US" sz="3600" dirty="0" err="1"/>
              <a:t>đầu</a:t>
            </a:r>
            <a:r>
              <a:rPr lang="en-US" sz="3600" dirty="0"/>
              <a:t> </a:t>
            </a:r>
            <a:r>
              <a:rPr lang="en-US" sz="3600" dirty="0" err="1"/>
              <a:t>tiên</a:t>
            </a:r>
            <a:r>
              <a:rPr lang="en-US" sz="3600" dirty="0"/>
              <a:t> </a:t>
            </a:r>
            <a:r>
              <a:rPr lang="en-US" sz="3600" dirty="0" err="1"/>
              <a:t>làm</a:t>
            </a:r>
            <a:r>
              <a:rPr lang="en-US" sz="3600" dirty="0"/>
              <a:t> ID </a:t>
            </a:r>
            <a:r>
              <a:rPr lang="en-US" sz="3600" dirty="0" err="1"/>
              <a:t>nhận</a:t>
            </a:r>
            <a:r>
              <a:rPr lang="en-US" sz="3600" dirty="0"/>
              <a:t> </a:t>
            </a:r>
            <a:r>
              <a:rPr lang="en-US" sz="3600" dirty="0" err="1"/>
              <a:t>dạng</a:t>
            </a:r>
            <a:r>
              <a:rPr lang="en-US" sz="3600" dirty="0"/>
              <a:t> </a:t>
            </a:r>
            <a:r>
              <a:rPr lang="en-US" sz="3600" dirty="0" err="1"/>
              <a:t>lớp</a:t>
            </a:r>
            <a:r>
              <a:rPr lang="en-US" sz="3600" dirty="0"/>
              <a:t> A, </a:t>
            </a:r>
            <a:r>
              <a:rPr lang="en-US" sz="3600" dirty="0" err="1"/>
              <a:t>còn</a:t>
            </a:r>
            <a:r>
              <a:rPr lang="en-US" sz="3600" dirty="0"/>
              <a:t> </a:t>
            </a:r>
            <a:r>
              <a:rPr lang="en-US" sz="3600" dirty="0" err="1"/>
              <a:t>lại</a:t>
            </a:r>
            <a:r>
              <a:rPr lang="en-US" sz="3600" dirty="0"/>
              <a:t> 7 bit </a:t>
            </a:r>
            <a:r>
              <a:rPr lang="en-US" sz="3600" dirty="0" err="1"/>
              <a:t>để</a:t>
            </a:r>
            <a:r>
              <a:rPr lang="en-US" sz="3600" dirty="0"/>
              <a:t> </a:t>
            </a:r>
            <a:r>
              <a:rPr lang="en-US" sz="3600" dirty="0" err="1"/>
              <a:t>đánh</a:t>
            </a:r>
            <a:r>
              <a:rPr lang="en-US" sz="3600" dirty="0"/>
              <a:t> </a:t>
            </a:r>
            <a:r>
              <a:rPr lang="en-US" sz="3600" dirty="0" err="1"/>
              <a:t>thứ</a:t>
            </a:r>
            <a:r>
              <a:rPr lang="en-US" sz="3600" dirty="0"/>
              <a:t> </a:t>
            </a:r>
            <a:r>
              <a:rPr lang="en-US" sz="3600" dirty="0" err="1"/>
              <a:t>tự</a:t>
            </a:r>
            <a:r>
              <a:rPr lang="en-US" sz="3600" dirty="0"/>
              <a:t> </a:t>
            </a:r>
            <a:r>
              <a:rPr lang="en-US" sz="3600" dirty="0" err="1"/>
              <a:t>các</a:t>
            </a:r>
            <a:r>
              <a:rPr lang="en-US" sz="3600" dirty="0"/>
              <a:t> </a:t>
            </a:r>
            <a:r>
              <a:rPr lang="en-US" sz="3600" dirty="0" err="1"/>
              <a:t>mạng</a:t>
            </a:r>
            <a:r>
              <a:rPr lang="en-US" sz="3600" dirty="0"/>
              <a:t>, ta </a:t>
            </a:r>
            <a:r>
              <a:rPr lang="en-US" sz="3600" dirty="0" err="1"/>
              <a:t>được</a:t>
            </a:r>
            <a:r>
              <a:rPr lang="en-US" sz="3600" dirty="0"/>
              <a:t> 128 (=2</a:t>
            </a:r>
            <a:r>
              <a:rPr lang="en-US" sz="3600" baseline="30000" dirty="0"/>
              <a:t>7 </a:t>
            </a:r>
            <a:r>
              <a:rPr lang="en-US" sz="3600" dirty="0"/>
              <a:t>) </a:t>
            </a:r>
            <a:r>
              <a:rPr lang="en-US" sz="3600" dirty="0" err="1"/>
              <a:t>mạng</a:t>
            </a:r>
            <a:r>
              <a:rPr lang="en-US" sz="3600" dirty="0"/>
              <a:t> </a:t>
            </a:r>
            <a:r>
              <a:rPr lang="en-US" sz="3600" dirty="0" err="1"/>
              <a:t>lớp</a:t>
            </a:r>
            <a:r>
              <a:rPr lang="en-US" sz="3600" dirty="0"/>
              <a:t> A </a:t>
            </a:r>
            <a:r>
              <a:rPr lang="en-US" sz="3600" dirty="0" err="1"/>
              <a:t>khác</a:t>
            </a:r>
            <a:r>
              <a:rPr lang="en-US" sz="3600" dirty="0"/>
              <a:t> </a:t>
            </a:r>
            <a:r>
              <a:rPr lang="en-US" sz="3600" dirty="0" err="1"/>
              <a:t>nhau</a:t>
            </a:r>
            <a:r>
              <a:rPr lang="en-US" sz="3600" dirty="0"/>
              <a:t>. </a:t>
            </a:r>
            <a:r>
              <a:rPr lang="en-US" sz="3600" dirty="0" err="1">
                <a:solidFill>
                  <a:srgbClr val="FF3300"/>
                </a:solidFill>
              </a:rPr>
              <a:t>Bỏ</a:t>
            </a:r>
            <a:r>
              <a:rPr lang="en-US" sz="3600" dirty="0">
                <a:solidFill>
                  <a:srgbClr val="FF3300"/>
                </a:solidFill>
              </a:rPr>
              <a:t> </a:t>
            </a:r>
            <a:r>
              <a:rPr lang="en-US" sz="3600" dirty="0" err="1">
                <a:solidFill>
                  <a:srgbClr val="FF3300"/>
                </a:solidFill>
              </a:rPr>
              <a:t>đi</a:t>
            </a:r>
            <a:r>
              <a:rPr lang="en-US" sz="3600" dirty="0">
                <a:solidFill>
                  <a:srgbClr val="FF3300"/>
                </a:solidFill>
              </a:rPr>
              <a:t> </a:t>
            </a:r>
            <a:r>
              <a:rPr lang="en-US" sz="3600" dirty="0" err="1">
                <a:solidFill>
                  <a:srgbClr val="FF3300"/>
                </a:solidFill>
              </a:rPr>
              <a:t>hai</a:t>
            </a:r>
            <a:r>
              <a:rPr lang="en-US" sz="3600" dirty="0">
                <a:solidFill>
                  <a:srgbClr val="FF3300"/>
                </a:solidFill>
              </a:rPr>
              <a:t> </a:t>
            </a:r>
            <a:r>
              <a:rPr lang="en-US" sz="3600" dirty="0" err="1">
                <a:solidFill>
                  <a:srgbClr val="FF3300"/>
                </a:solidFill>
              </a:rPr>
              <a:t>trường</a:t>
            </a:r>
            <a:r>
              <a:rPr lang="en-US" sz="3600" dirty="0">
                <a:solidFill>
                  <a:srgbClr val="FF3300"/>
                </a:solidFill>
              </a:rPr>
              <a:t> </a:t>
            </a:r>
            <a:r>
              <a:rPr lang="en-US" sz="3600" dirty="0" err="1">
                <a:solidFill>
                  <a:srgbClr val="FF3300"/>
                </a:solidFill>
              </a:rPr>
              <a:t>hợp</a:t>
            </a:r>
            <a:r>
              <a:rPr lang="en-US" sz="3600" dirty="0">
                <a:solidFill>
                  <a:srgbClr val="FF3300"/>
                </a:solidFill>
              </a:rPr>
              <a:t> </a:t>
            </a:r>
            <a:r>
              <a:rPr lang="en-US" sz="3600" dirty="0" err="1">
                <a:solidFill>
                  <a:srgbClr val="FF3300"/>
                </a:solidFill>
              </a:rPr>
              <a:t>đặc</a:t>
            </a:r>
            <a:r>
              <a:rPr lang="en-US" sz="3600" dirty="0">
                <a:solidFill>
                  <a:srgbClr val="FF3300"/>
                </a:solidFill>
              </a:rPr>
              <a:t> </a:t>
            </a:r>
            <a:r>
              <a:rPr lang="en-US" sz="3600" dirty="0" err="1">
                <a:solidFill>
                  <a:srgbClr val="FF3300"/>
                </a:solidFill>
              </a:rPr>
              <a:t>biệt</a:t>
            </a:r>
            <a:r>
              <a:rPr lang="en-US" sz="3600" dirty="0">
                <a:solidFill>
                  <a:srgbClr val="FF3300"/>
                </a:solidFill>
              </a:rPr>
              <a:t> </a:t>
            </a:r>
            <a:r>
              <a:rPr lang="en-US" sz="3600" dirty="0" err="1">
                <a:solidFill>
                  <a:srgbClr val="FF3300"/>
                </a:solidFill>
              </a:rPr>
              <a:t>là</a:t>
            </a:r>
            <a:r>
              <a:rPr lang="en-US" sz="3600" dirty="0">
                <a:solidFill>
                  <a:srgbClr val="FF3300"/>
                </a:solidFill>
              </a:rPr>
              <a:t> 0 </a:t>
            </a:r>
            <a:r>
              <a:rPr lang="en-US" sz="3600" dirty="0" err="1">
                <a:solidFill>
                  <a:srgbClr val="FF3300"/>
                </a:solidFill>
              </a:rPr>
              <a:t>và</a:t>
            </a:r>
            <a:r>
              <a:rPr lang="en-US" sz="3600" dirty="0">
                <a:solidFill>
                  <a:srgbClr val="FF3300"/>
                </a:solidFill>
              </a:rPr>
              <a:t> 127</a:t>
            </a:r>
            <a:r>
              <a:rPr lang="en-US" sz="3600" dirty="0"/>
              <a:t>. </a:t>
            </a:r>
            <a:r>
              <a:rPr lang="en-US" sz="3600" dirty="0" err="1"/>
              <a:t>Kết</a:t>
            </a:r>
            <a:r>
              <a:rPr lang="en-US" sz="3600" dirty="0"/>
              <a:t> </a:t>
            </a:r>
            <a:r>
              <a:rPr lang="en-US" sz="3600" dirty="0" err="1"/>
              <a:t>quả</a:t>
            </a:r>
            <a:r>
              <a:rPr lang="en-US" sz="3600" dirty="0"/>
              <a:t> </a:t>
            </a:r>
            <a:r>
              <a:rPr lang="en-US" sz="3600" dirty="0" err="1"/>
              <a:t>là</a:t>
            </a:r>
            <a:r>
              <a:rPr lang="en-US" sz="3600" dirty="0"/>
              <a:t> </a:t>
            </a:r>
            <a:r>
              <a:rPr lang="en-US" sz="3600" dirty="0" err="1"/>
              <a:t>lớp</a:t>
            </a:r>
            <a:r>
              <a:rPr lang="en-US" sz="3600" dirty="0"/>
              <a:t> A </a:t>
            </a:r>
            <a:r>
              <a:rPr lang="en-US" sz="3600" dirty="0" err="1"/>
              <a:t>chỉ</a:t>
            </a:r>
            <a:r>
              <a:rPr lang="en-US" sz="3600" dirty="0"/>
              <a:t> </a:t>
            </a:r>
            <a:r>
              <a:rPr lang="en-US" sz="3600" dirty="0" err="1"/>
              <a:t>còn</a:t>
            </a:r>
            <a:r>
              <a:rPr lang="en-US" sz="3600" dirty="0"/>
              <a:t> 126 </a:t>
            </a:r>
            <a:r>
              <a:rPr lang="en-US" sz="3600" dirty="0" err="1"/>
              <a:t>địa</a:t>
            </a:r>
            <a:r>
              <a:rPr lang="en-US" sz="3600" dirty="0"/>
              <a:t> </a:t>
            </a:r>
            <a:r>
              <a:rPr lang="en-US" sz="3600" dirty="0" err="1"/>
              <a:t>chỉ</a:t>
            </a:r>
            <a:r>
              <a:rPr lang="en-US" sz="3600" dirty="0"/>
              <a:t> </a:t>
            </a:r>
            <a:r>
              <a:rPr lang="en-US" sz="3600" dirty="0" err="1"/>
              <a:t>mạng</a:t>
            </a:r>
            <a:r>
              <a:rPr lang="en-US" sz="3600" dirty="0"/>
              <a:t>, 1.0.0.0 </a:t>
            </a:r>
            <a:r>
              <a:rPr lang="en-US" sz="3600" dirty="0" err="1"/>
              <a:t>đến</a:t>
            </a:r>
            <a:r>
              <a:rPr lang="en-US" sz="3600" dirty="0"/>
              <a:t> 126.0.0.0.</a:t>
            </a:r>
            <a:r>
              <a:rPr lang="en-US" sz="3600" dirty="0">
                <a:cs typeface="Tahoma" pitchFamily="34" charset="0"/>
              </a:rPr>
              <a:t> </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285E4321-914E-4EE4-89CC-20DFF103692F}" type="slidenum">
              <a:rPr lang="en-US"/>
              <a:pPr>
                <a:defRPr/>
              </a:pPr>
              <a:t>24</a:t>
            </a:fld>
            <a:endParaRPr lang="en-US"/>
          </a:p>
        </p:txBody>
      </p:sp>
    </p:spTree>
    <p:extLst>
      <p:ext uri="{BB962C8B-B14F-4D97-AF65-F5344CB8AC3E}">
        <p14:creationId xmlns:p14="http://schemas.microsoft.com/office/powerpoint/2010/main" val="303818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A (Class A)</a:t>
            </a:r>
          </a:p>
        </p:txBody>
      </p:sp>
      <p:sp>
        <p:nvSpPr>
          <p:cNvPr id="147459" name="Rectangle 3"/>
          <p:cNvSpPr>
            <a:spLocks noGrp="1" noChangeArrowheads="1"/>
          </p:cNvSpPr>
          <p:nvPr>
            <p:ph idx="1"/>
          </p:nvPr>
        </p:nvSpPr>
        <p:spPr>
          <a:xfrm>
            <a:off x="944217" y="1295400"/>
            <a:ext cx="9819861" cy="4800600"/>
          </a:xfrm>
        </p:spPr>
        <p:txBody>
          <a:bodyPr/>
          <a:lstStyle/>
          <a:p>
            <a:pPr marL="609600" indent="-609600">
              <a:lnSpc>
                <a:spcPct val="90000"/>
              </a:lnSpc>
            </a:pPr>
            <a:r>
              <a:rPr lang="en-US" sz="3600" dirty="0" err="1">
                <a:cs typeface="Tahoma" pitchFamily="34" charset="0"/>
              </a:rPr>
              <a:t>Phần</a:t>
            </a:r>
            <a:r>
              <a:rPr lang="en-US" sz="3600" dirty="0">
                <a:cs typeface="Tahoma" pitchFamily="34" charset="0"/>
              </a:rPr>
              <a:t> </a:t>
            </a:r>
            <a:r>
              <a:rPr lang="en-US" sz="3600" dirty="0" err="1">
                <a:cs typeface="Tahoma" pitchFamily="34" charset="0"/>
              </a:rPr>
              <a:t>host_id</a:t>
            </a:r>
            <a:r>
              <a:rPr lang="en-US" sz="3600" dirty="0">
                <a:cs typeface="Tahoma" pitchFamily="34" charset="0"/>
              </a:rPr>
              <a:t> </a:t>
            </a:r>
            <a:r>
              <a:rPr lang="en-US" sz="3600" dirty="0" err="1">
                <a:cs typeface="Tahoma" pitchFamily="34" charset="0"/>
              </a:rPr>
              <a:t>chiếm</a:t>
            </a:r>
            <a:r>
              <a:rPr lang="en-US" sz="3600" dirty="0">
                <a:cs typeface="Tahoma" pitchFamily="34" charset="0"/>
              </a:rPr>
              <a:t> 24 bit, </a:t>
            </a:r>
            <a:r>
              <a:rPr lang="en-US" sz="3600" dirty="0" err="1">
                <a:cs typeface="Tahoma" pitchFamily="34" charset="0"/>
              </a:rPr>
              <a:t>nghĩa</a:t>
            </a:r>
            <a:r>
              <a:rPr lang="en-US" sz="3600" dirty="0">
                <a:cs typeface="Tahoma" pitchFamily="34" charset="0"/>
              </a:rPr>
              <a:t> </a:t>
            </a:r>
            <a:r>
              <a:rPr lang="en-US" sz="3600" dirty="0" err="1">
                <a:cs typeface="Tahoma" pitchFamily="34" charset="0"/>
              </a:rPr>
              <a:t>là</a:t>
            </a:r>
            <a:r>
              <a:rPr lang="en-US" sz="3600" dirty="0">
                <a:cs typeface="Tahoma" pitchFamily="34" charset="0"/>
              </a:rPr>
              <a:t> </a:t>
            </a:r>
            <a:r>
              <a:rPr lang="en-US" sz="3600" dirty="0" err="1">
                <a:cs typeface="Tahoma" pitchFamily="34" charset="0"/>
              </a:rPr>
              <a:t>có</a:t>
            </a:r>
            <a:r>
              <a:rPr lang="en-US" sz="3600" dirty="0">
                <a:cs typeface="Tahoma" pitchFamily="34" charset="0"/>
              </a:rPr>
              <a:t> 2</a:t>
            </a:r>
            <a:r>
              <a:rPr lang="en-US" sz="3600" baseline="30000" dirty="0">
                <a:cs typeface="Tahoma" pitchFamily="34" charset="0"/>
              </a:rPr>
              <a:t>24</a:t>
            </a:r>
            <a:r>
              <a:rPr lang="en-US" sz="3600" dirty="0">
                <a:cs typeface="Tahoma" pitchFamily="34" charset="0"/>
              </a:rPr>
              <a:t> = </a:t>
            </a:r>
            <a:r>
              <a:rPr lang="en-US" sz="3600" dirty="0"/>
              <a:t>16777216 host </a:t>
            </a:r>
            <a:r>
              <a:rPr lang="en-US" sz="3600" dirty="0" err="1"/>
              <a:t>khác</a:t>
            </a:r>
            <a:r>
              <a:rPr lang="en-US" sz="3600" dirty="0"/>
              <a:t> </a:t>
            </a:r>
            <a:r>
              <a:rPr lang="en-US" sz="3600" dirty="0" err="1"/>
              <a:t>nhau</a:t>
            </a:r>
            <a:r>
              <a:rPr lang="en-US" sz="3600" dirty="0"/>
              <a:t> </a:t>
            </a:r>
            <a:r>
              <a:rPr lang="en-US" sz="3600" dirty="0" err="1"/>
              <a:t>trong</a:t>
            </a:r>
            <a:r>
              <a:rPr lang="en-US" sz="3600" dirty="0"/>
              <a:t> </a:t>
            </a:r>
            <a:r>
              <a:rPr lang="en-US" sz="3600" dirty="0" err="1"/>
              <a:t>mỗi</a:t>
            </a:r>
            <a:r>
              <a:rPr lang="en-US" sz="3600" dirty="0"/>
              <a:t> </a:t>
            </a:r>
            <a:r>
              <a:rPr lang="en-US" sz="3600" dirty="0" err="1"/>
              <a:t>mạng</a:t>
            </a:r>
            <a:r>
              <a:rPr lang="en-US" sz="3600" dirty="0"/>
              <a:t>.</a:t>
            </a:r>
            <a:r>
              <a:rPr lang="en-US" sz="3600" dirty="0">
                <a:cs typeface="Tahoma" pitchFamily="34" charset="0"/>
              </a:rPr>
              <a:t> </a:t>
            </a:r>
            <a:r>
              <a:rPr lang="en-US" sz="3600" dirty="0" err="1">
                <a:solidFill>
                  <a:srgbClr val="FF3300"/>
                </a:solidFill>
              </a:rPr>
              <a:t>Bỏ</a:t>
            </a:r>
            <a:r>
              <a:rPr lang="en-US" sz="3600" dirty="0">
                <a:solidFill>
                  <a:srgbClr val="FF3300"/>
                </a:solidFill>
              </a:rPr>
              <a:t> </a:t>
            </a:r>
            <a:r>
              <a:rPr lang="en-US" sz="3600" dirty="0" err="1">
                <a:solidFill>
                  <a:srgbClr val="FF3300"/>
                </a:solidFill>
              </a:rPr>
              <a:t>đi</a:t>
            </a:r>
            <a:r>
              <a:rPr lang="en-US" sz="3600" dirty="0">
                <a:solidFill>
                  <a:srgbClr val="FF3300"/>
                </a:solidFill>
              </a:rPr>
              <a:t> </a:t>
            </a:r>
            <a:r>
              <a:rPr lang="en-US" sz="3600" dirty="0" err="1">
                <a:solidFill>
                  <a:srgbClr val="FF3300"/>
                </a:solidFill>
              </a:rPr>
              <a:t>hai</a:t>
            </a:r>
            <a:r>
              <a:rPr lang="en-US" sz="3600" dirty="0">
                <a:solidFill>
                  <a:srgbClr val="FF3300"/>
                </a:solidFill>
              </a:rPr>
              <a:t> </a:t>
            </a:r>
            <a:r>
              <a:rPr lang="en-US" sz="3600" dirty="0" err="1">
                <a:solidFill>
                  <a:srgbClr val="FF3300"/>
                </a:solidFill>
              </a:rPr>
              <a:t>trường</a:t>
            </a:r>
            <a:r>
              <a:rPr lang="en-US" sz="3600" dirty="0">
                <a:solidFill>
                  <a:srgbClr val="FF3300"/>
                </a:solidFill>
              </a:rPr>
              <a:t> </a:t>
            </a:r>
            <a:r>
              <a:rPr lang="en-US" sz="3600" dirty="0" err="1">
                <a:solidFill>
                  <a:srgbClr val="FF3300"/>
                </a:solidFill>
              </a:rPr>
              <a:t>hợp</a:t>
            </a:r>
            <a:r>
              <a:rPr lang="en-US" sz="3600" dirty="0">
                <a:solidFill>
                  <a:srgbClr val="FF3300"/>
                </a:solidFill>
              </a:rPr>
              <a:t> </a:t>
            </a:r>
            <a:r>
              <a:rPr lang="en-US" sz="3600" dirty="0" err="1">
                <a:solidFill>
                  <a:srgbClr val="FF3300"/>
                </a:solidFill>
              </a:rPr>
              <a:t>đặc</a:t>
            </a:r>
            <a:r>
              <a:rPr lang="en-US" sz="3600" dirty="0">
                <a:solidFill>
                  <a:srgbClr val="FF3300"/>
                </a:solidFill>
              </a:rPr>
              <a:t> </a:t>
            </a:r>
            <a:r>
              <a:rPr lang="en-US" sz="3600" dirty="0" err="1">
                <a:solidFill>
                  <a:srgbClr val="FF3300"/>
                </a:solidFill>
              </a:rPr>
              <a:t>biệt</a:t>
            </a:r>
            <a:r>
              <a:rPr lang="en-US" sz="3600" dirty="0">
                <a:solidFill>
                  <a:srgbClr val="FF3300"/>
                </a:solidFill>
              </a:rPr>
              <a:t> </a:t>
            </a:r>
            <a:r>
              <a:rPr lang="en-US" sz="3600" dirty="0">
                <a:solidFill>
                  <a:srgbClr val="FF3300"/>
                </a:solidFill>
                <a:cs typeface="Tahoma" pitchFamily="34" charset="0"/>
              </a:rPr>
              <a:t>(</a:t>
            </a:r>
            <a:r>
              <a:rPr lang="en-US" sz="3600" dirty="0" err="1">
                <a:solidFill>
                  <a:srgbClr val="FF3300"/>
                </a:solidFill>
                <a:cs typeface="Tahoma" pitchFamily="34" charset="0"/>
              </a:rPr>
              <a:t>phần</a:t>
            </a:r>
            <a:r>
              <a:rPr lang="en-US" sz="3600" dirty="0">
                <a:solidFill>
                  <a:srgbClr val="FF3300"/>
                </a:solidFill>
                <a:cs typeface="Tahoma" pitchFamily="34" charset="0"/>
              </a:rPr>
              <a:t> </a:t>
            </a:r>
            <a:r>
              <a:rPr lang="en-US" sz="3600" dirty="0" err="1">
                <a:solidFill>
                  <a:srgbClr val="FF3300"/>
                </a:solidFill>
                <a:cs typeface="Tahoma" pitchFamily="34" charset="0"/>
              </a:rPr>
              <a:t>host_id</a:t>
            </a:r>
            <a:r>
              <a:rPr lang="en-US" sz="3600" dirty="0">
                <a:solidFill>
                  <a:srgbClr val="FF3300"/>
                </a:solidFill>
                <a:cs typeface="Tahoma" pitchFamily="34" charset="0"/>
              </a:rPr>
              <a:t> </a:t>
            </a:r>
            <a:r>
              <a:rPr lang="en-US" sz="3600" dirty="0" err="1">
                <a:solidFill>
                  <a:srgbClr val="FF3300"/>
                </a:solidFill>
                <a:cs typeface="Tahoma" pitchFamily="34" charset="0"/>
              </a:rPr>
              <a:t>chứa</a:t>
            </a:r>
            <a:r>
              <a:rPr lang="en-US" sz="3600" dirty="0">
                <a:solidFill>
                  <a:srgbClr val="FF3300"/>
                </a:solidFill>
                <a:cs typeface="Tahoma" pitchFamily="34" charset="0"/>
              </a:rPr>
              <a:t> </a:t>
            </a:r>
            <a:r>
              <a:rPr lang="en-US" sz="3600" dirty="0" err="1">
                <a:solidFill>
                  <a:srgbClr val="FF3300"/>
                </a:solidFill>
                <a:cs typeface="Tahoma" pitchFamily="34" charset="0"/>
              </a:rPr>
              <a:t>toàn</a:t>
            </a:r>
            <a:r>
              <a:rPr lang="en-US" sz="3600" dirty="0">
                <a:solidFill>
                  <a:srgbClr val="FF3300"/>
                </a:solidFill>
                <a:cs typeface="Tahoma" pitchFamily="34" charset="0"/>
              </a:rPr>
              <a:t> </a:t>
            </a:r>
            <a:r>
              <a:rPr lang="en-US" sz="3600" dirty="0" err="1">
                <a:solidFill>
                  <a:srgbClr val="FF3300"/>
                </a:solidFill>
                <a:cs typeface="Tahoma" pitchFamily="34" charset="0"/>
              </a:rPr>
              <a:t>các</a:t>
            </a:r>
            <a:r>
              <a:rPr lang="en-US" sz="3600" dirty="0">
                <a:solidFill>
                  <a:srgbClr val="FF3300"/>
                </a:solidFill>
                <a:cs typeface="Tahoma" pitchFamily="34" charset="0"/>
              </a:rPr>
              <a:t> bit 0 </a:t>
            </a:r>
            <a:r>
              <a:rPr lang="en-US" sz="3600" dirty="0" err="1">
                <a:solidFill>
                  <a:srgbClr val="FF3300"/>
                </a:solidFill>
                <a:cs typeface="Tahoma" pitchFamily="34" charset="0"/>
              </a:rPr>
              <a:t>và</a:t>
            </a:r>
            <a:r>
              <a:rPr lang="en-US" sz="3600" dirty="0">
                <a:solidFill>
                  <a:srgbClr val="FF3300"/>
                </a:solidFill>
                <a:cs typeface="Tahoma" pitchFamily="34" charset="0"/>
              </a:rPr>
              <a:t> bit 1)</a:t>
            </a:r>
            <a:r>
              <a:rPr lang="en-US" sz="3600" dirty="0"/>
              <a:t>. </a:t>
            </a:r>
            <a:r>
              <a:rPr lang="en-US" sz="3600" dirty="0" err="1"/>
              <a:t>Còn</a:t>
            </a:r>
            <a:r>
              <a:rPr lang="en-US" sz="3600" dirty="0"/>
              <a:t> </a:t>
            </a:r>
            <a:r>
              <a:rPr lang="en-US" sz="3600" dirty="0" err="1"/>
              <a:t>lại</a:t>
            </a:r>
            <a:r>
              <a:rPr lang="en-US" sz="3600" dirty="0"/>
              <a:t>: 16777214 host.</a:t>
            </a:r>
          </a:p>
          <a:p>
            <a:pPr marL="609600" indent="-609600">
              <a:lnSpc>
                <a:spcPct val="90000"/>
              </a:lnSpc>
            </a:pPr>
            <a:r>
              <a:rPr lang="en-US" sz="3600" dirty="0" err="1"/>
              <a:t>Ví</a:t>
            </a:r>
            <a:r>
              <a:rPr lang="en-US" sz="3600" dirty="0"/>
              <a:t> </a:t>
            </a:r>
            <a:r>
              <a:rPr lang="en-US" sz="3600" dirty="0" err="1"/>
              <a:t>dụ</a:t>
            </a:r>
            <a:r>
              <a:rPr lang="en-US" sz="3600" dirty="0"/>
              <a:t> </a:t>
            </a:r>
            <a:r>
              <a:rPr lang="en-US" sz="3600" dirty="0" err="1"/>
              <a:t>đối</a:t>
            </a:r>
            <a:r>
              <a:rPr lang="en-US" sz="3600" dirty="0"/>
              <a:t> </a:t>
            </a:r>
            <a:r>
              <a:rPr lang="en-US" sz="3600" dirty="0" err="1"/>
              <a:t>với</a:t>
            </a:r>
            <a:r>
              <a:rPr lang="en-US" sz="3600" dirty="0"/>
              <a:t> </a:t>
            </a:r>
            <a:r>
              <a:rPr lang="en-US" sz="3600" dirty="0" err="1"/>
              <a:t>mạng</a:t>
            </a:r>
            <a:r>
              <a:rPr lang="en-US" sz="3600" dirty="0"/>
              <a:t> </a:t>
            </a:r>
            <a:r>
              <a:rPr lang="en-US" sz="3600" dirty="0">
                <a:solidFill>
                  <a:srgbClr val="FF3300"/>
                </a:solidFill>
              </a:rPr>
              <a:t>10</a:t>
            </a:r>
            <a:r>
              <a:rPr lang="en-US" sz="3600" dirty="0"/>
              <a:t>.</a:t>
            </a:r>
            <a:r>
              <a:rPr lang="en-US" sz="3600" dirty="0">
                <a:solidFill>
                  <a:srgbClr val="0066FF"/>
                </a:solidFill>
              </a:rPr>
              <a:t>0.0.0</a:t>
            </a:r>
            <a:r>
              <a:rPr lang="en-US" sz="3600" dirty="0"/>
              <a:t> </a:t>
            </a:r>
            <a:r>
              <a:rPr lang="en-US" sz="3600" dirty="0" err="1"/>
              <a:t>thì</a:t>
            </a:r>
            <a:r>
              <a:rPr lang="en-US" sz="3600" dirty="0"/>
              <a:t> </a:t>
            </a:r>
            <a:r>
              <a:rPr lang="en-US" sz="3600" dirty="0" err="1"/>
              <a:t>những</a:t>
            </a:r>
            <a:r>
              <a:rPr lang="en-US" sz="3600" dirty="0"/>
              <a:t> </a:t>
            </a:r>
            <a:r>
              <a:rPr lang="en-US" sz="3600" dirty="0" err="1"/>
              <a:t>giá</a:t>
            </a:r>
            <a:r>
              <a:rPr lang="en-US" sz="3600" dirty="0"/>
              <a:t> </a:t>
            </a:r>
            <a:r>
              <a:rPr lang="en-US" sz="3600" dirty="0" err="1"/>
              <a:t>trị</a:t>
            </a:r>
            <a:r>
              <a:rPr lang="en-US" sz="3600" dirty="0"/>
              <a:t> host </a:t>
            </a:r>
            <a:r>
              <a:rPr lang="en-US" sz="3600" dirty="0" err="1"/>
              <a:t>hợp</a:t>
            </a:r>
            <a:r>
              <a:rPr lang="en-US" sz="3600" dirty="0"/>
              <a:t> </a:t>
            </a:r>
            <a:r>
              <a:rPr lang="en-US" sz="3600" dirty="0" err="1"/>
              <a:t>lệ</a:t>
            </a:r>
            <a:r>
              <a:rPr lang="en-US" sz="3600" dirty="0"/>
              <a:t> </a:t>
            </a:r>
            <a:r>
              <a:rPr lang="en-US" sz="3600" dirty="0" err="1"/>
              <a:t>là</a:t>
            </a:r>
            <a:r>
              <a:rPr lang="en-US" sz="3600" dirty="0"/>
              <a:t> </a:t>
            </a:r>
            <a:r>
              <a:rPr lang="en-US" sz="3600" dirty="0">
                <a:solidFill>
                  <a:srgbClr val="FF3300"/>
                </a:solidFill>
              </a:rPr>
              <a:t>10</a:t>
            </a:r>
            <a:r>
              <a:rPr lang="en-US" sz="3600" dirty="0"/>
              <a:t>.</a:t>
            </a:r>
            <a:r>
              <a:rPr lang="en-US" sz="3600" dirty="0">
                <a:solidFill>
                  <a:srgbClr val="0066FF"/>
                </a:solidFill>
              </a:rPr>
              <a:t>0.0.1</a:t>
            </a:r>
            <a:r>
              <a:rPr lang="en-US" sz="3600" dirty="0"/>
              <a:t> </a:t>
            </a:r>
            <a:r>
              <a:rPr lang="en-US" sz="3600" dirty="0" err="1"/>
              <a:t>đến</a:t>
            </a:r>
            <a:r>
              <a:rPr lang="en-US" sz="3600" dirty="0"/>
              <a:t> </a:t>
            </a:r>
            <a:r>
              <a:rPr lang="en-US" sz="3600" dirty="0">
                <a:solidFill>
                  <a:srgbClr val="FF3300"/>
                </a:solidFill>
              </a:rPr>
              <a:t>10</a:t>
            </a:r>
            <a:r>
              <a:rPr lang="en-US" sz="3600" dirty="0"/>
              <a:t>.</a:t>
            </a:r>
            <a:r>
              <a:rPr lang="en-US" sz="3600" dirty="0">
                <a:solidFill>
                  <a:srgbClr val="0066FF"/>
                </a:solidFill>
              </a:rPr>
              <a:t>255.255.254</a:t>
            </a:r>
            <a:r>
              <a:rPr lang="en-US" sz="3600" dirty="0"/>
              <a:t>. </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A16AA074-2651-4D94-93E2-0B9A8040B979}" type="slidenum">
              <a:rPr lang="en-US"/>
              <a:pPr>
                <a:defRPr/>
              </a:pPr>
              <a:t>25</a:t>
            </a:fld>
            <a:endParaRPr lang="en-US"/>
          </a:p>
        </p:txBody>
      </p:sp>
    </p:spTree>
    <p:extLst>
      <p:ext uri="{BB962C8B-B14F-4D97-AF65-F5344CB8AC3E}">
        <p14:creationId xmlns:p14="http://schemas.microsoft.com/office/powerpoint/2010/main" val="139735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B (Class B)</a:t>
            </a:r>
          </a:p>
        </p:txBody>
      </p:sp>
      <p:sp>
        <p:nvSpPr>
          <p:cNvPr id="148483" name="Rectangle 3"/>
          <p:cNvSpPr>
            <a:spLocks noGrp="1" noChangeArrowheads="1"/>
          </p:cNvSpPr>
          <p:nvPr>
            <p:ph idx="1"/>
          </p:nvPr>
        </p:nvSpPr>
        <p:spPr>
          <a:xfrm>
            <a:off x="2209800" y="1524000"/>
            <a:ext cx="7772400" cy="4572000"/>
          </a:xfrm>
        </p:spPr>
        <p:txBody>
          <a:bodyPr/>
          <a:lstStyle/>
          <a:p>
            <a:pPr marL="609600" indent="-609600">
              <a:buNone/>
            </a:pPr>
            <a:r>
              <a:rPr lang="en-US" b="1"/>
              <a:t>   </a:t>
            </a:r>
            <a:r>
              <a:rPr lang="en-US">
                <a:cs typeface="Tahoma" pitchFamily="34" charset="0"/>
              </a:rPr>
              <a:t>Dành 2 byte cho phần network_id và 2 byte cho phần host_id.</a:t>
            </a:r>
            <a:endParaRPr lang="en-US" b="1">
              <a:cs typeface="Tahoma" pitchFamily="34" charset="0"/>
            </a:endParaRPr>
          </a:p>
          <a:p>
            <a:pPr marL="609600" indent="-609600"/>
            <a:endParaRPr lang="en-US"/>
          </a:p>
        </p:txBody>
      </p:sp>
      <p:sp>
        <p:nvSpPr>
          <p:cNvPr id="5" name="Slide Number Placeholder 4"/>
          <p:cNvSpPr>
            <a:spLocks noGrp="1"/>
          </p:cNvSpPr>
          <p:nvPr>
            <p:ph type="sldNum" sz="quarter" idx="4294967295"/>
          </p:nvPr>
        </p:nvSpPr>
        <p:spPr>
          <a:xfrm>
            <a:off x="8534400" y="6356351"/>
            <a:ext cx="2133600" cy="365125"/>
          </a:xfrm>
          <a:prstGeom prst="rect">
            <a:avLst/>
          </a:prstGeom>
        </p:spPr>
        <p:txBody>
          <a:bodyPr/>
          <a:lstStyle/>
          <a:p>
            <a:pPr>
              <a:defRPr/>
            </a:pPr>
            <a:fld id="{384AB503-13BB-4A06-B9EC-9E7F24A3D0D8}" type="slidenum">
              <a:rPr lang="en-US"/>
              <a:pPr>
                <a:defRPr/>
              </a:pPr>
              <a:t>26</a:t>
            </a:fld>
            <a:endParaRPr lang="en-US"/>
          </a:p>
        </p:txBody>
      </p:sp>
      <p:pic>
        <p:nvPicPr>
          <p:cNvPr id="148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3200"/>
            <a:ext cx="731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002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B (Class B)</a:t>
            </a:r>
          </a:p>
        </p:txBody>
      </p:sp>
      <p:sp>
        <p:nvSpPr>
          <p:cNvPr id="149507" name="Rectangle 3"/>
          <p:cNvSpPr>
            <a:spLocks noGrp="1" noChangeArrowheads="1"/>
          </p:cNvSpPr>
          <p:nvPr>
            <p:ph idx="1"/>
          </p:nvPr>
        </p:nvSpPr>
        <p:spPr>
          <a:xfrm>
            <a:off x="2209800" y="1295400"/>
            <a:ext cx="7772400" cy="4800600"/>
          </a:xfrm>
        </p:spPr>
        <p:txBody>
          <a:bodyPr/>
          <a:lstStyle/>
          <a:p>
            <a:pPr marL="609600" indent="-609600"/>
            <a:r>
              <a:rPr lang="en-US" sz="3600">
                <a:cs typeface="Tahoma" pitchFamily="34" charset="0"/>
              </a:rPr>
              <a:t>Hai bit đầu tiên của byte đầu tiên phải là 10. Dạng nhị phân của octet này là </a:t>
            </a:r>
            <a:r>
              <a:rPr lang="en-US" sz="3600">
                <a:solidFill>
                  <a:srgbClr val="FF3300"/>
                </a:solidFill>
                <a:cs typeface="Tahoma" pitchFamily="34" charset="0"/>
              </a:rPr>
              <a:t>10</a:t>
            </a:r>
            <a:r>
              <a:rPr lang="en-US" sz="3600">
                <a:cs typeface="Tahoma" pitchFamily="34" charset="0"/>
              </a:rPr>
              <a:t>xxxxxx </a:t>
            </a:r>
          </a:p>
          <a:p>
            <a:pPr marL="609600" indent="-609600"/>
            <a:r>
              <a:rPr lang="en-US" sz="3600"/>
              <a:t>Những địa chỉ IP có byte đầu tiên nằm trong khoảng từ </a:t>
            </a:r>
            <a:r>
              <a:rPr lang="en-US" sz="3600">
                <a:cs typeface="Tahoma" pitchFamily="34" charset="0"/>
              </a:rPr>
              <a:t>128 (=</a:t>
            </a:r>
            <a:r>
              <a:rPr lang="en-US" sz="3600">
                <a:solidFill>
                  <a:srgbClr val="FF3300"/>
                </a:solidFill>
                <a:cs typeface="Tahoma" pitchFamily="34" charset="0"/>
              </a:rPr>
              <a:t>10</a:t>
            </a:r>
            <a:r>
              <a:rPr lang="en-US" sz="3600">
                <a:cs typeface="Tahoma" pitchFamily="34" charset="0"/>
              </a:rPr>
              <a:t>000000</a:t>
            </a:r>
            <a:r>
              <a:rPr lang="en-US" sz="3600" baseline="-25000"/>
              <a:t>(2)</a:t>
            </a:r>
            <a:r>
              <a:rPr lang="en-US" sz="3600">
                <a:cs typeface="Tahoma" pitchFamily="34" charset="0"/>
              </a:rPr>
              <a:t>) đến 191 (=</a:t>
            </a:r>
            <a:r>
              <a:rPr lang="en-US" sz="3600">
                <a:solidFill>
                  <a:srgbClr val="FF3300"/>
                </a:solidFill>
                <a:cs typeface="Tahoma" pitchFamily="34" charset="0"/>
              </a:rPr>
              <a:t>10</a:t>
            </a:r>
            <a:r>
              <a:rPr lang="en-US" sz="3600">
                <a:cs typeface="Tahoma" pitchFamily="34" charset="0"/>
              </a:rPr>
              <a:t>111111</a:t>
            </a:r>
            <a:r>
              <a:rPr lang="en-US" sz="3600" baseline="-25000"/>
              <a:t>(2)</a:t>
            </a:r>
            <a:r>
              <a:rPr lang="en-US" sz="3600">
                <a:cs typeface="Tahoma" pitchFamily="34" charset="0"/>
              </a:rPr>
              <a:t>) sẽ thuộc về lớp B</a:t>
            </a:r>
            <a:r>
              <a:rPr lang="en-US" sz="3600"/>
              <a:t> </a:t>
            </a:r>
          </a:p>
          <a:p>
            <a:pPr marL="609600" indent="-609600"/>
            <a:r>
              <a:rPr lang="en-US" sz="3600"/>
              <a:t>Ví dụ: </a:t>
            </a:r>
            <a:r>
              <a:rPr lang="en-US" sz="3600">
                <a:cs typeface="Tahoma" pitchFamily="34" charset="0"/>
              </a:rPr>
              <a:t>172.29.10.1 </a:t>
            </a:r>
            <a:r>
              <a:rPr lang="en-US" sz="3600"/>
              <a:t>.</a:t>
            </a:r>
            <a:r>
              <a:rPr lang="en-US" sz="3600">
                <a:cs typeface="Tahoma" pitchFamily="34" charset="0"/>
              </a:rPr>
              <a:t> </a:t>
            </a:r>
          </a:p>
          <a:p>
            <a:pPr marL="609600" indent="-609600"/>
            <a:endParaRPr lang="en-US" sz="3600">
              <a:cs typeface="Tahoma" pitchFamily="34" charset="0"/>
            </a:endParaRP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2CE79E9F-0A78-4C78-B16F-39287C0D9AFE}" type="slidenum">
              <a:rPr lang="en-US"/>
              <a:pPr>
                <a:defRPr/>
              </a:pPr>
              <a:t>27</a:t>
            </a:fld>
            <a:endParaRPr lang="en-US"/>
          </a:p>
        </p:txBody>
      </p:sp>
    </p:spTree>
    <p:extLst>
      <p:ext uri="{BB962C8B-B14F-4D97-AF65-F5344CB8AC3E}">
        <p14:creationId xmlns:p14="http://schemas.microsoft.com/office/powerpoint/2010/main" val="396037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514600" y="-76200"/>
            <a:ext cx="7467600" cy="1143000"/>
          </a:xfrm>
        </p:spPr>
        <p:txBody>
          <a:bodyPr/>
          <a:lstStyle/>
          <a:p>
            <a:pPr eaLnBrk="1" hangingPunct="1"/>
            <a:r>
              <a:rPr lang="en-US" dirty="0" err="1"/>
              <a:t>Lớp</a:t>
            </a:r>
            <a:r>
              <a:rPr lang="en-US" dirty="0"/>
              <a:t> B (Class B)</a:t>
            </a:r>
          </a:p>
        </p:txBody>
      </p:sp>
      <p:sp>
        <p:nvSpPr>
          <p:cNvPr id="150531" name="Rectangle 3"/>
          <p:cNvSpPr>
            <a:spLocks noGrp="1" noChangeArrowheads="1"/>
          </p:cNvSpPr>
          <p:nvPr>
            <p:ph idx="1"/>
          </p:nvPr>
        </p:nvSpPr>
        <p:spPr>
          <a:xfrm>
            <a:off x="2209800" y="1295400"/>
            <a:ext cx="7772400" cy="4800600"/>
          </a:xfrm>
        </p:spPr>
        <p:txBody>
          <a:bodyPr/>
          <a:lstStyle/>
          <a:p>
            <a:pPr marL="609600" indent="-609600"/>
            <a:r>
              <a:rPr lang="en-US" sz="4000">
                <a:cs typeface="Tahoma" pitchFamily="34" charset="0"/>
              </a:rPr>
              <a:t>Phần network_id chiếm 16 bit bỏ đi 2 bit làm ID cho lớp, còn lại 14 bit cho phép ta đánh thứ tự 16384 (=2</a:t>
            </a:r>
            <a:r>
              <a:rPr lang="en-US" sz="4000" baseline="30000">
                <a:cs typeface="Tahoma" pitchFamily="34" charset="0"/>
              </a:rPr>
              <a:t>14</a:t>
            </a:r>
            <a:r>
              <a:rPr lang="en-US" sz="4000">
                <a:cs typeface="Tahoma" pitchFamily="34" charset="0"/>
              </a:rPr>
              <a:t>) mạng khác nhau (</a:t>
            </a:r>
            <a:r>
              <a:rPr lang="en-US" sz="4000">
                <a:solidFill>
                  <a:srgbClr val="FF3300"/>
                </a:solidFill>
                <a:cs typeface="Tahoma" pitchFamily="34" charset="0"/>
              </a:rPr>
              <a:t>128.0</a:t>
            </a:r>
            <a:r>
              <a:rPr lang="en-US" sz="4000">
                <a:cs typeface="Tahoma" pitchFamily="34" charset="0"/>
              </a:rPr>
              <a:t>.</a:t>
            </a:r>
            <a:r>
              <a:rPr lang="en-US" sz="4000">
                <a:solidFill>
                  <a:srgbClr val="0066FF"/>
                </a:solidFill>
                <a:cs typeface="Tahoma" pitchFamily="34" charset="0"/>
              </a:rPr>
              <a:t>0.0</a:t>
            </a:r>
            <a:r>
              <a:rPr lang="en-US" sz="4000">
                <a:cs typeface="Tahoma" pitchFamily="34" charset="0"/>
              </a:rPr>
              <a:t> đến </a:t>
            </a:r>
            <a:r>
              <a:rPr lang="en-US" sz="4000">
                <a:solidFill>
                  <a:srgbClr val="FF3300"/>
                </a:solidFill>
                <a:cs typeface="Tahoma" pitchFamily="34" charset="0"/>
              </a:rPr>
              <a:t>191.255</a:t>
            </a:r>
            <a:r>
              <a:rPr lang="en-US" sz="4000">
                <a:cs typeface="Tahoma" pitchFamily="34" charset="0"/>
              </a:rPr>
              <a:t>.</a:t>
            </a:r>
            <a:r>
              <a:rPr lang="en-US" sz="4000">
                <a:solidFill>
                  <a:srgbClr val="0066FF"/>
                </a:solidFill>
                <a:cs typeface="Tahoma" pitchFamily="34" charset="0"/>
              </a:rPr>
              <a:t>0.0</a:t>
            </a:r>
            <a:r>
              <a:rPr lang="en-US" sz="4000">
                <a:cs typeface="Tahoma" pitchFamily="34" charset="0"/>
              </a:rPr>
              <a:t>). </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09A239FA-538A-44DC-B35E-C7768724E502}" type="slidenum">
              <a:rPr lang="en-US"/>
              <a:pPr>
                <a:defRPr/>
              </a:pPr>
              <a:t>28</a:t>
            </a:fld>
            <a:endParaRPr lang="en-US"/>
          </a:p>
        </p:txBody>
      </p:sp>
    </p:spTree>
    <p:extLst>
      <p:ext uri="{BB962C8B-B14F-4D97-AF65-F5344CB8AC3E}">
        <p14:creationId xmlns:p14="http://schemas.microsoft.com/office/powerpoint/2010/main" val="373353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514600" y="-76200"/>
            <a:ext cx="7467600" cy="1143000"/>
          </a:xfrm>
        </p:spPr>
        <p:txBody>
          <a:bodyPr/>
          <a:lstStyle/>
          <a:p>
            <a:pPr eaLnBrk="1" hangingPunct="1"/>
            <a:r>
              <a:rPr lang="en-US" dirty="0" err="1"/>
              <a:t>Lớp</a:t>
            </a:r>
            <a:r>
              <a:rPr lang="en-US" dirty="0"/>
              <a:t> B (Class B)</a:t>
            </a:r>
          </a:p>
        </p:txBody>
      </p:sp>
      <p:sp>
        <p:nvSpPr>
          <p:cNvPr id="151555" name="Rectangle 3"/>
          <p:cNvSpPr>
            <a:spLocks noGrp="1" noChangeArrowheads="1"/>
          </p:cNvSpPr>
          <p:nvPr>
            <p:ph idx="1"/>
          </p:nvPr>
        </p:nvSpPr>
        <p:spPr>
          <a:xfrm>
            <a:off x="2209800" y="1295400"/>
            <a:ext cx="7772400" cy="4800600"/>
          </a:xfrm>
        </p:spPr>
        <p:txBody>
          <a:bodyPr/>
          <a:lstStyle/>
          <a:p>
            <a:pPr marL="609600" indent="-609600"/>
            <a:r>
              <a:rPr lang="en-US" sz="3600">
                <a:cs typeface="Tahoma" pitchFamily="34" charset="0"/>
              </a:rPr>
              <a:t>Phần host_id dài 16 bit hay có 65536 (=2</a:t>
            </a:r>
            <a:r>
              <a:rPr lang="en-US" sz="3600" baseline="30000">
                <a:cs typeface="Tahoma" pitchFamily="34" charset="0"/>
              </a:rPr>
              <a:t>16</a:t>
            </a:r>
            <a:r>
              <a:rPr lang="en-US" sz="3600">
                <a:cs typeface="Tahoma" pitchFamily="34" charset="0"/>
              </a:rPr>
              <a:t>) giá trị khác nhau. </a:t>
            </a:r>
            <a:r>
              <a:rPr lang="en-US" sz="3600">
                <a:solidFill>
                  <a:srgbClr val="FF3300"/>
                </a:solidFill>
                <a:cs typeface="Tahoma" pitchFamily="34" charset="0"/>
              </a:rPr>
              <a:t>Trừ đi 2 trường hợp đặc biệt</a:t>
            </a:r>
            <a:r>
              <a:rPr lang="en-US" sz="3600">
                <a:cs typeface="Tahoma" pitchFamily="34" charset="0"/>
              </a:rPr>
              <a:t> còn lại 65534 host trong một mạng lớp B. </a:t>
            </a:r>
          </a:p>
          <a:p>
            <a:pPr marL="609600" indent="-609600"/>
            <a:r>
              <a:rPr lang="en-US" sz="3600">
                <a:cs typeface="Tahoma" pitchFamily="34" charset="0"/>
              </a:rPr>
              <a:t>Ví dụ đối với mạng </a:t>
            </a:r>
            <a:r>
              <a:rPr lang="en-US" sz="3600">
                <a:solidFill>
                  <a:srgbClr val="FF3300"/>
                </a:solidFill>
                <a:cs typeface="Tahoma" pitchFamily="34" charset="0"/>
              </a:rPr>
              <a:t>172.29</a:t>
            </a:r>
            <a:r>
              <a:rPr lang="en-US" sz="3600">
                <a:cs typeface="Tahoma" pitchFamily="34" charset="0"/>
              </a:rPr>
              <a:t>.</a:t>
            </a:r>
            <a:r>
              <a:rPr lang="en-US" sz="3600">
                <a:solidFill>
                  <a:srgbClr val="0066FF"/>
                </a:solidFill>
                <a:cs typeface="Tahoma" pitchFamily="34" charset="0"/>
              </a:rPr>
              <a:t>0.0</a:t>
            </a:r>
            <a:r>
              <a:rPr lang="en-US" sz="3600">
                <a:cs typeface="Tahoma" pitchFamily="34" charset="0"/>
              </a:rPr>
              <a:t> thì các địa chỉ host hợp lệ là từ </a:t>
            </a:r>
            <a:r>
              <a:rPr lang="en-US" sz="3600">
                <a:solidFill>
                  <a:srgbClr val="FF3300"/>
                </a:solidFill>
                <a:cs typeface="Tahoma" pitchFamily="34" charset="0"/>
              </a:rPr>
              <a:t>172.29</a:t>
            </a:r>
            <a:r>
              <a:rPr lang="en-US" sz="3600">
                <a:cs typeface="Tahoma" pitchFamily="34" charset="0"/>
              </a:rPr>
              <a:t>.</a:t>
            </a:r>
            <a:r>
              <a:rPr lang="en-US" sz="3600">
                <a:solidFill>
                  <a:srgbClr val="0066FF"/>
                </a:solidFill>
                <a:cs typeface="Tahoma" pitchFamily="34" charset="0"/>
              </a:rPr>
              <a:t>0.1</a:t>
            </a:r>
            <a:r>
              <a:rPr lang="en-US" sz="3600">
                <a:cs typeface="Tahoma" pitchFamily="34" charset="0"/>
              </a:rPr>
              <a:t> đến </a:t>
            </a:r>
            <a:r>
              <a:rPr lang="en-US" sz="3600">
                <a:solidFill>
                  <a:srgbClr val="FF3300"/>
                </a:solidFill>
                <a:cs typeface="Tahoma" pitchFamily="34" charset="0"/>
              </a:rPr>
              <a:t>172.29</a:t>
            </a:r>
            <a:r>
              <a:rPr lang="en-US" sz="3600">
                <a:cs typeface="Tahoma" pitchFamily="34" charset="0"/>
              </a:rPr>
              <a:t>.</a:t>
            </a:r>
            <a:r>
              <a:rPr lang="en-US" sz="3600">
                <a:solidFill>
                  <a:srgbClr val="0066FF"/>
                </a:solidFill>
                <a:cs typeface="Tahoma" pitchFamily="34" charset="0"/>
              </a:rPr>
              <a:t>255.254</a:t>
            </a:r>
            <a:r>
              <a:rPr lang="en-US" sz="3600">
                <a:cs typeface="Tahoma" pitchFamily="34" charset="0"/>
              </a:rPr>
              <a:t>.</a:t>
            </a:r>
            <a:r>
              <a:rPr lang="en-US" sz="3600"/>
              <a:t> </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B5CEC085-C598-4CF6-92DB-1FE6FDB1F9C4}" type="slidenum">
              <a:rPr lang="en-US"/>
              <a:pPr>
                <a:defRPr/>
              </a:pPr>
              <a:t>29</a:t>
            </a:fld>
            <a:endParaRPr lang="en-US"/>
          </a:p>
        </p:txBody>
      </p:sp>
    </p:spTree>
    <p:extLst>
      <p:ext uri="{BB962C8B-B14F-4D97-AF65-F5344CB8AC3E}">
        <p14:creationId xmlns:p14="http://schemas.microsoft.com/office/powerpoint/2010/main" val="137617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DA18-0C1D-436E-BEAA-959E220AAAB5}"/>
              </a:ext>
            </a:extLst>
          </p:cNvPr>
          <p:cNvSpPr>
            <a:spLocks noGrp="1"/>
          </p:cNvSpPr>
          <p:nvPr>
            <p:ph type="title"/>
          </p:nvPr>
        </p:nvSpPr>
        <p:spPr/>
        <p:txBody>
          <a:bodyPr/>
          <a:lstStyle/>
          <a:p>
            <a:r>
              <a:rPr lang="en-US" dirty="0"/>
              <a:t>I. GIỚI THIỆU TẦNG MẠNG</a:t>
            </a:r>
          </a:p>
        </p:txBody>
      </p:sp>
      <p:sp>
        <p:nvSpPr>
          <p:cNvPr id="3" name="Content Placeholder 2">
            <a:extLst>
              <a:ext uri="{FF2B5EF4-FFF2-40B4-BE49-F238E27FC236}">
                <a16:creationId xmlns:a16="http://schemas.microsoft.com/office/drawing/2014/main" id="{5724C990-4E9A-42E2-8214-66FFDCC3F7B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0A4D197-0759-4E73-B4BC-2D547B1A0466}"/>
              </a:ext>
            </a:extLst>
          </p:cNvPr>
          <p:cNvPicPr>
            <a:picLocks noChangeAspect="1"/>
          </p:cNvPicPr>
          <p:nvPr/>
        </p:nvPicPr>
        <p:blipFill>
          <a:blip r:embed="rId2"/>
          <a:stretch>
            <a:fillRect/>
          </a:stretch>
        </p:blipFill>
        <p:spPr>
          <a:xfrm>
            <a:off x="1923428" y="1166812"/>
            <a:ext cx="8708833" cy="5164414"/>
          </a:xfrm>
          <a:prstGeom prst="rect">
            <a:avLst/>
          </a:prstGeom>
        </p:spPr>
      </p:pic>
    </p:spTree>
    <p:extLst>
      <p:ext uri="{BB962C8B-B14F-4D97-AF65-F5344CB8AC3E}">
        <p14:creationId xmlns:p14="http://schemas.microsoft.com/office/powerpoint/2010/main" val="2060521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C (Class C)</a:t>
            </a:r>
          </a:p>
        </p:txBody>
      </p:sp>
      <p:sp>
        <p:nvSpPr>
          <p:cNvPr id="152579" name="Rectangle 3"/>
          <p:cNvSpPr>
            <a:spLocks noGrp="1" noChangeArrowheads="1"/>
          </p:cNvSpPr>
          <p:nvPr>
            <p:ph idx="1"/>
          </p:nvPr>
        </p:nvSpPr>
        <p:spPr>
          <a:xfrm>
            <a:off x="2209800" y="1524000"/>
            <a:ext cx="7772400" cy="4572000"/>
          </a:xfrm>
        </p:spPr>
        <p:txBody>
          <a:bodyPr/>
          <a:lstStyle/>
          <a:p>
            <a:pPr marL="609600" indent="-609600">
              <a:buNone/>
            </a:pPr>
            <a:r>
              <a:rPr lang="en-US" b="1">
                <a:latin typeface="Tahoma" pitchFamily="34" charset="0"/>
              </a:rPr>
              <a:t>   </a:t>
            </a:r>
            <a:r>
              <a:rPr lang="en-US">
                <a:latin typeface="Tahoma" pitchFamily="34" charset="0"/>
                <a:cs typeface="Tahoma" pitchFamily="34" charset="0"/>
              </a:rPr>
              <a:t>Dành 3 byte cho phần network_id và 1 byte cho phần host_id.</a:t>
            </a:r>
            <a:endParaRPr lang="en-US" b="1">
              <a:latin typeface="Tahoma" pitchFamily="34" charset="0"/>
              <a:cs typeface="Tahoma" pitchFamily="34" charset="0"/>
            </a:endParaRPr>
          </a:p>
          <a:p>
            <a:pPr marL="609600" indent="-609600"/>
            <a:endParaRPr lang="en-US"/>
          </a:p>
        </p:txBody>
      </p:sp>
      <p:sp>
        <p:nvSpPr>
          <p:cNvPr id="5" name="Slide Number Placeholder 4"/>
          <p:cNvSpPr>
            <a:spLocks noGrp="1"/>
          </p:cNvSpPr>
          <p:nvPr>
            <p:ph type="sldNum" sz="quarter" idx="4294967295"/>
          </p:nvPr>
        </p:nvSpPr>
        <p:spPr>
          <a:xfrm>
            <a:off x="8534400" y="6356351"/>
            <a:ext cx="2133600" cy="365125"/>
          </a:xfrm>
          <a:prstGeom prst="rect">
            <a:avLst/>
          </a:prstGeom>
        </p:spPr>
        <p:txBody>
          <a:bodyPr/>
          <a:lstStyle/>
          <a:p>
            <a:pPr>
              <a:defRPr/>
            </a:pPr>
            <a:fld id="{45A4F11B-B78F-42B8-831A-6D105E65BA1C}" type="slidenum">
              <a:rPr lang="en-US"/>
              <a:pPr>
                <a:defRPr/>
              </a:pPr>
              <a:t>30</a:t>
            </a:fld>
            <a:endParaRPr lang="en-US"/>
          </a:p>
        </p:txBody>
      </p:sp>
      <p:pic>
        <p:nvPicPr>
          <p:cNvPr id="1525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2667000"/>
            <a:ext cx="75104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514600" y="0"/>
            <a:ext cx="7467600" cy="1143000"/>
          </a:xfrm>
        </p:spPr>
        <p:txBody>
          <a:bodyPr/>
          <a:lstStyle/>
          <a:p>
            <a:pPr eaLnBrk="1" hangingPunct="1"/>
            <a:r>
              <a:rPr lang="en-US" dirty="0" err="1"/>
              <a:t>Lớp</a:t>
            </a:r>
            <a:r>
              <a:rPr lang="en-US" dirty="0"/>
              <a:t> C (Class C)</a:t>
            </a:r>
          </a:p>
        </p:txBody>
      </p:sp>
      <p:sp>
        <p:nvSpPr>
          <p:cNvPr id="153603" name="Rectangle 3"/>
          <p:cNvSpPr>
            <a:spLocks noGrp="1" noChangeArrowheads="1"/>
          </p:cNvSpPr>
          <p:nvPr>
            <p:ph idx="1"/>
          </p:nvPr>
        </p:nvSpPr>
        <p:spPr>
          <a:xfrm>
            <a:off x="2209800" y="1295400"/>
            <a:ext cx="7772400" cy="4800600"/>
          </a:xfrm>
        </p:spPr>
        <p:txBody>
          <a:bodyPr/>
          <a:lstStyle/>
          <a:p>
            <a:pPr marL="609600" indent="-609600"/>
            <a:r>
              <a:rPr lang="en-US" sz="3600">
                <a:cs typeface="Tahoma" pitchFamily="34" charset="0"/>
              </a:rPr>
              <a:t>Ba bit đầu tiên của byte đầu tiên phải là 110. Dạng nhị phân của octet này là </a:t>
            </a:r>
            <a:r>
              <a:rPr lang="en-US" sz="3600">
                <a:solidFill>
                  <a:srgbClr val="FF3300"/>
                </a:solidFill>
                <a:cs typeface="Tahoma" pitchFamily="34" charset="0"/>
              </a:rPr>
              <a:t>110</a:t>
            </a:r>
            <a:r>
              <a:rPr lang="en-US" sz="3600">
                <a:cs typeface="Tahoma" pitchFamily="34" charset="0"/>
              </a:rPr>
              <a:t>xxxxx </a:t>
            </a:r>
          </a:p>
          <a:p>
            <a:pPr marL="609600" indent="-609600"/>
            <a:r>
              <a:rPr lang="en-US" sz="3600"/>
              <a:t>Những địa chỉ IP có byte đầu tiên nằm trong khoảng từ 192 (=</a:t>
            </a:r>
            <a:r>
              <a:rPr lang="en-US" sz="3600">
                <a:solidFill>
                  <a:srgbClr val="FF3300"/>
                </a:solidFill>
              </a:rPr>
              <a:t>110</a:t>
            </a:r>
            <a:r>
              <a:rPr lang="en-US" sz="3600"/>
              <a:t>00000</a:t>
            </a:r>
            <a:r>
              <a:rPr lang="en-US" sz="3600" baseline="-25000"/>
              <a:t>(2)</a:t>
            </a:r>
            <a:r>
              <a:rPr lang="en-US" sz="3600"/>
              <a:t>) đến 223 (=</a:t>
            </a:r>
            <a:r>
              <a:rPr lang="en-US" sz="3600">
                <a:solidFill>
                  <a:srgbClr val="FF3300"/>
                </a:solidFill>
              </a:rPr>
              <a:t>110</a:t>
            </a:r>
            <a:r>
              <a:rPr lang="en-US" sz="3600"/>
              <a:t>11111</a:t>
            </a:r>
            <a:r>
              <a:rPr lang="en-US" sz="3600" baseline="-25000"/>
              <a:t>(2)</a:t>
            </a:r>
            <a:r>
              <a:rPr lang="en-US" sz="3600"/>
              <a:t>) sẽ thuộc về lớp C. </a:t>
            </a:r>
          </a:p>
          <a:p>
            <a:pPr marL="609600" indent="-609600"/>
            <a:r>
              <a:rPr lang="en-US" sz="3600"/>
              <a:t>Ví dụ: 203.162.41.235</a:t>
            </a:r>
            <a:r>
              <a:rPr lang="en-US" sz="3600">
                <a:cs typeface="Tahoma" pitchFamily="34" charset="0"/>
              </a:rPr>
              <a:t>  </a:t>
            </a:r>
          </a:p>
          <a:p>
            <a:pPr marL="609600" indent="-609600"/>
            <a:endParaRPr lang="en-US" sz="3600">
              <a:cs typeface="Tahoma" pitchFamily="34" charset="0"/>
            </a:endParaRP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CF2DED0D-492F-4B60-AE03-47242D9CAA10}" type="slidenum">
              <a:rPr lang="en-US"/>
              <a:pPr>
                <a:defRPr/>
              </a:pPr>
              <a:t>31</a:t>
            </a:fld>
            <a:endParaRPr lang="en-US"/>
          </a:p>
        </p:txBody>
      </p:sp>
    </p:spTree>
    <p:extLst>
      <p:ext uri="{BB962C8B-B14F-4D97-AF65-F5344CB8AC3E}">
        <p14:creationId xmlns:p14="http://schemas.microsoft.com/office/powerpoint/2010/main" val="64301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590800" y="-76200"/>
            <a:ext cx="7867650" cy="1143000"/>
          </a:xfrm>
        </p:spPr>
        <p:txBody>
          <a:bodyPr rtlCol="0">
            <a:normAutofit/>
          </a:bodyPr>
          <a:lstStyle/>
          <a:p>
            <a:pPr>
              <a:defRPr/>
            </a:pPr>
            <a:r>
              <a:rPr lang="en-US" dirty="0" err="1"/>
              <a:t>Các</a:t>
            </a:r>
            <a:r>
              <a:rPr lang="en-US" dirty="0"/>
              <a:t> </a:t>
            </a:r>
            <a:r>
              <a:rPr lang="en-US" dirty="0" err="1"/>
              <a:t>lớp</a:t>
            </a:r>
            <a:r>
              <a:rPr lang="en-US" dirty="0"/>
              <a:t> </a:t>
            </a:r>
            <a:r>
              <a:rPr lang="en-US" dirty="0" err="1"/>
              <a:t>địa</a:t>
            </a:r>
            <a:r>
              <a:rPr lang="en-US" dirty="0"/>
              <a:t> </a:t>
            </a:r>
            <a:r>
              <a:rPr lang="en-US" dirty="0" err="1"/>
              <a:t>chỉ</a:t>
            </a:r>
            <a:r>
              <a:rPr lang="en-US" dirty="0"/>
              <a:t> IP</a:t>
            </a:r>
          </a:p>
        </p:txBody>
      </p:sp>
      <p:sp>
        <p:nvSpPr>
          <p:cNvPr id="7"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65DB6F6F-3125-4C00-AB35-CE403CE009F9}" type="slidenum">
              <a:rPr lang="en-US"/>
              <a:pPr>
                <a:defRPr/>
              </a:pPr>
              <a:t>32</a:t>
            </a:fld>
            <a:endParaRPr lang="en-US"/>
          </a:p>
        </p:txBody>
      </p:sp>
      <p:pic>
        <p:nvPicPr>
          <p:cNvPr id="154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7848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4224338"/>
            <a:ext cx="7848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90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6" name="Rectangle 14"/>
          <p:cNvSpPr>
            <a:spLocks noGrp="1" noChangeArrowheads="1"/>
          </p:cNvSpPr>
          <p:nvPr>
            <p:ph type="title"/>
          </p:nvPr>
        </p:nvSpPr>
        <p:spPr>
          <a:xfrm>
            <a:off x="2674939" y="-152400"/>
            <a:ext cx="7793037" cy="1462087"/>
          </a:xfrm>
        </p:spPr>
        <p:txBody>
          <a:bodyPr rtlCol="0">
            <a:normAutofit/>
          </a:bodyPr>
          <a:lstStyle/>
          <a:p>
            <a:pPr fontAlgn="auto">
              <a:spcAft>
                <a:spcPts val="0"/>
              </a:spcAft>
              <a:defRPr/>
            </a:pPr>
            <a:r>
              <a:rPr lang="en-US" dirty="0" err="1"/>
              <a:t>Các</a:t>
            </a:r>
            <a:r>
              <a:rPr lang="en-US" dirty="0"/>
              <a:t> </a:t>
            </a:r>
            <a:r>
              <a:rPr lang="en-US" dirty="0" err="1"/>
              <a:t>lớp</a:t>
            </a:r>
            <a:r>
              <a:rPr lang="en-US" dirty="0"/>
              <a:t> </a:t>
            </a:r>
            <a:r>
              <a:rPr lang="en-US" dirty="0" err="1"/>
              <a:t>địa</a:t>
            </a:r>
            <a:r>
              <a:rPr lang="en-US" dirty="0"/>
              <a:t> </a:t>
            </a:r>
            <a:r>
              <a:rPr lang="en-US" dirty="0" err="1"/>
              <a:t>chỉ</a:t>
            </a:r>
            <a:r>
              <a:rPr lang="en-US" dirty="0"/>
              <a:t> IP</a:t>
            </a:r>
          </a:p>
        </p:txBody>
      </p:sp>
      <p:sp>
        <p:nvSpPr>
          <p:cNvPr id="7" name="Slide Number Placeholder 7"/>
          <p:cNvSpPr>
            <a:spLocks noGrp="1"/>
          </p:cNvSpPr>
          <p:nvPr>
            <p:ph type="sldNum" sz="quarter" idx="12"/>
          </p:nvPr>
        </p:nvSpPr>
        <p:spPr/>
        <p:txBody>
          <a:bodyPr/>
          <a:lstStyle/>
          <a:p>
            <a:pPr>
              <a:defRPr/>
            </a:pPr>
            <a:fld id="{C1AD66AC-B251-45B4-B178-19B65A8BC3CD}" type="slidenum">
              <a:rPr lang="en-US"/>
              <a:pPr>
                <a:defRPr/>
              </a:pPr>
              <a:t>33</a:t>
            </a:fld>
            <a:endParaRPr lang="en-US"/>
          </a:p>
        </p:txBody>
      </p:sp>
      <p:pic>
        <p:nvPicPr>
          <p:cNvPr id="15565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624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539" y="2209800"/>
            <a:ext cx="4067175"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410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B9A9-B2EF-761F-AA6B-B650C978C9E2}"/>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0268ECB8-A4D2-2A6B-1075-7D1EC6147192}"/>
              </a:ext>
            </a:extLst>
          </p:cNvPr>
          <p:cNvSpPr>
            <a:spLocks noGrp="1"/>
          </p:cNvSpPr>
          <p:nvPr>
            <p:ph idx="1"/>
          </p:nvPr>
        </p:nvSpPr>
        <p:spPr/>
        <p:txBody>
          <a:bodyPr/>
          <a:lstStyle/>
          <a:p>
            <a:pPr algn="l">
              <a:buFont typeface="+mj-lt"/>
              <a:buAutoNum type="arabicPeriod"/>
            </a:pPr>
            <a:r>
              <a:rPr lang="en-US" sz="2000" b="0" i="0" dirty="0">
                <a:solidFill>
                  <a:srgbClr val="0D0D0D"/>
                </a:solidFill>
                <a:effectLst/>
                <a:highlight>
                  <a:srgbClr val="FFFFFF"/>
                </a:highlight>
                <a:latin typeface="Söhne"/>
              </a:rPr>
              <a:t>True or False: IP addresses uniquely identify devices on a network.</a:t>
            </a:r>
          </a:p>
          <a:p>
            <a:pPr algn="l">
              <a:buFont typeface="+mj-lt"/>
              <a:buAutoNum type="arabicPeriod"/>
            </a:pPr>
            <a:r>
              <a:rPr lang="en-US" sz="2000" b="0" i="0" dirty="0">
                <a:solidFill>
                  <a:srgbClr val="0D0D0D"/>
                </a:solidFill>
                <a:effectLst/>
                <a:highlight>
                  <a:srgbClr val="FFFFFF"/>
                </a:highlight>
                <a:latin typeface="Söhne"/>
              </a:rPr>
              <a:t>True or False: IPv6 uses 32-bit addresses.</a:t>
            </a:r>
          </a:p>
          <a:p>
            <a:pPr algn="l">
              <a:buFont typeface="+mj-lt"/>
              <a:buAutoNum type="arabicPeriod"/>
            </a:pPr>
            <a:r>
              <a:rPr lang="en-US" sz="2000" b="0" i="0" dirty="0">
                <a:solidFill>
                  <a:srgbClr val="0D0D0D"/>
                </a:solidFill>
                <a:effectLst/>
                <a:highlight>
                  <a:srgbClr val="FFFFFF"/>
                </a:highlight>
                <a:latin typeface="Söhne"/>
              </a:rPr>
              <a:t>True or False: DHCP stands for Dynamic Host Control Protocol and is used to assign IP addresses dynamically.</a:t>
            </a:r>
          </a:p>
          <a:p>
            <a:pPr algn="l">
              <a:buFont typeface="+mj-lt"/>
              <a:buAutoNum type="arabicPeriod"/>
            </a:pPr>
            <a:r>
              <a:rPr lang="en-US" sz="2000" b="0" i="0" dirty="0">
                <a:solidFill>
                  <a:srgbClr val="0D0D0D"/>
                </a:solidFill>
                <a:effectLst/>
                <a:highlight>
                  <a:srgbClr val="FFFFFF"/>
                </a:highlight>
                <a:latin typeface="Söhne"/>
              </a:rPr>
              <a:t>True or False: IP addresses are divided into two main parts: the network portion and the host portion.</a:t>
            </a:r>
          </a:p>
          <a:p>
            <a:pPr algn="l">
              <a:buFont typeface="+mj-lt"/>
              <a:buAutoNum type="arabicPeriod"/>
            </a:pPr>
            <a:r>
              <a:rPr lang="en-US" sz="2000" b="0" i="0" dirty="0">
                <a:solidFill>
                  <a:srgbClr val="0D0D0D"/>
                </a:solidFill>
                <a:effectLst/>
                <a:highlight>
                  <a:srgbClr val="FFFFFF"/>
                </a:highlight>
                <a:latin typeface="Söhne"/>
              </a:rPr>
              <a:t>True or False: ARP (Address Resolution Protocol) resolves IP addresses to MAC addresses.</a:t>
            </a:r>
          </a:p>
          <a:p>
            <a:pPr algn="l">
              <a:buFont typeface="+mj-lt"/>
              <a:buAutoNum type="arabicPeriod"/>
            </a:pPr>
            <a:r>
              <a:rPr lang="en-US" sz="2000" b="0" i="0" dirty="0">
                <a:solidFill>
                  <a:srgbClr val="0D0D0D"/>
                </a:solidFill>
                <a:effectLst/>
                <a:highlight>
                  <a:srgbClr val="FFFFFF"/>
                </a:highlight>
                <a:latin typeface="Söhne"/>
              </a:rPr>
              <a:t>True or False: NAT (Network Address Translation) allows multiple devices on a local network to share a single public IP address.</a:t>
            </a:r>
          </a:p>
          <a:p>
            <a:pPr algn="l">
              <a:buFont typeface="+mj-lt"/>
              <a:buAutoNum type="arabicPeriod"/>
            </a:pPr>
            <a:r>
              <a:rPr lang="en-US" sz="2000" b="0" i="0" dirty="0">
                <a:solidFill>
                  <a:srgbClr val="0D0D0D"/>
                </a:solidFill>
                <a:effectLst/>
                <a:highlight>
                  <a:srgbClr val="FFFFFF"/>
                </a:highlight>
                <a:latin typeface="Söhne"/>
              </a:rPr>
              <a:t>True or False: Subnetting involves dividing a larger network into smaller, more manageable subnetworks.</a:t>
            </a:r>
          </a:p>
          <a:p>
            <a:pPr algn="l">
              <a:buFont typeface="+mj-lt"/>
              <a:buAutoNum type="arabicPeriod"/>
            </a:pPr>
            <a:r>
              <a:rPr lang="en-US" sz="2000" b="0" i="0" dirty="0">
                <a:solidFill>
                  <a:srgbClr val="0D0D0D"/>
                </a:solidFill>
                <a:effectLst/>
                <a:highlight>
                  <a:srgbClr val="FFFFFF"/>
                </a:highlight>
                <a:latin typeface="Söhne"/>
              </a:rPr>
              <a:t>True or False: ICMP (Internet Control Message Protocol) is used for error reporting and diagnostic functions in IP networks.</a:t>
            </a:r>
          </a:p>
          <a:p>
            <a:pPr algn="l">
              <a:buFont typeface="+mj-lt"/>
              <a:buAutoNum type="arabicPeriod"/>
            </a:pPr>
            <a:r>
              <a:rPr lang="en-US" sz="2000" b="0" i="0" dirty="0">
                <a:solidFill>
                  <a:srgbClr val="0D0D0D"/>
                </a:solidFill>
                <a:effectLst/>
                <a:highlight>
                  <a:srgbClr val="FFFFFF"/>
                </a:highlight>
                <a:latin typeface="Söhne"/>
              </a:rPr>
              <a:t>True or False: An IP address consists of 4 octets separated by periods in IPv4.</a:t>
            </a:r>
          </a:p>
          <a:p>
            <a:pPr algn="l">
              <a:buFont typeface="+mj-lt"/>
              <a:buAutoNum type="arabicPeriod"/>
            </a:pPr>
            <a:r>
              <a:rPr lang="en-US" sz="2000" b="0" i="0" dirty="0">
                <a:solidFill>
                  <a:srgbClr val="0D0D0D"/>
                </a:solidFill>
                <a:effectLst/>
                <a:highlight>
                  <a:srgbClr val="FFFFFF"/>
                </a:highlight>
                <a:latin typeface="Söhne"/>
              </a:rPr>
              <a:t>True or False: IP multicast allows a single packet to be delivered to multiple recipients simultaneously.</a:t>
            </a:r>
          </a:p>
          <a:p>
            <a:endParaRPr lang="en-US" sz="2000" dirty="0"/>
          </a:p>
        </p:txBody>
      </p:sp>
    </p:spTree>
    <p:extLst>
      <p:ext uri="{BB962C8B-B14F-4D97-AF65-F5344CB8AC3E}">
        <p14:creationId xmlns:p14="http://schemas.microsoft.com/office/powerpoint/2010/main" val="222297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140ED9-94BC-482A-9ACB-0E25717D5293}"/>
              </a:ext>
            </a:extLst>
          </p:cNvPr>
          <p:cNvSpPr>
            <a:spLocks noGrp="1"/>
          </p:cNvSpPr>
          <p:nvPr>
            <p:ph type="sldNum" sz="quarter" idx="4294967295"/>
          </p:nvPr>
        </p:nvSpPr>
        <p:spPr>
          <a:xfrm>
            <a:off x="0" y="1096962"/>
            <a:ext cx="711200" cy="244476"/>
          </a:xfrm>
          <a:prstGeom prst="rect">
            <a:avLst/>
          </a:prstGeo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AD93096-5B34-4342-9326-69289CEAE4C2}" type="slidenum">
              <a:rPr kumimoji="0" lang="en-US" sz="1051" b="1" i="0" u="none" strike="noStrike" kern="1200" cap="none" spc="0" normalizeH="0" baseline="0" noProof="0" smtClean="0">
                <a:ln>
                  <a:noFill/>
                </a:ln>
                <a:solidFill>
                  <a:srgbClr val="FFFFFF"/>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51" b="1"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Title 3">
            <a:extLst>
              <a:ext uri="{FF2B5EF4-FFF2-40B4-BE49-F238E27FC236}">
                <a16:creationId xmlns:a16="http://schemas.microsoft.com/office/drawing/2014/main" id="{1FB77F79-9EC1-455B-A43B-8903F0B88BBC}"/>
              </a:ext>
            </a:extLst>
          </p:cNvPr>
          <p:cNvSpPr>
            <a:spLocks noGrp="1"/>
          </p:cNvSpPr>
          <p:nvPr>
            <p:ph type="title"/>
          </p:nvPr>
        </p:nvSpPr>
        <p:spPr/>
        <p:txBody>
          <a:bodyPr>
            <a:noAutofit/>
          </a:bodyPr>
          <a:lstStyle/>
          <a:p>
            <a:r>
              <a:rPr lang="en-US" dirty="0"/>
              <a:t>HĐ. </a:t>
            </a:r>
            <a:r>
              <a:rPr lang="en-US" dirty="0" err="1"/>
              <a:t>Phân</a:t>
            </a:r>
            <a:r>
              <a:rPr lang="en-US" dirty="0"/>
              <a:t> </a:t>
            </a:r>
            <a:r>
              <a:rPr lang="en-US" dirty="0" err="1"/>
              <a:t>lớp</a:t>
            </a:r>
            <a:r>
              <a:rPr lang="en-US" dirty="0"/>
              <a:t> </a:t>
            </a:r>
            <a:r>
              <a:rPr lang="en-US" dirty="0" err="1"/>
              <a:t>địa</a:t>
            </a:r>
            <a:r>
              <a:rPr lang="en-US" dirty="0"/>
              <a:t> </a:t>
            </a:r>
            <a:r>
              <a:rPr lang="en-US" dirty="0" err="1"/>
              <a:t>chỉ</a:t>
            </a:r>
            <a:r>
              <a:rPr lang="en-US" dirty="0"/>
              <a:t> IP </a:t>
            </a:r>
          </a:p>
        </p:txBody>
      </p:sp>
      <p:sp>
        <p:nvSpPr>
          <p:cNvPr id="11" name="Content Placeholder 6">
            <a:extLst>
              <a:ext uri="{FF2B5EF4-FFF2-40B4-BE49-F238E27FC236}">
                <a16:creationId xmlns:a16="http://schemas.microsoft.com/office/drawing/2014/main" id="{A193366A-FF15-4198-840B-6C4A4C35B335}"/>
              </a:ext>
            </a:extLst>
          </p:cNvPr>
          <p:cNvSpPr>
            <a:spLocks noGrp="1"/>
          </p:cNvSpPr>
          <p:nvPr>
            <p:ph sz="quarter" idx="1"/>
          </p:nvPr>
        </p:nvSpPr>
        <p:spPr>
          <a:xfrm>
            <a:off x="776312" y="1484784"/>
            <a:ext cx="10639376" cy="4513817"/>
          </a:xfrm>
          <a:solidFill>
            <a:srgbClr val="FFFF00"/>
          </a:solidFill>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en-US" sz="3200" b="1" cap="none" spc="0" dirty="0">
                <a:ln w="22225">
                  <a:solidFill>
                    <a:schemeClr val="accent2"/>
                  </a:solidFill>
                  <a:prstDash val="solid"/>
                </a:ln>
                <a:solidFill>
                  <a:srgbClr val="FF0000"/>
                </a:solidFill>
                <a:effectLst/>
              </a:rPr>
              <a:t>(1) </a:t>
            </a:r>
            <a:r>
              <a:rPr lang="en-US" sz="3200" b="1" cap="none" spc="0" dirty="0" err="1">
                <a:ln w="22225">
                  <a:solidFill>
                    <a:schemeClr val="accent2"/>
                  </a:solidFill>
                  <a:prstDash val="solid"/>
                </a:ln>
                <a:solidFill>
                  <a:srgbClr val="FF0000"/>
                </a:solidFill>
                <a:effectLst/>
              </a:rPr>
              <a:t>Giao</a:t>
            </a:r>
            <a:r>
              <a:rPr lang="en-US" sz="3200" b="1" cap="none" spc="0" dirty="0">
                <a:ln w="22225">
                  <a:solidFill>
                    <a:schemeClr val="accent2"/>
                  </a:solidFill>
                  <a:prstDash val="solid"/>
                </a:ln>
                <a:solidFill>
                  <a:srgbClr val="FF0000"/>
                </a:solidFill>
                <a:effectLst/>
              </a:rPr>
              <a:t> </a:t>
            </a:r>
            <a:r>
              <a:rPr lang="en-US" sz="3200" b="1" cap="none" spc="0" dirty="0" err="1">
                <a:ln w="22225">
                  <a:solidFill>
                    <a:schemeClr val="accent2"/>
                  </a:solidFill>
                  <a:prstDash val="solid"/>
                </a:ln>
                <a:solidFill>
                  <a:srgbClr val="FF0000"/>
                </a:solidFill>
                <a:effectLst/>
              </a:rPr>
              <a:t>nhiệm</a:t>
            </a:r>
            <a:r>
              <a:rPr lang="en-US" sz="3200" b="1" cap="none" spc="0" dirty="0">
                <a:ln w="22225">
                  <a:solidFill>
                    <a:schemeClr val="accent2"/>
                  </a:solidFill>
                  <a:prstDash val="solid"/>
                </a:ln>
                <a:solidFill>
                  <a:srgbClr val="FF0000"/>
                </a:solidFill>
                <a:effectLst/>
              </a:rPr>
              <a:t> </a:t>
            </a:r>
            <a:r>
              <a:rPr lang="en-US" sz="3200" b="1" cap="none" spc="0" dirty="0" err="1">
                <a:ln w="22225">
                  <a:solidFill>
                    <a:schemeClr val="accent2"/>
                  </a:solidFill>
                  <a:prstDash val="solid"/>
                </a:ln>
                <a:solidFill>
                  <a:srgbClr val="FF0000"/>
                </a:solidFill>
                <a:effectLst/>
              </a:rPr>
              <a:t>vụ</a:t>
            </a:r>
            <a:endParaRPr lang="en-US" sz="3200" b="1" cap="none" spc="0" dirty="0">
              <a:ln w="22225">
                <a:solidFill>
                  <a:schemeClr val="accent2"/>
                </a:solidFill>
                <a:prstDash val="solid"/>
              </a:ln>
              <a:solidFill>
                <a:srgbClr val="FF0000"/>
              </a:solidFill>
              <a:effectLst/>
            </a:endParaRPr>
          </a:p>
          <a:p>
            <a:pPr marL="684213" lvl="1" indent="-344488" algn="just">
              <a:lnSpc>
                <a:spcPct val="150000"/>
              </a:lnSpc>
              <a:buFont typeface="Wingdings" pitchFamily="2" charset="2"/>
              <a:buChar char="Ø"/>
            </a:pPr>
            <a:r>
              <a:rPr lang="en-US" sz="2800" dirty="0" err="1">
                <a:solidFill>
                  <a:schemeClr val="tx1">
                    <a:lumMod val="50000"/>
                  </a:schemeClr>
                </a:solidFill>
              </a:rPr>
              <a:t>Lập</a:t>
            </a:r>
            <a:r>
              <a:rPr lang="en-US" sz="2800" dirty="0">
                <a:solidFill>
                  <a:schemeClr val="tx1">
                    <a:lumMod val="50000"/>
                  </a:schemeClr>
                </a:solidFill>
              </a:rPr>
              <a:t> </a:t>
            </a:r>
            <a:r>
              <a:rPr lang="en-US" sz="2800" dirty="0" err="1">
                <a:solidFill>
                  <a:schemeClr val="tx1">
                    <a:lumMod val="50000"/>
                  </a:schemeClr>
                </a:solidFill>
              </a:rPr>
              <a:t>bảng</a:t>
            </a:r>
            <a:r>
              <a:rPr lang="en-US" sz="2800" dirty="0">
                <a:solidFill>
                  <a:schemeClr val="tx1">
                    <a:lumMod val="50000"/>
                  </a:schemeClr>
                </a:solidFill>
              </a:rPr>
              <a:t> </a:t>
            </a:r>
            <a:r>
              <a:rPr lang="en-US" sz="2800" dirty="0" err="1">
                <a:solidFill>
                  <a:schemeClr val="tx1">
                    <a:lumMod val="50000"/>
                  </a:schemeClr>
                </a:solidFill>
              </a:rPr>
              <a:t>trình</a:t>
            </a:r>
            <a:r>
              <a:rPr lang="en-US" sz="2800" dirty="0">
                <a:solidFill>
                  <a:schemeClr val="tx1">
                    <a:lumMod val="50000"/>
                  </a:schemeClr>
                </a:solidFill>
              </a:rPr>
              <a:t> </a:t>
            </a:r>
            <a:r>
              <a:rPr lang="en-US" sz="2800" dirty="0" err="1">
                <a:solidFill>
                  <a:schemeClr val="tx1">
                    <a:lumMod val="50000"/>
                  </a:schemeClr>
                </a:solidFill>
              </a:rPr>
              <a:t>bày</a:t>
            </a:r>
            <a:r>
              <a:rPr lang="en-US" sz="2800" dirty="0">
                <a:solidFill>
                  <a:schemeClr val="tx1">
                    <a:lumMod val="50000"/>
                  </a:schemeClr>
                </a:solidFill>
              </a:rPr>
              <a:t> </a:t>
            </a:r>
            <a:r>
              <a:rPr lang="en-US" sz="2600" dirty="0" err="1">
                <a:solidFill>
                  <a:schemeClr val="tx1">
                    <a:lumMod val="50000"/>
                  </a:schemeClr>
                </a:solidFill>
              </a:rPr>
              <a:t>và</a:t>
            </a:r>
            <a:r>
              <a:rPr lang="en-US" sz="2600" dirty="0">
                <a:solidFill>
                  <a:schemeClr val="tx1">
                    <a:lumMod val="50000"/>
                  </a:schemeClr>
                </a:solidFill>
              </a:rPr>
              <a:t> </a:t>
            </a:r>
            <a:r>
              <a:rPr lang="en-US" sz="2600" dirty="0" err="1">
                <a:solidFill>
                  <a:schemeClr val="tx1">
                    <a:lumMod val="50000"/>
                  </a:schemeClr>
                </a:solidFill>
              </a:rPr>
              <a:t>cho</a:t>
            </a:r>
            <a:r>
              <a:rPr lang="en-US" sz="2600" dirty="0">
                <a:solidFill>
                  <a:schemeClr val="tx1">
                    <a:lumMod val="50000"/>
                  </a:schemeClr>
                </a:solidFill>
              </a:rPr>
              <a:t> </a:t>
            </a:r>
            <a:r>
              <a:rPr lang="en-US" sz="2600" dirty="0" err="1">
                <a:solidFill>
                  <a:schemeClr val="tx1">
                    <a:lumMod val="50000"/>
                  </a:schemeClr>
                </a:solidFill>
              </a:rPr>
              <a:t>ví</a:t>
            </a:r>
            <a:r>
              <a:rPr lang="en-US" sz="2600" dirty="0">
                <a:solidFill>
                  <a:schemeClr val="tx1">
                    <a:lumMod val="50000"/>
                  </a:schemeClr>
                </a:solidFill>
              </a:rPr>
              <a:t> </a:t>
            </a:r>
            <a:r>
              <a:rPr lang="en-US" sz="2600" dirty="0" err="1">
                <a:solidFill>
                  <a:schemeClr val="tx1">
                    <a:lumMod val="50000"/>
                  </a:schemeClr>
                </a:solidFill>
              </a:rPr>
              <a:t>dụ</a:t>
            </a:r>
            <a:r>
              <a:rPr lang="en-US" sz="2600" dirty="0">
                <a:solidFill>
                  <a:schemeClr val="tx1">
                    <a:lumMod val="50000"/>
                  </a:schemeClr>
                </a:solidFill>
              </a:rPr>
              <a:t> minh </a:t>
            </a:r>
            <a:r>
              <a:rPr lang="en-US" sz="2600" dirty="0" err="1">
                <a:solidFill>
                  <a:schemeClr val="tx1">
                    <a:lumMod val="50000"/>
                  </a:schemeClr>
                </a:solidFill>
              </a:rPr>
              <a:t>họa</a:t>
            </a:r>
            <a:r>
              <a:rPr lang="en-US" sz="2600" dirty="0">
                <a:solidFill>
                  <a:schemeClr val="tx1">
                    <a:lumMod val="50000"/>
                  </a:schemeClr>
                </a:solidFill>
              </a:rPr>
              <a:t> </a:t>
            </a:r>
            <a:r>
              <a:rPr lang="en-US" sz="2600" dirty="0" err="1">
                <a:solidFill>
                  <a:schemeClr val="tx1">
                    <a:lumMod val="50000"/>
                  </a:schemeClr>
                </a:solidFill>
              </a:rPr>
              <a:t>về</a:t>
            </a:r>
            <a:r>
              <a:rPr lang="en-US" sz="2600" dirty="0">
                <a:solidFill>
                  <a:schemeClr val="tx1">
                    <a:lumMod val="50000"/>
                  </a:schemeClr>
                </a:solidFill>
              </a:rPr>
              <a:t> </a:t>
            </a:r>
            <a:r>
              <a:rPr lang="en-US" sz="2800" dirty="0" err="1">
                <a:solidFill>
                  <a:schemeClr val="tx1">
                    <a:lumMod val="50000"/>
                  </a:schemeClr>
                </a:solidFill>
              </a:rPr>
              <a:t>địa</a:t>
            </a:r>
            <a:r>
              <a:rPr lang="en-US" sz="2800" dirty="0">
                <a:solidFill>
                  <a:schemeClr val="tx1">
                    <a:lumMod val="50000"/>
                  </a:schemeClr>
                </a:solidFill>
              </a:rPr>
              <a:t> </a:t>
            </a:r>
            <a:r>
              <a:rPr lang="en-US" sz="2800" dirty="0" err="1">
                <a:solidFill>
                  <a:schemeClr val="tx1">
                    <a:lumMod val="50000"/>
                  </a:schemeClr>
                </a:solidFill>
              </a:rPr>
              <a:t>chỉ</a:t>
            </a:r>
            <a:r>
              <a:rPr lang="en-US" sz="2800" dirty="0">
                <a:solidFill>
                  <a:schemeClr val="tx1">
                    <a:lumMod val="50000"/>
                  </a:schemeClr>
                </a:solidFill>
              </a:rPr>
              <a:t> IP </a:t>
            </a:r>
            <a:r>
              <a:rPr lang="en-US" sz="2800" dirty="0" err="1">
                <a:solidFill>
                  <a:schemeClr val="tx1">
                    <a:lumMod val="50000"/>
                  </a:schemeClr>
                </a:solidFill>
              </a:rPr>
              <a:t>lớp</a:t>
            </a:r>
            <a:r>
              <a:rPr lang="en-US" sz="2800" dirty="0">
                <a:solidFill>
                  <a:schemeClr val="tx1">
                    <a:lumMod val="50000"/>
                  </a:schemeClr>
                </a:solidFill>
              </a:rPr>
              <a:t> </a:t>
            </a:r>
          </a:p>
          <a:p>
            <a:pPr marL="1084263" lvl="1" indent="-344488" algn="just">
              <a:lnSpc>
                <a:spcPct val="150000"/>
              </a:lnSpc>
            </a:pPr>
            <a:r>
              <a:rPr lang="en-US" sz="2600" dirty="0">
                <a:solidFill>
                  <a:schemeClr val="tx1">
                    <a:lumMod val="50000"/>
                  </a:schemeClr>
                </a:solidFill>
              </a:rPr>
              <a:t>A</a:t>
            </a:r>
          </a:p>
          <a:p>
            <a:pPr marL="1084263" lvl="1" indent="-344488" algn="just">
              <a:lnSpc>
                <a:spcPct val="150000"/>
              </a:lnSpc>
            </a:pPr>
            <a:r>
              <a:rPr lang="en-US" sz="2600" dirty="0">
                <a:solidFill>
                  <a:schemeClr val="tx1">
                    <a:lumMod val="50000"/>
                  </a:schemeClr>
                </a:solidFill>
              </a:rPr>
              <a:t>B </a:t>
            </a:r>
          </a:p>
          <a:p>
            <a:pPr marL="1084263" lvl="1" indent="-344488" algn="just">
              <a:lnSpc>
                <a:spcPct val="150000"/>
              </a:lnSpc>
            </a:pPr>
            <a:r>
              <a:rPr lang="en-US" sz="2600" dirty="0">
                <a:solidFill>
                  <a:schemeClr val="tx1">
                    <a:lumMod val="50000"/>
                  </a:schemeClr>
                </a:solidFill>
              </a:rPr>
              <a:t>C</a:t>
            </a:r>
          </a:p>
          <a:p>
            <a:pPr marL="1084263" lvl="1" indent="-344488" algn="just">
              <a:lnSpc>
                <a:spcPct val="150000"/>
              </a:lnSpc>
            </a:pPr>
            <a:r>
              <a:rPr lang="en-US" sz="2600" dirty="0">
                <a:solidFill>
                  <a:schemeClr val="tx1">
                    <a:lumMod val="50000"/>
                  </a:schemeClr>
                </a:solidFill>
              </a:rPr>
              <a:t>D</a:t>
            </a:r>
          </a:p>
          <a:p>
            <a:pPr marL="1084263" lvl="1" indent="-344488" algn="just">
              <a:lnSpc>
                <a:spcPct val="150000"/>
              </a:lnSpc>
            </a:pPr>
            <a:r>
              <a:rPr lang="en-US" sz="2600" dirty="0">
                <a:solidFill>
                  <a:schemeClr val="tx1">
                    <a:lumMod val="50000"/>
                  </a:schemeClr>
                </a:solidFill>
              </a:rPr>
              <a:t>E</a:t>
            </a:r>
            <a:endParaRPr lang="vi-VN" sz="2600" dirty="0">
              <a:solidFill>
                <a:schemeClr val="tx1">
                  <a:lumMod val="50000"/>
                </a:schemeClr>
              </a:solidFill>
            </a:endParaRPr>
          </a:p>
        </p:txBody>
      </p:sp>
      <p:sp>
        <p:nvSpPr>
          <p:cNvPr id="3" name="Google Shape;572;p8">
            <a:extLst>
              <a:ext uri="{FF2B5EF4-FFF2-40B4-BE49-F238E27FC236}">
                <a16:creationId xmlns:a16="http://schemas.microsoft.com/office/drawing/2014/main" id="{06C0AC57-CE2F-4FAA-9A95-E7102A84D165}"/>
              </a:ext>
            </a:extLst>
          </p:cNvPr>
          <p:cNvSpPr/>
          <p:nvPr/>
        </p:nvSpPr>
        <p:spPr>
          <a:xfrm>
            <a:off x="9046132" y="5229200"/>
            <a:ext cx="2367957" cy="769401"/>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5400"/>
              <a:buFont typeface="Calibri"/>
              <a:buNone/>
              <a:tabLst/>
              <a:defRPr/>
            </a:pPr>
            <a:r>
              <a:rPr lang="en-US" sz="4400" b="1" dirty="0">
                <a:ln w="22225">
                  <a:solidFill>
                    <a:srgbClr val="ED7D31"/>
                  </a:solidFill>
                  <a:prstDash val="solid"/>
                </a:ln>
                <a:solidFill>
                  <a:srgbClr val="ED7D31">
                    <a:lumMod val="40000"/>
                    <a:lumOff val="60000"/>
                  </a:srgbClr>
                </a:solidFill>
                <a:latin typeface="Calibri"/>
                <a:ea typeface="Calibri"/>
                <a:cs typeface="Calibri"/>
                <a:sym typeface="Calibri"/>
              </a:rPr>
              <a:t>3</a:t>
            </a: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Calibri"/>
                <a:cs typeface="Calibri"/>
                <a:sym typeface="Calibri"/>
              </a:rPr>
              <a:t>0 </a:t>
            </a:r>
            <a:r>
              <a:rPr kumimoji="0" lang="en-US" sz="44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Calibri"/>
                <a:cs typeface="Calibri"/>
                <a:sym typeface="Calibri"/>
              </a:rPr>
              <a:t>phút</a:t>
            </a:r>
            <a:endParaRPr kumimoji="0" sz="1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ahoma"/>
              <a:ea typeface="+mn-ea"/>
              <a:cs typeface="+mn-cs"/>
            </a:endParaRPr>
          </a:p>
        </p:txBody>
      </p:sp>
    </p:spTree>
    <p:extLst>
      <p:ext uri="{BB962C8B-B14F-4D97-AF65-F5344CB8AC3E}">
        <p14:creationId xmlns:p14="http://schemas.microsoft.com/office/powerpoint/2010/main" val="366497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140ED9-94BC-482A-9ACB-0E25717D5293}"/>
              </a:ext>
            </a:extLst>
          </p:cNvPr>
          <p:cNvSpPr>
            <a:spLocks noGrp="1"/>
          </p:cNvSpPr>
          <p:nvPr>
            <p:ph type="sldNum" sz="quarter" idx="4294967295"/>
          </p:nvPr>
        </p:nvSpPr>
        <p:spPr>
          <a:xfrm>
            <a:off x="0" y="1096962"/>
            <a:ext cx="711200" cy="244476"/>
          </a:xfrm>
          <a:prstGeom prst="rect">
            <a:avLst/>
          </a:prstGeo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AD93096-5B34-4342-9326-69289CEAE4C2}" type="slidenum">
              <a:rPr kumimoji="0" lang="en-US" sz="1051" b="1" i="0" u="none" strike="noStrike" kern="1200" cap="none" spc="0" normalizeH="0" baseline="0" noProof="0" smtClean="0">
                <a:ln>
                  <a:noFill/>
                </a:ln>
                <a:solidFill>
                  <a:srgbClr val="FFFFFF"/>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51" b="1"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Title 3">
            <a:extLst>
              <a:ext uri="{FF2B5EF4-FFF2-40B4-BE49-F238E27FC236}">
                <a16:creationId xmlns:a16="http://schemas.microsoft.com/office/drawing/2014/main" id="{1FB77F79-9EC1-455B-A43B-8903F0B88BBC}"/>
              </a:ext>
            </a:extLst>
          </p:cNvPr>
          <p:cNvSpPr>
            <a:spLocks noGrp="1"/>
          </p:cNvSpPr>
          <p:nvPr>
            <p:ph type="title"/>
          </p:nvPr>
        </p:nvSpPr>
        <p:spPr/>
        <p:txBody>
          <a:bodyPr>
            <a:noAutofit/>
          </a:bodyPr>
          <a:lstStyle/>
          <a:p>
            <a:r>
              <a:rPr lang="en-US" dirty="0"/>
              <a:t>HĐ. </a:t>
            </a:r>
            <a:r>
              <a:rPr lang="en-US" dirty="0" err="1"/>
              <a:t>Phân</a:t>
            </a:r>
            <a:r>
              <a:rPr lang="en-US" dirty="0"/>
              <a:t> </a:t>
            </a:r>
            <a:r>
              <a:rPr lang="en-US" dirty="0" err="1"/>
              <a:t>lớp</a:t>
            </a:r>
            <a:r>
              <a:rPr lang="en-US" dirty="0"/>
              <a:t> </a:t>
            </a:r>
            <a:r>
              <a:rPr lang="en-US" dirty="0" err="1"/>
              <a:t>địa</a:t>
            </a:r>
            <a:r>
              <a:rPr lang="en-US" dirty="0"/>
              <a:t> </a:t>
            </a:r>
            <a:r>
              <a:rPr lang="en-US" dirty="0" err="1"/>
              <a:t>chỉ</a:t>
            </a:r>
            <a:r>
              <a:rPr lang="en-US" dirty="0"/>
              <a:t> IP </a:t>
            </a:r>
          </a:p>
        </p:txBody>
      </p:sp>
      <p:sp>
        <p:nvSpPr>
          <p:cNvPr id="11" name="Content Placeholder 6">
            <a:extLst>
              <a:ext uri="{FF2B5EF4-FFF2-40B4-BE49-F238E27FC236}">
                <a16:creationId xmlns:a16="http://schemas.microsoft.com/office/drawing/2014/main" id="{A193366A-FF15-4198-840B-6C4A4C35B335}"/>
              </a:ext>
            </a:extLst>
          </p:cNvPr>
          <p:cNvSpPr>
            <a:spLocks noGrp="1"/>
          </p:cNvSpPr>
          <p:nvPr>
            <p:ph sz="quarter" idx="1"/>
          </p:nvPr>
        </p:nvSpPr>
        <p:spPr>
          <a:xfrm>
            <a:off x="520817" y="1506444"/>
            <a:ext cx="4091523" cy="4513817"/>
          </a:xfrm>
          <a:solidFill>
            <a:srgbClr val="FFFF00"/>
          </a:solidFill>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3200" b="1" cap="none" spc="0" dirty="0">
                <a:ln w="22225">
                  <a:solidFill>
                    <a:schemeClr val="accent2"/>
                  </a:solidFill>
                  <a:prstDash val="solid"/>
                </a:ln>
                <a:solidFill>
                  <a:srgbClr val="FF0000"/>
                </a:solidFill>
                <a:effectLst/>
              </a:rPr>
              <a:t>(1) </a:t>
            </a:r>
            <a:r>
              <a:rPr lang="en-US" sz="3200" b="1" cap="none" spc="0" dirty="0" err="1">
                <a:ln w="22225">
                  <a:solidFill>
                    <a:schemeClr val="accent2"/>
                  </a:solidFill>
                  <a:prstDash val="solid"/>
                </a:ln>
                <a:solidFill>
                  <a:srgbClr val="FF0000"/>
                </a:solidFill>
                <a:effectLst/>
              </a:rPr>
              <a:t>Giao</a:t>
            </a:r>
            <a:r>
              <a:rPr lang="en-US" sz="3200" b="1" cap="none" spc="0" dirty="0">
                <a:ln w="22225">
                  <a:solidFill>
                    <a:schemeClr val="accent2"/>
                  </a:solidFill>
                  <a:prstDash val="solid"/>
                </a:ln>
                <a:solidFill>
                  <a:srgbClr val="FF0000"/>
                </a:solidFill>
                <a:effectLst/>
              </a:rPr>
              <a:t> </a:t>
            </a:r>
            <a:r>
              <a:rPr lang="en-US" sz="3200" b="1" cap="none" spc="0" dirty="0" err="1">
                <a:ln w="22225">
                  <a:solidFill>
                    <a:schemeClr val="accent2"/>
                  </a:solidFill>
                  <a:prstDash val="solid"/>
                </a:ln>
                <a:solidFill>
                  <a:srgbClr val="FF0000"/>
                </a:solidFill>
                <a:effectLst/>
              </a:rPr>
              <a:t>nhiệm</a:t>
            </a:r>
            <a:r>
              <a:rPr lang="en-US" sz="3200" b="1" cap="none" spc="0" dirty="0">
                <a:ln w="22225">
                  <a:solidFill>
                    <a:schemeClr val="accent2"/>
                  </a:solidFill>
                  <a:prstDash val="solid"/>
                </a:ln>
                <a:solidFill>
                  <a:srgbClr val="FF0000"/>
                </a:solidFill>
                <a:effectLst/>
              </a:rPr>
              <a:t> </a:t>
            </a:r>
            <a:r>
              <a:rPr lang="en-US" sz="3200" b="1" cap="none" spc="0" dirty="0" err="1">
                <a:ln w="22225">
                  <a:solidFill>
                    <a:schemeClr val="accent2"/>
                  </a:solidFill>
                  <a:prstDash val="solid"/>
                </a:ln>
                <a:solidFill>
                  <a:srgbClr val="FF0000"/>
                </a:solidFill>
                <a:effectLst/>
              </a:rPr>
              <a:t>vụ</a:t>
            </a:r>
            <a:endParaRPr lang="en-US" sz="3200" b="1" cap="none" spc="0" dirty="0">
              <a:ln w="22225">
                <a:solidFill>
                  <a:schemeClr val="accent2"/>
                </a:solidFill>
                <a:prstDash val="solid"/>
              </a:ln>
              <a:solidFill>
                <a:srgbClr val="FF0000"/>
              </a:solidFill>
              <a:effectLst/>
            </a:endParaRPr>
          </a:p>
          <a:p>
            <a:pPr marL="684213" indent="-344488" algn="just">
              <a:lnSpc>
                <a:spcPct val="150000"/>
              </a:lnSpc>
            </a:pPr>
            <a:r>
              <a:rPr lang="en-US" sz="2800" dirty="0" err="1">
                <a:solidFill>
                  <a:schemeClr val="tx1">
                    <a:lumMod val="50000"/>
                  </a:schemeClr>
                </a:solidFill>
              </a:rPr>
              <a:t>Lập</a:t>
            </a:r>
            <a:r>
              <a:rPr lang="en-US" sz="2800" dirty="0">
                <a:solidFill>
                  <a:schemeClr val="tx1">
                    <a:lumMod val="50000"/>
                  </a:schemeClr>
                </a:solidFill>
              </a:rPr>
              <a:t> </a:t>
            </a:r>
            <a:r>
              <a:rPr lang="en-US" sz="2800" dirty="0" err="1">
                <a:solidFill>
                  <a:schemeClr val="tx1">
                    <a:lumMod val="50000"/>
                  </a:schemeClr>
                </a:solidFill>
              </a:rPr>
              <a:t>bảng</a:t>
            </a:r>
            <a:r>
              <a:rPr lang="en-US" sz="2800" dirty="0">
                <a:solidFill>
                  <a:schemeClr val="tx1">
                    <a:lumMod val="50000"/>
                  </a:schemeClr>
                </a:solidFill>
              </a:rPr>
              <a:t> </a:t>
            </a:r>
            <a:r>
              <a:rPr lang="en-US" sz="2800" dirty="0" err="1">
                <a:solidFill>
                  <a:schemeClr val="tx1">
                    <a:lumMod val="50000"/>
                  </a:schemeClr>
                </a:solidFill>
              </a:rPr>
              <a:t>trình</a:t>
            </a:r>
            <a:r>
              <a:rPr lang="en-US" sz="2800" dirty="0">
                <a:solidFill>
                  <a:schemeClr val="tx1">
                    <a:lumMod val="50000"/>
                  </a:schemeClr>
                </a:solidFill>
              </a:rPr>
              <a:t> </a:t>
            </a:r>
            <a:r>
              <a:rPr lang="en-US" sz="2800" dirty="0" err="1">
                <a:solidFill>
                  <a:schemeClr val="tx1">
                    <a:lumMod val="50000"/>
                  </a:schemeClr>
                </a:solidFill>
              </a:rPr>
              <a:t>bày</a:t>
            </a:r>
            <a:r>
              <a:rPr lang="en-US" sz="2800" dirty="0">
                <a:solidFill>
                  <a:schemeClr val="tx1">
                    <a:lumMod val="50000"/>
                  </a:schemeClr>
                </a:solidFill>
              </a:rPr>
              <a:t> </a:t>
            </a:r>
            <a:r>
              <a:rPr lang="en-US" sz="2800" dirty="0" err="1">
                <a:solidFill>
                  <a:schemeClr val="tx1">
                    <a:lumMod val="50000"/>
                  </a:schemeClr>
                </a:solidFill>
              </a:rPr>
              <a:t>địa</a:t>
            </a:r>
            <a:r>
              <a:rPr lang="en-US" sz="2800" dirty="0">
                <a:solidFill>
                  <a:schemeClr val="tx1">
                    <a:lumMod val="50000"/>
                  </a:schemeClr>
                </a:solidFill>
              </a:rPr>
              <a:t> </a:t>
            </a:r>
            <a:r>
              <a:rPr lang="en-US" sz="2800" dirty="0" err="1">
                <a:solidFill>
                  <a:schemeClr val="tx1">
                    <a:lumMod val="50000"/>
                  </a:schemeClr>
                </a:solidFill>
              </a:rPr>
              <a:t>chỉ</a:t>
            </a:r>
            <a:r>
              <a:rPr lang="en-US" sz="2800" dirty="0">
                <a:solidFill>
                  <a:schemeClr val="tx1">
                    <a:lumMod val="50000"/>
                  </a:schemeClr>
                </a:solidFill>
              </a:rPr>
              <a:t> IP </a:t>
            </a:r>
            <a:r>
              <a:rPr lang="en-US" sz="2800" dirty="0" err="1">
                <a:solidFill>
                  <a:schemeClr val="tx1">
                    <a:lumMod val="50000"/>
                  </a:schemeClr>
                </a:solidFill>
              </a:rPr>
              <a:t>lớp</a:t>
            </a:r>
            <a:r>
              <a:rPr lang="en-US" sz="2800" dirty="0">
                <a:solidFill>
                  <a:schemeClr val="tx1">
                    <a:lumMod val="50000"/>
                  </a:schemeClr>
                </a:solidFill>
              </a:rPr>
              <a:t> A, B, C, D, E </a:t>
            </a:r>
            <a:r>
              <a:rPr lang="en-US" sz="2800" dirty="0" err="1">
                <a:solidFill>
                  <a:schemeClr val="tx1">
                    <a:lumMod val="50000"/>
                  </a:schemeClr>
                </a:solidFill>
              </a:rPr>
              <a:t>và</a:t>
            </a:r>
            <a:r>
              <a:rPr lang="en-US" sz="2800" dirty="0">
                <a:solidFill>
                  <a:schemeClr val="tx1">
                    <a:lumMod val="50000"/>
                  </a:schemeClr>
                </a:solidFill>
              </a:rPr>
              <a:t> </a:t>
            </a:r>
            <a:r>
              <a:rPr lang="en-US" sz="2800" dirty="0" err="1">
                <a:solidFill>
                  <a:schemeClr val="tx1">
                    <a:lumMod val="50000"/>
                  </a:schemeClr>
                </a:solidFill>
              </a:rPr>
              <a:t>cho</a:t>
            </a:r>
            <a:r>
              <a:rPr lang="en-US" sz="2800" dirty="0">
                <a:solidFill>
                  <a:schemeClr val="tx1">
                    <a:lumMod val="50000"/>
                  </a:schemeClr>
                </a:solidFill>
              </a:rPr>
              <a:t> </a:t>
            </a:r>
            <a:r>
              <a:rPr lang="en-US" sz="2800" dirty="0" err="1">
                <a:solidFill>
                  <a:schemeClr val="tx1">
                    <a:lumMod val="50000"/>
                  </a:schemeClr>
                </a:solidFill>
              </a:rPr>
              <a:t>ví</a:t>
            </a:r>
            <a:r>
              <a:rPr lang="en-US" sz="2800" dirty="0">
                <a:solidFill>
                  <a:schemeClr val="tx1">
                    <a:lumMod val="50000"/>
                  </a:schemeClr>
                </a:solidFill>
              </a:rPr>
              <a:t> </a:t>
            </a:r>
            <a:r>
              <a:rPr lang="en-US" sz="2800" dirty="0" err="1">
                <a:solidFill>
                  <a:schemeClr val="tx1">
                    <a:lumMod val="50000"/>
                  </a:schemeClr>
                </a:solidFill>
              </a:rPr>
              <a:t>dụ</a:t>
            </a:r>
            <a:r>
              <a:rPr lang="en-US" sz="2800" dirty="0">
                <a:solidFill>
                  <a:schemeClr val="tx1">
                    <a:lumMod val="50000"/>
                  </a:schemeClr>
                </a:solidFill>
              </a:rPr>
              <a:t> minh </a:t>
            </a:r>
            <a:r>
              <a:rPr lang="en-US" sz="2800" dirty="0" err="1">
                <a:solidFill>
                  <a:schemeClr val="tx1">
                    <a:lumMod val="50000"/>
                  </a:schemeClr>
                </a:solidFill>
              </a:rPr>
              <a:t>họa</a:t>
            </a:r>
            <a:endParaRPr lang="vi-VN" sz="2800" dirty="0">
              <a:solidFill>
                <a:schemeClr val="tx1">
                  <a:lumMod val="50000"/>
                </a:schemeClr>
              </a:solidFill>
              <a:latin typeface="+mn-lt"/>
            </a:endParaRPr>
          </a:p>
        </p:txBody>
      </p:sp>
      <p:sp>
        <p:nvSpPr>
          <p:cNvPr id="3" name="Google Shape;572;p8">
            <a:extLst>
              <a:ext uri="{FF2B5EF4-FFF2-40B4-BE49-F238E27FC236}">
                <a16:creationId xmlns:a16="http://schemas.microsoft.com/office/drawing/2014/main" id="{06C0AC57-CE2F-4FAA-9A95-E7102A84D165}"/>
              </a:ext>
            </a:extLst>
          </p:cNvPr>
          <p:cNvSpPr/>
          <p:nvPr/>
        </p:nvSpPr>
        <p:spPr>
          <a:xfrm>
            <a:off x="1638094" y="5014047"/>
            <a:ext cx="2367957" cy="769401"/>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5400"/>
              <a:buFont typeface="Calibri"/>
              <a:buNone/>
              <a:tabLst/>
              <a:defRPr/>
            </a:pPr>
            <a:r>
              <a:rPr lang="en-US" sz="4400" b="1" dirty="0">
                <a:ln w="22225">
                  <a:solidFill>
                    <a:srgbClr val="ED7D31"/>
                  </a:solidFill>
                  <a:prstDash val="solid"/>
                </a:ln>
                <a:solidFill>
                  <a:srgbClr val="ED7D31">
                    <a:lumMod val="40000"/>
                    <a:lumOff val="60000"/>
                  </a:srgbClr>
                </a:solidFill>
                <a:latin typeface="Calibri"/>
                <a:ea typeface="Calibri"/>
                <a:cs typeface="Calibri"/>
                <a:sym typeface="Calibri"/>
              </a:rPr>
              <a:t>3</a:t>
            </a: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Calibri"/>
                <a:cs typeface="Calibri"/>
                <a:sym typeface="Calibri"/>
              </a:rPr>
              <a:t>0 </a:t>
            </a:r>
            <a:r>
              <a:rPr kumimoji="0" lang="en-US" sz="44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Calibri"/>
                <a:cs typeface="Calibri"/>
                <a:sym typeface="Calibri"/>
              </a:rPr>
              <a:t>phút</a:t>
            </a:r>
            <a:endParaRPr kumimoji="0" sz="1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ahoma"/>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15356711"/>
              </p:ext>
            </p:extLst>
          </p:nvPr>
        </p:nvGraphicFramePr>
        <p:xfrm>
          <a:off x="4612340" y="1467796"/>
          <a:ext cx="6158754" cy="4552838"/>
        </p:xfrm>
        <a:graphic>
          <a:graphicData uri="http://schemas.openxmlformats.org/drawingml/2006/table">
            <a:tbl>
              <a:tblPr firstRow="1" bandRow="1">
                <a:tableStyleId>{69012ECD-51FC-41F1-AA8D-1B2483CD663E}</a:tableStyleId>
              </a:tblPr>
              <a:tblGrid>
                <a:gridCol w="1148657">
                  <a:extLst>
                    <a:ext uri="{9D8B030D-6E8A-4147-A177-3AD203B41FA5}">
                      <a16:colId xmlns:a16="http://schemas.microsoft.com/office/drawing/2014/main" val="20000"/>
                    </a:ext>
                  </a:extLst>
                </a:gridCol>
                <a:gridCol w="1503029">
                  <a:extLst>
                    <a:ext uri="{9D8B030D-6E8A-4147-A177-3AD203B41FA5}">
                      <a16:colId xmlns:a16="http://schemas.microsoft.com/office/drawing/2014/main" val="20001"/>
                    </a:ext>
                  </a:extLst>
                </a:gridCol>
                <a:gridCol w="1649666">
                  <a:extLst>
                    <a:ext uri="{9D8B030D-6E8A-4147-A177-3AD203B41FA5}">
                      <a16:colId xmlns:a16="http://schemas.microsoft.com/office/drawing/2014/main" val="20002"/>
                    </a:ext>
                  </a:extLst>
                </a:gridCol>
                <a:gridCol w="1857402">
                  <a:extLst>
                    <a:ext uri="{9D8B030D-6E8A-4147-A177-3AD203B41FA5}">
                      <a16:colId xmlns:a16="http://schemas.microsoft.com/office/drawing/2014/main" val="20003"/>
                    </a:ext>
                  </a:extLst>
                </a:gridCol>
              </a:tblGrid>
              <a:tr h="807193">
                <a:tc>
                  <a:txBody>
                    <a:bodyPr/>
                    <a:lstStyle/>
                    <a:p>
                      <a:pPr algn="ctr"/>
                      <a:r>
                        <a:rPr lang="en-US" sz="2400" dirty="0">
                          <a:solidFill>
                            <a:schemeClr val="tx1"/>
                          </a:solidFill>
                        </a:rPr>
                        <a:t>IP </a:t>
                      </a:r>
                      <a:r>
                        <a:rPr lang="en-US" sz="2400" dirty="0" err="1">
                          <a:solidFill>
                            <a:schemeClr val="tx1"/>
                          </a:solidFill>
                        </a:rPr>
                        <a:t>lớp</a:t>
                      </a:r>
                      <a:endParaRPr lang="vi-VN" sz="2400" dirty="0">
                        <a:solidFill>
                          <a:schemeClr val="tx1"/>
                        </a:solidFill>
                      </a:endParaRPr>
                    </a:p>
                  </a:txBody>
                  <a:tcPr/>
                </a:tc>
                <a:tc>
                  <a:txBody>
                    <a:bodyPr/>
                    <a:lstStyle/>
                    <a:p>
                      <a:pPr algn="ctr"/>
                      <a:r>
                        <a:rPr lang="en-US" sz="2400" dirty="0" err="1">
                          <a:solidFill>
                            <a:schemeClr val="tx1"/>
                          </a:solidFill>
                        </a:rPr>
                        <a:t>Đặc</a:t>
                      </a:r>
                      <a:r>
                        <a:rPr lang="en-US" sz="2400" baseline="0" dirty="0">
                          <a:solidFill>
                            <a:schemeClr val="tx1"/>
                          </a:solidFill>
                        </a:rPr>
                        <a:t> </a:t>
                      </a:r>
                      <a:r>
                        <a:rPr lang="en-US" sz="2400" baseline="0" dirty="0" err="1">
                          <a:solidFill>
                            <a:schemeClr val="tx1"/>
                          </a:solidFill>
                        </a:rPr>
                        <a:t>điểm</a:t>
                      </a:r>
                      <a:endParaRPr lang="vi-VN" sz="2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Ví</a:t>
                      </a:r>
                      <a:r>
                        <a:rPr lang="en-US" sz="2400" baseline="0" dirty="0">
                          <a:solidFill>
                            <a:schemeClr val="tx1"/>
                          </a:solidFill>
                        </a:rPr>
                        <a:t> </a:t>
                      </a:r>
                      <a:r>
                        <a:rPr lang="en-US" sz="2400" baseline="0" dirty="0" err="1">
                          <a:solidFill>
                            <a:schemeClr val="tx1"/>
                          </a:solidFill>
                        </a:rPr>
                        <a:t>dụ</a:t>
                      </a:r>
                      <a:r>
                        <a:rPr lang="en-US" sz="2400" baseline="0" dirty="0">
                          <a:solidFill>
                            <a:schemeClr val="tx1"/>
                          </a:solidFill>
                        </a:rPr>
                        <a:t> </a:t>
                      </a:r>
                      <a:r>
                        <a:rPr lang="en-US" sz="2400" baseline="0" dirty="0" err="1">
                          <a:solidFill>
                            <a:schemeClr val="tx1"/>
                          </a:solidFill>
                        </a:rPr>
                        <a:t>số</a:t>
                      </a:r>
                      <a:endParaRPr lang="vi-VN" sz="2400" dirty="0">
                        <a:solidFill>
                          <a:schemeClr val="tx1"/>
                        </a:solidFill>
                      </a:endParaRPr>
                    </a:p>
                    <a:p>
                      <a:pPr algn="ctr"/>
                      <a:endParaRPr lang="vi-VN" sz="2400" dirty="0">
                        <a:solidFill>
                          <a:schemeClr val="tx1"/>
                        </a:solidFill>
                      </a:endParaRPr>
                    </a:p>
                  </a:txBody>
                  <a:tcPr/>
                </a:tc>
                <a:tc>
                  <a:txBody>
                    <a:bodyPr/>
                    <a:lstStyle/>
                    <a:p>
                      <a:pPr algn="ctr"/>
                      <a:r>
                        <a:rPr lang="en-US" sz="2400" dirty="0" err="1">
                          <a:solidFill>
                            <a:schemeClr val="tx1"/>
                          </a:solidFill>
                        </a:rPr>
                        <a:t>Biểu</a:t>
                      </a:r>
                      <a:r>
                        <a:rPr lang="en-US" sz="2400" baseline="0" dirty="0">
                          <a:solidFill>
                            <a:schemeClr val="tx1"/>
                          </a:solidFill>
                        </a:rPr>
                        <a:t> </a:t>
                      </a:r>
                      <a:r>
                        <a:rPr lang="en-US" sz="2400" baseline="0" dirty="0" err="1">
                          <a:solidFill>
                            <a:schemeClr val="tx1"/>
                          </a:solidFill>
                        </a:rPr>
                        <a:t>diễn</a:t>
                      </a:r>
                      <a:r>
                        <a:rPr lang="en-US" sz="2400" baseline="0" dirty="0">
                          <a:solidFill>
                            <a:schemeClr val="tx1"/>
                          </a:solidFill>
                        </a:rPr>
                        <a:t> </a:t>
                      </a:r>
                      <a:r>
                        <a:rPr lang="en-US" sz="2400" baseline="0" dirty="0" err="1">
                          <a:solidFill>
                            <a:schemeClr val="tx1"/>
                          </a:solidFill>
                        </a:rPr>
                        <a:t>dạng</a:t>
                      </a:r>
                      <a:r>
                        <a:rPr lang="en-US" sz="2400" baseline="0" dirty="0">
                          <a:solidFill>
                            <a:schemeClr val="tx1"/>
                          </a:solidFill>
                        </a:rPr>
                        <a:t> bit</a:t>
                      </a:r>
                      <a:endParaRPr lang="vi-VN" sz="2400" dirty="0">
                        <a:solidFill>
                          <a:schemeClr val="tx1"/>
                        </a:solidFill>
                      </a:endParaRPr>
                    </a:p>
                  </a:txBody>
                  <a:tcPr/>
                </a:tc>
                <a:extLst>
                  <a:ext uri="{0D108BD9-81ED-4DB2-BD59-A6C34878D82A}">
                    <a16:rowId xmlns:a16="http://schemas.microsoft.com/office/drawing/2014/main" val="10000"/>
                  </a:ext>
                </a:extLst>
              </a:tr>
              <a:tr h="666376">
                <a:tc>
                  <a:txBody>
                    <a:bodyPr/>
                    <a:lstStyle/>
                    <a:p>
                      <a:r>
                        <a:rPr lang="en-US" sz="2400" dirty="0"/>
                        <a:t>A</a:t>
                      </a:r>
                      <a:endParaRPr lang="vi-VN" sz="2400" dirty="0"/>
                    </a:p>
                  </a:txBody>
                  <a:tcPr/>
                </a:tc>
                <a:tc>
                  <a:txBody>
                    <a:bodyPr/>
                    <a:lstStyle/>
                    <a:p>
                      <a:endParaRPr lang="vi-VN" sz="2400"/>
                    </a:p>
                  </a:txBody>
                  <a:tcPr/>
                </a:tc>
                <a:tc>
                  <a:txBody>
                    <a:bodyPr/>
                    <a:lstStyle/>
                    <a:p>
                      <a:endParaRPr lang="vi-VN" sz="2400"/>
                    </a:p>
                  </a:txBody>
                  <a:tcPr/>
                </a:tc>
                <a:tc>
                  <a:txBody>
                    <a:bodyPr/>
                    <a:lstStyle/>
                    <a:p>
                      <a:endParaRPr lang="vi-VN" sz="2400"/>
                    </a:p>
                  </a:txBody>
                  <a:tcPr/>
                </a:tc>
                <a:extLst>
                  <a:ext uri="{0D108BD9-81ED-4DB2-BD59-A6C34878D82A}">
                    <a16:rowId xmlns:a16="http://schemas.microsoft.com/office/drawing/2014/main" val="10001"/>
                  </a:ext>
                </a:extLst>
              </a:tr>
              <a:tr h="907790">
                <a:tc>
                  <a:txBody>
                    <a:bodyPr/>
                    <a:lstStyle/>
                    <a:p>
                      <a:r>
                        <a:rPr lang="en-US" sz="2400" dirty="0"/>
                        <a:t>B</a:t>
                      </a:r>
                      <a:endParaRPr lang="vi-VN" sz="2400" dirty="0"/>
                    </a:p>
                  </a:txBody>
                  <a:tcPr/>
                </a:tc>
                <a:tc>
                  <a:txBody>
                    <a:bodyPr/>
                    <a:lstStyle/>
                    <a:p>
                      <a:endParaRPr lang="vi-VN" sz="2400" dirty="0"/>
                    </a:p>
                  </a:txBody>
                  <a:tcPr/>
                </a:tc>
                <a:tc>
                  <a:txBody>
                    <a:bodyPr/>
                    <a:lstStyle/>
                    <a:p>
                      <a:endParaRPr lang="vi-VN" sz="2400" dirty="0"/>
                    </a:p>
                  </a:txBody>
                  <a:tcPr/>
                </a:tc>
                <a:tc>
                  <a:txBody>
                    <a:bodyPr/>
                    <a:lstStyle/>
                    <a:p>
                      <a:endParaRPr lang="vi-VN" sz="2400"/>
                    </a:p>
                  </a:txBody>
                  <a:tcPr/>
                </a:tc>
                <a:extLst>
                  <a:ext uri="{0D108BD9-81ED-4DB2-BD59-A6C34878D82A}">
                    <a16:rowId xmlns:a16="http://schemas.microsoft.com/office/drawing/2014/main" val="10002"/>
                  </a:ext>
                </a:extLst>
              </a:tr>
              <a:tr h="79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a:t>
                      </a:r>
                      <a:endParaRPr lang="vi-VN" sz="2400" dirty="0"/>
                    </a:p>
                    <a:p>
                      <a:endParaRPr lang="vi-VN" sz="2400" dirty="0"/>
                    </a:p>
                  </a:txBody>
                  <a:tcPr/>
                </a:tc>
                <a:tc>
                  <a:txBody>
                    <a:bodyPr/>
                    <a:lstStyle/>
                    <a:p>
                      <a:endParaRPr lang="vi-VN" sz="2400" dirty="0"/>
                    </a:p>
                  </a:txBody>
                  <a:tcPr/>
                </a:tc>
                <a:tc>
                  <a:txBody>
                    <a:bodyPr/>
                    <a:lstStyle/>
                    <a:p>
                      <a:endParaRPr lang="vi-VN" sz="2400" dirty="0"/>
                    </a:p>
                  </a:txBody>
                  <a:tcPr/>
                </a:tc>
                <a:tc>
                  <a:txBody>
                    <a:bodyPr/>
                    <a:lstStyle/>
                    <a:p>
                      <a:endParaRPr lang="vi-VN" sz="2400" dirty="0"/>
                    </a:p>
                  </a:txBody>
                  <a:tcPr/>
                </a:tc>
                <a:extLst>
                  <a:ext uri="{0D108BD9-81ED-4DB2-BD59-A6C34878D82A}">
                    <a16:rowId xmlns:a16="http://schemas.microsoft.com/office/drawing/2014/main" val="10003"/>
                  </a:ext>
                </a:extLst>
              </a:tr>
              <a:tr h="666376">
                <a:tc>
                  <a:txBody>
                    <a:bodyPr/>
                    <a:lstStyle/>
                    <a:p>
                      <a:r>
                        <a:rPr lang="en-US" sz="2400" dirty="0"/>
                        <a:t>D</a:t>
                      </a:r>
                      <a:endParaRPr lang="vi-VN" sz="2400" dirty="0"/>
                    </a:p>
                  </a:txBody>
                  <a:tcPr/>
                </a:tc>
                <a:tc>
                  <a:txBody>
                    <a:bodyPr/>
                    <a:lstStyle/>
                    <a:p>
                      <a:endParaRPr lang="vi-VN" sz="2400"/>
                    </a:p>
                  </a:txBody>
                  <a:tcPr/>
                </a:tc>
                <a:tc>
                  <a:txBody>
                    <a:bodyPr/>
                    <a:lstStyle/>
                    <a:p>
                      <a:endParaRPr lang="vi-VN" sz="2400" dirty="0"/>
                    </a:p>
                  </a:txBody>
                  <a:tcPr/>
                </a:tc>
                <a:tc>
                  <a:txBody>
                    <a:bodyPr/>
                    <a:lstStyle/>
                    <a:p>
                      <a:endParaRPr lang="vi-VN" sz="2400" dirty="0"/>
                    </a:p>
                  </a:txBody>
                  <a:tcPr/>
                </a:tc>
                <a:extLst>
                  <a:ext uri="{0D108BD9-81ED-4DB2-BD59-A6C34878D82A}">
                    <a16:rowId xmlns:a16="http://schemas.microsoft.com/office/drawing/2014/main" val="10004"/>
                  </a:ext>
                </a:extLst>
              </a:tr>
              <a:tr h="666376">
                <a:tc>
                  <a:txBody>
                    <a:bodyPr/>
                    <a:lstStyle/>
                    <a:p>
                      <a:r>
                        <a:rPr lang="en-US" sz="2400" dirty="0"/>
                        <a:t>E</a:t>
                      </a:r>
                      <a:endParaRPr lang="vi-VN" sz="2400" dirty="0"/>
                    </a:p>
                  </a:txBody>
                  <a:tcPr/>
                </a:tc>
                <a:tc>
                  <a:txBody>
                    <a:bodyPr/>
                    <a:lstStyle/>
                    <a:p>
                      <a:endParaRPr lang="vi-VN" sz="2400"/>
                    </a:p>
                  </a:txBody>
                  <a:tcPr/>
                </a:tc>
                <a:tc>
                  <a:txBody>
                    <a:bodyPr/>
                    <a:lstStyle/>
                    <a:p>
                      <a:endParaRPr lang="vi-VN" sz="2400" dirty="0"/>
                    </a:p>
                  </a:txBody>
                  <a:tcPr/>
                </a:tc>
                <a:tc>
                  <a:txBody>
                    <a:bodyPr/>
                    <a:lstStyle/>
                    <a:p>
                      <a:endParaRPr lang="vi-VN"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1142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CAE70E-2C41-4653-AFD9-1E927265CB82}"/>
              </a:ext>
            </a:extLst>
          </p:cNvPr>
          <p:cNvSpPr>
            <a:spLocks noGrp="1"/>
          </p:cNvSpPr>
          <p:nvPr>
            <p:ph type="title"/>
          </p:nvPr>
        </p:nvSpPr>
        <p:spPr/>
        <p:txBody>
          <a:bodyPr/>
          <a:lstStyle/>
          <a:p>
            <a:r>
              <a:rPr lang="en-US" dirty="0"/>
              <a:t>HẠN CHẾ CỦA VIỆC PHÂN LỚP ĐỊA CHỈ</a:t>
            </a:r>
          </a:p>
        </p:txBody>
      </p:sp>
      <p:sp>
        <p:nvSpPr>
          <p:cNvPr id="8" name="Content Placeholder 7">
            <a:extLst>
              <a:ext uri="{FF2B5EF4-FFF2-40B4-BE49-F238E27FC236}">
                <a16:creationId xmlns:a16="http://schemas.microsoft.com/office/drawing/2014/main" id="{9112C49B-FCA4-4FAD-9C94-535210663FD3}"/>
              </a:ext>
            </a:extLst>
          </p:cNvPr>
          <p:cNvSpPr>
            <a:spLocks noGrp="1"/>
          </p:cNvSpPr>
          <p:nvPr>
            <p:ph idx="1"/>
          </p:nvPr>
        </p:nvSpPr>
        <p:spPr/>
        <p:txBody>
          <a:bodyPr/>
          <a:lstStyle/>
          <a:p>
            <a:r>
              <a:rPr lang="en-US" dirty="0" err="1"/>
              <a:t>Lãng</a:t>
            </a:r>
            <a:r>
              <a:rPr lang="en-US" dirty="0"/>
              <a:t> </a:t>
            </a:r>
            <a:r>
              <a:rPr lang="en-US" dirty="0" err="1"/>
              <a:t>phí</a:t>
            </a:r>
            <a:r>
              <a:rPr lang="en-US" dirty="0"/>
              <a:t> </a:t>
            </a:r>
            <a:r>
              <a:rPr lang="en-US" dirty="0" err="1"/>
              <a:t>không</a:t>
            </a:r>
            <a:r>
              <a:rPr lang="en-US" dirty="0"/>
              <a:t> </a:t>
            </a:r>
            <a:r>
              <a:rPr lang="en-US" dirty="0" err="1"/>
              <a:t>gian</a:t>
            </a:r>
            <a:r>
              <a:rPr lang="en-US" dirty="0"/>
              <a:t> </a:t>
            </a:r>
            <a:r>
              <a:rPr lang="en-US" dirty="0" err="1"/>
              <a:t>địa</a:t>
            </a:r>
            <a:r>
              <a:rPr lang="en-US" dirty="0"/>
              <a:t> </a:t>
            </a:r>
            <a:r>
              <a:rPr lang="en-US" dirty="0" err="1"/>
              <a:t>chỉ</a:t>
            </a:r>
            <a:endParaRPr lang="en-US" dirty="0"/>
          </a:p>
          <a:p>
            <a:pPr lvl="1"/>
            <a:r>
              <a:rPr lang="en-US" dirty="0" err="1"/>
              <a:t>Việc</a:t>
            </a:r>
            <a:r>
              <a:rPr lang="en-US" dirty="0"/>
              <a:t> </a:t>
            </a:r>
            <a:r>
              <a:rPr lang="en-US" dirty="0" err="1"/>
              <a:t>phân</a:t>
            </a:r>
            <a:r>
              <a:rPr lang="en-US" dirty="0"/>
              <a:t> chia </a:t>
            </a:r>
            <a:r>
              <a:rPr lang="en-US" dirty="0" err="1"/>
              <a:t>cứng</a:t>
            </a:r>
            <a:r>
              <a:rPr lang="en-US" dirty="0"/>
              <a:t> </a:t>
            </a:r>
            <a:r>
              <a:rPr lang="en-US" dirty="0" err="1"/>
              <a:t>thành</a:t>
            </a:r>
            <a:r>
              <a:rPr lang="en-US" dirty="0"/>
              <a:t> </a:t>
            </a:r>
            <a:r>
              <a:rPr lang="en-US" dirty="0" err="1"/>
              <a:t>các</a:t>
            </a:r>
            <a:r>
              <a:rPr lang="en-US" dirty="0"/>
              <a:t> </a:t>
            </a:r>
            <a:r>
              <a:rPr lang="en-US" dirty="0" err="1"/>
              <a:t>lớp</a:t>
            </a:r>
            <a:r>
              <a:rPr lang="en-US" dirty="0"/>
              <a:t> (A, B, C, D, E) </a:t>
            </a:r>
            <a:r>
              <a:rPr lang="en-US" dirty="0" err="1"/>
              <a:t>làm</a:t>
            </a:r>
            <a:r>
              <a:rPr lang="en-US" dirty="0"/>
              <a:t> </a:t>
            </a:r>
            <a:r>
              <a:rPr lang="en-US" dirty="0" err="1"/>
              <a:t>hạn</a:t>
            </a:r>
            <a:r>
              <a:rPr lang="en-US" dirty="0"/>
              <a:t> </a:t>
            </a:r>
            <a:r>
              <a:rPr lang="en-US" dirty="0" err="1"/>
              <a:t>chế</a:t>
            </a:r>
            <a:r>
              <a:rPr lang="en-US" dirty="0"/>
              <a:t> </a:t>
            </a:r>
            <a:r>
              <a:rPr lang="en-US" dirty="0" err="1"/>
              <a:t>việc</a:t>
            </a:r>
            <a:r>
              <a:rPr lang="en-US" dirty="0"/>
              <a:t> </a:t>
            </a:r>
            <a:r>
              <a:rPr lang="en-US" dirty="0" err="1"/>
              <a:t>sử</a:t>
            </a:r>
            <a:r>
              <a:rPr lang="en-US" dirty="0"/>
              <a:t> </a:t>
            </a:r>
            <a:r>
              <a:rPr lang="en-US" dirty="0" err="1"/>
              <a:t>dụng</a:t>
            </a:r>
            <a:r>
              <a:rPr lang="en-US" dirty="0"/>
              <a:t> </a:t>
            </a:r>
            <a:r>
              <a:rPr lang="en-US" dirty="0" err="1"/>
              <a:t>toàn</a:t>
            </a:r>
            <a:r>
              <a:rPr lang="en-US" dirty="0"/>
              <a:t> </a:t>
            </a:r>
            <a:r>
              <a:rPr lang="en-US" dirty="0" err="1"/>
              <a:t>bộ</a:t>
            </a:r>
            <a:r>
              <a:rPr lang="en-US" dirty="0"/>
              <a:t> </a:t>
            </a:r>
            <a:r>
              <a:rPr lang="en-US" dirty="0" err="1"/>
              <a:t>không</a:t>
            </a:r>
            <a:r>
              <a:rPr lang="en-US" dirty="0"/>
              <a:t> </a:t>
            </a:r>
            <a:r>
              <a:rPr lang="en-US" dirty="0" err="1"/>
              <a:t>gian</a:t>
            </a:r>
            <a:r>
              <a:rPr lang="en-US" dirty="0"/>
              <a:t> </a:t>
            </a:r>
            <a:r>
              <a:rPr lang="en-US" dirty="0" err="1"/>
              <a:t>địa</a:t>
            </a:r>
            <a:r>
              <a:rPr lang="en-US" dirty="0"/>
              <a:t> </a:t>
            </a:r>
            <a:r>
              <a:rPr lang="en-US" dirty="0" err="1"/>
              <a:t>chỉ</a:t>
            </a:r>
            <a:endParaRPr lang="en-US" dirty="0"/>
          </a:p>
          <a:p>
            <a:pPr marL="0" indent="0">
              <a:buNone/>
            </a:pPr>
            <a:r>
              <a:rPr lang="en-US" b="1" dirty="0" err="1"/>
              <a:t>Cách</a:t>
            </a:r>
            <a:r>
              <a:rPr lang="en-US" b="1" dirty="0"/>
              <a:t> </a:t>
            </a:r>
            <a:r>
              <a:rPr lang="en-US" b="1" dirty="0" err="1"/>
              <a:t>giải</a:t>
            </a:r>
            <a:r>
              <a:rPr lang="en-US" b="1" dirty="0"/>
              <a:t> </a:t>
            </a:r>
            <a:r>
              <a:rPr lang="en-US" b="1" dirty="0" err="1"/>
              <a:t>quyết</a:t>
            </a:r>
            <a:endParaRPr lang="en-US" b="1" dirty="0"/>
          </a:p>
          <a:p>
            <a:r>
              <a:rPr lang="en-US" dirty="0"/>
              <a:t>CIDR: Classless Inter Domain Routing</a:t>
            </a:r>
          </a:p>
          <a:p>
            <a:pPr lvl="1"/>
            <a:r>
              <a:rPr lang="en-US" dirty="0"/>
              <a:t>Classless addressing</a:t>
            </a:r>
          </a:p>
          <a:p>
            <a:pPr lvl="1"/>
            <a:r>
              <a:rPr lang="en-US" dirty="0" err="1"/>
              <a:t>Phần</a:t>
            </a:r>
            <a:r>
              <a:rPr lang="en-US" dirty="0"/>
              <a:t> </a:t>
            </a:r>
            <a:r>
              <a:rPr lang="en-US" dirty="0" err="1"/>
              <a:t>địa</a:t>
            </a:r>
            <a:r>
              <a:rPr lang="en-US" dirty="0"/>
              <a:t> </a:t>
            </a:r>
            <a:r>
              <a:rPr lang="en-US" dirty="0" err="1"/>
              <a:t>chỉ</a:t>
            </a:r>
            <a:r>
              <a:rPr lang="en-US" dirty="0"/>
              <a:t> </a:t>
            </a:r>
            <a:r>
              <a:rPr lang="en-US" dirty="0" err="1"/>
              <a:t>mạng</a:t>
            </a:r>
            <a:r>
              <a:rPr lang="en-US" dirty="0"/>
              <a:t> </a:t>
            </a:r>
            <a:r>
              <a:rPr lang="en-US" dirty="0" err="1"/>
              <a:t>sẽ</a:t>
            </a:r>
            <a:r>
              <a:rPr lang="en-US" dirty="0"/>
              <a:t> </a:t>
            </a:r>
            <a:r>
              <a:rPr lang="en-US" dirty="0" err="1"/>
              <a:t>có</a:t>
            </a:r>
            <a:r>
              <a:rPr lang="en-US" dirty="0"/>
              <a:t> </a:t>
            </a:r>
            <a:r>
              <a:rPr lang="en-US" dirty="0" err="1"/>
              <a:t>độ</a:t>
            </a:r>
            <a:r>
              <a:rPr lang="en-US" dirty="0"/>
              <a:t> </a:t>
            </a:r>
            <a:r>
              <a:rPr lang="en-US" dirty="0" err="1"/>
              <a:t>dài</a:t>
            </a:r>
            <a:r>
              <a:rPr lang="en-US" dirty="0"/>
              <a:t> </a:t>
            </a:r>
            <a:r>
              <a:rPr lang="en-US" dirty="0" err="1"/>
              <a:t>bất</a:t>
            </a:r>
            <a:r>
              <a:rPr lang="en-US" dirty="0"/>
              <a:t> </a:t>
            </a:r>
            <a:r>
              <a:rPr lang="en-US" dirty="0" err="1"/>
              <a:t>kỳ</a:t>
            </a:r>
            <a:endParaRPr lang="en-US" dirty="0"/>
          </a:p>
          <a:p>
            <a:pPr lvl="1"/>
            <a:r>
              <a:rPr lang="en-US" dirty="0" err="1"/>
              <a:t>Dạng</a:t>
            </a:r>
            <a:r>
              <a:rPr lang="en-US" dirty="0"/>
              <a:t> </a:t>
            </a:r>
            <a:r>
              <a:rPr lang="en-US" dirty="0" err="1"/>
              <a:t>địa</a:t>
            </a:r>
            <a:r>
              <a:rPr lang="en-US" dirty="0"/>
              <a:t> </a:t>
            </a:r>
            <a:r>
              <a:rPr lang="en-US" dirty="0" err="1"/>
              <a:t>chỉ</a:t>
            </a:r>
            <a:r>
              <a:rPr lang="en-US" dirty="0"/>
              <a:t>: m1.m2.m3.m4 /n, </a:t>
            </a:r>
            <a:r>
              <a:rPr lang="en-US" dirty="0" err="1"/>
              <a:t>trong</a:t>
            </a:r>
            <a:r>
              <a:rPr lang="en-US" dirty="0"/>
              <a:t> </a:t>
            </a:r>
            <a:r>
              <a:rPr lang="en-US" dirty="0" err="1"/>
              <a:t>đó</a:t>
            </a:r>
            <a:r>
              <a:rPr lang="en-US" dirty="0"/>
              <a:t> n (</a:t>
            </a:r>
            <a:r>
              <a:rPr lang="en-US" dirty="0" err="1"/>
              <a:t>mặt</a:t>
            </a:r>
            <a:r>
              <a:rPr lang="en-US" dirty="0"/>
              <a:t> </a:t>
            </a:r>
            <a:r>
              <a:rPr lang="en-US" dirty="0" err="1"/>
              <a:t>nạ</a:t>
            </a:r>
            <a:r>
              <a:rPr lang="en-US" dirty="0"/>
              <a:t> </a:t>
            </a:r>
            <a:r>
              <a:rPr lang="en-US" dirty="0" err="1"/>
              <a:t>mạng</a:t>
            </a:r>
            <a:r>
              <a:rPr lang="en-US" dirty="0"/>
              <a:t>) </a:t>
            </a:r>
            <a:r>
              <a:rPr lang="en-US" dirty="0" err="1"/>
              <a:t>là</a:t>
            </a:r>
            <a:r>
              <a:rPr lang="en-US" dirty="0"/>
              <a:t> </a:t>
            </a:r>
            <a:r>
              <a:rPr lang="en-US" dirty="0" err="1"/>
              <a:t>số</a:t>
            </a:r>
            <a:r>
              <a:rPr lang="en-US" dirty="0"/>
              <a:t> bit </a:t>
            </a:r>
            <a:r>
              <a:rPr lang="en-US" dirty="0" err="1"/>
              <a:t>trong</a:t>
            </a:r>
            <a:r>
              <a:rPr lang="en-US" dirty="0"/>
              <a:t> </a:t>
            </a:r>
            <a:r>
              <a:rPr lang="en-US" dirty="0" err="1"/>
              <a:t>phần</a:t>
            </a:r>
            <a:r>
              <a:rPr lang="en-US" dirty="0"/>
              <a:t> </a:t>
            </a:r>
            <a:r>
              <a:rPr lang="en-US" dirty="0" err="1"/>
              <a:t>ứng</a:t>
            </a:r>
            <a:r>
              <a:rPr lang="en-US" dirty="0"/>
              <a:t> </a:t>
            </a:r>
            <a:r>
              <a:rPr lang="en-US" dirty="0" err="1"/>
              <a:t>với</a:t>
            </a:r>
            <a:r>
              <a:rPr lang="en-US" dirty="0"/>
              <a:t> </a:t>
            </a:r>
            <a:r>
              <a:rPr lang="en-US" dirty="0" err="1"/>
              <a:t>địa</a:t>
            </a:r>
            <a:r>
              <a:rPr lang="en-US" dirty="0"/>
              <a:t> </a:t>
            </a:r>
            <a:r>
              <a:rPr lang="en-US" dirty="0" err="1"/>
              <a:t>chỉ</a:t>
            </a:r>
            <a:r>
              <a:rPr lang="en-US" dirty="0"/>
              <a:t> </a:t>
            </a:r>
            <a:r>
              <a:rPr lang="en-US" dirty="0" err="1"/>
              <a:t>mạng</a:t>
            </a:r>
            <a:endParaRPr lang="en-US" dirty="0"/>
          </a:p>
        </p:txBody>
      </p:sp>
    </p:spTree>
    <p:extLst>
      <p:ext uri="{BB962C8B-B14F-4D97-AF65-F5344CB8AC3E}">
        <p14:creationId xmlns:p14="http://schemas.microsoft.com/office/powerpoint/2010/main" val="2136275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2CFB-2922-4C6C-8D6C-4EE43B168AE2}"/>
              </a:ext>
            </a:extLst>
          </p:cNvPr>
          <p:cNvSpPr>
            <a:spLocks noGrp="1"/>
          </p:cNvSpPr>
          <p:nvPr>
            <p:ph type="title"/>
          </p:nvPr>
        </p:nvSpPr>
        <p:spPr/>
        <p:txBody>
          <a:bodyPr/>
          <a:lstStyle/>
          <a:p>
            <a:r>
              <a:rPr lang="en-US" dirty="0"/>
              <a:t>II.2 MẶT NẠ MẠNG (SUBNET MASK)</a:t>
            </a:r>
          </a:p>
        </p:txBody>
      </p:sp>
      <p:sp>
        <p:nvSpPr>
          <p:cNvPr id="3" name="Content Placeholder 2">
            <a:extLst>
              <a:ext uri="{FF2B5EF4-FFF2-40B4-BE49-F238E27FC236}">
                <a16:creationId xmlns:a16="http://schemas.microsoft.com/office/drawing/2014/main" id="{7DF54A1B-0F96-407E-97EC-F334914FDAEE}"/>
              </a:ext>
            </a:extLst>
          </p:cNvPr>
          <p:cNvSpPr>
            <a:spLocks noGrp="1"/>
          </p:cNvSpPr>
          <p:nvPr>
            <p:ph idx="1"/>
          </p:nvPr>
        </p:nvSpPr>
        <p:spPr/>
        <p:txBody>
          <a:bodyPr/>
          <a:lstStyle/>
          <a:p>
            <a:r>
              <a:rPr lang="en-US" dirty="0" err="1"/>
              <a:t>Mặt</a:t>
            </a:r>
            <a:r>
              <a:rPr lang="en-US" dirty="0"/>
              <a:t> </a:t>
            </a:r>
            <a:r>
              <a:rPr lang="en-US" dirty="0" err="1"/>
              <a:t>nạ</a:t>
            </a:r>
            <a:r>
              <a:rPr lang="en-US" dirty="0"/>
              <a:t> </a:t>
            </a:r>
            <a:r>
              <a:rPr lang="en-US" dirty="0" err="1"/>
              <a:t>mạng</a:t>
            </a:r>
            <a:r>
              <a:rPr lang="en-US" dirty="0"/>
              <a:t> chia </a:t>
            </a:r>
            <a:r>
              <a:rPr lang="en-US" dirty="0" err="1"/>
              <a:t>một</a:t>
            </a:r>
            <a:r>
              <a:rPr lang="en-US" dirty="0"/>
              <a:t> </a:t>
            </a:r>
            <a:r>
              <a:rPr lang="en-US" dirty="0" err="1"/>
              <a:t>địa</a:t>
            </a:r>
            <a:r>
              <a:rPr lang="en-US" dirty="0"/>
              <a:t> </a:t>
            </a:r>
            <a:r>
              <a:rPr lang="en-US" dirty="0" err="1"/>
              <a:t>chỉ</a:t>
            </a:r>
            <a:r>
              <a:rPr lang="en-US" dirty="0"/>
              <a:t> IP </a:t>
            </a:r>
            <a:r>
              <a:rPr lang="en-US" dirty="0" err="1"/>
              <a:t>làm</a:t>
            </a:r>
            <a:r>
              <a:rPr lang="en-US" dirty="0"/>
              <a:t> 2 </a:t>
            </a:r>
            <a:r>
              <a:rPr lang="en-US" dirty="0" err="1"/>
              <a:t>phần</a:t>
            </a:r>
            <a:endParaRPr lang="en-US" dirty="0"/>
          </a:p>
          <a:p>
            <a:pPr lvl="1"/>
            <a:r>
              <a:rPr lang="en-US" dirty="0" err="1"/>
              <a:t>Phần</a:t>
            </a:r>
            <a:r>
              <a:rPr lang="en-US" dirty="0"/>
              <a:t> </a:t>
            </a:r>
            <a:r>
              <a:rPr lang="en-US" dirty="0" err="1"/>
              <a:t>ứng</a:t>
            </a:r>
            <a:r>
              <a:rPr lang="en-US" dirty="0"/>
              <a:t> </a:t>
            </a:r>
            <a:r>
              <a:rPr lang="en-US" dirty="0" err="1"/>
              <a:t>với</a:t>
            </a:r>
            <a:r>
              <a:rPr lang="en-US" dirty="0"/>
              <a:t> </a:t>
            </a:r>
            <a:r>
              <a:rPr lang="en-US" dirty="0" err="1"/>
              <a:t>máy</a:t>
            </a:r>
            <a:r>
              <a:rPr lang="en-US" dirty="0"/>
              <a:t> </a:t>
            </a:r>
            <a:r>
              <a:rPr lang="en-US" dirty="0" err="1"/>
              <a:t>trạm</a:t>
            </a:r>
            <a:endParaRPr lang="en-US" dirty="0"/>
          </a:p>
          <a:p>
            <a:pPr lvl="1"/>
            <a:r>
              <a:rPr lang="en-US" dirty="0" err="1"/>
              <a:t>Phần</a:t>
            </a:r>
            <a:r>
              <a:rPr lang="en-US" dirty="0"/>
              <a:t> </a:t>
            </a:r>
            <a:r>
              <a:rPr lang="en-US" dirty="0" err="1"/>
              <a:t>ứng</a:t>
            </a:r>
            <a:r>
              <a:rPr lang="en-US" dirty="0"/>
              <a:t> </a:t>
            </a:r>
            <a:r>
              <a:rPr lang="en-US" dirty="0" err="1"/>
              <a:t>với</a:t>
            </a:r>
            <a:r>
              <a:rPr lang="en-US" dirty="0"/>
              <a:t> </a:t>
            </a:r>
            <a:r>
              <a:rPr lang="en-US" dirty="0" err="1"/>
              <a:t>mạng</a:t>
            </a:r>
            <a:endParaRPr lang="en-US" dirty="0"/>
          </a:p>
          <a:p>
            <a:r>
              <a:rPr lang="en-US" dirty="0" err="1"/>
              <a:t>Dùng</a:t>
            </a:r>
            <a:r>
              <a:rPr lang="en-US" dirty="0"/>
              <a:t> </a:t>
            </a:r>
            <a:r>
              <a:rPr lang="en-US" dirty="0" err="1"/>
              <a:t>toán</a:t>
            </a:r>
            <a:r>
              <a:rPr lang="en-US" dirty="0"/>
              <a:t> </a:t>
            </a:r>
            <a:r>
              <a:rPr lang="en-US" dirty="0" err="1"/>
              <a:t>tử</a:t>
            </a:r>
            <a:r>
              <a:rPr lang="en-US" dirty="0"/>
              <a:t> AND</a:t>
            </a:r>
          </a:p>
          <a:p>
            <a:pPr lvl="1"/>
            <a:r>
              <a:rPr lang="en-US" dirty="0" err="1"/>
              <a:t>Tính</a:t>
            </a:r>
            <a:r>
              <a:rPr lang="en-US" dirty="0"/>
              <a:t> </a:t>
            </a:r>
            <a:r>
              <a:rPr lang="en-US" dirty="0" err="1"/>
              <a:t>địa</a:t>
            </a:r>
            <a:r>
              <a:rPr lang="en-US" dirty="0"/>
              <a:t> </a:t>
            </a:r>
            <a:r>
              <a:rPr lang="en-US" dirty="0" err="1"/>
              <a:t>chỉ</a:t>
            </a:r>
            <a:r>
              <a:rPr lang="en-US" dirty="0"/>
              <a:t> </a:t>
            </a:r>
            <a:r>
              <a:rPr lang="en-US" dirty="0" err="1"/>
              <a:t>mạng</a:t>
            </a:r>
            <a:endParaRPr lang="en-US" dirty="0"/>
          </a:p>
          <a:p>
            <a:pPr lvl="1"/>
            <a:r>
              <a:rPr lang="en-US" dirty="0" err="1"/>
              <a:t>Tính</a:t>
            </a:r>
            <a:r>
              <a:rPr lang="en-US" dirty="0"/>
              <a:t> </a:t>
            </a:r>
            <a:r>
              <a:rPr lang="en-US" dirty="0" err="1"/>
              <a:t>khoảng</a:t>
            </a:r>
            <a:r>
              <a:rPr lang="en-US" dirty="0"/>
              <a:t> </a:t>
            </a:r>
            <a:r>
              <a:rPr lang="en-US" dirty="0" err="1"/>
              <a:t>địa</a:t>
            </a:r>
            <a:r>
              <a:rPr lang="en-US" dirty="0"/>
              <a:t> </a:t>
            </a:r>
            <a:r>
              <a:rPr lang="en-US" dirty="0" err="1"/>
              <a:t>chỉ</a:t>
            </a:r>
            <a:r>
              <a:rPr lang="en-US" dirty="0"/>
              <a:t> IP</a:t>
            </a:r>
          </a:p>
        </p:txBody>
      </p:sp>
    </p:spTree>
    <p:extLst>
      <p:ext uri="{BB962C8B-B14F-4D97-AF65-F5344CB8AC3E}">
        <p14:creationId xmlns:p14="http://schemas.microsoft.com/office/powerpoint/2010/main" val="294107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EE97-99AD-49D7-8782-31DE876A6210}"/>
              </a:ext>
            </a:extLst>
          </p:cNvPr>
          <p:cNvSpPr>
            <a:spLocks noGrp="1"/>
          </p:cNvSpPr>
          <p:nvPr>
            <p:ph type="title"/>
          </p:nvPr>
        </p:nvSpPr>
        <p:spPr/>
        <p:txBody>
          <a:bodyPr/>
          <a:lstStyle/>
          <a:p>
            <a:r>
              <a:rPr lang="en-US" dirty="0"/>
              <a:t>II.2 MẶT NẠ MẠNG (SUBNET MASK)</a:t>
            </a:r>
          </a:p>
        </p:txBody>
      </p:sp>
      <p:sp>
        <p:nvSpPr>
          <p:cNvPr id="3" name="Content Placeholder 2">
            <a:extLst>
              <a:ext uri="{FF2B5EF4-FFF2-40B4-BE49-F238E27FC236}">
                <a16:creationId xmlns:a16="http://schemas.microsoft.com/office/drawing/2014/main" id="{1C4C9DBF-D718-4D1D-AC48-4465AC8665B8}"/>
              </a:ext>
            </a:extLst>
          </p:cNvPr>
          <p:cNvSpPr>
            <a:spLocks noGrp="1"/>
          </p:cNvSpPr>
          <p:nvPr>
            <p:ph idx="1"/>
          </p:nvPr>
        </p:nvSpPr>
        <p:spPr/>
        <p:txBody>
          <a:bodyPr/>
          <a:lstStyle/>
          <a:p>
            <a:r>
              <a:rPr lang="en-US" dirty="0" err="1"/>
              <a:t>Mô</a:t>
            </a:r>
            <a:r>
              <a:rPr lang="en-US" dirty="0"/>
              <a:t> </a:t>
            </a:r>
            <a:r>
              <a:rPr lang="en-US" dirty="0" err="1"/>
              <a:t>tả</a:t>
            </a:r>
            <a:r>
              <a:rPr lang="en-US" dirty="0"/>
              <a:t> subnet mask</a:t>
            </a:r>
          </a:p>
        </p:txBody>
      </p:sp>
      <p:pic>
        <p:nvPicPr>
          <p:cNvPr id="5" name="Picture 4">
            <a:extLst>
              <a:ext uri="{FF2B5EF4-FFF2-40B4-BE49-F238E27FC236}">
                <a16:creationId xmlns:a16="http://schemas.microsoft.com/office/drawing/2014/main" id="{C512FD21-BE30-4408-B977-707C95C93D7F}"/>
              </a:ext>
            </a:extLst>
          </p:cNvPr>
          <p:cNvPicPr>
            <a:picLocks noChangeAspect="1"/>
          </p:cNvPicPr>
          <p:nvPr/>
        </p:nvPicPr>
        <p:blipFill>
          <a:blip r:embed="rId2"/>
          <a:stretch>
            <a:fillRect/>
          </a:stretch>
        </p:blipFill>
        <p:spPr>
          <a:xfrm>
            <a:off x="1013252" y="2136188"/>
            <a:ext cx="10165496" cy="3347624"/>
          </a:xfrm>
          <a:prstGeom prst="rect">
            <a:avLst/>
          </a:prstGeom>
        </p:spPr>
      </p:pic>
    </p:spTree>
    <p:extLst>
      <p:ext uri="{BB962C8B-B14F-4D97-AF65-F5344CB8AC3E}">
        <p14:creationId xmlns:p14="http://schemas.microsoft.com/office/powerpoint/2010/main" val="25661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FD01-A3E1-4910-960A-89C6928F30F4}"/>
              </a:ext>
            </a:extLst>
          </p:cNvPr>
          <p:cNvSpPr>
            <a:spLocks noGrp="1"/>
          </p:cNvSpPr>
          <p:nvPr>
            <p:ph type="title"/>
          </p:nvPr>
        </p:nvSpPr>
        <p:spPr/>
        <p:txBody>
          <a:bodyPr/>
          <a:lstStyle/>
          <a:p>
            <a:r>
              <a:rPr lang="en-US" dirty="0"/>
              <a:t>I. GIỚI THIỆU TẦNG MẠNG</a:t>
            </a:r>
          </a:p>
        </p:txBody>
      </p:sp>
      <p:sp>
        <p:nvSpPr>
          <p:cNvPr id="3" name="Content Placeholder 2">
            <a:extLst>
              <a:ext uri="{FF2B5EF4-FFF2-40B4-BE49-F238E27FC236}">
                <a16:creationId xmlns:a16="http://schemas.microsoft.com/office/drawing/2014/main" id="{CF02CD70-6731-4B3F-83B6-6F3BDA8132C2}"/>
              </a:ext>
            </a:extLst>
          </p:cNvPr>
          <p:cNvSpPr>
            <a:spLocks noGrp="1"/>
          </p:cNvSpPr>
          <p:nvPr>
            <p:ph idx="1"/>
          </p:nvPr>
        </p:nvSpPr>
        <p:spPr/>
        <p:txBody>
          <a:bodyPr/>
          <a:lstStyle/>
          <a:p>
            <a:r>
              <a:rPr lang="en-US" dirty="0" err="1"/>
              <a:t>Truyền</a:t>
            </a:r>
            <a:r>
              <a:rPr lang="en-US" dirty="0"/>
              <a:t> </a:t>
            </a:r>
            <a:r>
              <a:rPr lang="en-US" dirty="0" err="1"/>
              <a:t>dữ</a:t>
            </a:r>
            <a:r>
              <a:rPr lang="en-US" dirty="0"/>
              <a:t> </a:t>
            </a:r>
            <a:r>
              <a:rPr lang="en-US" dirty="0" err="1"/>
              <a:t>liệu</a:t>
            </a:r>
            <a:r>
              <a:rPr lang="en-US" dirty="0"/>
              <a:t> </a:t>
            </a:r>
            <a:r>
              <a:rPr lang="en-US" dirty="0" err="1"/>
              <a:t>từ</a:t>
            </a:r>
            <a:r>
              <a:rPr lang="en-US" dirty="0"/>
              <a:t> host-host</a:t>
            </a:r>
          </a:p>
          <a:p>
            <a:r>
              <a:rPr lang="en-US" dirty="0" err="1"/>
              <a:t>Cài</a:t>
            </a:r>
            <a:r>
              <a:rPr lang="en-US" dirty="0"/>
              <a:t> </a:t>
            </a:r>
            <a:r>
              <a:rPr lang="en-US" dirty="0" err="1"/>
              <a:t>đặt</a:t>
            </a:r>
            <a:r>
              <a:rPr lang="en-US" dirty="0"/>
              <a:t> </a:t>
            </a:r>
            <a:r>
              <a:rPr lang="en-US" dirty="0" err="1"/>
              <a:t>trên</a:t>
            </a:r>
            <a:r>
              <a:rPr lang="en-US" dirty="0"/>
              <a:t> </a:t>
            </a:r>
            <a:r>
              <a:rPr lang="en-US" dirty="0" err="1"/>
              <a:t>mọi</a:t>
            </a:r>
            <a:r>
              <a:rPr lang="en-US" dirty="0"/>
              <a:t> </a:t>
            </a:r>
            <a:r>
              <a:rPr lang="en-US" dirty="0" err="1"/>
              <a:t>hệ</a:t>
            </a:r>
            <a:r>
              <a:rPr lang="en-US" dirty="0"/>
              <a:t> </a:t>
            </a:r>
            <a:r>
              <a:rPr lang="en-US" dirty="0" err="1"/>
              <a:t>thống</a:t>
            </a:r>
            <a:r>
              <a:rPr lang="en-US" dirty="0"/>
              <a:t>	</a:t>
            </a:r>
            <a:r>
              <a:rPr lang="en-US" dirty="0" err="1"/>
              <a:t>cuối</a:t>
            </a:r>
            <a:r>
              <a:rPr lang="en-US" dirty="0"/>
              <a:t> </a:t>
            </a:r>
            <a:r>
              <a:rPr lang="en-US" dirty="0" err="1"/>
              <a:t>và</a:t>
            </a:r>
            <a:r>
              <a:rPr lang="en-US" dirty="0"/>
              <a:t> </a:t>
            </a:r>
            <a:r>
              <a:rPr lang="en-US" dirty="0" err="1"/>
              <a:t>bộ</a:t>
            </a:r>
            <a:r>
              <a:rPr lang="en-US" dirty="0"/>
              <a:t> </a:t>
            </a:r>
            <a:r>
              <a:rPr lang="en-US" dirty="0" err="1"/>
              <a:t>định</a:t>
            </a:r>
            <a:r>
              <a:rPr lang="en-US" dirty="0"/>
              <a:t> </a:t>
            </a:r>
            <a:r>
              <a:rPr lang="en-US" dirty="0" err="1"/>
              <a:t>tuyến</a:t>
            </a:r>
            <a:endParaRPr lang="en-US" dirty="0"/>
          </a:p>
          <a:p>
            <a:r>
              <a:rPr lang="vi-VN" dirty="0"/>
              <a:t>Đơn vị truyền: datagram</a:t>
            </a:r>
          </a:p>
          <a:p>
            <a:r>
              <a:rPr lang="en-US" dirty="0" err="1"/>
              <a:t>Bên</a:t>
            </a:r>
            <a:r>
              <a:rPr lang="en-US" dirty="0"/>
              <a:t> </a:t>
            </a:r>
            <a:r>
              <a:rPr lang="en-US" dirty="0" err="1"/>
              <a:t>gửi</a:t>
            </a:r>
            <a:r>
              <a:rPr lang="en-US" dirty="0"/>
              <a:t>: </a:t>
            </a:r>
            <a:r>
              <a:rPr lang="en-US" dirty="0" err="1"/>
              <a:t>nhận</a:t>
            </a:r>
            <a:r>
              <a:rPr lang="en-US" dirty="0"/>
              <a:t> </a:t>
            </a:r>
            <a:r>
              <a:rPr lang="en-US" dirty="0" err="1"/>
              <a:t>dữ</a:t>
            </a:r>
            <a:r>
              <a:rPr lang="en-US" dirty="0"/>
              <a:t> </a:t>
            </a:r>
            <a:r>
              <a:rPr lang="en-US" dirty="0" err="1"/>
              <a:t>liệu</a:t>
            </a:r>
            <a:r>
              <a:rPr lang="en-US" dirty="0"/>
              <a:t> </a:t>
            </a:r>
            <a:r>
              <a:rPr lang="en-US" dirty="0" err="1"/>
              <a:t>từ</a:t>
            </a:r>
            <a:r>
              <a:rPr lang="en-US" dirty="0"/>
              <a:t> </a:t>
            </a:r>
            <a:r>
              <a:rPr lang="en-US" dirty="0" err="1"/>
              <a:t>tầng</a:t>
            </a:r>
            <a:r>
              <a:rPr lang="en-US" dirty="0"/>
              <a:t> </a:t>
            </a:r>
            <a:r>
              <a:rPr lang="en-US" dirty="0" err="1"/>
              <a:t>giao</a:t>
            </a:r>
            <a:r>
              <a:rPr lang="en-US" dirty="0"/>
              <a:t> </a:t>
            </a:r>
            <a:r>
              <a:rPr lang="en-US" dirty="0" err="1"/>
              <a:t>vận</a:t>
            </a:r>
            <a:r>
              <a:rPr lang="en-US" dirty="0"/>
              <a:t>, </a:t>
            </a:r>
            <a:r>
              <a:rPr lang="en-US" dirty="0" err="1"/>
              <a:t>đóng</a:t>
            </a:r>
            <a:r>
              <a:rPr lang="en-US" dirty="0"/>
              <a:t> </a:t>
            </a:r>
            <a:r>
              <a:rPr lang="en-US" dirty="0" err="1"/>
              <a:t>gói</a:t>
            </a:r>
            <a:endParaRPr lang="en-US" dirty="0"/>
          </a:p>
          <a:p>
            <a:r>
              <a:rPr lang="en-US" dirty="0" err="1"/>
              <a:t>Bên</a:t>
            </a:r>
            <a:r>
              <a:rPr lang="en-US" dirty="0"/>
              <a:t> </a:t>
            </a:r>
            <a:r>
              <a:rPr lang="en-US" dirty="0" err="1"/>
              <a:t>nhận</a:t>
            </a:r>
            <a:r>
              <a:rPr lang="en-US" dirty="0"/>
              <a:t>: </a:t>
            </a:r>
            <a:r>
              <a:rPr lang="en-US" dirty="0" err="1"/>
              <a:t>mở</a:t>
            </a:r>
            <a:r>
              <a:rPr lang="en-US" dirty="0"/>
              <a:t> </a:t>
            </a:r>
            <a:r>
              <a:rPr lang="en-US" dirty="0" err="1"/>
              <a:t>gói</a:t>
            </a:r>
            <a:r>
              <a:rPr lang="en-US" dirty="0"/>
              <a:t>, </a:t>
            </a:r>
            <a:r>
              <a:rPr lang="en-US" dirty="0" err="1"/>
              <a:t>chuyển</a:t>
            </a:r>
            <a:r>
              <a:rPr lang="en-US" dirty="0"/>
              <a:t> </a:t>
            </a:r>
            <a:r>
              <a:rPr lang="en-US" dirty="0" err="1"/>
              <a:t>phần</a:t>
            </a:r>
            <a:r>
              <a:rPr lang="en-US" dirty="0"/>
              <a:t> </a:t>
            </a:r>
            <a:r>
              <a:rPr lang="en-US" dirty="0" err="1"/>
              <a:t>dữ</a:t>
            </a:r>
            <a:r>
              <a:rPr lang="en-US" dirty="0"/>
              <a:t> </a:t>
            </a:r>
            <a:r>
              <a:rPr lang="en-US" dirty="0" err="1"/>
              <a:t>liệu</a:t>
            </a:r>
            <a:r>
              <a:rPr lang="en-US" dirty="0"/>
              <a:t> </a:t>
            </a:r>
            <a:r>
              <a:rPr lang="en-US" dirty="0" err="1"/>
              <a:t>trong</a:t>
            </a:r>
            <a:r>
              <a:rPr lang="en-US" dirty="0"/>
              <a:t> payload </a:t>
            </a:r>
            <a:r>
              <a:rPr lang="en-US" dirty="0" err="1"/>
              <a:t>cho</a:t>
            </a:r>
            <a:r>
              <a:rPr lang="en-US" dirty="0"/>
              <a:t> </a:t>
            </a:r>
            <a:r>
              <a:rPr lang="en-US" dirty="0" err="1"/>
              <a:t>tầng</a:t>
            </a:r>
            <a:r>
              <a:rPr lang="en-US" dirty="0"/>
              <a:t> </a:t>
            </a:r>
            <a:r>
              <a:rPr lang="en-US" dirty="0" err="1"/>
              <a:t>giao</a:t>
            </a:r>
            <a:r>
              <a:rPr lang="en-US" dirty="0"/>
              <a:t> </a:t>
            </a:r>
            <a:r>
              <a:rPr lang="en-US" dirty="0" err="1"/>
              <a:t>vận</a:t>
            </a:r>
            <a:endParaRPr lang="en-US" dirty="0"/>
          </a:p>
          <a:p>
            <a:r>
              <a:rPr lang="en-US" dirty="0" err="1"/>
              <a:t>Bộ</a:t>
            </a:r>
            <a:r>
              <a:rPr lang="en-US" dirty="0"/>
              <a:t> </a:t>
            </a:r>
            <a:r>
              <a:rPr lang="en-US" dirty="0" err="1"/>
              <a:t>định</a:t>
            </a:r>
            <a:r>
              <a:rPr lang="en-US" dirty="0"/>
              <a:t> </a:t>
            </a:r>
            <a:r>
              <a:rPr lang="en-US" dirty="0" err="1"/>
              <a:t>tuyến</a:t>
            </a:r>
            <a:r>
              <a:rPr lang="en-US" dirty="0"/>
              <a:t>: </a:t>
            </a:r>
            <a:r>
              <a:rPr lang="en-US" dirty="0" err="1"/>
              <a:t>định</a:t>
            </a:r>
            <a:r>
              <a:rPr lang="en-US" dirty="0"/>
              <a:t> </a:t>
            </a:r>
            <a:r>
              <a:rPr lang="en-US" dirty="0" err="1"/>
              <a:t>tuyến</a:t>
            </a:r>
            <a:r>
              <a:rPr lang="en-US" dirty="0"/>
              <a:t> </a:t>
            </a:r>
            <a:r>
              <a:rPr lang="en-US" dirty="0" err="1"/>
              <a:t>và</a:t>
            </a:r>
            <a:r>
              <a:rPr lang="en-US" dirty="0"/>
              <a:t> </a:t>
            </a:r>
            <a:r>
              <a:rPr lang="en-US" dirty="0" err="1"/>
              <a:t>chuyển</a:t>
            </a:r>
            <a:r>
              <a:rPr lang="en-US" dirty="0"/>
              <a:t> </a:t>
            </a:r>
            <a:r>
              <a:rPr lang="en-US" dirty="0" err="1"/>
              <a:t>tiếp</a:t>
            </a:r>
            <a:endParaRPr lang="en-US" dirty="0"/>
          </a:p>
        </p:txBody>
      </p:sp>
    </p:spTree>
    <p:extLst>
      <p:ext uri="{BB962C8B-B14F-4D97-AF65-F5344CB8AC3E}">
        <p14:creationId xmlns:p14="http://schemas.microsoft.com/office/powerpoint/2010/main" val="3230242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D230-2813-44AC-B098-D56EF9AE31B4}"/>
              </a:ext>
            </a:extLst>
          </p:cNvPr>
          <p:cNvSpPr>
            <a:spLocks noGrp="1"/>
          </p:cNvSpPr>
          <p:nvPr>
            <p:ph type="title"/>
          </p:nvPr>
        </p:nvSpPr>
        <p:spPr/>
        <p:txBody>
          <a:bodyPr/>
          <a:lstStyle/>
          <a:p>
            <a:r>
              <a:rPr lang="en-US" dirty="0"/>
              <a:t>II.2 MẶT NẠ MẠNG (SUBNET MASK)</a:t>
            </a:r>
          </a:p>
        </p:txBody>
      </p:sp>
      <p:sp>
        <p:nvSpPr>
          <p:cNvPr id="3" name="Content Placeholder 2">
            <a:extLst>
              <a:ext uri="{FF2B5EF4-FFF2-40B4-BE49-F238E27FC236}">
                <a16:creationId xmlns:a16="http://schemas.microsoft.com/office/drawing/2014/main" id="{AF9A38AF-52D8-48AA-AD82-62576C953FE2}"/>
              </a:ext>
            </a:extLst>
          </p:cNvPr>
          <p:cNvSpPr>
            <a:spLocks noGrp="1"/>
          </p:cNvSpPr>
          <p:nvPr>
            <p:ph idx="1"/>
          </p:nvPr>
        </p:nvSpPr>
        <p:spPr/>
        <p:txBody>
          <a:bodyPr/>
          <a:lstStyle/>
          <a:p>
            <a:pPr marL="0" indent="0">
              <a:buNone/>
            </a:pPr>
            <a:r>
              <a:rPr lang="en-US" b="1" dirty="0" err="1"/>
              <a:t>Cách</a:t>
            </a:r>
            <a:r>
              <a:rPr lang="en-US" b="1" dirty="0"/>
              <a:t> </a:t>
            </a:r>
            <a:r>
              <a:rPr lang="en-US" b="1" dirty="0" err="1"/>
              <a:t>tính</a:t>
            </a:r>
            <a:r>
              <a:rPr lang="en-US" b="1" dirty="0"/>
              <a:t> </a:t>
            </a:r>
            <a:r>
              <a:rPr lang="en-US" b="1" dirty="0" err="1"/>
              <a:t>địa</a:t>
            </a:r>
            <a:r>
              <a:rPr lang="en-US" b="1" dirty="0"/>
              <a:t> </a:t>
            </a:r>
            <a:r>
              <a:rPr lang="en-US" b="1" dirty="0" err="1"/>
              <a:t>chỉ</a:t>
            </a:r>
            <a:r>
              <a:rPr lang="en-US" b="1" dirty="0"/>
              <a:t> </a:t>
            </a:r>
            <a:r>
              <a:rPr lang="en-US" b="1" dirty="0" err="1"/>
              <a:t>mạng</a:t>
            </a:r>
            <a:endParaRPr lang="en-US" dirty="0"/>
          </a:p>
        </p:txBody>
      </p:sp>
      <p:pic>
        <p:nvPicPr>
          <p:cNvPr id="4" name="Picture 3">
            <a:extLst>
              <a:ext uri="{FF2B5EF4-FFF2-40B4-BE49-F238E27FC236}">
                <a16:creationId xmlns:a16="http://schemas.microsoft.com/office/drawing/2014/main" id="{48237B61-A023-4F62-B29D-C7531B24C501}"/>
              </a:ext>
            </a:extLst>
          </p:cNvPr>
          <p:cNvPicPr>
            <a:picLocks noChangeAspect="1"/>
          </p:cNvPicPr>
          <p:nvPr/>
        </p:nvPicPr>
        <p:blipFill>
          <a:blip r:embed="rId2"/>
          <a:stretch>
            <a:fillRect/>
          </a:stretch>
        </p:blipFill>
        <p:spPr>
          <a:xfrm>
            <a:off x="1814926" y="1823623"/>
            <a:ext cx="8422399" cy="4729577"/>
          </a:xfrm>
          <a:prstGeom prst="rect">
            <a:avLst/>
          </a:prstGeom>
        </p:spPr>
      </p:pic>
    </p:spTree>
    <p:extLst>
      <p:ext uri="{BB962C8B-B14F-4D97-AF65-F5344CB8AC3E}">
        <p14:creationId xmlns:p14="http://schemas.microsoft.com/office/powerpoint/2010/main" val="429857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0E69-AE03-4566-9C7F-1E0ECEABE545}"/>
              </a:ext>
            </a:extLst>
          </p:cNvPr>
          <p:cNvSpPr>
            <a:spLocks noGrp="1"/>
          </p:cNvSpPr>
          <p:nvPr>
            <p:ph type="title"/>
          </p:nvPr>
        </p:nvSpPr>
        <p:spPr/>
        <p:txBody>
          <a:bodyPr/>
          <a:lstStyle/>
          <a:p>
            <a:r>
              <a:rPr lang="en-US" dirty="0"/>
              <a:t>II.2 MẶT NẠ MẠNG (SUBNET MASK)</a:t>
            </a:r>
          </a:p>
        </p:txBody>
      </p:sp>
      <p:sp>
        <p:nvSpPr>
          <p:cNvPr id="3" name="Content Placeholder 2">
            <a:extLst>
              <a:ext uri="{FF2B5EF4-FFF2-40B4-BE49-F238E27FC236}">
                <a16:creationId xmlns:a16="http://schemas.microsoft.com/office/drawing/2014/main" id="{3D3B1D96-1B40-469E-A213-8C3C150CD447}"/>
              </a:ext>
            </a:extLst>
          </p:cNvPr>
          <p:cNvSpPr>
            <a:spLocks noGrp="1"/>
          </p:cNvSpPr>
          <p:nvPr>
            <p:ph idx="1"/>
          </p:nvPr>
        </p:nvSpPr>
        <p:spPr/>
        <p:txBody>
          <a:bodyPr/>
          <a:lstStyle/>
          <a:p>
            <a:pPr marL="0" indent="0">
              <a:buNone/>
            </a:pPr>
            <a:r>
              <a:rPr lang="vi-VN" b="1" dirty="0"/>
              <a:t>Mặt nạ mạng và kích thước mạng</a:t>
            </a:r>
            <a:endParaRPr lang="en-US" b="1" dirty="0"/>
          </a:p>
          <a:p>
            <a:endParaRPr lang="en-US" dirty="0"/>
          </a:p>
        </p:txBody>
      </p:sp>
      <p:pic>
        <p:nvPicPr>
          <p:cNvPr id="4" name="Picture 3">
            <a:extLst>
              <a:ext uri="{FF2B5EF4-FFF2-40B4-BE49-F238E27FC236}">
                <a16:creationId xmlns:a16="http://schemas.microsoft.com/office/drawing/2014/main" id="{20E0A744-4E60-40B6-A478-23E70ACD77AA}"/>
              </a:ext>
            </a:extLst>
          </p:cNvPr>
          <p:cNvPicPr>
            <a:picLocks noChangeAspect="1"/>
          </p:cNvPicPr>
          <p:nvPr/>
        </p:nvPicPr>
        <p:blipFill>
          <a:blip r:embed="rId2"/>
          <a:stretch>
            <a:fillRect/>
          </a:stretch>
        </p:blipFill>
        <p:spPr>
          <a:xfrm>
            <a:off x="1503294" y="1726095"/>
            <a:ext cx="9066462" cy="4644887"/>
          </a:xfrm>
          <a:prstGeom prst="rect">
            <a:avLst/>
          </a:prstGeom>
        </p:spPr>
      </p:pic>
    </p:spTree>
    <p:extLst>
      <p:ext uri="{BB962C8B-B14F-4D97-AF65-F5344CB8AC3E}">
        <p14:creationId xmlns:p14="http://schemas.microsoft.com/office/powerpoint/2010/main" val="359601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55DC-2C06-4E3F-AEDE-A4481D5BB7FC}"/>
              </a:ext>
            </a:extLst>
          </p:cNvPr>
          <p:cNvSpPr>
            <a:spLocks noGrp="1"/>
          </p:cNvSpPr>
          <p:nvPr>
            <p:ph type="title"/>
          </p:nvPr>
        </p:nvSpPr>
        <p:spPr/>
        <p:txBody>
          <a:bodyPr/>
          <a:lstStyle/>
          <a:p>
            <a:r>
              <a:rPr lang="en-US" dirty="0"/>
              <a:t>II.3 QUẢN LÝ ĐỊA CHỈ IP CÔNG CỘNG</a:t>
            </a:r>
          </a:p>
        </p:txBody>
      </p:sp>
      <p:sp>
        <p:nvSpPr>
          <p:cNvPr id="3" name="Content Placeholder 2">
            <a:extLst>
              <a:ext uri="{FF2B5EF4-FFF2-40B4-BE49-F238E27FC236}">
                <a16:creationId xmlns:a16="http://schemas.microsoft.com/office/drawing/2014/main" id="{F05954CC-EEC1-44CD-88F5-F2E76680C476}"/>
              </a:ext>
            </a:extLst>
          </p:cNvPr>
          <p:cNvSpPr>
            <a:spLocks noGrp="1"/>
          </p:cNvSpPr>
          <p:nvPr>
            <p:ph idx="1"/>
          </p:nvPr>
        </p:nvSpPr>
        <p:spPr/>
        <p:txBody>
          <a:bodyPr/>
          <a:lstStyle/>
          <a:p>
            <a:r>
              <a:rPr lang="en-US" dirty="0"/>
              <a:t>Internet Corporation for Assigned Names and Numbers</a:t>
            </a:r>
          </a:p>
          <a:p>
            <a:r>
              <a:rPr lang="en-US" dirty="0"/>
              <a:t>(ICANN): </a:t>
            </a:r>
            <a:r>
              <a:rPr lang="en-US" dirty="0" err="1"/>
              <a:t>quản</a:t>
            </a:r>
            <a:r>
              <a:rPr lang="en-US" dirty="0"/>
              <a:t> </a:t>
            </a:r>
            <a:r>
              <a:rPr lang="en-US" dirty="0" err="1"/>
              <a:t>lý</a:t>
            </a:r>
            <a:r>
              <a:rPr lang="en-US" dirty="0"/>
              <a:t> </a:t>
            </a:r>
            <a:r>
              <a:rPr lang="en-US" dirty="0" err="1"/>
              <a:t>toàn</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địa</a:t>
            </a:r>
            <a:r>
              <a:rPr lang="en-US" dirty="0"/>
              <a:t> </a:t>
            </a:r>
            <a:r>
              <a:rPr lang="en-US" dirty="0" err="1"/>
              <a:t>chỉ</a:t>
            </a:r>
            <a:r>
              <a:rPr lang="en-US" dirty="0"/>
              <a:t> IP </a:t>
            </a:r>
          </a:p>
          <a:p>
            <a:r>
              <a:rPr lang="en-US" dirty="0"/>
              <a:t>Regional Internet Registries: </a:t>
            </a:r>
            <a:r>
              <a:rPr lang="en-US" dirty="0" err="1"/>
              <a:t>quản</a:t>
            </a:r>
            <a:r>
              <a:rPr lang="en-US" dirty="0"/>
              <a:t> </a:t>
            </a:r>
            <a:r>
              <a:rPr lang="en-US" dirty="0" err="1"/>
              <a:t>lý</a:t>
            </a:r>
            <a:r>
              <a:rPr lang="en-US" dirty="0"/>
              <a:t> </a:t>
            </a:r>
            <a:r>
              <a:rPr lang="en-US" dirty="0" err="1"/>
              <a:t>địa</a:t>
            </a:r>
            <a:r>
              <a:rPr lang="en-US" dirty="0"/>
              <a:t> </a:t>
            </a:r>
            <a:r>
              <a:rPr lang="en-US" dirty="0" err="1"/>
              <a:t>chỉ</a:t>
            </a:r>
            <a:r>
              <a:rPr lang="en-US" dirty="0"/>
              <a:t> IP </a:t>
            </a:r>
            <a:r>
              <a:rPr lang="en-US" dirty="0" err="1"/>
              <a:t>theo</a:t>
            </a:r>
            <a:r>
              <a:rPr lang="en-US" dirty="0"/>
              <a:t> </a:t>
            </a:r>
            <a:r>
              <a:rPr lang="en-US" dirty="0" err="1"/>
              <a:t>vùng</a:t>
            </a:r>
            <a:r>
              <a:rPr lang="en-US" dirty="0"/>
              <a:t> </a:t>
            </a:r>
            <a:r>
              <a:rPr lang="vi-VN" dirty="0"/>
              <a:t>(châu Á-Thái Bình Dương, châu Âu và Trung Đông,</a:t>
            </a:r>
            <a:r>
              <a:rPr lang="en-US" dirty="0"/>
              <a:t> </a:t>
            </a:r>
            <a:r>
              <a:rPr lang="en-US" dirty="0" err="1"/>
              <a:t>châu</a:t>
            </a:r>
            <a:r>
              <a:rPr lang="en-US" dirty="0"/>
              <a:t> Phi, </a:t>
            </a:r>
            <a:r>
              <a:rPr lang="en-US" dirty="0" err="1"/>
              <a:t>Bắc</a:t>
            </a:r>
            <a:r>
              <a:rPr lang="en-US" dirty="0"/>
              <a:t> </a:t>
            </a:r>
            <a:r>
              <a:rPr lang="en-US" dirty="0" err="1"/>
              <a:t>Mỹ</a:t>
            </a:r>
            <a:r>
              <a:rPr lang="en-US" dirty="0"/>
              <a:t>, Nam </a:t>
            </a:r>
            <a:r>
              <a:rPr lang="en-US" dirty="0" err="1"/>
              <a:t>Mỹ</a:t>
            </a:r>
            <a:r>
              <a:rPr lang="en-US" dirty="0"/>
              <a:t>)</a:t>
            </a:r>
          </a:p>
          <a:p>
            <a:r>
              <a:rPr lang="vi-VN" dirty="0"/>
              <a:t>Cơ quan quản lý quốc gia</a:t>
            </a:r>
          </a:p>
          <a:p>
            <a:pPr lvl="1"/>
            <a:r>
              <a:rPr lang="en-US" dirty="0" err="1"/>
              <a:t>Việt</a:t>
            </a:r>
            <a:r>
              <a:rPr lang="en-US" dirty="0"/>
              <a:t> Nam: VNNIC</a:t>
            </a:r>
          </a:p>
          <a:p>
            <a:r>
              <a:rPr lang="en-US" dirty="0" err="1"/>
              <a:t>Nhà</a:t>
            </a:r>
            <a:r>
              <a:rPr lang="en-US" dirty="0"/>
              <a:t> </a:t>
            </a:r>
            <a:r>
              <a:rPr lang="en-US" dirty="0" err="1"/>
              <a:t>cung</a:t>
            </a:r>
            <a:r>
              <a:rPr lang="en-US" dirty="0"/>
              <a:t> </a:t>
            </a:r>
            <a:r>
              <a:rPr lang="en-US" dirty="0" err="1"/>
              <a:t>cấp</a:t>
            </a:r>
            <a:r>
              <a:rPr lang="en-US" dirty="0"/>
              <a:t> </a:t>
            </a:r>
            <a:r>
              <a:rPr lang="en-US" dirty="0" err="1"/>
              <a:t>dịch</a:t>
            </a:r>
            <a:r>
              <a:rPr lang="en-US" dirty="0"/>
              <a:t> </a:t>
            </a:r>
            <a:r>
              <a:rPr lang="en-US" dirty="0" err="1"/>
              <a:t>vụ</a:t>
            </a:r>
            <a:r>
              <a:rPr lang="en-US" dirty="0"/>
              <a:t> (ISP)</a:t>
            </a:r>
          </a:p>
          <a:p>
            <a:r>
              <a:rPr lang="vi-VN" dirty="0"/>
              <a:t>Cơ quan, tổ chức</a:t>
            </a:r>
          </a:p>
        </p:txBody>
      </p:sp>
    </p:spTree>
    <p:extLst>
      <p:ext uri="{BB962C8B-B14F-4D97-AF65-F5344CB8AC3E}">
        <p14:creationId xmlns:p14="http://schemas.microsoft.com/office/powerpoint/2010/main" val="1934347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590800" y="-76200"/>
            <a:ext cx="7867650" cy="1143000"/>
          </a:xfrm>
        </p:spPr>
        <p:txBody>
          <a:bodyPr/>
          <a:lstStyle/>
          <a:p>
            <a:pPr eaLnBrk="1" hangingPunct="1">
              <a:spcBef>
                <a:spcPct val="50000"/>
              </a:spcBef>
            </a:pPr>
            <a:r>
              <a:rPr lang="en-US" sz="4000" dirty="0"/>
              <a:t>II.4 ĐỊA CHỈ DÀNH RIÊNG</a:t>
            </a:r>
          </a:p>
        </p:txBody>
      </p:sp>
      <p:sp>
        <p:nvSpPr>
          <p:cNvPr id="7"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C98D72DB-0232-4688-A1CD-E22DC5ED8B0D}" type="slidenum">
              <a:rPr lang="en-US"/>
              <a:pPr>
                <a:defRPr/>
              </a:pPr>
              <a:t>43</a:t>
            </a:fld>
            <a:endParaRPr lang="en-US"/>
          </a:p>
        </p:txBody>
      </p:sp>
      <p:pic>
        <p:nvPicPr>
          <p:cNvPr id="156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754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300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E145-32E8-4BE1-B80F-D946BC14CFE0}"/>
              </a:ext>
            </a:extLst>
          </p:cNvPr>
          <p:cNvSpPr>
            <a:spLocks noGrp="1"/>
          </p:cNvSpPr>
          <p:nvPr>
            <p:ph type="title"/>
          </p:nvPr>
        </p:nvSpPr>
        <p:spPr/>
        <p:txBody>
          <a:bodyPr/>
          <a:lstStyle/>
          <a:p>
            <a:r>
              <a:rPr lang="en-US" dirty="0"/>
              <a:t>III. IP SUBNET</a:t>
            </a:r>
          </a:p>
        </p:txBody>
      </p:sp>
      <p:sp>
        <p:nvSpPr>
          <p:cNvPr id="3" name="Content Placeholder 2">
            <a:extLst>
              <a:ext uri="{FF2B5EF4-FFF2-40B4-BE49-F238E27FC236}">
                <a16:creationId xmlns:a16="http://schemas.microsoft.com/office/drawing/2014/main" id="{E9199B5C-7472-4D45-B43C-78C273250D7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35203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Tại</a:t>
            </a:r>
            <a:r>
              <a:rPr lang="en-US" dirty="0"/>
              <a:t> </a:t>
            </a:r>
            <a:r>
              <a:rPr lang="en-US" dirty="0" err="1"/>
              <a:t>sao</a:t>
            </a:r>
            <a:r>
              <a:rPr lang="en-US" dirty="0"/>
              <a:t> </a:t>
            </a:r>
            <a:r>
              <a:rPr lang="en-US" dirty="0" err="1"/>
              <a:t>phải</a:t>
            </a:r>
            <a:r>
              <a:rPr lang="en-US" dirty="0"/>
              <a:t> chia </a:t>
            </a:r>
            <a:r>
              <a:rPr lang="en-US" dirty="0" err="1"/>
              <a:t>mạng</a:t>
            </a:r>
            <a:r>
              <a:rPr lang="en-US" dirty="0"/>
              <a:t> con?</a:t>
            </a:r>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42871"/>
            <a:ext cx="5791200" cy="509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xplosion 2 3"/>
          <p:cNvSpPr/>
          <p:nvPr/>
        </p:nvSpPr>
        <p:spPr>
          <a:xfrm>
            <a:off x="2140974" y="3505200"/>
            <a:ext cx="2590800" cy="2895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Mỗi</a:t>
            </a:r>
            <a:r>
              <a:rPr lang="en-US" dirty="0">
                <a:solidFill>
                  <a:schemeClr val="tx1"/>
                </a:solidFill>
              </a:rPr>
              <a:t> </a:t>
            </a:r>
            <a:r>
              <a:rPr lang="en-US" dirty="0" err="1">
                <a:solidFill>
                  <a:schemeClr val="tx1"/>
                </a:solidFill>
              </a:rPr>
              <a:t>mạng</a:t>
            </a:r>
            <a:r>
              <a:rPr lang="en-US" dirty="0">
                <a:solidFill>
                  <a:schemeClr val="tx1"/>
                </a:solidFill>
              </a:rPr>
              <a:t> </a:t>
            </a:r>
            <a:r>
              <a:rPr lang="en-US" dirty="0" err="1">
                <a:solidFill>
                  <a:schemeClr val="tx1"/>
                </a:solidFill>
              </a:rPr>
              <a:t>có</a:t>
            </a:r>
            <a:r>
              <a:rPr lang="en-US" dirty="0">
                <a:solidFill>
                  <a:schemeClr val="tx1"/>
                </a:solidFill>
              </a:rPr>
              <a:t> 65534 </a:t>
            </a:r>
            <a:r>
              <a:rPr lang="en-US" dirty="0" err="1">
                <a:solidFill>
                  <a:schemeClr val="tx1"/>
                </a:solidFill>
              </a:rPr>
              <a:t>địa</a:t>
            </a:r>
            <a:r>
              <a:rPr lang="en-US" dirty="0">
                <a:solidFill>
                  <a:schemeClr val="tx1"/>
                </a:solidFill>
              </a:rPr>
              <a:t> </a:t>
            </a:r>
            <a:r>
              <a:rPr lang="en-US" dirty="0" err="1">
                <a:solidFill>
                  <a:schemeClr val="tx1"/>
                </a:solidFill>
              </a:rPr>
              <a:t>chỉ</a:t>
            </a:r>
            <a:endParaRPr lang="en-US" dirty="0">
              <a:solidFill>
                <a:schemeClr val="tx1"/>
              </a:solidFill>
            </a:endParaRPr>
          </a:p>
        </p:txBody>
      </p:sp>
    </p:spTree>
    <p:extLst>
      <p:ext uri="{BB962C8B-B14F-4D97-AF65-F5344CB8AC3E}">
        <p14:creationId xmlns:p14="http://schemas.microsoft.com/office/powerpoint/2010/main" val="10746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Tại</a:t>
            </a:r>
            <a:r>
              <a:rPr lang="en-US" dirty="0"/>
              <a:t> </a:t>
            </a:r>
            <a:r>
              <a:rPr lang="en-US" dirty="0" err="1"/>
              <a:t>sao</a:t>
            </a:r>
            <a:r>
              <a:rPr lang="en-US" dirty="0"/>
              <a:t> </a:t>
            </a:r>
            <a:r>
              <a:rPr lang="en-US" dirty="0" err="1"/>
              <a:t>phải</a:t>
            </a:r>
            <a:r>
              <a:rPr lang="en-US" dirty="0"/>
              <a:t> chia </a:t>
            </a:r>
            <a:r>
              <a:rPr lang="en-US" dirty="0" err="1"/>
              <a:t>mạng</a:t>
            </a:r>
            <a:r>
              <a:rPr lang="en-US" dirty="0"/>
              <a:t> con?</a:t>
            </a:r>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16542"/>
            <a:ext cx="5715000" cy="468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xplosion 2 5"/>
          <p:cNvSpPr/>
          <p:nvPr/>
        </p:nvSpPr>
        <p:spPr>
          <a:xfrm>
            <a:off x="1905000" y="2895600"/>
            <a:ext cx="2888226" cy="2895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Sau</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dùng</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thuật</a:t>
            </a:r>
            <a:r>
              <a:rPr lang="en-US" dirty="0">
                <a:solidFill>
                  <a:schemeClr val="tx1"/>
                </a:solidFill>
              </a:rPr>
              <a:t> chia </a:t>
            </a:r>
            <a:r>
              <a:rPr lang="en-US" dirty="0" err="1">
                <a:solidFill>
                  <a:schemeClr val="tx1"/>
                </a:solidFill>
              </a:rPr>
              <a:t>mạng</a:t>
            </a:r>
            <a:r>
              <a:rPr lang="en-US" dirty="0">
                <a:solidFill>
                  <a:schemeClr val="tx1"/>
                </a:solidFill>
              </a:rPr>
              <a:t> con</a:t>
            </a:r>
          </a:p>
        </p:txBody>
      </p:sp>
    </p:spTree>
    <p:extLst>
      <p:ext uri="{BB962C8B-B14F-4D97-AF65-F5344CB8AC3E}">
        <p14:creationId xmlns:p14="http://schemas.microsoft.com/office/powerpoint/2010/main" val="32568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Tại</a:t>
            </a:r>
            <a:r>
              <a:rPr lang="en-US" dirty="0">
                <a:latin typeface="Arial" pitchFamily="34" charset="0"/>
                <a:cs typeface="Arial" pitchFamily="34" charset="0"/>
              </a:rPr>
              <a:t> </a:t>
            </a:r>
            <a:r>
              <a:rPr lang="en-US" dirty="0" err="1">
                <a:latin typeface="Arial" pitchFamily="34" charset="0"/>
                <a:cs typeface="Arial" pitchFamily="34" charset="0"/>
              </a:rPr>
              <a:t>sao</a:t>
            </a:r>
            <a:r>
              <a:rPr lang="en-US" dirty="0">
                <a:latin typeface="Arial" pitchFamily="34" charset="0"/>
                <a:cs typeface="Arial" pitchFamily="34" charset="0"/>
              </a:rPr>
              <a:t> </a:t>
            </a:r>
            <a:r>
              <a:rPr lang="en-US" dirty="0" err="1">
                <a:latin typeface="Arial" pitchFamily="34" charset="0"/>
                <a:cs typeface="Arial" pitchFamily="34" charset="0"/>
              </a:rPr>
              <a:t>phải</a:t>
            </a:r>
            <a:r>
              <a:rPr lang="en-US" dirty="0">
                <a:latin typeface="Arial" pitchFamily="34" charset="0"/>
                <a:cs typeface="Arial" pitchFamily="34" charset="0"/>
              </a:rPr>
              <a:t> chia </a:t>
            </a:r>
            <a:r>
              <a:rPr lang="en-US" dirty="0" err="1">
                <a:latin typeface="Arial" pitchFamily="34" charset="0"/>
                <a:cs typeface="Arial" pitchFamily="34" charset="0"/>
              </a:rPr>
              <a:t>mạng</a:t>
            </a:r>
            <a:r>
              <a:rPr lang="en-US" dirty="0">
                <a:latin typeface="Arial" pitchFamily="34" charset="0"/>
                <a:cs typeface="Arial" pitchFamily="34" charset="0"/>
              </a:rPr>
              <a:t> con?</a:t>
            </a:r>
            <a:endParaRPr lang="en-US" dirty="0"/>
          </a:p>
        </p:txBody>
      </p:sp>
      <p:sp>
        <p:nvSpPr>
          <p:cNvPr id="3" name="Content Placeholder 2"/>
          <p:cNvSpPr>
            <a:spLocks noGrp="1"/>
          </p:cNvSpPr>
          <p:nvPr>
            <p:ph idx="1"/>
          </p:nvPr>
        </p:nvSpPr>
        <p:spPr/>
        <p:txBody>
          <a:bodyPr/>
          <a:lstStyle/>
          <a:p>
            <a:pPr algn="just"/>
            <a:r>
              <a:rPr lang="vi-VN" dirty="0"/>
              <a:t>Theo mặc định, một mạng địa chỉ lớp B sẽ cho phép tối đa 65.000 địa chỉ thiết bị (địa chỉ host).</a:t>
            </a:r>
            <a:endParaRPr lang="en-US" dirty="0"/>
          </a:p>
          <a:p>
            <a:pPr algn="just"/>
            <a:r>
              <a:rPr lang="vi-VN" dirty="0"/>
              <a:t> Tuy nhiên trên thực tế, do giới hạn về công nghệ nên không một mạng đơn nào có thể hỗ trợ được nhiều máy như vậy. </a:t>
            </a:r>
            <a:endParaRPr lang="en-US" dirty="0"/>
          </a:p>
          <a:p>
            <a:pPr algn="just"/>
            <a:r>
              <a:rPr lang="vi-VN" dirty="0"/>
              <a:t>Do đó, cần phải phân chia mạng đơn thành nhiều mạng nhỏ hơn (subnet) và quá trình này gọi là phân chia thành mạng con (subneting). </a:t>
            </a:r>
            <a:endParaRPr lang="en-US" dirty="0"/>
          </a:p>
          <a:p>
            <a:pPr algn="just"/>
            <a:r>
              <a:rPr lang="vi-VN" dirty="0"/>
              <a:t>Theo nghĩa chung nhất, mạng con là một nhóm các thiết bị trên cùng một đoạn mạng và chia sẻ cùng một địa chỉ mạng con.</a:t>
            </a:r>
            <a:endParaRPr lang="en-US" dirty="0"/>
          </a:p>
          <a:p>
            <a:pPr algn="just"/>
            <a:endParaRPr lang="en-US" dirty="0"/>
          </a:p>
          <a:p>
            <a:pPr algn="just"/>
            <a:endParaRPr lang="en-US" dirty="0"/>
          </a:p>
        </p:txBody>
      </p:sp>
    </p:spTree>
    <p:extLst>
      <p:ext uri="{BB962C8B-B14F-4D97-AF65-F5344CB8AC3E}">
        <p14:creationId xmlns:p14="http://schemas.microsoft.com/office/powerpoint/2010/main" val="261649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2590800" y="0"/>
            <a:ext cx="7867650" cy="1143000"/>
          </a:xfrm>
        </p:spPr>
        <p:txBody>
          <a:bodyPr rtlCol="0">
            <a:normAutofit/>
          </a:bodyPr>
          <a:lstStyle/>
          <a:p>
            <a:pPr fontAlgn="auto">
              <a:spcAft>
                <a:spcPts val="0"/>
              </a:spcAft>
              <a:defRPr/>
            </a:pPr>
            <a:r>
              <a:rPr lang="en-US" sz="4000" dirty="0" err="1">
                <a:latin typeface="Arial" pitchFamily="34" charset="0"/>
                <a:cs typeface="Arial" pitchFamily="34" charset="0"/>
              </a:rPr>
              <a:t>Kỹ</a:t>
            </a:r>
            <a:r>
              <a:rPr lang="en-US" sz="4000" dirty="0">
                <a:latin typeface="Arial" pitchFamily="34" charset="0"/>
                <a:cs typeface="Arial" pitchFamily="34" charset="0"/>
              </a:rPr>
              <a:t> </a:t>
            </a:r>
            <a:r>
              <a:rPr lang="en-US" sz="4000" dirty="0" err="1">
                <a:latin typeface="Arial" pitchFamily="34" charset="0"/>
                <a:cs typeface="Arial" pitchFamily="34" charset="0"/>
              </a:rPr>
              <a:t>thuật</a:t>
            </a:r>
            <a:r>
              <a:rPr lang="en-US" sz="4000" dirty="0">
                <a:latin typeface="Arial" pitchFamily="34" charset="0"/>
                <a:cs typeface="Arial" pitchFamily="34" charset="0"/>
              </a:rPr>
              <a:t> chia </a:t>
            </a:r>
            <a:r>
              <a:rPr lang="en-US" sz="4000" dirty="0" err="1">
                <a:latin typeface="Arial" pitchFamily="34" charset="0"/>
                <a:cs typeface="Arial" pitchFamily="34" charset="0"/>
              </a:rPr>
              <a:t>mạng</a:t>
            </a:r>
            <a:r>
              <a:rPr lang="en-US" sz="4000" dirty="0">
                <a:latin typeface="Arial" pitchFamily="34" charset="0"/>
                <a:cs typeface="Arial" pitchFamily="34" charset="0"/>
              </a:rPr>
              <a:t> con</a:t>
            </a:r>
          </a:p>
        </p:txBody>
      </p:sp>
      <p:sp>
        <p:nvSpPr>
          <p:cNvPr id="166915" name="Rectangle 4"/>
          <p:cNvSpPr>
            <a:spLocks noGrp="1" noChangeArrowheads="1"/>
          </p:cNvSpPr>
          <p:nvPr>
            <p:ph idx="1"/>
          </p:nvPr>
        </p:nvSpPr>
        <p:spPr>
          <a:xfrm>
            <a:off x="665921" y="1524000"/>
            <a:ext cx="10505661" cy="2286000"/>
          </a:xfrm>
        </p:spPr>
        <p:txBody>
          <a:bodyPr/>
          <a:lstStyle/>
          <a:p>
            <a:pPr eaLnBrk="1" hangingPunct="1">
              <a:lnSpc>
                <a:spcPct val="90000"/>
              </a:lnSpc>
            </a:pPr>
            <a:r>
              <a:rPr lang="en-US" sz="2800" dirty="0" err="1">
                <a:latin typeface="Arial" charset="0"/>
                <a:cs typeface="Arial" charset="0"/>
              </a:rPr>
              <a:t>Mượn</a:t>
            </a:r>
            <a:r>
              <a:rPr lang="en-US" sz="2800" dirty="0">
                <a:latin typeface="Arial" charset="0"/>
                <a:cs typeface="Arial" charset="0"/>
              </a:rPr>
              <a:t> </a:t>
            </a:r>
            <a:r>
              <a:rPr lang="en-US" sz="2800" dirty="0" err="1">
                <a:latin typeface="Arial" charset="0"/>
                <a:cs typeface="Arial" charset="0"/>
              </a:rPr>
              <a:t>một</a:t>
            </a:r>
            <a:r>
              <a:rPr lang="en-US" sz="2800" dirty="0">
                <a:latin typeface="Arial" charset="0"/>
                <a:cs typeface="Arial" charset="0"/>
              </a:rPr>
              <a:t> </a:t>
            </a:r>
            <a:r>
              <a:rPr lang="en-US" sz="2800" dirty="0" err="1">
                <a:latin typeface="Arial" charset="0"/>
                <a:cs typeface="Arial" charset="0"/>
              </a:rPr>
              <a:t>số</a:t>
            </a:r>
            <a:r>
              <a:rPr lang="en-US" sz="2800" dirty="0">
                <a:latin typeface="Arial" charset="0"/>
                <a:cs typeface="Arial" charset="0"/>
              </a:rPr>
              <a:t> bit </a:t>
            </a:r>
            <a:r>
              <a:rPr lang="en-US" sz="2800" dirty="0" err="1">
                <a:latin typeface="Arial" charset="0"/>
                <a:cs typeface="Arial" charset="0"/>
              </a:rPr>
              <a:t>trong</a:t>
            </a:r>
            <a:r>
              <a:rPr lang="en-US" sz="2800" dirty="0">
                <a:latin typeface="Arial" charset="0"/>
                <a:cs typeface="Arial" charset="0"/>
              </a:rPr>
              <a:t> </a:t>
            </a:r>
            <a:r>
              <a:rPr lang="en-US" sz="2800" dirty="0" err="1">
                <a:latin typeface="Arial" charset="0"/>
                <a:cs typeface="Arial" charset="0"/>
              </a:rPr>
              <a:t>phần</a:t>
            </a:r>
            <a:r>
              <a:rPr lang="en-US" sz="2800" dirty="0">
                <a:latin typeface="Arial" charset="0"/>
                <a:cs typeface="Arial" charset="0"/>
              </a:rPr>
              <a:t> </a:t>
            </a:r>
            <a:r>
              <a:rPr lang="en-US" sz="2800" dirty="0" err="1">
                <a:latin typeface="Arial" charset="0"/>
                <a:cs typeface="Arial" charset="0"/>
              </a:rPr>
              <a:t>host_id</a:t>
            </a:r>
            <a:r>
              <a:rPr lang="en-US" sz="2800" dirty="0">
                <a:latin typeface="Arial" charset="0"/>
                <a:cs typeface="Arial" charset="0"/>
              </a:rPr>
              <a:t> ban </a:t>
            </a:r>
            <a:r>
              <a:rPr lang="en-US" sz="2800" dirty="0" err="1">
                <a:latin typeface="Arial" charset="0"/>
                <a:cs typeface="Arial" charset="0"/>
              </a:rPr>
              <a:t>đầu</a:t>
            </a:r>
            <a:r>
              <a:rPr lang="en-US" sz="2800" dirty="0">
                <a:latin typeface="Arial" charset="0"/>
                <a:cs typeface="Arial" charset="0"/>
              </a:rPr>
              <a:t> </a:t>
            </a:r>
            <a:r>
              <a:rPr lang="en-US" sz="2800" dirty="0" err="1">
                <a:latin typeface="Arial" charset="0"/>
                <a:cs typeface="Arial" charset="0"/>
              </a:rPr>
              <a:t>để</a:t>
            </a:r>
            <a:r>
              <a:rPr lang="en-US" sz="2800" dirty="0">
                <a:latin typeface="Arial" charset="0"/>
                <a:cs typeface="Arial" charset="0"/>
              </a:rPr>
              <a:t> </a:t>
            </a:r>
            <a:r>
              <a:rPr lang="en-US" sz="2800" dirty="0" err="1">
                <a:latin typeface="Arial" charset="0"/>
                <a:cs typeface="Arial" charset="0"/>
              </a:rPr>
              <a:t>đặt</a:t>
            </a:r>
            <a:r>
              <a:rPr lang="en-US" sz="2800" dirty="0">
                <a:latin typeface="Arial" charset="0"/>
                <a:cs typeface="Arial" charset="0"/>
              </a:rPr>
              <a:t> </a:t>
            </a:r>
            <a:r>
              <a:rPr lang="en-US" sz="2800" dirty="0" err="1">
                <a:latin typeface="Arial" charset="0"/>
                <a:cs typeface="Arial" charset="0"/>
              </a:rPr>
              <a:t>cho</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con </a:t>
            </a:r>
          </a:p>
          <a:p>
            <a:pPr eaLnBrk="1" hangingPunct="1">
              <a:lnSpc>
                <a:spcPct val="90000"/>
              </a:lnSpc>
            </a:pPr>
            <a:r>
              <a:rPr lang="en-US" sz="2800" dirty="0" err="1">
                <a:latin typeface="Arial" charset="0"/>
                <a:cs typeface="Arial" charset="0"/>
              </a:rPr>
              <a:t>Cấu</a:t>
            </a:r>
            <a:r>
              <a:rPr lang="en-US" sz="2800" dirty="0">
                <a:latin typeface="Arial" charset="0"/>
                <a:cs typeface="Arial" charset="0"/>
              </a:rPr>
              <a:t> </a:t>
            </a:r>
            <a:r>
              <a:rPr lang="en-US" sz="2800" dirty="0" err="1">
                <a:latin typeface="Arial" charset="0"/>
                <a:cs typeface="Arial" charset="0"/>
              </a:rPr>
              <a:t>trúc</a:t>
            </a:r>
            <a:r>
              <a:rPr lang="en-US" sz="2800" dirty="0">
                <a:latin typeface="Arial" charset="0"/>
                <a:cs typeface="Arial" charset="0"/>
              </a:rPr>
              <a:t> </a:t>
            </a:r>
            <a:r>
              <a:rPr lang="en-US" sz="2800" dirty="0" err="1">
                <a:latin typeface="Arial" charset="0"/>
                <a:cs typeface="Arial" charset="0"/>
              </a:rPr>
              <a:t>của</a:t>
            </a:r>
            <a:r>
              <a:rPr lang="en-US" sz="2800" dirty="0">
                <a:latin typeface="Arial" charset="0"/>
                <a:cs typeface="Arial" charset="0"/>
              </a:rPr>
              <a:t> </a:t>
            </a:r>
            <a:r>
              <a:rPr lang="en-US" sz="2800" dirty="0" err="1">
                <a:latin typeface="Arial" charset="0"/>
                <a:cs typeface="Arial" charset="0"/>
              </a:rPr>
              <a:t>địa</a:t>
            </a:r>
            <a:r>
              <a:rPr lang="en-US" sz="2800" dirty="0">
                <a:latin typeface="Arial" charset="0"/>
                <a:cs typeface="Arial" charset="0"/>
              </a:rPr>
              <a:t> </a:t>
            </a:r>
            <a:r>
              <a:rPr lang="en-US" sz="2800" dirty="0" err="1">
                <a:latin typeface="Arial" charset="0"/>
                <a:cs typeface="Arial" charset="0"/>
              </a:rPr>
              <a:t>chỉ</a:t>
            </a:r>
            <a:r>
              <a:rPr lang="en-US" sz="2800" dirty="0">
                <a:latin typeface="Arial" charset="0"/>
                <a:cs typeface="Arial" charset="0"/>
              </a:rPr>
              <a:t> IP </a:t>
            </a:r>
            <a:r>
              <a:rPr lang="en-US" sz="2800" dirty="0" err="1">
                <a:latin typeface="Arial" charset="0"/>
                <a:cs typeface="Arial" charset="0"/>
              </a:rPr>
              <a:t>lúc</a:t>
            </a:r>
            <a:r>
              <a:rPr lang="en-US" sz="2800" dirty="0">
                <a:latin typeface="Arial" charset="0"/>
                <a:cs typeface="Arial" charset="0"/>
              </a:rPr>
              <a:t> </a:t>
            </a:r>
            <a:r>
              <a:rPr lang="en-US" sz="2800" dirty="0" err="1">
                <a:latin typeface="Arial" charset="0"/>
                <a:cs typeface="Arial" charset="0"/>
              </a:rPr>
              <a:t>này</a:t>
            </a:r>
            <a:r>
              <a:rPr lang="en-US" sz="2800" dirty="0">
                <a:latin typeface="Arial" charset="0"/>
                <a:cs typeface="Arial" charset="0"/>
              </a:rPr>
              <a:t> </a:t>
            </a:r>
            <a:r>
              <a:rPr lang="en-US" sz="2800" dirty="0" err="1">
                <a:latin typeface="Arial" charset="0"/>
                <a:cs typeface="Arial" charset="0"/>
              </a:rPr>
              <a:t>sẽ</a:t>
            </a:r>
            <a:r>
              <a:rPr lang="en-US" sz="2800" dirty="0">
                <a:latin typeface="Arial" charset="0"/>
                <a:cs typeface="Arial" charset="0"/>
              </a:rPr>
              <a:t> </a:t>
            </a:r>
            <a:r>
              <a:rPr lang="en-US" sz="2800" dirty="0" err="1">
                <a:latin typeface="Arial" charset="0"/>
                <a:cs typeface="Arial" charset="0"/>
              </a:rPr>
              <a:t>gồm</a:t>
            </a:r>
            <a:r>
              <a:rPr lang="en-US" sz="2800" dirty="0">
                <a:latin typeface="Arial" charset="0"/>
                <a:cs typeface="Arial" charset="0"/>
              </a:rPr>
              <a:t> 3 </a:t>
            </a:r>
            <a:r>
              <a:rPr lang="en-US" sz="2800" dirty="0" err="1">
                <a:latin typeface="Arial" charset="0"/>
                <a:cs typeface="Arial" charset="0"/>
              </a:rPr>
              <a:t>phần</a:t>
            </a:r>
            <a:r>
              <a:rPr lang="en-US" sz="2800" dirty="0">
                <a:latin typeface="Arial" charset="0"/>
                <a:cs typeface="Arial" charset="0"/>
              </a:rPr>
              <a:t>: </a:t>
            </a:r>
            <a:r>
              <a:rPr lang="en-US" sz="2800" dirty="0" err="1">
                <a:latin typeface="Arial" charset="0"/>
                <a:cs typeface="Arial" charset="0"/>
              </a:rPr>
              <a:t>network_id</a:t>
            </a:r>
            <a:r>
              <a:rPr lang="en-US" sz="2800" dirty="0">
                <a:latin typeface="Arial" charset="0"/>
                <a:cs typeface="Arial" charset="0"/>
              </a:rPr>
              <a:t>, </a:t>
            </a:r>
            <a:r>
              <a:rPr lang="en-US" sz="2800" dirty="0" err="1">
                <a:latin typeface="Arial" charset="0"/>
                <a:cs typeface="Arial" charset="0"/>
              </a:rPr>
              <a:t>subnet_id</a:t>
            </a:r>
            <a:r>
              <a:rPr lang="en-US" sz="2800" dirty="0">
                <a:latin typeface="Arial" charset="0"/>
                <a:cs typeface="Arial" charset="0"/>
              </a:rPr>
              <a:t> </a:t>
            </a:r>
            <a:r>
              <a:rPr lang="en-US" sz="2800" dirty="0" err="1">
                <a:latin typeface="Arial" charset="0"/>
                <a:cs typeface="Arial" charset="0"/>
              </a:rPr>
              <a:t>và</a:t>
            </a:r>
            <a:r>
              <a:rPr lang="en-US" sz="2800" dirty="0">
                <a:latin typeface="Arial" charset="0"/>
                <a:cs typeface="Arial" charset="0"/>
              </a:rPr>
              <a:t> </a:t>
            </a:r>
            <a:r>
              <a:rPr lang="en-US" sz="2800" dirty="0" err="1">
                <a:latin typeface="Arial" charset="0"/>
                <a:cs typeface="Arial" charset="0"/>
              </a:rPr>
              <a:t>host_id</a:t>
            </a:r>
            <a:r>
              <a:rPr lang="en-US" sz="2800" dirty="0">
                <a:latin typeface="Arial" charset="0"/>
                <a:cs typeface="Arial" charset="0"/>
              </a:rPr>
              <a:t>.</a:t>
            </a:r>
          </a:p>
        </p:txBody>
      </p:sp>
      <p:sp>
        <p:nvSpPr>
          <p:cNvPr id="7"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D4E58713-CEDB-466D-82C6-2889BDDD972A}" type="slidenum">
              <a:rPr lang="en-US">
                <a:latin typeface="Arial" pitchFamily="34" charset="0"/>
                <a:cs typeface="Arial" pitchFamily="34" charset="0"/>
              </a:rPr>
              <a:pPr>
                <a:defRPr/>
              </a:pPr>
              <a:t>48</a:t>
            </a:fld>
            <a:endParaRPr lang="en-US">
              <a:latin typeface="Arial" pitchFamily="34" charset="0"/>
              <a:cs typeface="Arial" pitchFamily="34" charset="0"/>
            </a:endParaRPr>
          </a:p>
        </p:txBody>
      </p:sp>
      <p:pic>
        <p:nvPicPr>
          <p:cNvPr id="166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1"/>
            <a:ext cx="7239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223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438400" y="-76200"/>
            <a:ext cx="7867650" cy="1143000"/>
          </a:xfrm>
        </p:spPr>
        <p:txBody>
          <a:bodyPr rtlCol="0">
            <a:normAutofit/>
          </a:bodyPr>
          <a:lstStyle/>
          <a:p>
            <a:pPr fontAlgn="auto">
              <a:spcAft>
                <a:spcPts val="0"/>
              </a:spcAft>
              <a:defRPr/>
            </a:pPr>
            <a:r>
              <a:rPr lang="en-US" sz="4000" dirty="0" err="1">
                <a:latin typeface="Arial" pitchFamily="34" charset="0"/>
                <a:cs typeface="Arial" pitchFamily="34" charset="0"/>
              </a:rPr>
              <a:t>Kỹ</a:t>
            </a:r>
            <a:r>
              <a:rPr lang="en-US" sz="4000" dirty="0">
                <a:latin typeface="Arial" pitchFamily="34" charset="0"/>
                <a:cs typeface="Arial" pitchFamily="34" charset="0"/>
              </a:rPr>
              <a:t> </a:t>
            </a:r>
            <a:r>
              <a:rPr lang="en-US" sz="4000" dirty="0" err="1">
                <a:latin typeface="Arial" pitchFamily="34" charset="0"/>
                <a:cs typeface="Arial" pitchFamily="34" charset="0"/>
              </a:rPr>
              <a:t>thuật</a:t>
            </a:r>
            <a:r>
              <a:rPr lang="en-US" sz="4000" dirty="0">
                <a:latin typeface="Arial" pitchFamily="34" charset="0"/>
                <a:cs typeface="Arial" pitchFamily="34" charset="0"/>
              </a:rPr>
              <a:t> chia </a:t>
            </a:r>
            <a:r>
              <a:rPr lang="en-US" sz="4000" dirty="0" err="1">
                <a:latin typeface="Arial" pitchFamily="34" charset="0"/>
                <a:cs typeface="Arial" pitchFamily="34" charset="0"/>
              </a:rPr>
              <a:t>mạng</a:t>
            </a:r>
            <a:r>
              <a:rPr lang="en-US" sz="4000" dirty="0">
                <a:latin typeface="Arial" pitchFamily="34" charset="0"/>
                <a:cs typeface="Arial" pitchFamily="34" charset="0"/>
              </a:rPr>
              <a:t> con</a:t>
            </a:r>
          </a:p>
        </p:txBody>
      </p:sp>
      <p:sp>
        <p:nvSpPr>
          <p:cNvPr id="167939" name="Rectangle 4"/>
          <p:cNvSpPr>
            <a:spLocks noGrp="1" noChangeArrowheads="1"/>
          </p:cNvSpPr>
          <p:nvPr>
            <p:ph idx="1"/>
          </p:nvPr>
        </p:nvSpPr>
        <p:spPr/>
        <p:txBody>
          <a:bodyPr/>
          <a:lstStyle/>
          <a:p>
            <a:pPr eaLnBrk="1" hangingPunct="1">
              <a:lnSpc>
                <a:spcPct val="90000"/>
              </a:lnSpc>
            </a:pPr>
            <a:r>
              <a:rPr lang="en-US" sz="2800" dirty="0" err="1">
                <a:latin typeface="Arial" charset="0"/>
                <a:cs typeface="Arial" charset="0"/>
              </a:rPr>
              <a:t>Số</a:t>
            </a:r>
            <a:r>
              <a:rPr lang="en-US" sz="2800" dirty="0">
                <a:latin typeface="Arial" charset="0"/>
                <a:cs typeface="Arial" charset="0"/>
              </a:rPr>
              <a:t> bit </a:t>
            </a:r>
            <a:r>
              <a:rPr lang="en-US" sz="2800" dirty="0" err="1">
                <a:latin typeface="Arial" charset="0"/>
                <a:cs typeface="Arial" charset="0"/>
              </a:rPr>
              <a:t>dùng</a:t>
            </a:r>
            <a:r>
              <a:rPr lang="en-US" sz="2800" dirty="0">
                <a:latin typeface="Arial" charset="0"/>
                <a:cs typeface="Arial" charset="0"/>
              </a:rPr>
              <a:t> </a:t>
            </a:r>
            <a:r>
              <a:rPr lang="en-US" sz="2800" dirty="0" err="1">
                <a:latin typeface="Arial" charset="0"/>
                <a:cs typeface="Arial" charset="0"/>
              </a:rPr>
              <a:t>trong</a:t>
            </a:r>
            <a:r>
              <a:rPr lang="en-US" sz="2800" dirty="0">
                <a:latin typeface="Arial" charset="0"/>
                <a:cs typeface="Arial" charset="0"/>
              </a:rPr>
              <a:t> </a:t>
            </a:r>
            <a:r>
              <a:rPr lang="en-US" sz="2800" dirty="0" err="1">
                <a:latin typeface="Arial" charset="0"/>
                <a:cs typeface="Arial" charset="0"/>
              </a:rPr>
              <a:t>subnet_id</a:t>
            </a:r>
            <a:r>
              <a:rPr lang="en-US" sz="2800" dirty="0">
                <a:latin typeface="Arial" charset="0"/>
                <a:cs typeface="Arial" charset="0"/>
              </a:rPr>
              <a:t> </a:t>
            </a:r>
            <a:r>
              <a:rPr lang="en-US" sz="2800" dirty="0" err="1">
                <a:latin typeface="Arial" charset="0"/>
                <a:cs typeface="Arial" charset="0"/>
              </a:rPr>
              <a:t>tuỳ</a:t>
            </a:r>
            <a:r>
              <a:rPr lang="en-US" sz="2800" dirty="0">
                <a:latin typeface="Arial" charset="0"/>
                <a:cs typeface="Arial" charset="0"/>
              </a:rPr>
              <a:t> </a:t>
            </a:r>
            <a:r>
              <a:rPr lang="en-US" sz="2800" dirty="0" err="1">
                <a:latin typeface="Arial" charset="0"/>
                <a:cs typeface="Arial" charset="0"/>
              </a:rPr>
              <a:t>thuộc</a:t>
            </a:r>
            <a:r>
              <a:rPr lang="en-US" sz="2800" dirty="0">
                <a:latin typeface="Arial" charset="0"/>
                <a:cs typeface="Arial" charset="0"/>
              </a:rPr>
              <a:t> </a:t>
            </a:r>
            <a:r>
              <a:rPr lang="en-US" sz="2800" dirty="0" err="1">
                <a:latin typeface="Arial" charset="0"/>
                <a:cs typeface="Arial" charset="0"/>
              </a:rPr>
              <a:t>vào</a:t>
            </a:r>
            <a:r>
              <a:rPr lang="en-US" sz="2800" dirty="0">
                <a:latin typeface="Arial" charset="0"/>
                <a:cs typeface="Arial" charset="0"/>
              </a:rPr>
              <a:t> </a:t>
            </a:r>
            <a:r>
              <a:rPr lang="en-US" sz="2800" dirty="0" err="1">
                <a:latin typeface="Arial" charset="0"/>
                <a:cs typeface="Arial" charset="0"/>
              </a:rPr>
              <a:t>chiến</a:t>
            </a:r>
            <a:r>
              <a:rPr lang="en-US" sz="2800" dirty="0">
                <a:latin typeface="Arial" charset="0"/>
                <a:cs typeface="Arial" charset="0"/>
              </a:rPr>
              <a:t> </a:t>
            </a:r>
            <a:r>
              <a:rPr lang="en-US" sz="2800" dirty="0" err="1">
                <a:latin typeface="Arial" charset="0"/>
                <a:cs typeface="Arial" charset="0"/>
              </a:rPr>
              <a:t>lược</a:t>
            </a:r>
            <a:r>
              <a:rPr lang="en-US" sz="2800" dirty="0">
                <a:latin typeface="Arial" charset="0"/>
                <a:cs typeface="Arial" charset="0"/>
              </a:rPr>
              <a:t> chia </a:t>
            </a:r>
            <a:r>
              <a:rPr lang="en-US" sz="2800" dirty="0" err="1">
                <a:latin typeface="Arial" charset="0"/>
                <a:cs typeface="Arial" charset="0"/>
              </a:rPr>
              <a:t>mạng</a:t>
            </a:r>
            <a:r>
              <a:rPr lang="en-US" sz="2800" dirty="0">
                <a:latin typeface="Arial" charset="0"/>
                <a:cs typeface="Arial" charset="0"/>
              </a:rPr>
              <a:t> con. </a:t>
            </a:r>
            <a:r>
              <a:rPr lang="en-US" sz="2800" dirty="0" err="1">
                <a:latin typeface="Arial" charset="0"/>
                <a:cs typeface="Arial" charset="0"/>
              </a:rPr>
              <a:t>Tuy</a:t>
            </a:r>
            <a:r>
              <a:rPr lang="en-US" sz="2800" dirty="0">
                <a:latin typeface="Arial" charset="0"/>
                <a:cs typeface="Arial" charset="0"/>
              </a:rPr>
              <a:t> </a:t>
            </a:r>
            <a:r>
              <a:rPr lang="en-US" sz="2800" dirty="0" err="1">
                <a:latin typeface="Arial" charset="0"/>
                <a:cs typeface="Arial" charset="0"/>
              </a:rPr>
              <a:t>nhiên</a:t>
            </a:r>
            <a:r>
              <a:rPr lang="en-US" sz="2800" dirty="0">
                <a:latin typeface="Arial" charset="0"/>
                <a:cs typeface="Arial" charset="0"/>
              </a:rPr>
              <a:t> </a:t>
            </a:r>
            <a:r>
              <a:rPr lang="en-US" sz="2800" dirty="0" err="1">
                <a:latin typeface="Arial" charset="0"/>
                <a:cs typeface="Arial" charset="0"/>
              </a:rPr>
              <a:t>số</a:t>
            </a:r>
            <a:r>
              <a:rPr lang="en-US" sz="2800" dirty="0">
                <a:latin typeface="Arial" charset="0"/>
                <a:cs typeface="Arial" charset="0"/>
              </a:rPr>
              <a:t> bit </a:t>
            </a:r>
            <a:r>
              <a:rPr lang="en-US" sz="2800" dirty="0" err="1">
                <a:latin typeface="Arial" charset="0"/>
                <a:cs typeface="Arial" charset="0"/>
              </a:rPr>
              <a:t>tối</a:t>
            </a:r>
            <a:r>
              <a:rPr lang="en-US" sz="2800" dirty="0">
                <a:latin typeface="Arial" charset="0"/>
                <a:cs typeface="Arial" charset="0"/>
              </a:rPr>
              <a:t> </a:t>
            </a:r>
            <a:r>
              <a:rPr lang="en-US" sz="2800" dirty="0" err="1">
                <a:latin typeface="Arial" charset="0"/>
                <a:cs typeface="Arial" charset="0"/>
              </a:rPr>
              <a:t>đa</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thể</a:t>
            </a:r>
            <a:r>
              <a:rPr lang="en-US" sz="2800" dirty="0">
                <a:latin typeface="Arial" charset="0"/>
                <a:cs typeface="Arial" charset="0"/>
              </a:rPr>
              <a:t> </a:t>
            </a:r>
            <a:r>
              <a:rPr lang="en-US" sz="2800" dirty="0" err="1">
                <a:latin typeface="Arial" charset="0"/>
                <a:cs typeface="Arial" charset="0"/>
              </a:rPr>
              <a:t>mượn</a:t>
            </a:r>
            <a:r>
              <a:rPr lang="en-US" sz="2800" dirty="0">
                <a:latin typeface="Arial" charset="0"/>
                <a:cs typeface="Arial" charset="0"/>
              </a:rPr>
              <a:t> </a:t>
            </a:r>
            <a:r>
              <a:rPr lang="en-US" sz="2800" dirty="0" err="1">
                <a:latin typeface="Arial" charset="0"/>
                <a:cs typeface="Arial" charset="0"/>
              </a:rPr>
              <a:t>phải</a:t>
            </a:r>
            <a:r>
              <a:rPr lang="en-US" sz="2800" dirty="0">
                <a:latin typeface="Arial" charset="0"/>
                <a:cs typeface="Arial" charset="0"/>
              </a:rPr>
              <a:t> </a:t>
            </a:r>
            <a:r>
              <a:rPr lang="en-US" sz="2800" dirty="0" err="1">
                <a:latin typeface="Arial" charset="0"/>
                <a:cs typeface="Arial" charset="0"/>
              </a:rPr>
              <a:t>tuân</a:t>
            </a:r>
            <a:r>
              <a:rPr lang="en-US" sz="2800" dirty="0">
                <a:latin typeface="Arial" charset="0"/>
                <a:cs typeface="Arial" charset="0"/>
              </a:rPr>
              <a:t> </a:t>
            </a:r>
            <a:r>
              <a:rPr lang="en-US" sz="2800" dirty="0" err="1">
                <a:latin typeface="Arial" charset="0"/>
                <a:cs typeface="Arial" charset="0"/>
              </a:rPr>
              <a:t>theo</a:t>
            </a:r>
            <a:r>
              <a:rPr lang="en-US" sz="2800" dirty="0">
                <a:latin typeface="Arial" charset="0"/>
                <a:cs typeface="Arial" charset="0"/>
              </a:rPr>
              <a:t> </a:t>
            </a:r>
            <a:r>
              <a:rPr lang="en-US" sz="2800" dirty="0" err="1">
                <a:latin typeface="Arial" charset="0"/>
                <a:cs typeface="Arial" charset="0"/>
              </a:rPr>
              <a:t>công</a:t>
            </a:r>
            <a:r>
              <a:rPr lang="en-US" sz="2800" dirty="0">
                <a:latin typeface="Arial" charset="0"/>
                <a:cs typeface="Arial" charset="0"/>
              </a:rPr>
              <a:t> </a:t>
            </a:r>
            <a:r>
              <a:rPr lang="en-US" sz="2800" dirty="0" err="1">
                <a:latin typeface="Arial" charset="0"/>
                <a:cs typeface="Arial" charset="0"/>
              </a:rPr>
              <a:t>thức</a:t>
            </a:r>
            <a:r>
              <a:rPr lang="en-US" sz="2800" dirty="0">
                <a:latin typeface="Arial" charset="0"/>
                <a:cs typeface="Arial" charset="0"/>
              </a:rPr>
              <a:t>:</a:t>
            </a:r>
          </a:p>
          <a:p>
            <a:pPr eaLnBrk="1" hangingPunct="1">
              <a:lnSpc>
                <a:spcPct val="90000"/>
              </a:lnSpc>
            </a:pPr>
            <a:endParaRPr lang="en-US" sz="2800" dirty="0">
              <a:latin typeface="Arial" charset="0"/>
              <a:cs typeface="Arial" charset="0"/>
            </a:endParaRPr>
          </a:p>
          <a:p>
            <a:pPr eaLnBrk="1" hangingPunct="1">
              <a:lnSpc>
                <a:spcPct val="90000"/>
              </a:lnSpc>
            </a:pPr>
            <a:endParaRPr lang="en-US" sz="2800" dirty="0">
              <a:latin typeface="Arial" charset="0"/>
              <a:cs typeface="Arial" charset="0"/>
            </a:endParaRPr>
          </a:p>
          <a:p>
            <a:pPr eaLnBrk="1" hangingPunct="1">
              <a:lnSpc>
                <a:spcPct val="90000"/>
              </a:lnSpc>
            </a:pPr>
            <a:endParaRPr lang="en-US" sz="2800" dirty="0">
              <a:latin typeface="Arial" charset="0"/>
              <a:cs typeface="Arial" charset="0"/>
            </a:endParaRPr>
          </a:p>
          <a:p>
            <a:pPr eaLnBrk="1" hangingPunct="1">
              <a:lnSpc>
                <a:spcPct val="90000"/>
              </a:lnSpc>
            </a:pPr>
            <a:r>
              <a:rPr lang="en-US" sz="2800" dirty="0" err="1">
                <a:latin typeface="Arial" charset="0"/>
                <a:cs typeface="Arial" charset="0"/>
              </a:rPr>
              <a:t>Số</a:t>
            </a:r>
            <a:r>
              <a:rPr lang="en-US" sz="2800" dirty="0">
                <a:latin typeface="Arial" charset="0"/>
                <a:cs typeface="Arial" charset="0"/>
              </a:rPr>
              <a:t> </a:t>
            </a:r>
            <a:r>
              <a:rPr lang="en-US" sz="2800" dirty="0" err="1">
                <a:latin typeface="Arial" charset="0"/>
                <a:cs typeface="Arial" charset="0"/>
              </a:rPr>
              <a:t>lượng</a:t>
            </a:r>
            <a:r>
              <a:rPr lang="en-US" sz="2800" dirty="0">
                <a:latin typeface="Arial" charset="0"/>
                <a:cs typeface="Arial" charset="0"/>
              </a:rPr>
              <a:t> bit </a:t>
            </a:r>
            <a:r>
              <a:rPr lang="en-US" sz="2800" dirty="0" err="1">
                <a:latin typeface="Arial" charset="0"/>
                <a:cs typeface="Arial" charset="0"/>
              </a:rPr>
              <a:t>tối</a:t>
            </a:r>
            <a:r>
              <a:rPr lang="en-US" sz="2800" dirty="0">
                <a:latin typeface="Arial" charset="0"/>
                <a:cs typeface="Arial" charset="0"/>
              </a:rPr>
              <a:t> </a:t>
            </a:r>
            <a:r>
              <a:rPr lang="en-US" sz="2800" dirty="0" err="1">
                <a:latin typeface="Arial" charset="0"/>
                <a:cs typeface="Arial" charset="0"/>
              </a:rPr>
              <a:t>đa</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thể</a:t>
            </a:r>
            <a:r>
              <a:rPr lang="en-US" sz="2800" dirty="0">
                <a:latin typeface="Arial" charset="0"/>
                <a:cs typeface="Arial" charset="0"/>
              </a:rPr>
              <a:t> </a:t>
            </a:r>
            <a:r>
              <a:rPr lang="en-US" sz="2800" dirty="0" err="1">
                <a:latin typeface="Arial" charset="0"/>
                <a:cs typeface="Arial" charset="0"/>
              </a:rPr>
              <a:t>mượn</a:t>
            </a:r>
            <a:r>
              <a:rPr lang="en-US" sz="2800" dirty="0">
                <a:latin typeface="Arial" charset="0"/>
                <a:cs typeface="Arial" charset="0"/>
              </a:rPr>
              <a:t>:</a:t>
            </a:r>
          </a:p>
          <a:p>
            <a:pPr lvl="1" eaLnBrk="1" hangingPunct="1">
              <a:lnSpc>
                <a:spcPct val="90000"/>
              </a:lnSpc>
            </a:pPr>
            <a:r>
              <a:rPr lang="en-US" sz="2400" dirty="0" err="1">
                <a:latin typeface="Arial" charset="0"/>
                <a:cs typeface="Arial" charset="0"/>
              </a:rPr>
              <a:t>Lớp</a:t>
            </a:r>
            <a:r>
              <a:rPr lang="en-US" sz="2400" dirty="0">
                <a:latin typeface="Arial" charset="0"/>
                <a:cs typeface="Arial" charset="0"/>
              </a:rPr>
              <a:t> A: </a:t>
            </a:r>
            <a:r>
              <a:rPr lang="en-US" sz="2400" dirty="0">
                <a:solidFill>
                  <a:srgbClr val="FF3300"/>
                </a:solidFill>
                <a:latin typeface="Arial" charset="0"/>
                <a:cs typeface="Arial" charset="0"/>
              </a:rPr>
              <a:t>22</a:t>
            </a:r>
            <a:r>
              <a:rPr lang="en-US" sz="2400" dirty="0">
                <a:latin typeface="Arial" charset="0"/>
                <a:cs typeface="Arial" charset="0"/>
              </a:rPr>
              <a:t> (= 24 – 2) bit -&gt;</a:t>
            </a:r>
            <a:r>
              <a:rPr lang="en-US" sz="2400" dirty="0">
                <a:latin typeface="Arial" charset="0"/>
                <a:cs typeface="Arial" charset="0"/>
                <a:sym typeface="Wingdings" pitchFamily="2" charset="2"/>
              </a:rPr>
              <a:t> chia </a:t>
            </a:r>
            <a:r>
              <a:rPr lang="en-US" sz="2400" dirty="0" err="1">
                <a:latin typeface="Arial" charset="0"/>
                <a:cs typeface="Arial" charset="0"/>
                <a:sym typeface="Wingdings" pitchFamily="2" charset="2"/>
              </a:rPr>
              <a:t>được</a:t>
            </a:r>
            <a:r>
              <a:rPr lang="en-US" sz="2400" dirty="0">
                <a:latin typeface="Arial" charset="0"/>
                <a:cs typeface="Arial" charset="0"/>
                <a:sym typeface="Wingdings" pitchFamily="2" charset="2"/>
              </a:rPr>
              <a:t> 2</a:t>
            </a:r>
            <a:r>
              <a:rPr lang="en-US" sz="2400" baseline="30000" dirty="0">
                <a:latin typeface="Arial" charset="0"/>
                <a:cs typeface="Arial" charset="0"/>
                <a:sym typeface="Wingdings" pitchFamily="2" charset="2"/>
              </a:rPr>
              <a:t>22</a:t>
            </a:r>
            <a:r>
              <a:rPr lang="en-US" sz="2400" dirty="0">
                <a:latin typeface="Arial" charset="0"/>
                <a:cs typeface="Arial" charset="0"/>
                <a:sym typeface="Wingdings" pitchFamily="2" charset="2"/>
              </a:rPr>
              <a:t> = 4194304 </a:t>
            </a:r>
            <a:r>
              <a:rPr lang="en-US" sz="2400" dirty="0" err="1">
                <a:latin typeface="Arial" charset="0"/>
                <a:cs typeface="Arial" charset="0"/>
                <a:sym typeface="Wingdings" pitchFamily="2" charset="2"/>
              </a:rPr>
              <a:t>mạng</a:t>
            </a:r>
            <a:r>
              <a:rPr lang="en-US" sz="2400" dirty="0">
                <a:latin typeface="Arial" charset="0"/>
                <a:cs typeface="Arial" charset="0"/>
                <a:sym typeface="Wingdings" pitchFamily="2" charset="2"/>
              </a:rPr>
              <a:t> con</a:t>
            </a:r>
          </a:p>
          <a:p>
            <a:pPr lvl="1" eaLnBrk="1" hangingPunct="1">
              <a:lnSpc>
                <a:spcPct val="90000"/>
              </a:lnSpc>
            </a:pPr>
            <a:r>
              <a:rPr lang="en-US" sz="2400" dirty="0" err="1">
                <a:latin typeface="Arial" charset="0"/>
                <a:cs typeface="Arial" charset="0"/>
              </a:rPr>
              <a:t>Lớp</a:t>
            </a:r>
            <a:r>
              <a:rPr lang="en-US" sz="2400" dirty="0">
                <a:latin typeface="Arial" charset="0"/>
                <a:cs typeface="Arial" charset="0"/>
              </a:rPr>
              <a:t> B: </a:t>
            </a:r>
            <a:r>
              <a:rPr lang="en-US" sz="2400" dirty="0">
                <a:solidFill>
                  <a:srgbClr val="FF3300"/>
                </a:solidFill>
                <a:latin typeface="Arial" charset="0"/>
                <a:cs typeface="Arial" charset="0"/>
              </a:rPr>
              <a:t>14</a:t>
            </a:r>
            <a:r>
              <a:rPr lang="en-US" sz="2400" dirty="0">
                <a:latin typeface="Arial" charset="0"/>
                <a:cs typeface="Arial" charset="0"/>
              </a:rPr>
              <a:t> (= 16 – 2) bit -&gt;</a:t>
            </a:r>
            <a:r>
              <a:rPr lang="en-US" sz="2400" dirty="0">
                <a:latin typeface="Arial" charset="0"/>
                <a:cs typeface="Arial" charset="0"/>
                <a:sym typeface="Wingdings" pitchFamily="2" charset="2"/>
              </a:rPr>
              <a:t> chia </a:t>
            </a:r>
            <a:r>
              <a:rPr lang="en-US" sz="2400" dirty="0" err="1">
                <a:latin typeface="Arial" charset="0"/>
                <a:cs typeface="Arial" charset="0"/>
                <a:sym typeface="Wingdings" pitchFamily="2" charset="2"/>
              </a:rPr>
              <a:t>được</a:t>
            </a:r>
            <a:r>
              <a:rPr lang="en-US" sz="2400" dirty="0">
                <a:latin typeface="Arial" charset="0"/>
                <a:cs typeface="Arial" charset="0"/>
                <a:sym typeface="Wingdings" pitchFamily="2" charset="2"/>
              </a:rPr>
              <a:t> 2</a:t>
            </a:r>
            <a:r>
              <a:rPr lang="en-US" sz="2400" baseline="30000" dirty="0">
                <a:latin typeface="Arial" charset="0"/>
                <a:cs typeface="Arial" charset="0"/>
                <a:sym typeface="Wingdings" pitchFamily="2" charset="2"/>
              </a:rPr>
              <a:t>14</a:t>
            </a:r>
            <a:r>
              <a:rPr lang="en-US" sz="2400" dirty="0">
                <a:latin typeface="Arial" charset="0"/>
                <a:cs typeface="Arial" charset="0"/>
                <a:sym typeface="Wingdings" pitchFamily="2" charset="2"/>
              </a:rPr>
              <a:t> = 16384 </a:t>
            </a:r>
            <a:r>
              <a:rPr lang="en-US" sz="2400" dirty="0" err="1">
                <a:latin typeface="Arial" charset="0"/>
                <a:cs typeface="Arial" charset="0"/>
                <a:sym typeface="Wingdings" pitchFamily="2" charset="2"/>
              </a:rPr>
              <a:t>mạng</a:t>
            </a:r>
            <a:r>
              <a:rPr lang="en-US" sz="2400" dirty="0">
                <a:latin typeface="Arial" charset="0"/>
                <a:cs typeface="Arial" charset="0"/>
                <a:sym typeface="Wingdings" pitchFamily="2" charset="2"/>
              </a:rPr>
              <a:t> con</a:t>
            </a:r>
          </a:p>
          <a:p>
            <a:pPr lvl="1" eaLnBrk="1" hangingPunct="1">
              <a:lnSpc>
                <a:spcPct val="90000"/>
              </a:lnSpc>
            </a:pPr>
            <a:r>
              <a:rPr lang="en-US" sz="2400" dirty="0" err="1">
                <a:latin typeface="Arial" charset="0"/>
                <a:cs typeface="Arial" charset="0"/>
              </a:rPr>
              <a:t>Lớp</a:t>
            </a:r>
            <a:r>
              <a:rPr lang="en-US" sz="2400" dirty="0">
                <a:latin typeface="Arial" charset="0"/>
                <a:cs typeface="Arial" charset="0"/>
              </a:rPr>
              <a:t> C: </a:t>
            </a:r>
            <a:r>
              <a:rPr lang="en-US" sz="2400" dirty="0">
                <a:solidFill>
                  <a:srgbClr val="FF3300"/>
                </a:solidFill>
                <a:latin typeface="Arial" charset="0"/>
                <a:cs typeface="Arial" charset="0"/>
              </a:rPr>
              <a:t>06</a:t>
            </a:r>
            <a:r>
              <a:rPr lang="en-US" sz="2400" dirty="0">
                <a:latin typeface="Arial" charset="0"/>
                <a:cs typeface="Arial" charset="0"/>
              </a:rPr>
              <a:t> (= 8 – 2) bit -&gt;</a:t>
            </a:r>
            <a:r>
              <a:rPr lang="en-US" sz="2400" dirty="0">
                <a:latin typeface="Arial" charset="0"/>
                <a:cs typeface="Arial" charset="0"/>
                <a:sym typeface="Wingdings" pitchFamily="2" charset="2"/>
              </a:rPr>
              <a:t> chia </a:t>
            </a:r>
            <a:r>
              <a:rPr lang="en-US" sz="2400" dirty="0" err="1">
                <a:latin typeface="Arial" charset="0"/>
                <a:cs typeface="Arial" charset="0"/>
                <a:sym typeface="Wingdings" pitchFamily="2" charset="2"/>
              </a:rPr>
              <a:t>được</a:t>
            </a:r>
            <a:r>
              <a:rPr lang="en-US" sz="2400" dirty="0">
                <a:latin typeface="Arial" charset="0"/>
                <a:cs typeface="Arial" charset="0"/>
                <a:sym typeface="Wingdings" pitchFamily="2" charset="2"/>
              </a:rPr>
              <a:t> 2</a:t>
            </a:r>
            <a:r>
              <a:rPr lang="en-US" sz="2400" baseline="30000" dirty="0">
                <a:latin typeface="Arial" charset="0"/>
                <a:cs typeface="Arial" charset="0"/>
                <a:sym typeface="Wingdings" pitchFamily="2" charset="2"/>
              </a:rPr>
              <a:t>6</a:t>
            </a:r>
            <a:r>
              <a:rPr lang="en-US" sz="2400" dirty="0">
                <a:latin typeface="Arial" charset="0"/>
                <a:cs typeface="Arial" charset="0"/>
                <a:sym typeface="Wingdings" pitchFamily="2" charset="2"/>
              </a:rPr>
              <a:t> = 64 </a:t>
            </a:r>
            <a:r>
              <a:rPr lang="en-US" sz="2400" dirty="0" err="1">
                <a:latin typeface="Arial" charset="0"/>
                <a:cs typeface="Arial" charset="0"/>
                <a:sym typeface="Wingdings" pitchFamily="2" charset="2"/>
              </a:rPr>
              <a:t>mạng</a:t>
            </a:r>
            <a:r>
              <a:rPr lang="en-US" sz="2400" dirty="0">
                <a:latin typeface="Arial" charset="0"/>
                <a:cs typeface="Arial" charset="0"/>
                <a:sym typeface="Wingdings" pitchFamily="2" charset="2"/>
              </a:rPr>
              <a:t> con</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B5AA5CE8-B3DD-47C4-84D3-FAAE303C4E05}" type="slidenum">
              <a:rPr lang="en-US">
                <a:latin typeface="Arial" pitchFamily="34" charset="0"/>
                <a:cs typeface="Arial" pitchFamily="34" charset="0"/>
              </a:rPr>
              <a:pPr>
                <a:defRPr/>
              </a:pPr>
              <a:t>49</a:t>
            </a:fld>
            <a:endParaRPr lang="en-US">
              <a:latin typeface="Arial" pitchFamily="34" charset="0"/>
              <a:cs typeface="Arial" pitchFamily="34" charset="0"/>
            </a:endParaRPr>
          </a:p>
        </p:txBody>
      </p:sp>
      <p:sp>
        <p:nvSpPr>
          <p:cNvPr id="167941" name="TextBox 6"/>
          <p:cNvSpPr txBox="1">
            <a:spLocks noChangeArrowheads="1"/>
          </p:cNvSpPr>
          <p:nvPr/>
        </p:nvSpPr>
        <p:spPr bwMode="auto">
          <a:xfrm>
            <a:off x="4724400" y="2311400"/>
            <a:ext cx="5181600"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200">
                <a:solidFill>
                  <a:srgbClr val="FF0000"/>
                </a:solidFill>
                <a:latin typeface="Arial" charset="0"/>
                <a:cs typeface="Arial" charset="0"/>
              </a:rPr>
              <a:t>Subnet_id &lt;= host_id - 2</a:t>
            </a:r>
          </a:p>
        </p:txBody>
      </p:sp>
    </p:spTree>
    <p:extLst>
      <p:ext uri="{BB962C8B-B14F-4D97-AF65-F5344CB8AC3E}">
        <p14:creationId xmlns:p14="http://schemas.microsoft.com/office/powerpoint/2010/main" val="176353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703F-26E3-4FD9-B7BF-87F15AA36C08}"/>
              </a:ext>
            </a:extLst>
          </p:cNvPr>
          <p:cNvSpPr>
            <a:spLocks noGrp="1"/>
          </p:cNvSpPr>
          <p:nvPr>
            <p:ph type="title"/>
          </p:nvPr>
        </p:nvSpPr>
        <p:spPr/>
        <p:txBody>
          <a:bodyPr/>
          <a:lstStyle/>
          <a:p>
            <a:r>
              <a:rPr lang="en-US" dirty="0"/>
              <a:t>I. GIỚI THIỆU TẦNG MẠNG</a:t>
            </a:r>
          </a:p>
        </p:txBody>
      </p:sp>
      <p:sp>
        <p:nvSpPr>
          <p:cNvPr id="3" name="Content Placeholder 2">
            <a:extLst>
              <a:ext uri="{FF2B5EF4-FFF2-40B4-BE49-F238E27FC236}">
                <a16:creationId xmlns:a16="http://schemas.microsoft.com/office/drawing/2014/main" id="{295176C2-D03D-46F0-AD0D-AF48CFC4F00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D6C4BFC-7392-4DEF-88CF-DFF07E7B413E}"/>
              </a:ext>
            </a:extLst>
          </p:cNvPr>
          <p:cNvPicPr>
            <a:picLocks noChangeAspect="1"/>
          </p:cNvPicPr>
          <p:nvPr/>
        </p:nvPicPr>
        <p:blipFill>
          <a:blip r:embed="rId2"/>
          <a:stretch>
            <a:fillRect/>
          </a:stretch>
        </p:blipFill>
        <p:spPr>
          <a:xfrm>
            <a:off x="3603970" y="898525"/>
            <a:ext cx="4506360" cy="5662386"/>
          </a:xfrm>
          <a:prstGeom prst="rect">
            <a:avLst/>
          </a:prstGeom>
        </p:spPr>
      </p:pic>
    </p:spTree>
    <p:extLst>
      <p:ext uri="{BB962C8B-B14F-4D97-AF65-F5344CB8AC3E}">
        <p14:creationId xmlns:p14="http://schemas.microsoft.com/office/powerpoint/2010/main" val="3200322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2590800" y="-76200"/>
            <a:ext cx="7867650" cy="1143000"/>
          </a:xfrm>
        </p:spPr>
        <p:txBody>
          <a:bodyPr rtlCol="0">
            <a:normAutofit/>
          </a:bodyPr>
          <a:lstStyle/>
          <a:p>
            <a:pPr fontAlgn="auto">
              <a:spcAft>
                <a:spcPts val="0"/>
              </a:spcAft>
              <a:defRPr/>
            </a:pPr>
            <a:r>
              <a:rPr lang="en-US" sz="4000" dirty="0" err="1">
                <a:latin typeface="Arial" pitchFamily="34" charset="0"/>
                <a:cs typeface="Arial" pitchFamily="34" charset="0"/>
              </a:rPr>
              <a:t>Kỹ</a:t>
            </a:r>
            <a:r>
              <a:rPr lang="en-US" sz="4000" dirty="0">
                <a:latin typeface="Arial" pitchFamily="34" charset="0"/>
                <a:cs typeface="Arial" pitchFamily="34" charset="0"/>
              </a:rPr>
              <a:t> </a:t>
            </a:r>
            <a:r>
              <a:rPr lang="en-US" sz="4000" dirty="0" err="1">
                <a:latin typeface="Arial" pitchFamily="34" charset="0"/>
                <a:cs typeface="Arial" pitchFamily="34" charset="0"/>
              </a:rPr>
              <a:t>thuật</a:t>
            </a:r>
            <a:r>
              <a:rPr lang="en-US" sz="4000" dirty="0">
                <a:latin typeface="Arial" pitchFamily="34" charset="0"/>
                <a:cs typeface="Arial" pitchFamily="34" charset="0"/>
              </a:rPr>
              <a:t> chia </a:t>
            </a:r>
            <a:r>
              <a:rPr lang="en-US" sz="4000" dirty="0" err="1">
                <a:latin typeface="Arial" pitchFamily="34" charset="0"/>
                <a:cs typeface="Arial" pitchFamily="34" charset="0"/>
              </a:rPr>
              <a:t>mạng</a:t>
            </a:r>
            <a:r>
              <a:rPr lang="en-US" sz="4000" dirty="0">
                <a:latin typeface="Arial" pitchFamily="34" charset="0"/>
                <a:cs typeface="Arial" pitchFamily="34" charset="0"/>
              </a:rPr>
              <a:t> con</a:t>
            </a:r>
          </a:p>
        </p:txBody>
      </p:sp>
      <p:sp>
        <p:nvSpPr>
          <p:cNvPr id="168963" name="Rectangle 4"/>
          <p:cNvSpPr>
            <a:spLocks noGrp="1" noChangeArrowheads="1"/>
          </p:cNvSpPr>
          <p:nvPr>
            <p:ph idx="1"/>
          </p:nvPr>
        </p:nvSpPr>
        <p:spPr/>
        <p:txBody>
          <a:bodyPr/>
          <a:lstStyle/>
          <a:p>
            <a:pPr eaLnBrk="1" hangingPunct="1">
              <a:lnSpc>
                <a:spcPct val="80000"/>
              </a:lnSpc>
            </a:pPr>
            <a:r>
              <a:rPr lang="en-US" dirty="0" err="1">
                <a:latin typeface="Arial" charset="0"/>
                <a:cs typeface="Arial" charset="0"/>
              </a:rPr>
              <a:t>Số</a:t>
            </a:r>
            <a:r>
              <a:rPr lang="en-US" dirty="0">
                <a:latin typeface="Arial" charset="0"/>
                <a:cs typeface="Arial" charset="0"/>
              </a:rPr>
              <a:t> bit </a:t>
            </a:r>
            <a:r>
              <a:rPr lang="en-US" dirty="0" err="1">
                <a:latin typeface="Arial" charset="0"/>
                <a:cs typeface="Arial" charset="0"/>
              </a:rPr>
              <a:t>trong</a:t>
            </a:r>
            <a:r>
              <a:rPr lang="en-US" dirty="0">
                <a:latin typeface="Arial" charset="0"/>
                <a:cs typeface="Arial" charset="0"/>
              </a:rPr>
              <a:t> </a:t>
            </a:r>
            <a:r>
              <a:rPr lang="en-US" dirty="0" err="1">
                <a:latin typeface="Arial" charset="0"/>
                <a:cs typeface="Arial" charset="0"/>
              </a:rPr>
              <a:t>phần</a:t>
            </a:r>
            <a:r>
              <a:rPr lang="en-US" dirty="0">
                <a:latin typeface="Arial" charset="0"/>
                <a:cs typeface="Arial" charset="0"/>
              </a:rPr>
              <a:t> </a:t>
            </a:r>
            <a:r>
              <a:rPr lang="en-US" dirty="0" err="1">
                <a:latin typeface="Arial" charset="0"/>
                <a:cs typeface="Arial" charset="0"/>
              </a:rPr>
              <a:t>subnet_id</a:t>
            </a:r>
            <a:r>
              <a:rPr lang="en-US" dirty="0">
                <a:latin typeface="Arial" charset="0"/>
                <a:cs typeface="Arial" charset="0"/>
              </a:rPr>
              <a:t> </a:t>
            </a:r>
            <a:r>
              <a:rPr lang="en-US" dirty="0" err="1">
                <a:latin typeface="Arial" charset="0"/>
                <a:cs typeface="Arial" charset="0"/>
              </a:rPr>
              <a:t>xác</a:t>
            </a:r>
            <a:r>
              <a:rPr lang="en-US" dirty="0">
                <a:latin typeface="Arial" charset="0"/>
                <a:cs typeface="Arial" charset="0"/>
              </a:rPr>
              <a:t> </a:t>
            </a:r>
            <a:r>
              <a:rPr lang="en-US" dirty="0" err="1">
                <a:latin typeface="Arial" charset="0"/>
                <a:cs typeface="Arial" charset="0"/>
              </a:rPr>
              <a:t>định</a:t>
            </a:r>
            <a:r>
              <a:rPr lang="en-US" dirty="0">
                <a:latin typeface="Arial" charset="0"/>
                <a:cs typeface="Arial" charset="0"/>
              </a:rPr>
              <a:t> </a:t>
            </a:r>
            <a:r>
              <a:rPr lang="en-US" dirty="0" err="1">
                <a:latin typeface="Arial" charset="0"/>
                <a:cs typeface="Arial" charset="0"/>
              </a:rPr>
              <a:t>số</a:t>
            </a:r>
            <a:r>
              <a:rPr lang="en-US" dirty="0">
                <a:latin typeface="Arial" charset="0"/>
                <a:cs typeface="Arial" charset="0"/>
              </a:rPr>
              <a:t> </a:t>
            </a:r>
            <a:r>
              <a:rPr lang="en-US" dirty="0" err="1">
                <a:latin typeface="Arial" charset="0"/>
                <a:cs typeface="Arial" charset="0"/>
              </a:rPr>
              <a:t>lượng</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 con.</a:t>
            </a:r>
          </a:p>
          <a:p>
            <a:pPr lvl="1">
              <a:lnSpc>
                <a:spcPct val="80000"/>
              </a:lnSpc>
            </a:pPr>
            <a:r>
              <a:rPr lang="en-US" dirty="0">
                <a:latin typeface="Arial" charset="0"/>
                <a:cs typeface="Arial" charset="0"/>
              </a:rPr>
              <a:t> </a:t>
            </a:r>
            <a:r>
              <a:rPr lang="en-US" dirty="0" err="1">
                <a:latin typeface="Arial" charset="0"/>
                <a:cs typeface="Arial" charset="0"/>
              </a:rPr>
              <a:t>Với</a:t>
            </a:r>
            <a:r>
              <a:rPr lang="en-US" dirty="0">
                <a:latin typeface="Arial" charset="0"/>
                <a:cs typeface="Arial" charset="0"/>
              </a:rPr>
              <a:t> </a:t>
            </a:r>
            <a:r>
              <a:rPr lang="en-US" dirty="0" err="1">
                <a:latin typeface="Arial" charset="0"/>
                <a:cs typeface="Arial" charset="0"/>
              </a:rPr>
              <a:t>số</a:t>
            </a:r>
            <a:r>
              <a:rPr lang="en-US" dirty="0">
                <a:latin typeface="Arial" charset="0"/>
                <a:cs typeface="Arial" charset="0"/>
              </a:rPr>
              <a:t> bit </a:t>
            </a:r>
            <a:r>
              <a:rPr lang="en-US" dirty="0" err="1">
                <a:latin typeface="Arial" charset="0"/>
                <a:cs typeface="Arial" charset="0"/>
              </a:rPr>
              <a:t>là</a:t>
            </a:r>
            <a:r>
              <a:rPr lang="en-US" dirty="0">
                <a:latin typeface="Arial" charset="0"/>
                <a:cs typeface="Arial" charset="0"/>
              </a:rPr>
              <a:t> x </a:t>
            </a:r>
            <a:r>
              <a:rPr lang="en-US" dirty="0" err="1">
                <a:latin typeface="Arial" charset="0"/>
                <a:cs typeface="Arial" charset="0"/>
              </a:rPr>
              <a:t>thì</a:t>
            </a:r>
            <a:r>
              <a:rPr lang="en-US" dirty="0">
                <a:latin typeface="Arial" charset="0"/>
                <a:cs typeface="Arial" charset="0"/>
              </a:rPr>
              <a:t> 2</a:t>
            </a:r>
            <a:r>
              <a:rPr lang="en-US" baseline="30000" dirty="0">
                <a:latin typeface="Arial" charset="0"/>
                <a:cs typeface="Arial" charset="0"/>
              </a:rPr>
              <a:t>x</a:t>
            </a:r>
            <a:r>
              <a:rPr lang="en-US" dirty="0">
                <a:latin typeface="Arial" charset="0"/>
                <a:cs typeface="Arial" charset="0"/>
              </a:rPr>
              <a:t> </a:t>
            </a:r>
            <a:r>
              <a:rPr lang="en-US" dirty="0" err="1">
                <a:latin typeface="Arial" charset="0"/>
                <a:cs typeface="Arial" charset="0"/>
              </a:rPr>
              <a:t>là</a:t>
            </a:r>
            <a:r>
              <a:rPr lang="en-US" dirty="0">
                <a:latin typeface="Arial" charset="0"/>
                <a:cs typeface="Arial" charset="0"/>
              </a:rPr>
              <a:t> </a:t>
            </a:r>
            <a:r>
              <a:rPr lang="en-US" dirty="0" err="1">
                <a:latin typeface="Arial" charset="0"/>
                <a:cs typeface="Arial" charset="0"/>
              </a:rPr>
              <a:t>số</a:t>
            </a:r>
            <a:r>
              <a:rPr lang="en-US" dirty="0">
                <a:latin typeface="Arial" charset="0"/>
                <a:cs typeface="Arial" charset="0"/>
              </a:rPr>
              <a:t> </a:t>
            </a:r>
            <a:r>
              <a:rPr lang="en-US" dirty="0" err="1">
                <a:latin typeface="Arial" charset="0"/>
                <a:cs typeface="Arial" charset="0"/>
              </a:rPr>
              <a:t>lượng</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 con </a:t>
            </a:r>
            <a:r>
              <a:rPr lang="en-US" dirty="0" err="1">
                <a:latin typeface="Arial" charset="0"/>
                <a:cs typeface="Arial" charset="0"/>
              </a:rPr>
              <a:t>có</a:t>
            </a:r>
            <a:r>
              <a:rPr lang="en-US" dirty="0">
                <a:latin typeface="Arial" charset="0"/>
                <a:cs typeface="Arial" charset="0"/>
              </a:rPr>
              <a:t> </a:t>
            </a:r>
            <a:r>
              <a:rPr lang="en-US" dirty="0" err="1">
                <a:latin typeface="Arial" charset="0"/>
                <a:cs typeface="Arial" charset="0"/>
              </a:rPr>
              <a:t>được</a:t>
            </a:r>
            <a:r>
              <a:rPr lang="en-US" dirty="0">
                <a:latin typeface="Arial" charset="0"/>
                <a:cs typeface="Arial" charset="0"/>
              </a:rPr>
              <a:t>.</a:t>
            </a:r>
          </a:p>
          <a:p>
            <a:pPr eaLnBrk="1" hangingPunct="1">
              <a:lnSpc>
                <a:spcPct val="80000"/>
              </a:lnSpc>
            </a:pPr>
            <a:r>
              <a:rPr lang="en-US" dirty="0" err="1">
                <a:latin typeface="Arial" charset="0"/>
                <a:cs typeface="Arial" charset="0"/>
              </a:rPr>
              <a:t>Ngược</a:t>
            </a:r>
            <a:r>
              <a:rPr lang="en-US" dirty="0">
                <a:latin typeface="Arial" charset="0"/>
                <a:cs typeface="Arial" charset="0"/>
              </a:rPr>
              <a:t> </a:t>
            </a:r>
            <a:r>
              <a:rPr lang="en-US" dirty="0" err="1">
                <a:latin typeface="Arial" charset="0"/>
                <a:cs typeface="Arial" charset="0"/>
              </a:rPr>
              <a:t>lại</a:t>
            </a:r>
            <a:r>
              <a:rPr lang="en-US" dirty="0">
                <a:latin typeface="Arial" charset="0"/>
                <a:cs typeface="Arial" charset="0"/>
              </a:rPr>
              <a:t> </a:t>
            </a:r>
            <a:r>
              <a:rPr lang="en-US" dirty="0" err="1">
                <a:latin typeface="Arial" charset="0"/>
                <a:cs typeface="Arial" charset="0"/>
              </a:rPr>
              <a:t>từ</a:t>
            </a:r>
            <a:r>
              <a:rPr lang="en-US" dirty="0">
                <a:latin typeface="Arial" charset="0"/>
                <a:cs typeface="Arial" charset="0"/>
              </a:rPr>
              <a:t> </a:t>
            </a:r>
            <a:r>
              <a:rPr lang="en-US" dirty="0" err="1">
                <a:latin typeface="Arial" charset="0"/>
                <a:cs typeface="Arial" charset="0"/>
              </a:rPr>
              <a:t>số</a:t>
            </a:r>
            <a:r>
              <a:rPr lang="en-US" dirty="0">
                <a:latin typeface="Arial" charset="0"/>
                <a:cs typeface="Arial" charset="0"/>
              </a:rPr>
              <a:t> </a:t>
            </a:r>
            <a:r>
              <a:rPr lang="en-US" dirty="0" err="1">
                <a:latin typeface="Arial" charset="0"/>
                <a:cs typeface="Arial" charset="0"/>
              </a:rPr>
              <a:t>lượng</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 con </a:t>
            </a:r>
            <a:r>
              <a:rPr lang="en-US" dirty="0" err="1">
                <a:latin typeface="Arial" charset="0"/>
                <a:cs typeface="Arial" charset="0"/>
              </a:rPr>
              <a:t>cần</a:t>
            </a:r>
            <a:r>
              <a:rPr lang="en-US" dirty="0">
                <a:latin typeface="Arial" charset="0"/>
                <a:cs typeface="Arial" charset="0"/>
              </a:rPr>
              <a:t> </a:t>
            </a:r>
            <a:r>
              <a:rPr lang="en-US" dirty="0" err="1">
                <a:latin typeface="Arial" charset="0"/>
                <a:cs typeface="Arial" charset="0"/>
              </a:rPr>
              <a:t>thiết</a:t>
            </a:r>
            <a:r>
              <a:rPr lang="en-US" dirty="0">
                <a:latin typeface="Arial" charset="0"/>
                <a:cs typeface="Arial" charset="0"/>
              </a:rPr>
              <a:t> </a:t>
            </a:r>
            <a:r>
              <a:rPr lang="en-US" dirty="0" err="1">
                <a:latin typeface="Arial" charset="0"/>
                <a:cs typeface="Arial" charset="0"/>
              </a:rPr>
              <a:t>theo</a:t>
            </a:r>
            <a:r>
              <a:rPr lang="en-US" dirty="0">
                <a:latin typeface="Arial" charset="0"/>
                <a:cs typeface="Arial" charset="0"/>
              </a:rPr>
              <a:t> </a:t>
            </a:r>
            <a:r>
              <a:rPr lang="en-US" dirty="0" err="1">
                <a:latin typeface="Arial" charset="0"/>
                <a:cs typeface="Arial" charset="0"/>
              </a:rPr>
              <a:t>nhu</a:t>
            </a:r>
            <a:r>
              <a:rPr lang="en-US" dirty="0">
                <a:latin typeface="Arial" charset="0"/>
                <a:cs typeface="Arial" charset="0"/>
              </a:rPr>
              <a:t> </a:t>
            </a:r>
            <a:r>
              <a:rPr lang="en-US" dirty="0" err="1">
                <a:latin typeface="Arial" charset="0"/>
                <a:cs typeface="Arial" charset="0"/>
              </a:rPr>
              <a:t>cầu</a:t>
            </a:r>
            <a:r>
              <a:rPr lang="en-US" dirty="0">
                <a:latin typeface="Arial" charset="0"/>
                <a:cs typeface="Arial" charset="0"/>
              </a:rPr>
              <a:t>, </a:t>
            </a:r>
            <a:r>
              <a:rPr lang="en-US" dirty="0" err="1">
                <a:latin typeface="Arial" charset="0"/>
                <a:cs typeface="Arial" charset="0"/>
              </a:rPr>
              <a:t>tính</a:t>
            </a:r>
            <a:r>
              <a:rPr lang="en-US" dirty="0">
                <a:latin typeface="Arial" charset="0"/>
                <a:cs typeface="Arial" charset="0"/>
              </a:rPr>
              <a:t> </a:t>
            </a:r>
            <a:r>
              <a:rPr lang="en-US" dirty="0" err="1">
                <a:latin typeface="Arial" charset="0"/>
                <a:cs typeface="Arial" charset="0"/>
              </a:rPr>
              <a:t>được</a:t>
            </a:r>
            <a:r>
              <a:rPr lang="en-US" dirty="0">
                <a:latin typeface="Arial" charset="0"/>
                <a:cs typeface="Arial" charset="0"/>
              </a:rPr>
              <a:t> </a:t>
            </a:r>
            <a:r>
              <a:rPr lang="en-US" dirty="0" err="1">
                <a:latin typeface="Arial" charset="0"/>
                <a:cs typeface="Arial" charset="0"/>
              </a:rPr>
              <a:t>phần</a:t>
            </a:r>
            <a:r>
              <a:rPr lang="en-US" dirty="0">
                <a:latin typeface="Arial" charset="0"/>
                <a:cs typeface="Arial" charset="0"/>
              </a:rPr>
              <a:t> </a:t>
            </a:r>
            <a:r>
              <a:rPr lang="en-US" dirty="0" err="1">
                <a:latin typeface="Arial" charset="0"/>
                <a:cs typeface="Arial" charset="0"/>
              </a:rPr>
              <a:t>subnet_id</a:t>
            </a:r>
            <a:r>
              <a:rPr lang="en-US" dirty="0">
                <a:latin typeface="Arial" charset="0"/>
                <a:cs typeface="Arial" charset="0"/>
              </a:rPr>
              <a:t> </a:t>
            </a:r>
            <a:r>
              <a:rPr lang="en-US" dirty="0" err="1">
                <a:latin typeface="Arial" charset="0"/>
                <a:cs typeface="Arial" charset="0"/>
              </a:rPr>
              <a:t>cần</a:t>
            </a:r>
            <a:r>
              <a:rPr lang="en-US" dirty="0">
                <a:latin typeface="Arial" charset="0"/>
                <a:cs typeface="Arial" charset="0"/>
              </a:rPr>
              <a:t> bao </a:t>
            </a:r>
            <a:r>
              <a:rPr lang="en-US" dirty="0" err="1">
                <a:latin typeface="Arial" charset="0"/>
                <a:cs typeface="Arial" charset="0"/>
              </a:rPr>
              <a:t>nhiêu</a:t>
            </a:r>
            <a:r>
              <a:rPr lang="en-US" dirty="0">
                <a:latin typeface="Arial" charset="0"/>
                <a:cs typeface="Arial" charset="0"/>
              </a:rPr>
              <a:t> bit. </a:t>
            </a:r>
          </a:p>
          <a:p>
            <a:pPr lvl="1">
              <a:lnSpc>
                <a:spcPct val="80000"/>
              </a:lnSpc>
            </a:pPr>
            <a:r>
              <a:rPr lang="en-US" dirty="0" err="1">
                <a:latin typeface="Arial" charset="0"/>
                <a:cs typeface="Arial" charset="0"/>
              </a:rPr>
              <a:t>Nếu</a:t>
            </a:r>
            <a:r>
              <a:rPr lang="en-US" dirty="0">
                <a:latin typeface="Arial" charset="0"/>
                <a:cs typeface="Arial" charset="0"/>
              </a:rPr>
              <a:t> </a:t>
            </a:r>
            <a:r>
              <a:rPr lang="en-US" dirty="0" err="1">
                <a:latin typeface="Arial" charset="0"/>
                <a:cs typeface="Arial" charset="0"/>
              </a:rPr>
              <a:t>muốn</a:t>
            </a:r>
            <a:r>
              <a:rPr lang="en-US" dirty="0">
                <a:latin typeface="Arial" charset="0"/>
                <a:cs typeface="Arial" charset="0"/>
              </a:rPr>
              <a:t> chia 6 </a:t>
            </a:r>
            <a:r>
              <a:rPr lang="en-US" dirty="0" err="1">
                <a:latin typeface="Arial" charset="0"/>
                <a:cs typeface="Arial" charset="0"/>
              </a:rPr>
              <a:t>mạng</a:t>
            </a:r>
            <a:r>
              <a:rPr lang="en-US" dirty="0">
                <a:latin typeface="Arial" charset="0"/>
                <a:cs typeface="Arial" charset="0"/>
              </a:rPr>
              <a:t> con </a:t>
            </a:r>
            <a:r>
              <a:rPr lang="en-US" dirty="0" err="1">
                <a:latin typeface="Arial" charset="0"/>
                <a:cs typeface="Arial" charset="0"/>
              </a:rPr>
              <a:t>thì</a:t>
            </a:r>
            <a:r>
              <a:rPr lang="en-US" dirty="0">
                <a:latin typeface="Arial" charset="0"/>
                <a:cs typeface="Arial" charset="0"/>
              </a:rPr>
              <a:t> </a:t>
            </a:r>
            <a:r>
              <a:rPr lang="en-US" dirty="0" err="1">
                <a:latin typeface="Arial" charset="0"/>
                <a:cs typeface="Arial" charset="0"/>
              </a:rPr>
              <a:t>cần</a:t>
            </a:r>
            <a:r>
              <a:rPr lang="en-US" dirty="0">
                <a:latin typeface="Arial" charset="0"/>
                <a:cs typeface="Arial" charset="0"/>
              </a:rPr>
              <a:t> 3 bit (2</a:t>
            </a:r>
            <a:r>
              <a:rPr lang="en-US" baseline="30000" dirty="0">
                <a:latin typeface="Arial" charset="0"/>
                <a:cs typeface="Arial" charset="0"/>
              </a:rPr>
              <a:t>3</a:t>
            </a:r>
            <a:r>
              <a:rPr lang="en-US" dirty="0">
                <a:latin typeface="Arial" charset="0"/>
                <a:cs typeface="Arial" charset="0"/>
              </a:rPr>
              <a:t>=8), chia 12 </a:t>
            </a:r>
            <a:r>
              <a:rPr lang="en-US" dirty="0" err="1">
                <a:latin typeface="Arial" charset="0"/>
                <a:cs typeface="Arial" charset="0"/>
              </a:rPr>
              <a:t>mạng</a:t>
            </a:r>
            <a:r>
              <a:rPr lang="en-US" dirty="0">
                <a:latin typeface="Arial" charset="0"/>
                <a:cs typeface="Arial" charset="0"/>
              </a:rPr>
              <a:t> con </a:t>
            </a:r>
            <a:r>
              <a:rPr lang="en-US" dirty="0" err="1">
                <a:latin typeface="Arial" charset="0"/>
                <a:cs typeface="Arial" charset="0"/>
              </a:rPr>
              <a:t>thì</a:t>
            </a:r>
            <a:r>
              <a:rPr lang="en-US" dirty="0">
                <a:latin typeface="Arial" charset="0"/>
                <a:cs typeface="Arial" charset="0"/>
              </a:rPr>
              <a:t> </a:t>
            </a:r>
            <a:r>
              <a:rPr lang="en-US" dirty="0" err="1">
                <a:latin typeface="Arial" charset="0"/>
                <a:cs typeface="Arial" charset="0"/>
              </a:rPr>
              <a:t>cần</a:t>
            </a:r>
            <a:r>
              <a:rPr lang="en-US" dirty="0">
                <a:latin typeface="Arial" charset="0"/>
                <a:cs typeface="Arial" charset="0"/>
              </a:rPr>
              <a:t> 4 bit (2</a:t>
            </a:r>
            <a:r>
              <a:rPr lang="en-US" baseline="30000" dirty="0">
                <a:latin typeface="Arial" charset="0"/>
                <a:cs typeface="Arial" charset="0"/>
              </a:rPr>
              <a:t>4</a:t>
            </a:r>
            <a:r>
              <a:rPr lang="en-US" dirty="0">
                <a:latin typeface="Arial" charset="0"/>
                <a:cs typeface="Arial" charset="0"/>
              </a:rPr>
              <a:t>&gt;=12).</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A1649B4C-F29D-4176-97E2-9FDB6183EB59}" type="slidenum">
              <a:rPr lang="en-US">
                <a:latin typeface="Arial" pitchFamily="34" charset="0"/>
                <a:cs typeface="Arial" pitchFamily="34" charset="0"/>
              </a:rPr>
              <a:pPr>
                <a:defRPr/>
              </a:pPr>
              <a:t>50</a:t>
            </a:fld>
            <a:endParaRPr lang="en-US">
              <a:latin typeface="Arial" pitchFamily="34" charset="0"/>
              <a:cs typeface="Arial" pitchFamily="34" charset="0"/>
            </a:endParaRPr>
          </a:p>
        </p:txBody>
      </p:sp>
    </p:spTree>
    <p:extLst>
      <p:ext uri="{BB962C8B-B14F-4D97-AF65-F5344CB8AC3E}">
        <p14:creationId xmlns:p14="http://schemas.microsoft.com/office/powerpoint/2010/main" val="4257442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2590800" y="0"/>
            <a:ext cx="7867650" cy="1143000"/>
          </a:xfrm>
        </p:spPr>
        <p:txBody>
          <a:bodyPr rtlCol="0">
            <a:normAutofit/>
          </a:bodyPr>
          <a:lstStyle/>
          <a:p>
            <a:pPr fontAlgn="auto">
              <a:spcAft>
                <a:spcPts val="0"/>
              </a:spcAft>
              <a:defRPr/>
            </a:pPr>
            <a:r>
              <a:rPr lang="en-US" sz="4000" dirty="0" err="1"/>
              <a:t>Kỹ</a:t>
            </a:r>
            <a:r>
              <a:rPr lang="en-US" sz="4000" dirty="0"/>
              <a:t> </a:t>
            </a:r>
            <a:r>
              <a:rPr lang="en-US" sz="4000" dirty="0" err="1"/>
              <a:t>thuật</a:t>
            </a:r>
            <a:r>
              <a:rPr lang="en-US" sz="4000" dirty="0"/>
              <a:t> chia </a:t>
            </a:r>
            <a:r>
              <a:rPr lang="en-US" sz="4000" dirty="0" err="1"/>
              <a:t>mạng</a:t>
            </a:r>
            <a:r>
              <a:rPr lang="en-US" sz="4000" dirty="0"/>
              <a:t> con</a:t>
            </a:r>
          </a:p>
        </p:txBody>
      </p:sp>
      <p:sp>
        <p:nvSpPr>
          <p:cNvPr id="172035" name="Rectangle 4"/>
          <p:cNvSpPr>
            <a:spLocks noGrp="1" noChangeArrowheads="1"/>
          </p:cNvSpPr>
          <p:nvPr>
            <p:ph idx="1"/>
          </p:nvPr>
        </p:nvSpPr>
        <p:spPr>
          <a:xfrm>
            <a:off x="2706688" y="1600200"/>
            <a:ext cx="7580312" cy="4648200"/>
          </a:xfrm>
        </p:spPr>
        <p:txBody>
          <a:bodyPr/>
          <a:lstStyle/>
          <a:p>
            <a:pPr eaLnBrk="1" hangingPunct="1">
              <a:lnSpc>
                <a:spcPct val="90000"/>
              </a:lnSpc>
            </a:pPr>
            <a:r>
              <a:rPr lang="en-US" sz="3600"/>
              <a:t>Thực hiện 3 bước:</a:t>
            </a:r>
          </a:p>
          <a:p>
            <a:pPr lvl="1" eaLnBrk="1" hangingPunct="1">
              <a:lnSpc>
                <a:spcPct val="90000"/>
              </a:lnSpc>
            </a:pPr>
            <a:r>
              <a:rPr lang="en-US" sz="3200">
                <a:solidFill>
                  <a:schemeClr val="accent1"/>
                </a:solidFill>
              </a:rPr>
              <a:t>Bước 1</a:t>
            </a:r>
            <a:r>
              <a:rPr lang="en-US" sz="3200"/>
              <a:t>: Xác định lớp (class) và subnet mask mặc nhiên của địa chỉ.</a:t>
            </a:r>
          </a:p>
          <a:p>
            <a:pPr lvl="1" eaLnBrk="1" hangingPunct="1">
              <a:lnSpc>
                <a:spcPct val="90000"/>
              </a:lnSpc>
            </a:pPr>
            <a:r>
              <a:rPr lang="en-US" sz="3200">
                <a:solidFill>
                  <a:schemeClr val="accent1"/>
                </a:solidFill>
              </a:rPr>
              <a:t>Bước 2</a:t>
            </a:r>
            <a:r>
              <a:rPr lang="en-US" sz="3200"/>
              <a:t>: Xác định số bit cần mượn và subnet mask mới, tính số lượng mạng con, số host thực sự có được.</a:t>
            </a:r>
          </a:p>
          <a:p>
            <a:pPr lvl="1" eaLnBrk="1" hangingPunct="1">
              <a:lnSpc>
                <a:spcPct val="90000"/>
              </a:lnSpc>
            </a:pPr>
            <a:r>
              <a:rPr lang="en-US" sz="3200">
                <a:solidFill>
                  <a:schemeClr val="accent1"/>
                </a:solidFill>
              </a:rPr>
              <a:t>Bước 3</a:t>
            </a:r>
            <a:r>
              <a:rPr lang="en-US" sz="3200"/>
              <a:t>: Xác định các vùng địa chỉ host và chọn mạng con muốn dùng</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13A60BCD-3BAA-4BC9-9157-910290FBD034}" type="slidenum">
              <a:rPr lang="en-US"/>
              <a:pPr>
                <a:defRPr/>
              </a:pPr>
              <a:t>51</a:t>
            </a:fld>
            <a:endParaRPr lang="en-US"/>
          </a:p>
        </p:txBody>
      </p:sp>
    </p:spTree>
    <p:extLst>
      <p:ext uri="{BB962C8B-B14F-4D97-AF65-F5344CB8AC3E}">
        <p14:creationId xmlns:p14="http://schemas.microsoft.com/office/powerpoint/2010/main" val="694531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514600" y="76200"/>
            <a:ext cx="7772400" cy="914400"/>
          </a:xfrm>
        </p:spPr>
        <p:txBody>
          <a:bodyPr rtlCol="0">
            <a:normAutofit/>
          </a:bodyPr>
          <a:lstStyle/>
          <a:p>
            <a:pPr fontAlgn="auto">
              <a:spcAft>
                <a:spcPts val="0"/>
              </a:spcAft>
              <a:defRPr/>
            </a:pPr>
            <a:r>
              <a:rPr lang="en-US" sz="4000" dirty="0" err="1">
                <a:solidFill>
                  <a:schemeClr val="tx2">
                    <a:satMod val="130000"/>
                  </a:schemeClr>
                </a:solidFill>
              </a:rPr>
              <a:t>Bài</a:t>
            </a:r>
            <a:r>
              <a:rPr lang="en-US" sz="4000" dirty="0">
                <a:solidFill>
                  <a:schemeClr val="tx2">
                    <a:satMod val="130000"/>
                  </a:schemeClr>
                </a:solidFill>
              </a:rPr>
              <a:t> </a:t>
            </a:r>
            <a:r>
              <a:rPr lang="en-US" sz="4000" dirty="0" err="1">
                <a:solidFill>
                  <a:schemeClr val="tx2">
                    <a:satMod val="130000"/>
                  </a:schemeClr>
                </a:solidFill>
              </a:rPr>
              <a:t>tập</a:t>
            </a:r>
            <a:r>
              <a:rPr lang="en-US" sz="4000" dirty="0">
                <a:solidFill>
                  <a:schemeClr val="tx2">
                    <a:satMod val="130000"/>
                  </a:schemeClr>
                </a:solidFill>
              </a:rPr>
              <a:t> 1</a:t>
            </a:r>
          </a:p>
        </p:txBody>
      </p:sp>
      <p:sp>
        <p:nvSpPr>
          <p:cNvPr id="173059" name="Rectangle 3"/>
          <p:cNvSpPr>
            <a:spLocks noGrp="1" noChangeArrowheads="1"/>
          </p:cNvSpPr>
          <p:nvPr>
            <p:ph idx="1"/>
          </p:nvPr>
        </p:nvSpPr>
        <p:spPr>
          <a:xfrm>
            <a:off x="2590800" y="1600200"/>
            <a:ext cx="7391400" cy="4572000"/>
          </a:xfrm>
        </p:spPr>
        <p:txBody>
          <a:bodyPr/>
          <a:lstStyle/>
          <a:p>
            <a:pPr marL="660400" indent="-660400">
              <a:lnSpc>
                <a:spcPct val="90000"/>
              </a:lnSpc>
              <a:buNone/>
            </a:pPr>
            <a:r>
              <a:rPr lang="en-US" sz="4000"/>
              <a:t>Cho địa chỉ IP sau: 172.16.0.0/16. </a:t>
            </a:r>
          </a:p>
          <a:p>
            <a:pPr marL="660400" indent="-660400">
              <a:lnSpc>
                <a:spcPct val="90000"/>
              </a:lnSpc>
              <a:buNone/>
            </a:pPr>
            <a:r>
              <a:rPr lang="en-US" sz="4000"/>
              <a:t>Hãy chia thành 8 mạng con và có tối thiểu 1000 host trên mỗi mạng con đó.</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7B1D53DA-3DE6-40FC-9C35-77D08D0AF1AD}" type="slidenum">
              <a:rPr lang="en-US"/>
              <a:pPr>
                <a:defRPr/>
              </a:pPr>
              <a:t>52</a:t>
            </a:fld>
            <a:endParaRPr lang="en-US"/>
          </a:p>
        </p:txBody>
      </p:sp>
    </p:spTree>
    <p:extLst>
      <p:ext uri="{BB962C8B-B14F-4D97-AF65-F5344CB8AC3E}">
        <p14:creationId xmlns:p14="http://schemas.microsoft.com/office/powerpoint/2010/main" val="399819868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56322" y="-92765"/>
            <a:ext cx="11658599" cy="1447800"/>
          </a:xfrm>
        </p:spPr>
        <p:txBody>
          <a:bodyPr rtlCol="0">
            <a:normAutofit/>
          </a:bodyPr>
          <a:lstStyle/>
          <a:p>
            <a:pPr fontAlgn="auto">
              <a:spcAft>
                <a:spcPts val="0"/>
              </a:spcAft>
              <a:defRPr/>
            </a:pPr>
            <a:r>
              <a:rPr lang="en-US" sz="3200" dirty="0" err="1">
                <a:solidFill>
                  <a:schemeClr val="tx2">
                    <a:satMod val="130000"/>
                  </a:schemeClr>
                </a:solidFill>
              </a:rPr>
              <a:t>Bước</a:t>
            </a:r>
            <a:r>
              <a:rPr lang="en-US" sz="3200" dirty="0">
                <a:solidFill>
                  <a:schemeClr val="tx2">
                    <a:satMod val="130000"/>
                  </a:schemeClr>
                </a:solidFill>
              </a:rPr>
              <a:t> 1: </a:t>
            </a:r>
            <a:r>
              <a:rPr lang="en-US" sz="3200" dirty="0" err="1">
                <a:solidFill>
                  <a:schemeClr val="tx2">
                    <a:satMod val="130000"/>
                  </a:schemeClr>
                </a:solidFill>
              </a:rPr>
              <a:t>X</a:t>
            </a:r>
            <a:r>
              <a:rPr lang="en-US" sz="3200" dirty="0" err="1">
                <a:solidFill>
                  <a:schemeClr val="tx2">
                    <a:satMod val="130000"/>
                  </a:schemeClr>
                </a:solidFill>
                <a:latin typeface="Arial"/>
              </a:rPr>
              <a:t>á</a:t>
            </a:r>
            <a:r>
              <a:rPr lang="en-US" sz="3200" dirty="0" err="1">
                <a:solidFill>
                  <a:schemeClr val="tx2">
                    <a:satMod val="130000"/>
                  </a:schemeClr>
                </a:solidFill>
              </a:rPr>
              <a:t>c</a:t>
            </a:r>
            <a:r>
              <a:rPr lang="en-US" sz="3200" dirty="0">
                <a:solidFill>
                  <a:schemeClr val="tx2">
                    <a:satMod val="130000"/>
                  </a:schemeClr>
                </a:solidFill>
              </a:rPr>
              <a:t> </a:t>
            </a:r>
            <a:r>
              <a:rPr lang="en-US" sz="3200" dirty="0" err="1">
                <a:solidFill>
                  <a:schemeClr val="tx2">
                    <a:satMod val="130000"/>
                  </a:schemeClr>
                </a:solidFill>
              </a:rPr>
              <a:t>định</a:t>
            </a:r>
            <a:r>
              <a:rPr lang="en-US" sz="3200" dirty="0">
                <a:solidFill>
                  <a:schemeClr val="tx2">
                    <a:satMod val="130000"/>
                  </a:schemeClr>
                </a:solidFill>
              </a:rPr>
              <a:t> c</a:t>
            </a:r>
            <a:r>
              <a:rPr lang="en-US" sz="3200" dirty="0">
                <a:solidFill>
                  <a:schemeClr val="tx2">
                    <a:satMod val="130000"/>
                  </a:schemeClr>
                </a:solidFill>
                <a:cs typeface="Tahoma" pitchFamily="34" charset="0"/>
              </a:rPr>
              <a:t>lass </a:t>
            </a:r>
            <a:r>
              <a:rPr lang="en-US" sz="3200" dirty="0" err="1">
                <a:solidFill>
                  <a:schemeClr val="tx2">
                    <a:satMod val="130000"/>
                  </a:schemeClr>
                </a:solidFill>
                <a:cs typeface="Tahoma" pitchFamily="34" charset="0"/>
              </a:rPr>
              <a:t>v</a:t>
            </a:r>
            <a:r>
              <a:rPr lang="en-US" sz="3200" dirty="0" err="1">
                <a:solidFill>
                  <a:schemeClr val="tx2">
                    <a:satMod val="130000"/>
                  </a:schemeClr>
                </a:solidFill>
                <a:latin typeface="Arial"/>
                <a:cs typeface="Tahoma" pitchFamily="34" charset="0"/>
              </a:rPr>
              <a:t>à</a:t>
            </a:r>
            <a:r>
              <a:rPr lang="en-US" sz="3200" dirty="0">
                <a:solidFill>
                  <a:schemeClr val="tx2">
                    <a:satMod val="130000"/>
                  </a:schemeClr>
                </a:solidFill>
                <a:cs typeface="Tahoma" pitchFamily="34" charset="0"/>
              </a:rPr>
              <a:t> subnet mask </a:t>
            </a:r>
            <a:r>
              <a:rPr lang="en-US" sz="3200" dirty="0" err="1">
                <a:solidFill>
                  <a:schemeClr val="tx2">
                    <a:satMod val="130000"/>
                  </a:schemeClr>
                </a:solidFill>
                <a:cs typeface="Tahoma" pitchFamily="34" charset="0"/>
              </a:rPr>
              <a:t>mặc</a:t>
            </a:r>
            <a:r>
              <a:rPr lang="en-US" sz="3200" dirty="0">
                <a:solidFill>
                  <a:schemeClr val="tx2">
                    <a:satMod val="130000"/>
                  </a:schemeClr>
                </a:solidFill>
                <a:cs typeface="Tahoma" pitchFamily="34" charset="0"/>
              </a:rPr>
              <a:t> </a:t>
            </a:r>
            <a:r>
              <a:rPr lang="en-US" sz="3200" dirty="0" err="1">
                <a:solidFill>
                  <a:schemeClr val="tx2">
                    <a:satMod val="130000"/>
                  </a:schemeClr>
                </a:solidFill>
                <a:cs typeface="Tahoma" pitchFamily="34" charset="0"/>
              </a:rPr>
              <a:t>nhiên</a:t>
            </a:r>
            <a:endParaRPr lang="en-US" sz="3200" dirty="0">
              <a:solidFill>
                <a:schemeClr val="tx2">
                  <a:satMod val="130000"/>
                </a:schemeClr>
              </a:solidFill>
              <a:cs typeface="Tahoma" pitchFamily="34" charset="0"/>
            </a:endParaRPr>
          </a:p>
        </p:txBody>
      </p:sp>
      <p:sp>
        <p:nvSpPr>
          <p:cNvPr id="271363" name="Rectangle 3"/>
          <p:cNvSpPr>
            <a:spLocks noGrp="1" noChangeArrowheads="1"/>
          </p:cNvSpPr>
          <p:nvPr>
            <p:ph idx="1"/>
          </p:nvPr>
        </p:nvSpPr>
        <p:spPr>
          <a:xfrm>
            <a:off x="2667000" y="1905000"/>
            <a:ext cx="7391400" cy="4038600"/>
          </a:xfrm>
        </p:spPr>
        <p:txBody>
          <a:bodyPr rtlCol="0">
            <a:normAutofit fontScale="92500"/>
          </a:bodyPr>
          <a:lstStyle/>
          <a:p>
            <a:pPr marL="660400" indent="-660400" fontAlgn="auto">
              <a:lnSpc>
                <a:spcPct val="90000"/>
              </a:lnSpc>
              <a:spcAft>
                <a:spcPts val="0"/>
              </a:spcAft>
              <a:buNone/>
              <a:defRPr/>
            </a:pPr>
            <a:r>
              <a:rPr lang="en-US" sz="3600" b="1" u="sng" dirty="0" err="1"/>
              <a:t>Giải</a:t>
            </a:r>
            <a:r>
              <a:rPr lang="en-US" sz="3600" dirty="0"/>
              <a:t>: </a:t>
            </a:r>
          </a:p>
          <a:p>
            <a:pPr marL="660400" indent="-660400" fontAlgn="auto">
              <a:lnSpc>
                <a:spcPct val="90000"/>
              </a:lnSpc>
              <a:spcAft>
                <a:spcPts val="0"/>
              </a:spcAft>
              <a:buFont typeface="Arial" pitchFamily="34" charset="0"/>
              <a:buChar char="•"/>
              <a:defRPr/>
            </a:pPr>
            <a:r>
              <a:rPr lang="en-US" sz="3600" dirty="0" err="1"/>
              <a:t>Địa</a:t>
            </a:r>
            <a:r>
              <a:rPr lang="en-US" sz="3600" dirty="0"/>
              <a:t> </a:t>
            </a:r>
            <a:r>
              <a:rPr lang="en-US" sz="3600" dirty="0" err="1"/>
              <a:t>chỉ</a:t>
            </a:r>
            <a:r>
              <a:rPr lang="en-US" sz="3600" dirty="0"/>
              <a:t> </a:t>
            </a:r>
            <a:r>
              <a:rPr lang="en-US" sz="3600" dirty="0" err="1"/>
              <a:t>trên</a:t>
            </a:r>
            <a:r>
              <a:rPr lang="en-US" sz="3600" dirty="0"/>
              <a:t> </a:t>
            </a:r>
            <a:r>
              <a:rPr lang="en-US" sz="3600" dirty="0" err="1"/>
              <a:t>viết</a:t>
            </a:r>
            <a:r>
              <a:rPr lang="en-US" sz="3600" dirty="0"/>
              <a:t> </a:t>
            </a:r>
            <a:r>
              <a:rPr lang="en-US" sz="3600" dirty="0" err="1"/>
              <a:t>dưới</a:t>
            </a:r>
            <a:r>
              <a:rPr lang="en-US" sz="3600" dirty="0"/>
              <a:t> </a:t>
            </a:r>
            <a:r>
              <a:rPr lang="en-US" sz="3600" dirty="0" err="1"/>
              <a:t>dạng</a:t>
            </a:r>
            <a:r>
              <a:rPr lang="en-US" sz="3600" dirty="0"/>
              <a:t> </a:t>
            </a:r>
            <a:r>
              <a:rPr lang="en-US" sz="3600" dirty="0" err="1"/>
              <a:t>nhị</a:t>
            </a:r>
            <a:r>
              <a:rPr lang="en-US" sz="3600" dirty="0"/>
              <a:t> </a:t>
            </a:r>
            <a:r>
              <a:rPr lang="en-US" sz="3600" dirty="0" err="1"/>
              <a:t>phân</a:t>
            </a:r>
            <a:endParaRPr lang="en-US" sz="3600" dirty="0"/>
          </a:p>
          <a:p>
            <a:pPr marL="660400" indent="-660400" fontAlgn="auto">
              <a:lnSpc>
                <a:spcPct val="90000"/>
              </a:lnSpc>
              <a:spcAft>
                <a:spcPts val="0"/>
              </a:spcAft>
              <a:buNone/>
              <a:defRPr/>
            </a:pPr>
            <a:r>
              <a:rPr lang="en-US" sz="2400" dirty="0"/>
              <a:t>	</a:t>
            </a:r>
            <a:r>
              <a:rPr lang="en-US" sz="3000" dirty="0"/>
              <a:t>10101100.00010000.00000000.00000000</a:t>
            </a:r>
            <a:endParaRPr lang="en-US" sz="2400" dirty="0"/>
          </a:p>
          <a:p>
            <a:pPr marL="660400" indent="-660400" fontAlgn="auto">
              <a:spcAft>
                <a:spcPts val="0"/>
              </a:spcAft>
              <a:buClr>
                <a:schemeClr val="accent2"/>
              </a:buClr>
              <a:buFont typeface="Arial" pitchFamily="34" charset="0"/>
              <a:buChar char="•"/>
              <a:defRPr/>
            </a:pPr>
            <a:r>
              <a:rPr lang="en-US" sz="3600" dirty="0" err="1"/>
              <a:t>Xác</a:t>
            </a:r>
            <a:r>
              <a:rPr lang="en-US" sz="3600" dirty="0"/>
              <a:t> </a:t>
            </a:r>
            <a:r>
              <a:rPr lang="en-US" sz="3600" dirty="0" err="1"/>
              <a:t>định</a:t>
            </a:r>
            <a:r>
              <a:rPr lang="en-US" sz="3600" dirty="0"/>
              <a:t> </a:t>
            </a:r>
            <a:r>
              <a:rPr lang="en-US" sz="3600" dirty="0" err="1"/>
              <a:t>lớp</a:t>
            </a:r>
            <a:r>
              <a:rPr lang="en-US" sz="3600" dirty="0"/>
              <a:t> </a:t>
            </a:r>
            <a:r>
              <a:rPr lang="en-US" sz="3600" dirty="0" err="1"/>
              <a:t>của</a:t>
            </a:r>
            <a:r>
              <a:rPr lang="en-US" sz="3600" dirty="0"/>
              <a:t> IP </a:t>
            </a:r>
            <a:r>
              <a:rPr lang="en-US" sz="3600" dirty="0" err="1"/>
              <a:t>trên</a:t>
            </a:r>
            <a:r>
              <a:rPr lang="en-US" sz="3600" dirty="0"/>
              <a:t>:</a:t>
            </a:r>
            <a:r>
              <a:rPr lang="en-US" dirty="0"/>
              <a:t> </a:t>
            </a:r>
          </a:p>
          <a:p>
            <a:pPr marL="1035050" lvl="1" indent="-577850" fontAlgn="auto">
              <a:spcAft>
                <a:spcPts val="0"/>
              </a:spcAft>
              <a:buClr>
                <a:srgbClr val="FF3300"/>
              </a:buClr>
              <a:buFont typeface="Symbol" pitchFamily="18" charset="2"/>
              <a:buChar char="®"/>
              <a:defRPr/>
            </a:pPr>
            <a:r>
              <a:rPr lang="en-US" sz="3600" dirty="0" err="1">
                <a:solidFill>
                  <a:srgbClr val="FF3300"/>
                </a:solidFill>
              </a:rPr>
              <a:t>Lớp</a:t>
            </a:r>
            <a:r>
              <a:rPr lang="en-US" sz="3600" dirty="0">
                <a:solidFill>
                  <a:srgbClr val="FF3300"/>
                </a:solidFill>
              </a:rPr>
              <a:t> B</a:t>
            </a:r>
          </a:p>
          <a:p>
            <a:pPr marL="660400" indent="-660400" fontAlgn="auto">
              <a:spcAft>
                <a:spcPts val="0"/>
              </a:spcAft>
              <a:buClr>
                <a:schemeClr val="accent2"/>
              </a:buClr>
              <a:buFont typeface="Arial" pitchFamily="34" charset="0"/>
              <a:buChar char="•"/>
              <a:defRPr/>
            </a:pPr>
            <a:r>
              <a:rPr lang="en-US" sz="3600" dirty="0" err="1"/>
              <a:t>Xác</a:t>
            </a:r>
            <a:r>
              <a:rPr lang="en-US" sz="3600" dirty="0"/>
              <a:t> </a:t>
            </a:r>
            <a:r>
              <a:rPr lang="en-US" sz="3600" dirty="0" err="1"/>
              <a:t>định</a:t>
            </a:r>
            <a:r>
              <a:rPr lang="en-US" sz="3600" dirty="0"/>
              <a:t> Subnet mask </a:t>
            </a:r>
            <a:r>
              <a:rPr lang="en-US" sz="3600" dirty="0" err="1"/>
              <a:t>mặc</a:t>
            </a:r>
            <a:r>
              <a:rPr lang="en-US" sz="3600" dirty="0"/>
              <a:t> </a:t>
            </a:r>
            <a:r>
              <a:rPr lang="en-US" sz="3600" dirty="0" err="1"/>
              <a:t>nhiên</a:t>
            </a:r>
            <a:r>
              <a:rPr lang="en-US" sz="3600" dirty="0"/>
              <a:t>:</a:t>
            </a:r>
          </a:p>
          <a:p>
            <a:pPr marL="1035050" lvl="1" indent="-577850" fontAlgn="auto">
              <a:spcAft>
                <a:spcPts val="0"/>
              </a:spcAft>
              <a:buClr>
                <a:srgbClr val="FF3300"/>
              </a:buClr>
              <a:buFont typeface="Symbol" pitchFamily="18" charset="2"/>
              <a:buChar char="®"/>
              <a:defRPr/>
            </a:pPr>
            <a:r>
              <a:rPr lang="en-US" sz="3600" dirty="0">
                <a:solidFill>
                  <a:srgbClr val="FF3300"/>
                </a:solidFill>
              </a:rPr>
              <a:t>255.255.0.0</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58F4C94A-D67D-4F7D-B0FC-7769758621AD}" type="slidenum">
              <a:rPr lang="en-US"/>
              <a:pPr>
                <a:defRPr/>
              </a:pPr>
              <a:t>53</a:t>
            </a:fld>
            <a:endParaRPr lang="en-US"/>
          </a:p>
        </p:txBody>
      </p:sp>
    </p:spTree>
    <p:extLst>
      <p:ext uri="{BB962C8B-B14F-4D97-AF65-F5344CB8AC3E}">
        <p14:creationId xmlns:p14="http://schemas.microsoft.com/office/powerpoint/2010/main" val="40435282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667001" y="0"/>
            <a:ext cx="7643813" cy="1169988"/>
          </a:xfrm>
        </p:spPr>
        <p:txBody>
          <a:bodyPr rtlCol="0">
            <a:normAutofit/>
          </a:bodyPr>
          <a:lstStyle/>
          <a:p>
            <a:pPr fontAlgn="auto">
              <a:spcAft>
                <a:spcPts val="0"/>
              </a:spcAft>
              <a:defRPr/>
            </a:pPr>
            <a:r>
              <a:rPr lang="en-US" dirty="0" err="1">
                <a:solidFill>
                  <a:schemeClr val="tx2">
                    <a:satMod val="130000"/>
                  </a:schemeClr>
                </a:solidFill>
              </a:rPr>
              <a:t>Bước</a:t>
            </a:r>
            <a:r>
              <a:rPr lang="en-US" dirty="0">
                <a:solidFill>
                  <a:schemeClr val="tx2">
                    <a:satMod val="130000"/>
                  </a:schemeClr>
                </a:solidFill>
              </a:rPr>
              <a:t> 2: </a:t>
            </a:r>
            <a:r>
              <a:rPr lang="en-US" dirty="0" err="1">
                <a:solidFill>
                  <a:schemeClr val="tx2">
                    <a:satMod val="130000"/>
                  </a:schemeClr>
                </a:solidFill>
              </a:rPr>
              <a:t>Số</a:t>
            </a:r>
            <a:r>
              <a:rPr lang="en-US" dirty="0">
                <a:solidFill>
                  <a:schemeClr val="tx2">
                    <a:satMod val="130000"/>
                  </a:schemeClr>
                </a:solidFill>
              </a:rPr>
              <a:t> bit </a:t>
            </a:r>
            <a:r>
              <a:rPr lang="en-US" dirty="0" err="1">
                <a:solidFill>
                  <a:schemeClr val="tx2">
                    <a:satMod val="130000"/>
                  </a:schemeClr>
                </a:solidFill>
              </a:rPr>
              <a:t>cần</a:t>
            </a:r>
            <a:r>
              <a:rPr lang="en-US" dirty="0">
                <a:solidFill>
                  <a:schemeClr val="tx2">
                    <a:satMod val="130000"/>
                  </a:schemeClr>
                </a:solidFill>
              </a:rPr>
              <a:t> </a:t>
            </a:r>
            <a:r>
              <a:rPr lang="en-US" dirty="0" err="1">
                <a:solidFill>
                  <a:schemeClr val="tx2">
                    <a:satMod val="130000"/>
                  </a:schemeClr>
                </a:solidFill>
              </a:rPr>
              <a:t>mượn</a:t>
            </a:r>
            <a:r>
              <a:rPr lang="en-US" dirty="0">
                <a:solidFill>
                  <a:schemeClr val="tx2">
                    <a:satMod val="130000"/>
                  </a:schemeClr>
                </a:solidFill>
              </a:rPr>
              <a:t>…</a:t>
            </a:r>
          </a:p>
        </p:txBody>
      </p:sp>
      <p:sp>
        <p:nvSpPr>
          <p:cNvPr id="175107" name="Rectangle 3"/>
          <p:cNvSpPr>
            <a:spLocks noGrp="1" noChangeArrowheads="1"/>
          </p:cNvSpPr>
          <p:nvPr>
            <p:ph idx="1"/>
          </p:nvPr>
        </p:nvSpPr>
        <p:spPr>
          <a:xfrm>
            <a:off x="2362200" y="1981200"/>
            <a:ext cx="7772400" cy="4419600"/>
          </a:xfrm>
        </p:spPr>
        <p:txBody>
          <a:bodyPr/>
          <a:lstStyle/>
          <a:p>
            <a:pPr marL="660400" indent="-660400">
              <a:lnSpc>
                <a:spcPct val="80000"/>
              </a:lnSpc>
              <a:buClr>
                <a:schemeClr val="accent2"/>
              </a:buClr>
            </a:pPr>
            <a:r>
              <a:rPr lang="en-US" dirty="0" err="1"/>
              <a:t>Cần</a:t>
            </a:r>
            <a:r>
              <a:rPr lang="en-US" dirty="0"/>
              <a:t> </a:t>
            </a:r>
            <a:r>
              <a:rPr lang="en-US" dirty="0" err="1"/>
              <a:t>mượn</a:t>
            </a:r>
            <a:r>
              <a:rPr lang="en-US" dirty="0"/>
              <a:t> </a:t>
            </a:r>
            <a:r>
              <a:rPr lang="en-US" dirty="0" err="1"/>
              <a:t>bao</a:t>
            </a:r>
            <a:r>
              <a:rPr lang="en-US" dirty="0"/>
              <a:t> </a:t>
            </a:r>
            <a:r>
              <a:rPr lang="en-US" dirty="0" err="1"/>
              <a:t>nhiêu</a:t>
            </a:r>
            <a:r>
              <a:rPr lang="en-US" dirty="0"/>
              <a:t> bit:</a:t>
            </a:r>
            <a:r>
              <a:rPr lang="en-US" sz="2400" dirty="0"/>
              <a:t> </a:t>
            </a:r>
          </a:p>
          <a:p>
            <a:pPr marL="1035050" lvl="1" indent="-577850">
              <a:lnSpc>
                <a:spcPct val="80000"/>
              </a:lnSpc>
              <a:buClr>
                <a:srgbClr val="FF3300"/>
              </a:buClr>
              <a:buFont typeface="Symbol" pitchFamily="18" charset="2"/>
              <a:buChar char="®"/>
            </a:pPr>
            <a:r>
              <a:rPr lang="en-US" dirty="0">
                <a:solidFill>
                  <a:srgbClr val="FF3300"/>
                </a:solidFill>
              </a:rPr>
              <a:t>N = 3, </a:t>
            </a:r>
            <a:r>
              <a:rPr lang="en-US" dirty="0" err="1">
                <a:solidFill>
                  <a:srgbClr val="FF3300"/>
                </a:solidFill>
              </a:rPr>
              <a:t>bởi</a:t>
            </a:r>
            <a:r>
              <a:rPr lang="en-US" dirty="0">
                <a:solidFill>
                  <a:srgbClr val="FF3300"/>
                </a:solidFill>
              </a:rPr>
              <a:t> </a:t>
            </a:r>
            <a:r>
              <a:rPr lang="en-US" dirty="0" err="1">
                <a:solidFill>
                  <a:srgbClr val="FF3300"/>
                </a:solidFill>
              </a:rPr>
              <a:t>vì</a:t>
            </a:r>
            <a:r>
              <a:rPr lang="en-US" dirty="0">
                <a:solidFill>
                  <a:srgbClr val="FF3300"/>
                </a:solidFill>
              </a:rPr>
              <a:t>:</a:t>
            </a:r>
          </a:p>
          <a:p>
            <a:pPr marL="1409700" lvl="2" indent="-495300">
              <a:lnSpc>
                <a:spcPct val="80000"/>
              </a:lnSpc>
              <a:buClr>
                <a:srgbClr val="FF3300"/>
              </a:buClr>
              <a:buFont typeface="Symbol" pitchFamily="18" charset="2"/>
              <a:buChar char="®"/>
            </a:pPr>
            <a:r>
              <a:rPr lang="en-US" dirty="0" err="1">
                <a:solidFill>
                  <a:srgbClr val="FF3300"/>
                </a:solidFill>
              </a:rPr>
              <a:t>Số</a:t>
            </a:r>
            <a:r>
              <a:rPr lang="en-US" dirty="0">
                <a:solidFill>
                  <a:srgbClr val="FF3300"/>
                </a:solidFill>
              </a:rPr>
              <a:t> </a:t>
            </a:r>
            <a:r>
              <a:rPr lang="en-US" dirty="0" err="1">
                <a:solidFill>
                  <a:srgbClr val="FF3300"/>
                </a:solidFill>
              </a:rPr>
              <a:t>mạng</a:t>
            </a:r>
            <a:r>
              <a:rPr lang="en-US" dirty="0">
                <a:solidFill>
                  <a:srgbClr val="FF3300"/>
                </a:solidFill>
              </a:rPr>
              <a:t> con </a:t>
            </a:r>
            <a:r>
              <a:rPr lang="en-US" dirty="0" err="1">
                <a:solidFill>
                  <a:srgbClr val="FF3300"/>
                </a:solidFill>
              </a:rPr>
              <a:t>có</a:t>
            </a:r>
            <a:r>
              <a:rPr lang="en-US" dirty="0">
                <a:solidFill>
                  <a:srgbClr val="FF3300"/>
                </a:solidFill>
              </a:rPr>
              <a:t> </a:t>
            </a:r>
            <a:r>
              <a:rPr lang="en-US" dirty="0" err="1">
                <a:solidFill>
                  <a:srgbClr val="FF3300"/>
                </a:solidFill>
              </a:rPr>
              <a:t>thể</a:t>
            </a:r>
            <a:r>
              <a:rPr lang="en-US" dirty="0">
                <a:solidFill>
                  <a:srgbClr val="FF3300"/>
                </a:solidFill>
              </a:rPr>
              <a:t>: 2</a:t>
            </a:r>
            <a:r>
              <a:rPr lang="en-US" baseline="30000" dirty="0">
                <a:solidFill>
                  <a:srgbClr val="FF3300"/>
                </a:solidFill>
              </a:rPr>
              <a:t>3</a:t>
            </a:r>
            <a:r>
              <a:rPr lang="en-US" dirty="0">
                <a:solidFill>
                  <a:srgbClr val="FF3300"/>
                </a:solidFill>
              </a:rPr>
              <a:t> = 8.</a:t>
            </a:r>
          </a:p>
          <a:p>
            <a:pPr marL="1409700" lvl="2" indent="-495300">
              <a:lnSpc>
                <a:spcPct val="80000"/>
              </a:lnSpc>
              <a:buClr>
                <a:srgbClr val="FF3300"/>
              </a:buClr>
              <a:buFont typeface="Symbol" pitchFamily="18" charset="2"/>
              <a:buChar char="®"/>
            </a:pPr>
            <a:r>
              <a:rPr lang="en-US" dirty="0" err="1">
                <a:solidFill>
                  <a:srgbClr val="FF3300"/>
                </a:solidFill>
              </a:rPr>
              <a:t>Số</a:t>
            </a:r>
            <a:r>
              <a:rPr lang="en-US" dirty="0">
                <a:solidFill>
                  <a:srgbClr val="FF3300"/>
                </a:solidFill>
              </a:rPr>
              <a:t> host </a:t>
            </a:r>
            <a:r>
              <a:rPr lang="en-US" dirty="0" err="1">
                <a:solidFill>
                  <a:srgbClr val="FF3300"/>
                </a:solidFill>
              </a:rPr>
              <a:t>của</a:t>
            </a:r>
            <a:r>
              <a:rPr lang="en-US" dirty="0">
                <a:solidFill>
                  <a:srgbClr val="FF3300"/>
                </a:solidFill>
              </a:rPr>
              <a:t> </a:t>
            </a:r>
            <a:r>
              <a:rPr lang="en-US" dirty="0" err="1">
                <a:solidFill>
                  <a:srgbClr val="FF3300"/>
                </a:solidFill>
              </a:rPr>
              <a:t>mỗi</a:t>
            </a:r>
            <a:r>
              <a:rPr lang="en-US" dirty="0">
                <a:solidFill>
                  <a:srgbClr val="FF3300"/>
                </a:solidFill>
              </a:rPr>
              <a:t> </a:t>
            </a:r>
            <a:r>
              <a:rPr lang="en-US" dirty="0" err="1">
                <a:solidFill>
                  <a:srgbClr val="FF3300"/>
                </a:solidFill>
              </a:rPr>
              <a:t>mạng</a:t>
            </a:r>
            <a:r>
              <a:rPr lang="en-US" dirty="0">
                <a:solidFill>
                  <a:srgbClr val="FF3300"/>
                </a:solidFill>
              </a:rPr>
              <a:t> con </a:t>
            </a:r>
            <a:r>
              <a:rPr lang="en-US" dirty="0" err="1">
                <a:solidFill>
                  <a:srgbClr val="FF3300"/>
                </a:solidFill>
              </a:rPr>
              <a:t>có</a:t>
            </a:r>
            <a:r>
              <a:rPr lang="en-US" dirty="0">
                <a:solidFill>
                  <a:srgbClr val="FF3300"/>
                </a:solidFill>
              </a:rPr>
              <a:t> </a:t>
            </a:r>
            <a:r>
              <a:rPr lang="en-US" dirty="0" err="1">
                <a:solidFill>
                  <a:srgbClr val="FF3300"/>
                </a:solidFill>
              </a:rPr>
              <a:t>thể</a:t>
            </a:r>
            <a:r>
              <a:rPr lang="en-US" dirty="0">
                <a:solidFill>
                  <a:srgbClr val="FF3300"/>
                </a:solidFill>
              </a:rPr>
              <a:t>: </a:t>
            </a:r>
          </a:p>
          <a:p>
            <a:pPr marL="1409700" lvl="2" indent="-495300">
              <a:lnSpc>
                <a:spcPct val="80000"/>
              </a:lnSpc>
              <a:buClr>
                <a:srgbClr val="FF3300"/>
              </a:buClr>
              <a:buNone/>
            </a:pPr>
            <a:r>
              <a:rPr lang="en-US" dirty="0">
                <a:solidFill>
                  <a:srgbClr val="FF3300"/>
                </a:solidFill>
              </a:rPr>
              <a:t>	2</a:t>
            </a:r>
            <a:r>
              <a:rPr lang="en-US" baseline="30000" dirty="0">
                <a:solidFill>
                  <a:srgbClr val="FF3300"/>
                </a:solidFill>
              </a:rPr>
              <a:t>(16–3) </a:t>
            </a:r>
            <a:r>
              <a:rPr lang="en-US" dirty="0">
                <a:solidFill>
                  <a:srgbClr val="FF3300"/>
                </a:solidFill>
              </a:rPr>
              <a:t>– 2 = 2</a:t>
            </a:r>
            <a:r>
              <a:rPr lang="en-US" baseline="30000" dirty="0">
                <a:solidFill>
                  <a:srgbClr val="FF3300"/>
                </a:solidFill>
              </a:rPr>
              <a:t>13</a:t>
            </a:r>
            <a:r>
              <a:rPr lang="en-US" dirty="0">
                <a:solidFill>
                  <a:srgbClr val="FF3300"/>
                </a:solidFill>
              </a:rPr>
              <a:t> - 2 &gt; 1000.</a:t>
            </a:r>
          </a:p>
          <a:p>
            <a:pPr marL="660400" indent="-660400">
              <a:lnSpc>
                <a:spcPct val="80000"/>
              </a:lnSpc>
              <a:buClr>
                <a:schemeClr val="accent2"/>
              </a:buClr>
            </a:pPr>
            <a:r>
              <a:rPr lang="en-US" dirty="0" err="1"/>
              <a:t>Xác</a:t>
            </a:r>
            <a:r>
              <a:rPr lang="en-US" dirty="0"/>
              <a:t> </a:t>
            </a:r>
            <a:r>
              <a:rPr lang="en-US" dirty="0" err="1"/>
              <a:t>định</a:t>
            </a:r>
            <a:r>
              <a:rPr lang="en-US" dirty="0"/>
              <a:t> Subnet mask </a:t>
            </a:r>
            <a:r>
              <a:rPr lang="en-US" dirty="0" err="1"/>
              <a:t>mới</a:t>
            </a:r>
            <a:r>
              <a:rPr lang="en-US" dirty="0"/>
              <a:t>:</a:t>
            </a:r>
          </a:p>
          <a:p>
            <a:pPr marL="1035050" lvl="1" indent="-577850">
              <a:lnSpc>
                <a:spcPct val="80000"/>
              </a:lnSpc>
              <a:buClr>
                <a:srgbClr val="FF3300"/>
              </a:buClr>
              <a:buFont typeface="Symbol" pitchFamily="18" charset="2"/>
              <a:buChar char="®"/>
            </a:pPr>
            <a:r>
              <a:rPr lang="en-US" sz="2600" dirty="0">
                <a:solidFill>
                  <a:srgbClr val="FF3300"/>
                </a:solidFill>
              </a:rPr>
              <a:t>11111111.11111111.</a:t>
            </a:r>
            <a:r>
              <a:rPr lang="en-US" sz="2600" dirty="0">
                <a:solidFill>
                  <a:srgbClr val="0066FF"/>
                </a:solidFill>
              </a:rPr>
              <a:t>111</a:t>
            </a:r>
            <a:r>
              <a:rPr lang="en-US" sz="2600" dirty="0"/>
              <a:t>00000.00000000</a:t>
            </a:r>
            <a:r>
              <a:rPr lang="en-US" dirty="0">
                <a:solidFill>
                  <a:srgbClr val="0066FF"/>
                </a:solidFill>
              </a:rPr>
              <a:t> </a:t>
            </a:r>
          </a:p>
          <a:p>
            <a:pPr marL="1035050" lvl="1" indent="-577850">
              <a:lnSpc>
                <a:spcPct val="80000"/>
              </a:lnSpc>
              <a:buClr>
                <a:srgbClr val="FF3300"/>
              </a:buClr>
              <a:buFont typeface="Symbol" pitchFamily="18" charset="2"/>
              <a:buChar char="®"/>
            </a:pPr>
            <a:endParaRPr lang="en-US" dirty="0"/>
          </a:p>
          <a:p>
            <a:pPr marL="1035050" lvl="1" indent="-577850">
              <a:lnSpc>
                <a:spcPct val="80000"/>
              </a:lnSpc>
              <a:buClr>
                <a:srgbClr val="FF3300"/>
              </a:buClr>
              <a:buFont typeface="Symbol" pitchFamily="18" charset="2"/>
              <a:buChar char="®"/>
            </a:pPr>
            <a:r>
              <a:rPr lang="en-US" dirty="0"/>
              <a:t>hay</a:t>
            </a:r>
            <a:r>
              <a:rPr lang="en-US" dirty="0">
                <a:solidFill>
                  <a:srgbClr val="0066FF"/>
                </a:solidFill>
              </a:rPr>
              <a:t> </a:t>
            </a:r>
            <a:r>
              <a:rPr lang="en-US" dirty="0">
                <a:solidFill>
                  <a:srgbClr val="FF3300"/>
                </a:solidFill>
              </a:rPr>
              <a:t>255.255.224.0</a:t>
            </a:r>
          </a:p>
        </p:txBody>
      </p:sp>
      <p:sp>
        <p:nvSpPr>
          <p:cNvPr id="8"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91FC5051-D6E6-4579-8506-8F89E0AA71DB}" type="slidenum">
              <a:rPr lang="en-US"/>
              <a:pPr>
                <a:defRPr/>
              </a:pPr>
              <a:t>54</a:t>
            </a:fld>
            <a:endParaRPr lang="en-US"/>
          </a:p>
        </p:txBody>
      </p:sp>
      <p:sp>
        <p:nvSpPr>
          <p:cNvPr id="273412" name="Oval 4"/>
          <p:cNvSpPr>
            <a:spLocks noChangeArrowheads="1"/>
          </p:cNvSpPr>
          <p:nvPr/>
        </p:nvSpPr>
        <p:spPr bwMode="auto">
          <a:xfrm>
            <a:off x="6215064" y="4648200"/>
            <a:ext cx="566737" cy="9144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2400">
              <a:solidFill>
                <a:srgbClr val="0066FF"/>
              </a:solidFill>
              <a:latin typeface="Times New Roman" pitchFamily="18" charset="0"/>
            </a:endParaRPr>
          </a:p>
        </p:txBody>
      </p:sp>
      <p:sp>
        <p:nvSpPr>
          <p:cNvPr id="273413" name="Oval 5"/>
          <p:cNvSpPr>
            <a:spLocks noChangeArrowheads="1"/>
          </p:cNvSpPr>
          <p:nvPr/>
        </p:nvSpPr>
        <p:spPr bwMode="auto">
          <a:xfrm>
            <a:off x="3429000" y="4648200"/>
            <a:ext cx="2743200" cy="8382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Tree>
    <p:extLst>
      <p:ext uri="{BB962C8B-B14F-4D97-AF65-F5344CB8AC3E}">
        <p14:creationId xmlns:p14="http://schemas.microsoft.com/office/powerpoint/2010/main" val="29346338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3413"/>
                                        </p:tgtEl>
                                        <p:attrNameLst>
                                          <p:attrName>style.visibility</p:attrName>
                                        </p:attrNameLst>
                                      </p:cBhvr>
                                      <p:to>
                                        <p:strVal val="visible"/>
                                      </p:to>
                                    </p:set>
                                    <p:animEffect transition="in" filter="box(in)">
                                      <p:cBhvr>
                                        <p:cTn id="7" dur="2000"/>
                                        <p:tgtEl>
                                          <p:spTgt spid="273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3412"/>
                                        </p:tgtEl>
                                        <p:attrNameLst>
                                          <p:attrName>style.visibility</p:attrName>
                                        </p:attrNameLst>
                                      </p:cBhvr>
                                      <p:to>
                                        <p:strVal val="visible"/>
                                      </p:to>
                                    </p:set>
                                    <p:animEffect transition="in" filter="box(in)">
                                      <p:cBhvr>
                                        <p:cTn id="12" dur="20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P spid="2734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590800" y="0"/>
            <a:ext cx="7620000" cy="685800"/>
          </a:xfrm>
        </p:spPr>
        <p:txBody>
          <a:bodyPr rtlCol="0">
            <a:normAutofit fontScale="90000"/>
          </a:bodyPr>
          <a:lstStyle/>
          <a:p>
            <a:pPr fontAlgn="auto">
              <a:spcAft>
                <a:spcPts val="0"/>
              </a:spcAft>
              <a:defRPr/>
            </a:pPr>
            <a:r>
              <a:rPr lang="en-US">
                <a:solidFill>
                  <a:schemeClr val="tx2">
                    <a:satMod val="130000"/>
                  </a:schemeClr>
                </a:solidFill>
              </a:rPr>
              <a:t>Bước 3: Xác định vùng địa chỉ host</a:t>
            </a:r>
          </a:p>
        </p:txBody>
      </p:sp>
      <p:graphicFrame>
        <p:nvGraphicFramePr>
          <p:cNvPr id="275459" name="Group 3"/>
          <p:cNvGraphicFramePr>
            <a:graphicFrameLocks noGrp="1"/>
          </p:cNvGraphicFramePr>
          <p:nvPr>
            <p:ph type="tbl" idx="1"/>
          </p:nvPr>
        </p:nvGraphicFramePr>
        <p:xfrm>
          <a:off x="1828800" y="1371600"/>
          <a:ext cx="8382000" cy="4581704"/>
        </p:xfrm>
        <a:graphic>
          <a:graphicData uri="http://schemas.openxmlformats.org/drawingml/2006/table">
            <a:tbl>
              <a:tblPr/>
              <a:tblGrid>
                <a:gridCol w="530225">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gridCol w="2532062">
                  <a:extLst>
                    <a:ext uri="{9D8B030D-6E8A-4147-A177-3AD203B41FA5}">
                      <a16:colId xmlns:a16="http://schemas.microsoft.com/office/drawing/2014/main" val="20003"/>
                    </a:ext>
                  </a:extLst>
                </a:gridCol>
              </a:tblGrid>
              <a:tr h="10699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STT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SubnetID</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Vùng HostID</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Broadcast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9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172.16.0.0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172.16.0.1 -172.16.31.254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172.16.31.255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9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172.16.32.0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172.16.32.1 -172.16.63.254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172.16.63.255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7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19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7</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172.16.192.0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172.16.192.1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172.16.223.254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172.16.223.255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19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172.16.224.0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172.16.224.1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172.16.255.254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172.16.255.255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8" name="Slide Number Placeholder 5"/>
          <p:cNvSpPr>
            <a:spLocks noGrp="1"/>
          </p:cNvSpPr>
          <p:nvPr>
            <p:ph type="sldNum" sz="quarter" idx="4294967295"/>
          </p:nvPr>
        </p:nvSpPr>
        <p:spPr>
          <a:xfrm>
            <a:off x="8763000" y="6243638"/>
            <a:ext cx="1905000" cy="457200"/>
          </a:xfrm>
          <a:prstGeom prst="rect">
            <a:avLst/>
          </a:prstGeom>
        </p:spPr>
        <p:txBody>
          <a:bodyPr/>
          <a:lstStyle/>
          <a:p>
            <a:pPr>
              <a:defRPr/>
            </a:pPr>
            <a:fld id="{2BFDC8E5-DD18-43BA-AE0B-2EB455EBB9E3}" type="slidenum">
              <a:rPr lang="en-US"/>
              <a:pPr>
                <a:defRPr/>
              </a:pPr>
              <a:t>55</a:t>
            </a:fld>
            <a:endParaRPr lang="en-US"/>
          </a:p>
        </p:txBody>
      </p:sp>
      <p:sp>
        <p:nvSpPr>
          <p:cNvPr id="275496" name="AutoShape 40"/>
          <p:cNvSpPr>
            <a:spLocks noChangeArrowheads="1"/>
          </p:cNvSpPr>
          <p:nvPr/>
        </p:nvSpPr>
        <p:spPr bwMode="auto">
          <a:xfrm>
            <a:off x="2514600" y="1371600"/>
            <a:ext cx="5715000" cy="685800"/>
          </a:xfrm>
          <a:prstGeom prst="wedgeRoundRectCallout">
            <a:avLst>
              <a:gd name="adj1" fmla="val -44444"/>
              <a:gd name="adj2" fmla="val 117593"/>
              <a:gd name="adj3" fmla="val 16667"/>
            </a:avLst>
          </a:prstGeom>
          <a:solidFill>
            <a:schemeClr val="bg1"/>
          </a:solidFill>
          <a:ln w="9525">
            <a:solidFill>
              <a:schemeClr val="tx1"/>
            </a:solidFill>
            <a:miter lim="800000"/>
            <a:headEnd/>
            <a:tailEnd/>
          </a:ln>
        </p:spPr>
        <p:txBody>
          <a:bodyPr/>
          <a:lstStyle/>
          <a:p>
            <a:pPr algn="ctr"/>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000</a:t>
            </a:r>
            <a:r>
              <a:rPr lang="en-US" sz="2400">
                <a:latin typeface="Times New Roman" pitchFamily="18" charset="0"/>
              </a:rPr>
              <a:t>00000.00000000</a:t>
            </a:r>
          </a:p>
        </p:txBody>
      </p:sp>
      <p:sp>
        <p:nvSpPr>
          <p:cNvPr id="275497" name="AutoShape 41"/>
          <p:cNvSpPr>
            <a:spLocks noChangeArrowheads="1"/>
          </p:cNvSpPr>
          <p:nvPr/>
        </p:nvSpPr>
        <p:spPr bwMode="auto">
          <a:xfrm>
            <a:off x="4343400" y="685800"/>
            <a:ext cx="6324600" cy="1447800"/>
          </a:xfrm>
          <a:prstGeom prst="wedgeRoundRectCallout">
            <a:avLst>
              <a:gd name="adj1" fmla="val -38431"/>
              <a:gd name="adj2" fmla="val 75329"/>
              <a:gd name="adj3" fmla="val 16667"/>
            </a:avLst>
          </a:prstGeom>
          <a:solidFill>
            <a:schemeClr val="bg1"/>
          </a:solidFill>
          <a:ln w="9525">
            <a:solidFill>
              <a:schemeClr val="tx1"/>
            </a:solidFill>
            <a:miter lim="800000"/>
            <a:headEnd/>
            <a:tailEnd/>
          </a:ln>
        </p:spPr>
        <p:txBody>
          <a:bodyPr/>
          <a:lstStyle/>
          <a:p>
            <a:pPr algn="ctr"/>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000</a:t>
            </a:r>
            <a:r>
              <a:rPr lang="en-US" sz="2400">
                <a:latin typeface="Times New Roman" pitchFamily="18" charset="0"/>
              </a:rPr>
              <a:t>00000.00000001</a:t>
            </a:r>
          </a:p>
          <a:p>
            <a:pPr algn="ctr"/>
            <a:r>
              <a:rPr lang="en-US" sz="2400">
                <a:latin typeface="Times New Roman" pitchFamily="18" charset="0"/>
              </a:rPr>
              <a:t>Đến</a:t>
            </a:r>
          </a:p>
          <a:p>
            <a:pPr algn="ctr"/>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000</a:t>
            </a:r>
            <a:r>
              <a:rPr lang="en-US" sz="2400">
                <a:latin typeface="Times New Roman" pitchFamily="18" charset="0"/>
              </a:rPr>
              <a:t>11111.11111110</a:t>
            </a:r>
          </a:p>
        </p:txBody>
      </p:sp>
      <p:sp>
        <p:nvSpPr>
          <p:cNvPr id="275498" name="AutoShape 42"/>
          <p:cNvSpPr>
            <a:spLocks noChangeArrowheads="1"/>
          </p:cNvSpPr>
          <p:nvPr/>
        </p:nvSpPr>
        <p:spPr bwMode="auto">
          <a:xfrm>
            <a:off x="4800600" y="1447800"/>
            <a:ext cx="5715000" cy="609600"/>
          </a:xfrm>
          <a:prstGeom prst="wedgeRoundRectCallout">
            <a:avLst>
              <a:gd name="adj1" fmla="val 3833"/>
              <a:gd name="adj2" fmla="val 121093"/>
              <a:gd name="adj3" fmla="val 16667"/>
            </a:avLst>
          </a:prstGeom>
          <a:solidFill>
            <a:schemeClr val="bg1"/>
          </a:solidFill>
          <a:ln w="9525">
            <a:solidFill>
              <a:schemeClr val="tx1"/>
            </a:solidFill>
            <a:miter lim="800000"/>
            <a:headEnd/>
            <a:tailEnd/>
          </a:ln>
        </p:spPr>
        <p:txBody>
          <a:bodyPr/>
          <a:lstStyle/>
          <a:p>
            <a:pPr algn="ctr"/>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000</a:t>
            </a:r>
            <a:r>
              <a:rPr lang="en-US" sz="2400">
                <a:latin typeface="Times New Roman" pitchFamily="18" charset="0"/>
              </a:rPr>
              <a:t>11111.11111111</a:t>
            </a:r>
          </a:p>
        </p:txBody>
      </p:sp>
      <p:sp>
        <p:nvSpPr>
          <p:cNvPr id="275499" name="AutoShape 43"/>
          <p:cNvSpPr>
            <a:spLocks noChangeArrowheads="1"/>
          </p:cNvSpPr>
          <p:nvPr/>
        </p:nvSpPr>
        <p:spPr bwMode="auto">
          <a:xfrm>
            <a:off x="1828800" y="6248400"/>
            <a:ext cx="5791200" cy="457200"/>
          </a:xfrm>
          <a:prstGeom prst="wedgeRoundRectCallout">
            <a:avLst>
              <a:gd name="adj1" fmla="val -34421"/>
              <a:gd name="adj2" fmla="val -635241"/>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001</a:t>
            </a:r>
            <a:r>
              <a:rPr lang="en-US" sz="2400">
                <a:latin typeface="Times New Roman" pitchFamily="18" charset="0"/>
              </a:rPr>
              <a:t>00000.00000000</a:t>
            </a:r>
          </a:p>
        </p:txBody>
      </p:sp>
      <p:sp>
        <p:nvSpPr>
          <p:cNvPr id="275500" name="AutoShape 44"/>
          <p:cNvSpPr>
            <a:spLocks noChangeArrowheads="1"/>
          </p:cNvSpPr>
          <p:nvPr/>
        </p:nvSpPr>
        <p:spPr bwMode="auto">
          <a:xfrm>
            <a:off x="4343400" y="3886200"/>
            <a:ext cx="6324600" cy="1447800"/>
          </a:xfrm>
          <a:prstGeom prst="wedgeRoundRectCallout">
            <a:avLst>
              <a:gd name="adj1" fmla="val -43074"/>
              <a:gd name="adj2" fmla="val -62282"/>
              <a:gd name="adj3" fmla="val 16667"/>
            </a:avLst>
          </a:prstGeom>
          <a:solidFill>
            <a:schemeClr val="bg1"/>
          </a:solidFill>
          <a:ln w="9525">
            <a:solidFill>
              <a:schemeClr val="tx1"/>
            </a:solidFill>
            <a:miter lim="800000"/>
            <a:headEnd/>
            <a:tailEnd/>
          </a:ln>
        </p:spPr>
        <p:txBody>
          <a:bodyPr/>
          <a:lstStyle/>
          <a:p>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001</a:t>
            </a:r>
            <a:r>
              <a:rPr lang="en-US" sz="2400">
                <a:latin typeface="Times New Roman" pitchFamily="18" charset="0"/>
              </a:rPr>
              <a:t>00000.00000001</a:t>
            </a:r>
          </a:p>
          <a:p>
            <a:pPr algn="ctr"/>
            <a:r>
              <a:rPr lang="en-US" sz="2400">
                <a:latin typeface="Times New Roman" pitchFamily="18" charset="0"/>
              </a:rPr>
              <a:t>Đến</a:t>
            </a:r>
          </a:p>
          <a:p>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001</a:t>
            </a:r>
            <a:r>
              <a:rPr lang="en-US" sz="2400">
                <a:latin typeface="Times New Roman" pitchFamily="18" charset="0"/>
              </a:rPr>
              <a:t>11111.11111110</a:t>
            </a:r>
          </a:p>
        </p:txBody>
      </p:sp>
      <p:sp>
        <p:nvSpPr>
          <p:cNvPr id="275501" name="AutoShape 45"/>
          <p:cNvSpPr>
            <a:spLocks noChangeArrowheads="1"/>
          </p:cNvSpPr>
          <p:nvPr/>
        </p:nvSpPr>
        <p:spPr bwMode="auto">
          <a:xfrm>
            <a:off x="3962400" y="6172200"/>
            <a:ext cx="5715000" cy="685800"/>
          </a:xfrm>
          <a:prstGeom prst="wedgeRoundRectCallout">
            <a:avLst>
              <a:gd name="adj1" fmla="val 19389"/>
              <a:gd name="adj2" fmla="val -411806"/>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2400">
                <a:solidFill>
                  <a:srgbClr val="FF3300"/>
                </a:solidFill>
                <a:latin typeface="Times New Roman" pitchFamily="18" charset="0"/>
              </a:rPr>
              <a:t>10101100.00010000</a:t>
            </a:r>
            <a:r>
              <a:rPr lang="en-US" sz="2400">
                <a:latin typeface="Times New Roman" pitchFamily="18" charset="0"/>
              </a:rPr>
              <a:t>.</a:t>
            </a:r>
            <a:r>
              <a:rPr lang="en-US" sz="2400">
                <a:solidFill>
                  <a:srgbClr val="0066FF"/>
                </a:solidFill>
                <a:latin typeface="Times New Roman" pitchFamily="18" charset="0"/>
              </a:rPr>
              <a:t>001</a:t>
            </a:r>
            <a:r>
              <a:rPr lang="en-US" sz="2400">
                <a:latin typeface="Times New Roman" pitchFamily="18" charset="0"/>
              </a:rPr>
              <a:t>11111.11111111</a:t>
            </a:r>
          </a:p>
        </p:txBody>
      </p:sp>
      <p:sp>
        <p:nvSpPr>
          <p:cNvPr id="2" name="TextBox 1">
            <a:extLst>
              <a:ext uri="{FF2B5EF4-FFF2-40B4-BE49-F238E27FC236}">
                <a16:creationId xmlns:a16="http://schemas.microsoft.com/office/drawing/2014/main" id="{A12F7658-7E3A-A7D9-3AC4-19FD387BDA3D}"/>
              </a:ext>
            </a:extLst>
          </p:cNvPr>
          <p:cNvSpPr txBox="1"/>
          <p:nvPr/>
        </p:nvSpPr>
        <p:spPr>
          <a:xfrm>
            <a:off x="523982" y="971364"/>
            <a:ext cx="4463594" cy="369332"/>
          </a:xfrm>
          <a:prstGeom prst="rect">
            <a:avLst/>
          </a:prstGeom>
          <a:noFill/>
        </p:spPr>
        <p:txBody>
          <a:bodyPr wrap="none" rtlCol="0">
            <a:spAutoFit/>
          </a:bodyPr>
          <a:lstStyle/>
          <a:p>
            <a:r>
              <a:rPr lang="en-US" sz="1800" dirty="0">
                <a:solidFill>
                  <a:srgbClr val="FF0000"/>
                </a:solidFill>
              </a:rPr>
              <a:t>10101100.00010000.00000000.00000000</a:t>
            </a:r>
            <a:endParaRPr lang="vi-VN" dirty="0">
              <a:solidFill>
                <a:srgbClr val="FF0000"/>
              </a:solidFill>
            </a:endParaRPr>
          </a:p>
        </p:txBody>
      </p:sp>
    </p:spTree>
    <p:extLst>
      <p:ext uri="{BB962C8B-B14F-4D97-AF65-F5344CB8AC3E}">
        <p14:creationId xmlns:p14="http://schemas.microsoft.com/office/powerpoint/2010/main" val="424725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5496"/>
                                        </p:tgtEl>
                                        <p:attrNameLst>
                                          <p:attrName>style.visibility</p:attrName>
                                        </p:attrNameLst>
                                      </p:cBhvr>
                                      <p:to>
                                        <p:strVal val="visible"/>
                                      </p:to>
                                    </p:set>
                                    <p:animEffect transition="in" filter="blinds(horizontal)">
                                      <p:cBhvr>
                                        <p:cTn id="7" dur="2000"/>
                                        <p:tgtEl>
                                          <p:spTgt spid="275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2" fill="hold" grpId="1" nodeType="clickEffect">
                                  <p:stCondLst>
                                    <p:cond delay="0"/>
                                  </p:stCondLst>
                                  <p:childTnLst>
                                    <p:anim calcmode="lin" valueType="num">
                                      <p:cBhvr additive="base">
                                        <p:cTn id="11" dur="1000"/>
                                        <p:tgtEl>
                                          <p:spTgt spid="275496"/>
                                        </p:tgtEl>
                                        <p:attrNameLst>
                                          <p:attrName>ppt_x</p:attrName>
                                        </p:attrNameLst>
                                      </p:cBhvr>
                                      <p:tavLst>
                                        <p:tav tm="0">
                                          <p:val>
                                            <p:strVal val="ppt_x"/>
                                          </p:val>
                                        </p:tav>
                                        <p:tav tm="100000">
                                          <p:val>
                                            <p:strVal val="1+ppt_w/2"/>
                                          </p:val>
                                        </p:tav>
                                      </p:tavLst>
                                    </p:anim>
                                    <p:anim calcmode="lin" valueType="num">
                                      <p:cBhvr additive="base">
                                        <p:cTn id="12" dur="1000"/>
                                        <p:tgtEl>
                                          <p:spTgt spid="275496"/>
                                        </p:tgtEl>
                                        <p:attrNameLst>
                                          <p:attrName>ppt_y</p:attrName>
                                        </p:attrNameLst>
                                      </p:cBhvr>
                                      <p:tavLst>
                                        <p:tav tm="0">
                                          <p:val>
                                            <p:strVal val="ppt_y"/>
                                          </p:val>
                                        </p:tav>
                                        <p:tav tm="100000">
                                          <p:val>
                                            <p:strVal val="ppt_y"/>
                                          </p:val>
                                        </p:tav>
                                      </p:tavLst>
                                    </p:anim>
                                    <p:set>
                                      <p:cBhvr>
                                        <p:cTn id="13" dur="1" fill="hold">
                                          <p:stCondLst>
                                            <p:cond delay="999"/>
                                          </p:stCondLst>
                                        </p:cTn>
                                        <p:tgtEl>
                                          <p:spTgt spid="27549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5497"/>
                                        </p:tgtEl>
                                        <p:attrNameLst>
                                          <p:attrName>style.visibility</p:attrName>
                                        </p:attrNameLst>
                                      </p:cBhvr>
                                      <p:to>
                                        <p:strVal val="visible"/>
                                      </p:to>
                                    </p:set>
                                    <p:animEffect transition="in" filter="blinds(horizontal)">
                                      <p:cBhvr>
                                        <p:cTn id="18" dur="2000"/>
                                        <p:tgtEl>
                                          <p:spTgt spid="2754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2" fill="hold" grpId="1" nodeType="clickEffect">
                                  <p:stCondLst>
                                    <p:cond delay="0"/>
                                  </p:stCondLst>
                                  <p:childTnLst>
                                    <p:anim calcmode="lin" valueType="num">
                                      <p:cBhvr additive="base">
                                        <p:cTn id="22" dur="1000"/>
                                        <p:tgtEl>
                                          <p:spTgt spid="275497"/>
                                        </p:tgtEl>
                                        <p:attrNameLst>
                                          <p:attrName>ppt_x</p:attrName>
                                        </p:attrNameLst>
                                      </p:cBhvr>
                                      <p:tavLst>
                                        <p:tav tm="0">
                                          <p:val>
                                            <p:strVal val="ppt_x"/>
                                          </p:val>
                                        </p:tav>
                                        <p:tav tm="100000">
                                          <p:val>
                                            <p:strVal val="1+ppt_w/2"/>
                                          </p:val>
                                        </p:tav>
                                      </p:tavLst>
                                    </p:anim>
                                    <p:anim calcmode="lin" valueType="num">
                                      <p:cBhvr additive="base">
                                        <p:cTn id="23" dur="1000"/>
                                        <p:tgtEl>
                                          <p:spTgt spid="275497"/>
                                        </p:tgtEl>
                                        <p:attrNameLst>
                                          <p:attrName>ppt_y</p:attrName>
                                        </p:attrNameLst>
                                      </p:cBhvr>
                                      <p:tavLst>
                                        <p:tav tm="0">
                                          <p:val>
                                            <p:strVal val="ppt_y"/>
                                          </p:val>
                                        </p:tav>
                                        <p:tav tm="100000">
                                          <p:val>
                                            <p:strVal val="ppt_y"/>
                                          </p:val>
                                        </p:tav>
                                      </p:tavLst>
                                    </p:anim>
                                    <p:set>
                                      <p:cBhvr>
                                        <p:cTn id="24" dur="1" fill="hold">
                                          <p:stCondLst>
                                            <p:cond delay="999"/>
                                          </p:stCondLst>
                                        </p:cTn>
                                        <p:tgtEl>
                                          <p:spTgt spid="27549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5498"/>
                                        </p:tgtEl>
                                        <p:attrNameLst>
                                          <p:attrName>style.visibility</p:attrName>
                                        </p:attrNameLst>
                                      </p:cBhvr>
                                      <p:to>
                                        <p:strVal val="visible"/>
                                      </p:to>
                                    </p:set>
                                    <p:animEffect transition="in" filter="blinds(horizontal)">
                                      <p:cBhvr>
                                        <p:cTn id="29" dur="2000"/>
                                        <p:tgtEl>
                                          <p:spTgt spid="2754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2" fill="hold" grpId="1" nodeType="clickEffect">
                                  <p:stCondLst>
                                    <p:cond delay="0"/>
                                  </p:stCondLst>
                                  <p:childTnLst>
                                    <p:anim calcmode="lin" valueType="num">
                                      <p:cBhvr additive="base">
                                        <p:cTn id="33" dur="1000"/>
                                        <p:tgtEl>
                                          <p:spTgt spid="275498"/>
                                        </p:tgtEl>
                                        <p:attrNameLst>
                                          <p:attrName>ppt_x</p:attrName>
                                        </p:attrNameLst>
                                      </p:cBhvr>
                                      <p:tavLst>
                                        <p:tav tm="0">
                                          <p:val>
                                            <p:strVal val="ppt_x"/>
                                          </p:val>
                                        </p:tav>
                                        <p:tav tm="100000">
                                          <p:val>
                                            <p:strVal val="1+ppt_w/2"/>
                                          </p:val>
                                        </p:tav>
                                      </p:tavLst>
                                    </p:anim>
                                    <p:anim calcmode="lin" valueType="num">
                                      <p:cBhvr additive="base">
                                        <p:cTn id="34" dur="1000"/>
                                        <p:tgtEl>
                                          <p:spTgt spid="275498"/>
                                        </p:tgtEl>
                                        <p:attrNameLst>
                                          <p:attrName>ppt_y</p:attrName>
                                        </p:attrNameLst>
                                      </p:cBhvr>
                                      <p:tavLst>
                                        <p:tav tm="0">
                                          <p:val>
                                            <p:strVal val="ppt_y"/>
                                          </p:val>
                                        </p:tav>
                                        <p:tav tm="100000">
                                          <p:val>
                                            <p:strVal val="ppt_y"/>
                                          </p:val>
                                        </p:tav>
                                      </p:tavLst>
                                    </p:anim>
                                    <p:set>
                                      <p:cBhvr>
                                        <p:cTn id="35" dur="1" fill="hold">
                                          <p:stCondLst>
                                            <p:cond delay="999"/>
                                          </p:stCondLst>
                                        </p:cTn>
                                        <p:tgtEl>
                                          <p:spTgt spid="27549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75499"/>
                                        </p:tgtEl>
                                        <p:attrNameLst>
                                          <p:attrName>style.visibility</p:attrName>
                                        </p:attrNameLst>
                                      </p:cBhvr>
                                      <p:to>
                                        <p:strVal val="visible"/>
                                      </p:to>
                                    </p:set>
                                    <p:animEffect transition="in" filter="blinds(horizontal)">
                                      <p:cBhvr>
                                        <p:cTn id="40" dur="2000"/>
                                        <p:tgtEl>
                                          <p:spTgt spid="2754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2" fill="hold" grpId="1" nodeType="clickEffect">
                                  <p:stCondLst>
                                    <p:cond delay="0"/>
                                  </p:stCondLst>
                                  <p:childTnLst>
                                    <p:anim calcmode="lin" valueType="num">
                                      <p:cBhvr additive="base">
                                        <p:cTn id="44" dur="1000"/>
                                        <p:tgtEl>
                                          <p:spTgt spid="275499"/>
                                        </p:tgtEl>
                                        <p:attrNameLst>
                                          <p:attrName>ppt_x</p:attrName>
                                        </p:attrNameLst>
                                      </p:cBhvr>
                                      <p:tavLst>
                                        <p:tav tm="0">
                                          <p:val>
                                            <p:strVal val="ppt_x"/>
                                          </p:val>
                                        </p:tav>
                                        <p:tav tm="100000">
                                          <p:val>
                                            <p:strVal val="1+ppt_w/2"/>
                                          </p:val>
                                        </p:tav>
                                      </p:tavLst>
                                    </p:anim>
                                    <p:anim calcmode="lin" valueType="num">
                                      <p:cBhvr additive="base">
                                        <p:cTn id="45" dur="1000"/>
                                        <p:tgtEl>
                                          <p:spTgt spid="275499"/>
                                        </p:tgtEl>
                                        <p:attrNameLst>
                                          <p:attrName>ppt_y</p:attrName>
                                        </p:attrNameLst>
                                      </p:cBhvr>
                                      <p:tavLst>
                                        <p:tav tm="0">
                                          <p:val>
                                            <p:strVal val="ppt_y"/>
                                          </p:val>
                                        </p:tav>
                                        <p:tav tm="100000">
                                          <p:val>
                                            <p:strVal val="ppt_y"/>
                                          </p:val>
                                        </p:tav>
                                      </p:tavLst>
                                    </p:anim>
                                    <p:set>
                                      <p:cBhvr>
                                        <p:cTn id="46" dur="1" fill="hold">
                                          <p:stCondLst>
                                            <p:cond delay="999"/>
                                          </p:stCondLst>
                                        </p:cTn>
                                        <p:tgtEl>
                                          <p:spTgt spid="27549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75500"/>
                                        </p:tgtEl>
                                        <p:attrNameLst>
                                          <p:attrName>style.visibility</p:attrName>
                                        </p:attrNameLst>
                                      </p:cBhvr>
                                      <p:to>
                                        <p:strVal val="visible"/>
                                      </p:to>
                                    </p:set>
                                    <p:animEffect transition="in" filter="blinds(horizontal)">
                                      <p:cBhvr>
                                        <p:cTn id="51" dur="2000"/>
                                        <p:tgtEl>
                                          <p:spTgt spid="27550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grpId="1" nodeType="clickEffect">
                                  <p:stCondLst>
                                    <p:cond delay="0"/>
                                  </p:stCondLst>
                                  <p:childTnLst>
                                    <p:anim calcmode="lin" valueType="num">
                                      <p:cBhvr additive="base">
                                        <p:cTn id="55" dur="1000"/>
                                        <p:tgtEl>
                                          <p:spTgt spid="275500"/>
                                        </p:tgtEl>
                                        <p:attrNameLst>
                                          <p:attrName>ppt_x</p:attrName>
                                        </p:attrNameLst>
                                      </p:cBhvr>
                                      <p:tavLst>
                                        <p:tav tm="0">
                                          <p:val>
                                            <p:strVal val="ppt_x"/>
                                          </p:val>
                                        </p:tav>
                                        <p:tav tm="100000">
                                          <p:val>
                                            <p:strVal val="1+ppt_w/2"/>
                                          </p:val>
                                        </p:tav>
                                      </p:tavLst>
                                    </p:anim>
                                    <p:anim calcmode="lin" valueType="num">
                                      <p:cBhvr additive="base">
                                        <p:cTn id="56" dur="1000"/>
                                        <p:tgtEl>
                                          <p:spTgt spid="275500"/>
                                        </p:tgtEl>
                                        <p:attrNameLst>
                                          <p:attrName>ppt_y</p:attrName>
                                        </p:attrNameLst>
                                      </p:cBhvr>
                                      <p:tavLst>
                                        <p:tav tm="0">
                                          <p:val>
                                            <p:strVal val="ppt_y"/>
                                          </p:val>
                                        </p:tav>
                                        <p:tav tm="100000">
                                          <p:val>
                                            <p:strVal val="ppt_y"/>
                                          </p:val>
                                        </p:tav>
                                      </p:tavLst>
                                    </p:anim>
                                    <p:set>
                                      <p:cBhvr>
                                        <p:cTn id="57" dur="1" fill="hold">
                                          <p:stCondLst>
                                            <p:cond delay="999"/>
                                          </p:stCondLst>
                                        </p:cTn>
                                        <p:tgtEl>
                                          <p:spTgt spid="27550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5501"/>
                                        </p:tgtEl>
                                        <p:attrNameLst>
                                          <p:attrName>style.visibility</p:attrName>
                                        </p:attrNameLst>
                                      </p:cBhvr>
                                      <p:to>
                                        <p:strVal val="visible"/>
                                      </p:to>
                                    </p:set>
                                    <p:animEffect transition="in" filter="blinds(horizontal)">
                                      <p:cBhvr>
                                        <p:cTn id="62" dur="2000"/>
                                        <p:tgtEl>
                                          <p:spTgt spid="27550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2" fill="hold" grpId="1" nodeType="clickEffect">
                                  <p:stCondLst>
                                    <p:cond delay="0"/>
                                  </p:stCondLst>
                                  <p:childTnLst>
                                    <p:anim calcmode="lin" valueType="num">
                                      <p:cBhvr additive="base">
                                        <p:cTn id="66" dur="1000"/>
                                        <p:tgtEl>
                                          <p:spTgt spid="275501"/>
                                        </p:tgtEl>
                                        <p:attrNameLst>
                                          <p:attrName>ppt_x</p:attrName>
                                        </p:attrNameLst>
                                      </p:cBhvr>
                                      <p:tavLst>
                                        <p:tav tm="0">
                                          <p:val>
                                            <p:strVal val="ppt_x"/>
                                          </p:val>
                                        </p:tav>
                                        <p:tav tm="100000">
                                          <p:val>
                                            <p:strVal val="1+ppt_w/2"/>
                                          </p:val>
                                        </p:tav>
                                      </p:tavLst>
                                    </p:anim>
                                    <p:anim calcmode="lin" valueType="num">
                                      <p:cBhvr additive="base">
                                        <p:cTn id="67" dur="1000"/>
                                        <p:tgtEl>
                                          <p:spTgt spid="275501"/>
                                        </p:tgtEl>
                                        <p:attrNameLst>
                                          <p:attrName>ppt_y</p:attrName>
                                        </p:attrNameLst>
                                      </p:cBhvr>
                                      <p:tavLst>
                                        <p:tav tm="0">
                                          <p:val>
                                            <p:strVal val="ppt_y"/>
                                          </p:val>
                                        </p:tav>
                                        <p:tav tm="100000">
                                          <p:val>
                                            <p:strVal val="ppt_y"/>
                                          </p:val>
                                        </p:tav>
                                      </p:tavLst>
                                    </p:anim>
                                    <p:set>
                                      <p:cBhvr>
                                        <p:cTn id="68" dur="1" fill="hold">
                                          <p:stCondLst>
                                            <p:cond delay="999"/>
                                          </p:stCondLst>
                                        </p:cTn>
                                        <p:tgtEl>
                                          <p:spTgt spid="2755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96" grpId="0" animBg="1"/>
      <p:bldP spid="275496" grpId="1" animBg="1"/>
      <p:bldP spid="275497" grpId="0" animBg="1"/>
      <p:bldP spid="275497" grpId="1" animBg="1"/>
      <p:bldP spid="275498" grpId="0" animBg="1"/>
      <p:bldP spid="275498" grpId="1" animBg="1"/>
      <p:bldP spid="275499" grpId="0" animBg="1"/>
      <p:bldP spid="275499" grpId="1" animBg="1"/>
      <p:bldP spid="275500" grpId="0" animBg="1"/>
      <p:bldP spid="275500" grpId="1" animBg="1"/>
      <p:bldP spid="275501" grpId="0" animBg="1"/>
      <p:bldP spid="27550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667000" y="152400"/>
            <a:ext cx="7772400" cy="914400"/>
          </a:xfrm>
        </p:spPr>
        <p:txBody>
          <a:bodyPr rtlCol="0">
            <a:normAutofit/>
          </a:bodyPr>
          <a:lstStyle/>
          <a:p>
            <a:pPr fontAlgn="auto">
              <a:spcAft>
                <a:spcPts val="0"/>
              </a:spcAft>
              <a:defRPr/>
            </a:pPr>
            <a:r>
              <a:rPr lang="en-US" dirty="0" err="1">
                <a:solidFill>
                  <a:schemeClr val="tx2">
                    <a:satMod val="130000"/>
                  </a:schemeClr>
                </a:solidFill>
              </a:rPr>
              <a:t>Bài</a:t>
            </a:r>
            <a:r>
              <a:rPr lang="en-US" dirty="0">
                <a:solidFill>
                  <a:schemeClr val="tx2">
                    <a:satMod val="130000"/>
                  </a:schemeClr>
                </a:solidFill>
              </a:rPr>
              <a:t> </a:t>
            </a:r>
            <a:r>
              <a:rPr lang="en-US" dirty="0" err="1">
                <a:solidFill>
                  <a:schemeClr val="tx2">
                    <a:satMod val="130000"/>
                  </a:schemeClr>
                </a:solidFill>
              </a:rPr>
              <a:t>tập</a:t>
            </a:r>
            <a:r>
              <a:rPr lang="en-US" dirty="0">
                <a:solidFill>
                  <a:schemeClr val="tx2">
                    <a:satMod val="130000"/>
                  </a:schemeClr>
                </a:solidFill>
              </a:rPr>
              <a:t> 2</a:t>
            </a:r>
          </a:p>
        </p:txBody>
      </p:sp>
      <p:sp>
        <p:nvSpPr>
          <p:cNvPr id="177155" name="Rectangle 3"/>
          <p:cNvSpPr>
            <a:spLocks noGrp="1" noChangeArrowheads="1"/>
          </p:cNvSpPr>
          <p:nvPr>
            <p:ph idx="1"/>
          </p:nvPr>
        </p:nvSpPr>
        <p:spPr>
          <a:xfrm>
            <a:off x="2572871" y="1425388"/>
            <a:ext cx="7315200" cy="4191000"/>
          </a:xfrm>
        </p:spPr>
        <p:txBody>
          <a:bodyPr/>
          <a:lstStyle/>
          <a:p>
            <a:pPr marL="660400" indent="-660400">
              <a:lnSpc>
                <a:spcPct val="90000"/>
              </a:lnSpc>
              <a:buNone/>
            </a:pPr>
            <a:r>
              <a:rPr lang="en-US" dirty="0"/>
              <a:t>Cho 2 </a:t>
            </a:r>
            <a:r>
              <a:rPr lang="en-US" dirty="0" err="1"/>
              <a:t>địa</a:t>
            </a:r>
            <a:r>
              <a:rPr lang="en-US" dirty="0"/>
              <a:t> </a:t>
            </a:r>
            <a:r>
              <a:rPr lang="en-US" dirty="0" err="1"/>
              <a:t>chỉ</a:t>
            </a:r>
            <a:r>
              <a:rPr lang="en-US" dirty="0"/>
              <a:t> IP </a:t>
            </a:r>
            <a:r>
              <a:rPr lang="en-US" dirty="0" err="1"/>
              <a:t>sau</a:t>
            </a:r>
            <a:r>
              <a:rPr lang="en-US" dirty="0"/>
              <a:t>: </a:t>
            </a:r>
          </a:p>
          <a:p>
            <a:pPr marL="1035050" lvl="1" indent="-577850">
              <a:lnSpc>
                <a:spcPct val="90000"/>
              </a:lnSpc>
              <a:buNone/>
            </a:pPr>
            <a:r>
              <a:rPr lang="en-US" sz="3200" dirty="0"/>
              <a:t>192.168.5.9/28 </a:t>
            </a:r>
          </a:p>
          <a:p>
            <a:pPr marL="1035050" lvl="1" indent="-577850">
              <a:lnSpc>
                <a:spcPct val="90000"/>
              </a:lnSpc>
              <a:buNone/>
            </a:pPr>
            <a:r>
              <a:rPr lang="en-US" sz="3200" dirty="0"/>
              <a:t>192.168.5.39/28 </a:t>
            </a:r>
          </a:p>
          <a:p>
            <a:pPr marL="1035050" lvl="1" indent="-577850">
              <a:lnSpc>
                <a:spcPct val="90000"/>
              </a:lnSpc>
            </a:pPr>
            <a:r>
              <a:rPr lang="en-US" dirty="0" err="1"/>
              <a:t>Hãy</a:t>
            </a:r>
            <a:r>
              <a:rPr lang="en-US" dirty="0"/>
              <a:t> </a:t>
            </a:r>
            <a:r>
              <a:rPr lang="en-US" dirty="0" err="1"/>
              <a:t>cho</a:t>
            </a:r>
            <a:r>
              <a:rPr lang="en-US" dirty="0"/>
              <a:t> </a:t>
            </a:r>
            <a:r>
              <a:rPr lang="en-US" dirty="0" err="1"/>
              <a:t>biết</a:t>
            </a:r>
            <a:r>
              <a:rPr lang="en-US" dirty="0"/>
              <a:t> </a:t>
            </a:r>
            <a:r>
              <a:rPr lang="en-US" dirty="0" err="1"/>
              <a:t>các</a:t>
            </a:r>
            <a:r>
              <a:rPr lang="en-US" dirty="0"/>
              <a:t> </a:t>
            </a:r>
            <a:r>
              <a:rPr lang="en-US" dirty="0" err="1"/>
              <a:t>địa</a:t>
            </a:r>
            <a:r>
              <a:rPr lang="en-US" dirty="0"/>
              <a:t> </a:t>
            </a:r>
            <a:r>
              <a:rPr lang="en-US" dirty="0" err="1"/>
              <a:t>chỉ</a:t>
            </a:r>
            <a:r>
              <a:rPr lang="en-US" dirty="0"/>
              <a:t> network, host </a:t>
            </a:r>
            <a:r>
              <a:rPr lang="en-US" dirty="0" err="1"/>
              <a:t>của</a:t>
            </a:r>
            <a:r>
              <a:rPr lang="en-US" dirty="0"/>
              <a:t> </a:t>
            </a:r>
            <a:r>
              <a:rPr lang="en-US" dirty="0" err="1"/>
              <a:t>từng</a:t>
            </a:r>
            <a:r>
              <a:rPr lang="en-US" dirty="0"/>
              <a:t> IP </a:t>
            </a:r>
            <a:r>
              <a:rPr lang="en-US" dirty="0" err="1"/>
              <a:t>trên</a:t>
            </a:r>
            <a:r>
              <a:rPr lang="en-US" dirty="0"/>
              <a:t>?</a:t>
            </a:r>
          </a:p>
          <a:p>
            <a:pPr marL="1035050" lvl="1" indent="-577850">
              <a:lnSpc>
                <a:spcPct val="90000"/>
              </a:lnSpc>
            </a:pPr>
            <a:r>
              <a:rPr lang="en-US" dirty="0" err="1"/>
              <a:t>Các</a:t>
            </a:r>
            <a:r>
              <a:rPr lang="en-US" dirty="0"/>
              <a:t> </a:t>
            </a:r>
            <a:r>
              <a:rPr lang="en-US" dirty="0" err="1"/>
              <a:t>máy</a:t>
            </a:r>
            <a:r>
              <a:rPr lang="en-US" dirty="0"/>
              <a:t> </a:t>
            </a:r>
            <a:r>
              <a:rPr lang="en-US" dirty="0" err="1"/>
              <a:t>trên</a:t>
            </a:r>
            <a:r>
              <a:rPr lang="en-US" dirty="0"/>
              <a:t> </a:t>
            </a:r>
            <a:r>
              <a:rPr lang="en-US" dirty="0" err="1"/>
              <a:t>có</a:t>
            </a:r>
            <a:r>
              <a:rPr lang="en-US" dirty="0"/>
              <a:t> </a:t>
            </a:r>
            <a:r>
              <a:rPr lang="en-US" dirty="0" err="1"/>
              <a:t>cùng</a:t>
            </a:r>
            <a:r>
              <a:rPr lang="en-US" dirty="0"/>
              <a:t> </a:t>
            </a:r>
            <a:r>
              <a:rPr lang="en-US" dirty="0" err="1"/>
              <a:t>mạng</a:t>
            </a:r>
            <a:r>
              <a:rPr lang="en-US" dirty="0"/>
              <a:t> hay </a:t>
            </a:r>
            <a:r>
              <a:rPr lang="en-US" dirty="0" err="1"/>
              <a:t>không</a:t>
            </a:r>
            <a:r>
              <a:rPr lang="en-US" dirty="0"/>
              <a:t> ? </a:t>
            </a:r>
          </a:p>
          <a:p>
            <a:pPr marL="1035050" lvl="1" indent="-577850">
              <a:lnSpc>
                <a:spcPct val="90000"/>
              </a:lnSpc>
            </a:pPr>
            <a:r>
              <a:rPr lang="en-US" dirty="0" err="1"/>
              <a:t>Hãy</a:t>
            </a:r>
            <a:r>
              <a:rPr lang="en-US" dirty="0"/>
              <a:t> </a:t>
            </a:r>
            <a:r>
              <a:rPr lang="en-US" dirty="0" err="1"/>
              <a:t>liệt</a:t>
            </a:r>
            <a:r>
              <a:rPr lang="en-US" dirty="0"/>
              <a:t> </a:t>
            </a:r>
            <a:r>
              <a:rPr lang="en-US" dirty="0" err="1"/>
              <a:t>kê</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địa</a:t>
            </a:r>
            <a:r>
              <a:rPr lang="en-US" dirty="0"/>
              <a:t> </a:t>
            </a:r>
            <a:r>
              <a:rPr lang="en-US" dirty="0" err="1"/>
              <a:t>chỉ</a:t>
            </a:r>
            <a:r>
              <a:rPr lang="en-US" dirty="0"/>
              <a:t> IP </a:t>
            </a:r>
            <a:r>
              <a:rPr lang="en-US" dirty="0" err="1"/>
              <a:t>thuộc</a:t>
            </a:r>
            <a:r>
              <a:rPr lang="en-US" dirty="0"/>
              <a:t> </a:t>
            </a:r>
            <a:r>
              <a:rPr lang="en-US" dirty="0" err="1"/>
              <a:t>các</a:t>
            </a:r>
            <a:r>
              <a:rPr lang="en-US" dirty="0"/>
              <a:t> </a:t>
            </a:r>
            <a:r>
              <a:rPr lang="en-US" dirty="0" err="1"/>
              <a:t>mạng</a:t>
            </a:r>
            <a:r>
              <a:rPr lang="en-US" dirty="0"/>
              <a:t> </a:t>
            </a:r>
            <a:r>
              <a:rPr lang="en-US" dirty="0" err="1"/>
              <a:t>vừa</a:t>
            </a:r>
            <a:r>
              <a:rPr lang="en-US" dirty="0"/>
              <a:t> </a:t>
            </a:r>
            <a:r>
              <a:rPr lang="en-US" dirty="0" err="1"/>
              <a:t>tìm</a:t>
            </a:r>
            <a:r>
              <a:rPr lang="en-US" dirty="0"/>
              <a:t> </a:t>
            </a:r>
            <a:r>
              <a:rPr lang="en-US" dirty="0" err="1"/>
              <a:t>được</a:t>
            </a:r>
            <a:r>
              <a:rPr lang="en-US" dirty="0"/>
              <a:t>?</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29AF9ED9-BD8F-46B4-82BD-9A30D96AFADA}" type="slidenum">
              <a:rPr lang="en-US"/>
              <a:pPr>
                <a:defRPr/>
              </a:pPr>
              <a:t>56</a:t>
            </a:fld>
            <a:endParaRPr lang="en-US"/>
          </a:p>
        </p:txBody>
      </p:sp>
    </p:spTree>
    <p:extLst>
      <p:ext uri="{BB962C8B-B14F-4D97-AF65-F5344CB8AC3E}">
        <p14:creationId xmlns:p14="http://schemas.microsoft.com/office/powerpoint/2010/main" val="32083842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31" name="Rectangle 27"/>
          <p:cNvSpPr>
            <a:spLocks noGrp="1" noChangeArrowheads="1"/>
          </p:cNvSpPr>
          <p:nvPr>
            <p:ph type="title"/>
          </p:nvPr>
        </p:nvSpPr>
        <p:spPr>
          <a:xfrm>
            <a:off x="2749551" y="-76200"/>
            <a:ext cx="7643813" cy="1169988"/>
          </a:xfrm>
        </p:spPr>
        <p:txBody>
          <a:bodyPr rtlCol="0">
            <a:normAutofit fontScale="90000"/>
          </a:bodyPr>
          <a:lstStyle/>
          <a:p>
            <a:pPr fontAlgn="auto">
              <a:spcAft>
                <a:spcPts val="0"/>
              </a:spcAft>
              <a:defRPr/>
            </a:pPr>
            <a:r>
              <a:rPr lang="en-US" sz="4000" dirty="0" err="1">
                <a:solidFill>
                  <a:schemeClr val="tx2">
                    <a:satMod val="130000"/>
                  </a:schemeClr>
                </a:solidFill>
              </a:rPr>
              <a:t>Địa</a:t>
            </a:r>
            <a:r>
              <a:rPr lang="en-US" sz="4000" dirty="0">
                <a:solidFill>
                  <a:schemeClr val="tx2">
                    <a:satMod val="130000"/>
                  </a:schemeClr>
                </a:solidFill>
              </a:rPr>
              <a:t> </a:t>
            </a:r>
            <a:r>
              <a:rPr lang="en-US" sz="4000" dirty="0" err="1">
                <a:solidFill>
                  <a:schemeClr val="tx2">
                    <a:satMod val="130000"/>
                  </a:schemeClr>
                </a:solidFill>
              </a:rPr>
              <a:t>chỉ</a:t>
            </a:r>
            <a:r>
              <a:rPr lang="en-US" sz="4000" dirty="0">
                <a:solidFill>
                  <a:schemeClr val="tx2">
                    <a:satMod val="130000"/>
                  </a:schemeClr>
                </a:solidFill>
              </a:rPr>
              <a:t> IP </a:t>
            </a:r>
            <a:r>
              <a:rPr lang="en-US" sz="4000" dirty="0" err="1">
                <a:solidFill>
                  <a:schemeClr val="tx2">
                    <a:satMod val="130000"/>
                  </a:schemeClr>
                </a:solidFill>
              </a:rPr>
              <a:t>thứ</a:t>
            </a:r>
            <a:r>
              <a:rPr lang="en-US" sz="4000" dirty="0">
                <a:solidFill>
                  <a:schemeClr val="tx2">
                    <a:satMod val="130000"/>
                  </a:schemeClr>
                </a:solidFill>
              </a:rPr>
              <a:t> </a:t>
            </a:r>
            <a:r>
              <a:rPr lang="en-US" sz="4000" dirty="0" err="1">
                <a:solidFill>
                  <a:schemeClr val="tx2">
                    <a:satMod val="130000"/>
                  </a:schemeClr>
                </a:solidFill>
              </a:rPr>
              <a:t>nhất</a:t>
            </a:r>
            <a:r>
              <a:rPr lang="en-US" sz="4000" dirty="0">
                <a:solidFill>
                  <a:schemeClr val="tx2">
                    <a:satMod val="130000"/>
                  </a:schemeClr>
                </a:solidFill>
              </a:rPr>
              <a:t>: </a:t>
            </a:r>
            <a:r>
              <a:rPr lang="en-US" dirty="0">
                <a:solidFill>
                  <a:schemeClr val="tx2">
                    <a:satMod val="130000"/>
                  </a:schemeClr>
                </a:solidFill>
              </a:rPr>
              <a:t>192.168.5.9/28 </a:t>
            </a:r>
          </a:p>
        </p:txBody>
      </p:sp>
      <p:sp>
        <p:nvSpPr>
          <p:cNvPr id="277506" name="Rectangle 2"/>
          <p:cNvSpPr>
            <a:spLocks noGrp="1" noChangeArrowheads="1"/>
          </p:cNvSpPr>
          <p:nvPr>
            <p:ph type="body" sz="half" idx="1"/>
          </p:nvPr>
        </p:nvSpPr>
        <p:spPr>
          <a:xfrm>
            <a:off x="2667000" y="1600200"/>
            <a:ext cx="7391400" cy="1295400"/>
          </a:xfrm>
        </p:spPr>
        <p:txBody>
          <a:bodyPr rtlCol="0">
            <a:normAutofit lnSpcReduction="10000"/>
          </a:bodyPr>
          <a:lstStyle/>
          <a:p>
            <a:pPr marL="660400" indent="-660400" fontAlgn="auto">
              <a:lnSpc>
                <a:spcPct val="90000"/>
              </a:lnSpc>
              <a:spcAft>
                <a:spcPts val="0"/>
              </a:spcAft>
              <a:buFont typeface="Wingdings 2"/>
              <a:buChar char=""/>
              <a:defRPr/>
            </a:pPr>
            <a:r>
              <a:rPr lang="en-US" sz="2800"/>
              <a:t>Chú ý: 28 là số bit dành cho NetworkID</a:t>
            </a:r>
          </a:p>
          <a:p>
            <a:pPr marL="660400" indent="-660400" fontAlgn="auto">
              <a:lnSpc>
                <a:spcPct val="90000"/>
              </a:lnSpc>
              <a:spcAft>
                <a:spcPts val="0"/>
              </a:spcAft>
              <a:buFont typeface="Wingdings 2"/>
              <a:buChar char=""/>
              <a:defRPr/>
            </a:pPr>
            <a:r>
              <a:rPr lang="en-US" sz="2800"/>
              <a:t>Đây là IP thuộc lớp C</a:t>
            </a:r>
          </a:p>
          <a:p>
            <a:pPr marL="660400" indent="-660400" fontAlgn="auto">
              <a:lnSpc>
                <a:spcPct val="90000"/>
              </a:lnSpc>
              <a:spcAft>
                <a:spcPts val="0"/>
              </a:spcAft>
              <a:buFont typeface="Wingdings 2"/>
              <a:buChar char=""/>
              <a:defRPr/>
            </a:pPr>
            <a:r>
              <a:rPr lang="en-US" sz="2800"/>
              <a:t>Subnet mask mặc nhiên: 255.255.255.0</a:t>
            </a:r>
          </a:p>
        </p:txBody>
      </p:sp>
      <p:graphicFrame>
        <p:nvGraphicFramePr>
          <p:cNvPr id="277532" name="Group 28"/>
          <p:cNvGraphicFramePr>
            <a:graphicFrameLocks noGrp="1"/>
          </p:cNvGraphicFramePr>
          <p:nvPr>
            <p:ph sz="half" idx="2"/>
          </p:nvPr>
        </p:nvGraphicFramePr>
        <p:xfrm>
          <a:off x="1981200" y="3276600"/>
          <a:ext cx="8534400" cy="2743200"/>
        </p:xfrm>
        <a:graphic>
          <a:graphicData uri="http://schemas.openxmlformats.org/drawingml/2006/table">
            <a:tbl>
              <a:tblPr/>
              <a:tblGrid>
                <a:gridCol w="1230313">
                  <a:extLst>
                    <a:ext uri="{9D8B030D-6E8A-4147-A177-3AD203B41FA5}">
                      <a16:colId xmlns:a16="http://schemas.microsoft.com/office/drawing/2014/main" val="20000"/>
                    </a:ext>
                  </a:extLst>
                </a:gridCol>
                <a:gridCol w="1827212">
                  <a:extLst>
                    <a:ext uri="{9D8B030D-6E8A-4147-A177-3AD203B41FA5}">
                      <a16:colId xmlns:a16="http://schemas.microsoft.com/office/drawing/2014/main" val="20001"/>
                    </a:ext>
                  </a:extLst>
                </a:gridCol>
                <a:gridCol w="1825625">
                  <a:extLst>
                    <a:ext uri="{9D8B030D-6E8A-4147-A177-3AD203B41FA5}">
                      <a16:colId xmlns:a16="http://schemas.microsoft.com/office/drawing/2014/main" val="20002"/>
                    </a:ext>
                  </a:extLst>
                </a:gridCol>
                <a:gridCol w="1825625">
                  <a:extLst>
                    <a:ext uri="{9D8B030D-6E8A-4147-A177-3AD203B41FA5}">
                      <a16:colId xmlns:a16="http://schemas.microsoft.com/office/drawing/2014/main" val="20003"/>
                    </a:ext>
                  </a:extLst>
                </a:gridCol>
                <a:gridCol w="1825625">
                  <a:extLst>
                    <a:ext uri="{9D8B030D-6E8A-4147-A177-3AD203B41FA5}">
                      <a16:colId xmlns:a16="http://schemas.microsoft.com/office/drawing/2014/main" val="20004"/>
                    </a:ext>
                  </a:extLst>
                </a:gridCol>
              </a:tblGrid>
              <a:tr h="1181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IP (thập phân)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1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IP (nhị phân)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11000000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10101000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00000101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00001001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 name="Slide Number Placeholder 6"/>
          <p:cNvSpPr>
            <a:spLocks noGrp="1"/>
          </p:cNvSpPr>
          <p:nvPr>
            <p:ph type="sldNum" sz="quarter" idx="12"/>
          </p:nvPr>
        </p:nvSpPr>
        <p:spPr/>
        <p:txBody>
          <a:bodyPr/>
          <a:lstStyle/>
          <a:p>
            <a:pPr>
              <a:defRPr/>
            </a:pPr>
            <a:fld id="{A865CBB6-DF90-4B36-8FC6-1C19F2D5E521}" type="slidenum">
              <a:rPr lang="en-US"/>
              <a:pPr>
                <a:defRPr/>
              </a:pPr>
              <a:t>57</a:t>
            </a:fld>
            <a:endParaRPr lang="en-US"/>
          </a:p>
        </p:txBody>
      </p:sp>
      <p:sp>
        <p:nvSpPr>
          <p:cNvPr id="277527" name="Line 23"/>
          <p:cNvSpPr>
            <a:spLocks noChangeShapeType="1"/>
          </p:cNvSpPr>
          <p:nvPr/>
        </p:nvSpPr>
        <p:spPr bwMode="auto">
          <a:xfrm>
            <a:off x="4114800" y="4343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8" name="Line 24"/>
          <p:cNvSpPr>
            <a:spLocks noChangeShapeType="1"/>
          </p:cNvSpPr>
          <p:nvPr/>
        </p:nvSpPr>
        <p:spPr bwMode="auto">
          <a:xfrm>
            <a:off x="5943600" y="4343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9" name="Line 25"/>
          <p:cNvSpPr>
            <a:spLocks noChangeShapeType="1"/>
          </p:cNvSpPr>
          <p:nvPr/>
        </p:nvSpPr>
        <p:spPr bwMode="auto">
          <a:xfrm>
            <a:off x="7696200" y="4343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30" name="Line 26"/>
          <p:cNvSpPr>
            <a:spLocks noChangeShapeType="1"/>
          </p:cNvSpPr>
          <p:nvPr/>
        </p:nvSpPr>
        <p:spPr bwMode="auto">
          <a:xfrm>
            <a:off x="9525000" y="4343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146987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7527"/>
                                        </p:tgtEl>
                                        <p:attrNameLst>
                                          <p:attrName>style.visibility</p:attrName>
                                        </p:attrNameLst>
                                      </p:cBhvr>
                                      <p:to>
                                        <p:strVal val="visible"/>
                                      </p:to>
                                    </p:set>
                                    <p:animEffect transition="in" filter="blinds(horizontal)">
                                      <p:cBhvr>
                                        <p:cTn id="7" dur="500"/>
                                        <p:tgtEl>
                                          <p:spTgt spid="277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7528"/>
                                        </p:tgtEl>
                                        <p:attrNameLst>
                                          <p:attrName>style.visibility</p:attrName>
                                        </p:attrNameLst>
                                      </p:cBhvr>
                                      <p:to>
                                        <p:strVal val="visible"/>
                                      </p:to>
                                    </p:set>
                                    <p:animEffect transition="in" filter="blinds(horizontal)">
                                      <p:cBhvr>
                                        <p:cTn id="12" dur="500"/>
                                        <p:tgtEl>
                                          <p:spTgt spid="2775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7529"/>
                                        </p:tgtEl>
                                        <p:attrNameLst>
                                          <p:attrName>style.visibility</p:attrName>
                                        </p:attrNameLst>
                                      </p:cBhvr>
                                      <p:to>
                                        <p:strVal val="visible"/>
                                      </p:to>
                                    </p:set>
                                    <p:animEffect transition="in" filter="blinds(horizontal)">
                                      <p:cBhvr>
                                        <p:cTn id="17" dur="500"/>
                                        <p:tgtEl>
                                          <p:spTgt spid="2775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7530"/>
                                        </p:tgtEl>
                                        <p:attrNameLst>
                                          <p:attrName>style.visibility</p:attrName>
                                        </p:attrNameLst>
                                      </p:cBhvr>
                                      <p:to>
                                        <p:strVal val="visible"/>
                                      </p:to>
                                    </p:set>
                                    <p:animEffect transition="in" filter="blinds(horizontal)">
                                      <p:cBhvr>
                                        <p:cTn id="22" dur="500"/>
                                        <p:tgtEl>
                                          <p:spTgt spid="27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27" grpId="0" animBg="1"/>
      <p:bldP spid="277528" grpId="0" animBg="1"/>
      <p:bldP spid="277529" grpId="0" animBg="1"/>
      <p:bldP spid="2775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60" name="Rectangle 32"/>
          <p:cNvSpPr>
            <a:spLocks noGrp="1" noChangeArrowheads="1"/>
          </p:cNvSpPr>
          <p:nvPr>
            <p:ph type="title"/>
          </p:nvPr>
        </p:nvSpPr>
        <p:spPr>
          <a:xfrm>
            <a:off x="1524000" y="0"/>
            <a:ext cx="9144000" cy="1219200"/>
          </a:xfrm>
        </p:spPr>
        <p:txBody>
          <a:bodyPr rtlCol="0">
            <a:normAutofit/>
          </a:bodyPr>
          <a:lstStyle/>
          <a:p>
            <a:pPr fontAlgn="auto">
              <a:spcAft>
                <a:spcPts val="0"/>
              </a:spcAft>
              <a:defRPr/>
            </a:pPr>
            <a:r>
              <a:rPr lang="en-US" sz="3000" dirty="0" err="1">
                <a:solidFill>
                  <a:schemeClr val="tx2">
                    <a:satMod val="130000"/>
                  </a:schemeClr>
                </a:solidFill>
              </a:rPr>
              <a:t>Thực</a:t>
            </a:r>
            <a:r>
              <a:rPr lang="en-US" sz="3000" dirty="0">
                <a:solidFill>
                  <a:schemeClr val="tx2">
                    <a:satMod val="130000"/>
                  </a:schemeClr>
                </a:solidFill>
              </a:rPr>
              <a:t> </a:t>
            </a:r>
            <a:r>
              <a:rPr lang="en-US" sz="3000" dirty="0" err="1">
                <a:solidFill>
                  <a:schemeClr val="tx2">
                    <a:satMod val="130000"/>
                  </a:schemeClr>
                </a:solidFill>
              </a:rPr>
              <a:t>hiện</a:t>
            </a:r>
            <a:r>
              <a:rPr lang="en-US" sz="3000" dirty="0">
                <a:solidFill>
                  <a:schemeClr val="tx2">
                    <a:satMod val="130000"/>
                  </a:schemeClr>
                </a:solidFill>
              </a:rPr>
              <a:t> AND </a:t>
            </a:r>
            <a:r>
              <a:rPr lang="en-US" sz="3000" dirty="0" err="1">
                <a:solidFill>
                  <a:schemeClr val="tx2">
                    <a:satMod val="130000"/>
                  </a:schemeClr>
                </a:solidFill>
              </a:rPr>
              <a:t>địa</a:t>
            </a:r>
            <a:r>
              <a:rPr lang="en-US" sz="3000" dirty="0">
                <a:solidFill>
                  <a:schemeClr val="tx2">
                    <a:satMod val="130000"/>
                  </a:schemeClr>
                </a:solidFill>
              </a:rPr>
              <a:t> </a:t>
            </a:r>
            <a:r>
              <a:rPr lang="en-US" sz="3000" dirty="0" err="1">
                <a:solidFill>
                  <a:schemeClr val="tx2">
                    <a:satMod val="130000"/>
                  </a:schemeClr>
                </a:solidFill>
              </a:rPr>
              <a:t>chỉ</a:t>
            </a:r>
            <a:r>
              <a:rPr lang="en-US" sz="3000" dirty="0">
                <a:solidFill>
                  <a:schemeClr val="tx2">
                    <a:satMod val="130000"/>
                  </a:schemeClr>
                </a:solidFill>
              </a:rPr>
              <a:t> IP </a:t>
            </a:r>
            <a:r>
              <a:rPr lang="en-US" sz="3000" dirty="0" err="1">
                <a:solidFill>
                  <a:schemeClr val="tx2">
                    <a:satMod val="130000"/>
                  </a:schemeClr>
                </a:solidFill>
              </a:rPr>
              <a:t>với</a:t>
            </a:r>
            <a:r>
              <a:rPr lang="en-US" sz="3000" dirty="0">
                <a:solidFill>
                  <a:schemeClr val="tx2">
                    <a:satMod val="130000"/>
                  </a:schemeClr>
                </a:solidFill>
              </a:rPr>
              <a:t> Subnet mask </a:t>
            </a:r>
          </a:p>
        </p:txBody>
      </p:sp>
      <p:graphicFrame>
        <p:nvGraphicFramePr>
          <p:cNvPr id="278530" name="Group 2"/>
          <p:cNvGraphicFramePr>
            <a:graphicFrameLocks noGrp="1"/>
          </p:cNvGraphicFramePr>
          <p:nvPr>
            <p:ph sz="half" idx="2"/>
          </p:nvPr>
        </p:nvGraphicFramePr>
        <p:xfrm>
          <a:off x="1752601" y="2514600"/>
          <a:ext cx="8577263" cy="3657600"/>
        </p:xfrm>
        <a:graphic>
          <a:graphicData uri="http://schemas.openxmlformats.org/drawingml/2006/table">
            <a:tbl>
              <a:tblPr/>
              <a:tblGrid>
                <a:gridCol w="1409700">
                  <a:extLst>
                    <a:ext uri="{9D8B030D-6E8A-4147-A177-3AD203B41FA5}">
                      <a16:colId xmlns:a16="http://schemas.microsoft.com/office/drawing/2014/main" val="20000"/>
                    </a:ext>
                  </a:extLst>
                </a:gridCol>
                <a:gridCol w="1741488">
                  <a:extLst>
                    <a:ext uri="{9D8B030D-6E8A-4147-A177-3AD203B41FA5}">
                      <a16:colId xmlns:a16="http://schemas.microsoft.com/office/drawing/2014/main" val="20001"/>
                    </a:ext>
                  </a:extLst>
                </a:gridCol>
                <a:gridCol w="1808162">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1808163">
                  <a:extLst>
                    <a:ext uri="{9D8B030D-6E8A-4147-A177-3AD203B41FA5}">
                      <a16:colId xmlns:a16="http://schemas.microsoft.com/office/drawing/2014/main" val="20004"/>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IP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0000"/>
                          </a:solidFill>
                          <a:effectLst/>
                          <a:latin typeface="Tahoma" pitchFamily="34" charset="0"/>
                          <a:ea typeface="SimSun" pitchFamily="2" charset="-122"/>
                        </a:rPr>
                        <a:t>11000000 </a:t>
                      </a:r>
                      <a:endParaRPr kumimoji="0" lang="en-US" sz="2800" b="0" i="0" u="none" strike="noStrike" cap="none" normalizeH="0" baseline="0">
                        <a:ln>
                          <a:noFill/>
                        </a:ln>
                        <a:solidFill>
                          <a:srgbClr val="FF0000"/>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0000"/>
                          </a:solidFill>
                          <a:effectLst/>
                          <a:latin typeface="Tahoma" pitchFamily="34" charset="0"/>
                          <a:ea typeface="SimSun" pitchFamily="2" charset="-122"/>
                        </a:rPr>
                        <a:t>10101000 </a:t>
                      </a:r>
                      <a:endParaRPr kumimoji="0" lang="en-US" sz="2800" b="0" i="0" u="none" strike="noStrike" cap="none" normalizeH="0" baseline="0">
                        <a:ln>
                          <a:noFill/>
                        </a:ln>
                        <a:solidFill>
                          <a:srgbClr val="FF0000"/>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0000"/>
                          </a:solidFill>
                          <a:effectLst/>
                          <a:latin typeface="Tahoma" pitchFamily="34" charset="0"/>
                          <a:ea typeface="SimSun" pitchFamily="2" charset="-122"/>
                        </a:rPr>
                        <a:t>00000101 </a:t>
                      </a:r>
                      <a:endParaRPr kumimoji="0" lang="en-US" sz="2800" b="0" i="0" u="none" strike="noStrike" cap="none" normalizeH="0" baseline="0">
                        <a:ln>
                          <a:noFill/>
                        </a:ln>
                        <a:solidFill>
                          <a:srgbClr val="FF0000"/>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0000"/>
                          </a:solidFill>
                          <a:effectLst/>
                          <a:latin typeface="Tahoma" pitchFamily="34" charset="0"/>
                          <a:ea typeface="SimSun" pitchFamily="2" charset="-122"/>
                        </a:rPr>
                        <a:t>0000</a:t>
                      </a:r>
                      <a:r>
                        <a:rPr kumimoji="0" lang="en-US" altLang="zh-CN" sz="2800" b="0" i="0" u="none" strike="noStrike" cap="none" normalizeH="0" baseline="0">
                          <a:ln>
                            <a:noFill/>
                          </a:ln>
                          <a:solidFill>
                            <a:schemeClr val="tx1"/>
                          </a:solidFill>
                          <a:effectLst/>
                          <a:latin typeface="Tahoma" pitchFamily="34" charset="0"/>
                          <a:ea typeface="SimSun" pitchFamily="2" charset="-122"/>
                        </a:rPr>
                        <a:t>1001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Subnet mask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3300"/>
                          </a:solidFill>
                          <a:effectLst/>
                          <a:latin typeface="Tahoma" pitchFamily="34" charset="0"/>
                          <a:ea typeface="SimSun" pitchFamily="2" charset="-122"/>
                        </a:rPr>
                        <a:t>11111111</a:t>
                      </a:r>
                      <a:r>
                        <a:rPr kumimoji="0" lang="en-US" altLang="zh-CN" sz="2800" b="0" i="0" u="none" strike="noStrike" cap="none" normalizeH="0" baseline="0">
                          <a:ln>
                            <a:noFill/>
                          </a:ln>
                          <a:solidFill>
                            <a:schemeClr val="tx1"/>
                          </a:solidFill>
                          <a:effectLst/>
                          <a:latin typeface="Tahoma" pitchFamily="34" charset="0"/>
                          <a:ea typeface="SimSun" pitchFamily="2" charset="-122"/>
                        </a:rPr>
                        <a:t>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3300"/>
                          </a:solidFill>
                          <a:effectLst/>
                          <a:latin typeface="Tahoma" pitchFamily="34" charset="0"/>
                          <a:ea typeface="SimSun" pitchFamily="2" charset="-122"/>
                        </a:rPr>
                        <a:t>11111111</a:t>
                      </a:r>
                      <a:endParaRPr kumimoji="0" lang="en-US" sz="2800" b="0" i="0" u="none" strike="noStrike" cap="none" normalizeH="0" baseline="0">
                        <a:ln>
                          <a:noFill/>
                        </a:ln>
                        <a:solidFill>
                          <a:srgbClr val="FF3300"/>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3300"/>
                          </a:solidFill>
                          <a:effectLst/>
                          <a:latin typeface="Tahoma" pitchFamily="34" charset="0"/>
                          <a:ea typeface="SimSun" pitchFamily="2" charset="-122"/>
                        </a:rPr>
                        <a:t>11111111</a:t>
                      </a:r>
                      <a:endParaRPr kumimoji="0" lang="en-US" sz="2800" b="0" i="0" u="none" strike="noStrike" cap="none" normalizeH="0" baseline="0">
                        <a:ln>
                          <a:noFill/>
                        </a:ln>
                        <a:solidFill>
                          <a:srgbClr val="FF3300"/>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3300"/>
                          </a:solidFill>
                          <a:effectLst/>
                          <a:latin typeface="Tahoma" pitchFamily="34" charset="0"/>
                          <a:ea typeface="SimSun" pitchFamily="2" charset="-122"/>
                        </a:rPr>
                        <a:t>1111</a:t>
                      </a:r>
                      <a:r>
                        <a:rPr kumimoji="0" lang="en-US" altLang="zh-CN" sz="2800" b="0" i="0" u="none" strike="noStrike" cap="none" normalizeH="0" baseline="0">
                          <a:ln>
                            <a:noFill/>
                          </a:ln>
                          <a:solidFill>
                            <a:schemeClr val="tx1"/>
                          </a:solidFill>
                          <a:effectLst/>
                          <a:latin typeface="Tahoma" pitchFamily="34" charset="0"/>
                          <a:ea typeface="SimSun" pitchFamily="2" charset="-122"/>
                        </a:rPr>
                        <a:t>0000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Kết quả 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11000000</a:t>
                      </a:r>
                      <a:r>
                        <a:rPr kumimoji="0" lang="en-US" altLang="zh-CN" sz="2800" b="0" i="0" u="none" strike="noStrike" cap="none" normalizeH="0" baseline="0">
                          <a:ln>
                            <a:noFill/>
                          </a:ln>
                          <a:solidFill>
                            <a:schemeClr val="tx1"/>
                          </a:solidFill>
                          <a:effectLst/>
                          <a:latin typeface="Tahoma" pitchFamily="34" charset="0"/>
                          <a:ea typeface="SimSun" pitchFamily="2" charset="-122"/>
                        </a:rPr>
                        <a:t>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10101000</a:t>
                      </a:r>
                      <a:r>
                        <a:rPr kumimoji="0" lang="en-US" altLang="zh-CN" sz="2800" b="0" i="0" u="none" strike="noStrike" cap="none" normalizeH="0" baseline="0">
                          <a:ln>
                            <a:noFill/>
                          </a:ln>
                          <a:solidFill>
                            <a:schemeClr val="tx1"/>
                          </a:solidFill>
                          <a:effectLst/>
                          <a:latin typeface="Tahoma" pitchFamily="34" charset="0"/>
                          <a:ea typeface="SimSun" pitchFamily="2" charset="-122"/>
                        </a:rPr>
                        <a:t>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00000101</a:t>
                      </a:r>
                      <a:r>
                        <a:rPr kumimoji="0" lang="en-US" altLang="zh-CN" sz="2800" b="0" i="0" u="none" strike="noStrike" cap="none" normalizeH="0" baseline="0">
                          <a:ln>
                            <a:noFill/>
                          </a:ln>
                          <a:solidFill>
                            <a:schemeClr val="tx1"/>
                          </a:solidFill>
                          <a:effectLst/>
                          <a:latin typeface="Tahoma" pitchFamily="34" charset="0"/>
                          <a:ea typeface="SimSun" pitchFamily="2" charset="-122"/>
                        </a:rPr>
                        <a:t>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0000</a:t>
                      </a:r>
                      <a:r>
                        <a:rPr kumimoji="0" lang="en-US" altLang="zh-CN" sz="2800" b="0" i="0" u="none" strike="noStrike" cap="none" normalizeH="0" baseline="0">
                          <a:ln>
                            <a:noFill/>
                          </a:ln>
                          <a:solidFill>
                            <a:schemeClr val="tx1"/>
                          </a:solidFill>
                          <a:effectLst/>
                          <a:latin typeface="Tahoma" pitchFamily="34" charset="0"/>
                          <a:ea typeface="SimSun" pitchFamily="2" charset="-122"/>
                        </a:rPr>
                        <a:t>0000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 name="Slide Number Placeholder 6"/>
          <p:cNvSpPr>
            <a:spLocks noGrp="1"/>
          </p:cNvSpPr>
          <p:nvPr>
            <p:ph type="sldNum" sz="quarter" idx="12"/>
          </p:nvPr>
        </p:nvSpPr>
        <p:spPr/>
        <p:txBody>
          <a:bodyPr/>
          <a:lstStyle/>
          <a:p>
            <a:pPr>
              <a:defRPr/>
            </a:pPr>
            <a:fld id="{92DD19F0-687D-4EEF-9885-18E198601922}" type="slidenum">
              <a:rPr lang="en-US"/>
              <a:pPr>
                <a:defRPr/>
              </a:pPr>
              <a:t>58</a:t>
            </a:fld>
            <a:endParaRPr lang="en-US"/>
          </a:p>
        </p:txBody>
      </p:sp>
      <p:sp>
        <p:nvSpPr>
          <p:cNvPr id="278556" name="Line 28"/>
          <p:cNvSpPr>
            <a:spLocks noChangeShapeType="1"/>
          </p:cNvSpPr>
          <p:nvPr/>
        </p:nvSpPr>
        <p:spPr bwMode="auto">
          <a:xfrm>
            <a:off x="4191000" y="46482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57" name="Line 29"/>
          <p:cNvSpPr>
            <a:spLocks noChangeShapeType="1"/>
          </p:cNvSpPr>
          <p:nvPr/>
        </p:nvSpPr>
        <p:spPr bwMode="auto">
          <a:xfrm>
            <a:off x="5943600" y="46482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58" name="Line 30"/>
          <p:cNvSpPr>
            <a:spLocks noChangeShapeType="1"/>
          </p:cNvSpPr>
          <p:nvPr/>
        </p:nvSpPr>
        <p:spPr bwMode="auto">
          <a:xfrm>
            <a:off x="7620000" y="46482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59" name="Line 31"/>
          <p:cNvSpPr>
            <a:spLocks noChangeShapeType="1"/>
          </p:cNvSpPr>
          <p:nvPr/>
        </p:nvSpPr>
        <p:spPr bwMode="auto">
          <a:xfrm>
            <a:off x="9448800" y="46482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61" name="Line 33"/>
          <p:cNvSpPr>
            <a:spLocks noChangeShapeType="1"/>
          </p:cNvSpPr>
          <p:nvPr/>
        </p:nvSpPr>
        <p:spPr bwMode="auto">
          <a:xfrm>
            <a:off x="4191000" y="35052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62" name="Line 34"/>
          <p:cNvSpPr>
            <a:spLocks noChangeShapeType="1"/>
          </p:cNvSpPr>
          <p:nvPr/>
        </p:nvSpPr>
        <p:spPr bwMode="auto">
          <a:xfrm>
            <a:off x="5943600" y="35052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63" name="Line 35"/>
          <p:cNvSpPr>
            <a:spLocks noChangeShapeType="1"/>
          </p:cNvSpPr>
          <p:nvPr/>
        </p:nvSpPr>
        <p:spPr bwMode="auto">
          <a:xfrm>
            <a:off x="7620000" y="35052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64" name="Line 36"/>
          <p:cNvSpPr>
            <a:spLocks noChangeShapeType="1"/>
          </p:cNvSpPr>
          <p:nvPr/>
        </p:nvSpPr>
        <p:spPr bwMode="auto">
          <a:xfrm>
            <a:off x="9448800" y="35052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47309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8561"/>
                                        </p:tgtEl>
                                        <p:attrNameLst>
                                          <p:attrName>style.visibility</p:attrName>
                                        </p:attrNameLst>
                                      </p:cBhvr>
                                      <p:to>
                                        <p:strVal val="visible"/>
                                      </p:to>
                                    </p:set>
                                    <p:animEffect transition="in" filter="blinds(horizontal)">
                                      <p:cBhvr>
                                        <p:cTn id="7" dur="500"/>
                                        <p:tgtEl>
                                          <p:spTgt spid="278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8556"/>
                                        </p:tgtEl>
                                        <p:attrNameLst>
                                          <p:attrName>style.visibility</p:attrName>
                                        </p:attrNameLst>
                                      </p:cBhvr>
                                      <p:to>
                                        <p:strVal val="visible"/>
                                      </p:to>
                                    </p:set>
                                    <p:animEffect transition="in" filter="blinds(horizontal)">
                                      <p:cBhvr>
                                        <p:cTn id="12" dur="500"/>
                                        <p:tgtEl>
                                          <p:spTgt spid="278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8562"/>
                                        </p:tgtEl>
                                        <p:attrNameLst>
                                          <p:attrName>style.visibility</p:attrName>
                                        </p:attrNameLst>
                                      </p:cBhvr>
                                      <p:to>
                                        <p:strVal val="visible"/>
                                      </p:to>
                                    </p:set>
                                    <p:animEffect transition="in" filter="blinds(horizontal)">
                                      <p:cBhvr>
                                        <p:cTn id="17" dur="500"/>
                                        <p:tgtEl>
                                          <p:spTgt spid="2785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8557"/>
                                        </p:tgtEl>
                                        <p:attrNameLst>
                                          <p:attrName>style.visibility</p:attrName>
                                        </p:attrNameLst>
                                      </p:cBhvr>
                                      <p:to>
                                        <p:strVal val="visible"/>
                                      </p:to>
                                    </p:set>
                                    <p:animEffect transition="in" filter="blinds(horizontal)">
                                      <p:cBhvr>
                                        <p:cTn id="22" dur="500"/>
                                        <p:tgtEl>
                                          <p:spTgt spid="2785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8563"/>
                                        </p:tgtEl>
                                        <p:attrNameLst>
                                          <p:attrName>style.visibility</p:attrName>
                                        </p:attrNameLst>
                                      </p:cBhvr>
                                      <p:to>
                                        <p:strVal val="visible"/>
                                      </p:to>
                                    </p:set>
                                    <p:animEffect transition="in" filter="blinds(horizontal)">
                                      <p:cBhvr>
                                        <p:cTn id="27" dur="500"/>
                                        <p:tgtEl>
                                          <p:spTgt spid="2785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8558"/>
                                        </p:tgtEl>
                                        <p:attrNameLst>
                                          <p:attrName>style.visibility</p:attrName>
                                        </p:attrNameLst>
                                      </p:cBhvr>
                                      <p:to>
                                        <p:strVal val="visible"/>
                                      </p:to>
                                    </p:set>
                                    <p:animEffect transition="in" filter="blinds(horizontal)">
                                      <p:cBhvr>
                                        <p:cTn id="32" dur="500"/>
                                        <p:tgtEl>
                                          <p:spTgt spid="2785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8564"/>
                                        </p:tgtEl>
                                        <p:attrNameLst>
                                          <p:attrName>style.visibility</p:attrName>
                                        </p:attrNameLst>
                                      </p:cBhvr>
                                      <p:to>
                                        <p:strVal val="visible"/>
                                      </p:to>
                                    </p:set>
                                    <p:animEffect transition="in" filter="blinds(horizontal)">
                                      <p:cBhvr>
                                        <p:cTn id="37" dur="500"/>
                                        <p:tgtEl>
                                          <p:spTgt spid="2785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8559"/>
                                        </p:tgtEl>
                                        <p:attrNameLst>
                                          <p:attrName>style.visibility</p:attrName>
                                        </p:attrNameLst>
                                      </p:cBhvr>
                                      <p:to>
                                        <p:strVal val="visible"/>
                                      </p:to>
                                    </p:set>
                                    <p:animEffect transition="in" filter="blinds(horizontal)">
                                      <p:cBhvr>
                                        <p:cTn id="42" dur="500"/>
                                        <p:tgtEl>
                                          <p:spTgt spid="278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6" grpId="0" animBg="1"/>
      <p:bldP spid="278557" grpId="0" animBg="1"/>
      <p:bldP spid="278558" grpId="0" animBg="1"/>
      <p:bldP spid="278559" grpId="0" animBg="1"/>
      <p:bldP spid="278561" grpId="0" animBg="1"/>
      <p:bldP spid="278562" grpId="0" animBg="1"/>
      <p:bldP spid="278563" grpId="0" animBg="1"/>
      <p:bldP spid="27856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84" name="Rectangle 32"/>
          <p:cNvSpPr>
            <a:spLocks noGrp="1" noChangeArrowheads="1"/>
          </p:cNvSpPr>
          <p:nvPr>
            <p:ph type="title"/>
          </p:nvPr>
        </p:nvSpPr>
        <p:spPr>
          <a:xfrm>
            <a:off x="2590800" y="0"/>
            <a:ext cx="7772400" cy="1143000"/>
          </a:xfrm>
        </p:spPr>
        <p:txBody>
          <a:bodyPr rtlCol="0">
            <a:normAutofit fontScale="90000"/>
          </a:bodyPr>
          <a:lstStyle/>
          <a:p>
            <a:pPr fontAlgn="auto">
              <a:spcAft>
                <a:spcPts val="0"/>
              </a:spcAft>
              <a:defRPr/>
            </a:pPr>
            <a:r>
              <a:rPr lang="en-US" sz="4000" dirty="0" err="1">
                <a:solidFill>
                  <a:schemeClr val="tx2">
                    <a:satMod val="130000"/>
                  </a:schemeClr>
                </a:solidFill>
              </a:rPr>
              <a:t>Chuyển</a:t>
            </a:r>
            <a:r>
              <a:rPr lang="en-US" sz="4000" dirty="0">
                <a:solidFill>
                  <a:schemeClr val="tx2">
                    <a:satMod val="130000"/>
                  </a:schemeClr>
                </a:solidFill>
              </a:rPr>
              <a:t> IP sang </a:t>
            </a:r>
            <a:r>
              <a:rPr lang="en-US" sz="4000" dirty="0" err="1">
                <a:solidFill>
                  <a:schemeClr val="tx2">
                    <a:satMod val="130000"/>
                  </a:schemeClr>
                </a:solidFill>
              </a:rPr>
              <a:t>dạng</a:t>
            </a:r>
            <a:r>
              <a:rPr lang="en-US" sz="4000" dirty="0">
                <a:solidFill>
                  <a:schemeClr val="tx2">
                    <a:satMod val="130000"/>
                  </a:schemeClr>
                </a:solidFill>
              </a:rPr>
              <a:t> </a:t>
            </a:r>
            <a:r>
              <a:rPr lang="en-US" sz="4000" dirty="0" err="1">
                <a:solidFill>
                  <a:schemeClr val="tx2">
                    <a:satMod val="130000"/>
                  </a:schemeClr>
                </a:solidFill>
              </a:rPr>
              <a:t>thập</a:t>
            </a:r>
            <a:r>
              <a:rPr lang="en-US" sz="4000" dirty="0">
                <a:solidFill>
                  <a:schemeClr val="tx2">
                    <a:satMod val="130000"/>
                  </a:schemeClr>
                </a:solidFill>
              </a:rPr>
              <a:t> </a:t>
            </a:r>
            <a:r>
              <a:rPr lang="en-US" sz="4000" dirty="0" err="1">
                <a:solidFill>
                  <a:schemeClr val="tx2">
                    <a:satMod val="130000"/>
                  </a:schemeClr>
                </a:solidFill>
              </a:rPr>
              <a:t>phân</a:t>
            </a:r>
            <a:endParaRPr lang="en-US" sz="4000" dirty="0">
              <a:solidFill>
                <a:schemeClr val="tx2">
                  <a:satMod val="130000"/>
                </a:schemeClr>
              </a:solidFill>
            </a:endParaRPr>
          </a:p>
        </p:txBody>
      </p:sp>
      <p:graphicFrame>
        <p:nvGraphicFramePr>
          <p:cNvPr id="279554" name="Group 2"/>
          <p:cNvGraphicFramePr>
            <a:graphicFrameLocks noGrp="1"/>
          </p:cNvGraphicFramePr>
          <p:nvPr>
            <p:ph sz="half" idx="2"/>
          </p:nvPr>
        </p:nvGraphicFramePr>
        <p:xfrm>
          <a:off x="1752601" y="2438400"/>
          <a:ext cx="8577263" cy="3733800"/>
        </p:xfrm>
        <a:graphic>
          <a:graphicData uri="http://schemas.openxmlformats.org/drawingml/2006/table">
            <a:tbl>
              <a:tblPr/>
              <a:tblGrid>
                <a:gridCol w="1409700">
                  <a:extLst>
                    <a:ext uri="{9D8B030D-6E8A-4147-A177-3AD203B41FA5}">
                      <a16:colId xmlns:a16="http://schemas.microsoft.com/office/drawing/2014/main" val="20000"/>
                    </a:ext>
                  </a:extLst>
                </a:gridCol>
                <a:gridCol w="1741488">
                  <a:extLst>
                    <a:ext uri="{9D8B030D-6E8A-4147-A177-3AD203B41FA5}">
                      <a16:colId xmlns:a16="http://schemas.microsoft.com/office/drawing/2014/main" val="20001"/>
                    </a:ext>
                  </a:extLst>
                </a:gridCol>
                <a:gridCol w="1808162">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1808163">
                  <a:extLst>
                    <a:ext uri="{9D8B030D-6E8A-4147-A177-3AD203B41FA5}">
                      <a16:colId xmlns:a16="http://schemas.microsoft.com/office/drawing/2014/main" val="20004"/>
                    </a:ext>
                  </a:extLst>
                </a:gridCol>
              </a:tblGrid>
              <a:tr h="1244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Kết quả 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rgbClr val="FF0000"/>
                          </a:solidFill>
                          <a:effectLst/>
                          <a:latin typeface="Tahoma" pitchFamily="34" charset="0"/>
                          <a:ea typeface="SimSun" pitchFamily="2" charset="-122"/>
                        </a:rPr>
                        <a:t>11000000 </a:t>
                      </a:r>
                      <a:endParaRPr kumimoji="0" lang="en-US" sz="2800" b="0" i="0" u="none" strike="noStrike" cap="none" normalizeH="0" baseline="0">
                        <a:ln>
                          <a:noFill/>
                        </a:ln>
                        <a:solidFill>
                          <a:srgbClr val="FF0000"/>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10101000</a:t>
                      </a:r>
                      <a:r>
                        <a:rPr kumimoji="0" lang="en-US" altLang="zh-CN" sz="2800" b="0" i="0" u="none" strike="noStrike" cap="none" normalizeH="0" baseline="0">
                          <a:ln>
                            <a:noFill/>
                          </a:ln>
                          <a:solidFill>
                            <a:schemeClr val="tx1"/>
                          </a:solidFill>
                          <a:effectLst/>
                          <a:latin typeface="Tahoma" pitchFamily="34" charset="0"/>
                          <a:ea typeface="SimSun" pitchFamily="2" charset="-122"/>
                        </a:rPr>
                        <a:t>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00000101</a:t>
                      </a:r>
                      <a:r>
                        <a:rPr kumimoji="0" lang="en-US" altLang="zh-CN" sz="2800" b="0" i="0" u="none" strike="noStrike" cap="none" normalizeH="0" baseline="0">
                          <a:ln>
                            <a:noFill/>
                          </a:ln>
                          <a:solidFill>
                            <a:schemeClr val="tx1"/>
                          </a:solidFill>
                          <a:effectLst/>
                          <a:latin typeface="Tahoma" pitchFamily="34" charset="0"/>
                          <a:ea typeface="SimSun" pitchFamily="2" charset="-122"/>
                        </a:rPr>
                        <a:t>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kern="1200" cap="none" normalizeH="0" baseline="0">
                          <a:ln>
                            <a:noFill/>
                          </a:ln>
                          <a:solidFill>
                            <a:srgbClr val="FF0000"/>
                          </a:solidFill>
                          <a:effectLst/>
                          <a:latin typeface="Tahoma" pitchFamily="34" charset="0"/>
                          <a:ea typeface="SimSun" pitchFamily="2" charset="-122"/>
                          <a:cs typeface="+mn-cs"/>
                        </a:rPr>
                        <a:t>0000</a:t>
                      </a:r>
                      <a:r>
                        <a:rPr kumimoji="0" lang="en-US" altLang="zh-CN" sz="2800" b="0" i="0" u="none" strike="noStrike" cap="none" normalizeH="0" baseline="0">
                          <a:ln>
                            <a:noFill/>
                          </a:ln>
                          <a:solidFill>
                            <a:schemeClr val="tx1"/>
                          </a:solidFill>
                          <a:effectLst/>
                          <a:latin typeface="Tahoma" pitchFamily="34" charset="0"/>
                          <a:ea typeface="SimSun" pitchFamily="2" charset="-122"/>
                        </a:rPr>
                        <a:t>0000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4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Net ID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4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Host ID </a:t>
                      </a:r>
                      <a:endParaRPr kumimoji="0" lang="en-US" sz="2800" b="0" i="0" u="none" strike="noStrike" cap="none" normalizeH="0" baseline="0">
                        <a:ln>
                          <a:noFill/>
                        </a:ln>
                        <a:solidFill>
                          <a:schemeClr val="tx1"/>
                        </a:solidFill>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 name="Slide Number Placeholder 6"/>
          <p:cNvSpPr>
            <a:spLocks noGrp="1"/>
          </p:cNvSpPr>
          <p:nvPr>
            <p:ph type="sldNum" sz="quarter" idx="12"/>
          </p:nvPr>
        </p:nvSpPr>
        <p:spPr/>
        <p:txBody>
          <a:bodyPr/>
          <a:lstStyle/>
          <a:p>
            <a:pPr>
              <a:defRPr/>
            </a:pPr>
            <a:fld id="{FA2024EC-D6AB-4370-A66E-CF60981C0259}" type="slidenum">
              <a:rPr lang="en-US"/>
              <a:pPr>
                <a:defRPr/>
              </a:pPr>
              <a:t>59</a:t>
            </a:fld>
            <a:endParaRPr lang="en-US"/>
          </a:p>
        </p:txBody>
      </p:sp>
      <p:sp>
        <p:nvSpPr>
          <p:cNvPr id="279580" name="Line 28"/>
          <p:cNvSpPr>
            <a:spLocks noChangeShapeType="1"/>
          </p:cNvSpPr>
          <p:nvPr/>
        </p:nvSpPr>
        <p:spPr bwMode="auto">
          <a:xfrm>
            <a:off x="4191000" y="3306764"/>
            <a:ext cx="0" cy="731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9581" name="Line 29"/>
          <p:cNvSpPr>
            <a:spLocks noChangeShapeType="1"/>
          </p:cNvSpPr>
          <p:nvPr/>
        </p:nvSpPr>
        <p:spPr bwMode="auto">
          <a:xfrm>
            <a:off x="5943600" y="3306764"/>
            <a:ext cx="0" cy="731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9582" name="Line 30"/>
          <p:cNvSpPr>
            <a:spLocks noChangeShapeType="1"/>
          </p:cNvSpPr>
          <p:nvPr/>
        </p:nvSpPr>
        <p:spPr bwMode="auto">
          <a:xfrm>
            <a:off x="7620000" y="3306764"/>
            <a:ext cx="0" cy="731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9583" name="Line 31"/>
          <p:cNvSpPr>
            <a:spLocks noChangeShapeType="1"/>
          </p:cNvSpPr>
          <p:nvPr/>
        </p:nvSpPr>
        <p:spPr bwMode="auto">
          <a:xfrm>
            <a:off x="9448800" y="3306764"/>
            <a:ext cx="0" cy="731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58" name="AutoShape 33"/>
          <p:cNvSpPr>
            <a:spLocks noChangeArrowheads="1"/>
          </p:cNvSpPr>
          <p:nvPr/>
        </p:nvSpPr>
        <p:spPr bwMode="auto">
          <a:xfrm>
            <a:off x="6477000" y="4648200"/>
            <a:ext cx="1981200" cy="762000"/>
          </a:xfrm>
          <a:prstGeom prst="wedgeRoundRectCallout">
            <a:avLst>
              <a:gd name="adj1" fmla="val 86778"/>
              <a:gd name="adj2" fmla="val 69167"/>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3200">
                <a:solidFill>
                  <a:srgbClr val="FF0000"/>
                </a:solidFill>
                <a:latin typeface="Times New Roman" pitchFamily="18" charset="0"/>
              </a:rPr>
              <a:t>0000</a:t>
            </a:r>
            <a:r>
              <a:rPr lang="en-US" sz="3200">
                <a:latin typeface="Times New Roman" pitchFamily="18" charset="0"/>
              </a:rPr>
              <a:t>1001</a:t>
            </a:r>
          </a:p>
        </p:txBody>
      </p:sp>
      <p:sp>
        <p:nvSpPr>
          <p:cNvPr id="180259" name="Line 34"/>
          <p:cNvSpPr>
            <a:spLocks noChangeShapeType="1"/>
          </p:cNvSpPr>
          <p:nvPr/>
        </p:nvSpPr>
        <p:spPr bwMode="auto">
          <a:xfrm>
            <a:off x="7467600" y="51816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60296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9580"/>
                                        </p:tgtEl>
                                        <p:attrNameLst>
                                          <p:attrName>style.visibility</p:attrName>
                                        </p:attrNameLst>
                                      </p:cBhvr>
                                      <p:to>
                                        <p:strVal val="visible"/>
                                      </p:to>
                                    </p:set>
                                    <p:animEffect transition="in" filter="blinds(horizontal)">
                                      <p:cBhvr>
                                        <p:cTn id="7" dur="500"/>
                                        <p:tgtEl>
                                          <p:spTgt spid="279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9581"/>
                                        </p:tgtEl>
                                        <p:attrNameLst>
                                          <p:attrName>style.visibility</p:attrName>
                                        </p:attrNameLst>
                                      </p:cBhvr>
                                      <p:to>
                                        <p:strVal val="visible"/>
                                      </p:to>
                                    </p:set>
                                    <p:animEffect transition="in" filter="blinds(horizontal)">
                                      <p:cBhvr>
                                        <p:cTn id="12" dur="500"/>
                                        <p:tgtEl>
                                          <p:spTgt spid="279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9582"/>
                                        </p:tgtEl>
                                        <p:attrNameLst>
                                          <p:attrName>style.visibility</p:attrName>
                                        </p:attrNameLst>
                                      </p:cBhvr>
                                      <p:to>
                                        <p:strVal val="visible"/>
                                      </p:to>
                                    </p:set>
                                    <p:animEffect transition="in" filter="blinds(horizontal)">
                                      <p:cBhvr>
                                        <p:cTn id="17" dur="500"/>
                                        <p:tgtEl>
                                          <p:spTgt spid="2795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9583"/>
                                        </p:tgtEl>
                                        <p:attrNameLst>
                                          <p:attrName>style.visibility</p:attrName>
                                        </p:attrNameLst>
                                      </p:cBhvr>
                                      <p:to>
                                        <p:strVal val="visible"/>
                                      </p:to>
                                    </p:set>
                                    <p:animEffect transition="in" filter="blinds(horizontal)">
                                      <p:cBhvr>
                                        <p:cTn id="22" dur="500"/>
                                        <p:tgtEl>
                                          <p:spTgt spid="279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80" grpId="0" animBg="1"/>
      <p:bldP spid="279581" grpId="0" animBg="1"/>
      <p:bldP spid="279582" grpId="0" animBg="1"/>
      <p:bldP spid="2795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E98C-0AB4-41DD-AC97-B7663E604812}"/>
              </a:ext>
            </a:extLst>
          </p:cNvPr>
          <p:cNvSpPr>
            <a:spLocks noGrp="1"/>
          </p:cNvSpPr>
          <p:nvPr>
            <p:ph type="title"/>
          </p:nvPr>
        </p:nvSpPr>
        <p:spPr/>
        <p:txBody>
          <a:bodyPr/>
          <a:lstStyle/>
          <a:p>
            <a:r>
              <a:rPr lang="en-US" dirty="0"/>
              <a:t>I. GIỚI THIỆU TẦNG MẠNG</a:t>
            </a:r>
          </a:p>
        </p:txBody>
      </p:sp>
      <p:sp>
        <p:nvSpPr>
          <p:cNvPr id="3" name="Content Placeholder 2">
            <a:extLst>
              <a:ext uri="{FF2B5EF4-FFF2-40B4-BE49-F238E27FC236}">
                <a16:creationId xmlns:a16="http://schemas.microsoft.com/office/drawing/2014/main" id="{30E49222-41EE-4B0C-B0C5-27B60A515168}"/>
              </a:ext>
            </a:extLst>
          </p:cNvPr>
          <p:cNvSpPr>
            <a:spLocks noGrp="1"/>
          </p:cNvSpPr>
          <p:nvPr>
            <p:ph idx="1"/>
          </p:nvPr>
        </p:nvSpPr>
        <p:spPr/>
        <p:txBody>
          <a:bodyPr/>
          <a:lstStyle/>
          <a:p>
            <a:pPr marL="0" indent="0">
              <a:buNone/>
            </a:pPr>
            <a:r>
              <a:rPr lang="en-US" sz="2800" b="1" dirty="0" err="1"/>
              <a:t>Chức</a:t>
            </a:r>
            <a:r>
              <a:rPr lang="en-US" sz="2800" b="1" dirty="0"/>
              <a:t> </a:t>
            </a:r>
            <a:r>
              <a:rPr lang="en-US" sz="2800" b="1" dirty="0" err="1"/>
              <a:t>năng</a:t>
            </a:r>
            <a:r>
              <a:rPr lang="en-US" sz="2800" b="1" dirty="0"/>
              <a:t> </a:t>
            </a:r>
            <a:r>
              <a:rPr lang="en-US" sz="2800" b="1" dirty="0" err="1"/>
              <a:t>chính</a:t>
            </a:r>
            <a:endParaRPr lang="en-US" sz="2800" b="1" dirty="0"/>
          </a:p>
          <a:p>
            <a:r>
              <a:rPr lang="vi-VN" sz="2800" i="1" dirty="0"/>
              <a:t>Định tuyến (Routing)</a:t>
            </a:r>
            <a:r>
              <a:rPr lang="vi-VN" sz="2800" dirty="0"/>
              <a:t>: Tìm tuyến đường (qua các nút</a:t>
            </a:r>
            <a:r>
              <a:rPr lang="en-US" sz="2800" dirty="0"/>
              <a:t> </a:t>
            </a:r>
            <a:r>
              <a:rPr lang="en-US" sz="2800" dirty="0" err="1"/>
              <a:t>trung</a:t>
            </a:r>
            <a:r>
              <a:rPr lang="en-US" sz="2800" dirty="0"/>
              <a:t> </a:t>
            </a:r>
            <a:r>
              <a:rPr lang="en-US" sz="2800" dirty="0" err="1"/>
              <a:t>gian</a:t>
            </a:r>
            <a:r>
              <a:rPr lang="en-US" sz="2800" dirty="0"/>
              <a:t>) </a:t>
            </a:r>
            <a:r>
              <a:rPr lang="en-US" sz="2800" dirty="0" err="1"/>
              <a:t>để</a:t>
            </a:r>
            <a:r>
              <a:rPr lang="en-US" sz="2800" dirty="0"/>
              <a:t> </a:t>
            </a:r>
            <a:r>
              <a:rPr lang="en-US" sz="2800" dirty="0" err="1"/>
              <a:t>gửi</a:t>
            </a:r>
            <a:r>
              <a:rPr lang="en-US" sz="2800" dirty="0"/>
              <a:t> </a:t>
            </a:r>
            <a:r>
              <a:rPr lang="en-US" sz="2800" dirty="0" err="1"/>
              <a:t>dữ</a:t>
            </a:r>
            <a:r>
              <a:rPr lang="en-US" sz="2800" dirty="0"/>
              <a:t> </a:t>
            </a:r>
            <a:r>
              <a:rPr lang="en-US" sz="2800" dirty="0" err="1"/>
              <a:t>liệu</a:t>
            </a:r>
            <a:r>
              <a:rPr lang="en-US" sz="2800" dirty="0"/>
              <a:t> </a:t>
            </a:r>
            <a:r>
              <a:rPr lang="en-US" sz="2800" dirty="0" err="1"/>
              <a:t>từ</a:t>
            </a:r>
            <a:r>
              <a:rPr lang="en-US" sz="2800" dirty="0"/>
              <a:t> </a:t>
            </a:r>
            <a:r>
              <a:rPr lang="en-US" sz="2800" dirty="0" err="1"/>
              <a:t>nguồn</a:t>
            </a:r>
            <a:r>
              <a:rPr lang="en-US" sz="2800" dirty="0"/>
              <a:t> </a:t>
            </a:r>
            <a:r>
              <a:rPr lang="en-US" sz="2800" dirty="0" err="1"/>
              <a:t>tới</a:t>
            </a:r>
            <a:r>
              <a:rPr lang="en-US" sz="2800" dirty="0"/>
              <a:t> </a:t>
            </a:r>
            <a:r>
              <a:rPr lang="en-US" sz="2800" dirty="0" err="1"/>
              <a:t>đích</a:t>
            </a:r>
            <a:endParaRPr lang="en-US" sz="2800" dirty="0"/>
          </a:p>
          <a:p>
            <a:r>
              <a:rPr lang="en-US" sz="2800" i="1" dirty="0" err="1"/>
              <a:t>Chuyển</a:t>
            </a:r>
            <a:r>
              <a:rPr lang="en-US" sz="2800" i="1" dirty="0"/>
              <a:t> </a:t>
            </a:r>
            <a:r>
              <a:rPr lang="en-US" sz="2800" i="1" dirty="0" err="1"/>
              <a:t>tiếp</a:t>
            </a:r>
            <a:r>
              <a:rPr lang="en-US" sz="2800" i="1" dirty="0"/>
              <a:t> (Forwarding)</a:t>
            </a:r>
            <a:r>
              <a:rPr lang="en-US" sz="2800" dirty="0"/>
              <a:t>: </a:t>
            </a:r>
            <a:r>
              <a:rPr lang="en-US" sz="2800" dirty="0" err="1"/>
              <a:t>Chuyển</a:t>
            </a:r>
            <a:r>
              <a:rPr lang="en-US" sz="2800" dirty="0"/>
              <a:t> </a:t>
            </a:r>
            <a:r>
              <a:rPr lang="en-US" sz="2800" dirty="0" err="1"/>
              <a:t>gói</a:t>
            </a:r>
            <a:r>
              <a:rPr lang="en-US" sz="2800" dirty="0"/>
              <a:t> tin </a:t>
            </a:r>
            <a:r>
              <a:rPr lang="en-US" sz="2800" dirty="0" err="1"/>
              <a:t>trên</a:t>
            </a:r>
            <a:r>
              <a:rPr lang="en-US" sz="2800" dirty="0"/>
              <a:t> </a:t>
            </a:r>
            <a:r>
              <a:rPr lang="en-US" sz="2800" dirty="0" err="1"/>
              <a:t>cổng</a:t>
            </a:r>
            <a:r>
              <a:rPr lang="en-US" sz="2800" dirty="0"/>
              <a:t> </a:t>
            </a:r>
            <a:r>
              <a:rPr lang="vi-VN" sz="2800" dirty="0"/>
              <a:t>vào tới cổng ra theo tuyến đường</a:t>
            </a:r>
          </a:p>
          <a:p>
            <a:r>
              <a:rPr lang="en-US" sz="2800" i="1" dirty="0" err="1"/>
              <a:t>Định</a:t>
            </a:r>
            <a:r>
              <a:rPr lang="en-US" sz="2800" i="1" dirty="0"/>
              <a:t> </a:t>
            </a:r>
            <a:r>
              <a:rPr lang="en-US" sz="2800" i="1" dirty="0" err="1"/>
              <a:t>địa</a:t>
            </a:r>
            <a:r>
              <a:rPr lang="en-US" sz="2800" i="1" dirty="0"/>
              <a:t> </a:t>
            </a:r>
            <a:r>
              <a:rPr lang="en-US" sz="2800" i="1" dirty="0" err="1"/>
              <a:t>chỉ</a:t>
            </a:r>
            <a:r>
              <a:rPr lang="en-US" sz="2800" i="1" dirty="0"/>
              <a:t> (Addressing)</a:t>
            </a:r>
            <a:r>
              <a:rPr lang="en-US" sz="2800" dirty="0"/>
              <a:t>: </a:t>
            </a:r>
            <a:r>
              <a:rPr lang="en-US" sz="2800" dirty="0" err="1"/>
              <a:t>Định</a:t>
            </a:r>
            <a:r>
              <a:rPr lang="en-US" sz="2800" dirty="0"/>
              <a:t> </a:t>
            </a:r>
            <a:r>
              <a:rPr lang="en-US" sz="2800" dirty="0" err="1"/>
              <a:t>danh</a:t>
            </a:r>
            <a:r>
              <a:rPr lang="en-US" sz="2800" dirty="0"/>
              <a:t> </a:t>
            </a:r>
            <a:r>
              <a:rPr lang="en-US" sz="2800" dirty="0" err="1"/>
              <a:t>cho</a:t>
            </a:r>
            <a:r>
              <a:rPr lang="en-US" sz="2800" dirty="0"/>
              <a:t> </a:t>
            </a:r>
            <a:r>
              <a:rPr lang="en-US" sz="2800" dirty="0" err="1"/>
              <a:t>các</a:t>
            </a:r>
            <a:r>
              <a:rPr lang="en-US" sz="2800" dirty="0"/>
              <a:t> </a:t>
            </a:r>
            <a:r>
              <a:rPr lang="en-US" sz="2800" dirty="0" err="1"/>
              <a:t>nút</a:t>
            </a:r>
            <a:r>
              <a:rPr lang="en-US" sz="2800" dirty="0"/>
              <a:t> </a:t>
            </a:r>
            <a:r>
              <a:rPr lang="en-US" sz="2800" dirty="0" err="1"/>
              <a:t>mạng</a:t>
            </a:r>
            <a:endParaRPr lang="en-US" sz="2800" dirty="0"/>
          </a:p>
          <a:p>
            <a:r>
              <a:rPr lang="en-US" sz="2800" i="1" dirty="0" err="1"/>
              <a:t>Đóng</a:t>
            </a:r>
            <a:r>
              <a:rPr lang="en-US" sz="2800" i="1" dirty="0"/>
              <a:t> </a:t>
            </a:r>
            <a:r>
              <a:rPr lang="en-US" sz="2800" i="1" dirty="0" err="1"/>
              <a:t>gói</a:t>
            </a:r>
            <a:r>
              <a:rPr lang="en-US" sz="2800" i="1" dirty="0"/>
              <a:t> </a:t>
            </a:r>
            <a:r>
              <a:rPr lang="en-US" sz="2800" i="1" dirty="0" err="1"/>
              <a:t>dữ</a:t>
            </a:r>
            <a:r>
              <a:rPr lang="en-US" sz="2800" i="1" dirty="0"/>
              <a:t> </a:t>
            </a:r>
            <a:r>
              <a:rPr lang="en-US" sz="2800" i="1" dirty="0" err="1"/>
              <a:t>liệu</a:t>
            </a:r>
            <a:r>
              <a:rPr lang="en-US" sz="2800" i="1" dirty="0"/>
              <a:t> (Encapsulating)</a:t>
            </a:r>
            <a:r>
              <a:rPr lang="en-US" sz="2800" dirty="0"/>
              <a:t>: </a:t>
            </a:r>
            <a:r>
              <a:rPr lang="en-US" sz="2800" dirty="0" err="1"/>
              <a:t>Nhận</a:t>
            </a:r>
            <a:r>
              <a:rPr lang="en-US" sz="2800" dirty="0"/>
              <a:t> </a:t>
            </a:r>
            <a:r>
              <a:rPr lang="en-US" sz="2800" dirty="0" err="1"/>
              <a:t>dữ</a:t>
            </a:r>
            <a:r>
              <a:rPr lang="en-US" sz="2800" dirty="0"/>
              <a:t> </a:t>
            </a:r>
            <a:r>
              <a:rPr lang="en-US" sz="2800" dirty="0" err="1"/>
              <a:t>liệu</a:t>
            </a:r>
            <a:r>
              <a:rPr lang="en-US" sz="2800" dirty="0"/>
              <a:t> </a:t>
            </a:r>
            <a:r>
              <a:rPr lang="en-US" sz="2800" dirty="0" err="1"/>
              <a:t>từ</a:t>
            </a:r>
            <a:r>
              <a:rPr lang="en-US" sz="2800" dirty="0"/>
              <a:t> </a:t>
            </a:r>
            <a:r>
              <a:rPr lang="en-US" sz="2800" dirty="0" err="1"/>
              <a:t>giao</a:t>
            </a:r>
            <a:r>
              <a:rPr lang="en-US" sz="2800" dirty="0"/>
              <a:t> </a:t>
            </a:r>
            <a:r>
              <a:rPr lang="en-US" sz="2800" dirty="0" err="1"/>
              <a:t>thức</a:t>
            </a:r>
            <a:r>
              <a:rPr lang="en-US" sz="2800" dirty="0"/>
              <a:t> ở </a:t>
            </a:r>
            <a:r>
              <a:rPr lang="en-US" sz="2800" dirty="0" err="1"/>
              <a:t>trên</a:t>
            </a:r>
            <a:r>
              <a:rPr lang="en-US" sz="2800" dirty="0"/>
              <a:t>, </a:t>
            </a:r>
            <a:r>
              <a:rPr lang="en-US" sz="2800" dirty="0" err="1"/>
              <a:t>thêm</a:t>
            </a:r>
            <a:r>
              <a:rPr lang="en-US" sz="2800" dirty="0"/>
              <a:t> </a:t>
            </a:r>
            <a:r>
              <a:rPr lang="en-US" sz="2800" dirty="0" err="1"/>
              <a:t>tiêu</a:t>
            </a:r>
            <a:r>
              <a:rPr lang="en-US" sz="2800" dirty="0"/>
              <a:t> </a:t>
            </a:r>
            <a:r>
              <a:rPr lang="en-US" sz="2800" dirty="0" err="1"/>
              <a:t>đề</a:t>
            </a:r>
            <a:r>
              <a:rPr lang="en-US" sz="2800" dirty="0"/>
              <a:t> </a:t>
            </a:r>
            <a:r>
              <a:rPr lang="en-US" sz="2800" dirty="0" err="1"/>
              <a:t>mang</a:t>
            </a:r>
            <a:r>
              <a:rPr lang="en-US" sz="2800" dirty="0"/>
              <a:t> </a:t>
            </a:r>
            <a:r>
              <a:rPr lang="en-US" sz="2800" dirty="0" err="1"/>
              <a:t>thông</a:t>
            </a:r>
            <a:r>
              <a:rPr lang="en-US" sz="2800" dirty="0"/>
              <a:t> tin </a:t>
            </a:r>
            <a:r>
              <a:rPr lang="en-US" sz="2800" dirty="0" err="1"/>
              <a:t>điều</a:t>
            </a:r>
            <a:r>
              <a:rPr lang="en-US" sz="2800" dirty="0"/>
              <a:t> </a:t>
            </a:r>
            <a:r>
              <a:rPr lang="en-US" sz="2800" dirty="0" err="1"/>
              <a:t>khiển</a:t>
            </a:r>
            <a:r>
              <a:rPr lang="en-US" sz="2800" dirty="0"/>
              <a:t> </a:t>
            </a:r>
            <a:r>
              <a:rPr lang="en-US" sz="2800" dirty="0" err="1"/>
              <a:t>quá</a:t>
            </a:r>
            <a:r>
              <a:rPr lang="en-US" sz="2800" dirty="0"/>
              <a:t> </a:t>
            </a:r>
            <a:r>
              <a:rPr lang="en-US" sz="2800" dirty="0" err="1"/>
              <a:t>trình</a:t>
            </a:r>
            <a:r>
              <a:rPr lang="en-US" sz="2800" dirty="0"/>
              <a:t> </a:t>
            </a:r>
            <a:r>
              <a:rPr lang="en-US" sz="2800" dirty="0" err="1"/>
              <a:t>truyền</a:t>
            </a:r>
            <a:r>
              <a:rPr lang="en-US" sz="2800" dirty="0"/>
              <a:t> </a:t>
            </a:r>
            <a:r>
              <a:rPr lang="en-US" sz="2800" dirty="0" err="1"/>
              <a:t>dữ</a:t>
            </a:r>
            <a:r>
              <a:rPr lang="en-US" sz="2800" dirty="0"/>
              <a:t> </a:t>
            </a:r>
            <a:r>
              <a:rPr lang="en-US" sz="2800" dirty="0" err="1"/>
              <a:t>liệu</a:t>
            </a:r>
            <a:r>
              <a:rPr lang="en-US" sz="2800" dirty="0"/>
              <a:t> </a:t>
            </a:r>
            <a:r>
              <a:rPr lang="en-US" sz="2800" dirty="0" err="1"/>
              <a:t>từ</a:t>
            </a:r>
            <a:r>
              <a:rPr lang="en-US" sz="2800" dirty="0"/>
              <a:t> </a:t>
            </a:r>
            <a:r>
              <a:rPr lang="en-US" sz="2800" dirty="0" err="1"/>
              <a:t>nguồn</a:t>
            </a:r>
            <a:r>
              <a:rPr lang="en-US" sz="2800" dirty="0"/>
              <a:t> </a:t>
            </a:r>
            <a:r>
              <a:rPr lang="en-US" sz="2800" dirty="0" err="1"/>
              <a:t>tới</a:t>
            </a:r>
            <a:r>
              <a:rPr lang="en-US" sz="2800" dirty="0"/>
              <a:t> </a:t>
            </a:r>
            <a:r>
              <a:rPr lang="en-US" sz="2800" dirty="0" err="1"/>
              <a:t>đích</a:t>
            </a:r>
            <a:endParaRPr lang="en-US" sz="2800" dirty="0"/>
          </a:p>
          <a:p>
            <a:r>
              <a:rPr lang="vi-VN" sz="2800" i="1" dirty="0"/>
              <a:t>Đảm bảo chất lượng dịch vụ(QoS)</a:t>
            </a:r>
            <a:r>
              <a:rPr lang="vi-VN" sz="2800" dirty="0"/>
              <a:t>: đảm bảo các</a:t>
            </a:r>
            <a:r>
              <a:rPr lang="en-US" sz="2800" dirty="0"/>
              <a:t> </a:t>
            </a:r>
            <a:r>
              <a:rPr lang="vi-VN" sz="2800" dirty="0"/>
              <a:t>thông số phù hợp của đường truyền theo từng dịch</a:t>
            </a:r>
            <a:r>
              <a:rPr lang="en-US" sz="2800" dirty="0"/>
              <a:t> </a:t>
            </a:r>
            <a:r>
              <a:rPr lang="en-US" sz="2800" dirty="0" err="1"/>
              <a:t>vụ</a:t>
            </a:r>
            <a:endParaRPr lang="en-US" sz="2800" dirty="0"/>
          </a:p>
        </p:txBody>
      </p:sp>
    </p:spTree>
    <p:extLst>
      <p:ext uri="{BB962C8B-B14F-4D97-AF65-F5344CB8AC3E}">
        <p14:creationId xmlns:p14="http://schemas.microsoft.com/office/powerpoint/2010/main" val="3394312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22" name="Rectangle 46"/>
          <p:cNvSpPr>
            <a:spLocks noGrp="1" noChangeArrowheads="1"/>
          </p:cNvSpPr>
          <p:nvPr>
            <p:ph type="title"/>
          </p:nvPr>
        </p:nvSpPr>
        <p:spPr>
          <a:xfrm>
            <a:off x="2286000" y="76200"/>
            <a:ext cx="8077200" cy="914400"/>
          </a:xfrm>
        </p:spPr>
        <p:txBody>
          <a:bodyPr rtlCol="0">
            <a:normAutofit fontScale="90000"/>
          </a:bodyPr>
          <a:lstStyle/>
          <a:p>
            <a:pPr fontAlgn="auto">
              <a:spcAft>
                <a:spcPts val="0"/>
              </a:spcAft>
              <a:defRPr/>
            </a:pPr>
            <a:r>
              <a:rPr lang="en-US" sz="4000" dirty="0" err="1">
                <a:solidFill>
                  <a:schemeClr val="tx2">
                    <a:satMod val="130000"/>
                  </a:schemeClr>
                </a:solidFill>
              </a:rPr>
              <a:t>Địa</a:t>
            </a:r>
            <a:r>
              <a:rPr lang="en-US" sz="4000" dirty="0">
                <a:solidFill>
                  <a:schemeClr val="tx2">
                    <a:satMod val="130000"/>
                  </a:schemeClr>
                </a:solidFill>
              </a:rPr>
              <a:t> </a:t>
            </a:r>
            <a:r>
              <a:rPr lang="en-US" sz="4000" dirty="0" err="1">
                <a:solidFill>
                  <a:schemeClr val="tx2">
                    <a:satMod val="130000"/>
                  </a:schemeClr>
                </a:solidFill>
              </a:rPr>
              <a:t>chỉ</a:t>
            </a:r>
            <a:r>
              <a:rPr lang="en-US" sz="4000" dirty="0">
                <a:solidFill>
                  <a:schemeClr val="tx2">
                    <a:satMod val="130000"/>
                  </a:schemeClr>
                </a:solidFill>
              </a:rPr>
              <a:t> IP </a:t>
            </a:r>
            <a:r>
              <a:rPr lang="en-US" sz="4000" dirty="0" err="1">
                <a:solidFill>
                  <a:schemeClr val="tx2">
                    <a:satMod val="130000"/>
                  </a:schemeClr>
                </a:solidFill>
              </a:rPr>
              <a:t>thứ</a:t>
            </a:r>
            <a:r>
              <a:rPr lang="en-US" sz="4000" dirty="0">
                <a:solidFill>
                  <a:schemeClr val="tx2">
                    <a:satMod val="130000"/>
                  </a:schemeClr>
                </a:solidFill>
              </a:rPr>
              <a:t> </a:t>
            </a:r>
            <a:r>
              <a:rPr lang="en-US" sz="4000" dirty="0" err="1">
                <a:solidFill>
                  <a:schemeClr val="tx2">
                    <a:satMod val="130000"/>
                  </a:schemeClr>
                </a:solidFill>
              </a:rPr>
              <a:t>hai</a:t>
            </a:r>
            <a:r>
              <a:rPr lang="en-US" sz="4000" dirty="0">
                <a:solidFill>
                  <a:schemeClr val="tx2">
                    <a:satMod val="130000"/>
                  </a:schemeClr>
                </a:solidFill>
              </a:rPr>
              <a:t>: 192.168.5.39/28 </a:t>
            </a:r>
          </a:p>
        </p:txBody>
      </p:sp>
      <p:graphicFrame>
        <p:nvGraphicFramePr>
          <p:cNvPr id="280578" name="Group 2"/>
          <p:cNvGraphicFramePr>
            <a:graphicFrameLocks noGrp="1"/>
          </p:cNvGraphicFramePr>
          <p:nvPr>
            <p:ph sz="half" idx="2"/>
          </p:nvPr>
        </p:nvGraphicFramePr>
        <p:xfrm>
          <a:off x="2743200" y="1905001"/>
          <a:ext cx="7543800" cy="4313401"/>
        </p:xfrm>
        <a:graphic>
          <a:graphicData uri="http://schemas.openxmlformats.org/drawingml/2006/table">
            <a:tbl>
              <a:tblPr/>
              <a:tblGrid>
                <a:gridCol w="1384300">
                  <a:extLst>
                    <a:ext uri="{9D8B030D-6E8A-4147-A177-3AD203B41FA5}">
                      <a16:colId xmlns:a16="http://schemas.microsoft.com/office/drawing/2014/main" val="20000"/>
                    </a:ext>
                  </a:extLst>
                </a:gridCol>
                <a:gridCol w="1539875">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539875">
                  <a:extLst>
                    <a:ext uri="{9D8B030D-6E8A-4147-A177-3AD203B41FA5}">
                      <a16:colId xmlns:a16="http://schemas.microsoft.com/office/drawing/2014/main" val="20003"/>
                    </a:ext>
                  </a:extLst>
                </a:gridCol>
                <a:gridCol w="1539875">
                  <a:extLst>
                    <a:ext uri="{9D8B030D-6E8A-4147-A177-3AD203B41FA5}">
                      <a16:colId xmlns:a16="http://schemas.microsoft.com/office/drawing/2014/main" val="20004"/>
                    </a:ext>
                  </a:extLst>
                </a:gridCol>
              </a:tblGrid>
              <a:tr h="51748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IP</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192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168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39</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IP (nhị phân)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rgbClr val="FF0000"/>
                          </a:solidFill>
                          <a:effectLst/>
                          <a:latin typeface="Tahoma" pitchFamily="34" charset="0"/>
                          <a:ea typeface="SimSun" pitchFamily="2" charset="-122"/>
                        </a:rPr>
                        <a:t>11000000 </a:t>
                      </a:r>
                      <a:endParaRPr kumimoji="0" lang="en-US" sz="2400" b="0" i="0" u="none" strike="noStrike" cap="none" normalizeH="0" baseline="0">
                        <a:ln>
                          <a:noFill/>
                        </a:ln>
                        <a:solidFill>
                          <a:srgbClr val="FF0000"/>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kern="1200" cap="none" normalizeH="0" baseline="0">
                          <a:ln>
                            <a:noFill/>
                          </a:ln>
                          <a:solidFill>
                            <a:srgbClr val="FF0000"/>
                          </a:solidFill>
                          <a:effectLst/>
                          <a:latin typeface="Tahoma" pitchFamily="34" charset="0"/>
                          <a:ea typeface="SimSun" pitchFamily="2" charset="-122"/>
                          <a:cs typeface="+mn-cs"/>
                        </a:rPr>
                        <a:t>10101000</a:t>
                      </a:r>
                      <a:r>
                        <a:rPr kumimoji="0" lang="en-US" altLang="zh-CN" sz="2400" b="0" i="0" u="none" strike="noStrike" cap="none" normalizeH="0" baseline="0">
                          <a:ln>
                            <a:noFill/>
                          </a:ln>
                          <a:solidFill>
                            <a:schemeClr val="tx1"/>
                          </a:solidFill>
                          <a:effectLst/>
                          <a:latin typeface="Tahoma" pitchFamily="34" charset="0"/>
                          <a:ea typeface="SimSun" pitchFamily="2" charset="-122"/>
                        </a:rPr>
                        <a:t> </a:t>
                      </a: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kern="1200" cap="none" normalizeH="0" baseline="0">
                          <a:ln>
                            <a:noFill/>
                          </a:ln>
                          <a:solidFill>
                            <a:srgbClr val="FF0000"/>
                          </a:solidFill>
                          <a:effectLst/>
                          <a:latin typeface="Tahoma" pitchFamily="34" charset="0"/>
                          <a:ea typeface="SimSun" pitchFamily="2" charset="-122"/>
                          <a:cs typeface="+mn-cs"/>
                        </a:rPr>
                        <a:t>00000101</a:t>
                      </a:r>
                      <a:r>
                        <a:rPr kumimoji="0" lang="en-US" altLang="zh-CN" sz="2400" b="0" i="0" u="none" strike="noStrike" cap="none" normalizeH="0" baseline="0">
                          <a:ln>
                            <a:noFill/>
                          </a:ln>
                          <a:solidFill>
                            <a:schemeClr val="tx1"/>
                          </a:solidFill>
                          <a:effectLst/>
                          <a:latin typeface="Tahoma" pitchFamily="34" charset="0"/>
                          <a:ea typeface="SimSun" pitchFamily="2" charset="-122"/>
                        </a:rPr>
                        <a:t> </a:t>
                      </a: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kern="1200" cap="none" normalizeH="0" baseline="0">
                          <a:ln>
                            <a:noFill/>
                          </a:ln>
                          <a:solidFill>
                            <a:srgbClr val="FF0000"/>
                          </a:solidFill>
                          <a:effectLst/>
                          <a:latin typeface="Tahoma" pitchFamily="34" charset="0"/>
                          <a:ea typeface="SimSun" pitchFamily="2" charset="-122"/>
                          <a:cs typeface="+mn-cs"/>
                        </a:rPr>
                        <a:t>0010</a:t>
                      </a:r>
                      <a:r>
                        <a:rPr kumimoji="0" lang="en-US" sz="2400" b="0" i="0" u="none" strike="noStrike" cap="none" normalizeH="0" baseline="0">
                          <a:ln>
                            <a:noFill/>
                          </a:ln>
                          <a:solidFill>
                            <a:schemeClr val="tx1"/>
                          </a:solidFill>
                          <a:effectLst/>
                          <a:latin typeface="Tahoma" pitchFamily="34" charset="0"/>
                        </a:rPr>
                        <a:t>0111</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Subnet Mask</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rgbClr val="FF3300"/>
                          </a:solidFill>
                          <a:effectLst/>
                          <a:latin typeface="Tahoma" pitchFamily="34" charset="0"/>
                        </a:rPr>
                        <a:t>11111111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rgbClr val="FF3300"/>
                          </a:solidFill>
                          <a:effectLst/>
                          <a:latin typeface="Tahoma" pitchFamily="34" charset="0"/>
                        </a:rPr>
                        <a:t>11111111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rgbClr val="FF3300"/>
                          </a:solidFill>
                          <a:effectLst/>
                          <a:latin typeface="Tahoma" pitchFamily="34" charset="0"/>
                        </a:rPr>
                        <a:t>11111111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rgbClr val="FF3300"/>
                          </a:solidFill>
                          <a:effectLst/>
                          <a:latin typeface="Tahoma" pitchFamily="34" charset="0"/>
                        </a:rPr>
                        <a:t>1111</a:t>
                      </a:r>
                      <a:r>
                        <a:rPr kumimoji="0" lang="en-US" altLang="zh-CN" sz="2400" b="0" i="0" u="none" strike="noStrike" cap="none" normalizeH="0" baseline="0">
                          <a:ln>
                            <a:noFill/>
                          </a:ln>
                          <a:solidFill>
                            <a:schemeClr val="tx1"/>
                          </a:solidFill>
                          <a:effectLst/>
                          <a:latin typeface="Tahoma" pitchFamily="34" charset="0"/>
                          <a:ea typeface="SimSun" pitchFamily="2" charset="-122"/>
                        </a:rPr>
                        <a:t>0000</a:t>
                      </a:r>
                      <a:endParaRPr kumimoji="0" lang="en-US" sz="2400" b="0" i="0" u="none" strike="noStrike" cap="none" normalizeH="0" baseline="0">
                        <a:ln>
                          <a:noFill/>
                        </a:ln>
                        <a:solidFill>
                          <a:schemeClr val="tx1"/>
                        </a:solidFill>
                        <a:effectLst/>
                        <a:latin typeface="Tahoma" pitchFamily="34" charset="0"/>
                        <a:ea typeface="SimSun" pitchFamily="2" charset="-122"/>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35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AND</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rgbClr val="FF0000"/>
                          </a:solidFill>
                          <a:effectLst/>
                          <a:latin typeface="Tahoma" pitchFamily="34" charset="0"/>
                          <a:ea typeface="SimSun" pitchFamily="2" charset="-122"/>
                        </a:rPr>
                        <a:t>11000000 </a:t>
                      </a:r>
                      <a:endParaRPr kumimoji="0" lang="en-US" sz="2400" b="0" i="0" u="none" strike="noStrike" cap="none" normalizeH="0" baseline="0">
                        <a:ln>
                          <a:noFill/>
                        </a:ln>
                        <a:solidFill>
                          <a:srgbClr val="FF0000"/>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kern="1200" cap="none" normalizeH="0" baseline="0">
                          <a:ln>
                            <a:noFill/>
                          </a:ln>
                          <a:solidFill>
                            <a:srgbClr val="FF0000"/>
                          </a:solidFill>
                          <a:effectLst/>
                          <a:latin typeface="Tahoma" pitchFamily="34" charset="0"/>
                          <a:ea typeface="SimSun" pitchFamily="2" charset="-122"/>
                          <a:cs typeface="+mn-cs"/>
                        </a:rPr>
                        <a:t>10101000</a:t>
                      </a:r>
                      <a:r>
                        <a:rPr kumimoji="0" lang="en-US" altLang="zh-CN" sz="2400" b="0" i="0" u="none" strike="noStrike" cap="none" normalizeH="0" baseline="0">
                          <a:ln>
                            <a:noFill/>
                          </a:ln>
                          <a:solidFill>
                            <a:schemeClr val="tx1"/>
                          </a:solidFill>
                          <a:effectLst/>
                          <a:latin typeface="Tahoma" pitchFamily="34" charset="0"/>
                          <a:ea typeface="SimSun" pitchFamily="2" charset="-122"/>
                        </a:rPr>
                        <a:t> </a:t>
                      </a: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kern="1200" cap="none" normalizeH="0" baseline="0">
                          <a:ln>
                            <a:noFill/>
                          </a:ln>
                          <a:solidFill>
                            <a:srgbClr val="FF0000"/>
                          </a:solidFill>
                          <a:effectLst/>
                          <a:latin typeface="Tahoma" pitchFamily="34" charset="0"/>
                          <a:ea typeface="SimSun" pitchFamily="2" charset="-122"/>
                          <a:cs typeface="+mn-cs"/>
                        </a:rPr>
                        <a:t>00000101</a:t>
                      </a:r>
                      <a:r>
                        <a:rPr kumimoji="0" lang="en-US" altLang="zh-CN" sz="2400" b="0" i="0" u="none" strike="noStrike" cap="none" normalizeH="0" baseline="0">
                          <a:ln>
                            <a:noFill/>
                          </a:ln>
                          <a:solidFill>
                            <a:schemeClr val="tx1"/>
                          </a:solidFill>
                          <a:effectLst/>
                          <a:latin typeface="Tahoma" pitchFamily="34" charset="0"/>
                          <a:ea typeface="SimSun" pitchFamily="2" charset="-122"/>
                        </a:rPr>
                        <a:t> </a:t>
                      </a: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rgbClr val="FF0000"/>
                          </a:solidFill>
                          <a:effectLst/>
                          <a:latin typeface="Tahoma" pitchFamily="34" charset="0"/>
                        </a:rPr>
                        <a:t>0010</a:t>
                      </a:r>
                      <a:r>
                        <a:rPr kumimoji="0" lang="en-US" sz="2400" b="0" i="0" u="none" strike="noStrike" cap="none" normalizeH="0" baseline="0">
                          <a:ln>
                            <a:noFill/>
                          </a:ln>
                          <a:solidFill>
                            <a:schemeClr val="tx1"/>
                          </a:solidFill>
                          <a:effectLst/>
                          <a:latin typeface="Tahoma" pitchFamily="34" charset="0"/>
                        </a:rPr>
                        <a:t>0000</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NetworkID</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192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168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32</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35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HostID</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7</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2" name="Slide Number Placeholder 6"/>
          <p:cNvSpPr>
            <a:spLocks noGrp="1"/>
          </p:cNvSpPr>
          <p:nvPr>
            <p:ph type="sldNum" sz="quarter" idx="12"/>
          </p:nvPr>
        </p:nvSpPr>
        <p:spPr/>
        <p:txBody>
          <a:bodyPr/>
          <a:lstStyle/>
          <a:p>
            <a:pPr>
              <a:defRPr/>
            </a:pPr>
            <a:fld id="{E24A35F0-EAD4-46D3-9AD8-4667FBC94EF8}" type="slidenum">
              <a:rPr lang="en-US"/>
              <a:pPr>
                <a:defRPr/>
              </a:pPr>
              <a:t>60</a:t>
            </a:fld>
            <a:endParaRPr lang="en-US"/>
          </a:p>
        </p:txBody>
      </p:sp>
      <p:sp>
        <p:nvSpPr>
          <p:cNvPr id="181296" name="Oval 47"/>
          <p:cNvSpPr>
            <a:spLocks noChangeArrowheads="1"/>
          </p:cNvSpPr>
          <p:nvPr/>
        </p:nvSpPr>
        <p:spPr bwMode="auto">
          <a:xfrm>
            <a:off x="9486900" y="2590800"/>
            <a:ext cx="8001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
        <p:nvSpPr>
          <p:cNvPr id="181297" name="Freeform 48"/>
          <p:cNvSpPr>
            <a:spLocks/>
          </p:cNvSpPr>
          <p:nvPr/>
        </p:nvSpPr>
        <p:spPr bwMode="auto">
          <a:xfrm>
            <a:off x="9753600" y="2971800"/>
            <a:ext cx="850900" cy="2819400"/>
          </a:xfrm>
          <a:custGeom>
            <a:avLst/>
            <a:gdLst>
              <a:gd name="T0" fmla="*/ 2147483647 w 632"/>
              <a:gd name="T1" fmla="*/ 0 h 2208"/>
              <a:gd name="T2" fmla="*/ 2147483647 w 632"/>
              <a:gd name="T3" fmla="*/ 2147483647 h 2208"/>
              <a:gd name="T4" fmla="*/ 0 w 632"/>
              <a:gd name="T5" fmla="*/ 2147483647 h 2208"/>
              <a:gd name="T6" fmla="*/ 0 60000 65536"/>
              <a:gd name="T7" fmla="*/ 0 60000 65536"/>
              <a:gd name="T8" fmla="*/ 0 60000 65536"/>
              <a:gd name="T9" fmla="*/ 0 w 632"/>
              <a:gd name="T10" fmla="*/ 0 h 2208"/>
              <a:gd name="T11" fmla="*/ 632 w 632"/>
              <a:gd name="T12" fmla="*/ 2208 h 2208"/>
            </a:gdLst>
            <a:ahLst/>
            <a:cxnLst>
              <a:cxn ang="T6">
                <a:pos x="T0" y="T1"/>
              </a:cxn>
              <a:cxn ang="T7">
                <a:pos x="T2" y="T3"/>
              </a:cxn>
              <a:cxn ang="T8">
                <a:pos x="T4" y="T5"/>
              </a:cxn>
            </a:cxnLst>
            <a:rect l="T9" t="T10" r="T11" b="T12"/>
            <a:pathLst>
              <a:path w="632" h="2208">
                <a:moveTo>
                  <a:pt x="336" y="0"/>
                </a:moveTo>
                <a:cubicBezTo>
                  <a:pt x="484" y="272"/>
                  <a:pt x="632" y="544"/>
                  <a:pt x="576" y="912"/>
                </a:cubicBezTo>
                <a:cubicBezTo>
                  <a:pt x="520" y="1280"/>
                  <a:pt x="260" y="1744"/>
                  <a:pt x="0" y="220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298" name="Oval 49"/>
          <p:cNvSpPr>
            <a:spLocks noChangeArrowheads="1"/>
          </p:cNvSpPr>
          <p:nvPr/>
        </p:nvSpPr>
        <p:spPr bwMode="auto">
          <a:xfrm>
            <a:off x="9296400" y="5638800"/>
            <a:ext cx="4572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Tree>
    <p:extLst>
      <p:ext uri="{BB962C8B-B14F-4D97-AF65-F5344CB8AC3E}">
        <p14:creationId xmlns:p14="http://schemas.microsoft.com/office/powerpoint/2010/main" val="385105034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23" name="Rectangle 23"/>
          <p:cNvSpPr>
            <a:spLocks noGrp="1" noChangeArrowheads="1"/>
          </p:cNvSpPr>
          <p:nvPr>
            <p:ph type="title"/>
          </p:nvPr>
        </p:nvSpPr>
        <p:spPr>
          <a:xfrm>
            <a:off x="2362200" y="0"/>
            <a:ext cx="7391400" cy="914400"/>
          </a:xfrm>
        </p:spPr>
        <p:txBody>
          <a:bodyPr rtlCol="0">
            <a:normAutofit fontScale="90000"/>
          </a:bodyPr>
          <a:lstStyle/>
          <a:p>
            <a:pPr fontAlgn="auto">
              <a:spcAft>
                <a:spcPts val="0"/>
              </a:spcAft>
              <a:defRPr/>
            </a:pPr>
            <a:r>
              <a:rPr lang="en-US" sz="4000" dirty="0" err="1">
                <a:solidFill>
                  <a:schemeClr val="tx2">
                    <a:satMod val="130000"/>
                  </a:schemeClr>
                </a:solidFill>
              </a:rPr>
              <a:t>Hai</a:t>
            </a:r>
            <a:r>
              <a:rPr lang="en-US" sz="4000" dirty="0">
                <a:solidFill>
                  <a:schemeClr val="tx2">
                    <a:satMod val="130000"/>
                  </a:schemeClr>
                </a:solidFill>
              </a:rPr>
              <a:t> </a:t>
            </a:r>
            <a:r>
              <a:rPr lang="en-US" sz="4000" dirty="0" err="1">
                <a:solidFill>
                  <a:schemeClr val="tx2">
                    <a:satMod val="130000"/>
                  </a:schemeClr>
                </a:solidFill>
              </a:rPr>
              <a:t>địa</a:t>
            </a:r>
            <a:r>
              <a:rPr lang="en-US" sz="4000" dirty="0">
                <a:solidFill>
                  <a:schemeClr val="tx2">
                    <a:satMod val="130000"/>
                  </a:schemeClr>
                </a:solidFill>
              </a:rPr>
              <a:t> </a:t>
            </a:r>
            <a:r>
              <a:rPr lang="en-US" sz="4000" dirty="0" err="1">
                <a:solidFill>
                  <a:schemeClr val="tx2">
                    <a:satMod val="130000"/>
                  </a:schemeClr>
                </a:solidFill>
              </a:rPr>
              <a:t>chỉ</a:t>
            </a:r>
            <a:r>
              <a:rPr lang="en-US" sz="4000" dirty="0">
                <a:solidFill>
                  <a:schemeClr val="tx2">
                    <a:satMod val="130000"/>
                  </a:schemeClr>
                </a:solidFill>
              </a:rPr>
              <a:t> </a:t>
            </a:r>
            <a:r>
              <a:rPr lang="en-US" sz="4000" dirty="0" err="1">
                <a:solidFill>
                  <a:schemeClr val="tx2">
                    <a:satMod val="130000"/>
                  </a:schemeClr>
                </a:solidFill>
              </a:rPr>
              <a:t>trên</a:t>
            </a:r>
            <a:r>
              <a:rPr lang="en-US" sz="4000" dirty="0">
                <a:solidFill>
                  <a:schemeClr val="tx2">
                    <a:satMod val="130000"/>
                  </a:schemeClr>
                </a:solidFill>
              </a:rPr>
              <a:t> </a:t>
            </a:r>
            <a:r>
              <a:rPr lang="en-US" sz="4000" dirty="0" err="1">
                <a:solidFill>
                  <a:schemeClr val="tx2">
                    <a:satMod val="130000"/>
                  </a:schemeClr>
                </a:solidFill>
              </a:rPr>
              <a:t>có</a:t>
            </a:r>
            <a:r>
              <a:rPr lang="en-US" sz="4000" dirty="0">
                <a:solidFill>
                  <a:schemeClr val="tx2">
                    <a:satMod val="130000"/>
                  </a:schemeClr>
                </a:solidFill>
              </a:rPr>
              <a:t> </a:t>
            </a:r>
            <a:r>
              <a:rPr lang="en-US" sz="4000" dirty="0" err="1">
                <a:solidFill>
                  <a:schemeClr val="tx2">
                    <a:satMod val="130000"/>
                  </a:schemeClr>
                </a:solidFill>
              </a:rPr>
              <a:t>cùng</a:t>
            </a:r>
            <a:r>
              <a:rPr lang="en-US" sz="4000" dirty="0">
                <a:solidFill>
                  <a:schemeClr val="tx2">
                    <a:satMod val="130000"/>
                  </a:schemeClr>
                </a:solidFill>
              </a:rPr>
              <a:t> </a:t>
            </a:r>
            <a:r>
              <a:rPr lang="en-US" sz="4000" dirty="0" err="1">
                <a:solidFill>
                  <a:schemeClr val="tx2">
                    <a:satMod val="130000"/>
                  </a:schemeClr>
                </a:solidFill>
              </a:rPr>
              <a:t>mạng</a:t>
            </a:r>
            <a:r>
              <a:rPr lang="en-US" sz="4000" dirty="0">
                <a:solidFill>
                  <a:schemeClr val="tx2">
                    <a:satMod val="130000"/>
                  </a:schemeClr>
                </a:solidFill>
              </a:rPr>
              <a:t>? </a:t>
            </a:r>
          </a:p>
        </p:txBody>
      </p:sp>
      <p:sp>
        <p:nvSpPr>
          <p:cNvPr id="190467" name="Rectangle 2"/>
          <p:cNvSpPr>
            <a:spLocks noGrp="1" noChangeArrowheads="1"/>
          </p:cNvSpPr>
          <p:nvPr>
            <p:ph type="body" sz="half" idx="1"/>
          </p:nvPr>
        </p:nvSpPr>
        <p:spPr>
          <a:xfrm>
            <a:off x="1905000" y="1828800"/>
            <a:ext cx="4038600" cy="1143000"/>
          </a:xfrm>
        </p:spPr>
        <p:txBody>
          <a:bodyPr rtlCol="0">
            <a:normAutofit/>
          </a:bodyPr>
          <a:lstStyle/>
          <a:p>
            <a:pPr marL="660400" indent="-660400" fontAlgn="auto">
              <a:spcAft>
                <a:spcPts val="0"/>
              </a:spcAft>
              <a:buFont typeface="Arial" pitchFamily="34" charset="0"/>
              <a:buChar char="•"/>
              <a:defRPr/>
            </a:pPr>
            <a:r>
              <a:rPr lang="en-US"/>
              <a:t>192.168.5.9/28 </a:t>
            </a:r>
          </a:p>
          <a:p>
            <a:pPr marL="660400" indent="-660400" fontAlgn="auto">
              <a:spcAft>
                <a:spcPts val="0"/>
              </a:spcAft>
              <a:buFont typeface="Arial" pitchFamily="34" charset="0"/>
              <a:buChar char="•"/>
              <a:defRPr/>
            </a:pPr>
            <a:r>
              <a:rPr lang="en-US"/>
              <a:t>192.168.5.39/28</a:t>
            </a:r>
          </a:p>
        </p:txBody>
      </p:sp>
      <p:graphicFrame>
        <p:nvGraphicFramePr>
          <p:cNvPr id="281626" name="Group 26"/>
          <p:cNvGraphicFramePr>
            <a:graphicFrameLocks noGrp="1"/>
          </p:cNvGraphicFramePr>
          <p:nvPr>
            <p:ph sz="half" idx="2"/>
          </p:nvPr>
        </p:nvGraphicFramePr>
        <p:xfrm>
          <a:off x="1905000" y="2971800"/>
          <a:ext cx="8458200" cy="2743200"/>
        </p:xfrm>
        <a:graphic>
          <a:graphicData uri="http://schemas.openxmlformats.org/drawingml/2006/table">
            <a:tbl>
              <a:tblPr/>
              <a:tblGrid>
                <a:gridCol w="1828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2461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Net ID của địa chỉ thứ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61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Net ID của địa chỉ thứ 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168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3600" b="0" i="0" u="none" strike="noStrike" cap="none" normalizeH="0" baseline="0">
                          <a:ln>
                            <a:noFill/>
                          </a:ln>
                          <a:solidFill>
                            <a:schemeClr val="tx1"/>
                          </a:solidFill>
                          <a:effectLst/>
                          <a:latin typeface="Tahoma" pitchFamily="34" charset="0"/>
                          <a:ea typeface="SimSun" pitchFamily="2" charset="-122"/>
                          <a:cs typeface="Arial" charset="0"/>
                        </a:rPr>
                        <a:t>32 </a:t>
                      </a:r>
                      <a:endParaRPr kumimoji="0" lang="en-US" sz="3600" b="0" i="0" u="none" strike="noStrike" cap="none" normalizeH="0" baseline="0">
                        <a:ln>
                          <a:noFill/>
                        </a:ln>
                        <a:solidFill>
                          <a:schemeClr val="tx1"/>
                        </a:solidFill>
                        <a:effectLst/>
                        <a:latin typeface="Tahoma" pitchFamily="34" charset="0"/>
                        <a:ea typeface="SimSun"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 name="Slide Number Placeholder 6"/>
          <p:cNvSpPr>
            <a:spLocks noGrp="1"/>
          </p:cNvSpPr>
          <p:nvPr>
            <p:ph type="sldNum" sz="quarter" idx="12"/>
          </p:nvPr>
        </p:nvSpPr>
        <p:spPr/>
        <p:txBody>
          <a:bodyPr/>
          <a:lstStyle/>
          <a:p>
            <a:pPr>
              <a:defRPr/>
            </a:pPr>
            <a:fld id="{ABD9CFCF-5618-4690-8E4D-F4931DDFD32D}" type="slidenum">
              <a:rPr lang="en-US"/>
              <a:pPr>
                <a:defRPr/>
              </a:pPr>
              <a:t>61</a:t>
            </a:fld>
            <a:endParaRPr lang="en-US"/>
          </a:p>
        </p:txBody>
      </p:sp>
      <p:sp>
        <p:nvSpPr>
          <p:cNvPr id="281624" name="AutoShape 24"/>
          <p:cNvSpPr>
            <a:spLocks noChangeArrowheads="1"/>
          </p:cNvSpPr>
          <p:nvPr/>
        </p:nvSpPr>
        <p:spPr bwMode="auto">
          <a:xfrm>
            <a:off x="6096000" y="1447800"/>
            <a:ext cx="4114800" cy="1447800"/>
          </a:xfrm>
          <a:prstGeom prst="wedgeEllipseCallout">
            <a:avLst>
              <a:gd name="adj1" fmla="val -63231"/>
              <a:gd name="adj2" fmla="val 19847"/>
            </a:avLst>
          </a:prstGeom>
          <a:solidFill>
            <a:schemeClr val="accent1"/>
          </a:solidFill>
          <a:ln w="9525">
            <a:solidFill>
              <a:schemeClr val="tx1"/>
            </a:solidFill>
            <a:miter lim="800000"/>
            <a:headEnd/>
            <a:tailEnd/>
          </a:ln>
        </p:spPr>
        <p:txBody>
          <a:bodyPr/>
          <a:lstStyle/>
          <a:p>
            <a:pPr algn="ctr"/>
            <a:r>
              <a:rPr lang="en-US" sz="2400" b="1" u="sng">
                <a:latin typeface="Times New Roman" pitchFamily="18" charset="0"/>
              </a:rPr>
              <a:t>Kết luận:</a:t>
            </a:r>
            <a:r>
              <a:rPr lang="en-US" sz="2400">
                <a:latin typeface="Times New Roman" pitchFamily="18" charset="0"/>
              </a:rPr>
              <a:t> Hai địa chỉ trên không cùng mạng</a:t>
            </a:r>
          </a:p>
        </p:txBody>
      </p:sp>
    </p:spTree>
    <p:extLst>
      <p:ext uri="{BB962C8B-B14F-4D97-AF65-F5344CB8AC3E}">
        <p14:creationId xmlns:p14="http://schemas.microsoft.com/office/powerpoint/2010/main" val="3740442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1624"/>
                                        </p:tgtEl>
                                        <p:attrNameLst>
                                          <p:attrName>style.visibility</p:attrName>
                                        </p:attrNameLst>
                                      </p:cBhvr>
                                      <p:to>
                                        <p:strVal val="visible"/>
                                      </p:to>
                                    </p:set>
                                    <p:animEffect transition="in" filter="blinds(horizontal)">
                                      <p:cBhvr>
                                        <p:cTn id="7" dur="500"/>
                                        <p:tgtEl>
                                          <p:spTgt spid="28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590801" y="1"/>
            <a:ext cx="7877175" cy="974725"/>
          </a:xfrm>
        </p:spPr>
        <p:txBody>
          <a:bodyPr rtlCol="0">
            <a:normAutofit/>
          </a:bodyPr>
          <a:lstStyle/>
          <a:p>
            <a:pPr fontAlgn="auto">
              <a:spcAft>
                <a:spcPts val="0"/>
              </a:spcAft>
              <a:defRPr/>
            </a:pPr>
            <a:r>
              <a:rPr lang="en-US">
                <a:solidFill>
                  <a:schemeClr val="tx2">
                    <a:satMod val="130000"/>
                  </a:schemeClr>
                </a:solidFill>
              </a:rPr>
              <a:t>Liệt kê tất cả các địa chỉ IP</a:t>
            </a:r>
          </a:p>
        </p:txBody>
      </p:sp>
      <p:graphicFrame>
        <p:nvGraphicFramePr>
          <p:cNvPr id="282645" name="Group 21"/>
          <p:cNvGraphicFramePr>
            <a:graphicFrameLocks noGrp="1"/>
          </p:cNvGraphicFramePr>
          <p:nvPr>
            <p:ph type="tbl" idx="1"/>
          </p:nvPr>
        </p:nvGraphicFramePr>
        <p:xfrm>
          <a:off x="1981200" y="2057400"/>
          <a:ext cx="8269288" cy="4102572"/>
        </p:xfrm>
        <a:graphic>
          <a:graphicData uri="http://schemas.openxmlformats.org/drawingml/2006/table">
            <a:tbl>
              <a:tblPr/>
              <a:tblGrid>
                <a:gridCol w="1338263">
                  <a:extLst>
                    <a:ext uri="{9D8B030D-6E8A-4147-A177-3AD203B41FA5}">
                      <a16:colId xmlns:a16="http://schemas.microsoft.com/office/drawing/2014/main" val="20000"/>
                    </a:ext>
                  </a:extLst>
                </a:gridCol>
                <a:gridCol w="4892675">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tblGrid>
              <a:tr h="1554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Mạng tương ứng với IP</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Vùng địa chỉ HostID với dạng nhị phân </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Vùng địa chỉ HostID với dạng thập phân </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390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1 </a:t>
                      </a:r>
                      <a:endParaRPr kumimoji="0" lang="en-US" sz="2800" b="0" i="0" u="none" strike="noStrike" cap="none" normalizeH="0" baseline="0">
                        <a:ln>
                          <a:noFill/>
                        </a:ln>
                        <a:solidFill>
                          <a:schemeClr val="tx1"/>
                        </a:solidFill>
                        <a:effectLst/>
                        <a:latin typeface="Tahoma" pitchFamily="34"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rgbClr val="FF3300"/>
                          </a:solidFill>
                          <a:effectLst/>
                          <a:latin typeface="Tahoma" pitchFamily="34" charset="0"/>
                          <a:ea typeface="SimSun" pitchFamily="2" charset="-122"/>
                        </a:rPr>
                        <a:t>11000000.10101000.00000101.0000</a:t>
                      </a:r>
                      <a:r>
                        <a:rPr kumimoji="0" lang="en-US" altLang="zh-CN" sz="2000" b="0" i="0" u="none" strike="noStrike" cap="none" normalizeH="0" baseline="0">
                          <a:ln>
                            <a:noFill/>
                          </a:ln>
                          <a:solidFill>
                            <a:schemeClr val="tx1"/>
                          </a:solidFill>
                          <a:effectLst/>
                          <a:latin typeface="Tahoma" pitchFamily="34" charset="0"/>
                          <a:ea typeface="SimSun" pitchFamily="2" charset="-122"/>
                        </a:rPr>
                        <a:t>0001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Đến</a:t>
                      </a:r>
                      <a:r>
                        <a:rPr kumimoji="0" lang="en-US" altLang="zh-CN" sz="2800" b="0" i="0" u="none" strike="noStrike" cap="none" normalizeH="0" baseline="0">
                          <a:ln>
                            <a:noFill/>
                          </a:ln>
                          <a:solidFill>
                            <a:schemeClr val="tx1"/>
                          </a:solidFill>
                          <a:effectLst/>
                          <a:latin typeface="Tahoma" pitchFamily="34" charset="0"/>
                          <a:ea typeface="SimSun" pitchFamily="2" charset="-122"/>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rgbClr val="FF3300"/>
                          </a:solidFill>
                          <a:effectLst/>
                          <a:latin typeface="Tahoma" pitchFamily="34" charset="0"/>
                          <a:ea typeface="SimSun" pitchFamily="2" charset="-122"/>
                        </a:rPr>
                        <a:t>11000000.10101000.00000101.0000</a:t>
                      </a:r>
                      <a:r>
                        <a:rPr kumimoji="0" lang="en-US" altLang="zh-CN" sz="2000" b="0" i="0" u="none" strike="noStrike" cap="none" normalizeH="0" baseline="0">
                          <a:ln>
                            <a:noFill/>
                          </a:ln>
                          <a:solidFill>
                            <a:schemeClr val="tx1"/>
                          </a:solidFill>
                          <a:effectLst/>
                          <a:latin typeface="Tahoma" pitchFamily="34" charset="0"/>
                          <a:ea typeface="SimSun" pitchFamily="2" charset="-122"/>
                        </a:rPr>
                        <a:t>1110</a:t>
                      </a:r>
                      <a:endParaRPr kumimoji="0" lang="en-US" sz="2000" b="0" i="0" u="none" strike="noStrike" cap="none" normalizeH="0" baseline="0">
                        <a:ln>
                          <a:noFill/>
                        </a:ln>
                        <a:solidFill>
                          <a:schemeClr val="tx1"/>
                        </a:solidFill>
                        <a:effectLst/>
                        <a:latin typeface="Tahoma" pitchFamily="34" charset="0"/>
                        <a:ea typeface="SimSun" pitchFamily="2"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192.168.5.1/28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Đến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192.168.5.14/28</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390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SimSun" pitchFamily="2" charset="-122"/>
                        </a:rPr>
                        <a:t>2 </a:t>
                      </a:r>
                      <a:endParaRPr kumimoji="0" lang="en-US" sz="2800" b="0" i="0" u="none" strike="noStrike" cap="none" normalizeH="0" baseline="0">
                        <a:ln>
                          <a:noFill/>
                        </a:ln>
                        <a:solidFill>
                          <a:schemeClr val="tx1"/>
                        </a:solidFill>
                        <a:effectLst/>
                        <a:latin typeface="Tahoma" pitchFamily="34"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rgbClr val="FF3300"/>
                          </a:solidFill>
                          <a:effectLst/>
                          <a:latin typeface="Tahoma" pitchFamily="34" charset="0"/>
                          <a:ea typeface="SimSun" pitchFamily="2" charset="-122"/>
                        </a:rPr>
                        <a:t>11000000.10101000.00000101.0010</a:t>
                      </a:r>
                      <a:r>
                        <a:rPr kumimoji="0" lang="en-US" altLang="zh-CN" sz="2000" b="0" i="0" u="none" strike="noStrike" cap="none" normalizeH="0" baseline="0">
                          <a:ln>
                            <a:noFill/>
                          </a:ln>
                          <a:solidFill>
                            <a:schemeClr val="tx1"/>
                          </a:solidFill>
                          <a:effectLst/>
                          <a:latin typeface="Tahoma" pitchFamily="34" charset="0"/>
                          <a:ea typeface="SimSun" pitchFamily="2" charset="-122"/>
                        </a:rPr>
                        <a:t>0001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Đến</a:t>
                      </a:r>
                      <a:r>
                        <a:rPr kumimoji="0" lang="en-US" altLang="zh-CN" sz="2800" b="0" i="0" u="none" strike="noStrike" cap="none" normalizeH="0" baseline="0">
                          <a:ln>
                            <a:noFill/>
                          </a:ln>
                          <a:solidFill>
                            <a:schemeClr val="tx1"/>
                          </a:solidFill>
                          <a:effectLst/>
                          <a:latin typeface="Tahoma" pitchFamily="34" charset="0"/>
                          <a:ea typeface="SimSun" pitchFamily="2" charset="-122"/>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rgbClr val="FF3300"/>
                          </a:solidFill>
                          <a:effectLst/>
                          <a:latin typeface="Tahoma" pitchFamily="34" charset="0"/>
                          <a:ea typeface="SimSun" pitchFamily="2" charset="-122"/>
                        </a:rPr>
                        <a:t>11000000.10101000.00000101.0010</a:t>
                      </a:r>
                      <a:r>
                        <a:rPr kumimoji="0" lang="en-US" altLang="zh-CN" sz="2000" b="0" i="0" u="none" strike="noStrike" cap="none" normalizeH="0" baseline="0">
                          <a:ln>
                            <a:noFill/>
                          </a:ln>
                          <a:solidFill>
                            <a:schemeClr val="tx1"/>
                          </a:solidFill>
                          <a:effectLst/>
                          <a:latin typeface="Tahoma" pitchFamily="34" charset="0"/>
                          <a:ea typeface="SimSun" pitchFamily="2" charset="-122"/>
                        </a:rPr>
                        <a:t>1110</a:t>
                      </a:r>
                      <a:endParaRPr kumimoji="0" lang="en-US" sz="2000" b="0" i="0" u="none" strike="noStrike" cap="none" normalizeH="0" baseline="0">
                        <a:ln>
                          <a:noFill/>
                        </a:ln>
                        <a:solidFill>
                          <a:schemeClr val="tx1"/>
                        </a:solidFill>
                        <a:effectLst/>
                        <a:latin typeface="Tahoma" pitchFamily="34" charset="0"/>
                        <a:ea typeface="SimSun" pitchFamily="2"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192.168.5.33/28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Đến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192.168.5.46/28</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3" name="Slide Number Placeholder 5"/>
          <p:cNvSpPr>
            <a:spLocks noGrp="1"/>
          </p:cNvSpPr>
          <p:nvPr>
            <p:ph type="sldNum" sz="quarter" idx="4294967295"/>
          </p:nvPr>
        </p:nvSpPr>
        <p:spPr>
          <a:xfrm>
            <a:off x="8763000" y="6243638"/>
            <a:ext cx="1905000" cy="457200"/>
          </a:xfrm>
          <a:prstGeom prst="rect">
            <a:avLst/>
          </a:prstGeom>
        </p:spPr>
        <p:txBody>
          <a:bodyPr/>
          <a:lstStyle/>
          <a:p>
            <a:pPr>
              <a:defRPr/>
            </a:pPr>
            <a:fld id="{888E16E1-DEDC-4263-8F9A-086E95D0E3FC}" type="slidenum">
              <a:rPr lang="en-US"/>
              <a:pPr>
                <a:defRPr/>
              </a:pPr>
              <a:t>62</a:t>
            </a:fld>
            <a:endParaRPr lang="en-US"/>
          </a:p>
        </p:txBody>
      </p:sp>
    </p:spTree>
    <p:extLst>
      <p:ext uri="{BB962C8B-B14F-4D97-AF65-F5344CB8AC3E}">
        <p14:creationId xmlns:p14="http://schemas.microsoft.com/office/powerpoint/2010/main" val="178310225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590800" y="76200"/>
            <a:ext cx="7772400" cy="914400"/>
          </a:xfrm>
        </p:spPr>
        <p:txBody>
          <a:bodyPr rtlCol="0">
            <a:normAutofit/>
          </a:bodyPr>
          <a:lstStyle/>
          <a:p>
            <a:pPr fontAlgn="auto">
              <a:spcAft>
                <a:spcPts val="0"/>
              </a:spcAft>
              <a:defRPr/>
            </a:pPr>
            <a:r>
              <a:rPr lang="en-US">
                <a:solidFill>
                  <a:schemeClr val="tx2">
                    <a:satMod val="130000"/>
                  </a:schemeClr>
                </a:solidFill>
              </a:rPr>
              <a:t>Bài tập 3</a:t>
            </a:r>
          </a:p>
        </p:txBody>
      </p:sp>
      <p:sp>
        <p:nvSpPr>
          <p:cNvPr id="184323" name="Rectangle 3"/>
          <p:cNvSpPr>
            <a:spLocks noGrp="1" noChangeArrowheads="1"/>
          </p:cNvSpPr>
          <p:nvPr>
            <p:ph idx="1"/>
          </p:nvPr>
        </p:nvSpPr>
        <p:spPr>
          <a:xfrm>
            <a:off x="2590800" y="1752600"/>
            <a:ext cx="7391400" cy="4648200"/>
          </a:xfrm>
        </p:spPr>
        <p:txBody>
          <a:bodyPr/>
          <a:lstStyle/>
          <a:p>
            <a:pPr marL="660400" indent="-660400">
              <a:lnSpc>
                <a:spcPct val="90000"/>
              </a:lnSpc>
              <a:buNone/>
            </a:pPr>
            <a:r>
              <a:rPr lang="en-US"/>
              <a:t>Hãy xét đến một địa chỉ IP class B, </a:t>
            </a:r>
            <a:r>
              <a:rPr lang="en-US" b="1"/>
              <a:t>139.12.0.0</a:t>
            </a:r>
            <a:r>
              <a:rPr lang="en-US"/>
              <a:t>, với subnet mask là </a:t>
            </a:r>
            <a:r>
              <a:rPr lang="en-US" b="1"/>
              <a:t>255.255.0.0</a:t>
            </a:r>
            <a:r>
              <a:rPr lang="en-US"/>
              <a:t>.  Một Network với địa chỉ thế này có thể chứa 65534 nodes hay computers. Đây là một con số quá lớn, trên mạng sẽ có đầy broadcast traffic. Hãy chia network thành 5 mạng con.</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9C85A35C-259C-4ADE-918A-D9A1FE603B9B}" type="slidenum">
              <a:rPr lang="en-US"/>
              <a:pPr>
                <a:defRPr/>
              </a:pPr>
              <a:t>63</a:t>
            </a:fld>
            <a:endParaRPr lang="en-US"/>
          </a:p>
        </p:txBody>
      </p:sp>
    </p:spTree>
    <p:extLst>
      <p:ext uri="{BB962C8B-B14F-4D97-AF65-F5344CB8AC3E}">
        <p14:creationId xmlns:p14="http://schemas.microsoft.com/office/powerpoint/2010/main" val="42224855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title"/>
          </p:nvPr>
        </p:nvSpPr>
        <p:spPr>
          <a:xfrm>
            <a:off x="2590801" y="76201"/>
            <a:ext cx="7802563" cy="962025"/>
          </a:xfrm>
        </p:spPr>
        <p:txBody>
          <a:bodyPr rtlCol="0">
            <a:normAutofit/>
          </a:bodyPr>
          <a:lstStyle/>
          <a:p>
            <a:pPr fontAlgn="auto">
              <a:spcAft>
                <a:spcPts val="0"/>
              </a:spcAft>
              <a:defRPr/>
            </a:pPr>
            <a:r>
              <a:rPr lang="en-US" sz="4000">
                <a:solidFill>
                  <a:schemeClr val="tx2">
                    <a:satMod val="130000"/>
                  </a:schemeClr>
                </a:solidFill>
              </a:rPr>
              <a:t>Bước 1: Xác định Subnet mask</a:t>
            </a:r>
          </a:p>
        </p:txBody>
      </p:sp>
      <p:sp>
        <p:nvSpPr>
          <p:cNvPr id="185347" name="Rectangle 2"/>
          <p:cNvSpPr>
            <a:spLocks noGrp="1" noChangeArrowheads="1"/>
          </p:cNvSpPr>
          <p:nvPr>
            <p:ph type="body" sz="half" idx="1"/>
          </p:nvPr>
        </p:nvSpPr>
        <p:spPr>
          <a:xfrm>
            <a:off x="2706689" y="2017714"/>
            <a:ext cx="7699375" cy="4041775"/>
          </a:xfrm>
        </p:spPr>
        <p:txBody>
          <a:bodyPr/>
          <a:lstStyle/>
          <a:p>
            <a:pPr marL="660400" indent="-660400">
              <a:lnSpc>
                <a:spcPct val="90000"/>
              </a:lnSpc>
              <a:buFont typeface="Wingdings 2" pitchFamily="18" charset="2"/>
              <a:buChar char=""/>
            </a:pPr>
            <a:r>
              <a:rPr lang="en-US" sz="4000"/>
              <a:t>Để chia thành 5 mạng con thì cần thêm 3 bit (vì 2</a:t>
            </a:r>
            <a:r>
              <a:rPr lang="en-US" sz="4000" baseline="30000"/>
              <a:t>3</a:t>
            </a:r>
            <a:r>
              <a:rPr lang="en-US" sz="4000"/>
              <a:t>  &gt; 5).</a:t>
            </a:r>
          </a:p>
          <a:p>
            <a:pPr marL="660400" indent="-660400">
              <a:lnSpc>
                <a:spcPct val="90000"/>
              </a:lnSpc>
              <a:buFont typeface="Wingdings 2" pitchFamily="18" charset="2"/>
              <a:buChar char=""/>
            </a:pPr>
            <a:r>
              <a:rPr lang="en-US" sz="3600"/>
              <a:t>Do đó Subnet mask sẽ cần: 16 (bits trước đây) + 3 (bits mới) = 19 bits </a:t>
            </a:r>
          </a:p>
          <a:p>
            <a:pPr marL="660400" indent="-660400">
              <a:lnSpc>
                <a:spcPct val="90000"/>
              </a:lnSpc>
              <a:buFont typeface="Wingdings 2" pitchFamily="18" charset="2"/>
              <a:buChar char=""/>
            </a:pPr>
            <a:r>
              <a:rPr lang="en-US" sz="3600"/>
              <a:t>Địa chỉ IP mới sẽ là </a:t>
            </a:r>
            <a:r>
              <a:rPr lang="en-US" sz="3600" b="1"/>
              <a:t>139.12.0.0/</a:t>
            </a:r>
            <a:r>
              <a:rPr lang="en-US" sz="3600" b="1">
                <a:solidFill>
                  <a:srgbClr val="FF3300"/>
                </a:solidFill>
              </a:rPr>
              <a:t>19</a:t>
            </a:r>
            <a:r>
              <a:rPr lang="en-US" sz="3600"/>
              <a:t> (để ý con số </a:t>
            </a:r>
            <a:r>
              <a:rPr lang="en-US" sz="3600">
                <a:solidFill>
                  <a:srgbClr val="FF3300"/>
                </a:solidFill>
              </a:rPr>
              <a:t>19</a:t>
            </a:r>
            <a:r>
              <a:rPr lang="en-US" sz="3600"/>
              <a:t> thay vì </a:t>
            </a:r>
            <a:r>
              <a:rPr lang="en-US" sz="3600">
                <a:solidFill>
                  <a:schemeClr val="accent2"/>
                </a:solidFill>
              </a:rPr>
              <a:t>16</a:t>
            </a:r>
            <a:r>
              <a:rPr lang="en-US" sz="3600"/>
              <a:t> như trước đây). </a:t>
            </a:r>
          </a:p>
        </p:txBody>
      </p:sp>
      <p:sp>
        <p:nvSpPr>
          <p:cNvPr id="6" name="Slide Number Placeholder 6"/>
          <p:cNvSpPr>
            <a:spLocks noGrp="1"/>
          </p:cNvSpPr>
          <p:nvPr>
            <p:ph type="sldNum" sz="quarter" idx="12"/>
          </p:nvPr>
        </p:nvSpPr>
        <p:spPr/>
        <p:txBody>
          <a:bodyPr/>
          <a:lstStyle/>
          <a:p>
            <a:pPr>
              <a:defRPr/>
            </a:pPr>
            <a:fld id="{FF16904F-9F18-44A2-AEF5-BF179AEC23C9}" type="slidenum">
              <a:rPr lang="en-US"/>
              <a:pPr>
                <a:defRPr/>
              </a:pPr>
              <a:t>64</a:t>
            </a:fld>
            <a:endParaRPr lang="en-US"/>
          </a:p>
        </p:txBody>
      </p:sp>
    </p:spTree>
    <p:extLst>
      <p:ext uri="{BB962C8B-B14F-4D97-AF65-F5344CB8AC3E}">
        <p14:creationId xmlns:p14="http://schemas.microsoft.com/office/powerpoint/2010/main" val="327431550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1752601" y="0"/>
            <a:ext cx="8715375" cy="1073150"/>
          </a:xfrm>
        </p:spPr>
        <p:txBody>
          <a:bodyPr rtlCol="0">
            <a:normAutofit fontScale="90000"/>
          </a:bodyPr>
          <a:lstStyle/>
          <a:p>
            <a:pPr fontAlgn="auto">
              <a:spcAft>
                <a:spcPts val="0"/>
              </a:spcAft>
              <a:defRPr/>
            </a:pPr>
            <a:r>
              <a:rPr lang="en-US" sz="4000" dirty="0" err="1">
                <a:solidFill>
                  <a:schemeClr val="tx2">
                    <a:satMod val="130000"/>
                  </a:schemeClr>
                </a:solidFill>
              </a:rPr>
              <a:t>Bước</a:t>
            </a:r>
            <a:r>
              <a:rPr lang="en-US" sz="4000" dirty="0">
                <a:solidFill>
                  <a:schemeClr val="tx2">
                    <a:satMod val="130000"/>
                  </a:schemeClr>
                </a:solidFill>
              </a:rPr>
              <a:t> 2: </a:t>
            </a:r>
            <a:r>
              <a:rPr lang="en-US" sz="4000" dirty="0" err="1">
                <a:solidFill>
                  <a:schemeClr val="tx2">
                    <a:satMod val="130000"/>
                  </a:schemeClr>
                </a:solidFill>
              </a:rPr>
              <a:t>Liệt</a:t>
            </a:r>
            <a:r>
              <a:rPr lang="en-US" sz="4000" dirty="0">
                <a:solidFill>
                  <a:schemeClr val="tx2">
                    <a:satMod val="130000"/>
                  </a:schemeClr>
                </a:solidFill>
              </a:rPr>
              <a:t> </a:t>
            </a:r>
            <a:r>
              <a:rPr lang="en-US" sz="4000" dirty="0" err="1">
                <a:solidFill>
                  <a:schemeClr val="tx2">
                    <a:satMod val="130000"/>
                  </a:schemeClr>
                </a:solidFill>
              </a:rPr>
              <a:t>kê</a:t>
            </a:r>
            <a:r>
              <a:rPr lang="en-US" sz="4000" dirty="0">
                <a:solidFill>
                  <a:schemeClr val="tx2">
                    <a:satMod val="130000"/>
                  </a:schemeClr>
                </a:solidFill>
              </a:rPr>
              <a:t> ID </a:t>
            </a:r>
            <a:r>
              <a:rPr lang="en-US" sz="4000" dirty="0" err="1">
                <a:solidFill>
                  <a:schemeClr val="tx2">
                    <a:satMod val="130000"/>
                  </a:schemeClr>
                </a:solidFill>
              </a:rPr>
              <a:t>của</a:t>
            </a:r>
            <a:r>
              <a:rPr lang="en-US" sz="4000" dirty="0">
                <a:solidFill>
                  <a:schemeClr val="tx2">
                    <a:satMod val="130000"/>
                  </a:schemeClr>
                </a:solidFill>
              </a:rPr>
              <a:t> </a:t>
            </a:r>
            <a:r>
              <a:rPr lang="en-US" sz="4000" dirty="0" err="1">
                <a:solidFill>
                  <a:schemeClr val="tx2">
                    <a:satMod val="130000"/>
                  </a:schemeClr>
                </a:solidFill>
              </a:rPr>
              <a:t>các</a:t>
            </a:r>
            <a:r>
              <a:rPr lang="en-US" sz="4000" dirty="0">
                <a:solidFill>
                  <a:schemeClr val="tx2">
                    <a:satMod val="130000"/>
                  </a:schemeClr>
                </a:solidFill>
              </a:rPr>
              <a:t> Subnet </a:t>
            </a:r>
            <a:r>
              <a:rPr lang="en-US" sz="4000" dirty="0" err="1">
                <a:solidFill>
                  <a:schemeClr val="tx2">
                    <a:satMod val="130000"/>
                  </a:schemeClr>
                </a:solidFill>
              </a:rPr>
              <a:t>mới</a:t>
            </a:r>
            <a:endParaRPr lang="en-US" sz="4000" dirty="0">
              <a:solidFill>
                <a:schemeClr val="tx2">
                  <a:satMod val="130000"/>
                </a:schemeClr>
              </a:solidFill>
            </a:endParaRPr>
          </a:p>
        </p:txBody>
      </p:sp>
      <p:graphicFrame>
        <p:nvGraphicFramePr>
          <p:cNvPr id="285699" name="Group 3"/>
          <p:cNvGraphicFramePr>
            <a:graphicFrameLocks noGrp="1"/>
          </p:cNvGraphicFramePr>
          <p:nvPr>
            <p:ph sz="half" idx="1"/>
          </p:nvPr>
        </p:nvGraphicFramePr>
        <p:xfrm>
          <a:off x="1905000" y="2362200"/>
          <a:ext cx="8229600" cy="3810000"/>
        </p:xfrm>
        <a:graphic>
          <a:graphicData uri="http://schemas.openxmlformats.org/drawingml/2006/table">
            <a:tbl>
              <a:tblPr/>
              <a:tblGrid>
                <a:gridCol w="5972175">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tblGrid>
              <a:tr h="197326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Subnet mask với dạng nhị phân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Subnet mask với dạng thập phân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367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rgbClr val="FF3300"/>
                          </a:solidFill>
                          <a:effectLst/>
                          <a:latin typeface="Tahoma" pitchFamily="34" charset="0"/>
                        </a:rPr>
                        <a:t>11111111.11111111.</a:t>
                      </a:r>
                      <a:r>
                        <a:rPr kumimoji="0" lang="en-US" sz="2400" b="0" i="0" u="none" strike="noStrike" cap="none" normalizeH="0" baseline="0">
                          <a:ln>
                            <a:noFill/>
                          </a:ln>
                          <a:solidFill>
                            <a:srgbClr val="00B0F0"/>
                          </a:solidFill>
                          <a:effectLst/>
                          <a:latin typeface="Tahoma" pitchFamily="34" charset="0"/>
                        </a:rPr>
                        <a:t>111</a:t>
                      </a:r>
                      <a:r>
                        <a:rPr kumimoji="0" lang="en-US" sz="2400" b="0" i="0" u="none" strike="noStrike" cap="none" normalizeH="0" baseline="0">
                          <a:ln>
                            <a:noFill/>
                          </a:ln>
                          <a:solidFill>
                            <a:schemeClr val="tx1"/>
                          </a:solidFill>
                          <a:effectLst/>
                          <a:latin typeface="Tahoma" pitchFamily="34" charset="0"/>
                        </a:rPr>
                        <a:t>00000.00000000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255.255.224.0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 name="Slide Number Placeholder 6"/>
          <p:cNvSpPr>
            <a:spLocks noGrp="1"/>
          </p:cNvSpPr>
          <p:nvPr>
            <p:ph type="sldNum" sz="quarter" idx="4294967295"/>
          </p:nvPr>
        </p:nvSpPr>
        <p:spPr>
          <a:xfrm>
            <a:off x="8534400" y="6356351"/>
            <a:ext cx="2133600" cy="365125"/>
          </a:xfrm>
          <a:prstGeom prst="rect">
            <a:avLst/>
          </a:prstGeom>
        </p:spPr>
        <p:txBody>
          <a:bodyPr/>
          <a:lstStyle/>
          <a:p>
            <a:pPr>
              <a:defRPr/>
            </a:pPr>
            <a:fld id="{E5E9BF9C-2543-4FA7-A72A-DEA8C0D88E6C}" type="slidenum">
              <a:rPr lang="en-US"/>
              <a:pPr>
                <a:defRPr/>
              </a:pPr>
              <a:t>65</a:t>
            </a:fld>
            <a:endParaRPr lang="en-US"/>
          </a:p>
        </p:txBody>
      </p:sp>
      <p:sp>
        <p:nvSpPr>
          <p:cNvPr id="285710" name="Oval 14"/>
          <p:cNvSpPr>
            <a:spLocks noChangeArrowheads="1"/>
          </p:cNvSpPr>
          <p:nvPr/>
        </p:nvSpPr>
        <p:spPr bwMode="auto">
          <a:xfrm>
            <a:off x="2057400" y="4800600"/>
            <a:ext cx="2819400" cy="9906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
        <p:nvSpPr>
          <p:cNvPr id="285711" name="Oval 15"/>
          <p:cNvSpPr>
            <a:spLocks noChangeArrowheads="1"/>
          </p:cNvSpPr>
          <p:nvPr/>
        </p:nvSpPr>
        <p:spPr bwMode="auto">
          <a:xfrm>
            <a:off x="4905375" y="5000625"/>
            <a:ext cx="533400" cy="533400"/>
          </a:xfrm>
          <a:prstGeom prst="ellipse">
            <a:avLst/>
          </a:prstGeom>
          <a:noFill/>
          <a:ln w="95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Tree>
    <p:extLst>
      <p:ext uri="{BB962C8B-B14F-4D97-AF65-F5344CB8AC3E}">
        <p14:creationId xmlns:p14="http://schemas.microsoft.com/office/powerpoint/2010/main" val="3675578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5710"/>
                                        </p:tgtEl>
                                        <p:attrNameLst>
                                          <p:attrName>style.visibility</p:attrName>
                                        </p:attrNameLst>
                                      </p:cBhvr>
                                      <p:to>
                                        <p:strVal val="visible"/>
                                      </p:to>
                                    </p:set>
                                    <p:animEffect transition="in" filter="box(in)">
                                      <p:cBhvr>
                                        <p:cTn id="7" dur="2000"/>
                                        <p:tgtEl>
                                          <p:spTgt spid="285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5711"/>
                                        </p:tgtEl>
                                        <p:attrNameLst>
                                          <p:attrName>style.visibility</p:attrName>
                                        </p:attrNameLst>
                                      </p:cBhvr>
                                      <p:to>
                                        <p:strVal val="visible"/>
                                      </p:to>
                                    </p:set>
                                    <p:animEffect transition="in" filter="box(in)">
                                      <p:cBhvr>
                                        <p:cTn id="12" dur="2000"/>
                                        <p:tgtEl>
                                          <p:spTgt spid="285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10" grpId="0" animBg="1"/>
      <p:bldP spid="2857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590800" y="0"/>
            <a:ext cx="7620000" cy="1143000"/>
          </a:xfrm>
        </p:spPr>
        <p:txBody>
          <a:bodyPr rtlCol="0">
            <a:normAutofit fontScale="90000"/>
          </a:bodyPr>
          <a:lstStyle/>
          <a:p>
            <a:pPr fontAlgn="auto">
              <a:spcAft>
                <a:spcPts val="0"/>
              </a:spcAft>
              <a:defRPr/>
            </a:pPr>
            <a:r>
              <a:rPr lang="en-US" sz="4000" dirty="0" err="1">
                <a:solidFill>
                  <a:schemeClr val="tx2">
                    <a:satMod val="130000"/>
                  </a:schemeClr>
                </a:solidFill>
              </a:rPr>
              <a:t>NetworkID</a:t>
            </a:r>
            <a:r>
              <a:rPr lang="en-US" sz="4000" dirty="0">
                <a:solidFill>
                  <a:schemeClr val="tx2">
                    <a:satMod val="130000"/>
                  </a:schemeClr>
                </a:solidFill>
              </a:rPr>
              <a:t> </a:t>
            </a:r>
            <a:r>
              <a:rPr lang="en-US" sz="4000" dirty="0" err="1">
                <a:solidFill>
                  <a:schemeClr val="tx2">
                    <a:satMod val="130000"/>
                  </a:schemeClr>
                </a:solidFill>
              </a:rPr>
              <a:t>của</a:t>
            </a:r>
            <a:r>
              <a:rPr lang="en-US" sz="4000" dirty="0">
                <a:solidFill>
                  <a:schemeClr val="tx2">
                    <a:satMod val="130000"/>
                  </a:schemeClr>
                </a:solidFill>
              </a:rPr>
              <a:t> </a:t>
            </a:r>
            <a:r>
              <a:rPr lang="en-US" sz="4000" dirty="0" err="1">
                <a:solidFill>
                  <a:schemeClr val="tx2">
                    <a:satMod val="130000"/>
                  </a:schemeClr>
                </a:solidFill>
              </a:rPr>
              <a:t>bốn</a:t>
            </a:r>
            <a:r>
              <a:rPr lang="en-US" sz="4000" dirty="0">
                <a:solidFill>
                  <a:schemeClr val="tx2">
                    <a:satMod val="130000"/>
                  </a:schemeClr>
                </a:solidFill>
              </a:rPr>
              <a:t> Subnets </a:t>
            </a:r>
            <a:r>
              <a:rPr lang="en-US" sz="4000" dirty="0" err="1">
                <a:solidFill>
                  <a:schemeClr val="tx2">
                    <a:satMod val="130000"/>
                  </a:schemeClr>
                </a:solidFill>
              </a:rPr>
              <a:t>mới</a:t>
            </a:r>
            <a:r>
              <a:rPr lang="en-US" sz="4000" dirty="0">
                <a:solidFill>
                  <a:schemeClr val="tx2">
                    <a:satMod val="130000"/>
                  </a:schemeClr>
                </a:solidFill>
              </a:rPr>
              <a:t> </a:t>
            </a:r>
          </a:p>
        </p:txBody>
      </p:sp>
      <p:graphicFrame>
        <p:nvGraphicFramePr>
          <p:cNvPr id="286769" name="Group 49"/>
          <p:cNvGraphicFramePr>
            <a:graphicFrameLocks noGrp="1"/>
          </p:cNvGraphicFramePr>
          <p:nvPr>
            <p:ph sz="half" idx="1"/>
          </p:nvPr>
        </p:nvGraphicFramePr>
        <p:xfrm>
          <a:off x="1828800" y="2438400"/>
          <a:ext cx="8610600" cy="3540126"/>
        </p:xfrm>
        <a:graphic>
          <a:graphicData uri="http://schemas.openxmlformats.org/drawingml/2006/table">
            <a:tbl>
              <a:tblPr/>
              <a:tblGrid>
                <a:gridCol w="768350">
                  <a:extLst>
                    <a:ext uri="{9D8B030D-6E8A-4147-A177-3AD203B41FA5}">
                      <a16:colId xmlns:a16="http://schemas.microsoft.com/office/drawing/2014/main" val="20000"/>
                    </a:ext>
                  </a:extLst>
                </a:gridCol>
                <a:gridCol w="5535613">
                  <a:extLst>
                    <a:ext uri="{9D8B030D-6E8A-4147-A177-3AD203B41FA5}">
                      <a16:colId xmlns:a16="http://schemas.microsoft.com/office/drawing/2014/main" val="20001"/>
                    </a:ext>
                  </a:extLst>
                </a:gridCol>
                <a:gridCol w="2306637">
                  <a:extLst>
                    <a:ext uri="{9D8B030D-6E8A-4147-A177-3AD203B41FA5}">
                      <a16:colId xmlns:a16="http://schemas.microsoft.com/office/drawing/2014/main" val="20002"/>
                    </a:ext>
                  </a:extLst>
                </a:gridCol>
              </a:tblGrid>
              <a:tr h="1066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Subnet ID với dạng nhị phân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Subnet ID với dạng thập phân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2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rgbClr val="FF3300"/>
                          </a:solidFill>
                          <a:effectLst/>
                          <a:latin typeface="Tahoma" pitchFamily="34" charset="0"/>
                        </a:rPr>
                        <a:t>10001011.00001100</a:t>
                      </a:r>
                      <a:r>
                        <a:rPr kumimoji="0" lang="en-US" sz="2000" b="0" i="0" u="none" strike="noStrike" cap="none" normalizeH="0" baseline="0">
                          <a:ln>
                            <a:noFill/>
                          </a:ln>
                          <a:solidFill>
                            <a:schemeClr val="tx1"/>
                          </a:solidFill>
                          <a:effectLst/>
                          <a:latin typeface="Tahoma" pitchFamily="34" charset="0"/>
                        </a:rPr>
                        <a:t>.</a:t>
                      </a:r>
                      <a:r>
                        <a:rPr kumimoji="0" lang="en-US" sz="2000" b="0" i="0" u="none" strike="noStrike" cap="none" normalizeH="0" baseline="0">
                          <a:ln>
                            <a:noFill/>
                          </a:ln>
                          <a:solidFill>
                            <a:srgbClr val="00B0F0"/>
                          </a:solidFill>
                          <a:effectLst/>
                          <a:latin typeface="Tahoma" pitchFamily="34" charset="0"/>
                        </a:rPr>
                        <a:t>000</a:t>
                      </a:r>
                      <a:r>
                        <a:rPr kumimoji="0" lang="en-US" sz="2000" b="0" i="0" u="none" strike="noStrike" cap="none" normalizeH="0" baseline="0">
                          <a:ln>
                            <a:noFill/>
                          </a:ln>
                          <a:solidFill>
                            <a:schemeClr val="tx1"/>
                          </a:solidFill>
                          <a:effectLst/>
                          <a:latin typeface="Tahoma" pitchFamily="34" charset="0"/>
                        </a:rPr>
                        <a:t>00000.00000000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139.12.0.0/19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2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rgbClr val="FF3300"/>
                          </a:solidFill>
                          <a:effectLst/>
                          <a:latin typeface="Tahoma" pitchFamily="34" charset="0"/>
                        </a:rPr>
                        <a:t>10001011.00001100</a:t>
                      </a:r>
                      <a:r>
                        <a:rPr kumimoji="0" lang="en-US" sz="2000" b="0" i="0" u="none" strike="noStrike" cap="none" normalizeH="0" baseline="0">
                          <a:ln>
                            <a:noFill/>
                          </a:ln>
                          <a:solidFill>
                            <a:schemeClr val="tx1"/>
                          </a:solidFill>
                          <a:effectLst/>
                          <a:latin typeface="Tahoma" pitchFamily="34" charset="0"/>
                        </a:rPr>
                        <a:t>.</a:t>
                      </a:r>
                      <a:r>
                        <a:rPr kumimoji="0" lang="en-US" sz="2000" b="0" i="0" u="none" strike="noStrike" cap="none" normalizeH="0" baseline="0">
                          <a:ln>
                            <a:noFill/>
                          </a:ln>
                          <a:solidFill>
                            <a:srgbClr val="00B0F0"/>
                          </a:solidFill>
                          <a:effectLst/>
                          <a:latin typeface="Tahoma" pitchFamily="34" charset="0"/>
                        </a:rPr>
                        <a:t>001</a:t>
                      </a:r>
                      <a:r>
                        <a:rPr kumimoji="0" lang="en-US" sz="2000" b="0" i="0" u="none" strike="noStrike" cap="none" normalizeH="0" baseline="0">
                          <a:ln>
                            <a:noFill/>
                          </a:ln>
                          <a:solidFill>
                            <a:schemeClr val="tx1"/>
                          </a:solidFill>
                          <a:effectLst/>
                          <a:latin typeface="Tahoma" pitchFamily="34" charset="0"/>
                        </a:rPr>
                        <a:t>00000.00000000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139.12.32.0/19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rgbClr val="FF3300"/>
                          </a:solidFill>
                          <a:effectLst/>
                          <a:latin typeface="Tahoma" pitchFamily="34" charset="0"/>
                        </a:rPr>
                        <a:t>10001011.00001100</a:t>
                      </a:r>
                      <a:r>
                        <a:rPr kumimoji="0" lang="en-US" sz="2000" b="0" i="0" u="none" strike="noStrike" cap="none" normalizeH="0" baseline="0">
                          <a:ln>
                            <a:noFill/>
                          </a:ln>
                          <a:solidFill>
                            <a:schemeClr val="tx1"/>
                          </a:solidFill>
                          <a:effectLst/>
                          <a:latin typeface="Tahoma" pitchFamily="34" charset="0"/>
                        </a:rPr>
                        <a:t>.</a:t>
                      </a:r>
                      <a:r>
                        <a:rPr kumimoji="0" lang="en-US" sz="2000" b="0" i="0" u="none" strike="noStrike" cap="none" normalizeH="0" baseline="0">
                          <a:ln>
                            <a:noFill/>
                          </a:ln>
                          <a:solidFill>
                            <a:srgbClr val="00B0F0"/>
                          </a:solidFill>
                          <a:effectLst/>
                          <a:latin typeface="Tahoma" pitchFamily="34" charset="0"/>
                        </a:rPr>
                        <a:t>010</a:t>
                      </a:r>
                      <a:r>
                        <a:rPr kumimoji="0" lang="en-US" sz="2000" b="0" i="0" u="none" strike="noStrike" cap="none" normalizeH="0" baseline="0">
                          <a:ln>
                            <a:noFill/>
                          </a:ln>
                          <a:solidFill>
                            <a:schemeClr val="tx1"/>
                          </a:solidFill>
                          <a:effectLst/>
                          <a:latin typeface="Tahoma" pitchFamily="34" charset="0"/>
                        </a:rPr>
                        <a:t>00000.00000000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139.12.64.0/19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rgbClr val="FF3300"/>
                          </a:solidFill>
                          <a:effectLst/>
                          <a:latin typeface="Tahoma" pitchFamily="34" charset="0"/>
                        </a:rPr>
                        <a:t>10001011.00001100</a:t>
                      </a:r>
                      <a:r>
                        <a:rPr kumimoji="0" lang="en-US" sz="2000" b="0" i="0" u="none" strike="noStrike" cap="none" normalizeH="0" baseline="0">
                          <a:ln>
                            <a:noFill/>
                          </a:ln>
                          <a:solidFill>
                            <a:schemeClr val="tx1"/>
                          </a:solidFill>
                          <a:effectLst/>
                          <a:latin typeface="Tahoma" pitchFamily="34" charset="0"/>
                        </a:rPr>
                        <a:t>.</a:t>
                      </a:r>
                      <a:r>
                        <a:rPr kumimoji="0" lang="en-US" sz="2000" b="0" i="0" u="none" strike="noStrike" cap="none" normalizeH="0" baseline="0">
                          <a:ln>
                            <a:noFill/>
                          </a:ln>
                          <a:solidFill>
                            <a:srgbClr val="00B0F0"/>
                          </a:solidFill>
                          <a:effectLst/>
                          <a:latin typeface="Tahoma" pitchFamily="34" charset="0"/>
                        </a:rPr>
                        <a:t>011</a:t>
                      </a:r>
                      <a:r>
                        <a:rPr kumimoji="0" lang="en-US" sz="2000" b="0" i="0" u="none" strike="noStrike" cap="none" normalizeH="0" baseline="0">
                          <a:ln>
                            <a:noFill/>
                          </a:ln>
                          <a:solidFill>
                            <a:schemeClr val="tx1"/>
                          </a:solidFill>
                          <a:effectLst/>
                          <a:latin typeface="Tahoma" pitchFamily="34" charset="0"/>
                        </a:rPr>
                        <a:t>00000.00000000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139.12.96.0/19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1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rgbClr val="FF3300"/>
                          </a:solidFill>
                          <a:effectLst/>
                          <a:latin typeface="Tahoma" pitchFamily="34" charset="0"/>
                        </a:rPr>
                        <a:t>10001011.00001100</a:t>
                      </a:r>
                      <a:r>
                        <a:rPr kumimoji="0" lang="en-US" sz="2000" b="0" i="0" u="none" strike="noStrike" cap="none" normalizeH="0" baseline="0">
                          <a:ln>
                            <a:noFill/>
                          </a:ln>
                          <a:solidFill>
                            <a:schemeClr val="tx1"/>
                          </a:solidFill>
                          <a:effectLst/>
                          <a:latin typeface="Tahoma" pitchFamily="34" charset="0"/>
                        </a:rPr>
                        <a:t>.</a:t>
                      </a:r>
                      <a:r>
                        <a:rPr kumimoji="0" lang="en-US" sz="2000" b="0" i="0" u="none" strike="noStrike" cap="none" normalizeH="0" baseline="0">
                          <a:ln>
                            <a:noFill/>
                          </a:ln>
                          <a:solidFill>
                            <a:srgbClr val="00B0F0"/>
                          </a:solidFill>
                          <a:effectLst/>
                          <a:latin typeface="Tahoma" pitchFamily="34" charset="0"/>
                        </a:rPr>
                        <a:t>100</a:t>
                      </a:r>
                      <a:r>
                        <a:rPr kumimoji="0" lang="en-US" sz="2000" b="0" i="0" u="none" strike="noStrike" cap="none" normalizeH="0" baseline="0">
                          <a:ln>
                            <a:noFill/>
                          </a:ln>
                          <a:solidFill>
                            <a:schemeClr val="tx1"/>
                          </a:solidFill>
                          <a:effectLst/>
                          <a:latin typeface="Tahoma" pitchFamily="34" charset="0"/>
                        </a:rPr>
                        <a:t>00000.00000000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139.12.128.0/19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9" name="Slide Number Placeholder 6"/>
          <p:cNvSpPr>
            <a:spLocks noGrp="1"/>
          </p:cNvSpPr>
          <p:nvPr>
            <p:ph type="sldNum" sz="quarter" idx="4294967295"/>
          </p:nvPr>
        </p:nvSpPr>
        <p:spPr>
          <a:xfrm>
            <a:off x="8534400" y="6356351"/>
            <a:ext cx="2133600" cy="365125"/>
          </a:xfrm>
          <a:prstGeom prst="rect">
            <a:avLst/>
          </a:prstGeom>
        </p:spPr>
        <p:txBody>
          <a:bodyPr/>
          <a:lstStyle/>
          <a:p>
            <a:pPr>
              <a:defRPr/>
            </a:pPr>
            <a:fld id="{3CEC0743-D1DE-4822-8382-C41F838C2471}" type="slidenum">
              <a:rPr lang="en-US"/>
              <a:pPr>
                <a:defRPr/>
              </a:pPr>
              <a:t>66</a:t>
            </a:fld>
            <a:endParaRPr lang="en-US"/>
          </a:p>
        </p:txBody>
      </p:sp>
    </p:spTree>
    <p:extLst>
      <p:ext uri="{BB962C8B-B14F-4D97-AF65-F5344CB8AC3E}">
        <p14:creationId xmlns:p14="http://schemas.microsoft.com/office/powerpoint/2010/main" val="138311275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647826" y="-152400"/>
            <a:ext cx="8943975" cy="1462087"/>
          </a:xfrm>
        </p:spPr>
        <p:txBody>
          <a:bodyPr rtlCol="0">
            <a:normAutofit/>
          </a:bodyPr>
          <a:lstStyle/>
          <a:p>
            <a:pPr fontAlgn="auto">
              <a:spcAft>
                <a:spcPts val="0"/>
              </a:spcAft>
              <a:defRPr/>
            </a:pPr>
            <a:r>
              <a:rPr lang="en-US" sz="3000" dirty="0" err="1">
                <a:solidFill>
                  <a:schemeClr val="tx2">
                    <a:satMod val="130000"/>
                  </a:schemeClr>
                </a:solidFill>
              </a:rPr>
              <a:t>Bước</a:t>
            </a:r>
            <a:r>
              <a:rPr lang="en-US" sz="3000" dirty="0">
                <a:solidFill>
                  <a:schemeClr val="tx2">
                    <a:satMod val="130000"/>
                  </a:schemeClr>
                </a:solidFill>
              </a:rPr>
              <a:t> 3: Cho </a:t>
            </a:r>
            <a:r>
              <a:rPr lang="en-US" sz="3000" dirty="0" err="1">
                <a:solidFill>
                  <a:schemeClr val="tx2">
                    <a:satMod val="130000"/>
                  </a:schemeClr>
                </a:solidFill>
              </a:rPr>
              <a:t>biết</a:t>
            </a:r>
            <a:r>
              <a:rPr lang="en-US" sz="3000" dirty="0">
                <a:solidFill>
                  <a:schemeClr val="tx2">
                    <a:satMod val="130000"/>
                  </a:schemeClr>
                </a:solidFill>
              </a:rPr>
              <a:t> </a:t>
            </a:r>
            <a:r>
              <a:rPr lang="en-US" sz="3000" dirty="0" err="1">
                <a:solidFill>
                  <a:schemeClr val="tx2">
                    <a:satMod val="130000"/>
                  </a:schemeClr>
                </a:solidFill>
              </a:rPr>
              <a:t>vùng</a:t>
            </a:r>
            <a:r>
              <a:rPr lang="en-US" sz="3000" dirty="0">
                <a:solidFill>
                  <a:schemeClr val="tx2">
                    <a:satMod val="130000"/>
                  </a:schemeClr>
                </a:solidFill>
              </a:rPr>
              <a:t> </a:t>
            </a:r>
            <a:r>
              <a:rPr lang="en-US" sz="3000" dirty="0" err="1">
                <a:solidFill>
                  <a:schemeClr val="tx2">
                    <a:satMod val="130000"/>
                  </a:schemeClr>
                </a:solidFill>
              </a:rPr>
              <a:t>địa</a:t>
            </a:r>
            <a:r>
              <a:rPr lang="en-US" sz="3000" dirty="0">
                <a:solidFill>
                  <a:schemeClr val="tx2">
                    <a:satMod val="130000"/>
                  </a:schemeClr>
                </a:solidFill>
              </a:rPr>
              <a:t> </a:t>
            </a:r>
            <a:r>
              <a:rPr lang="en-US" sz="3000" dirty="0" err="1">
                <a:solidFill>
                  <a:schemeClr val="tx2">
                    <a:satMod val="130000"/>
                  </a:schemeClr>
                </a:solidFill>
              </a:rPr>
              <a:t>chỉ</a:t>
            </a:r>
            <a:r>
              <a:rPr lang="en-US" sz="3000" dirty="0">
                <a:solidFill>
                  <a:schemeClr val="tx2">
                    <a:satMod val="130000"/>
                  </a:schemeClr>
                </a:solidFill>
              </a:rPr>
              <a:t> IP </a:t>
            </a:r>
            <a:r>
              <a:rPr lang="en-US" sz="3000" dirty="0" err="1">
                <a:solidFill>
                  <a:schemeClr val="tx2">
                    <a:satMod val="130000"/>
                  </a:schemeClr>
                </a:solidFill>
              </a:rPr>
              <a:t>của</a:t>
            </a:r>
            <a:r>
              <a:rPr lang="en-US" sz="3000" dirty="0">
                <a:solidFill>
                  <a:schemeClr val="tx2">
                    <a:satMod val="130000"/>
                  </a:schemeClr>
                </a:solidFill>
              </a:rPr>
              <a:t> </a:t>
            </a:r>
            <a:r>
              <a:rPr lang="en-US" sz="3000" dirty="0" err="1">
                <a:solidFill>
                  <a:schemeClr val="tx2">
                    <a:satMod val="130000"/>
                  </a:schemeClr>
                </a:solidFill>
              </a:rPr>
              <a:t>các</a:t>
            </a:r>
            <a:r>
              <a:rPr lang="en-US" sz="3000" dirty="0">
                <a:solidFill>
                  <a:schemeClr val="tx2">
                    <a:satMod val="130000"/>
                  </a:schemeClr>
                </a:solidFill>
              </a:rPr>
              <a:t> </a:t>
            </a:r>
            <a:r>
              <a:rPr lang="en-US" sz="3000" dirty="0" err="1">
                <a:solidFill>
                  <a:schemeClr val="tx2">
                    <a:satMod val="130000"/>
                  </a:schemeClr>
                </a:solidFill>
              </a:rPr>
              <a:t>HostID</a:t>
            </a:r>
            <a:r>
              <a:rPr lang="en-US" sz="3000" dirty="0">
                <a:solidFill>
                  <a:schemeClr val="tx2">
                    <a:satMod val="130000"/>
                  </a:schemeClr>
                </a:solidFill>
              </a:rPr>
              <a:t> </a:t>
            </a:r>
          </a:p>
        </p:txBody>
      </p:sp>
      <p:graphicFrame>
        <p:nvGraphicFramePr>
          <p:cNvPr id="287794" name="Group 50"/>
          <p:cNvGraphicFramePr>
            <a:graphicFrameLocks noGrp="1"/>
          </p:cNvGraphicFramePr>
          <p:nvPr>
            <p:ph sz="half" idx="1"/>
          </p:nvPr>
        </p:nvGraphicFramePr>
        <p:xfrm>
          <a:off x="2057400" y="2133601"/>
          <a:ext cx="8077200" cy="4173731"/>
        </p:xfrm>
        <a:graphic>
          <a:graphicData uri="http://schemas.openxmlformats.org/drawingml/2006/table">
            <a:tbl>
              <a:tblPr/>
              <a:tblGrid>
                <a:gridCol w="720725">
                  <a:extLst>
                    <a:ext uri="{9D8B030D-6E8A-4147-A177-3AD203B41FA5}">
                      <a16:colId xmlns:a16="http://schemas.microsoft.com/office/drawing/2014/main" val="20000"/>
                    </a:ext>
                  </a:extLst>
                </a:gridCol>
                <a:gridCol w="5192713">
                  <a:extLst>
                    <a:ext uri="{9D8B030D-6E8A-4147-A177-3AD203B41FA5}">
                      <a16:colId xmlns:a16="http://schemas.microsoft.com/office/drawing/2014/main" val="20001"/>
                    </a:ext>
                  </a:extLst>
                </a:gridCol>
                <a:gridCol w="2163762">
                  <a:extLst>
                    <a:ext uri="{9D8B030D-6E8A-4147-A177-3AD203B41FA5}">
                      <a16:colId xmlns:a16="http://schemas.microsoft.com/office/drawing/2014/main" val="20002"/>
                    </a:ext>
                  </a:extLst>
                </a:gridCol>
              </a:tblGrid>
              <a:tr h="67620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TT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Dạng nhị phân </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Dạng thập phân </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3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000</a:t>
                      </a:r>
                      <a:r>
                        <a:rPr kumimoji="0" lang="en-US" sz="1800" b="0" i="0" u="none" strike="noStrike" cap="none" normalizeH="0" baseline="0">
                          <a:ln>
                            <a:noFill/>
                          </a:ln>
                          <a:solidFill>
                            <a:schemeClr val="tx1"/>
                          </a:solidFill>
                          <a:effectLst/>
                          <a:latin typeface="Tahoma" pitchFamily="34" charset="0"/>
                        </a:rPr>
                        <a:t>00000.00000001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000</a:t>
                      </a:r>
                      <a:r>
                        <a:rPr kumimoji="0" lang="en-US" sz="1800" b="0" i="0" u="none" strike="noStrike" cap="none" normalizeH="0" baseline="0">
                          <a:ln>
                            <a:noFill/>
                          </a:ln>
                          <a:solidFill>
                            <a:schemeClr val="tx1"/>
                          </a:solidFill>
                          <a:effectLst/>
                          <a:latin typeface="Tahoma" pitchFamily="34" charset="0"/>
                        </a:rPr>
                        <a:t>11111.11111110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139.12.0.1/19 -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139.12.31.254/19  </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63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2</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001</a:t>
                      </a:r>
                      <a:r>
                        <a:rPr kumimoji="0" lang="en-US" sz="1800" b="0" i="0" u="none" strike="noStrike" cap="none" normalizeH="0" baseline="0">
                          <a:ln>
                            <a:noFill/>
                          </a:ln>
                          <a:solidFill>
                            <a:schemeClr val="tx1"/>
                          </a:solidFill>
                          <a:effectLst/>
                          <a:latin typeface="Tahoma" pitchFamily="34" charset="0"/>
                        </a:rPr>
                        <a:t>00000.00000001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001</a:t>
                      </a:r>
                      <a:r>
                        <a:rPr kumimoji="0" lang="en-US" sz="1800" b="0" i="0" u="none" strike="noStrike" cap="none" normalizeH="0" baseline="0">
                          <a:ln>
                            <a:noFill/>
                          </a:ln>
                          <a:solidFill>
                            <a:schemeClr val="tx1"/>
                          </a:solidFill>
                          <a:effectLst/>
                          <a:latin typeface="Tahoma" pitchFamily="34" charset="0"/>
                        </a:rPr>
                        <a:t>11111.11111110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139.12.32.1/19 -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139.12.63.254/19  </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8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3</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010</a:t>
                      </a:r>
                      <a:r>
                        <a:rPr kumimoji="0" lang="en-US" sz="1800" b="0" i="0" u="none" strike="noStrike" cap="none" normalizeH="0" baseline="0">
                          <a:ln>
                            <a:noFill/>
                          </a:ln>
                          <a:solidFill>
                            <a:schemeClr val="tx1"/>
                          </a:solidFill>
                          <a:effectLst/>
                          <a:latin typeface="Tahoma" pitchFamily="34" charset="0"/>
                        </a:rPr>
                        <a:t>00000.00000001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010</a:t>
                      </a:r>
                      <a:r>
                        <a:rPr kumimoji="0" lang="en-US" sz="1800" b="0" i="0" u="none" strike="noStrike" cap="none" normalizeH="0" baseline="0">
                          <a:ln>
                            <a:noFill/>
                          </a:ln>
                          <a:solidFill>
                            <a:schemeClr val="tx1"/>
                          </a:solidFill>
                          <a:effectLst/>
                          <a:latin typeface="Tahoma" pitchFamily="34" charset="0"/>
                        </a:rPr>
                        <a:t>11111.11111110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139.12.64.1/19 -139.12.95.254/19</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48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4</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011</a:t>
                      </a:r>
                      <a:r>
                        <a:rPr kumimoji="0" lang="en-US" sz="1800" b="0" i="0" u="none" strike="noStrike" cap="none" normalizeH="0" baseline="0">
                          <a:ln>
                            <a:noFill/>
                          </a:ln>
                          <a:solidFill>
                            <a:schemeClr val="tx1"/>
                          </a:solidFill>
                          <a:effectLst/>
                          <a:latin typeface="Tahoma" pitchFamily="34" charset="0"/>
                        </a:rPr>
                        <a:t>00000.00000001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011</a:t>
                      </a:r>
                      <a:r>
                        <a:rPr kumimoji="0" lang="en-US" sz="1800" b="0" i="0" u="none" strike="noStrike" cap="none" normalizeH="0" baseline="0">
                          <a:ln>
                            <a:noFill/>
                          </a:ln>
                          <a:solidFill>
                            <a:schemeClr val="tx1"/>
                          </a:solidFill>
                          <a:effectLst/>
                          <a:latin typeface="Tahoma" pitchFamily="34" charset="0"/>
                        </a:rPr>
                        <a:t>11111.11111110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139.12.96.1/19 -139.12.127.254/19</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48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5</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100</a:t>
                      </a:r>
                      <a:r>
                        <a:rPr kumimoji="0" lang="en-US" sz="1800" b="0" i="0" u="none" strike="noStrike" cap="none" normalizeH="0" baseline="0">
                          <a:ln>
                            <a:noFill/>
                          </a:ln>
                          <a:solidFill>
                            <a:schemeClr val="tx1"/>
                          </a:solidFill>
                          <a:effectLst/>
                          <a:latin typeface="Tahoma" pitchFamily="34" charset="0"/>
                        </a:rPr>
                        <a:t>00000.00000001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rgbClr val="FF3300"/>
                          </a:solidFill>
                          <a:effectLst/>
                          <a:latin typeface="Tahoma" pitchFamily="34" charset="0"/>
                        </a:rPr>
                        <a:t>10001011.00001100.</a:t>
                      </a:r>
                      <a:r>
                        <a:rPr kumimoji="0" lang="en-US" sz="1800" b="0" i="0" u="none" strike="noStrike" cap="none" normalizeH="0" baseline="0">
                          <a:ln>
                            <a:noFill/>
                          </a:ln>
                          <a:solidFill>
                            <a:srgbClr val="00B0F0"/>
                          </a:solidFill>
                          <a:effectLst/>
                          <a:latin typeface="Tahoma" pitchFamily="34" charset="0"/>
                        </a:rPr>
                        <a:t>100</a:t>
                      </a:r>
                      <a:r>
                        <a:rPr kumimoji="0" lang="en-US" sz="1800" b="0" i="0" u="none" strike="noStrike" cap="none" normalizeH="0" baseline="0">
                          <a:ln>
                            <a:noFill/>
                          </a:ln>
                          <a:solidFill>
                            <a:schemeClr val="tx1"/>
                          </a:solidFill>
                          <a:effectLst/>
                          <a:latin typeface="Tahoma" pitchFamily="34" charset="0"/>
                        </a:rPr>
                        <a:t>11111.11111110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139.12.128.1/19 -139.12.159.254/19</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9" name="Slide Number Placeholder 6"/>
          <p:cNvSpPr>
            <a:spLocks noGrp="1"/>
          </p:cNvSpPr>
          <p:nvPr>
            <p:ph type="sldNum" sz="quarter" idx="4294967295"/>
          </p:nvPr>
        </p:nvSpPr>
        <p:spPr>
          <a:xfrm>
            <a:off x="8534400" y="6356351"/>
            <a:ext cx="2133600" cy="365125"/>
          </a:xfrm>
          <a:prstGeom prst="rect">
            <a:avLst/>
          </a:prstGeom>
        </p:spPr>
        <p:txBody>
          <a:bodyPr/>
          <a:lstStyle/>
          <a:p>
            <a:pPr>
              <a:defRPr/>
            </a:pPr>
            <a:fld id="{066EFB20-2312-45C2-AC0E-BF94E9CD4378}" type="slidenum">
              <a:rPr lang="en-US"/>
              <a:pPr>
                <a:defRPr/>
              </a:pPr>
              <a:t>67</a:t>
            </a:fld>
            <a:endParaRPr lang="en-US"/>
          </a:p>
        </p:txBody>
      </p:sp>
    </p:spTree>
    <p:extLst>
      <p:ext uri="{BB962C8B-B14F-4D97-AF65-F5344CB8AC3E}">
        <p14:creationId xmlns:p14="http://schemas.microsoft.com/office/powerpoint/2010/main" val="351828944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590800" y="152400"/>
            <a:ext cx="7772400" cy="914400"/>
          </a:xfrm>
        </p:spPr>
        <p:txBody>
          <a:bodyPr rtlCol="0">
            <a:normAutofit/>
          </a:bodyPr>
          <a:lstStyle/>
          <a:p>
            <a:pPr fontAlgn="auto">
              <a:spcAft>
                <a:spcPts val="0"/>
              </a:spcAft>
              <a:defRPr/>
            </a:pPr>
            <a:r>
              <a:rPr lang="en-US" sz="4000" dirty="0" err="1">
                <a:solidFill>
                  <a:schemeClr val="tx2">
                    <a:satMod val="130000"/>
                  </a:schemeClr>
                </a:solidFill>
              </a:rPr>
              <a:t>Tính</a:t>
            </a:r>
            <a:r>
              <a:rPr lang="en-US" sz="4000" dirty="0">
                <a:solidFill>
                  <a:schemeClr val="tx2">
                    <a:satMod val="130000"/>
                  </a:schemeClr>
                </a:solidFill>
              </a:rPr>
              <a:t> </a:t>
            </a:r>
            <a:r>
              <a:rPr lang="en-US" sz="4000" dirty="0" err="1">
                <a:solidFill>
                  <a:schemeClr val="tx2">
                    <a:satMod val="130000"/>
                  </a:schemeClr>
                </a:solidFill>
              </a:rPr>
              <a:t>nhanh</a:t>
            </a:r>
            <a:r>
              <a:rPr lang="en-US" sz="4000" dirty="0">
                <a:solidFill>
                  <a:schemeClr val="tx2">
                    <a:satMod val="130000"/>
                  </a:schemeClr>
                </a:solidFill>
              </a:rPr>
              <a:t> </a:t>
            </a:r>
            <a:r>
              <a:rPr lang="en-US" sz="4000" dirty="0" err="1">
                <a:solidFill>
                  <a:schemeClr val="tx2">
                    <a:satMod val="130000"/>
                  </a:schemeClr>
                </a:solidFill>
              </a:rPr>
              <a:t>vùng</a:t>
            </a:r>
            <a:r>
              <a:rPr lang="en-US" sz="4000" dirty="0">
                <a:solidFill>
                  <a:schemeClr val="tx2">
                    <a:satMod val="130000"/>
                  </a:schemeClr>
                </a:solidFill>
              </a:rPr>
              <a:t> </a:t>
            </a:r>
            <a:r>
              <a:rPr lang="en-US" sz="4000" dirty="0" err="1">
                <a:solidFill>
                  <a:schemeClr val="tx2">
                    <a:satMod val="130000"/>
                  </a:schemeClr>
                </a:solidFill>
              </a:rPr>
              <a:t>địa</a:t>
            </a:r>
            <a:r>
              <a:rPr lang="en-US" sz="4000" dirty="0">
                <a:solidFill>
                  <a:schemeClr val="tx2">
                    <a:satMod val="130000"/>
                  </a:schemeClr>
                </a:solidFill>
              </a:rPr>
              <a:t> </a:t>
            </a:r>
            <a:r>
              <a:rPr lang="en-US" sz="4000" dirty="0" err="1">
                <a:solidFill>
                  <a:schemeClr val="tx2">
                    <a:satMod val="130000"/>
                  </a:schemeClr>
                </a:solidFill>
              </a:rPr>
              <a:t>chỉ</a:t>
            </a:r>
            <a:r>
              <a:rPr lang="en-US" sz="4000" dirty="0">
                <a:solidFill>
                  <a:schemeClr val="tx2">
                    <a:satMod val="130000"/>
                  </a:schemeClr>
                </a:solidFill>
              </a:rPr>
              <a:t> IP </a:t>
            </a:r>
          </a:p>
        </p:txBody>
      </p:sp>
      <p:sp>
        <p:nvSpPr>
          <p:cNvPr id="189443" name="Rectangle 3"/>
          <p:cNvSpPr>
            <a:spLocks noGrp="1" noChangeArrowheads="1"/>
          </p:cNvSpPr>
          <p:nvPr>
            <p:ph idx="1"/>
          </p:nvPr>
        </p:nvSpPr>
        <p:spPr>
          <a:xfrm>
            <a:off x="2438400" y="1295400"/>
            <a:ext cx="7924800" cy="5334000"/>
          </a:xfrm>
        </p:spPr>
        <p:txBody>
          <a:bodyPr/>
          <a:lstStyle/>
          <a:p>
            <a:pPr eaLnBrk="1" hangingPunct="1">
              <a:lnSpc>
                <a:spcPct val="90000"/>
              </a:lnSpc>
            </a:pPr>
            <a:r>
              <a:rPr lang="en-US" sz="2800"/>
              <a:t>n – số bit làm subnet</a:t>
            </a:r>
          </a:p>
          <a:p>
            <a:pPr eaLnBrk="1" hangingPunct="1">
              <a:lnSpc>
                <a:spcPct val="90000"/>
              </a:lnSpc>
            </a:pPr>
            <a:r>
              <a:rPr lang="en-US" sz="2800"/>
              <a:t>Số mạng con: S = 2</a:t>
            </a:r>
            <a:r>
              <a:rPr lang="en-US" sz="2800" baseline="30000"/>
              <a:t>n</a:t>
            </a:r>
            <a:r>
              <a:rPr lang="en-US" sz="2800"/>
              <a:t> </a:t>
            </a:r>
          </a:p>
          <a:p>
            <a:pPr eaLnBrk="1" hangingPunct="1">
              <a:lnSpc>
                <a:spcPct val="90000"/>
              </a:lnSpc>
            </a:pPr>
            <a:r>
              <a:rPr lang="en-US" sz="2800"/>
              <a:t>Số gia địa chỉ mạng con, ví dụ lớp C: M = 2</a:t>
            </a:r>
            <a:r>
              <a:rPr lang="en-US" sz="2800" baseline="30000"/>
              <a:t>8-n</a:t>
            </a:r>
            <a:r>
              <a:rPr lang="en-US" sz="2800"/>
              <a:t>  (n&lt;8)</a:t>
            </a:r>
          </a:p>
          <a:p>
            <a:pPr eaLnBrk="1" hangingPunct="1">
              <a:lnSpc>
                <a:spcPct val="90000"/>
              </a:lnSpc>
            </a:pPr>
            <a:r>
              <a:rPr lang="en-US" sz="2800"/>
              <a:t>Byte cuối của IP địa chỉ mạng, ví dụ lớp C: (k-1)*M (với k=1,2,…)</a:t>
            </a:r>
          </a:p>
          <a:p>
            <a:pPr eaLnBrk="1" hangingPunct="1">
              <a:lnSpc>
                <a:spcPct val="90000"/>
              </a:lnSpc>
            </a:pPr>
            <a:r>
              <a:rPr lang="en-US" sz="2800"/>
              <a:t>Byte cuối của IP host đầu tiên, ví dụ lớp C: (k-1)*M + 1 (với k=1,2,…)</a:t>
            </a:r>
          </a:p>
          <a:p>
            <a:pPr eaLnBrk="1" hangingPunct="1">
              <a:lnSpc>
                <a:spcPct val="90000"/>
              </a:lnSpc>
            </a:pPr>
            <a:r>
              <a:rPr lang="en-US" sz="2800"/>
              <a:t>Byte cuối của IP host cuối cùng, ví dụ lớp C: k*M - 2 (với k=1,2,…)</a:t>
            </a:r>
          </a:p>
          <a:p>
            <a:pPr eaLnBrk="1" hangingPunct="1">
              <a:lnSpc>
                <a:spcPct val="90000"/>
              </a:lnSpc>
            </a:pPr>
            <a:r>
              <a:rPr lang="en-US" sz="2800"/>
              <a:t>Byte cuối của IP broadcast, ví dụ lớp C: k*M - 1 (với k=1,2,…)</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6CC75A77-62EF-42DC-A1BB-55660E00F82E}" type="slidenum">
              <a:rPr lang="en-US"/>
              <a:pPr>
                <a:defRPr/>
              </a:pPr>
              <a:t>68</a:t>
            </a:fld>
            <a:endParaRPr lang="en-US"/>
          </a:p>
        </p:txBody>
      </p:sp>
    </p:spTree>
    <p:extLst>
      <p:ext uri="{BB962C8B-B14F-4D97-AF65-F5344CB8AC3E}">
        <p14:creationId xmlns:p14="http://schemas.microsoft.com/office/powerpoint/2010/main" val="303876746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514600" y="152400"/>
            <a:ext cx="7772400" cy="762000"/>
          </a:xfrm>
        </p:spPr>
        <p:txBody>
          <a:bodyPr rtlCol="0">
            <a:normAutofit fontScale="90000"/>
          </a:bodyPr>
          <a:lstStyle/>
          <a:p>
            <a:pPr fontAlgn="auto">
              <a:spcAft>
                <a:spcPts val="0"/>
              </a:spcAft>
              <a:defRPr/>
            </a:pPr>
            <a:r>
              <a:rPr lang="en-US" sz="4000" dirty="0" err="1">
                <a:solidFill>
                  <a:schemeClr val="tx2">
                    <a:satMod val="130000"/>
                  </a:schemeClr>
                </a:solidFill>
              </a:rPr>
              <a:t>Ví</a:t>
            </a:r>
            <a:r>
              <a:rPr lang="en-US" sz="4000" dirty="0">
                <a:solidFill>
                  <a:schemeClr val="tx2">
                    <a:satMod val="130000"/>
                  </a:schemeClr>
                </a:solidFill>
              </a:rPr>
              <a:t> </a:t>
            </a:r>
            <a:r>
              <a:rPr lang="en-US" sz="4000" dirty="0" err="1">
                <a:solidFill>
                  <a:schemeClr val="tx2">
                    <a:satMod val="130000"/>
                  </a:schemeClr>
                </a:solidFill>
              </a:rPr>
              <a:t>dụ</a:t>
            </a:r>
            <a:r>
              <a:rPr lang="en-US" sz="4000" dirty="0">
                <a:solidFill>
                  <a:schemeClr val="tx2">
                    <a:satMod val="130000"/>
                  </a:schemeClr>
                </a:solidFill>
              </a:rPr>
              <a:t> </a:t>
            </a:r>
            <a:r>
              <a:rPr lang="en-US" sz="4000" dirty="0" err="1">
                <a:solidFill>
                  <a:schemeClr val="tx2">
                    <a:satMod val="130000"/>
                  </a:schemeClr>
                </a:solidFill>
              </a:rPr>
              <a:t>tính</a:t>
            </a:r>
            <a:r>
              <a:rPr lang="en-US" sz="4000" dirty="0">
                <a:solidFill>
                  <a:schemeClr val="tx2">
                    <a:satMod val="130000"/>
                  </a:schemeClr>
                </a:solidFill>
              </a:rPr>
              <a:t> </a:t>
            </a:r>
            <a:r>
              <a:rPr lang="en-US" sz="4000" dirty="0" err="1">
                <a:solidFill>
                  <a:schemeClr val="tx2">
                    <a:satMod val="130000"/>
                  </a:schemeClr>
                </a:solidFill>
              </a:rPr>
              <a:t>nhanh</a:t>
            </a:r>
            <a:r>
              <a:rPr lang="en-US" sz="4000" dirty="0">
                <a:solidFill>
                  <a:schemeClr val="tx2">
                    <a:satMod val="130000"/>
                  </a:schemeClr>
                </a:solidFill>
              </a:rPr>
              <a:t> </a:t>
            </a:r>
            <a:r>
              <a:rPr lang="en-US" sz="4000" dirty="0" err="1">
                <a:solidFill>
                  <a:schemeClr val="tx2">
                    <a:satMod val="130000"/>
                  </a:schemeClr>
                </a:solidFill>
              </a:rPr>
              <a:t>vùng</a:t>
            </a:r>
            <a:r>
              <a:rPr lang="en-US" sz="4000" dirty="0">
                <a:solidFill>
                  <a:schemeClr val="tx2">
                    <a:satMod val="130000"/>
                  </a:schemeClr>
                </a:solidFill>
              </a:rPr>
              <a:t> </a:t>
            </a:r>
            <a:r>
              <a:rPr lang="en-US" sz="4000" dirty="0" err="1">
                <a:solidFill>
                  <a:schemeClr val="tx2">
                    <a:satMod val="130000"/>
                  </a:schemeClr>
                </a:solidFill>
              </a:rPr>
              <a:t>địa</a:t>
            </a:r>
            <a:r>
              <a:rPr lang="en-US" sz="4000" dirty="0">
                <a:solidFill>
                  <a:schemeClr val="tx2">
                    <a:satMod val="130000"/>
                  </a:schemeClr>
                </a:solidFill>
              </a:rPr>
              <a:t> </a:t>
            </a:r>
            <a:r>
              <a:rPr lang="en-US" sz="4000" dirty="0" err="1">
                <a:solidFill>
                  <a:schemeClr val="tx2">
                    <a:satMod val="130000"/>
                  </a:schemeClr>
                </a:solidFill>
              </a:rPr>
              <a:t>chỉ</a:t>
            </a:r>
            <a:r>
              <a:rPr lang="en-US" sz="4000" dirty="0">
                <a:solidFill>
                  <a:schemeClr val="tx2">
                    <a:satMod val="130000"/>
                  </a:schemeClr>
                </a:solidFill>
              </a:rPr>
              <a:t> IP </a:t>
            </a:r>
          </a:p>
        </p:txBody>
      </p:sp>
      <p:sp>
        <p:nvSpPr>
          <p:cNvPr id="190467" name="Rectangle 3"/>
          <p:cNvSpPr>
            <a:spLocks noGrp="1" noChangeArrowheads="1"/>
          </p:cNvSpPr>
          <p:nvPr>
            <p:ph idx="1"/>
          </p:nvPr>
        </p:nvSpPr>
        <p:spPr>
          <a:xfrm>
            <a:off x="2209800" y="1828800"/>
            <a:ext cx="8153400" cy="3733800"/>
          </a:xfrm>
        </p:spPr>
        <p:txBody>
          <a:bodyPr/>
          <a:lstStyle/>
          <a:p>
            <a:pPr eaLnBrk="1" hangingPunct="1"/>
            <a:r>
              <a:rPr lang="en-US" sz="2400"/>
              <a:t>Cho địa chỉ: 192.168.10.0/24</a:t>
            </a:r>
          </a:p>
          <a:p>
            <a:pPr eaLnBrk="1" hangingPunct="1"/>
            <a:r>
              <a:rPr lang="en-US" sz="2400"/>
              <a:t>Với n=3 </a:t>
            </a:r>
            <a:r>
              <a:rPr lang="en-US" sz="2400">
                <a:sym typeface="Wingdings" pitchFamily="2" charset="2"/>
              </a:rPr>
              <a:t></a:t>
            </a:r>
            <a:r>
              <a:rPr lang="en-US" sz="2400"/>
              <a:t> M= 32 (</a:t>
            </a:r>
            <a:r>
              <a:rPr lang="en-US" sz="2400">
                <a:solidFill>
                  <a:srgbClr val="FF3300"/>
                </a:solidFill>
              </a:rPr>
              <a:t>= 2</a:t>
            </a:r>
            <a:r>
              <a:rPr lang="en-US" sz="2400" baseline="30000">
                <a:solidFill>
                  <a:srgbClr val="FF3300"/>
                </a:solidFill>
              </a:rPr>
              <a:t>8-3</a:t>
            </a:r>
            <a:r>
              <a:rPr lang="en-US" sz="2400"/>
              <a:t>) </a:t>
            </a:r>
            <a:r>
              <a:rPr lang="en-US" sz="2400">
                <a:sym typeface="Wingdings" pitchFamily="2" charset="2"/>
              </a:rPr>
              <a:t> </a:t>
            </a:r>
          </a:p>
          <a:p>
            <a:pPr lvl="1" eaLnBrk="1" hangingPunct="1"/>
            <a:r>
              <a:rPr lang="en-US" sz="2400">
                <a:sym typeface="Wingdings" pitchFamily="2" charset="2"/>
              </a:rPr>
              <a:t>192.168.10.0: (~: 192.168.10.1–192.168.10.30)</a:t>
            </a:r>
          </a:p>
          <a:p>
            <a:pPr lvl="1" eaLnBrk="1" hangingPunct="1"/>
            <a:r>
              <a:rPr lang="en-US" sz="2400">
                <a:sym typeface="Wingdings" pitchFamily="2" charset="2"/>
              </a:rPr>
              <a:t>192.168.10.32: (~: 192.168.10.33–192.168.10.62)</a:t>
            </a:r>
          </a:p>
          <a:p>
            <a:pPr lvl="1" eaLnBrk="1" hangingPunct="1"/>
            <a:r>
              <a:rPr lang="en-US" sz="2400">
                <a:sym typeface="Wingdings" pitchFamily="2" charset="2"/>
              </a:rPr>
              <a:t>192.168.10.64: (~: 192.168.10.65–192.168.10.94)</a:t>
            </a:r>
          </a:p>
          <a:p>
            <a:pPr lvl="1" eaLnBrk="1" hangingPunct="1"/>
            <a:r>
              <a:rPr lang="en-US" sz="2400">
                <a:sym typeface="Wingdings" pitchFamily="2" charset="2"/>
              </a:rPr>
              <a:t>192.168.10.96: (~: 192.168.10.97–192.168.10.126)</a:t>
            </a:r>
          </a:p>
          <a:p>
            <a:pPr eaLnBrk="1" hangingPunct="1"/>
            <a:endParaRPr lang="en-US" sz="2400">
              <a:sym typeface="Wingdings" pitchFamily="2" charset="2"/>
            </a:endParaRP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844E4E0D-5474-4CC2-8260-6438C927194A}" type="slidenum">
              <a:rPr lang="en-US"/>
              <a:pPr>
                <a:defRPr/>
              </a:pPr>
              <a:t>69</a:t>
            </a:fld>
            <a:endParaRPr lang="en-US"/>
          </a:p>
        </p:txBody>
      </p:sp>
    </p:spTree>
    <p:extLst>
      <p:ext uri="{BB962C8B-B14F-4D97-AF65-F5344CB8AC3E}">
        <p14:creationId xmlns:p14="http://schemas.microsoft.com/office/powerpoint/2010/main" val="12434863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CFE0-7755-4C38-8AFF-64CE83F220C6}"/>
              </a:ext>
            </a:extLst>
          </p:cNvPr>
          <p:cNvSpPr>
            <a:spLocks noGrp="1"/>
          </p:cNvSpPr>
          <p:nvPr>
            <p:ph type="title"/>
          </p:nvPr>
        </p:nvSpPr>
        <p:spPr/>
        <p:txBody>
          <a:bodyPr/>
          <a:lstStyle/>
          <a:p>
            <a:r>
              <a:rPr lang="en-US" dirty="0"/>
              <a:t>I. GIỚI THIỆU TẦNG MẠNG</a:t>
            </a:r>
          </a:p>
        </p:txBody>
      </p:sp>
      <p:sp>
        <p:nvSpPr>
          <p:cNvPr id="3" name="Content Placeholder 2">
            <a:extLst>
              <a:ext uri="{FF2B5EF4-FFF2-40B4-BE49-F238E27FC236}">
                <a16:creationId xmlns:a16="http://schemas.microsoft.com/office/drawing/2014/main" id="{9DB5E000-0C0D-432B-AB77-5580FB6C5465}"/>
              </a:ext>
            </a:extLst>
          </p:cNvPr>
          <p:cNvSpPr>
            <a:spLocks noGrp="1"/>
          </p:cNvSpPr>
          <p:nvPr>
            <p:ph idx="1"/>
          </p:nvPr>
        </p:nvSpPr>
        <p:spPr/>
        <p:txBody>
          <a:bodyPr/>
          <a:lstStyle/>
          <a:p>
            <a:pPr marL="0" indent="0">
              <a:buNone/>
            </a:pPr>
            <a:r>
              <a:rPr lang="en-US" b="1" dirty="0" err="1"/>
              <a:t>Định</a:t>
            </a:r>
            <a:r>
              <a:rPr lang="en-US" b="1" dirty="0"/>
              <a:t> </a:t>
            </a:r>
            <a:r>
              <a:rPr lang="en-US" b="1" dirty="0" err="1"/>
              <a:t>tuyến</a:t>
            </a:r>
            <a:r>
              <a:rPr lang="en-US" b="1" dirty="0"/>
              <a:t> </a:t>
            </a:r>
            <a:r>
              <a:rPr lang="en-US" b="1" dirty="0" err="1"/>
              <a:t>và</a:t>
            </a:r>
            <a:r>
              <a:rPr lang="en-US" b="1" dirty="0"/>
              <a:t> </a:t>
            </a:r>
            <a:r>
              <a:rPr lang="en-US" b="1" dirty="0" err="1"/>
              <a:t>chuyển</a:t>
            </a:r>
            <a:r>
              <a:rPr lang="en-US" b="1" dirty="0"/>
              <a:t> </a:t>
            </a:r>
            <a:r>
              <a:rPr lang="en-US" b="1" dirty="0" err="1"/>
              <a:t>tiếp</a:t>
            </a:r>
            <a:endParaRPr lang="en-US" b="1" dirty="0"/>
          </a:p>
          <a:p>
            <a:endParaRPr lang="en-US" dirty="0"/>
          </a:p>
        </p:txBody>
      </p:sp>
      <p:pic>
        <p:nvPicPr>
          <p:cNvPr id="4" name="Picture 3">
            <a:extLst>
              <a:ext uri="{FF2B5EF4-FFF2-40B4-BE49-F238E27FC236}">
                <a16:creationId xmlns:a16="http://schemas.microsoft.com/office/drawing/2014/main" id="{1CA61F63-9B57-492B-9382-2FE97E30B052}"/>
              </a:ext>
            </a:extLst>
          </p:cNvPr>
          <p:cNvPicPr>
            <a:picLocks noChangeAspect="1"/>
          </p:cNvPicPr>
          <p:nvPr/>
        </p:nvPicPr>
        <p:blipFill>
          <a:blip r:embed="rId2"/>
          <a:stretch>
            <a:fillRect/>
          </a:stretch>
        </p:blipFill>
        <p:spPr>
          <a:xfrm>
            <a:off x="2516670" y="1677346"/>
            <a:ext cx="7273373" cy="4875854"/>
          </a:xfrm>
          <a:prstGeom prst="rect">
            <a:avLst/>
          </a:prstGeom>
        </p:spPr>
      </p:pic>
    </p:spTree>
    <p:extLst>
      <p:ext uri="{BB962C8B-B14F-4D97-AF65-F5344CB8AC3E}">
        <p14:creationId xmlns:p14="http://schemas.microsoft.com/office/powerpoint/2010/main" val="3440417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667000" y="76200"/>
            <a:ext cx="7791450" cy="1143000"/>
          </a:xfrm>
        </p:spPr>
        <p:txBody>
          <a:bodyPr rtlCol="0">
            <a:normAutofit/>
          </a:bodyPr>
          <a:lstStyle/>
          <a:p>
            <a:pPr fontAlgn="auto">
              <a:spcAft>
                <a:spcPts val="0"/>
              </a:spcAft>
              <a:defRPr/>
            </a:pPr>
            <a:r>
              <a:rPr lang="en-US" dirty="0" err="1">
                <a:solidFill>
                  <a:schemeClr val="tx2">
                    <a:satMod val="130000"/>
                  </a:schemeClr>
                </a:solidFill>
              </a:rPr>
              <a:t>Bài</a:t>
            </a:r>
            <a:r>
              <a:rPr lang="en-US" dirty="0">
                <a:solidFill>
                  <a:schemeClr val="tx2">
                    <a:satMod val="130000"/>
                  </a:schemeClr>
                </a:solidFill>
              </a:rPr>
              <a:t> </a:t>
            </a:r>
            <a:r>
              <a:rPr lang="en-US" dirty="0" err="1">
                <a:solidFill>
                  <a:schemeClr val="tx2">
                    <a:satMod val="130000"/>
                  </a:schemeClr>
                </a:solidFill>
              </a:rPr>
              <a:t>tập</a:t>
            </a:r>
            <a:r>
              <a:rPr lang="en-US" dirty="0">
                <a:solidFill>
                  <a:schemeClr val="tx2">
                    <a:satMod val="130000"/>
                  </a:schemeClr>
                </a:solidFill>
              </a:rPr>
              <a:t> 4</a:t>
            </a:r>
          </a:p>
        </p:txBody>
      </p:sp>
      <p:sp>
        <p:nvSpPr>
          <p:cNvPr id="191491" name="Rectangle 3"/>
          <p:cNvSpPr>
            <a:spLocks noGrp="1" noChangeArrowheads="1"/>
          </p:cNvSpPr>
          <p:nvPr>
            <p:ph idx="1"/>
          </p:nvPr>
        </p:nvSpPr>
        <p:spPr>
          <a:xfrm>
            <a:off x="2362201" y="2667001"/>
            <a:ext cx="7693025" cy="3724275"/>
          </a:xfrm>
        </p:spPr>
        <p:txBody>
          <a:bodyPr/>
          <a:lstStyle/>
          <a:p>
            <a:pPr eaLnBrk="1" hangingPunct="1"/>
            <a:r>
              <a:rPr lang="en-US"/>
              <a:t>Cho địa chỉ IP: 102.16.10.10/12</a:t>
            </a:r>
          </a:p>
          <a:p>
            <a:pPr lvl="1" eaLnBrk="1" hangingPunct="1"/>
            <a:r>
              <a:rPr lang="en-US" sz="3200"/>
              <a:t>Tìm địa chỉ mạng con? Địa chỉ host</a:t>
            </a:r>
          </a:p>
          <a:p>
            <a:pPr lvl="1" eaLnBrk="1" hangingPunct="1"/>
            <a:r>
              <a:rPr lang="en-US" sz="3200"/>
              <a:t>Dải địa chỉ host có cùng mạng với IP trên?</a:t>
            </a:r>
          </a:p>
          <a:p>
            <a:pPr lvl="1" eaLnBrk="1" hangingPunct="1"/>
            <a:r>
              <a:rPr lang="en-US" sz="3200"/>
              <a:t>Broadcast của mạng mà IP trên thuộc vào?</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6A32D175-021B-415D-A233-083FC9E73615}" type="slidenum">
              <a:rPr lang="en-US"/>
              <a:pPr>
                <a:defRPr/>
              </a:pPr>
              <a:t>70</a:t>
            </a:fld>
            <a:endParaRPr lang="en-US"/>
          </a:p>
        </p:txBody>
      </p:sp>
    </p:spTree>
    <p:extLst>
      <p:ext uri="{BB962C8B-B14F-4D97-AF65-F5344CB8AC3E}">
        <p14:creationId xmlns:p14="http://schemas.microsoft.com/office/powerpoint/2010/main" val="302511548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2590800" y="0"/>
            <a:ext cx="7867650" cy="1143000"/>
          </a:xfrm>
        </p:spPr>
        <p:txBody>
          <a:bodyPr rtlCol="0">
            <a:normAutofit/>
          </a:bodyPr>
          <a:lstStyle/>
          <a:p>
            <a:pPr fontAlgn="auto">
              <a:spcAft>
                <a:spcPts val="0"/>
              </a:spcAft>
              <a:defRPr/>
            </a:pPr>
            <a:r>
              <a:rPr lang="en-US" dirty="0" err="1">
                <a:solidFill>
                  <a:schemeClr val="tx2">
                    <a:satMod val="130000"/>
                  </a:schemeClr>
                </a:solidFill>
              </a:rPr>
              <a:t>Bước</a:t>
            </a:r>
            <a:r>
              <a:rPr lang="en-US" dirty="0">
                <a:solidFill>
                  <a:schemeClr val="tx2">
                    <a:satMod val="130000"/>
                  </a:schemeClr>
                </a:solidFill>
              </a:rPr>
              <a:t>: </a:t>
            </a:r>
            <a:r>
              <a:rPr lang="en-US" dirty="0" err="1">
                <a:solidFill>
                  <a:schemeClr val="tx2">
                    <a:satMod val="130000"/>
                  </a:schemeClr>
                </a:solidFill>
              </a:rPr>
              <a:t>Tính</a:t>
            </a:r>
            <a:r>
              <a:rPr lang="en-US" dirty="0">
                <a:solidFill>
                  <a:schemeClr val="tx2">
                    <a:satMod val="130000"/>
                  </a:schemeClr>
                </a:solidFill>
              </a:rPr>
              <a:t> subnet mask</a:t>
            </a:r>
          </a:p>
        </p:txBody>
      </p:sp>
      <p:sp>
        <p:nvSpPr>
          <p:cNvPr id="192515" name="Rectangle 3"/>
          <p:cNvSpPr>
            <a:spLocks noGrp="1" noChangeArrowheads="1"/>
          </p:cNvSpPr>
          <p:nvPr>
            <p:ph idx="1"/>
          </p:nvPr>
        </p:nvSpPr>
        <p:spPr>
          <a:xfrm>
            <a:off x="2209800" y="2017713"/>
            <a:ext cx="8269288" cy="4114800"/>
          </a:xfrm>
        </p:spPr>
        <p:txBody>
          <a:bodyPr/>
          <a:lstStyle/>
          <a:p>
            <a:pPr eaLnBrk="1" hangingPunct="1"/>
            <a:r>
              <a:rPr lang="en-US"/>
              <a:t>102.16.10.10/12 </a:t>
            </a:r>
            <a:r>
              <a:rPr lang="en-US">
                <a:sym typeface="Wingdings" pitchFamily="2" charset="2"/>
              </a:rPr>
              <a:t></a:t>
            </a:r>
            <a:endParaRPr lang="en-US"/>
          </a:p>
          <a:p>
            <a:pPr eaLnBrk="1" hangingPunct="1"/>
            <a:r>
              <a:rPr lang="en-US"/>
              <a:t>Subnet mask: </a:t>
            </a:r>
            <a:r>
              <a:rPr lang="en-US">
                <a:solidFill>
                  <a:srgbClr val="FF3300"/>
                </a:solidFill>
              </a:rPr>
              <a:t>11111111.1111</a:t>
            </a:r>
            <a:r>
              <a:rPr lang="en-US"/>
              <a:t>0000.00000000.00000000</a:t>
            </a:r>
          </a:p>
          <a:p>
            <a:pPr eaLnBrk="1" hangingPunct="1"/>
            <a:r>
              <a:rPr lang="en-US"/>
              <a:t>Byte đầu tiên chắc chắn khi dùng phép toán AND ra kết quả bằng 102 </a:t>
            </a:r>
            <a:r>
              <a:rPr lang="en-US">
                <a:sym typeface="Wingdings" pitchFamily="2" charset="2"/>
              </a:rPr>
              <a:t> không cần đổi 102 sang nhị phân</a:t>
            </a:r>
            <a:endParaRPr lang="en-US"/>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F4EE9944-A5A3-442B-946A-D3EE88364792}" type="slidenum">
              <a:rPr lang="en-US"/>
              <a:pPr>
                <a:defRPr/>
              </a:pPr>
              <a:t>71</a:t>
            </a:fld>
            <a:endParaRPr lang="en-US"/>
          </a:p>
        </p:txBody>
      </p:sp>
    </p:spTree>
    <p:extLst>
      <p:ext uri="{BB962C8B-B14F-4D97-AF65-F5344CB8AC3E}">
        <p14:creationId xmlns:p14="http://schemas.microsoft.com/office/powerpoint/2010/main" val="277812884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828800" y="0"/>
            <a:ext cx="8629650" cy="1143000"/>
          </a:xfrm>
        </p:spPr>
        <p:txBody>
          <a:bodyPr rtlCol="0">
            <a:normAutofit fontScale="90000"/>
          </a:bodyPr>
          <a:lstStyle/>
          <a:p>
            <a:pPr fontAlgn="auto">
              <a:spcAft>
                <a:spcPts val="0"/>
              </a:spcAft>
              <a:defRPr/>
            </a:pPr>
            <a:r>
              <a:rPr lang="en-US" sz="4000" dirty="0" err="1">
                <a:solidFill>
                  <a:schemeClr val="tx2">
                    <a:satMod val="130000"/>
                  </a:schemeClr>
                </a:solidFill>
              </a:rPr>
              <a:t>Trả</a:t>
            </a:r>
            <a:r>
              <a:rPr lang="en-US" sz="4000" dirty="0">
                <a:solidFill>
                  <a:schemeClr val="tx2">
                    <a:satMod val="130000"/>
                  </a:schemeClr>
                </a:solidFill>
              </a:rPr>
              <a:t> </a:t>
            </a:r>
            <a:r>
              <a:rPr lang="en-US" sz="4000" dirty="0" err="1">
                <a:solidFill>
                  <a:schemeClr val="tx2">
                    <a:satMod val="130000"/>
                  </a:schemeClr>
                </a:solidFill>
              </a:rPr>
              <a:t>lời</a:t>
            </a:r>
            <a:r>
              <a:rPr lang="en-US" sz="4000" dirty="0">
                <a:solidFill>
                  <a:schemeClr val="tx2">
                    <a:satMod val="130000"/>
                  </a:schemeClr>
                </a:solidFill>
              </a:rPr>
              <a:t> </a:t>
            </a:r>
            <a:r>
              <a:rPr lang="en-US" sz="4000" dirty="0" err="1">
                <a:solidFill>
                  <a:schemeClr val="tx2">
                    <a:satMod val="130000"/>
                  </a:schemeClr>
                </a:solidFill>
              </a:rPr>
              <a:t>câu</a:t>
            </a:r>
            <a:r>
              <a:rPr lang="en-US" sz="4000" dirty="0">
                <a:solidFill>
                  <a:schemeClr val="tx2">
                    <a:satMod val="130000"/>
                  </a:schemeClr>
                </a:solidFill>
              </a:rPr>
              <a:t> </a:t>
            </a:r>
            <a:r>
              <a:rPr lang="en-US" sz="4000" dirty="0" err="1">
                <a:solidFill>
                  <a:schemeClr val="tx2">
                    <a:satMod val="130000"/>
                  </a:schemeClr>
                </a:solidFill>
              </a:rPr>
              <a:t>hỏi</a:t>
            </a:r>
            <a:r>
              <a:rPr lang="en-US" sz="4000" dirty="0">
                <a:solidFill>
                  <a:schemeClr val="tx2">
                    <a:satMod val="130000"/>
                  </a:schemeClr>
                </a:solidFill>
              </a:rPr>
              <a:t> 1: </a:t>
            </a:r>
            <a:r>
              <a:rPr lang="en-US" sz="4000" dirty="0" err="1">
                <a:solidFill>
                  <a:schemeClr val="tx2">
                    <a:satMod val="130000"/>
                  </a:schemeClr>
                </a:solidFill>
              </a:rPr>
              <a:t>Địa</a:t>
            </a:r>
            <a:r>
              <a:rPr lang="en-US" sz="4000" dirty="0">
                <a:solidFill>
                  <a:schemeClr val="tx2">
                    <a:satMod val="130000"/>
                  </a:schemeClr>
                </a:solidFill>
              </a:rPr>
              <a:t> </a:t>
            </a:r>
            <a:r>
              <a:rPr lang="en-US" sz="4000" dirty="0" err="1">
                <a:solidFill>
                  <a:schemeClr val="tx2">
                    <a:satMod val="130000"/>
                  </a:schemeClr>
                </a:solidFill>
              </a:rPr>
              <a:t>chỉ</a:t>
            </a:r>
            <a:r>
              <a:rPr lang="en-US" sz="4000" dirty="0">
                <a:solidFill>
                  <a:schemeClr val="tx2">
                    <a:satMod val="130000"/>
                  </a:schemeClr>
                </a:solidFill>
              </a:rPr>
              <a:t> </a:t>
            </a:r>
            <a:r>
              <a:rPr lang="en-US" sz="4000" dirty="0" err="1">
                <a:solidFill>
                  <a:schemeClr val="tx2">
                    <a:satMod val="130000"/>
                  </a:schemeClr>
                </a:solidFill>
              </a:rPr>
              <a:t>mạng</a:t>
            </a:r>
            <a:r>
              <a:rPr lang="en-US" sz="4000" dirty="0">
                <a:solidFill>
                  <a:schemeClr val="tx2">
                    <a:satMod val="130000"/>
                  </a:schemeClr>
                </a:solidFill>
              </a:rPr>
              <a:t> con?</a:t>
            </a:r>
          </a:p>
        </p:txBody>
      </p:sp>
      <p:sp>
        <p:nvSpPr>
          <p:cNvPr id="193539" name="Rectangle 3"/>
          <p:cNvSpPr>
            <a:spLocks noGrp="1" noChangeArrowheads="1"/>
          </p:cNvSpPr>
          <p:nvPr>
            <p:ph idx="1"/>
          </p:nvPr>
        </p:nvSpPr>
        <p:spPr>
          <a:xfrm>
            <a:off x="2706688" y="2017714"/>
            <a:ext cx="7772400" cy="4459287"/>
          </a:xfrm>
        </p:spPr>
        <p:txBody>
          <a:bodyPr/>
          <a:lstStyle/>
          <a:p>
            <a:pPr eaLnBrk="1" hangingPunct="1">
              <a:lnSpc>
                <a:spcPct val="90000"/>
              </a:lnSpc>
            </a:pPr>
            <a:r>
              <a:rPr lang="en-US"/>
              <a:t>Xét byte kế tiếp là: 16 (10) </a:t>
            </a:r>
            <a:r>
              <a:rPr lang="en-US">
                <a:sym typeface="Wingdings" pitchFamily="2" charset="2"/>
              </a:rPr>
              <a:t> </a:t>
            </a:r>
            <a:r>
              <a:rPr lang="en-US">
                <a:solidFill>
                  <a:srgbClr val="FF3300"/>
                </a:solidFill>
                <a:sym typeface="Wingdings" pitchFamily="2" charset="2"/>
              </a:rPr>
              <a:t>0001</a:t>
            </a:r>
            <a:r>
              <a:rPr lang="en-US">
                <a:sym typeface="Wingdings" pitchFamily="2" charset="2"/>
              </a:rPr>
              <a:t>0000 (2)</a:t>
            </a:r>
          </a:p>
          <a:p>
            <a:pPr eaLnBrk="1" hangingPunct="1">
              <a:lnSpc>
                <a:spcPct val="90000"/>
              </a:lnSpc>
            </a:pPr>
            <a:r>
              <a:rPr lang="en-US">
                <a:sym typeface="Wingdings" pitchFamily="2" charset="2"/>
              </a:rPr>
              <a:t>Khi AND byte này với </a:t>
            </a:r>
            <a:r>
              <a:rPr lang="en-US"/>
              <a:t>Subnet mask, ta được kết quả là: </a:t>
            </a:r>
            <a:r>
              <a:rPr lang="en-US">
                <a:solidFill>
                  <a:srgbClr val="FF3300"/>
                </a:solidFill>
                <a:sym typeface="Wingdings" pitchFamily="2" charset="2"/>
              </a:rPr>
              <a:t>0001</a:t>
            </a:r>
            <a:r>
              <a:rPr lang="en-US">
                <a:sym typeface="Wingdings" pitchFamily="2" charset="2"/>
              </a:rPr>
              <a:t>0000 (2)</a:t>
            </a:r>
          </a:p>
          <a:p>
            <a:pPr eaLnBrk="1" hangingPunct="1">
              <a:lnSpc>
                <a:spcPct val="90000"/>
              </a:lnSpc>
            </a:pPr>
            <a:r>
              <a:rPr lang="en-US">
                <a:sym typeface="Wingdings" pitchFamily="2" charset="2"/>
              </a:rPr>
              <a:t>Như vậy địa chỉ mạng con sẽ là:</a:t>
            </a:r>
          </a:p>
          <a:p>
            <a:pPr algn="ctr" eaLnBrk="1" hangingPunct="1">
              <a:lnSpc>
                <a:spcPct val="90000"/>
              </a:lnSpc>
              <a:buFont typeface="Wingdings" pitchFamily="2" charset="2"/>
              <a:buNone/>
            </a:pPr>
            <a:r>
              <a:rPr lang="en-US" sz="4400" b="1"/>
              <a:t>102.16.0.0/12</a:t>
            </a:r>
          </a:p>
          <a:p>
            <a:pPr eaLnBrk="1" hangingPunct="1">
              <a:lnSpc>
                <a:spcPct val="90000"/>
              </a:lnSpc>
            </a:pPr>
            <a:r>
              <a:rPr lang="en-US">
                <a:sym typeface="Wingdings" pitchFamily="2" charset="2"/>
              </a:rPr>
              <a:t>Như vậy địa chỉ host sẽ là:</a:t>
            </a:r>
          </a:p>
          <a:p>
            <a:pPr algn="ctr" eaLnBrk="1" hangingPunct="1">
              <a:lnSpc>
                <a:spcPct val="90000"/>
              </a:lnSpc>
              <a:buFont typeface="Wingdings" pitchFamily="2" charset="2"/>
              <a:buNone/>
            </a:pPr>
            <a:r>
              <a:rPr lang="en-US" sz="4000" b="1"/>
              <a:t>0.10.10</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EFC5782E-92DC-488B-A3EA-6CAA71B4BADB}" type="slidenum">
              <a:rPr lang="en-US"/>
              <a:pPr>
                <a:defRPr/>
              </a:pPr>
              <a:t>72</a:t>
            </a:fld>
            <a:endParaRPr lang="en-US"/>
          </a:p>
        </p:txBody>
      </p:sp>
    </p:spTree>
    <p:extLst>
      <p:ext uri="{BB962C8B-B14F-4D97-AF65-F5344CB8AC3E}">
        <p14:creationId xmlns:p14="http://schemas.microsoft.com/office/powerpoint/2010/main" val="62087804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752600" y="76200"/>
            <a:ext cx="8705850" cy="1143000"/>
          </a:xfrm>
        </p:spPr>
        <p:txBody>
          <a:bodyPr rtlCol="0">
            <a:normAutofit/>
          </a:bodyPr>
          <a:lstStyle/>
          <a:p>
            <a:pPr fontAlgn="auto">
              <a:spcAft>
                <a:spcPts val="0"/>
              </a:spcAft>
              <a:defRPr/>
            </a:pPr>
            <a:r>
              <a:rPr lang="en-US" sz="3000" dirty="0" err="1">
                <a:solidFill>
                  <a:schemeClr val="tx2">
                    <a:satMod val="130000"/>
                  </a:schemeClr>
                </a:solidFill>
              </a:rPr>
              <a:t>Trả</a:t>
            </a:r>
            <a:r>
              <a:rPr lang="en-US" sz="3000" dirty="0">
                <a:solidFill>
                  <a:schemeClr val="tx2">
                    <a:satMod val="130000"/>
                  </a:schemeClr>
                </a:solidFill>
              </a:rPr>
              <a:t> </a:t>
            </a:r>
            <a:r>
              <a:rPr lang="en-US" sz="3000" dirty="0" err="1">
                <a:solidFill>
                  <a:schemeClr val="tx2">
                    <a:satMod val="130000"/>
                  </a:schemeClr>
                </a:solidFill>
              </a:rPr>
              <a:t>lời</a:t>
            </a:r>
            <a:r>
              <a:rPr lang="en-US" sz="3000" dirty="0">
                <a:solidFill>
                  <a:schemeClr val="tx2">
                    <a:satMod val="130000"/>
                  </a:schemeClr>
                </a:solidFill>
              </a:rPr>
              <a:t> </a:t>
            </a:r>
            <a:r>
              <a:rPr lang="en-US" sz="3000" dirty="0" err="1">
                <a:solidFill>
                  <a:schemeClr val="tx2">
                    <a:satMod val="130000"/>
                  </a:schemeClr>
                </a:solidFill>
              </a:rPr>
              <a:t>câu</a:t>
            </a:r>
            <a:r>
              <a:rPr lang="en-US" sz="3000" dirty="0">
                <a:solidFill>
                  <a:schemeClr val="tx2">
                    <a:satMod val="130000"/>
                  </a:schemeClr>
                </a:solidFill>
              </a:rPr>
              <a:t> </a:t>
            </a:r>
            <a:r>
              <a:rPr lang="en-US" sz="3000" dirty="0" err="1">
                <a:solidFill>
                  <a:schemeClr val="tx2">
                    <a:satMod val="130000"/>
                  </a:schemeClr>
                </a:solidFill>
              </a:rPr>
              <a:t>hỏi</a:t>
            </a:r>
            <a:r>
              <a:rPr lang="en-US" sz="3000" dirty="0">
                <a:solidFill>
                  <a:schemeClr val="tx2">
                    <a:satMod val="130000"/>
                  </a:schemeClr>
                </a:solidFill>
              </a:rPr>
              <a:t> 2: </a:t>
            </a:r>
            <a:r>
              <a:rPr lang="en-US" sz="3000" dirty="0" err="1">
                <a:solidFill>
                  <a:schemeClr val="tx2">
                    <a:satMod val="130000"/>
                  </a:schemeClr>
                </a:solidFill>
              </a:rPr>
              <a:t>Dải</a:t>
            </a:r>
            <a:r>
              <a:rPr lang="en-US" sz="3000" dirty="0">
                <a:solidFill>
                  <a:schemeClr val="tx2">
                    <a:satMod val="130000"/>
                  </a:schemeClr>
                </a:solidFill>
              </a:rPr>
              <a:t> </a:t>
            </a:r>
            <a:r>
              <a:rPr lang="en-US" sz="3000" dirty="0" err="1">
                <a:solidFill>
                  <a:schemeClr val="tx2">
                    <a:satMod val="130000"/>
                  </a:schemeClr>
                </a:solidFill>
              </a:rPr>
              <a:t>địa</a:t>
            </a:r>
            <a:r>
              <a:rPr lang="en-US" sz="3000" dirty="0">
                <a:solidFill>
                  <a:schemeClr val="tx2">
                    <a:satMod val="130000"/>
                  </a:schemeClr>
                </a:solidFill>
              </a:rPr>
              <a:t> </a:t>
            </a:r>
            <a:r>
              <a:rPr lang="en-US" sz="3000" dirty="0" err="1">
                <a:solidFill>
                  <a:schemeClr val="tx2">
                    <a:satMod val="130000"/>
                  </a:schemeClr>
                </a:solidFill>
              </a:rPr>
              <a:t>chỉ</a:t>
            </a:r>
            <a:r>
              <a:rPr lang="en-US" sz="3000" dirty="0">
                <a:solidFill>
                  <a:schemeClr val="tx2">
                    <a:satMod val="130000"/>
                  </a:schemeClr>
                </a:solidFill>
              </a:rPr>
              <a:t> host? Broadcast?</a:t>
            </a:r>
          </a:p>
        </p:txBody>
      </p:sp>
      <p:sp>
        <p:nvSpPr>
          <p:cNvPr id="202755" name="Rectangle 3"/>
          <p:cNvSpPr>
            <a:spLocks noGrp="1" noChangeArrowheads="1"/>
          </p:cNvSpPr>
          <p:nvPr>
            <p:ph idx="1"/>
          </p:nvPr>
        </p:nvSpPr>
        <p:spPr/>
        <p:txBody>
          <a:bodyPr rtlCol="0">
            <a:normAutofit/>
          </a:bodyPr>
          <a:lstStyle/>
          <a:p>
            <a:pPr fontAlgn="auto">
              <a:lnSpc>
                <a:spcPct val="90000"/>
              </a:lnSpc>
              <a:spcAft>
                <a:spcPts val="0"/>
              </a:spcAft>
              <a:buFont typeface="Arial" pitchFamily="34" charset="0"/>
              <a:buChar char="•"/>
              <a:defRPr/>
            </a:pPr>
            <a:r>
              <a:rPr lang="en-US" sz="2800"/>
              <a:t>Dải địa chỉ host sẽ từ:</a:t>
            </a:r>
          </a:p>
          <a:p>
            <a:pPr algn="ctr" fontAlgn="auto">
              <a:lnSpc>
                <a:spcPct val="90000"/>
              </a:lnSpc>
              <a:spcAft>
                <a:spcPts val="0"/>
              </a:spcAft>
              <a:buNone/>
              <a:defRPr/>
            </a:pPr>
            <a:r>
              <a:rPr lang="en-US" sz="3900">
                <a:solidFill>
                  <a:srgbClr val="FF3300"/>
                </a:solidFill>
                <a:sym typeface="Wingdings" pitchFamily="2" charset="2"/>
              </a:rPr>
              <a:t>01100110 0001</a:t>
            </a:r>
            <a:r>
              <a:rPr lang="en-US" sz="3900">
                <a:sym typeface="Wingdings" pitchFamily="2" charset="2"/>
              </a:rPr>
              <a:t>0000 00000000 00000001</a:t>
            </a:r>
            <a:endParaRPr lang="en-US" sz="3900" b="1"/>
          </a:p>
          <a:p>
            <a:pPr algn="ctr" fontAlgn="auto">
              <a:lnSpc>
                <a:spcPct val="90000"/>
              </a:lnSpc>
              <a:spcAft>
                <a:spcPts val="0"/>
              </a:spcAft>
              <a:buNone/>
              <a:defRPr/>
            </a:pPr>
            <a:r>
              <a:rPr lang="en-US" sz="4800" b="1"/>
              <a:t>(hay 102.16.0.1/12)</a:t>
            </a:r>
          </a:p>
          <a:p>
            <a:pPr lvl="1" fontAlgn="auto">
              <a:lnSpc>
                <a:spcPct val="90000"/>
              </a:lnSpc>
              <a:spcAft>
                <a:spcPts val="0"/>
              </a:spcAft>
              <a:buNone/>
              <a:defRPr/>
            </a:pPr>
            <a:r>
              <a:rPr lang="en-US" sz="2400"/>
              <a:t>Đến:</a:t>
            </a:r>
          </a:p>
          <a:p>
            <a:pPr algn="ctr" fontAlgn="auto">
              <a:lnSpc>
                <a:spcPct val="90000"/>
              </a:lnSpc>
              <a:spcAft>
                <a:spcPts val="0"/>
              </a:spcAft>
              <a:buNone/>
              <a:defRPr/>
            </a:pPr>
            <a:r>
              <a:rPr lang="en-US" sz="4200">
                <a:solidFill>
                  <a:srgbClr val="FF3300"/>
                </a:solidFill>
                <a:sym typeface="Wingdings" pitchFamily="2" charset="2"/>
              </a:rPr>
              <a:t>01100110 0001</a:t>
            </a:r>
            <a:r>
              <a:rPr lang="en-US" sz="4200">
                <a:sym typeface="Wingdings" pitchFamily="2" charset="2"/>
              </a:rPr>
              <a:t>1111 11111111 11111110</a:t>
            </a:r>
            <a:endParaRPr lang="en-US" sz="4200" b="1"/>
          </a:p>
          <a:p>
            <a:pPr algn="ctr" fontAlgn="auto">
              <a:lnSpc>
                <a:spcPct val="90000"/>
              </a:lnSpc>
              <a:spcAft>
                <a:spcPts val="0"/>
              </a:spcAft>
              <a:buNone/>
              <a:defRPr/>
            </a:pPr>
            <a:r>
              <a:rPr lang="en-US" sz="4800" b="1"/>
              <a:t>(hay 102.31.255.254/12)</a:t>
            </a:r>
          </a:p>
          <a:p>
            <a:pPr fontAlgn="auto">
              <a:lnSpc>
                <a:spcPct val="90000"/>
              </a:lnSpc>
              <a:spcAft>
                <a:spcPts val="0"/>
              </a:spcAft>
              <a:buFont typeface="Arial" pitchFamily="34" charset="0"/>
              <a:buChar char="•"/>
              <a:defRPr/>
            </a:pPr>
            <a:r>
              <a:rPr lang="en-US" sz="2800"/>
              <a:t>Broadcast:</a:t>
            </a:r>
            <a:r>
              <a:rPr lang="en-US" sz="4800" b="1"/>
              <a:t> </a:t>
            </a:r>
          </a:p>
          <a:p>
            <a:pPr algn="ctr" fontAlgn="auto">
              <a:lnSpc>
                <a:spcPct val="90000"/>
              </a:lnSpc>
              <a:spcAft>
                <a:spcPts val="0"/>
              </a:spcAft>
              <a:buNone/>
              <a:defRPr/>
            </a:pPr>
            <a:r>
              <a:rPr lang="en-US" sz="4800" b="1"/>
              <a:t>102.31.255.255/12</a:t>
            </a:r>
          </a:p>
          <a:p>
            <a:pPr algn="ctr" fontAlgn="auto">
              <a:lnSpc>
                <a:spcPct val="90000"/>
              </a:lnSpc>
              <a:spcAft>
                <a:spcPts val="0"/>
              </a:spcAft>
              <a:buNone/>
              <a:defRPr/>
            </a:pPr>
            <a:endParaRPr lang="en-US" sz="4800" b="1"/>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pPr>
              <a:defRPr/>
            </a:pPr>
            <a:fld id="{EA88128C-FAA3-4EB4-8BA2-74AA042CF953}" type="slidenum">
              <a:rPr lang="en-US"/>
              <a:pPr>
                <a:defRPr/>
              </a:pPr>
              <a:t>73</a:t>
            </a:fld>
            <a:endParaRPr lang="en-US"/>
          </a:p>
        </p:txBody>
      </p:sp>
    </p:spTree>
    <p:extLst>
      <p:ext uri="{BB962C8B-B14F-4D97-AF65-F5344CB8AC3E}">
        <p14:creationId xmlns:p14="http://schemas.microsoft.com/office/powerpoint/2010/main" val="83289329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2590800" y="0"/>
            <a:ext cx="7867650" cy="1143000"/>
          </a:xfrm>
        </p:spPr>
        <p:txBody>
          <a:bodyPr/>
          <a:lstStyle/>
          <a:p>
            <a:pPr eaLnBrk="1" hangingPunct="1"/>
            <a:r>
              <a:rPr lang="en-US" dirty="0" err="1"/>
              <a:t>Bài</a:t>
            </a:r>
            <a:r>
              <a:rPr lang="en-US" dirty="0"/>
              <a:t> </a:t>
            </a:r>
            <a:r>
              <a:rPr lang="en-US" dirty="0" err="1"/>
              <a:t>tập</a:t>
            </a:r>
            <a:r>
              <a:rPr lang="en-US" dirty="0"/>
              <a:t> 5: Cho IP 172.19.160.0/21</a:t>
            </a:r>
          </a:p>
        </p:txBody>
      </p:sp>
      <p:sp>
        <p:nvSpPr>
          <p:cNvPr id="195587" name="Content Placeholder 2"/>
          <p:cNvSpPr>
            <a:spLocks noGrp="1"/>
          </p:cNvSpPr>
          <p:nvPr>
            <p:ph idx="1"/>
          </p:nvPr>
        </p:nvSpPr>
        <p:spPr/>
        <p:txBody>
          <a:bodyPr/>
          <a:lstStyle/>
          <a:p>
            <a:pPr eaLnBrk="1" hangingPunct="1"/>
            <a:r>
              <a:rPr lang="en-US"/>
              <a:t>Chia làm 4 mạng con</a:t>
            </a:r>
          </a:p>
          <a:p>
            <a:pPr eaLnBrk="1" hangingPunct="1"/>
            <a:r>
              <a:rPr lang="en-US"/>
              <a:t>Liệt kê các thông số gồm địa chỉ mạng, dãy địa chỉ host, địa chỉ broadcast của các mạng con đó</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F5671D12-EF0B-47B8-BC16-2E9DD5B3517F}" type="slidenum">
              <a:rPr lang="en-US"/>
              <a:pPr>
                <a:defRPr/>
              </a:pPr>
              <a:t>74</a:t>
            </a:fld>
            <a:endParaRPr lang="en-US"/>
          </a:p>
        </p:txBody>
      </p:sp>
    </p:spTree>
    <p:extLst>
      <p:ext uri="{BB962C8B-B14F-4D97-AF65-F5344CB8AC3E}">
        <p14:creationId xmlns:p14="http://schemas.microsoft.com/office/powerpoint/2010/main" val="1356569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2590800" y="0"/>
            <a:ext cx="7867650" cy="1143000"/>
          </a:xfrm>
        </p:spPr>
        <p:txBody>
          <a:bodyPr/>
          <a:lstStyle/>
          <a:p>
            <a:pPr eaLnBrk="1" hangingPunct="1"/>
            <a:r>
              <a:rPr lang="en-US" dirty="0" err="1"/>
              <a:t>Giải</a:t>
            </a:r>
            <a:r>
              <a:rPr lang="en-US" dirty="0"/>
              <a:t> BT 5</a:t>
            </a:r>
          </a:p>
        </p:txBody>
      </p:sp>
      <p:sp>
        <p:nvSpPr>
          <p:cNvPr id="196611" name="Content Placeholder 2"/>
          <p:cNvSpPr>
            <a:spLocks noGrp="1"/>
          </p:cNvSpPr>
          <p:nvPr>
            <p:ph idx="1"/>
          </p:nvPr>
        </p:nvSpPr>
        <p:spPr/>
        <p:txBody>
          <a:bodyPr/>
          <a:lstStyle/>
          <a:p>
            <a:pPr eaLnBrk="1" hangingPunct="1"/>
            <a:r>
              <a:rPr lang="en-US"/>
              <a:t>Chia làm 4 mạng con nên phải mượn 2 bit</a:t>
            </a:r>
          </a:p>
          <a:p>
            <a:pPr eaLnBrk="1" hangingPunct="1"/>
            <a:r>
              <a:rPr lang="en-US"/>
              <a:t>Do /21 nên 2 byte đầu tiên của IP đã cho không thay đổi. Xét byte thứ 3</a:t>
            </a:r>
          </a:p>
          <a:p>
            <a:pPr eaLnBrk="1" hangingPunct="1"/>
            <a:r>
              <a:rPr lang="en-US"/>
              <a:t>160 = </a:t>
            </a:r>
            <a:r>
              <a:rPr lang="en-US">
                <a:solidFill>
                  <a:srgbClr val="FF0000"/>
                </a:solidFill>
              </a:rPr>
              <a:t>10100</a:t>
            </a:r>
            <a:r>
              <a:rPr lang="en-US">
                <a:solidFill>
                  <a:schemeClr val="accent1"/>
                </a:solidFill>
              </a:rPr>
              <a:t>00</a:t>
            </a:r>
            <a:r>
              <a:rPr lang="en-US"/>
              <a:t>0</a:t>
            </a:r>
            <a:r>
              <a:rPr lang="en-US" baseline="-25000"/>
              <a:t>(2)</a:t>
            </a:r>
          </a:p>
          <a:p>
            <a:pPr eaLnBrk="1" hangingPunct="1"/>
            <a:r>
              <a:rPr lang="en-US"/>
              <a:t>Phần 2 bit </a:t>
            </a:r>
            <a:r>
              <a:rPr lang="en-US">
                <a:solidFill>
                  <a:schemeClr val="accent1"/>
                </a:solidFill>
              </a:rPr>
              <a:t>00 </a:t>
            </a:r>
            <a:r>
              <a:rPr lang="en-US"/>
              <a:t>là nơi ta mượn làm subnet</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CE018E89-C5F7-4671-B583-175758FC30FC}" type="slidenum">
              <a:rPr lang="en-US"/>
              <a:pPr>
                <a:defRPr/>
              </a:pPr>
              <a:t>75</a:t>
            </a:fld>
            <a:endParaRPr lang="en-US"/>
          </a:p>
        </p:txBody>
      </p:sp>
    </p:spTree>
    <p:extLst>
      <p:ext uri="{BB962C8B-B14F-4D97-AF65-F5344CB8AC3E}">
        <p14:creationId xmlns:p14="http://schemas.microsoft.com/office/powerpoint/2010/main" val="1854231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2590800" y="0"/>
            <a:ext cx="7867650" cy="1143000"/>
          </a:xfrm>
        </p:spPr>
        <p:txBody>
          <a:bodyPr/>
          <a:lstStyle/>
          <a:p>
            <a:pPr eaLnBrk="1" hangingPunct="1"/>
            <a:r>
              <a:rPr lang="en-US" dirty="0" err="1"/>
              <a:t>Giải</a:t>
            </a:r>
            <a:r>
              <a:rPr lang="en-US" dirty="0"/>
              <a:t> BT 5 (</a:t>
            </a:r>
            <a:r>
              <a:rPr lang="en-US" dirty="0" err="1"/>
              <a:t>tt</a:t>
            </a:r>
            <a:r>
              <a:rPr lang="en-US" dirty="0"/>
              <a:t>)</a:t>
            </a:r>
          </a:p>
        </p:txBody>
      </p:sp>
      <p:sp>
        <p:nvSpPr>
          <p:cNvPr id="197635" name="Content Placeholder 2"/>
          <p:cNvSpPr>
            <a:spLocks noGrp="1"/>
          </p:cNvSpPr>
          <p:nvPr>
            <p:ph idx="1"/>
          </p:nvPr>
        </p:nvSpPr>
        <p:spPr/>
        <p:txBody>
          <a:bodyPr/>
          <a:lstStyle/>
          <a:p>
            <a:pPr eaLnBrk="1" hangingPunct="1"/>
            <a:r>
              <a:rPr lang="en-US"/>
              <a:t>Xét byte thứ 3</a:t>
            </a:r>
          </a:p>
          <a:p>
            <a:pPr eaLnBrk="1" hangingPunct="1"/>
            <a:r>
              <a:rPr lang="en-US"/>
              <a:t>Mạng con thứ 1: </a:t>
            </a:r>
            <a:r>
              <a:rPr lang="en-US">
                <a:solidFill>
                  <a:srgbClr val="FF0000"/>
                </a:solidFill>
              </a:rPr>
              <a:t>10100</a:t>
            </a:r>
            <a:r>
              <a:rPr lang="en-US">
                <a:solidFill>
                  <a:schemeClr val="accent1"/>
                </a:solidFill>
              </a:rPr>
              <a:t>00</a:t>
            </a:r>
            <a:r>
              <a:rPr lang="en-US"/>
              <a:t>0</a:t>
            </a:r>
            <a:r>
              <a:rPr lang="en-US" baseline="-25000"/>
              <a:t>(2)</a:t>
            </a:r>
          </a:p>
          <a:p>
            <a:pPr eaLnBrk="1" hangingPunct="1"/>
            <a:r>
              <a:rPr lang="en-US"/>
              <a:t>Mạng con thứ 2: </a:t>
            </a:r>
            <a:r>
              <a:rPr lang="en-US">
                <a:solidFill>
                  <a:srgbClr val="FF0000"/>
                </a:solidFill>
              </a:rPr>
              <a:t>10100</a:t>
            </a:r>
            <a:r>
              <a:rPr lang="en-US">
                <a:solidFill>
                  <a:schemeClr val="accent1"/>
                </a:solidFill>
              </a:rPr>
              <a:t>01</a:t>
            </a:r>
            <a:r>
              <a:rPr lang="en-US"/>
              <a:t>0</a:t>
            </a:r>
            <a:r>
              <a:rPr lang="en-US" baseline="-25000"/>
              <a:t>(2)</a:t>
            </a:r>
          </a:p>
          <a:p>
            <a:pPr eaLnBrk="1" hangingPunct="1"/>
            <a:r>
              <a:rPr lang="en-US"/>
              <a:t>Mạng con thứ 3: </a:t>
            </a:r>
            <a:r>
              <a:rPr lang="en-US">
                <a:solidFill>
                  <a:srgbClr val="FF0000"/>
                </a:solidFill>
              </a:rPr>
              <a:t>10100</a:t>
            </a:r>
            <a:r>
              <a:rPr lang="en-US">
                <a:solidFill>
                  <a:schemeClr val="accent1"/>
                </a:solidFill>
              </a:rPr>
              <a:t>10</a:t>
            </a:r>
            <a:r>
              <a:rPr lang="en-US"/>
              <a:t>0</a:t>
            </a:r>
            <a:r>
              <a:rPr lang="en-US" baseline="-25000"/>
              <a:t>(2)</a:t>
            </a:r>
          </a:p>
          <a:p>
            <a:pPr eaLnBrk="1" hangingPunct="1"/>
            <a:r>
              <a:rPr lang="en-US"/>
              <a:t>Mạng con thứ 4: </a:t>
            </a:r>
            <a:r>
              <a:rPr lang="en-US">
                <a:solidFill>
                  <a:srgbClr val="FF0000"/>
                </a:solidFill>
              </a:rPr>
              <a:t>10100</a:t>
            </a:r>
            <a:r>
              <a:rPr lang="en-US">
                <a:solidFill>
                  <a:schemeClr val="accent1"/>
                </a:solidFill>
              </a:rPr>
              <a:t>11</a:t>
            </a:r>
            <a:r>
              <a:rPr lang="en-US"/>
              <a:t>0</a:t>
            </a:r>
            <a:r>
              <a:rPr lang="en-US" baseline="-25000"/>
              <a:t>(2)</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D0C8AA23-53A2-4601-834B-AB7754965F82}" type="slidenum">
              <a:rPr lang="en-US"/>
              <a:pPr>
                <a:defRPr/>
              </a:pPr>
              <a:t>76</a:t>
            </a:fld>
            <a:endParaRPr lang="en-US"/>
          </a:p>
        </p:txBody>
      </p:sp>
    </p:spTree>
    <p:extLst>
      <p:ext uri="{BB962C8B-B14F-4D97-AF65-F5344CB8AC3E}">
        <p14:creationId xmlns:p14="http://schemas.microsoft.com/office/powerpoint/2010/main" val="28763358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2590800" y="0"/>
            <a:ext cx="7867650" cy="1143000"/>
          </a:xfrm>
        </p:spPr>
        <p:txBody>
          <a:bodyPr/>
          <a:lstStyle/>
          <a:p>
            <a:pPr eaLnBrk="1" hangingPunct="1"/>
            <a:r>
              <a:rPr lang="en-US" dirty="0" err="1"/>
              <a:t>Giải</a:t>
            </a:r>
            <a:r>
              <a:rPr lang="en-US" dirty="0"/>
              <a:t> BT 5 (</a:t>
            </a:r>
            <a:r>
              <a:rPr lang="en-US" dirty="0" err="1"/>
              <a:t>tt</a:t>
            </a:r>
            <a:r>
              <a:rPr lang="en-US" dirty="0"/>
              <a:t>)</a:t>
            </a:r>
          </a:p>
        </p:txBody>
      </p:sp>
      <p:graphicFrame>
        <p:nvGraphicFramePr>
          <p:cNvPr id="5" name="Content Placeholder 4"/>
          <p:cNvGraphicFramePr>
            <a:graphicFrameLocks noGrp="1"/>
          </p:cNvGraphicFramePr>
          <p:nvPr>
            <p:ph idx="1"/>
          </p:nvPr>
        </p:nvGraphicFramePr>
        <p:xfrm>
          <a:off x="1905000" y="1066800"/>
          <a:ext cx="8610600" cy="457200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914400">
                <a:tc>
                  <a:txBody>
                    <a:bodyPr/>
                    <a:lstStyle/>
                    <a:p>
                      <a:r>
                        <a:rPr lang="en-US" sz="2400"/>
                        <a:t>Địa</a:t>
                      </a:r>
                      <a:r>
                        <a:rPr lang="en-US" sz="2400" baseline="0"/>
                        <a:t> chỉ mạng</a:t>
                      </a:r>
                      <a:endParaRPr lang="en-US" sz="2400"/>
                    </a:p>
                  </a:txBody>
                  <a:tcPr marL="104990" marR="104990"/>
                </a:tc>
                <a:tc>
                  <a:txBody>
                    <a:bodyPr/>
                    <a:lstStyle/>
                    <a:p>
                      <a:r>
                        <a:rPr lang="en-US" sz="2400"/>
                        <a:t>Dải</a:t>
                      </a:r>
                      <a:r>
                        <a:rPr lang="en-US" sz="2400" baseline="0"/>
                        <a:t> địa chỉ host</a:t>
                      </a:r>
                      <a:endParaRPr lang="en-US" sz="2400"/>
                    </a:p>
                  </a:txBody>
                  <a:tcPr marL="104990" marR="104990"/>
                </a:tc>
                <a:tc>
                  <a:txBody>
                    <a:bodyPr/>
                    <a:lstStyle/>
                    <a:p>
                      <a:r>
                        <a:rPr lang="en-US" sz="2400"/>
                        <a:t>Địa</a:t>
                      </a:r>
                      <a:r>
                        <a:rPr lang="en-US" sz="2400" baseline="0"/>
                        <a:t> chỉ broadcast</a:t>
                      </a:r>
                      <a:endParaRPr lang="en-US" sz="2400"/>
                    </a:p>
                  </a:txBody>
                  <a:tcPr marL="104990" marR="104990"/>
                </a:tc>
                <a:extLst>
                  <a:ext uri="{0D108BD9-81ED-4DB2-BD59-A6C34878D82A}">
                    <a16:rowId xmlns:a16="http://schemas.microsoft.com/office/drawing/2014/main" val="10000"/>
                  </a:ext>
                </a:extLst>
              </a:tr>
              <a:tr h="914400">
                <a:tc>
                  <a:txBody>
                    <a:bodyPr/>
                    <a:lstStyle/>
                    <a:p>
                      <a:r>
                        <a:rPr lang="en-US" sz="2000"/>
                        <a:t>172.19.160.0</a:t>
                      </a:r>
                    </a:p>
                  </a:txBody>
                  <a:tcPr marL="104990" marR="104990"/>
                </a:tc>
                <a:tc>
                  <a:txBody>
                    <a:bodyPr/>
                    <a:lstStyle/>
                    <a:p>
                      <a:r>
                        <a:rPr lang="en-US" sz="2000"/>
                        <a:t>172.19.160.1 đến</a:t>
                      </a:r>
                      <a:r>
                        <a:rPr lang="en-US" sz="2000" baseline="0"/>
                        <a:t> </a:t>
                      </a:r>
                      <a:r>
                        <a:rPr lang="en-US" sz="2000"/>
                        <a:t>172.19.161.254</a:t>
                      </a:r>
                    </a:p>
                  </a:txBody>
                  <a:tcPr marL="104990" marR="104990"/>
                </a:tc>
                <a:tc>
                  <a:txBody>
                    <a:bodyPr/>
                    <a:lstStyle/>
                    <a:p>
                      <a:r>
                        <a:rPr lang="en-US" sz="2000"/>
                        <a:t>172.19.161.255</a:t>
                      </a:r>
                    </a:p>
                  </a:txBody>
                  <a:tcPr marL="104990" marR="104990"/>
                </a:tc>
                <a:extLst>
                  <a:ext uri="{0D108BD9-81ED-4DB2-BD59-A6C34878D82A}">
                    <a16:rowId xmlns:a16="http://schemas.microsoft.com/office/drawing/2014/main" val="10001"/>
                  </a:ext>
                </a:extLst>
              </a:tr>
              <a:tr h="914400">
                <a:tc>
                  <a:txBody>
                    <a:bodyPr/>
                    <a:lstStyle/>
                    <a:p>
                      <a:r>
                        <a:rPr lang="en-US" sz="2000"/>
                        <a:t>172.19.162.0</a:t>
                      </a:r>
                    </a:p>
                  </a:txBody>
                  <a:tcPr marL="104990" marR="104990"/>
                </a:tc>
                <a:tc>
                  <a:txBody>
                    <a:bodyPr/>
                    <a:lstStyle/>
                    <a:p>
                      <a:r>
                        <a:rPr lang="en-US" sz="2000"/>
                        <a:t>172.19.162.1 đến</a:t>
                      </a:r>
                      <a:r>
                        <a:rPr lang="en-US" sz="2000" baseline="0"/>
                        <a:t> </a:t>
                      </a:r>
                      <a:r>
                        <a:rPr lang="en-US" sz="2000"/>
                        <a:t>172.19.163.254</a:t>
                      </a:r>
                    </a:p>
                  </a:txBody>
                  <a:tcPr marL="104990" marR="104990"/>
                </a:tc>
                <a:tc>
                  <a:txBody>
                    <a:bodyPr/>
                    <a:lstStyle/>
                    <a:p>
                      <a:r>
                        <a:rPr lang="en-US" sz="2000"/>
                        <a:t>172.19.163.255</a:t>
                      </a:r>
                    </a:p>
                  </a:txBody>
                  <a:tcPr marL="104990" marR="104990"/>
                </a:tc>
                <a:extLst>
                  <a:ext uri="{0D108BD9-81ED-4DB2-BD59-A6C34878D82A}">
                    <a16:rowId xmlns:a16="http://schemas.microsoft.com/office/drawing/2014/main" val="10002"/>
                  </a:ext>
                </a:extLst>
              </a:tr>
              <a:tr h="914400">
                <a:tc>
                  <a:txBody>
                    <a:bodyPr/>
                    <a:lstStyle/>
                    <a:p>
                      <a:r>
                        <a:rPr lang="en-US" sz="2000"/>
                        <a:t>172.19.164.0</a:t>
                      </a:r>
                    </a:p>
                  </a:txBody>
                  <a:tcPr marL="104990" marR="104990"/>
                </a:tc>
                <a:tc>
                  <a:txBody>
                    <a:bodyPr/>
                    <a:lstStyle/>
                    <a:p>
                      <a:r>
                        <a:rPr lang="en-US" sz="2000"/>
                        <a:t>172.19.164.1 đến</a:t>
                      </a:r>
                      <a:r>
                        <a:rPr lang="en-US" sz="2000" baseline="0"/>
                        <a:t> </a:t>
                      </a:r>
                      <a:r>
                        <a:rPr lang="en-US" sz="2000"/>
                        <a:t>172.19.165.254</a:t>
                      </a:r>
                    </a:p>
                  </a:txBody>
                  <a:tcPr marL="104990" marR="104990"/>
                </a:tc>
                <a:tc>
                  <a:txBody>
                    <a:bodyPr/>
                    <a:lstStyle/>
                    <a:p>
                      <a:r>
                        <a:rPr lang="en-US" sz="2000"/>
                        <a:t>172.19.165.255</a:t>
                      </a:r>
                    </a:p>
                  </a:txBody>
                  <a:tcPr marL="104990" marR="104990"/>
                </a:tc>
                <a:extLst>
                  <a:ext uri="{0D108BD9-81ED-4DB2-BD59-A6C34878D82A}">
                    <a16:rowId xmlns:a16="http://schemas.microsoft.com/office/drawing/2014/main" val="10003"/>
                  </a:ext>
                </a:extLst>
              </a:tr>
              <a:tr h="914400">
                <a:tc>
                  <a:txBody>
                    <a:bodyPr/>
                    <a:lstStyle/>
                    <a:p>
                      <a:r>
                        <a:rPr lang="en-US" sz="2000"/>
                        <a:t>172.19.166.0</a:t>
                      </a:r>
                    </a:p>
                  </a:txBody>
                  <a:tcPr marL="104990" marR="104990"/>
                </a:tc>
                <a:tc>
                  <a:txBody>
                    <a:bodyPr/>
                    <a:lstStyle/>
                    <a:p>
                      <a:r>
                        <a:rPr lang="en-US" sz="2000"/>
                        <a:t>172.19.166.1 đến</a:t>
                      </a:r>
                      <a:r>
                        <a:rPr lang="en-US" sz="2000" baseline="0"/>
                        <a:t> </a:t>
                      </a:r>
                      <a:r>
                        <a:rPr lang="en-US" sz="2000"/>
                        <a:t>172.19.167.254</a:t>
                      </a:r>
                    </a:p>
                  </a:txBody>
                  <a:tcPr marL="104990" marR="104990"/>
                </a:tc>
                <a:tc>
                  <a:txBody>
                    <a:bodyPr/>
                    <a:lstStyle/>
                    <a:p>
                      <a:r>
                        <a:rPr lang="en-US" sz="2000"/>
                        <a:t>172.19.167.255</a:t>
                      </a:r>
                    </a:p>
                  </a:txBody>
                  <a:tcPr marL="104990" marR="10499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DDFA9CC0-26D9-4695-8AFF-D882B68EB59C}" type="slidenum">
              <a:rPr lang="en-US"/>
              <a:pPr>
                <a:defRPr/>
              </a:pPr>
              <a:t>77</a:t>
            </a:fld>
            <a:endParaRPr lang="en-US"/>
          </a:p>
        </p:txBody>
      </p:sp>
    </p:spTree>
    <p:extLst>
      <p:ext uri="{BB962C8B-B14F-4D97-AF65-F5344CB8AC3E}">
        <p14:creationId xmlns:p14="http://schemas.microsoft.com/office/powerpoint/2010/main" val="31152558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2590800" y="0"/>
            <a:ext cx="7867650" cy="1143000"/>
          </a:xfrm>
        </p:spPr>
        <p:txBody>
          <a:bodyPr/>
          <a:lstStyle/>
          <a:p>
            <a:pPr eaLnBrk="1" hangingPunct="1"/>
            <a:r>
              <a:rPr lang="en-US"/>
              <a:t>Bài tập 6: Cho IP 172.16.192.0/18</a:t>
            </a:r>
          </a:p>
        </p:txBody>
      </p:sp>
      <p:sp>
        <p:nvSpPr>
          <p:cNvPr id="199683" name="Content Placeholder 2"/>
          <p:cNvSpPr>
            <a:spLocks noGrp="1"/>
          </p:cNvSpPr>
          <p:nvPr>
            <p:ph idx="1"/>
          </p:nvPr>
        </p:nvSpPr>
        <p:spPr>
          <a:xfrm>
            <a:off x="2959100" y="1752600"/>
            <a:ext cx="7499350" cy="4495800"/>
          </a:xfrm>
        </p:spPr>
        <p:txBody>
          <a:bodyPr/>
          <a:lstStyle/>
          <a:p>
            <a:pPr eaLnBrk="1" hangingPunct="1"/>
            <a:r>
              <a:rPr lang="en-US"/>
              <a:t>Chia làm 4 mạng con</a:t>
            </a:r>
          </a:p>
          <a:p>
            <a:pPr eaLnBrk="1" hangingPunct="1"/>
            <a:r>
              <a:rPr lang="en-US"/>
              <a:t>Liệt kê các thông số gồm địa chỉ mạng, dãy địa chỉ host, địa chỉ broadcast của các mạng con đó</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A6F83BA3-C4B6-4C2C-8670-B8B489ADCAEC}" type="slidenum">
              <a:rPr lang="en-US"/>
              <a:pPr>
                <a:defRPr/>
              </a:pPr>
              <a:t>78</a:t>
            </a:fld>
            <a:endParaRPr lang="en-US"/>
          </a:p>
        </p:txBody>
      </p:sp>
    </p:spTree>
    <p:extLst>
      <p:ext uri="{BB962C8B-B14F-4D97-AF65-F5344CB8AC3E}">
        <p14:creationId xmlns:p14="http://schemas.microsoft.com/office/powerpoint/2010/main" val="3860223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2590800" y="76200"/>
            <a:ext cx="7867650" cy="1143000"/>
          </a:xfrm>
        </p:spPr>
        <p:txBody>
          <a:bodyPr/>
          <a:lstStyle/>
          <a:p>
            <a:pPr eaLnBrk="1" hangingPunct="1"/>
            <a:r>
              <a:rPr lang="en-US" dirty="0" err="1"/>
              <a:t>Giải</a:t>
            </a:r>
            <a:r>
              <a:rPr lang="en-US" dirty="0"/>
              <a:t> BT 6</a:t>
            </a:r>
          </a:p>
        </p:txBody>
      </p:sp>
      <p:sp>
        <p:nvSpPr>
          <p:cNvPr id="200707" name="Content Placeholder 2"/>
          <p:cNvSpPr>
            <a:spLocks noGrp="1"/>
          </p:cNvSpPr>
          <p:nvPr>
            <p:ph idx="1"/>
          </p:nvPr>
        </p:nvSpPr>
        <p:spPr/>
        <p:txBody>
          <a:bodyPr/>
          <a:lstStyle/>
          <a:p>
            <a:pPr eaLnBrk="1" hangingPunct="1"/>
            <a:r>
              <a:rPr lang="en-US" dirty="0"/>
              <a:t>Chia </a:t>
            </a:r>
            <a:r>
              <a:rPr lang="en-US" dirty="0" err="1"/>
              <a:t>làm</a:t>
            </a:r>
            <a:r>
              <a:rPr lang="en-US" dirty="0"/>
              <a:t> 4 </a:t>
            </a:r>
            <a:r>
              <a:rPr lang="en-US" dirty="0" err="1"/>
              <a:t>mạng</a:t>
            </a:r>
            <a:r>
              <a:rPr lang="en-US" dirty="0"/>
              <a:t> con </a:t>
            </a:r>
            <a:r>
              <a:rPr lang="en-US" dirty="0" err="1"/>
              <a:t>nên</a:t>
            </a:r>
            <a:r>
              <a:rPr lang="en-US" dirty="0"/>
              <a:t> </a:t>
            </a:r>
            <a:r>
              <a:rPr lang="en-US" dirty="0" err="1"/>
              <a:t>phải</a:t>
            </a:r>
            <a:r>
              <a:rPr lang="en-US" dirty="0"/>
              <a:t> </a:t>
            </a:r>
            <a:r>
              <a:rPr lang="en-US" dirty="0" err="1"/>
              <a:t>mượn</a:t>
            </a:r>
            <a:r>
              <a:rPr lang="en-US" dirty="0"/>
              <a:t> 2 bit</a:t>
            </a:r>
          </a:p>
          <a:p>
            <a:pPr eaLnBrk="1" hangingPunct="1"/>
            <a:r>
              <a:rPr lang="en-US" dirty="0"/>
              <a:t>Do /18 </a:t>
            </a:r>
            <a:r>
              <a:rPr lang="en-US" dirty="0" err="1"/>
              <a:t>nên</a:t>
            </a:r>
            <a:r>
              <a:rPr lang="en-US" dirty="0"/>
              <a:t> 2 byte </a:t>
            </a:r>
            <a:r>
              <a:rPr lang="en-US" dirty="0" err="1"/>
              <a:t>đầu</a:t>
            </a:r>
            <a:r>
              <a:rPr lang="en-US" dirty="0"/>
              <a:t> </a:t>
            </a:r>
            <a:r>
              <a:rPr lang="en-US" dirty="0" err="1"/>
              <a:t>tiên</a:t>
            </a:r>
            <a:r>
              <a:rPr lang="en-US" dirty="0"/>
              <a:t> </a:t>
            </a:r>
            <a:r>
              <a:rPr lang="en-US" dirty="0" err="1"/>
              <a:t>của</a:t>
            </a:r>
            <a:r>
              <a:rPr lang="en-US" dirty="0"/>
              <a:t> IP </a:t>
            </a:r>
            <a:r>
              <a:rPr lang="en-US" dirty="0" err="1"/>
              <a:t>đã</a:t>
            </a:r>
            <a:r>
              <a:rPr lang="en-US" dirty="0"/>
              <a:t> </a:t>
            </a:r>
            <a:r>
              <a:rPr lang="en-US" dirty="0" err="1"/>
              <a:t>cho</a:t>
            </a:r>
            <a:r>
              <a:rPr lang="en-US" dirty="0"/>
              <a:t> </a:t>
            </a:r>
            <a:r>
              <a:rPr lang="en-US" dirty="0" err="1"/>
              <a:t>không</a:t>
            </a:r>
            <a:r>
              <a:rPr lang="en-US" dirty="0"/>
              <a:t> </a:t>
            </a:r>
            <a:r>
              <a:rPr lang="en-US" dirty="0" err="1"/>
              <a:t>thay</a:t>
            </a:r>
            <a:r>
              <a:rPr lang="en-US" dirty="0"/>
              <a:t> </a:t>
            </a:r>
            <a:r>
              <a:rPr lang="en-US" dirty="0" err="1"/>
              <a:t>đổi</a:t>
            </a:r>
            <a:r>
              <a:rPr lang="en-US" dirty="0"/>
              <a:t>. </a:t>
            </a:r>
            <a:r>
              <a:rPr lang="en-US" dirty="0" err="1"/>
              <a:t>Xét</a:t>
            </a:r>
            <a:r>
              <a:rPr lang="en-US" dirty="0"/>
              <a:t> byte </a:t>
            </a:r>
            <a:r>
              <a:rPr lang="en-US" dirty="0" err="1"/>
              <a:t>thứ</a:t>
            </a:r>
            <a:r>
              <a:rPr lang="en-US" dirty="0"/>
              <a:t> 3</a:t>
            </a:r>
          </a:p>
          <a:p>
            <a:pPr eaLnBrk="1" hangingPunct="1"/>
            <a:r>
              <a:rPr lang="en-US" dirty="0"/>
              <a:t>192 = </a:t>
            </a:r>
            <a:r>
              <a:rPr lang="en-US" dirty="0">
                <a:solidFill>
                  <a:srgbClr val="FF0000"/>
                </a:solidFill>
              </a:rPr>
              <a:t>11</a:t>
            </a:r>
            <a:r>
              <a:rPr lang="en-US" dirty="0">
                <a:solidFill>
                  <a:schemeClr val="accent1"/>
                </a:solidFill>
              </a:rPr>
              <a:t>00</a:t>
            </a:r>
            <a:r>
              <a:rPr lang="en-US" dirty="0"/>
              <a:t>0000</a:t>
            </a:r>
            <a:r>
              <a:rPr lang="en-US" baseline="-25000" dirty="0"/>
              <a:t>(2)</a:t>
            </a:r>
          </a:p>
          <a:p>
            <a:pPr eaLnBrk="1" hangingPunct="1"/>
            <a:r>
              <a:rPr lang="en-US" dirty="0" err="1"/>
              <a:t>Phần</a:t>
            </a:r>
            <a:r>
              <a:rPr lang="en-US" dirty="0"/>
              <a:t> 2 bit </a:t>
            </a:r>
            <a:r>
              <a:rPr lang="en-US" dirty="0">
                <a:solidFill>
                  <a:schemeClr val="accent1"/>
                </a:solidFill>
              </a:rPr>
              <a:t>00 </a:t>
            </a:r>
            <a:r>
              <a:rPr lang="en-US" dirty="0" err="1"/>
              <a:t>là</a:t>
            </a:r>
            <a:r>
              <a:rPr lang="en-US" dirty="0"/>
              <a:t> </a:t>
            </a:r>
            <a:r>
              <a:rPr lang="en-US" dirty="0" err="1"/>
              <a:t>nơi</a:t>
            </a:r>
            <a:r>
              <a:rPr lang="en-US" dirty="0"/>
              <a:t> ta </a:t>
            </a:r>
            <a:r>
              <a:rPr lang="en-US" dirty="0" err="1"/>
              <a:t>mượn</a:t>
            </a:r>
            <a:r>
              <a:rPr lang="en-US" dirty="0"/>
              <a:t> </a:t>
            </a:r>
            <a:r>
              <a:rPr lang="en-US" dirty="0" err="1"/>
              <a:t>làm</a:t>
            </a:r>
            <a:r>
              <a:rPr lang="en-US" dirty="0"/>
              <a:t> subnet</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954ED714-A663-4BFA-8EF9-DBE5E7BB3AD5}" type="slidenum">
              <a:rPr lang="en-US"/>
              <a:pPr>
                <a:defRPr/>
              </a:pPr>
              <a:t>79</a:t>
            </a:fld>
            <a:endParaRPr lang="en-US"/>
          </a:p>
        </p:txBody>
      </p:sp>
    </p:spTree>
    <p:extLst>
      <p:ext uri="{BB962C8B-B14F-4D97-AF65-F5344CB8AC3E}">
        <p14:creationId xmlns:p14="http://schemas.microsoft.com/office/powerpoint/2010/main" val="57633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69B7-41C8-4606-93B0-BEFF0BB7FF5C}"/>
              </a:ext>
            </a:extLst>
          </p:cNvPr>
          <p:cNvSpPr>
            <a:spLocks noGrp="1"/>
          </p:cNvSpPr>
          <p:nvPr>
            <p:ph type="title"/>
          </p:nvPr>
        </p:nvSpPr>
        <p:spPr/>
        <p:txBody>
          <a:bodyPr/>
          <a:lstStyle/>
          <a:p>
            <a:r>
              <a:rPr lang="en-US" dirty="0"/>
              <a:t>I. GIỚI THIỆU TẦNG MẠNG</a:t>
            </a:r>
          </a:p>
        </p:txBody>
      </p:sp>
      <p:sp>
        <p:nvSpPr>
          <p:cNvPr id="3" name="Content Placeholder 2">
            <a:extLst>
              <a:ext uri="{FF2B5EF4-FFF2-40B4-BE49-F238E27FC236}">
                <a16:creationId xmlns:a16="http://schemas.microsoft.com/office/drawing/2014/main" id="{A256696C-EFF9-4A1B-9EAE-45A85D6A34DA}"/>
              </a:ext>
            </a:extLst>
          </p:cNvPr>
          <p:cNvSpPr>
            <a:spLocks noGrp="1"/>
          </p:cNvSpPr>
          <p:nvPr>
            <p:ph idx="1"/>
          </p:nvPr>
        </p:nvSpPr>
        <p:spPr/>
        <p:txBody>
          <a:bodyPr/>
          <a:lstStyle/>
          <a:p>
            <a:pPr marL="0" indent="0">
              <a:buNone/>
            </a:pPr>
            <a:r>
              <a:rPr lang="en-US" b="1" dirty="0" err="1"/>
              <a:t>Giao</a:t>
            </a:r>
            <a:r>
              <a:rPr lang="en-US" b="1" dirty="0"/>
              <a:t> </a:t>
            </a:r>
            <a:r>
              <a:rPr lang="en-US" b="1" dirty="0" err="1"/>
              <a:t>thức</a:t>
            </a:r>
            <a:r>
              <a:rPr lang="en-US" b="1" dirty="0"/>
              <a:t> </a:t>
            </a:r>
            <a:r>
              <a:rPr lang="en-US" b="1" dirty="0" err="1"/>
              <a:t>tầng</a:t>
            </a:r>
            <a:r>
              <a:rPr lang="en-US" b="1" dirty="0"/>
              <a:t> </a:t>
            </a:r>
            <a:r>
              <a:rPr lang="en-US" b="1" dirty="0" err="1"/>
              <a:t>mạng</a:t>
            </a:r>
            <a:endParaRPr lang="en-US" b="1" dirty="0"/>
          </a:p>
          <a:p>
            <a:endParaRPr lang="en-US" dirty="0"/>
          </a:p>
        </p:txBody>
      </p:sp>
      <p:pic>
        <p:nvPicPr>
          <p:cNvPr id="4" name="Picture 3">
            <a:extLst>
              <a:ext uri="{FF2B5EF4-FFF2-40B4-BE49-F238E27FC236}">
                <a16:creationId xmlns:a16="http://schemas.microsoft.com/office/drawing/2014/main" id="{375AADB0-9965-4DF1-B52F-BE185BB0FB35}"/>
              </a:ext>
            </a:extLst>
          </p:cNvPr>
          <p:cNvPicPr>
            <a:picLocks noChangeAspect="1"/>
          </p:cNvPicPr>
          <p:nvPr/>
        </p:nvPicPr>
        <p:blipFill>
          <a:blip r:embed="rId2"/>
          <a:stretch>
            <a:fillRect/>
          </a:stretch>
        </p:blipFill>
        <p:spPr>
          <a:xfrm>
            <a:off x="2586037" y="1733550"/>
            <a:ext cx="7324725" cy="4819650"/>
          </a:xfrm>
          <a:prstGeom prst="rect">
            <a:avLst/>
          </a:prstGeom>
        </p:spPr>
      </p:pic>
    </p:spTree>
    <p:extLst>
      <p:ext uri="{BB962C8B-B14F-4D97-AF65-F5344CB8AC3E}">
        <p14:creationId xmlns:p14="http://schemas.microsoft.com/office/powerpoint/2010/main" val="3798575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a:xfrm>
            <a:off x="2590800" y="76200"/>
            <a:ext cx="7867650" cy="1143000"/>
          </a:xfrm>
        </p:spPr>
        <p:txBody>
          <a:bodyPr/>
          <a:lstStyle/>
          <a:p>
            <a:pPr eaLnBrk="1" hangingPunct="1"/>
            <a:r>
              <a:rPr lang="en-US" dirty="0" err="1"/>
              <a:t>Giải</a:t>
            </a:r>
            <a:r>
              <a:rPr lang="en-US" dirty="0"/>
              <a:t> BT 6 (</a:t>
            </a:r>
            <a:r>
              <a:rPr lang="en-US" dirty="0" err="1"/>
              <a:t>tt</a:t>
            </a:r>
            <a:r>
              <a:rPr lang="en-US" dirty="0"/>
              <a:t>)</a:t>
            </a:r>
          </a:p>
        </p:txBody>
      </p:sp>
      <p:sp>
        <p:nvSpPr>
          <p:cNvPr id="201731" name="Content Placeholder 2"/>
          <p:cNvSpPr>
            <a:spLocks noGrp="1"/>
          </p:cNvSpPr>
          <p:nvPr>
            <p:ph idx="1"/>
          </p:nvPr>
        </p:nvSpPr>
        <p:spPr/>
        <p:txBody>
          <a:bodyPr/>
          <a:lstStyle/>
          <a:p>
            <a:pPr eaLnBrk="1" hangingPunct="1"/>
            <a:r>
              <a:rPr lang="en-US"/>
              <a:t>Xét byte thứ 3</a:t>
            </a:r>
          </a:p>
          <a:p>
            <a:pPr eaLnBrk="1" hangingPunct="1"/>
            <a:r>
              <a:rPr lang="en-US"/>
              <a:t>Mạng con thứ 1: </a:t>
            </a:r>
            <a:r>
              <a:rPr lang="en-US">
                <a:solidFill>
                  <a:srgbClr val="FF0000"/>
                </a:solidFill>
              </a:rPr>
              <a:t>11</a:t>
            </a:r>
            <a:r>
              <a:rPr lang="en-US">
                <a:solidFill>
                  <a:schemeClr val="accent1"/>
                </a:solidFill>
              </a:rPr>
              <a:t>00</a:t>
            </a:r>
            <a:r>
              <a:rPr lang="en-US"/>
              <a:t>0000</a:t>
            </a:r>
            <a:r>
              <a:rPr lang="en-US" baseline="-25000"/>
              <a:t>(2)</a:t>
            </a:r>
          </a:p>
          <a:p>
            <a:pPr eaLnBrk="1" hangingPunct="1"/>
            <a:r>
              <a:rPr lang="en-US"/>
              <a:t>Mạng con thứ 2: </a:t>
            </a:r>
            <a:r>
              <a:rPr lang="en-US">
                <a:solidFill>
                  <a:srgbClr val="FF0000"/>
                </a:solidFill>
              </a:rPr>
              <a:t>11</a:t>
            </a:r>
            <a:r>
              <a:rPr lang="en-US">
                <a:solidFill>
                  <a:schemeClr val="accent1"/>
                </a:solidFill>
              </a:rPr>
              <a:t>01</a:t>
            </a:r>
            <a:r>
              <a:rPr lang="en-US"/>
              <a:t>0000</a:t>
            </a:r>
            <a:r>
              <a:rPr lang="en-US" baseline="-25000"/>
              <a:t>(2)</a:t>
            </a:r>
          </a:p>
          <a:p>
            <a:pPr eaLnBrk="1" hangingPunct="1"/>
            <a:r>
              <a:rPr lang="en-US"/>
              <a:t>Mạng con thứ 3: </a:t>
            </a:r>
            <a:r>
              <a:rPr lang="en-US">
                <a:solidFill>
                  <a:srgbClr val="FF0000"/>
                </a:solidFill>
              </a:rPr>
              <a:t>11</a:t>
            </a:r>
            <a:r>
              <a:rPr lang="en-US">
                <a:solidFill>
                  <a:schemeClr val="accent1"/>
                </a:solidFill>
              </a:rPr>
              <a:t>10</a:t>
            </a:r>
            <a:r>
              <a:rPr lang="en-US"/>
              <a:t>0000</a:t>
            </a:r>
            <a:r>
              <a:rPr lang="en-US" baseline="-25000"/>
              <a:t>(2)</a:t>
            </a:r>
          </a:p>
          <a:p>
            <a:pPr eaLnBrk="1" hangingPunct="1"/>
            <a:r>
              <a:rPr lang="en-US"/>
              <a:t>Mạng con thứ 4: </a:t>
            </a:r>
            <a:r>
              <a:rPr lang="en-US">
                <a:solidFill>
                  <a:srgbClr val="FF0000"/>
                </a:solidFill>
              </a:rPr>
              <a:t>11</a:t>
            </a:r>
            <a:r>
              <a:rPr lang="en-US">
                <a:solidFill>
                  <a:schemeClr val="accent1"/>
                </a:solidFill>
              </a:rPr>
              <a:t>11</a:t>
            </a:r>
            <a:r>
              <a:rPr lang="en-US"/>
              <a:t>0000</a:t>
            </a:r>
            <a:r>
              <a:rPr lang="en-US" baseline="-25000"/>
              <a:t>(2)</a:t>
            </a:r>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96EE34AA-CF13-48CD-A3DC-C64A6E577A06}" type="slidenum">
              <a:rPr lang="en-US"/>
              <a:pPr>
                <a:defRPr/>
              </a:pPr>
              <a:t>80</a:t>
            </a:fld>
            <a:endParaRPr lang="en-US"/>
          </a:p>
        </p:txBody>
      </p:sp>
    </p:spTree>
    <p:extLst>
      <p:ext uri="{BB962C8B-B14F-4D97-AF65-F5344CB8AC3E}">
        <p14:creationId xmlns:p14="http://schemas.microsoft.com/office/powerpoint/2010/main" val="30692232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2590800" y="76200"/>
            <a:ext cx="7867650" cy="1143000"/>
          </a:xfrm>
        </p:spPr>
        <p:txBody>
          <a:bodyPr/>
          <a:lstStyle/>
          <a:p>
            <a:pPr eaLnBrk="1" hangingPunct="1"/>
            <a:r>
              <a:rPr lang="en-US" dirty="0" err="1"/>
              <a:t>Giải</a:t>
            </a:r>
            <a:r>
              <a:rPr lang="en-US" dirty="0"/>
              <a:t> BT 6 (</a:t>
            </a:r>
            <a:r>
              <a:rPr lang="en-US" dirty="0" err="1"/>
              <a:t>tt</a:t>
            </a:r>
            <a:r>
              <a:rPr lang="en-US" dirty="0"/>
              <a:t>)</a:t>
            </a:r>
          </a:p>
        </p:txBody>
      </p:sp>
      <p:graphicFrame>
        <p:nvGraphicFramePr>
          <p:cNvPr id="5" name="Content Placeholder 4"/>
          <p:cNvGraphicFramePr>
            <a:graphicFrameLocks noGrp="1"/>
          </p:cNvGraphicFramePr>
          <p:nvPr>
            <p:ph idx="1"/>
          </p:nvPr>
        </p:nvGraphicFramePr>
        <p:xfrm>
          <a:off x="1905000" y="1066800"/>
          <a:ext cx="8610600" cy="457200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914400">
                <a:tc>
                  <a:txBody>
                    <a:bodyPr/>
                    <a:lstStyle/>
                    <a:p>
                      <a:r>
                        <a:rPr lang="en-US" sz="2400"/>
                        <a:t>Địa</a:t>
                      </a:r>
                      <a:r>
                        <a:rPr lang="en-US" sz="2400" baseline="0"/>
                        <a:t> chỉ mạng</a:t>
                      </a:r>
                      <a:endParaRPr lang="en-US" sz="2400"/>
                    </a:p>
                  </a:txBody>
                  <a:tcPr marL="104990" marR="104990"/>
                </a:tc>
                <a:tc>
                  <a:txBody>
                    <a:bodyPr/>
                    <a:lstStyle/>
                    <a:p>
                      <a:r>
                        <a:rPr lang="en-US" sz="2400"/>
                        <a:t>Dải</a:t>
                      </a:r>
                      <a:r>
                        <a:rPr lang="en-US" sz="2400" baseline="0"/>
                        <a:t> địa chỉ host</a:t>
                      </a:r>
                      <a:endParaRPr lang="en-US" sz="2400"/>
                    </a:p>
                  </a:txBody>
                  <a:tcPr marL="104990" marR="104990"/>
                </a:tc>
                <a:tc>
                  <a:txBody>
                    <a:bodyPr/>
                    <a:lstStyle/>
                    <a:p>
                      <a:r>
                        <a:rPr lang="en-US" sz="2400"/>
                        <a:t>Địa</a:t>
                      </a:r>
                      <a:r>
                        <a:rPr lang="en-US" sz="2400" baseline="0"/>
                        <a:t> chỉ broadcast</a:t>
                      </a:r>
                      <a:endParaRPr lang="en-US" sz="2400"/>
                    </a:p>
                  </a:txBody>
                  <a:tcPr marL="104990" marR="104990"/>
                </a:tc>
                <a:extLst>
                  <a:ext uri="{0D108BD9-81ED-4DB2-BD59-A6C34878D82A}">
                    <a16:rowId xmlns:a16="http://schemas.microsoft.com/office/drawing/2014/main" val="10000"/>
                  </a:ext>
                </a:extLst>
              </a:tr>
              <a:tr h="914400">
                <a:tc>
                  <a:txBody>
                    <a:bodyPr/>
                    <a:lstStyle/>
                    <a:p>
                      <a:r>
                        <a:rPr lang="en-US" sz="2000"/>
                        <a:t>172.16.192.0</a:t>
                      </a:r>
                    </a:p>
                  </a:txBody>
                  <a:tcPr marL="104990" marR="104990"/>
                </a:tc>
                <a:tc>
                  <a:txBody>
                    <a:bodyPr/>
                    <a:lstStyle/>
                    <a:p>
                      <a:r>
                        <a:rPr lang="en-US" sz="2000"/>
                        <a:t>172.16.192.1 đến</a:t>
                      </a:r>
                      <a:r>
                        <a:rPr lang="en-US" sz="2000" baseline="0"/>
                        <a:t> </a:t>
                      </a:r>
                      <a:r>
                        <a:rPr lang="en-US" sz="2000"/>
                        <a:t>172.16.207.254</a:t>
                      </a:r>
                    </a:p>
                  </a:txBody>
                  <a:tcPr marL="104990" marR="104990"/>
                </a:tc>
                <a:tc>
                  <a:txBody>
                    <a:bodyPr/>
                    <a:lstStyle/>
                    <a:p>
                      <a:r>
                        <a:rPr lang="en-US" sz="2000"/>
                        <a:t>172.16.207.255</a:t>
                      </a:r>
                    </a:p>
                  </a:txBody>
                  <a:tcPr marL="104990" marR="104990"/>
                </a:tc>
                <a:extLst>
                  <a:ext uri="{0D108BD9-81ED-4DB2-BD59-A6C34878D82A}">
                    <a16:rowId xmlns:a16="http://schemas.microsoft.com/office/drawing/2014/main" val="10001"/>
                  </a:ext>
                </a:extLst>
              </a:tr>
              <a:tr h="914400">
                <a:tc>
                  <a:txBody>
                    <a:bodyPr/>
                    <a:lstStyle/>
                    <a:p>
                      <a:r>
                        <a:rPr lang="en-US" sz="2000"/>
                        <a:t>172.16.208.0</a:t>
                      </a:r>
                    </a:p>
                  </a:txBody>
                  <a:tcPr marL="104990" marR="104990"/>
                </a:tc>
                <a:tc>
                  <a:txBody>
                    <a:bodyPr/>
                    <a:lstStyle/>
                    <a:p>
                      <a:r>
                        <a:rPr lang="en-US" sz="2000"/>
                        <a:t>172.16.208.1 đến</a:t>
                      </a:r>
                      <a:r>
                        <a:rPr lang="en-US" sz="2000" baseline="0"/>
                        <a:t> </a:t>
                      </a:r>
                      <a:r>
                        <a:rPr lang="en-US" sz="2000"/>
                        <a:t>172.16.223.254</a:t>
                      </a:r>
                    </a:p>
                  </a:txBody>
                  <a:tcPr marL="104990" marR="104990"/>
                </a:tc>
                <a:tc>
                  <a:txBody>
                    <a:bodyPr/>
                    <a:lstStyle/>
                    <a:p>
                      <a:r>
                        <a:rPr lang="en-US" sz="2000"/>
                        <a:t>172.16.223.255</a:t>
                      </a:r>
                    </a:p>
                  </a:txBody>
                  <a:tcPr marL="104990" marR="104990"/>
                </a:tc>
                <a:extLst>
                  <a:ext uri="{0D108BD9-81ED-4DB2-BD59-A6C34878D82A}">
                    <a16:rowId xmlns:a16="http://schemas.microsoft.com/office/drawing/2014/main" val="10002"/>
                  </a:ext>
                </a:extLst>
              </a:tr>
              <a:tr h="914400">
                <a:tc>
                  <a:txBody>
                    <a:bodyPr/>
                    <a:lstStyle/>
                    <a:p>
                      <a:r>
                        <a:rPr lang="en-US" sz="2000"/>
                        <a:t>172.16.224.0</a:t>
                      </a:r>
                    </a:p>
                  </a:txBody>
                  <a:tcPr marL="104990" marR="104990"/>
                </a:tc>
                <a:tc>
                  <a:txBody>
                    <a:bodyPr/>
                    <a:lstStyle/>
                    <a:p>
                      <a:r>
                        <a:rPr lang="en-US" sz="2000"/>
                        <a:t>172.16.224.1 đến</a:t>
                      </a:r>
                      <a:r>
                        <a:rPr lang="en-US" sz="2000" baseline="0"/>
                        <a:t> </a:t>
                      </a:r>
                      <a:r>
                        <a:rPr lang="en-US" sz="2000"/>
                        <a:t>172.16.239.254</a:t>
                      </a:r>
                    </a:p>
                  </a:txBody>
                  <a:tcPr marL="104990" marR="104990"/>
                </a:tc>
                <a:tc>
                  <a:txBody>
                    <a:bodyPr/>
                    <a:lstStyle/>
                    <a:p>
                      <a:r>
                        <a:rPr lang="en-US" sz="2000"/>
                        <a:t>172.16.239.255</a:t>
                      </a:r>
                    </a:p>
                  </a:txBody>
                  <a:tcPr marL="104990" marR="104990"/>
                </a:tc>
                <a:extLst>
                  <a:ext uri="{0D108BD9-81ED-4DB2-BD59-A6C34878D82A}">
                    <a16:rowId xmlns:a16="http://schemas.microsoft.com/office/drawing/2014/main" val="10003"/>
                  </a:ext>
                </a:extLst>
              </a:tr>
              <a:tr h="914400">
                <a:tc>
                  <a:txBody>
                    <a:bodyPr/>
                    <a:lstStyle/>
                    <a:p>
                      <a:r>
                        <a:rPr lang="en-US" sz="2000"/>
                        <a:t>172.16.240.0</a:t>
                      </a:r>
                    </a:p>
                  </a:txBody>
                  <a:tcPr marL="104990" marR="104990"/>
                </a:tc>
                <a:tc>
                  <a:txBody>
                    <a:bodyPr/>
                    <a:lstStyle/>
                    <a:p>
                      <a:r>
                        <a:rPr lang="en-US" sz="2000"/>
                        <a:t>172.16.240.1 đến</a:t>
                      </a:r>
                      <a:r>
                        <a:rPr lang="en-US" sz="2000" baseline="0"/>
                        <a:t> </a:t>
                      </a:r>
                      <a:r>
                        <a:rPr lang="en-US" sz="2000"/>
                        <a:t>172.16.255.254</a:t>
                      </a:r>
                    </a:p>
                  </a:txBody>
                  <a:tcPr marL="104990" marR="104990"/>
                </a:tc>
                <a:tc>
                  <a:txBody>
                    <a:bodyPr/>
                    <a:lstStyle/>
                    <a:p>
                      <a:r>
                        <a:rPr lang="en-US" sz="2000"/>
                        <a:t>172.16.255.255</a:t>
                      </a:r>
                    </a:p>
                  </a:txBody>
                  <a:tcPr marL="104990" marR="10499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pPr>
              <a:defRPr/>
            </a:pPr>
            <a:fld id="{55DBD7A6-87A3-4B9B-BF1B-313DF6779E6D}" type="slidenum">
              <a:rPr lang="en-US"/>
              <a:pPr>
                <a:defRPr/>
              </a:pPr>
              <a:t>81</a:t>
            </a:fld>
            <a:endParaRPr lang="en-US"/>
          </a:p>
        </p:txBody>
      </p:sp>
    </p:spTree>
    <p:extLst>
      <p:ext uri="{BB962C8B-B14F-4D97-AF65-F5344CB8AC3E}">
        <p14:creationId xmlns:p14="http://schemas.microsoft.com/office/powerpoint/2010/main" val="24394012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6AF6-8A3B-4E92-953C-AF72D47EE49E}"/>
              </a:ext>
            </a:extLst>
          </p:cNvPr>
          <p:cNvSpPr>
            <a:spLocks noGrp="1"/>
          </p:cNvSpPr>
          <p:nvPr>
            <p:ph type="title"/>
          </p:nvPr>
        </p:nvSpPr>
        <p:spPr/>
        <p:txBody>
          <a:bodyPr/>
          <a:lstStyle/>
          <a:p>
            <a:r>
              <a:rPr lang="en-US" dirty="0"/>
              <a:t>IV. ROUTER</a:t>
            </a:r>
          </a:p>
        </p:txBody>
      </p:sp>
      <p:sp>
        <p:nvSpPr>
          <p:cNvPr id="3" name="Content Placeholder 2">
            <a:extLst>
              <a:ext uri="{FF2B5EF4-FFF2-40B4-BE49-F238E27FC236}">
                <a16:creationId xmlns:a16="http://schemas.microsoft.com/office/drawing/2014/main" id="{F04464D5-70B7-47A2-B382-E369BF1E3D47}"/>
              </a:ext>
            </a:extLst>
          </p:cNvPr>
          <p:cNvSpPr>
            <a:spLocks noGrp="1"/>
          </p:cNvSpPr>
          <p:nvPr>
            <p:ph idx="1"/>
          </p:nvPr>
        </p:nvSpPr>
        <p:spPr/>
        <p:txBody>
          <a:bodyPr/>
          <a:lstStyle/>
          <a:p>
            <a:pPr algn="just"/>
            <a:r>
              <a:rPr lang="vi-VN" b="1" dirty="0"/>
              <a:t>Router</a:t>
            </a:r>
            <a:r>
              <a:rPr lang="vi-VN" dirty="0"/>
              <a:t>, hay </a:t>
            </a:r>
            <a:r>
              <a:rPr lang="vi-VN" b="1" dirty="0"/>
              <a:t>thiết bị định tuyến</a:t>
            </a:r>
            <a:r>
              <a:rPr lang="vi-VN" dirty="0"/>
              <a:t> hoặc </a:t>
            </a:r>
            <a:r>
              <a:rPr lang="vi-VN" b="1" dirty="0"/>
              <a:t>bộ định tuyến</a:t>
            </a:r>
            <a:r>
              <a:rPr lang="vi-VN" dirty="0"/>
              <a:t>, là một thiết bị mạng máy tính dùng để chuyển các gói dữ liệu qua một liên mạng và đến các đầu cuối, thông qua một tiến trình được gọi là định tuyến. </a:t>
            </a:r>
            <a:endParaRPr lang="en-US" dirty="0"/>
          </a:p>
          <a:p>
            <a:pPr algn="just"/>
            <a:r>
              <a:rPr lang="vi-VN" dirty="0"/>
              <a:t>Định tuyến xảy ra ở tầng 3 tầng mạng của mô hình OSI 7 tần</a:t>
            </a:r>
            <a:r>
              <a:rPr lang="en-US" dirty="0"/>
              <a:t>g</a:t>
            </a:r>
          </a:p>
          <a:p>
            <a:endParaRPr lang="en-US" dirty="0"/>
          </a:p>
        </p:txBody>
      </p:sp>
    </p:spTree>
    <p:extLst>
      <p:ext uri="{BB962C8B-B14F-4D97-AF65-F5344CB8AC3E}">
        <p14:creationId xmlns:p14="http://schemas.microsoft.com/office/powerpoint/2010/main" val="3307089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ROUTER</a:t>
            </a:r>
          </a:p>
        </p:txBody>
      </p:sp>
      <p:sp>
        <p:nvSpPr>
          <p:cNvPr id="3" name="Content Placeholder 2"/>
          <p:cNvSpPr>
            <a:spLocks noGrp="1"/>
          </p:cNvSpPr>
          <p:nvPr>
            <p:ph idx="1"/>
          </p:nvPr>
        </p:nvSpPr>
        <p:spPr/>
        <p:txBody>
          <a:bodyPr/>
          <a:lstStyle/>
          <a:p>
            <a:endParaRPr lang="en-US"/>
          </a:p>
        </p:txBody>
      </p:sp>
      <p:pic>
        <p:nvPicPr>
          <p:cNvPr id="70658" name="Picture 2" descr="Kết quả hình ảnh cho cisco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88" y="1066800"/>
            <a:ext cx="5179252" cy="5347717"/>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Kết quả hình ảnh cho cisco 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949" y="1934402"/>
            <a:ext cx="48482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06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marL="514350" indent="-514350">
              <a:buNone/>
            </a:pPr>
            <a:r>
              <a:rPr lang="en-US" dirty="0"/>
              <a:t>IV.1. CÁC THÀNH PHẦN CỦA ROUTER:</a:t>
            </a:r>
          </a:p>
        </p:txBody>
      </p:sp>
      <p:sp>
        <p:nvSpPr>
          <p:cNvPr id="12291" name="Content Placeholder 2"/>
          <p:cNvSpPr>
            <a:spLocks noGrp="1"/>
          </p:cNvSpPr>
          <p:nvPr>
            <p:ph idx="1"/>
          </p:nvPr>
        </p:nvSpPr>
        <p:spPr>
          <a:xfrm>
            <a:off x="347730" y="1056068"/>
            <a:ext cx="11603864" cy="5268532"/>
          </a:xfrm>
        </p:spPr>
        <p:txBody>
          <a:bodyPr/>
          <a:lstStyle/>
          <a:p>
            <a:pPr marL="514350" indent="-514350">
              <a:spcBef>
                <a:spcPts val="1200"/>
              </a:spcBef>
              <a:buBlip>
                <a:blip r:embed="rId2"/>
              </a:buBlip>
            </a:pPr>
            <a:r>
              <a:rPr lang="en-US" sz="2200" dirty="0"/>
              <a:t>RAM/DRAM : </a:t>
            </a:r>
            <a:r>
              <a:rPr lang="en-US" sz="2200" dirty="0" err="1"/>
              <a:t>Ramdom</a:t>
            </a:r>
            <a:r>
              <a:rPr lang="en-US" sz="2200" dirty="0"/>
              <a:t> Access Memory</a:t>
            </a:r>
          </a:p>
          <a:p>
            <a:pPr marL="514350" indent="-514350">
              <a:buBlip>
                <a:blip r:embed="rId2"/>
              </a:buBlip>
            </a:pPr>
            <a:r>
              <a:rPr lang="en-US" sz="2200" dirty="0"/>
              <a:t>ROM : Read Only Memory</a:t>
            </a:r>
          </a:p>
          <a:p>
            <a:pPr marL="514350" indent="-514350">
              <a:buBlip>
                <a:blip r:embed="rId2"/>
              </a:buBlip>
            </a:pPr>
            <a:r>
              <a:rPr lang="en-US" sz="2200" dirty="0"/>
              <a:t>FLASH : </a:t>
            </a:r>
            <a:r>
              <a:rPr lang="en-US" sz="2200" dirty="0" err="1"/>
              <a:t>Lưu</a:t>
            </a:r>
            <a:r>
              <a:rPr lang="en-US" sz="2200" dirty="0"/>
              <a:t> </a:t>
            </a:r>
            <a:r>
              <a:rPr lang="en-US" sz="2200" dirty="0" err="1"/>
              <a:t>trữ</a:t>
            </a:r>
            <a:r>
              <a:rPr lang="en-US" sz="2200" dirty="0"/>
              <a:t> </a:t>
            </a:r>
            <a:r>
              <a:rPr lang="en-US" sz="2200" dirty="0" err="1"/>
              <a:t>hệ</a:t>
            </a:r>
            <a:r>
              <a:rPr lang="en-US" sz="2200" dirty="0"/>
              <a:t> </a:t>
            </a:r>
            <a:r>
              <a:rPr lang="en-US" sz="2200" dirty="0" err="1"/>
              <a:t>điều</a:t>
            </a:r>
            <a:r>
              <a:rPr lang="en-US" sz="2200" dirty="0"/>
              <a:t> </a:t>
            </a:r>
            <a:r>
              <a:rPr lang="en-US" sz="2200" dirty="0" err="1"/>
              <a:t>hành</a:t>
            </a:r>
            <a:r>
              <a:rPr lang="en-US" sz="2200" dirty="0"/>
              <a:t> (IOS) </a:t>
            </a:r>
            <a:r>
              <a:rPr lang="en-US" sz="2200" dirty="0" err="1"/>
              <a:t>của</a:t>
            </a:r>
            <a:r>
              <a:rPr lang="en-US" sz="2200" dirty="0"/>
              <a:t> router</a:t>
            </a:r>
          </a:p>
          <a:p>
            <a:pPr marL="514350" indent="-514350">
              <a:buBlip>
                <a:blip r:embed="rId2"/>
              </a:buBlip>
            </a:pPr>
            <a:r>
              <a:rPr lang="en-US" sz="2200" dirty="0"/>
              <a:t>NVRAM: </a:t>
            </a:r>
            <a:r>
              <a:rPr lang="en-US" sz="2200" dirty="0" err="1"/>
              <a:t>Lưu</a:t>
            </a:r>
            <a:r>
              <a:rPr lang="en-US" sz="2200" dirty="0"/>
              <a:t> </a:t>
            </a:r>
            <a:r>
              <a:rPr lang="en-US" sz="2200" dirty="0" err="1"/>
              <a:t>tập</a:t>
            </a:r>
            <a:r>
              <a:rPr lang="en-US" sz="2200" dirty="0"/>
              <a:t> tin </a:t>
            </a:r>
            <a:r>
              <a:rPr lang="en-US" sz="2200" dirty="0" err="1"/>
              <a:t>cấu</a:t>
            </a:r>
            <a:r>
              <a:rPr lang="en-US" sz="2200" dirty="0"/>
              <a:t> </a:t>
            </a:r>
            <a:r>
              <a:rPr lang="en-US" sz="2200" dirty="0" err="1"/>
              <a:t>hình</a:t>
            </a:r>
            <a:r>
              <a:rPr lang="en-US" sz="2200" dirty="0"/>
              <a:t>(configuration file) </a:t>
            </a:r>
            <a:r>
              <a:rPr lang="en-US" sz="2200" dirty="0" err="1"/>
              <a:t>của</a:t>
            </a:r>
            <a:r>
              <a:rPr lang="en-US" sz="2200" dirty="0"/>
              <a:t> router</a:t>
            </a:r>
          </a:p>
          <a:p>
            <a:pPr marL="514350" indent="-514350">
              <a:buBlip>
                <a:blip r:embed="rId2"/>
              </a:buBlip>
            </a:pPr>
            <a:r>
              <a:rPr lang="en-US" sz="2200" dirty="0"/>
              <a:t>INTERFACES: </a:t>
            </a:r>
            <a:r>
              <a:rPr lang="en-US" sz="2200" dirty="0" err="1"/>
              <a:t>Các</a:t>
            </a:r>
            <a:r>
              <a:rPr lang="en-US" sz="2200" dirty="0"/>
              <a:t> </a:t>
            </a:r>
            <a:r>
              <a:rPr lang="en-US" sz="2200" dirty="0" err="1"/>
              <a:t>cổng</a:t>
            </a:r>
            <a:r>
              <a:rPr lang="en-US" sz="2200" dirty="0"/>
              <a:t> </a:t>
            </a:r>
            <a:r>
              <a:rPr lang="en-US" sz="2200" dirty="0" err="1"/>
              <a:t>của</a:t>
            </a:r>
            <a:r>
              <a:rPr lang="en-US" sz="2200" dirty="0"/>
              <a:t> router:</a:t>
            </a:r>
          </a:p>
          <a:p>
            <a:pPr marL="1771650" lvl="3" indent="-514350"/>
            <a:r>
              <a:rPr lang="en-US" sz="2200" dirty="0"/>
              <a:t>Console</a:t>
            </a:r>
          </a:p>
          <a:p>
            <a:pPr marL="1771650" lvl="3" indent="-514350"/>
            <a:r>
              <a:rPr lang="en-US" sz="2200" dirty="0"/>
              <a:t>Serial</a:t>
            </a:r>
          </a:p>
          <a:p>
            <a:pPr marL="1771650" lvl="3" indent="-514350"/>
            <a:r>
              <a:rPr lang="en-US" sz="2200" dirty="0" err="1"/>
              <a:t>FastEthernet</a:t>
            </a:r>
            <a:endParaRPr lang="en-US" sz="2200" dirty="0"/>
          </a:p>
          <a:p>
            <a:pPr marL="1771650" lvl="3" indent="-514350"/>
            <a:r>
              <a:rPr lang="en-US" sz="2200" dirty="0"/>
              <a:t>Aux</a:t>
            </a:r>
          </a:p>
          <a:p>
            <a:pPr marL="1771650" lvl="3" indent="-514350"/>
            <a:r>
              <a:rPr lang="en-US" sz="2200" dirty="0"/>
              <a:t>…..,</a:t>
            </a:r>
          </a:p>
          <a:p>
            <a:pPr marL="1771650" lvl="3" indent="-514350"/>
            <a:endParaRPr lang="en-US" sz="2200" dirty="0"/>
          </a:p>
        </p:txBody>
      </p:sp>
    </p:spTree>
    <p:extLst>
      <p:ext uri="{BB962C8B-B14F-4D97-AF65-F5344CB8AC3E}">
        <p14:creationId xmlns:p14="http://schemas.microsoft.com/office/powerpoint/2010/main" val="2972353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RAM/DRAM</a:t>
            </a:r>
          </a:p>
        </p:txBody>
      </p:sp>
      <p:sp>
        <p:nvSpPr>
          <p:cNvPr id="3" name="Content Placeholder 2"/>
          <p:cNvSpPr>
            <a:spLocks noGrp="1"/>
          </p:cNvSpPr>
          <p:nvPr>
            <p:ph idx="1"/>
          </p:nvPr>
        </p:nvSpPr>
        <p:spPr/>
        <p:txBody>
          <a:bodyPr/>
          <a:lstStyle/>
          <a:p>
            <a:r>
              <a:rPr lang="vi-VN" dirty="0"/>
              <a:t>Chứa file cấu hình running-config</a:t>
            </a:r>
            <a:endParaRPr lang="en-US" dirty="0"/>
          </a:p>
          <a:p>
            <a:r>
              <a:rPr lang="vi-VN" dirty="0"/>
              <a:t>Ngoài ra trên router thì nó chứa routing tables</a:t>
            </a:r>
            <a:endParaRPr lang="en-US" dirty="0"/>
          </a:p>
          <a:p>
            <a:r>
              <a:rPr lang="vi-VN" dirty="0"/>
              <a:t>Bộ nhớ RAM được chia ra bởi IOS(hệ điều hành của ROUTER) gồm :</a:t>
            </a:r>
            <a:endParaRPr lang="en-US" dirty="0"/>
          </a:p>
          <a:p>
            <a:pPr lvl="1"/>
            <a:r>
              <a:rPr lang="vi-VN" b="1" dirty="0"/>
              <a:t>Main </a:t>
            </a:r>
            <a:r>
              <a:rPr lang="vi-VN" dirty="0"/>
              <a:t>: bộ nhớ chính dung để lưu các file như running-config, routing tables, switching cache, ARP tables …</a:t>
            </a:r>
            <a:endParaRPr lang="en-US" dirty="0"/>
          </a:p>
          <a:p>
            <a:pPr lvl="1"/>
            <a:r>
              <a:rPr lang="vi-VN" b="1" dirty="0"/>
              <a:t>Shared memory</a:t>
            </a:r>
            <a:r>
              <a:rPr lang="vi-VN" dirty="0"/>
              <a:t> : dùng làm buffer cho tiến trình đang xử lý.</a:t>
            </a:r>
          </a:p>
          <a:p>
            <a:r>
              <a:rPr lang="vi-VN" dirty="0"/>
              <a:t>Bộ nhớ RAM sẽ bị mất khi mất nguồn.</a:t>
            </a:r>
            <a:endParaRPr lang="en-US" dirty="0"/>
          </a:p>
          <a:p>
            <a:r>
              <a:rPr lang="vi-VN" dirty="0"/>
              <a:t>RAM có thể được nâng cấp</a:t>
            </a:r>
            <a:endParaRPr lang="en-US" dirty="0"/>
          </a:p>
        </p:txBody>
      </p:sp>
    </p:spTree>
    <p:extLst>
      <p:ext uri="{BB962C8B-B14F-4D97-AF65-F5344CB8AC3E}">
        <p14:creationId xmlns:p14="http://schemas.microsoft.com/office/powerpoint/2010/main" val="290100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87" y="1919100"/>
            <a:ext cx="6245225" cy="41634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04" y="1919100"/>
            <a:ext cx="4205556" cy="315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04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t>
            </a:r>
          </a:p>
        </p:txBody>
      </p:sp>
      <p:sp>
        <p:nvSpPr>
          <p:cNvPr id="3" name="Content Placeholder 2"/>
          <p:cNvSpPr>
            <a:spLocks noGrp="1"/>
          </p:cNvSpPr>
          <p:nvPr>
            <p:ph idx="1"/>
          </p:nvPr>
        </p:nvSpPr>
        <p:spPr/>
        <p:txBody>
          <a:bodyPr/>
          <a:lstStyle/>
          <a:p>
            <a:r>
              <a:rPr lang="vi-VN" dirty="0"/>
              <a:t>Gồm 3 thành phần chính</a:t>
            </a:r>
            <a:endParaRPr lang="en-US" dirty="0"/>
          </a:p>
          <a:p>
            <a:pPr lvl="1"/>
            <a:r>
              <a:rPr lang="en-US" dirty="0"/>
              <a:t>C</a:t>
            </a:r>
            <a:r>
              <a:rPr lang="vi-VN" dirty="0"/>
              <a:t>hương trình Power-on diagnonstics kiểm tra phần cứng.</a:t>
            </a:r>
            <a:endParaRPr lang="en-US" dirty="0"/>
          </a:p>
          <a:p>
            <a:pPr lvl="1"/>
            <a:r>
              <a:rPr lang="vi-VN" dirty="0"/>
              <a:t>Chương trình Bootstrap kiểm tra thanh ghi cấu hình thiết bị.</a:t>
            </a:r>
            <a:endParaRPr lang="en-US" dirty="0"/>
          </a:p>
          <a:p>
            <a:pPr lvl="1"/>
            <a:r>
              <a:rPr lang="vi-VN" dirty="0"/>
              <a:t>IOS phụ</a:t>
            </a:r>
          </a:p>
          <a:p>
            <a:r>
              <a:rPr lang="vi-VN" dirty="0"/>
              <a:t>Không thể xóa, chỉ có thể đọc chỉnh sửa th</a:t>
            </a:r>
            <a:r>
              <a:rPr lang="en-US" dirty="0"/>
              <a:t>ô</a:t>
            </a:r>
            <a:r>
              <a:rPr lang="vi-VN" dirty="0"/>
              <a:t>ng tin trên bộ nhớ ROM.</a:t>
            </a:r>
            <a:endParaRPr lang="en-US" dirty="0"/>
          </a:p>
          <a:p>
            <a:r>
              <a:rPr lang="vi-VN" dirty="0"/>
              <a:t>Chức năng : kiểm tra phần cứng khi OS khởi động và load IOS từ flash vào RAM.</a:t>
            </a:r>
            <a:endParaRPr lang="en-US" dirty="0"/>
          </a:p>
          <a:p>
            <a:r>
              <a:rPr lang="vi-VN" dirty="0"/>
              <a:t>Chỉ có thể nâng cấp bằng cách thay thế ROM chips hoặc sockets</a:t>
            </a:r>
            <a:endParaRPr lang="en-US" dirty="0"/>
          </a:p>
        </p:txBody>
      </p:sp>
    </p:spTree>
    <p:extLst>
      <p:ext uri="{BB962C8B-B14F-4D97-AF65-F5344CB8AC3E}">
        <p14:creationId xmlns:p14="http://schemas.microsoft.com/office/powerpoint/2010/main" val="2310344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a:t>
            </a:r>
          </a:p>
        </p:txBody>
      </p:sp>
      <p:sp>
        <p:nvSpPr>
          <p:cNvPr id="3" name="Content Placeholder 2"/>
          <p:cNvSpPr>
            <a:spLocks noGrp="1"/>
          </p:cNvSpPr>
          <p:nvPr>
            <p:ph idx="1"/>
          </p:nvPr>
        </p:nvSpPr>
        <p:spPr/>
        <p:txBody>
          <a:bodyPr/>
          <a:lstStyle/>
          <a:p>
            <a:r>
              <a:rPr lang="vi-VN" dirty="0"/>
              <a:t>Là bộ nhớ chứa IOS chính có 2 loại : nén và không nén.</a:t>
            </a:r>
          </a:p>
          <a:p>
            <a:r>
              <a:rPr lang="vi-VN" dirty="0"/>
              <a:t>FLASH chứa IOS dưới dạng nén </a:t>
            </a:r>
            <a:r>
              <a:rPr lang="en-US" dirty="0" err="1"/>
              <a:t>thì</a:t>
            </a:r>
            <a:r>
              <a:rPr lang="vi-VN" dirty="0"/>
              <a:t> khi khỏi động nó được bung vào RAM giải nén ra để chạy.</a:t>
            </a:r>
          </a:p>
          <a:p>
            <a:r>
              <a:rPr lang="vi-VN" dirty="0"/>
              <a:t>Các đời ROUTER cũ 2500 thì IOS được chạy trực tiếp trên FLASH. Ngày nay thì nó chạy trên RAM</a:t>
            </a:r>
          </a:p>
          <a:p>
            <a:endParaRPr lang="en-US" dirty="0"/>
          </a:p>
        </p:txBody>
      </p:sp>
    </p:spTree>
    <p:extLst>
      <p:ext uri="{BB962C8B-B14F-4D97-AF65-F5344CB8AC3E}">
        <p14:creationId xmlns:p14="http://schemas.microsoft.com/office/powerpoint/2010/main" val="818122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NVRAM</a:t>
            </a:r>
          </a:p>
        </p:txBody>
      </p:sp>
      <p:sp>
        <p:nvSpPr>
          <p:cNvPr id="3" name="Content Placeholder 2"/>
          <p:cNvSpPr>
            <a:spLocks noGrp="1"/>
          </p:cNvSpPr>
          <p:nvPr>
            <p:ph idx="1"/>
          </p:nvPr>
        </p:nvSpPr>
        <p:spPr/>
        <p:txBody>
          <a:bodyPr/>
          <a:lstStyle/>
          <a:p>
            <a:r>
              <a:rPr lang="en-US" dirty="0" err="1"/>
              <a:t>Chứa</a:t>
            </a:r>
            <a:r>
              <a:rPr lang="en-US" dirty="0"/>
              <a:t> file </a:t>
            </a:r>
            <a:r>
              <a:rPr lang="en-US" dirty="0" err="1"/>
              <a:t>starup</a:t>
            </a:r>
            <a:r>
              <a:rPr lang="en-US" dirty="0"/>
              <a:t>-configuration </a:t>
            </a:r>
            <a:r>
              <a:rPr lang="en-US" dirty="0" err="1"/>
              <a:t>là</a:t>
            </a:r>
            <a:r>
              <a:rPr lang="en-US" dirty="0"/>
              <a:t> file </a:t>
            </a:r>
            <a:r>
              <a:rPr lang="en-US" dirty="0" err="1"/>
              <a:t>cấu</a:t>
            </a:r>
            <a:r>
              <a:rPr lang="en-US" dirty="0"/>
              <a:t> </a:t>
            </a:r>
            <a:r>
              <a:rPr lang="en-US" dirty="0" err="1"/>
              <a:t>hình</a:t>
            </a:r>
            <a:r>
              <a:rPr lang="en-US" dirty="0"/>
              <a:t> </a:t>
            </a:r>
            <a:r>
              <a:rPr lang="en-US" dirty="0" err="1"/>
              <a:t>của</a:t>
            </a:r>
            <a:r>
              <a:rPr lang="en-US" dirty="0"/>
              <a:t> Router</a:t>
            </a:r>
          </a:p>
          <a:p>
            <a:r>
              <a:rPr lang="en-US" dirty="0" err="1"/>
              <a:t>Nội</a:t>
            </a:r>
            <a:r>
              <a:rPr lang="en-US" dirty="0"/>
              <a:t> dung </a:t>
            </a:r>
            <a:r>
              <a:rPr lang="en-US" dirty="0" err="1"/>
              <a:t>của</a:t>
            </a:r>
            <a:r>
              <a:rPr lang="en-US" dirty="0"/>
              <a:t> NVRAM </a:t>
            </a:r>
            <a:r>
              <a:rPr lang="en-US" dirty="0" err="1"/>
              <a:t>không</a:t>
            </a:r>
            <a:r>
              <a:rPr lang="en-US" dirty="0"/>
              <a:t> </a:t>
            </a:r>
            <a:r>
              <a:rPr lang="en-US" dirty="0" err="1"/>
              <a:t>bị</a:t>
            </a:r>
            <a:r>
              <a:rPr lang="en-US" dirty="0"/>
              <a:t> </a:t>
            </a:r>
            <a:r>
              <a:rPr lang="en-US" dirty="0" err="1"/>
              <a:t>mất</a:t>
            </a:r>
            <a:r>
              <a:rPr lang="en-US" dirty="0"/>
              <a:t> </a:t>
            </a:r>
            <a:r>
              <a:rPr lang="en-US" dirty="0" err="1"/>
              <a:t>khi</a:t>
            </a:r>
            <a:r>
              <a:rPr lang="en-US" dirty="0"/>
              <a:t> </a:t>
            </a:r>
            <a:r>
              <a:rPr lang="en-US" dirty="0" err="1"/>
              <a:t>cúp</a:t>
            </a:r>
            <a:r>
              <a:rPr lang="en-US" dirty="0"/>
              <a:t> </a:t>
            </a:r>
            <a:r>
              <a:rPr lang="en-US" dirty="0" err="1"/>
              <a:t>điện</a:t>
            </a:r>
            <a:endParaRPr lang="en-US" dirty="0"/>
          </a:p>
          <a:p>
            <a:endParaRPr lang="en-US" dirty="0"/>
          </a:p>
        </p:txBody>
      </p:sp>
    </p:spTree>
    <p:extLst>
      <p:ext uri="{BB962C8B-B14F-4D97-AF65-F5344CB8AC3E}">
        <p14:creationId xmlns:p14="http://schemas.microsoft.com/office/powerpoint/2010/main" val="374887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866E-FBBF-4BC0-B746-94FF66CA9608}"/>
              </a:ext>
            </a:extLst>
          </p:cNvPr>
          <p:cNvSpPr>
            <a:spLocks noGrp="1"/>
          </p:cNvSpPr>
          <p:nvPr>
            <p:ph type="title"/>
          </p:nvPr>
        </p:nvSpPr>
        <p:spPr/>
        <p:txBody>
          <a:bodyPr/>
          <a:lstStyle/>
          <a:p>
            <a:r>
              <a:rPr lang="en-US" dirty="0"/>
              <a:t>II. IP PROTOCOL</a:t>
            </a:r>
          </a:p>
        </p:txBody>
      </p:sp>
      <p:sp>
        <p:nvSpPr>
          <p:cNvPr id="3" name="Content Placeholder 2">
            <a:extLst>
              <a:ext uri="{FF2B5EF4-FFF2-40B4-BE49-F238E27FC236}">
                <a16:creationId xmlns:a16="http://schemas.microsoft.com/office/drawing/2014/main" id="{D45B7C0A-728E-4B2D-817D-EFB8B85E5B07}"/>
              </a:ext>
            </a:extLst>
          </p:cNvPr>
          <p:cNvSpPr>
            <a:spLocks noGrp="1"/>
          </p:cNvSpPr>
          <p:nvPr>
            <p:ph idx="1"/>
          </p:nvPr>
        </p:nvSpPr>
        <p:spPr/>
        <p:txBody>
          <a:bodyPr/>
          <a:lstStyle/>
          <a:p>
            <a:pPr marL="0" indent="0">
              <a:buNone/>
            </a:pPr>
            <a:r>
              <a:rPr lang="en-US" b="1" dirty="0" err="1"/>
              <a:t>Đặc</a:t>
            </a:r>
            <a:r>
              <a:rPr lang="en-US" b="1" dirty="0"/>
              <a:t> </a:t>
            </a:r>
            <a:r>
              <a:rPr lang="en-US" b="1" dirty="0" err="1"/>
              <a:t>điểm</a:t>
            </a:r>
            <a:endParaRPr lang="en-US" b="1" dirty="0"/>
          </a:p>
          <a:p>
            <a:r>
              <a:rPr lang="vi-VN" dirty="0"/>
              <a:t>Là giao thức cơ sở của tầng</a:t>
            </a:r>
            <a:r>
              <a:rPr lang="en-US" dirty="0"/>
              <a:t> </a:t>
            </a:r>
            <a:r>
              <a:rPr lang="en-US" dirty="0" err="1"/>
              <a:t>mạng</a:t>
            </a:r>
            <a:endParaRPr lang="en-US" dirty="0"/>
          </a:p>
          <a:p>
            <a:pPr lvl="1"/>
            <a:r>
              <a:rPr lang="en-US" dirty="0" err="1"/>
              <a:t>Kết</a:t>
            </a:r>
            <a:r>
              <a:rPr lang="en-US" dirty="0"/>
              <a:t> </a:t>
            </a:r>
            <a:r>
              <a:rPr lang="en-US" dirty="0" err="1"/>
              <a:t>nối</a:t>
            </a:r>
            <a:r>
              <a:rPr lang="en-US" dirty="0"/>
              <a:t> </a:t>
            </a:r>
            <a:r>
              <a:rPr lang="en-US" dirty="0" err="1"/>
              <a:t>liên</a:t>
            </a:r>
            <a:r>
              <a:rPr lang="en-US" dirty="0"/>
              <a:t> </a:t>
            </a:r>
            <a:r>
              <a:rPr lang="en-US" dirty="0" err="1"/>
              <a:t>mạng</a:t>
            </a:r>
            <a:endParaRPr lang="en-US" dirty="0"/>
          </a:p>
          <a:p>
            <a:r>
              <a:rPr lang="vi-VN" dirty="0"/>
              <a:t>Là giao thức được định tuyến</a:t>
            </a:r>
            <a:r>
              <a:rPr lang="en-US" dirty="0"/>
              <a:t> (</a:t>
            </a:r>
            <a:r>
              <a:rPr lang="en-US" b="1" dirty="0"/>
              <a:t>routed protocol</a:t>
            </a:r>
            <a:r>
              <a:rPr lang="en-US" dirty="0"/>
              <a:t>)</a:t>
            </a:r>
          </a:p>
          <a:p>
            <a:pPr lvl="1"/>
            <a:r>
              <a:rPr lang="en-US" dirty="0" err="1"/>
              <a:t>Đòi</a:t>
            </a:r>
            <a:r>
              <a:rPr lang="en-US" dirty="0"/>
              <a:t> </a:t>
            </a:r>
            <a:r>
              <a:rPr lang="en-US" dirty="0" err="1"/>
              <a:t>hỏi</a:t>
            </a:r>
            <a:r>
              <a:rPr lang="en-US" dirty="0"/>
              <a:t> </a:t>
            </a:r>
            <a:r>
              <a:rPr lang="en-US" dirty="0" err="1"/>
              <a:t>phải</a:t>
            </a:r>
            <a:r>
              <a:rPr lang="en-US" dirty="0"/>
              <a:t> </a:t>
            </a:r>
            <a:r>
              <a:rPr lang="en-US" dirty="0" err="1"/>
              <a:t>có</a:t>
            </a:r>
            <a:r>
              <a:rPr lang="en-US" dirty="0"/>
              <a:t> </a:t>
            </a:r>
            <a:r>
              <a:rPr lang="en-US" dirty="0" err="1"/>
              <a:t>các</a:t>
            </a:r>
            <a:r>
              <a:rPr lang="en-US" dirty="0"/>
              <a:t> </a:t>
            </a:r>
            <a:r>
              <a:rPr lang="en-US" dirty="0" err="1"/>
              <a:t>giao</a:t>
            </a:r>
            <a:r>
              <a:rPr lang="en-US" dirty="0"/>
              <a:t> </a:t>
            </a:r>
            <a:r>
              <a:rPr lang="en-US" dirty="0" err="1"/>
              <a:t>thức</a:t>
            </a:r>
            <a:r>
              <a:rPr lang="en-US" dirty="0"/>
              <a:t> </a:t>
            </a:r>
            <a:r>
              <a:rPr lang="en-US" dirty="0" err="1"/>
              <a:t>định</a:t>
            </a:r>
            <a:r>
              <a:rPr lang="en-US" dirty="0"/>
              <a:t> </a:t>
            </a:r>
            <a:r>
              <a:rPr lang="vi-VN" dirty="0"/>
              <a:t>tuyến để xác định trước đường đi</a:t>
            </a:r>
            <a:r>
              <a:rPr lang="en-US" dirty="0"/>
              <a:t> </a:t>
            </a:r>
            <a:r>
              <a:rPr lang="en-US" dirty="0" err="1"/>
              <a:t>cho</a:t>
            </a:r>
            <a:r>
              <a:rPr lang="en-US" dirty="0"/>
              <a:t> </a:t>
            </a:r>
            <a:r>
              <a:rPr lang="en-US" dirty="0" err="1"/>
              <a:t>dữ</a:t>
            </a:r>
            <a:r>
              <a:rPr lang="en-US" dirty="0"/>
              <a:t> </a:t>
            </a:r>
            <a:r>
              <a:rPr lang="en-US" dirty="0" err="1"/>
              <a:t>liệu</a:t>
            </a:r>
            <a:r>
              <a:rPr lang="en-US" dirty="0"/>
              <a:t>. </a:t>
            </a:r>
          </a:p>
          <a:p>
            <a:r>
              <a:rPr lang="en-US" dirty="0" err="1"/>
              <a:t>Giúp</a:t>
            </a:r>
            <a:r>
              <a:rPr lang="en-US" dirty="0"/>
              <a:t> </a:t>
            </a:r>
            <a:r>
              <a:rPr lang="en-US" dirty="0" err="1"/>
              <a:t>ứng</a:t>
            </a:r>
            <a:r>
              <a:rPr lang="en-US" dirty="0"/>
              <a:t> </a:t>
            </a:r>
            <a:r>
              <a:rPr lang="en-US" dirty="0" err="1"/>
              <a:t>dụng</a:t>
            </a:r>
            <a:r>
              <a:rPr lang="en-US" dirty="0"/>
              <a:t> </a:t>
            </a:r>
            <a:r>
              <a:rPr lang="en-US" dirty="0" err="1"/>
              <a:t>tầng</a:t>
            </a:r>
            <a:r>
              <a:rPr lang="en-US" dirty="0"/>
              <a:t> </a:t>
            </a:r>
            <a:r>
              <a:rPr lang="en-US" dirty="0" err="1"/>
              <a:t>trên</a:t>
            </a:r>
            <a:r>
              <a:rPr lang="en-US" dirty="0"/>
              <a:t> </a:t>
            </a:r>
            <a:r>
              <a:rPr lang="en-US" dirty="0" err="1"/>
              <a:t>không</a:t>
            </a:r>
            <a:r>
              <a:rPr lang="en-US" dirty="0"/>
              <a:t> </a:t>
            </a:r>
            <a:r>
              <a:rPr lang="vi-VN" dirty="0"/>
              <a:t>phụ thuộc vào tầng dưới</a:t>
            </a:r>
            <a:endParaRPr lang="en-US" dirty="0"/>
          </a:p>
        </p:txBody>
      </p:sp>
    </p:spTree>
    <p:extLst>
      <p:ext uri="{BB962C8B-B14F-4D97-AF65-F5344CB8AC3E}">
        <p14:creationId xmlns:p14="http://schemas.microsoft.com/office/powerpoint/2010/main" val="30980864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BUSES</a:t>
            </a:r>
          </a:p>
        </p:txBody>
      </p:sp>
      <p:sp>
        <p:nvSpPr>
          <p:cNvPr id="3" name="Content Placeholder 2"/>
          <p:cNvSpPr>
            <a:spLocks noGrp="1"/>
          </p:cNvSpPr>
          <p:nvPr>
            <p:ph idx="1"/>
          </p:nvPr>
        </p:nvSpPr>
        <p:spPr/>
        <p:txBody>
          <a:bodyPr/>
          <a:lstStyle/>
          <a:p>
            <a:r>
              <a:rPr lang="vi-VN" dirty="0"/>
              <a:t>Các đoạn bus được dùng để đấu giữa :</a:t>
            </a:r>
            <a:endParaRPr lang="en-US" dirty="0"/>
          </a:p>
          <a:p>
            <a:pPr lvl="1"/>
            <a:r>
              <a:rPr lang="vi-VN" dirty="0"/>
              <a:t>CPU với Interface gọi là : system Bus</a:t>
            </a:r>
            <a:endParaRPr lang="en-US" dirty="0"/>
          </a:p>
          <a:p>
            <a:pPr lvl="1"/>
            <a:r>
              <a:rPr lang="vi-VN" dirty="0"/>
              <a:t>CPU với Memory gọi là : CPU Bus</a:t>
            </a:r>
          </a:p>
          <a:p>
            <a:r>
              <a:rPr lang="vi-VN" dirty="0"/>
              <a:t>Các đoạn bus này dùng để truyền số liệu</a:t>
            </a:r>
          </a:p>
          <a:p>
            <a:endParaRPr lang="en-US" dirty="0"/>
          </a:p>
        </p:txBody>
      </p:sp>
    </p:spTree>
    <p:extLst>
      <p:ext uri="{BB962C8B-B14F-4D97-AF65-F5344CB8AC3E}">
        <p14:creationId xmlns:p14="http://schemas.microsoft.com/office/powerpoint/2010/main" val="16679438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a:t>
            </a:r>
          </a:p>
        </p:txBody>
      </p:sp>
      <p:sp>
        <p:nvSpPr>
          <p:cNvPr id="3" name="Content Placeholder 2"/>
          <p:cNvSpPr>
            <a:spLocks noGrp="1"/>
          </p:cNvSpPr>
          <p:nvPr>
            <p:ph idx="1"/>
          </p:nvPr>
        </p:nvSpPr>
        <p:spPr/>
        <p:txBody>
          <a:bodyPr/>
          <a:lstStyle/>
          <a:p>
            <a:r>
              <a:rPr lang="vi-VN" dirty="0"/>
              <a:t>Là các cổng mạng dùng để kết nối với mối trường bên ngoài. Gồm có 3 loại Interface :</a:t>
            </a:r>
            <a:endParaRPr lang="en-US" dirty="0"/>
          </a:p>
          <a:p>
            <a:pPr lvl="1"/>
            <a:r>
              <a:rPr lang="vi-VN" b="1" dirty="0"/>
              <a:t>LANs </a:t>
            </a:r>
            <a:r>
              <a:rPr lang="vi-VN" dirty="0"/>
              <a:t>: các cổng kết nối LAN</a:t>
            </a:r>
            <a:endParaRPr lang="en-US" dirty="0"/>
          </a:p>
          <a:p>
            <a:pPr lvl="1"/>
            <a:r>
              <a:rPr lang="vi-VN" b="1" dirty="0"/>
              <a:t>WANs </a:t>
            </a:r>
            <a:r>
              <a:rPr lang="vi-VN" dirty="0"/>
              <a:t>: các cổng kết nối WAN.</a:t>
            </a:r>
          </a:p>
          <a:p>
            <a:pPr lvl="1"/>
            <a:r>
              <a:rPr lang="vi-VN" b="1" dirty="0"/>
              <a:t>Console/AUX </a:t>
            </a:r>
            <a:r>
              <a:rPr lang="vi-VN" dirty="0"/>
              <a:t>: các c</a:t>
            </a:r>
            <a:r>
              <a:rPr lang="en-US" dirty="0"/>
              <a:t>ổ</a:t>
            </a:r>
            <a:r>
              <a:rPr lang="vi-VN" dirty="0"/>
              <a:t>ng quản lý</a:t>
            </a:r>
          </a:p>
          <a:p>
            <a:endParaRPr lang="en-US" dirty="0"/>
          </a:p>
        </p:txBody>
      </p:sp>
    </p:spTree>
    <p:extLst>
      <p:ext uri="{BB962C8B-B14F-4D97-AF65-F5344CB8AC3E}">
        <p14:creationId xmlns:p14="http://schemas.microsoft.com/office/powerpoint/2010/main" val="1549989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descr="Tim hieu Router Cisc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90" y="1630898"/>
            <a:ext cx="9777375" cy="349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230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1565-125C-4814-A596-E5380D5DD0D8}"/>
              </a:ext>
            </a:extLst>
          </p:cNvPr>
          <p:cNvSpPr>
            <a:spLocks noGrp="1"/>
          </p:cNvSpPr>
          <p:nvPr>
            <p:ph type="title"/>
          </p:nvPr>
        </p:nvSpPr>
        <p:spPr/>
        <p:txBody>
          <a:bodyPr/>
          <a:lstStyle/>
          <a:p>
            <a:r>
              <a:rPr lang="en-US" dirty="0"/>
              <a:t>III.2. ROUTER WIFI</a:t>
            </a:r>
          </a:p>
        </p:txBody>
      </p:sp>
      <p:sp>
        <p:nvSpPr>
          <p:cNvPr id="3" name="Content Placeholder 2">
            <a:extLst>
              <a:ext uri="{FF2B5EF4-FFF2-40B4-BE49-F238E27FC236}">
                <a16:creationId xmlns:a16="http://schemas.microsoft.com/office/drawing/2014/main" id="{56BFB8E8-389C-443C-8A6A-128DB69DD0C0}"/>
              </a:ext>
            </a:extLst>
          </p:cNvPr>
          <p:cNvSpPr>
            <a:spLocks noGrp="1"/>
          </p:cNvSpPr>
          <p:nvPr>
            <p:ph idx="1"/>
          </p:nvPr>
        </p:nvSpPr>
        <p:spPr/>
        <p:txBody>
          <a:bodyPr/>
          <a:lstStyle/>
          <a:p>
            <a:pPr algn="just"/>
            <a:r>
              <a:rPr lang="vi-VN" dirty="0"/>
              <a:t>Router wifi hay còn gọi là bộ định tuyến wifi, là thiết bị cho phép kết nối Internet </a:t>
            </a:r>
            <a:r>
              <a:rPr lang="en-US" dirty="0" err="1"/>
              <a:t>đến</a:t>
            </a:r>
            <a:r>
              <a:rPr lang="en-US" dirty="0"/>
              <a:t> </a:t>
            </a:r>
            <a:r>
              <a:rPr lang="en-US" dirty="0" err="1"/>
              <a:t>các</a:t>
            </a:r>
            <a:r>
              <a:rPr lang="vi-VN" dirty="0"/>
              <a:t> máy tính, máy tính bảng, điện thoại thông minh và các thiết bị WiFi khác thông qua sóng wifi, giúp các thiết bị này truy cập internet.</a:t>
            </a:r>
            <a:endParaRPr lang="en-US" dirty="0"/>
          </a:p>
        </p:txBody>
      </p:sp>
      <p:pic>
        <p:nvPicPr>
          <p:cNvPr id="1026" name="Picture 2" descr="router wifi lÃ  gÃ¬">
            <a:extLst>
              <a:ext uri="{FF2B5EF4-FFF2-40B4-BE49-F238E27FC236}">
                <a16:creationId xmlns:a16="http://schemas.microsoft.com/office/drawing/2014/main" id="{A6D42199-E105-4047-9AC9-2C5ED1BF7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76200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73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0937-D325-4215-86A0-5A78567DDEE1}"/>
              </a:ext>
            </a:extLst>
          </p:cNvPr>
          <p:cNvSpPr>
            <a:spLocks noGrp="1"/>
          </p:cNvSpPr>
          <p:nvPr>
            <p:ph type="title"/>
          </p:nvPr>
        </p:nvSpPr>
        <p:spPr/>
        <p:txBody>
          <a:bodyPr/>
          <a:lstStyle/>
          <a:p>
            <a:r>
              <a:rPr lang="en-US" dirty="0"/>
              <a:t>IV.2. ROUTER WIFI</a:t>
            </a:r>
          </a:p>
        </p:txBody>
      </p:sp>
      <p:sp>
        <p:nvSpPr>
          <p:cNvPr id="3" name="Content Placeholder 2">
            <a:extLst>
              <a:ext uri="{FF2B5EF4-FFF2-40B4-BE49-F238E27FC236}">
                <a16:creationId xmlns:a16="http://schemas.microsoft.com/office/drawing/2014/main" id="{437DC7AF-721F-400E-B144-555F63C5B916}"/>
              </a:ext>
            </a:extLst>
          </p:cNvPr>
          <p:cNvSpPr>
            <a:spLocks noGrp="1"/>
          </p:cNvSpPr>
          <p:nvPr>
            <p:ph idx="1"/>
          </p:nvPr>
        </p:nvSpPr>
        <p:spPr/>
        <p:txBody>
          <a:bodyPr/>
          <a:lstStyle/>
          <a:p>
            <a:pPr algn="just"/>
            <a:r>
              <a:rPr lang="vi-VN" b="1" dirty="0"/>
              <a:t>Nguyên lí hoạt động:</a:t>
            </a:r>
            <a:r>
              <a:rPr lang="vi-VN" dirty="0"/>
              <a:t> Router muốn phát được sóng wifi thì cần phải kết nối router với modem. Modem này sẽ được kết nối với đường truyền dịch vụ của các nhà cung cấp dịch vụ Internet</a:t>
            </a:r>
            <a:endParaRPr lang="en-US" dirty="0"/>
          </a:p>
        </p:txBody>
      </p:sp>
      <p:pic>
        <p:nvPicPr>
          <p:cNvPr id="2050" name="Picture 2" descr="nguyÃªn lÃ­ hoáº¡t Äá»ng router wifi">
            <a:extLst>
              <a:ext uri="{FF2B5EF4-FFF2-40B4-BE49-F238E27FC236}">
                <a16:creationId xmlns:a16="http://schemas.microsoft.com/office/drawing/2014/main" id="{E22FEB85-062F-4278-83E9-CD69AED44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743200"/>
            <a:ext cx="6953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662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D5EE-8856-4A97-9A55-8B39FEB6A5F6}"/>
              </a:ext>
            </a:extLst>
          </p:cNvPr>
          <p:cNvSpPr>
            <a:spLocks noGrp="1"/>
          </p:cNvSpPr>
          <p:nvPr>
            <p:ph type="title"/>
          </p:nvPr>
        </p:nvSpPr>
        <p:spPr/>
        <p:txBody>
          <a:bodyPr/>
          <a:lstStyle/>
          <a:p>
            <a:r>
              <a:rPr lang="en-US" dirty="0"/>
              <a:t>V. CÁC THUẬT TOÁN ĐỊNH TUYẾN</a:t>
            </a:r>
          </a:p>
        </p:txBody>
      </p:sp>
      <p:sp>
        <p:nvSpPr>
          <p:cNvPr id="3" name="Content Placeholder 2">
            <a:extLst>
              <a:ext uri="{FF2B5EF4-FFF2-40B4-BE49-F238E27FC236}">
                <a16:creationId xmlns:a16="http://schemas.microsoft.com/office/drawing/2014/main" id="{1594459E-F9FB-4B55-AC58-99C70C85A29C}"/>
              </a:ext>
            </a:extLst>
          </p:cNvPr>
          <p:cNvSpPr>
            <a:spLocks noGrp="1"/>
          </p:cNvSpPr>
          <p:nvPr>
            <p:ph idx="1"/>
          </p:nvPr>
        </p:nvSpPr>
        <p:spPr/>
        <p:txBody>
          <a:bodyPr/>
          <a:lstStyle/>
          <a:p>
            <a:r>
              <a:rPr lang="en-US" dirty="0" err="1"/>
              <a:t>Tổng</a:t>
            </a:r>
            <a:r>
              <a:rPr lang="en-US" dirty="0"/>
              <a:t> </a:t>
            </a:r>
            <a:r>
              <a:rPr lang="en-US" dirty="0" err="1"/>
              <a:t>quan</a:t>
            </a:r>
            <a:r>
              <a:rPr lang="en-US" dirty="0"/>
              <a:t> </a:t>
            </a:r>
            <a:r>
              <a:rPr lang="en-US" dirty="0" err="1"/>
              <a:t>định</a:t>
            </a:r>
            <a:r>
              <a:rPr lang="en-US" dirty="0"/>
              <a:t> </a:t>
            </a:r>
            <a:r>
              <a:rPr lang="en-US" dirty="0" err="1"/>
              <a:t>tuyến</a:t>
            </a:r>
            <a:endParaRPr lang="en-US" dirty="0"/>
          </a:p>
          <a:p>
            <a:r>
              <a:rPr lang="en-US" dirty="0" err="1"/>
              <a:t>Định</a:t>
            </a:r>
            <a:r>
              <a:rPr lang="en-US" dirty="0"/>
              <a:t> </a:t>
            </a:r>
            <a:r>
              <a:rPr lang="en-US" dirty="0" err="1"/>
              <a:t>tuyến</a:t>
            </a:r>
            <a:r>
              <a:rPr lang="en-US" dirty="0"/>
              <a:t> </a:t>
            </a:r>
            <a:r>
              <a:rPr lang="en-US" dirty="0" err="1"/>
              <a:t>tĩnh</a:t>
            </a:r>
            <a:endParaRPr lang="en-US" dirty="0"/>
          </a:p>
          <a:p>
            <a:r>
              <a:rPr lang="en-US" dirty="0" err="1"/>
              <a:t>Định</a:t>
            </a:r>
            <a:r>
              <a:rPr lang="en-US" dirty="0"/>
              <a:t> </a:t>
            </a:r>
            <a:r>
              <a:rPr lang="en-US" dirty="0" err="1"/>
              <a:t>tuyến</a:t>
            </a:r>
            <a:r>
              <a:rPr lang="en-US" dirty="0"/>
              <a:t> </a:t>
            </a:r>
            <a:r>
              <a:rPr lang="en-US" dirty="0" err="1"/>
              <a:t>động</a:t>
            </a:r>
            <a:endParaRPr lang="en-US" dirty="0"/>
          </a:p>
        </p:txBody>
      </p:sp>
    </p:spTree>
    <p:extLst>
      <p:ext uri="{BB962C8B-B14F-4D97-AF65-F5344CB8AC3E}">
        <p14:creationId xmlns:p14="http://schemas.microsoft.com/office/powerpoint/2010/main" val="130339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BC77AE0-60D6-45F0-9F5E-D5B6E126726C}"/>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V.1. TỔNG QUAN VỀ ROUTING</a:t>
            </a:r>
            <a:endParaRPr lang="vi-VN" dirty="0">
              <a:cs typeface="Times New Roman" pitchFamily="18" charset="0"/>
            </a:endParaRPr>
          </a:p>
        </p:txBody>
      </p:sp>
      <p:sp>
        <p:nvSpPr>
          <p:cNvPr id="105475" name="Content Placeholder 2">
            <a:extLst>
              <a:ext uri="{FF2B5EF4-FFF2-40B4-BE49-F238E27FC236}">
                <a16:creationId xmlns:a16="http://schemas.microsoft.com/office/drawing/2014/main" id="{EC2E7E5D-151F-4EDC-BE9E-644846619DF9}"/>
              </a:ext>
            </a:extLst>
          </p:cNvPr>
          <p:cNvSpPr>
            <a:spLocks noGrp="1"/>
          </p:cNvSpPr>
          <p:nvPr>
            <p:ph idx="1"/>
          </p:nvPr>
        </p:nvSpPr>
        <p:spPr>
          <a:xfrm>
            <a:off x="1905000" y="1143000"/>
            <a:ext cx="8534400" cy="5257800"/>
          </a:xfrm>
        </p:spPr>
        <p:txBody>
          <a:bodyPr rtlCol="0">
            <a:normAutofit fontScale="85000" lnSpcReduction="20000"/>
          </a:bodyPr>
          <a:lstStyle/>
          <a:p>
            <a:pPr fontAlgn="auto">
              <a:spcAft>
                <a:spcPts val="0"/>
              </a:spcAft>
              <a:defRPr/>
            </a:pPr>
            <a:r>
              <a:rPr lang="en-US" dirty="0" err="1"/>
              <a:t>Định</a:t>
            </a:r>
            <a:r>
              <a:rPr lang="en-US" dirty="0"/>
              <a:t> </a:t>
            </a:r>
            <a:r>
              <a:rPr lang="en-US" dirty="0" err="1"/>
              <a:t>tuyến</a:t>
            </a:r>
            <a:r>
              <a:rPr lang="en-US" dirty="0"/>
              <a:t> </a:t>
            </a:r>
            <a:r>
              <a:rPr lang="en-US" dirty="0" err="1"/>
              <a:t>là</a:t>
            </a:r>
            <a:r>
              <a:rPr lang="en-US" dirty="0"/>
              <a:t> </a:t>
            </a:r>
            <a:r>
              <a:rPr lang="en-US" dirty="0" err="1"/>
              <a:t>gì</a:t>
            </a:r>
            <a:r>
              <a:rPr lang="en-US" dirty="0"/>
              <a:t>:</a:t>
            </a:r>
          </a:p>
          <a:p>
            <a:pPr fontAlgn="auto">
              <a:spcAft>
                <a:spcPts val="0"/>
              </a:spcAft>
              <a:buNone/>
              <a:defRPr/>
            </a:pPr>
            <a:r>
              <a:rPr lang="en-US" dirty="0" err="1"/>
              <a:t>Là</a:t>
            </a:r>
            <a:r>
              <a:rPr lang="en-US" dirty="0"/>
              <a:t> </a:t>
            </a:r>
            <a:r>
              <a:rPr lang="en-US" dirty="0" err="1"/>
              <a:t>chức</a:t>
            </a:r>
            <a:r>
              <a:rPr lang="en-US" dirty="0"/>
              <a:t> </a:t>
            </a:r>
            <a:r>
              <a:rPr lang="en-US" dirty="0" err="1"/>
              <a:t>năng</a:t>
            </a:r>
            <a:r>
              <a:rPr lang="en-US" dirty="0"/>
              <a:t> </a:t>
            </a:r>
            <a:r>
              <a:rPr lang="en-US" dirty="0" err="1"/>
              <a:t>của</a:t>
            </a:r>
            <a:r>
              <a:rPr lang="en-US" dirty="0"/>
              <a:t> router </a:t>
            </a:r>
            <a:r>
              <a:rPr lang="en-US" dirty="0" err="1"/>
              <a:t>giúp</a:t>
            </a:r>
            <a:r>
              <a:rPr lang="en-US" dirty="0"/>
              <a:t> </a:t>
            </a:r>
            <a:r>
              <a:rPr lang="en-US" dirty="0" err="1"/>
              <a:t>xác</a:t>
            </a:r>
            <a:r>
              <a:rPr lang="en-US" dirty="0"/>
              <a:t> </a:t>
            </a:r>
            <a:r>
              <a:rPr lang="en-US" dirty="0" err="1"/>
              <a:t>định</a:t>
            </a:r>
            <a:r>
              <a:rPr lang="en-US" dirty="0"/>
              <a:t> </a:t>
            </a:r>
            <a:r>
              <a:rPr lang="en-US" dirty="0" err="1"/>
              <a:t>quá</a:t>
            </a:r>
            <a:r>
              <a:rPr lang="en-US" dirty="0"/>
              <a:t> </a:t>
            </a:r>
            <a:r>
              <a:rPr lang="en-US" dirty="0" err="1"/>
              <a:t>trình</a:t>
            </a:r>
            <a:r>
              <a:rPr lang="en-US" dirty="0"/>
              <a:t> </a:t>
            </a:r>
            <a:r>
              <a:rPr lang="en-US" dirty="0" err="1"/>
              <a:t>tìm</a:t>
            </a:r>
            <a:r>
              <a:rPr lang="en-US" dirty="0"/>
              <a:t> </a:t>
            </a:r>
            <a:r>
              <a:rPr lang="en-US" dirty="0" err="1"/>
              <a:t>đường</a:t>
            </a:r>
            <a:r>
              <a:rPr lang="en-US" dirty="0"/>
              <a:t> </a:t>
            </a:r>
            <a:r>
              <a:rPr lang="en-US" dirty="0" err="1"/>
              <a:t>đi</a:t>
            </a:r>
            <a:r>
              <a:rPr lang="en-US" dirty="0"/>
              <a:t> </a:t>
            </a:r>
            <a:r>
              <a:rPr lang="en-US" dirty="0" err="1"/>
              <a:t>cho</a:t>
            </a:r>
            <a:r>
              <a:rPr lang="en-US" dirty="0"/>
              <a:t> </a:t>
            </a:r>
            <a:r>
              <a:rPr lang="en-US" dirty="0" err="1"/>
              <a:t>các</a:t>
            </a:r>
            <a:r>
              <a:rPr lang="en-US" dirty="0"/>
              <a:t> </a:t>
            </a:r>
            <a:r>
              <a:rPr lang="en-US" dirty="0" err="1"/>
              <a:t>gói</a:t>
            </a:r>
            <a:r>
              <a:rPr lang="en-US" dirty="0"/>
              <a:t> tin </a:t>
            </a:r>
            <a:r>
              <a:rPr lang="en-US" dirty="0" err="1"/>
              <a:t>từ</a:t>
            </a:r>
            <a:r>
              <a:rPr lang="en-US" dirty="0"/>
              <a:t> </a:t>
            </a:r>
            <a:r>
              <a:rPr lang="en-US" dirty="0" err="1"/>
              <a:t>nguồn</a:t>
            </a:r>
            <a:r>
              <a:rPr lang="en-US" dirty="0"/>
              <a:t> </a:t>
            </a:r>
            <a:r>
              <a:rPr lang="en-US" dirty="0" err="1"/>
              <a:t>tới</a:t>
            </a:r>
            <a:r>
              <a:rPr lang="en-US" dirty="0"/>
              <a:t> </a:t>
            </a:r>
            <a:r>
              <a:rPr lang="en-US" dirty="0" err="1"/>
              <a:t>đích</a:t>
            </a:r>
            <a:r>
              <a:rPr lang="en-US" dirty="0"/>
              <a:t> </a:t>
            </a:r>
            <a:r>
              <a:rPr lang="en-US" dirty="0" err="1"/>
              <a:t>thông</a:t>
            </a:r>
            <a:r>
              <a:rPr lang="en-US" dirty="0"/>
              <a:t> qua </a:t>
            </a:r>
            <a:r>
              <a:rPr lang="en-US" dirty="0" err="1"/>
              <a:t>hệ</a:t>
            </a:r>
            <a:r>
              <a:rPr lang="en-US" dirty="0"/>
              <a:t> </a:t>
            </a:r>
            <a:r>
              <a:rPr lang="en-US" dirty="0" err="1"/>
              <a:t>thống</a:t>
            </a:r>
            <a:r>
              <a:rPr lang="en-US" dirty="0"/>
              <a:t> </a:t>
            </a:r>
            <a:r>
              <a:rPr lang="en-US" dirty="0" err="1"/>
              <a:t>mạng</a:t>
            </a:r>
            <a:r>
              <a:rPr lang="en-US" dirty="0"/>
              <a:t>.</a:t>
            </a:r>
          </a:p>
          <a:p>
            <a:pPr fontAlgn="auto">
              <a:spcAft>
                <a:spcPts val="0"/>
              </a:spcAft>
              <a:buNone/>
              <a:defRPr/>
            </a:pPr>
            <a:endParaRPr lang="en-US" dirty="0"/>
          </a:p>
          <a:p>
            <a:pPr fontAlgn="auto">
              <a:spcAft>
                <a:spcPts val="0"/>
              </a:spcAft>
              <a:buNone/>
              <a:defRPr/>
            </a:pPr>
            <a:endParaRPr lang="en-US" dirty="0"/>
          </a:p>
          <a:p>
            <a:pPr fontAlgn="auto">
              <a:spcAft>
                <a:spcPts val="0"/>
              </a:spcAft>
              <a:buNone/>
              <a:defRPr/>
            </a:pPr>
            <a:endParaRPr lang="en-US" dirty="0"/>
          </a:p>
          <a:p>
            <a:pPr fontAlgn="auto">
              <a:spcAft>
                <a:spcPts val="0"/>
              </a:spcAft>
              <a:buNone/>
              <a:defRPr/>
            </a:pPr>
            <a:endParaRPr lang="en-US" dirty="0"/>
          </a:p>
          <a:p>
            <a:pPr fontAlgn="auto">
              <a:spcAft>
                <a:spcPts val="0"/>
              </a:spcAft>
              <a:buNone/>
              <a:defRPr/>
            </a:pPr>
            <a:endParaRPr lang="en-US" dirty="0"/>
          </a:p>
          <a:p>
            <a:pPr fontAlgn="auto">
              <a:spcAft>
                <a:spcPts val="0"/>
              </a:spcAft>
              <a:buNone/>
              <a:defRPr/>
            </a:pPr>
            <a:endParaRPr lang="en-US" dirty="0"/>
          </a:p>
          <a:p>
            <a:pPr fontAlgn="auto">
              <a:spcAft>
                <a:spcPts val="0"/>
              </a:spcAft>
              <a:defRPr/>
            </a:pPr>
            <a:r>
              <a:rPr lang="en-US" dirty="0" err="1"/>
              <a:t>Các</a:t>
            </a:r>
            <a:r>
              <a:rPr lang="en-US" dirty="0"/>
              <a:t> </a:t>
            </a:r>
            <a:r>
              <a:rPr lang="en-US" dirty="0" err="1"/>
              <a:t>loại</a:t>
            </a:r>
            <a:r>
              <a:rPr lang="en-US" dirty="0"/>
              <a:t> </a:t>
            </a:r>
            <a:r>
              <a:rPr lang="en-US" dirty="0" err="1"/>
              <a:t>định</a:t>
            </a:r>
            <a:r>
              <a:rPr lang="en-US" dirty="0"/>
              <a:t> </a:t>
            </a:r>
            <a:r>
              <a:rPr lang="en-US" dirty="0" err="1"/>
              <a:t>tuyến</a:t>
            </a:r>
            <a:r>
              <a:rPr lang="en-US" dirty="0"/>
              <a:t>: Chia </a:t>
            </a:r>
            <a:r>
              <a:rPr lang="en-US" dirty="0" err="1"/>
              <a:t>làm</a:t>
            </a:r>
            <a:r>
              <a:rPr lang="en-US" dirty="0"/>
              <a:t> 2 </a:t>
            </a:r>
            <a:r>
              <a:rPr lang="en-US" dirty="0" err="1"/>
              <a:t>loại</a:t>
            </a:r>
            <a:endParaRPr lang="en-US" dirty="0"/>
          </a:p>
          <a:p>
            <a:pPr lvl="1" fontAlgn="auto">
              <a:spcAft>
                <a:spcPts val="0"/>
              </a:spcAft>
              <a:defRPr/>
            </a:pPr>
            <a:r>
              <a:rPr lang="en-US" sz="2400" dirty="0" err="1"/>
              <a:t>Định</a:t>
            </a:r>
            <a:r>
              <a:rPr lang="en-US" sz="2400" dirty="0"/>
              <a:t> </a:t>
            </a:r>
            <a:r>
              <a:rPr lang="en-US" sz="2400" dirty="0" err="1"/>
              <a:t>tuyến</a:t>
            </a:r>
            <a:r>
              <a:rPr lang="en-US" sz="2400" dirty="0"/>
              <a:t> </a:t>
            </a:r>
            <a:r>
              <a:rPr lang="en-US" sz="2400" dirty="0" err="1"/>
              <a:t>tĩnh</a:t>
            </a:r>
            <a:endParaRPr lang="en-US" sz="2400" dirty="0"/>
          </a:p>
          <a:p>
            <a:pPr lvl="1" fontAlgn="auto">
              <a:spcAft>
                <a:spcPts val="0"/>
              </a:spcAft>
              <a:defRPr/>
            </a:pPr>
            <a:r>
              <a:rPr lang="en-US" sz="2400" dirty="0" err="1"/>
              <a:t>Định</a:t>
            </a:r>
            <a:r>
              <a:rPr lang="en-US" sz="2400" dirty="0"/>
              <a:t> </a:t>
            </a:r>
            <a:r>
              <a:rPr lang="en-US" sz="2400" dirty="0" err="1"/>
              <a:t>tuyến</a:t>
            </a:r>
            <a:r>
              <a:rPr lang="en-US" sz="2400" dirty="0"/>
              <a:t> </a:t>
            </a:r>
            <a:r>
              <a:rPr lang="en-US" sz="2400" dirty="0" err="1"/>
              <a:t>động</a:t>
            </a:r>
            <a:endParaRPr lang="en-US" sz="2400" dirty="0"/>
          </a:p>
          <a:p>
            <a:pPr lvl="1" fontAlgn="auto">
              <a:spcAft>
                <a:spcPts val="0"/>
              </a:spcAft>
              <a:defRPr/>
            </a:pPr>
            <a:endParaRPr lang="en-US" dirty="0"/>
          </a:p>
          <a:p>
            <a:pPr lvl="1" fontAlgn="auto">
              <a:spcAft>
                <a:spcPts val="0"/>
              </a:spcAft>
              <a:defRPr/>
            </a:pPr>
            <a:endParaRPr lang="en-US" dirty="0"/>
          </a:p>
          <a:p>
            <a:pPr lvl="1" fontAlgn="auto">
              <a:spcAft>
                <a:spcPts val="0"/>
              </a:spcAft>
              <a:defRPr/>
            </a:pPr>
            <a:endParaRPr lang="en-US" dirty="0"/>
          </a:p>
        </p:txBody>
      </p:sp>
      <p:sp>
        <p:nvSpPr>
          <p:cNvPr id="28676" name="Slide Number Placeholder 3">
            <a:extLst>
              <a:ext uri="{FF2B5EF4-FFF2-40B4-BE49-F238E27FC236}">
                <a16:creationId xmlns:a16="http://schemas.microsoft.com/office/drawing/2014/main" id="{805B5EEE-DAFA-41FA-BE26-63DE278856CB}"/>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39CF5C74-4D99-4841-9E2D-F9E7A2450067}"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96</a:t>
            </a:fld>
            <a:endParaRPr lang="en-US" altLang="en-US" sz="1800">
              <a:solidFill>
                <a:schemeClr val="tx1"/>
              </a:solidFill>
              <a:latin typeface="Arial" panose="020B0604020202020204" pitchFamily="34" charset="0"/>
              <a:cs typeface="Arial" panose="020B0604020202020204" pitchFamily="34" charset="0"/>
            </a:endParaRPr>
          </a:p>
        </p:txBody>
      </p:sp>
      <p:pic>
        <p:nvPicPr>
          <p:cNvPr id="6" name="Picture 8" descr="301P_476">
            <a:extLst>
              <a:ext uri="{FF2B5EF4-FFF2-40B4-BE49-F238E27FC236}">
                <a16:creationId xmlns:a16="http://schemas.microsoft.com/office/drawing/2014/main" id="{8FE45002-AF76-42CF-B61C-3D1A4D110B80}"/>
              </a:ext>
            </a:extLst>
          </p:cNvPr>
          <p:cNvPicPr>
            <a:picLocks noChangeAspect="1" noChangeArrowheads="1"/>
          </p:cNvPicPr>
          <p:nvPr/>
        </p:nvPicPr>
        <p:blipFill>
          <a:blip r:embed="rId2" cstate="print"/>
          <a:srcRect/>
          <a:stretch>
            <a:fillRect/>
          </a:stretch>
        </p:blipFill>
        <p:spPr bwMode="auto">
          <a:xfrm>
            <a:off x="2133600" y="2438401"/>
            <a:ext cx="7620000" cy="2557463"/>
          </a:xfrm>
          <a:prstGeom prst="rect">
            <a:avLst/>
          </a:prstGeom>
          <a:ln>
            <a:noFill/>
          </a:ln>
          <a:effectLst>
            <a:softEdge rad="112500"/>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DFEBDD16-E539-4E76-AF7C-98F3FEA3D8DE}"/>
              </a:ext>
            </a:extLst>
          </p:cNvPr>
          <p:cNvSpPr>
            <a:spLocks noGrp="1"/>
          </p:cNvSpPr>
          <p:nvPr>
            <p:ph type="title"/>
          </p:nvPr>
        </p:nvSpPr>
        <p:spPr>
          <a:xfrm>
            <a:off x="2133600" y="266700"/>
            <a:ext cx="7467600" cy="571500"/>
          </a:xfrm>
        </p:spPr>
        <p:txBody>
          <a:bodyPr rtlCol="0">
            <a:normAutofit fontScale="90000"/>
          </a:bodyPr>
          <a:lstStyle/>
          <a:p>
            <a:pPr fontAlgn="auto">
              <a:spcAft>
                <a:spcPts val="0"/>
              </a:spcAft>
              <a:defRPr/>
            </a:pPr>
            <a:r>
              <a:rPr lang="en-US" dirty="0">
                <a:latin typeface="Times New Roman" pitchFamily="18" charset="0"/>
                <a:cs typeface="Times New Roman" pitchFamily="18" charset="0"/>
              </a:rPr>
              <a:t>V.1. TỔNG QUAN VỀ ROUTING</a:t>
            </a:r>
            <a:endParaRPr lang="vi-VN" dirty="0">
              <a:cs typeface="Times New Roman" pitchFamily="18" charset="0"/>
            </a:endParaRPr>
          </a:p>
        </p:txBody>
      </p:sp>
      <p:sp>
        <p:nvSpPr>
          <p:cNvPr id="3" name="Content Placeholder 2">
            <a:extLst>
              <a:ext uri="{FF2B5EF4-FFF2-40B4-BE49-F238E27FC236}">
                <a16:creationId xmlns:a16="http://schemas.microsoft.com/office/drawing/2014/main" id="{C89117AB-E7B5-4B08-B552-988CC5A75CAA}"/>
              </a:ext>
            </a:extLst>
          </p:cNvPr>
          <p:cNvSpPr>
            <a:spLocks noGrp="1"/>
          </p:cNvSpPr>
          <p:nvPr>
            <p:ph idx="1"/>
          </p:nvPr>
        </p:nvSpPr>
        <p:spPr>
          <a:xfrm>
            <a:off x="775252" y="1295400"/>
            <a:ext cx="10605052" cy="4876800"/>
          </a:xfrm>
        </p:spPr>
        <p:txBody>
          <a:bodyPr rtlCol="0">
            <a:normAutofit fontScale="92500" lnSpcReduction="10000"/>
          </a:bodyPr>
          <a:lstStyle/>
          <a:p>
            <a:pPr fontAlgn="auto">
              <a:spcAft>
                <a:spcPts val="0"/>
              </a:spcAft>
              <a:defRPr/>
            </a:pPr>
            <a:r>
              <a:rPr lang="vi-VN" dirty="0"/>
              <a:t>Để định tuyến thì router cần phải biết các thông tin sau:</a:t>
            </a:r>
          </a:p>
          <a:p>
            <a:pPr lvl="1" fontAlgn="auto">
              <a:spcAft>
                <a:spcPts val="0"/>
              </a:spcAft>
              <a:defRPr/>
            </a:pPr>
            <a:r>
              <a:rPr lang="vi-VN" sz="2400" dirty="0"/>
              <a:t>Địa chỉ đích</a:t>
            </a:r>
          </a:p>
          <a:p>
            <a:pPr lvl="1" fontAlgn="auto">
              <a:spcAft>
                <a:spcPts val="0"/>
              </a:spcAft>
              <a:defRPr/>
            </a:pPr>
            <a:r>
              <a:rPr lang="vi-VN" sz="2400" dirty="0"/>
              <a:t>Các nguồn mà nó có thể học</a:t>
            </a:r>
          </a:p>
          <a:p>
            <a:pPr lvl="1" fontAlgn="auto">
              <a:spcAft>
                <a:spcPts val="0"/>
              </a:spcAft>
              <a:defRPr/>
            </a:pPr>
            <a:r>
              <a:rPr lang="vi-VN" sz="2400" dirty="0"/>
              <a:t>Các tuyến (routes)</a:t>
            </a:r>
          </a:p>
          <a:p>
            <a:pPr lvl="1" fontAlgn="auto">
              <a:spcAft>
                <a:spcPts val="0"/>
              </a:spcAft>
              <a:defRPr/>
            </a:pPr>
            <a:r>
              <a:rPr lang="vi-VN" sz="2400" dirty="0"/>
              <a:t>Tuyến tốt nhất (best route)</a:t>
            </a:r>
          </a:p>
          <a:p>
            <a:pPr lvl="1" fontAlgn="auto">
              <a:spcAft>
                <a:spcPts val="0"/>
              </a:spcAft>
              <a:defRPr/>
            </a:pPr>
            <a:r>
              <a:rPr lang="vi-VN" sz="2400" dirty="0"/>
              <a:t>Bảo trì và kiểm tra thông tin định tuyến</a:t>
            </a:r>
          </a:p>
          <a:p>
            <a:pPr fontAlgn="auto">
              <a:spcAft>
                <a:spcPts val="0"/>
              </a:spcAft>
              <a:defRPr/>
            </a:pPr>
            <a:r>
              <a:rPr lang="en-US" dirty="0"/>
              <a:t>Router </a:t>
            </a:r>
            <a:r>
              <a:rPr lang="en-US" dirty="0" err="1"/>
              <a:t>là</a:t>
            </a:r>
            <a:r>
              <a:rPr lang="en-US" dirty="0"/>
              <a:t> </a:t>
            </a:r>
            <a:r>
              <a:rPr lang="en-US" dirty="0" err="1"/>
              <a:t>thiết</a:t>
            </a:r>
            <a:r>
              <a:rPr lang="en-US" dirty="0"/>
              <a:t> </a:t>
            </a:r>
            <a:r>
              <a:rPr lang="en-US" dirty="0" err="1"/>
              <a:t>bị</a:t>
            </a:r>
            <a:r>
              <a:rPr lang="en-US" dirty="0"/>
              <a:t> </a:t>
            </a:r>
            <a:r>
              <a:rPr lang="en-US" dirty="0" err="1"/>
              <a:t>thuộc</a:t>
            </a:r>
            <a:r>
              <a:rPr lang="en-US" dirty="0"/>
              <a:t> layer 3, </a:t>
            </a:r>
            <a:r>
              <a:rPr lang="en-US" dirty="0" err="1"/>
              <a:t>phân</a:t>
            </a:r>
            <a:r>
              <a:rPr lang="en-US" dirty="0"/>
              <a:t> </a:t>
            </a:r>
            <a:r>
              <a:rPr lang="en-US" dirty="0" err="1"/>
              <a:t>định</a:t>
            </a:r>
            <a:r>
              <a:rPr lang="en-US" dirty="0"/>
              <a:t> </a:t>
            </a:r>
            <a:r>
              <a:rPr lang="en-US" dirty="0" err="1"/>
              <a:t>biên</a:t>
            </a:r>
            <a:r>
              <a:rPr lang="en-US" dirty="0"/>
              <a:t> </a:t>
            </a:r>
            <a:r>
              <a:rPr lang="en-US" dirty="0" err="1"/>
              <a:t>giới</a:t>
            </a:r>
            <a:r>
              <a:rPr lang="en-US" dirty="0"/>
              <a:t> </a:t>
            </a:r>
            <a:r>
              <a:rPr lang="en-US" dirty="0" err="1"/>
              <a:t>của</a:t>
            </a:r>
            <a:r>
              <a:rPr lang="en-US" dirty="0"/>
              <a:t> </a:t>
            </a:r>
            <a:r>
              <a:rPr lang="en-US" dirty="0" err="1"/>
              <a:t>các</a:t>
            </a:r>
            <a:r>
              <a:rPr lang="en-US" dirty="0"/>
              <a:t> network, </a:t>
            </a:r>
            <a:r>
              <a:rPr lang="en-US" dirty="0" err="1"/>
              <a:t>thực</a:t>
            </a:r>
            <a:r>
              <a:rPr lang="en-US" dirty="0"/>
              <a:t> </a:t>
            </a:r>
            <a:r>
              <a:rPr lang="en-US" dirty="0" err="1"/>
              <a:t>hiện</a:t>
            </a:r>
            <a:r>
              <a:rPr lang="en-US" dirty="0"/>
              <a:t> </a:t>
            </a:r>
            <a:r>
              <a:rPr lang="en-US" dirty="0" err="1"/>
              <a:t>chức</a:t>
            </a:r>
            <a:r>
              <a:rPr lang="en-US" dirty="0"/>
              <a:t> </a:t>
            </a:r>
            <a:r>
              <a:rPr lang="en-US" dirty="0" err="1"/>
              <a:t>năng</a:t>
            </a:r>
            <a:r>
              <a:rPr lang="en-US" dirty="0"/>
              <a:t> </a:t>
            </a:r>
            <a:r>
              <a:rPr lang="en-US" dirty="0" err="1"/>
              <a:t>định</a:t>
            </a:r>
            <a:r>
              <a:rPr lang="en-US" dirty="0"/>
              <a:t> </a:t>
            </a:r>
            <a:r>
              <a:rPr lang="en-US" dirty="0" err="1"/>
              <a:t>tuyến</a:t>
            </a:r>
            <a:r>
              <a:rPr lang="en-US" dirty="0"/>
              <a:t>.</a:t>
            </a:r>
            <a:endParaRPr lang="vi-VN" dirty="0"/>
          </a:p>
          <a:p>
            <a:pPr fontAlgn="auto">
              <a:spcAft>
                <a:spcPts val="0"/>
              </a:spcAft>
              <a:defRPr/>
            </a:pPr>
            <a:r>
              <a:rPr lang="en-US" dirty="0"/>
              <a:t>Router </a:t>
            </a:r>
            <a:r>
              <a:rPr lang="en-US" dirty="0" err="1"/>
              <a:t>ngăn</a:t>
            </a:r>
            <a:r>
              <a:rPr lang="en-US" dirty="0"/>
              <a:t> </a:t>
            </a:r>
            <a:r>
              <a:rPr lang="en-US" dirty="0" err="1"/>
              <a:t>chặn</a:t>
            </a:r>
            <a:r>
              <a:rPr lang="en-US" dirty="0"/>
              <a:t> broadcast (</a:t>
            </a:r>
            <a:r>
              <a:rPr lang="en-US" dirty="0" err="1"/>
              <a:t>vì</a:t>
            </a:r>
            <a:r>
              <a:rPr lang="en-US" dirty="0"/>
              <a:t> </a:t>
            </a:r>
            <a:r>
              <a:rPr lang="en-US" dirty="0" err="1"/>
              <a:t>mỗi</a:t>
            </a:r>
            <a:r>
              <a:rPr lang="en-US" dirty="0"/>
              <a:t> port </a:t>
            </a:r>
            <a:r>
              <a:rPr lang="en-US" dirty="0" err="1"/>
              <a:t>trên</a:t>
            </a:r>
            <a:r>
              <a:rPr lang="en-US" dirty="0"/>
              <a:t> router </a:t>
            </a:r>
            <a:r>
              <a:rPr lang="en-US" dirty="0" err="1"/>
              <a:t>là</a:t>
            </a:r>
            <a:r>
              <a:rPr lang="en-US" dirty="0"/>
              <a:t> 1 network broadcast domain)</a:t>
            </a:r>
            <a:endParaRPr lang="vi-VN" dirty="0"/>
          </a:p>
          <a:p>
            <a:pPr fontAlgn="auto">
              <a:spcAft>
                <a:spcPts val="0"/>
              </a:spcAft>
              <a:defRPr/>
            </a:pPr>
            <a:r>
              <a:rPr lang="en-US" dirty="0" err="1"/>
              <a:t>Thực</a:t>
            </a:r>
            <a:r>
              <a:rPr lang="en-US" dirty="0"/>
              <a:t> </a:t>
            </a:r>
            <a:r>
              <a:rPr lang="en-US" dirty="0" err="1"/>
              <a:t>hiện</a:t>
            </a:r>
            <a:r>
              <a:rPr lang="en-US" dirty="0"/>
              <a:t> </a:t>
            </a:r>
            <a:r>
              <a:rPr lang="en-US" dirty="0" err="1"/>
              <a:t>việc</a:t>
            </a:r>
            <a:r>
              <a:rPr lang="en-US" dirty="0"/>
              <a:t> </a:t>
            </a:r>
            <a:r>
              <a:rPr lang="en-US" dirty="0" err="1"/>
              <a:t>lọc</a:t>
            </a:r>
            <a:r>
              <a:rPr lang="en-US" dirty="0"/>
              <a:t> </a:t>
            </a:r>
            <a:r>
              <a:rPr lang="en-US" dirty="0" err="1"/>
              <a:t>các</a:t>
            </a:r>
            <a:r>
              <a:rPr lang="en-US" dirty="0"/>
              <a:t> </a:t>
            </a:r>
            <a:r>
              <a:rPr lang="en-US" dirty="0" err="1"/>
              <a:t>gói</a:t>
            </a:r>
            <a:r>
              <a:rPr lang="en-US" dirty="0"/>
              <a:t> tin</a:t>
            </a:r>
            <a:endParaRPr lang="vi-VN" dirty="0"/>
          </a:p>
          <a:p>
            <a:pPr fontAlgn="auto">
              <a:spcAft>
                <a:spcPts val="0"/>
              </a:spcAft>
              <a:defRPr/>
            </a:pPr>
            <a:endParaRPr lang="vi-VN" dirty="0"/>
          </a:p>
        </p:txBody>
      </p:sp>
      <p:sp>
        <p:nvSpPr>
          <p:cNvPr id="29700" name="Slide Number Placeholder 3">
            <a:extLst>
              <a:ext uri="{FF2B5EF4-FFF2-40B4-BE49-F238E27FC236}">
                <a16:creationId xmlns:a16="http://schemas.microsoft.com/office/drawing/2014/main" id="{D0830E28-7C85-4AE6-BAA1-9522BCD355C3}"/>
              </a:ext>
            </a:extLst>
          </p:cNvPr>
          <p:cNvSpPr>
            <a:spLocks noGrp="1"/>
          </p:cNvSpPr>
          <p:nvPr>
            <p:ph type="sldNum" sz="quarter" idx="4294967295"/>
          </p:nvPr>
        </p:nvSpPr>
        <p:spPr bwMode="auto">
          <a:xfrm>
            <a:off x="15240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Wingdings" panose="05000000000000000000" pitchFamily="2" charset="2"/>
              <a:buChar char="Ø"/>
              <a:defRPr sz="3200">
                <a:solidFill>
                  <a:srgbClr val="0000CC"/>
                </a:solidFill>
                <a:latin typeface="Times New Roman" panose="02020603050405020304" pitchFamily="18" charset="0"/>
                <a:cs typeface="Times New Roman" panose="02020603050405020304" pitchFamily="18" charset="0"/>
              </a:defRPr>
            </a:lvl1pPr>
            <a:lvl2pPr marL="742950" indent="-285750">
              <a:spcBef>
                <a:spcPts val="600"/>
              </a:spcBef>
              <a:spcAft>
                <a:spcPts val="600"/>
              </a:spcAft>
              <a:buFont typeface="Wingdings" panose="05000000000000000000" pitchFamily="2" charset="2"/>
              <a:buChar char="§"/>
              <a:defRPr sz="3000">
                <a:solidFill>
                  <a:srgbClr val="C00000"/>
                </a:solidFill>
                <a:latin typeface="Times New Roman" panose="02020603050405020304" pitchFamily="18" charset="0"/>
                <a:cs typeface="Times New Roman" panose="02020603050405020304" pitchFamily="18" charset="0"/>
              </a:defRPr>
            </a:lvl2pPr>
            <a:lvl3pPr marL="1143000" indent="-228600">
              <a:spcBef>
                <a:spcPts val="600"/>
              </a:spcBef>
              <a:spcAft>
                <a:spcPts val="600"/>
              </a:spcAft>
              <a:buChar char="•"/>
              <a:defRPr sz="2800">
                <a:solidFill>
                  <a:srgbClr val="333399"/>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Char char="–"/>
              <a:defRPr sz="2600">
                <a:solidFill>
                  <a:srgbClr val="000066"/>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5pPr>
            <a:lvl6pPr marL="25146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6pPr>
            <a:lvl7pPr marL="29718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7pPr>
            <a:lvl8pPr marL="34290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8pPr>
            <a:lvl9pPr marL="3886200" indent="-228600" eaLnBrk="0" fontAlgn="base" hangingPunct="0">
              <a:spcBef>
                <a:spcPts val="600"/>
              </a:spcBef>
              <a:spcAft>
                <a:spcPts val="600"/>
              </a:spcAft>
              <a:buChar char="»"/>
              <a:defRPr sz="2000">
                <a:solidFill>
                  <a:srgbClr val="000066"/>
                </a:solidFill>
                <a:latin typeface="Times New Roman" panose="02020603050405020304" pitchFamily="18" charset="0"/>
                <a:cs typeface="Times New Roman" panose="02020603050405020304" pitchFamily="18" charset="0"/>
              </a:defRPr>
            </a:lvl9pPr>
          </a:lstStyle>
          <a:p>
            <a:pPr eaLnBrk="1" hangingPunct="1">
              <a:spcBef>
                <a:spcPct val="0"/>
              </a:spcBef>
              <a:spcAft>
                <a:spcPct val="0"/>
              </a:spcAft>
              <a:buFontTx/>
              <a:buNone/>
            </a:pPr>
            <a:fld id="{418AC8EE-B163-4DF8-9D17-34DC89B33B1F}" type="slidenum">
              <a:rPr lang="en-US" altLang="en-US" sz="1800">
                <a:solidFill>
                  <a:schemeClr val="tx1"/>
                </a:solidFill>
                <a:latin typeface="Arial" panose="020B0604020202020204" pitchFamily="34" charset="0"/>
                <a:cs typeface="Arial" panose="020B0604020202020204" pitchFamily="34" charset="0"/>
              </a:rPr>
              <a:pPr eaLnBrk="1" hangingPunct="1">
                <a:spcBef>
                  <a:spcPct val="0"/>
                </a:spcBef>
                <a:spcAft>
                  <a:spcPct val="0"/>
                </a:spcAft>
                <a:buFontTx/>
                <a:buNone/>
              </a:pPr>
              <a:t>97</a:t>
            </a:fld>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72934D2-FC00-4866-8500-5DF3FEAA02C1}"/>
              </a:ext>
            </a:extLst>
          </p:cNvPr>
          <p:cNvSpPr>
            <a:spLocks noGrp="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V.1. TỔNG QUAN VỀ ROUTING</a:t>
            </a:r>
            <a:endParaRPr lang="en-US" altLang="en-US" dirty="0"/>
          </a:p>
        </p:txBody>
      </p:sp>
      <p:sp>
        <p:nvSpPr>
          <p:cNvPr id="3" name="Content Placeholder 2">
            <a:extLst>
              <a:ext uri="{FF2B5EF4-FFF2-40B4-BE49-F238E27FC236}">
                <a16:creationId xmlns:a16="http://schemas.microsoft.com/office/drawing/2014/main" id="{64A695C9-E29D-4ADF-B184-02976D689D5C}"/>
              </a:ext>
            </a:extLst>
          </p:cNvPr>
          <p:cNvSpPr>
            <a:spLocks noGrp="1"/>
          </p:cNvSpPr>
          <p:nvPr>
            <p:ph idx="1"/>
          </p:nvPr>
        </p:nvSpPr>
        <p:spPr/>
        <p:txBody>
          <a:bodyPr/>
          <a:lstStyle/>
          <a:p>
            <a:pPr marL="0" indent="0" algn="just">
              <a:buNone/>
              <a:defRPr/>
            </a:pPr>
            <a:r>
              <a:rPr lang="vi-VN" b="1" dirty="0"/>
              <a:t>Giao thức được định tuyến (routed protocols hay routable protocols)</a:t>
            </a:r>
          </a:p>
          <a:p>
            <a:pPr algn="just" eaLnBrk="1" hangingPunct="1">
              <a:defRPr/>
            </a:pPr>
            <a:r>
              <a:rPr lang="vi-VN" dirty="0"/>
              <a:t>Một giao thức đã được định tuyến là bất kỳ một giao thức mạng nào cung cấp đầy đủ thông tin trong địa chỉ tầng mạng của nó để cho phép một gói tin được truyền đi từ một máy chủ (host) đến máy chủ khác dựa trên sự sắp xếp về địa chỉ, không cần biết đến đường đi tổng thể từ nguồn đến đích</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1C0A30D-AA95-4677-A534-FEBB8E66F9BF}"/>
              </a:ext>
            </a:extLst>
          </p:cNvPr>
          <p:cNvSpPr>
            <a:spLocks noGrp="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V.1. TỔNG QUAN VỀ ROUTING</a:t>
            </a:r>
            <a:endParaRPr lang="en-US" altLang="en-US" dirty="0"/>
          </a:p>
        </p:txBody>
      </p:sp>
      <p:sp>
        <p:nvSpPr>
          <p:cNvPr id="31747" name="Content Placeholder 2">
            <a:extLst>
              <a:ext uri="{FF2B5EF4-FFF2-40B4-BE49-F238E27FC236}">
                <a16:creationId xmlns:a16="http://schemas.microsoft.com/office/drawing/2014/main" id="{86C93C7F-3555-4C1B-8CFE-DB4B85B34DB6}"/>
              </a:ext>
            </a:extLst>
          </p:cNvPr>
          <p:cNvSpPr>
            <a:spLocks noGrp="1"/>
          </p:cNvSpPr>
          <p:nvPr>
            <p:ph idx="1"/>
          </p:nvPr>
        </p:nvSpPr>
        <p:spPr>
          <a:xfrm>
            <a:off x="467139" y="914400"/>
            <a:ext cx="11231218" cy="5486400"/>
          </a:xfrm>
        </p:spPr>
        <p:txBody>
          <a:bodyPr/>
          <a:lstStyle/>
          <a:p>
            <a:pPr algn="just" eaLnBrk="1" hangingPunct="1"/>
            <a:r>
              <a:rPr lang="vi-VN" altLang="en-US" dirty="0"/>
              <a:t>Giao thức đã được định tuyến định nghĩa khuôn dạng và mục đích của các trường có trong một gói. </a:t>
            </a:r>
            <a:endParaRPr lang="en-US" altLang="en-US" dirty="0"/>
          </a:p>
          <a:p>
            <a:pPr algn="just" eaLnBrk="1" hangingPunct="1"/>
            <a:r>
              <a:rPr lang="vi-VN" altLang="en-US" dirty="0"/>
              <a:t>Các gói thông thường được vận chuyển từ hệ thống cuối đến một hệ thống cuối khác. Hầu như tất cả giao thức ở tầng 3 các giao thức khác ở các tầng trên đều có thể được định tuyến</a:t>
            </a:r>
            <a:r>
              <a:rPr lang="en-US" altLang="en-US" dirty="0"/>
              <a:t>.</a:t>
            </a:r>
          </a:p>
          <a:p>
            <a:pPr algn="just" eaLnBrk="1" hangingPunct="1"/>
            <a:r>
              <a:rPr lang="vi-VN" altLang="en-US" dirty="0"/>
              <a:t>IP là một ví dụ. Nghĩa là gói tin đã được định hướng (có địa chỉ rõ ràng)giống như lá thư đã được ghi địa chỉ rõ chỉ còn chờ routing (tìm đường đi đến địa chỉ đó)</a:t>
            </a:r>
            <a:endParaRPr lang="en-US" altLang="en-US" dirty="0"/>
          </a:p>
        </p:txBody>
      </p:sp>
    </p:spTree>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AB3D1D73-043F-4C36-8D92-AC5E229F8BFF}" vid="{1ED8D232-2326-4316-83FD-C16664DD1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585</TotalTime>
  <Words>8800</Words>
  <Application>Microsoft Office PowerPoint</Application>
  <PresentationFormat>Widescreen</PresentationFormat>
  <Paragraphs>1087</Paragraphs>
  <Slides>142</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142</vt:i4>
      </vt:variant>
    </vt:vector>
  </HeadingPairs>
  <TitlesOfParts>
    <vt:vector size="153" baseType="lpstr">
      <vt:lpstr>宋体</vt:lpstr>
      <vt:lpstr>Arial</vt:lpstr>
      <vt:lpstr>Calibri</vt:lpstr>
      <vt:lpstr>Söhne</vt:lpstr>
      <vt:lpstr>Symbol</vt:lpstr>
      <vt:lpstr>Tahoma</vt:lpstr>
      <vt:lpstr>times new roman</vt:lpstr>
      <vt:lpstr>times new roman</vt:lpstr>
      <vt:lpstr>Wingdings</vt:lpstr>
      <vt:lpstr>Wingdings 2</vt:lpstr>
      <vt:lpstr>Theme2</vt:lpstr>
      <vt:lpstr>CHƯƠNG 5: TẦNG MẠNG (NETWORK)</vt:lpstr>
      <vt:lpstr>NỘI DUNG</vt:lpstr>
      <vt:lpstr>I. GIỚI THIỆU TẦNG MẠNG</vt:lpstr>
      <vt:lpstr>I. GIỚI THIỆU TẦNG MẠNG</vt:lpstr>
      <vt:lpstr>I. GIỚI THIỆU TẦNG MẠNG</vt:lpstr>
      <vt:lpstr>I. GIỚI THIỆU TẦNG MẠNG</vt:lpstr>
      <vt:lpstr>I. GIỚI THIỆU TẦNG MẠNG</vt:lpstr>
      <vt:lpstr>I. GIỚI THIỆU TẦNG MẠNG</vt:lpstr>
      <vt:lpstr>II. IP PROTOCOL</vt:lpstr>
      <vt:lpstr>II. IP PROTOCOL</vt:lpstr>
      <vt:lpstr>II. IP PROTOCOL</vt:lpstr>
      <vt:lpstr>II. IP PROTOCOL</vt:lpstr>
      <vt:lpstr>I.1 IPV4</vt:lpstr>
      <vt:lpstr>II. IP PROTOCOL</vt:lpstr>
      <vt:lpstr>II. IP PROTOCOL</vt:lpstr>
      <vt:lpstr>II. IP PROTOCOL</vt:lpstr>
      <vt:lpstr>II. IP PROTOCOL</vt:lpstr>
      <vt:lpstr>II. IP PROTOCOL</vt:lpstr>
      <vt:lpstr>II. IP PROTOCOL</vt:lpstr>
      <vt:lpstr>II. IP PROTOCOL</vt:lpstr>
      <vt:lpstr>II.1 CÁC LỚP ĐỊA CHỈ IPV4</vt:lpstr>
      <vt:lpstr>Lớp A (Class A)</vt:lpstr>
      <vt:lpstr>Lớp A (Class A)</vt:lpstr>
      <vt:lpstr>Lớp A (Class A)</vt:lpstr>
      <vt:lpstr>Lớp A (Class A)</vt:lpstr>
      <vt:lpstr>Lớp B (Class B)</vt:lpstr>
      <vt:lpstr>Lớp B (Class B)</vt:lpstr>
      <vt:lpstr>Lớp B (Class B)</vt:lpstr>
      <vt:lpstr>Lớp B (Class B)</vt:lpstr>
      <vt:lpstr>Lớp C (Class C)</vt:lpstr>
      <vt:lpstr>Lớp C (Class C)</vt:lpstr>
      <vt:lpstr>Các lớp địa chỉ IP</vt:lpstr>
      <vt:lpstr>Các lớp địa chỉ IP</vt:lpstr>
      <vt:lpstr>Quiz</vt:lpstr>
      <vt:lpstr>HĐ. Phân lớp địa chỉ IP </vt:lpstr>
      <vt:lpstr>HĐ. Phân lớp địa chỉ IP </vt:lpstr>
      <vt:lpstr>HẠN CHẾ CỦA VIỆC PHÂN LỚP ĐỊA CHỈ</vt:lpstr>
      <vt:lpstr>II.2 MẶT NẠ MẠNG (SUBNET MASK)</vt:lpstr>
      <vt:lpstr>II.2 MẶT NẠ MẠNG (SUBNET MASK)</vt:lpstr>
      <vt:lpstr>II.2 MẶT NẠ MẠNG (SUBNET MASK)</vt:lpstr>
      <vt:lpstr>II.2 MẶT NẠ MẠNG (SUBNET MASK)</vt:lpstr>
      <vt:lpstr>II.3 QUẢN LÝ ĐỊA CHỈ IP CÔNG CỘNG</vt:lpstr>
      <vt:lpstr>II.4 ĐỊA CHỈ DÀNH RIÊNG</vt:lpstr>
      <vt:lpstr>III. IP SUBNET</vt:lpstr>
      <vt:lpstr>Tại sao phải chia mạng con?</vt:lpstr>
      <vt:lpstr>Tại sao phải chia mạng con?</vt:lpstr>
      <vt:lpstr>Tại sao phải chia mạng con?</vt:lpstr>
      <vt:lpstr>Kỹ thuật chia mạng con</vt:lpstr>
      <vt:lpstr>Kỹ thuật chia mạng con</vt:lpstr>
      <vt:lpstr>Kỹ thuật chia mạng con</vt:lpstr>
      <vt:lpstr>Kỹ thuật chia mạng con</vt:lpstr>
      <vt:lpstr>Bài tập 1</vt:lpstr>
      <vt:lpstr>Bước 1: Xác định class và subnet mask mặc nhiên</vt:lpstr>
      <vt:lpstr>Bước 2: Số bit cần mượn…</vt:lpstr>
      <vt:lpstr>Bước 3: Xác định vùng địa chỉ host</vt:lpstr>
      <vt:lpstr>Bài tập 2</vt:lpstr>
      <vt:lpstr>Địa chỉ IP thứ nhất: 192.168.5.9/28 </vt:lpstr>
      <vt:lpstr>Thực hiện AND địa chỉ IP với Subnet mask </vt:lpstr>
      <vt:lpstr>Chuyển IP sang dạng thập phân</vt:lpstr>
      <vt:lpstr>Địa chỉ IP thứ hai: 192.168.5.39/28 </vt:lpstr>
      <vt:lpstr>Hai địa chỉ trên có cùng mạng? </vt:lpstr>
      <vt:lpstr>Liệt kê tất cả các địa chỉ IP</vt:lpstr>
      <vt:lpstr>Bài tập 3</vt:lpstr>
      <vt:lpstr>Bước 1: Xác định Subnet mask</vt:lpstr>
      <vt:lpstr>Bước 2: Liệt kê ID của các Subnet mới</vt:lpstr>
      <vt:lpstr>NetworkID của bốn Subnets mới </vt:lpstr>
      <vt:lpstr>Bước 3: Cho biết vùng địa chỉ IP của các HostID </vt:lpstr>
      <vt:lpstr>Tính nhanh vùng địa chỉ IP </vt:lpstr>
      <vt:lpstr>Ví dụ tính nhanh vùng địa chỉ IP </vt:lpstr>
      <vt:lpstr>Bài tập 4</vt:lpstr>
      <vt:lpstr>Bước: Tính subnet mask</vt:lpstr>
      <vt:lpstr>Trả lời câu hỏi 1: Địa chỉ mạng con?</vt:lpstr>
      <vt:lpstr>Trả lời câu hỏi 2: Dải địa chỉ host? Broadcast?</vt:lpstr>
      <vt:lpstr>Bài tập 5: Cho IP 172.19.160.0/21</vt:lpstr>
      <vt:lpstr>Giải BT 5</vt:lpstr>
      <vt:lpstr>Giải BT 5 (tt)</vt:lpstr>
      <vt:lpstr>Giải BT 5 (tt)</vt:lpstr>
      <vt:lpstr>Bài tập 6: Cho IP 172.16.192.0/18</vt:lpstr>
      <vt:lpstr>Giải BT 6</vt:lpstr>
      <vt:lpstr>Giải BT 6 (tt)</vt:lpstr>
      <vt:lpstr>Giải BT 6 (tt)</vt:lpstr>
      <vt:lpstr>IV. ROUTER</vt:lpstr>
      <vt:lpstr>IV. ROUTER</vt:lpstr>
      <vt:lpstr>IV.1. CÁC THÀNH PHẦN CỦA ROUTER:</vt:lpstr>
      <vt:lpstr>RAM/DRAM</vt:lpstr>
      <vt:lpstr>PowerPoint Presentation</vt:lpstr>
      <vt:lpstr>ROM</vt:lpstr>
      <vt:lpstr>FLASH</vt:lpstr>
      <vt:lpstr>NVRAM</vt:lpstr>
      <vt:lpstr>BUSES</vt:lpstr>
      <vt:lpstr>INTERFACES</vt:lpstr>
      <vt:lpstr>PowerPoint Presentation</vt:lpstr>
      <vt:lpstr>III.2. ROUTER WIFI</vt:lpstr>
      <vt:lpstr>IV.2. ROUTER WIFI</vt:lpstr>
      <vt:lpstr>V. CÁC THUẬT TOÁN ĐỊNH TUYẾN</vt:lpstr>
      <vt:lpstr>V.1. TỔNG QUAN VỀ ROUTING</vt:lpstr>
      <vt:lpstr>V.1. TỔNG QUAN VỀ ROUTING</vt:lpstr>
      <vt:lpstr>V.1. TỔNG QUAN VỀ ROUTING</vt:lpstr>
      <vt:lpstr>V.1. TỔNG QUAN VỀ ROUTING</vt:lpstr>
      <vt:lpstr>V.1. TỔNG QUAN VỀ ROUTING</vt:lpstr>
      <vt:lpstr>V.2. ĐỊNH TUYẾN TĨNH – STATIC ROUTING</vt:lpstr>
      <vt:lpstr>V.2. ĐỊNH TUYẾN TĨNH – STATIC ROUTING</vt:lpstr>
      <vt:lpstr>V.2. ĐỊNH TUYẾN TĨNH – STATIC ROUTING</vt:lpstr>
      <vt:lpstr>V.2. ĐỊNH TUYẾN TĨNH – STATIC ROUTING</vt:lpstr>
      <vt:lpstr>V.3. ĐỊNH TUYẾN ĐỘNG</vt:lpstr>
      <vt:lpstr>V.3. ĐỊNH TUYẾN ĐỘNG</vt:lpstr>
      <vt:lpstr>V.3. ĐỊNH TUYẾN ĐỘNG</vt:lpstr>
      <vt:lpstr>V.3. ĐỊNH TUYẾN ĐỘNG</vt:lpstr>
      <vt:lpstr>V.3. ĐỊNH TUYẾN ĐỘNG</vt:lpstr>
      <vt:lpstr>V.3. ĐỊNH TUYẾN ĐỘNG</vt:lpstr>
      <vt:lpstr>V.3. ĐỊNH TUYẾN ĐỘNG</vt:lpstr>
      <vt:lpstr>V.3. ĐỊNH TUYẾN ĐỘNG</vt:lpstr>
      <vt:lpstr>V.3. ĐỊNH TUYẾN ĐỘNG</vt:lpstr>
      <vt:lpstr>V.3. ĐỊNH TUYẾN ĐỘNG</vt:lpstr>
      <vt:lpstr>V.3. ĐỊNH TUYẾN ĐỘNG</vt:lpstr>
      <vt:lpstr>V.3. ĐỊNH TUYẾN ĐỘNG - THUẬT NGỮ </vt:lpstr>
      <vt:lpstr>V.3. ĐỊNH TUYẾN ĐỘNG - THUẬT NGỮ </vt:lpstr>
      <vt:lpstr>V.3. ĐỊNH TUYẾN ĐỘNG - THUẬT NGỮ </vt:lpstr>
      <vt:lpstr>V.3. ĐỊNH TUYẾN ĐỘNG - THUẬT NGỮ </vt:lpstr>
      <vt:lpstr>V.3. ĐỊNH TUYẾN ĐỘNG - THUẬT NGỮ </vt:lpstr>
      <vt:lpstr>ĐỊNH TUYẾN ĐỘNG - THUẬT NGỮ </vt:lpstr>
      <vt:lpstr>V.3. ĐỊNH TUYẾN ĐỘNG - THUẬT NGỮ </vt:lpstr>
      <vt:lpstr>V.3. ĐỊNH TUYẾN ĐỘNG - THUẬT NGỮ </vt:lpstr>
      <vt:lpstr>V.3. ĐỊNH TUYẾN ĐỘNG – RIP V1 và RIP V2</vt:lpstr>
      <vt:lpstr>V.3. ĐỊNH TUYẾN ĐỘNG – RIP V1 và RIP V2</vt:lpstr>
      <vt:lpstr>ĐỊNH TUYẾN ĐỘNG – RIP V1 và RIP V2</vt:lpstr>
      <vt:lpstr>ĐỊNH TUYẾN ĐỘNG – RIP V1 và RIP V2</vt:lpstr>
      <vt:lpstr>V.3. ĐỊNH TUYẾN ĐỘNG – OSPF</vt:lpstr>
      <vt:lpstr>V.3. ĐỊNH TUYẾN ĐỘNG – OSPF</vt:lpstr>
      <vt:lpstr>V.3. ĐỊNH TUYẾN ĐỘNG – OSPF</vt:lpstr>
      <vt:lpstr>V.3. ĐỊNH TUYẾN ĐỘNG – OSPF</vt:lpstr>
      <vt:lpstr>V.3. ĐỊNH TUYẾN ĐỘNG – OSPF</vt:lpstr>
      <vt:lpstr>V.3. ĐỊNH TUYẾN ĐỘNG – OSPF</vt:lpstr>
      <vt:lpstr>V.3. ĐỊNH TUYẾN ĐỘNG – OSPF</vt:lpstr>
      <vt:lpstr>V.3. ĐỊNH TUYẾN ĐỘNG – EIGRP</vt:lpstr>
      <vt:lpstr>V.3. ĐỊNH TUYẾN ĐỘNG – EIGRP</vt:lpstr>
      <vt:lpstr>V.3. ĐỊNH TUYẾN ĐỘNG – EIGRP</vt:lpstr>
      <vt:lpstr>V.3. ĐỊNH TUYẾN ĐỘNG – EIGRP</vt:lpstr>
      <vt:lpstr>V.3. ĐỊNH TUYẾN ĐỘNG – EIGRP</vt:lpstr>
      <vt:lpstr>V.3. ĐỊNH TUYẾN ĐỘNG – EIGRP</vt:lpstr>
      <vt:lpstr>Kiểm tra trên máy</vt:lpstr>
      <vt:lpstr>IPv6 - 128bits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5: TẦNG MẠNG (NETWORK)</dc:title>
  <dc:creator>huan luong</dc:creator>
  <cp:lastModifiedBy>Tran Son Hai</cp:lastModifiedBy>
  <cp:revision>34</cp:revision>
  <dcterms:created xsi:type="dcterms:W3CDTF">2018-10-23T01:30:12Z</dcterms:created>
  <dcterms:modified xsi:type="dcterms:W3CDTF">2024-06-30T06:10:54Z</dcterms:modified>
</cp:coreProperties>
</file>