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9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66" r:id="rId29"/>
    <p:sldId id="381" r:id="rId30"/>
    <p:sldId id="380" r:id="rId31"/>
    <p:sldId id="383" r:id="rId32"/>
    <p:sldId id="367" r:id="rId33"/>
    <p:sldId id="352" r:id="rId34"/>
    <p:sldId id="355" r:id="rId35"/>
    <p:sldId id="384" r:id="rId36"/>
    <p:sldId id="368" r:id="rId37"/>
    <p:sldId id="356" r:id="rId38"/>
    <p:sldId id="362" r:id="rId39"/>
    <p:sldId id="363" r:id="rId40"/>
    <p:sldId id="364" r:id="rId41"/>
    <p:sldId id="357" r:id="rId42"/>
    <p:sldId id="370" r:id="rId43"/>
    <p:sldId id="371" r:id="rId44"/>
    <p:sldId id="382" r:id="rId45"/>
    <p:sldId id="372" r:id="rId46"/>
    <p:sldId id="365" r:id="rId47"/>
    <p:sldId id="358" r:id="rId48"/>
    <p:sldId id="359" r:id="rId49"/>
    <p:sldId id="360" r:id="rId50"/>
    <p:sldId id="361" r:id="rId51"/>
    <p:sldId id="369" r:id="rId52"/>
    <p:sldId id="373" r:id="rId53"/>
    <p:sldId id="281" r:id="rId54"/>
    <p:sldId id="289" r:id="rId55"/>
    <p:sldId id="282" r:id="rId56"/>
    <p:sldId id="374" r:id="rId57"/>
    <p:sldId id="283" r:id="rId58"/>
    <p:sldId id="284" r:id="rId59"/>
    <p:sldId id="285" r:id="rId60"/>
    <p:sldId id="286" r:id="rId61"/>
    <p:sldId id="287" r:id="rId62"/>
    <p:sldId id="288" r:id="rId63"/>
    <p:sldId id="290" r:id="rId64"/>
    <p:sldId id="291" r:id="rId65"/>
    <p:sldId id="314" r:id="rId66"/>
    <p:sldId id="293" r:id="rId67"/>
    <p:sldId id="315" r:id="rId68"/>
    <p:sldId id="295" r:id="rId69"/>
    <p:sldId id="375" r:id="rId70"/>
    <p:sldId id="297" r:id="rId71"/>
    <p:sldId id="299" r:id="rId72"/>
    <p:sldId id="298" r:id="rId73"/>
    <p:sldId id="296" r:id="rId74"/>
    <p:sldId id="300" r:id="rId75"/>
    <p:sldId id="301" r:id="rId76"/>
    <p:sldId id="376" r:id="rId77"/>
    <p:sldId id="377" r:id="rId78"/>
    <p:sldId id="302" r:id="rId79"/>
    <p:sldId id="303" r:id="rId80"/>
    <p:sldId id="304" r:id="rId81"/>
    <p:sldId id="305" r:id="rId82"/>
    <p:sldId id="378" r:id="rId83"/>
    <p:sldId id="306" r:id="rId84"/>
    <p:sldId id="307" r:id="rId85"/>
    <p:sldId id="308" r:id="rId86"/>
    <p:sldId id="310" r:id="rId87"/>
    <p:sldId id="312" r:id="rId88"/>
    <p:sldId id="311" r:id="rId89"/>
    <p:sldId id="379" r:id="rId90"/>
    <p:sldId id="269"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3557" autoAdjust="0"/>
  </p:normalViewPr>
  <p:slideViewPr>
    <p:cSldViewPr snapToGrid="0">
      <p:cViewPr varScale="1">
        <p:scale>
          <a:sx n="60" d="100"/>
          <a:sy n="60" d="100"/>
        </p:scale>
        <p:origin x="114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B7808-B5B3-49C3-AEDC-2D91411F5358}"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F175D-0A9D-4827-860B-6A1A57A0EAC3}" type="slidenum">
              <a:rPr lang="en-US" smtClean="0"/>
              <a:t>‹#›</a:t>
            </a:fld>
            <a:endParaRPr lang="en-US"/>
          </a:p>
        </p:txBody>
      </p:sp>
    </p:spTree>
    <p:extLst>
      <p:ext uri="{BB962C8B-B14F-4D97-AF65-F5344CB8AC3E}">
        <p14:creationId xmlns:p14="http://schemas.microsoft.com/office/powerpoint/2010/main" val="3973812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E930510-0F54-46C8-8D4A-6F5F8ABE92BA}" type="slidenum">
              <a:rPr lang="en-US" smtClean="0">
                <a:latin typeface="Arial" charset="0"/>
              </a:rPr>
              <a:pPr eaLnBrk="1" hangingPunct="1"/>
              <a:t>14</a:t>
            </a:fld>
            <a:endParaRPr lang="en-US">
              <a:latin typeface="Arial" charset="0"/>
            </a:endParaRPr>
          </a:p>
        </p:txBody>
      </p:sp>
    </p:spTree>
    <p:extLst>
      <p:ext uri="{BB962C8B-B14F-4D97-AF65-F5344CB8AC3E}">
        <p14:creationId xmlns:p14="http://schemas.microsoft.com/office/powerpoint/2010/main" val="341163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Game dong voi: nguoi gui, Phuong tien truyen, nguoi nhan…</a:t>
            </a:r>
            <a:endParaRPr lang="vi-VN"/>
          </a:p>
        </p:txBody>
      </p:sp>
      <p:sp>
        <p:nvSpPr>
          <p:cNvPr id="4" name="Slide Number Placeholder 3"/>
          <p:cNvSpPr>
            <a:spLocks noGrp="1"/>
          </p:cNvSpPr>
          <p:nvPr>
            <p:ph type="sldNum" sz="quarter" idx="10"/>
          </p:nvPr>
        </p:nvSpPr>
        <p:spPr/>
        <p:txBody>
          <a:bodyPr/>
          <a:lstStyle/>
          <a:p>
            <a:fld id="{EC8F175D-0A9D-4827-860B-6A1A57A0EAC3}" type="slidenum">
              <a:rPr lang="en-US" smtClean="0"/>
              <a:t>30</a:t>
            </a:fld>
            <a:endParaRPr lang="en-US"/>
          </a:p>
        </p:txBody>
      </p:sp>
    </p:spTree>
    <p:extLst>
      <p:ext uri="{BB962C8B-B14F-4D97-AF65-F5344CB8AC3E}">
        <p14:creationId xmlns:p14="http://schemas.microsoft.com/office/powerpoint/2010/main" val="317551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a:solidFill>
                  <a:srgbClr val="0D0D0D"/>
                </a:solidFill>
                <a:effectLst/>
                <a:latin typeface="Söhne"/>
              </a:rPr>
              <a:t>C</a:t>
            </a:r>
            <a:r>
              <a:rPr lang="vi-VN" b="0" i="0">
                <a:solidFill>
                  <a:srgbClr val="0D0D0D"/>
                </a:solidFill>
                <a:effectLst/>
                <a:latin typeface="Söhne"/>
              </a:rPr>
              <a:t>âu </a:t>
            </a:r>
            <a:r>
              <a:rPr lang="vi-VN" b="0" i="0" dirty="0">
                <a:solidFill>
                  <a:srgbClr val="0D0D0D"/>
                </a:solidFill>
                <a:effectLst/>
                <a:latin typeface="Söhne"/>
              </a:rPr>
              <a:t>1: Mục đích chính của mô hình OSI là gì?</a:t>
            </a:r>
          </a:p>
          <a:p>
            <a:pPr marL="742950" lvl="1" indent="-285750" algn="l">
              <a:buFont typeface="+mj-lt"/>
              <a:buAutoNum type="arabicPeriod"/>
            </a:pPr>
            <a:r>
              <a:rPr lang="vi-VN" b="0" i="0" dirty="0">
                <a:solidFill>
                  <a:srgbClr val="0D0D0D"/>
                </a:solidFill>
                <a:effectLst/>
                <a:latin typeface="Söhne"/>
              </a:rPr>
              <a:t>Đáp án: b) Để cung cấp một cách tiêu chuẩn cho việc truyền thông mạng</a:t>
            </a:r>
          </a:p>
          <a:p>
            <a:pPr algn="l">
              <a:buFont typeface="+mj-lt"/>
              <a:buAutoNum type="arabicPeriod"/>
            </a:pPr>
            <a:r>
              <a:rPr lang="vi-VN" b="0" i="0" dirty="0">
                <a:solidFill>
                  <a:srgbClr val="0D0D0D"/>
                </a:solidFill>
                <a:effectLst/>
                <a:latin typeface="Söhne"/>
              </a:rPr>
              <a:t>Câu 2: Mô hình OSI có bao nhiêu lớp?</a:t>
            </a:r>
          </a:p>
          <a:p>
            <a:pPr marL="742950" lvl="1" indent="-285750" algn="l">
              <a:buFont typeface="+mj-lt"/>
              <a:buAutoNum type="arabicPeriod"/>
            </a:pPr>
            <a:r>
              <a:rPr lang="vi-VN" b="0" i="0" dirty="0">
                <a:solidFill>
                  <a:srgbClr val="0D0D0D"/>
                </a:solidFill>
                <a:effectLst/>
                <a:latin typeface="Söhne"/>
              </a:rPr>
              <a:t>Đáp án: d) 7</a:t>
            </a:r>
          </a:p>
          <a:p>
            <a:pPr algn="l">
              <a:buFont typeface="+mj-lt"/>
              <a:buAutoNum type="arabicPeriod"/>
            </a:pPr>
            <a:r>
              <a:rPr lang="vi-VN" b="0" i="0" dirty="0">
                <a:solidFill>
                  <a:srgbClr val="0D0D0D"/>
                </a:solidFill>
                <a:effectLst/>
                <a:latin typeface="Söhne"/>
              </a:rPr>
              <a:t>Câu 3: Lớp nào của mô hình OSI chịu trách nhiệm xác định địa chỉ vật lý của thiết bị trong mạng?</a:t>
            </a:r>
          </a:p>
          <a:p>
            <a:pPr marL="742950" lvl="1" indent="-285750" algn="l">
              <a:buFont typeface="+mj-lt"/>
              <a:buAutoNum type="arabicPeriod"/>
            </a:pPr>
            <a:r>
              <a:rPr lang="vi-VN" b="0" i="0" dirty="0">
                <a:solidFill>
                  <a:srgbClr val="0D0D0D"/>
                </a:solidFill>
                <a:effectLst/>
                <a:latin typeface="Söhne"/>
              </a:rPr>
              <a:t>Đáp án: c) Lớp </a:t>
            </a:r>
            <a:r>
              <a:rPr lang="vi-VN" b="0" i="0" dirty="0" err="1">
                <a:solidFill>
                  <a:srgbClr val="0D0D0D"/>
                </a:solidFill>
                <a:effectLst/>
                <a:latin typeface="Söhne"/>
              </a:rPr>
              <a:t>Data</a:t>
            </a:r>
            <a:r>
              <a:rPr lang="vi-VN" b="0" i="0" dirty="0">
                <a:solidFill>
                  <a:srgbClr val="0D0D0D"/>
                </a:solidFill>
                <a:effectLst/>
                <a:latin typeface="Söhne"/>
              </a:rPr>
              <a:t> </a:t>
            </a:r>
            <a:r>
              <a:rPr lang="vi-VN" b="0" i="0" dirty="0" err="1">
                <a:solidFill>
                  <a:srgbClr val="0D0D0D"/>
                </a:solidFill>
                <a:effectLst/>
                <a:latin typeface="Söhne"/>
              </a:rPr>
              <a:t>Link</a:t>
            </a:r>
            <a:endParaRPr lang="vi-VN" b="0" i="0" dirty="0">
              <a:solidFill>
                <a:srgbClr val="0D0D0D"/>
              </a:solidFill>
              <a:effectLst/>
              <a:latin typeface="Söhne"/>
            </a:endParaRPr>
          </a:p>
          <a:p>
            <a:pPr algn="l">
              <a:buFont typeface="+mj-lt"/>
              <a:buAutoNum type="arabicPeriod"/>
            </a:pPr>
            <a:r>
              <a:rPr lang="vi-VN" b="0" i="0" dirty="0">
                <a:solidFill>
                  <a:srgbClr val="0D0D0D"/>
                </a:solidFill>
                <a:effectLst/>
                <a:latin typeface="Söhne"/>
              </a:rPr>
              <a:t>Câu 4: Giao thức nào thường hoạt động ở lớp </a:t>
            </a:r>
            <a:r>
              <a:rPr lang="vi-VN" b="0" i="0" dirty="0" err="1">
                <a:solidFill>
                  <a:srgbClr val="0D0D0D"/>
                </a:solidFill>
                <a:effectLst/>
                <a:latin typeface="Söhne"/>
              </a:rPr>
              <a:t>Network</a:t>
            </a:r>
            <a:r>
              <a:rPr lang="vi-VN" b="0" i="0" dirty="0">
                <a:solidFill>
                  <a:srgbClr val="0D0D0D"/>
                </a:solidFill>
                <a:effectLst/>
                <a:latin typeface="Söhne"/>
              </a:rPr>
              <a:t> của mô hình OSI?</a:t>
            </a:r>
          </a:p>
          <a:p>
            <a:pPr marL="742950" lvl="1" indent="-285750" algn="l">
              <a:buFont typeface="+mj-lt"/>
              <a:buAutoNum type="arabicPeriod"/>
            </a:pPr>
            <a:r>
              <a:rPr lang="vi-VN" b="0" i="0" dirty="0">
                <a:solidFill>
                  <a:srgbClr val="0D0D0D"/>
                </a:solidFill>
                <a:effectLst/>
                <a:latin typeface="Söhne"/>
              </a:rPr>
              <a:t>Đáp án: c) IP</a:t>
            </a:r>
          </a:p>
          <a:p>
            <a:pPr algn="l">
              <a:buFont typeface="+mj-lt"/>
              <a:buAutoNum type="arabicPeriod"/>
            </a:pPr>
            <a:r>
              <a:rPr lang="vi-VN" b="0" i="0" dirty="0">
                <a:solidFill>
                  <a:srgbClr val="0D0D0D"/>
                </a:solidFill>
                <a:effectLst/>
                <a:latin typeface="Söhne"/>
              </a:rPr>
              <a:t>Câu 5: Lớp nào của mô hình OSI cung cấp các giao diện cho ứng dụng để truy cập vào mạng?</a:t>
            </a:r>
          </a:p>
          <a:p>
            <a:pPr marL="742950" lvl="1" indent="-285750" algn="l">
              <a:buFont typeface="+mj-lt"/>
              <a:buAutoNum type="arabicPeriod"/>
            </a:pPr>
            <a:r>
              <a:rPr lang="vi-VN" b="0" i="0" dirty="0">
                <a:solidFill>
                  <a:srgbClr val="0D0D0D"/>
                </a:solidFill>
                <a:effectLst/>
                <a:latin typeface="Söhne"/>
              </a:rPr>
              <a:t>Đáp án: c) Lớp </a:t>
            </a:r>
            <a:r>
              <a:rPr lang="vi-VN" b="0" i="0" dirty="0" err="1">
                <a:solidFill>
                  <a:srgbClr val="0D0D0D"/>
                </a:solidFill>
                <a:effectLst/>
                <a:latin typeface="Söhne"/>
              </a:rPr>
              <a:t>Application</a:t>
            </a:r>
            <a:endParaRPr lang="vi-VN" b="0" i="0" dirty="0">
              <a:solidFill>
                <a:srgbClr val="0D0D0D"/>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EC8F175D-0A9D-4827-860B-6A1A57A0EAC3}" type="slidenum">
              <a:rPr lang="en-US" smtClean="0"/>
              <a:t>31</a:t>
            </a:fld>
            <a:endParaRPr lang="en-US"/>
          </a:p>
        </p:txBody>
      </p:sp>
    </p:spTree>
    <p:extLst>
      <p:ext uri="{BB962C8B-B14F-4D97-AF65-F5344CB8AC3E}">
        <p14:creationId xmlns:p14="http://schemas.microsoft.com/office/powerpoint/2010/main" val="149898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a:t>
            </a:r>
            <a:r>
              <a:rPr lang="en-US" baseline="0"/>
              <a:t> viet ten 5 to chuc dinh chuan, va 7 tang OSI</a:t>
            </a:r>
            <a:endParaRPr lang="vi-VN"/>
          </a:p>
        </p:txBody>
      </p:sp>
      <p:sp>
        <p:nvSpPr>
          <p:cNvPr id="4" name="Slide Number Placeholder 3"/>
          <p:cNvSpPr>
            <a:spLocks noGrp="1"/>
          </p:cNvSpPr>
          <p:nvPr>
            <p:ph type="sldNum" sz="quarter" idx="10"/>
          </p:nvPr>
        </p:nvSpPr>
        <p:spPr/>
        <p:txBody>
          <a:bodyPr/>
          <a:lstStyle/>
          <a:p>
            <a:fld id="{EC8F175D-0A9D-4827-860B-6A1A57A0EAC3}" type="slidenum">
              <a:rPr lang="en-US" smtClean="0"/>
              <a:t>32</a:t>
            </a:fld>
            <a:endParaRPr lang="en-US"/>
          </a:p>
        </p:txBody>
      </p:sp>
    </p:spTree>
    <p:extLst>
      <p:ext uri="{BB962C8B-B14F-4D97-AF65-F5344CB8AC3E}">
        <p14:creationId xmlns:p14="http://schemas.microsoft.com/office/powerpoint/2010/main" val="23231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https://www.youtube.com/watch?v=PpsEaqJV_A0</a:t>
            </a:r>
          </a:p>
        </p:txBody>
      </p:sp>
      <p:sp>
        <p:nvSpPr>
          <p:cNvPr id="4" name="Slide Number Placeholder 3"/>
          <p:cNvSpPr>
            <a:spLocks noGrp="1"/>
          </p:cNvSpPr>
          <p:nvPr>
            <p:ph type="sldNum" sz="quarter" idx="5"/>
          </p:nvPr>
        </p:nvSpPr>
        <p:spPr/>
        <p:txBody>
          <a:bodyPr/>
          <a:lstStyle/>
          <a:p>
            <a:fld id="{EC8F175D-0A9D-4827-860B-6A1A57A0EAC3}" type="slidenum">
              <a:rPr lang="en-US" smtClean="0"/>
              <a:t>34</a:t>
            </a:fld>
            <a:endParaRPr lang="en-US"/>
          </a:p>
        </p:txBody>
      </p:sp>
    </p:spTree>
    <p:extLst>
      <p:ext uri="{BB962C8B-B14F-4D97-AF65-F5344CB8AC3E}">
        <p14:creationId xmlns:p14="http://schemas.microsoft.com/office/powerpoint/2010/main" val="354960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https://www.youtube.com/watch?v=PpsEaqJV_A0</a:t>
            </a:r>
          </a:p>
        </p:txBody>
      </p:sp>
      <p:sp>
        <p:nvSpPr>
          <p:cNvPr id="4" name="Slide Number Placeholder 3"/>
          <p:cNvSpPr>
            <a:spLocks noGrp="1"/>
          </p:cNvSpPr>
          <p:nvPr>
            <p:ph type="sldNum" sz="quarter" idx="5"/>
          </p:nvPr>
        </p:nvSpPr>
        <p:spPr/>
        <p:txBody>
          <a:bodyPr/>
          <a:lstStyle/>
          <a:p>
            <a:fld id="{EC8F175D-0A9D-4827-860B-6A1A57A0EAC3}" type="slidenum">
              <a:rPr lang="en-US" smtClean="0"/>
              <a:t>35</a:t>
            </a:fld>
            <a:endParaRPr lang="en-US"/>
          </a:p>
        </p:txBody>
      </p:sp>
    </p:spTree>
    <p:extLst>
      <p:ext uri="{BB962C8B-B14F-4D97-AF65-F5344CB8AC3E}">
        <p14:creationId xmlns:p14="http://schemas.microsoft.com/office/powerpoint/2010/main" val="158261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https://topologynetwork.com/how-to-make-star-topology-in-cisco-packet-tracer/#:~:text=In%20the%20first%20step%20you,bottom%20of%20Cisco%20Packet%20Tracer.</a:t>
            </a:r>
          </a:p>
        </p:txBody>
      </p:sp>
      <p:sp>
        <p:nvSpPr>
          <p:cNvPr id="4" name="Slide Number Placeholder 3"/>
          <p:cNvSpPr>
            <a:spLocks noGrp="1"/>
          </p:cNvSpPr>
          <p:nvPr>
            <p:ph type="sldNum" sz="quarter" idx="10"/>
          </p:nvPr>
        </p:nvSpPr>
        <p:spPr/>
        <p:txBody>
          <a:bodyPr/>
          <a:lstStyle/>
          <a:p>
            <a:fld id="{EC8F175D-0A9D-4827-860B-6A1A57A0EAC3}" type="slidenum">
              <a:rPr lang="en-US" smtClean="0"/>
              <a:t>90</a:t>
            </a:fld>
            <a:endParaRPr lang="en-US"/>
          </a:p>
        </p:txBody>
      </p:sp>
    </p:spTree>
    <p:extLst>
      <p:ext uri="{BB962C8B-B14F-4D97-AF65-F5344CB8AC3E}">
        <p14:creationId xmlns:p14="http://schemas.microsoft.com/office/powerpoint/2010/main" val="4045298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ain"/>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4250"/>
            <a:ext cx="12187767"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 y="942975"/>
            <a:ext cx="1218776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Bot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 y="6629400"/>
            <a:ext cx="121877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Title"/>
          <p:cNvPicPr>
            <a:picLocks noChangeAspect="1" noChangeArrowheads="1"/>
          </p:cNvPicPr>
          <p:nvPr/>
        </p:nvPicPr>
        <p:blipFill>
          <a:blip r:embed="rId5">
            <a:lum bright="36000"/>
            <a:extLst>
              <a:ext uri="{28A0092B-C50C-407E-A947-70E740481C1C}">
                <a14:useLocalDpi xmlns:a14="http://schemas.microsoft.com/office/drawing/2010/main" val="0"/>
              </a:ext>
            </a:extLst>
          </a:blip>
          <a:srcRect/>
          <a:stretch>
            <a:fillRect/>
          </a:stretch>
        </p:blipFill>
        <p:spPr bwMode="auto">
          <a:xfrm>
            <a:off x="0" y="1"/>
            <a:ext cx="12192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1"/>
          <p:cNvSpPr>
            <a:spLocks noEditPoints="1"/>
          </p:cNvSpPr>
          <p:nvPr/>
        </p:nvSpPr>
        <p:spPr bwMode="auto">
          <a:xfrm>
            <a:off x="21167" y="2508250"/>
            <a:ext cx="6326717" cy="4108450"/>
          </a:xfrm>
          <a:custGeom>
            <a:avLst/>
            <a:gdLst>
              <a:gd name="T0" fmla="*/ 22 w 470"/>
              <a:gd name="T1" fmla="*/ 385 h 407"/>
              <a:gd name="T2" fmla="*/ 78 w 470"/>
              <a:gd name="T3" fmla="*/ 397 h 407"/>
              <a:gd name="T4" fmla="*/ 124 w 470"/>
              <a:gd name="T5" fmla="*/ 407 h 407"/>
              <a:gd name="T6" fmla="*/ 288 w 470"/>
              <a:gd name="T7" fmla="*/ 374 h 407"/>
              <a:gd name="T8" fmla="*/ 417 w 470"/>
              <a:gd name="T9" fmla="*/ 365 h 407"/>
              <a:gd name="T10" fmla="*/ 391 w 470"/>
              <a:gd name="T11" fmla="*/ 81 h 407"/>
              <a:gd name="T12" fmla="*/ 10 w 470"/>
              <a:gd name="T13" fmla="*/ 166 h 407"/>
              <a:gd name="T14" fmla="*/ 0 w 470"/>
              <a:gd name="T15" fmla="*/ 231 h 407"/>
              <a:gd name="T16" fmla="*/ 67 w 470"/>
              <a:gd name="T17" fmla="*/ 251 h 407"/>
              <a:gd name="T18" fmla="*/ 106 w 470"/>
              <a:gd name="T19" fmla="*/ 313 h 407"/>
              <a:gd name="T20" fmla="*/ 123 w 470"/>
              <a:gd name="T21" fmla="*/ 88 h 407"/>
              <a:gd name="T22" fmla="*/ 310 w 470"/>
              <a:gd name="T23" fmla="*/ 181 h 407"/>
              <a:gd name="T24" fmla="*/ 292 w 470"/>
              <a:gd name="T25" fmla="*/ 197 h 407"/>
              <a:gd name="T26" fmla="*/ 188 w 470"/>
              <a:gd name="T27" fmla="*/ 130 h 407"/>
              <a:gd name="T28" fmla="*/ 229 w 470"/>
              <a:gd name="T29" fmla="*/ 92 h 407"/>
              <a:gd name="T30" fmla="*/ 216 w 470"/>
              <a:gd name="T31" fmla="*/ 78 h 407"/>
              <a:gd name="T32" fmla="*/ 219 w 470"/>
              <a:gd name="T33" fmla="*/ 106 h 407"/>
              <a:gd name="T34" fmla="*/ 227 w 470"/>
              <a:gd name="T35" fmla="*/ 115 h 407"/>
              <a:gd name="T36" fmla="*/ 229 w 470"/>
              <a:gd name="T37" fmla="*/ 128 h 407"/>
              <a:gd name="T38" fmla="*/ 243 w 470"/>
              <a:gd name="T39" fmla="*/ 187 h 407"/>
              <a:gd name="T40" fmla="*/ 242 w 470"/>
              <a:gd name="T41" fmla="*/ 85 h 407"/>
              <a:gd name="T42" fmla="*/ 247 w 470"/>
              <a:gd name="T43" fmla="*/ 113 h 407"/>
              <a:gd name="T44" fmla="*/ 267 w 470"/>
              <a:gd name="T45" fmla="*/ 124 h 407"/>
              <a:gd name="T46" fmla="*/ 273 w 470"/>
              <a:gd name="T47" fmla="*/ 117 h 407"/>
              <a:gd name="T48" fmla="*/ 274 w 470"/>
              <a:gd name="T49" fmla="*/ 103 h 407"/>
              <a:gd name="T50" fmla="*/ 261 w 470"/>
              <a:gd name="T51" fmla="*/ 94 h 407"/>
              <a:gd name="T52" fmla="*/ 246 w 470"/>
              <a:gd name="T53" fmla="*/ 67 h 407"/>
              <a:gd name="T54" fmla="*/ 228 w 470"/>
              <a:gd name="T55" fmla="*/ 66 h 407"/>
              <a:gd name="T56" fmla="*/ 206 w 470"/>
              <a:gd name="T57" fmla="*/ 79 h 407"/>
              <a:gd name="T58" fmla="*/ 154 w 470"/>
              <a:gd name="T59" fmla="*/ 68 h 407"/>
              <a:gd name="T60" fmla="*/ 151 w 470"/>
              <a:gd name="T61" fmla="*/ 119 h 407"/>
              <a:gd name="T62" fmla="*/ 111 w 470"/>
              <a:gd name="T63" fmla="*/ 190 h 407"/>
              <a:gd name="T64" fmla="*/ 123 w 470"/>
              <a:gd name="T65" fmla="*/ 324 h 407"/>
              <a:gd name="T66" fmla="*/ 161 w 470"/>
              <a:gd name="T67" fmla="*/ 182 h 407"/>
              <a:gd name="T68" fmla="*/ 167 w 470"/>
              <a:gd name="T69" fmla="*/ 154 h 407"/>
              <a:gd name="T70" fmla="*/ 217 w 470"/>
              <a:gd name="T71" fmla="*/ 129 h 407"/>
              <a:gd name="T72" fmla="*/ 229 w 470"/>
              <a:gd name="T73" fmla="*/ 135 h 407"/>
              <a:gd name="T74" fmla="*/ 232 w 470"/>
              <a:gd name="T75" fmla="*/ 224 h 407"/>
              <a:gd name="T76" fmla="*/ 260 w 470"/>
              <a:gd name="T77" fmla="*/ 161 h 407"/>
              <a:gd name="T78" fmla="*/ 266 w 470"/>
              <a:gd name="T79" fmla="*/ 189 h 407"/>
              <a:gd name="T80" fmla="*/ 327 w 470"/>
              <a:gd name="T81" fmla="*/ 352 h 407"/>
              <a:gd name="T82" fmla="*/ 313 w 470"/>
              <a:gd name="T83" fmla="*/ 186 h 407"/>
              <a:gd name="T84" fmla="*/ 347 w 470"/>
              <a:gd name="T85" fmla="*/ 219 h 407"/>
              <a:gd name="T86" fmla="*/ 356 w 470"/>
              <a:gd name="T87" fmla="*/ 308 h 407"/>
              <a:gd name="T88" fmla="*/ 458 w 470"/>
              <a:gd name="T89" fmla="*/ 289 h 407"/>
              <a:gd name="T90" fmla="*/ 438 w 470"/>
              <a:gd name="T91" fmla="*/ 305 h 407"/>
              <a:gd name="T92" fmla="*/ 435 w 470"/>
              <a:gd name="T93" fmla="*/ 299 h 407"/>
              <a:gd name="T94" fmla="*/ 367 w 470"/>
              <a:gd name="T95" fmla="*/ 180 h 407"/>
              <a:gd name="T96" fmla="*/ 356 w 470"/>
              <a:gd name="T97" fmla="*/ 206 h 407"/>
              <a:gd name="T98" fmla="*/ 332 w 470"/>
              <a:gd name="T99" fmla="*/ 163 h 407"/>
              <a:gd name="T100" fmla="*/ 322 w 470"/>
              <a:gd name="T101" fmla="*/ 131 h 407"/>
              <a:gd name="T102" fmla="*/ 280 w 470"/>
              <a:gd name="T103" fmla="*/ 100 h 407"/>
              <a:gd name="T104" fmla="*/ 278 w 470"/>
              <a:gd name="T105" fmla="*/ 93 h 407"/>
              <a:gd name="T106" fmla="*/ 280 w 470"/>
              <a:gd name="T107" fmla="*/ 24 h 407"/>
              <a:gd name="T108" fmla="*/ 265 w 470"/>
              <a:gd name="T109" fmla="*/ 41 h 407"/>
              <a:gd name="T110" fmla="*/ 255 w 470"/>
              <a:gd name="T111" fmla="*/ 70 h 407"/>
              <a:gd name="T112" fmla="*/ 210 w 470"/>
              <a:gd name="T113" fmla="*/ 30 h 407"/>
              <a:gd name="T114" fmla="*/ 158 w 470"/>
              <a:gd name="T115" fmla="*/ 53 h 407"/>
              <a:gd name="T116" fmla="*/ 63 w 470"/>
              <a:gd name="T117" fmla="*/ 45 h 407"/>
              <a:gd name="T118" fmla="*/ 75 w 470"/>
              <a:gd name="T119" fmla="*/ 119 h 407"/>
              <a:gd name="T120" fmla="*/ 110 w 470"/>
              <a:gd name="T121" fmla="*/ 137 h 407"/>
              <a:gd name="T122" fmla="*/ 92 w 470"/>
              <a:gd name="T123" fmla="*/ 208 h 407"/>
              <a:gd name="T124" fmla="*/ 73 w 470"/>
              <a:gd name="T125" fmla="*/ 394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0" h="407">
                <a:moveTo>
                  <a:pt x="34" y="285"/>
                </a:moveTo>
                <a:cubicBezTo>
                  <a:pt x="34" y="284"/>
                  <a:pt x="33" y="284"/>
                  <a:pt x="33" y="283"/>
                </a:cubicBezTo>
                <a:cubicBezTo>
                  <a:pt x="33" y="282"/>
                  <a:pt x="33" y="282"/>
                  <a:pt x="32" y="281"/>
                </a:cubicBezTo>
                <a:cubicBezTo>
                  <a:pt x="28" y="275"/>
                  <a:pt x="24" y="273"/>
                  <a:pt x="19" y="274"/>
                </a:cubicBezTo>
                <a:cubicBezTo>
                  <a:pt x="14" y="275"/>
                  <a:pt x="10" y="278"/>
                  <a:pt x="5" y="281"/>
                </a:cubicBezTo>
                <a:cubicBezTo>
                  <a:pt x="3" y="282"/>
                  <a:pt x="2" y="283"/>
                  <a:pt x="0" y="284"/>
                </a:cubicBezTo>
                <a:lnTo>
                  <a:pt x="0" y="407"/>
                </a:lnTo>
                <a:lnTo>
                  <a:pt x="20" y="407"/>
                </a:lnTo>
                <a:cubicBezTo>
                  <a:pt x="21" y="401"/>
                  <a:pt x="22" y="393"/>
                  <a:pt x="22" y="385"/>
                </a:cubicBezTo>
                <a:cubicBezTo>
                  <a:pt x="22" y="373"/>
                  <a:pt x="22" y="363"/>
                  <a:pt x="21" y="355"/>
                </a:cubicBezTo>
                <a:cubicBezTo>
                  <a:pt x="22" y="355"/>
                  <a:pt x="27" y="360"/>
                  <a:pt x="35" y="371"/>
                </a:cubicBezTo>
                <a:cubicBezTo>
                  <a:pt x="44" y="381"/>
                  <a:pt x="56" y="391"/>
                  <a:pt x="71" y="400"/>
                </a:cubicBezTo>
                <a:cubicBezTo>
                  <a:pt x="70" y="403"/>
                  <a:pt x="69" y="405"/>
                  <a:pt x="69" y="407"/>
                </a:cubicBezTo>
                <a:lnTo>
                  <a:pt x="75" y="407"/>
                </a:lnTo>
                <a:cubicBezTo>
                  <a:pt x="75" y="406"/>
                  <a:pt x="76" y="405"/>
                  <a:pt x="76" y="403"/>
                </a:cubicBezTo>
                <a:cubicBezTo>
                  <a:pt x="79" y="405"/>
                  <a:pt x="81" y="406"/>
                  <a:pt x="84" y="407"/>
                </a:cubicBezTo>
                <a:lnTo>
                  <a:pt x="97" y="407"/>
                </a:lnTo>
                <a:cubicBezTo>
                  <a:pt x="90" y="404"/>
                  <a:pt x="84" y="401"/>
                  <a:pt x="78" y="397"/>
                </a:cubicBezTo>
                <a:cubicBezTo>
                  <a:pt x="83" y="384"/>
                  <a:pt x="87" y="372"/>
                  <a:pt x="92" y="359"/>
                </a:cubicBezTo>
                <a:cubicBezTo>
                  <a:pt x="97" y="347"/>
                  <a:pt x="103" y="334"/>
                  <a:pt x="108" y="322"/>
                </a:cubicBezTo>
                <a:cubicBezTo>
                  <a:pt x="112" y="324"/>
                  <a:pt x="116" y="327"/>
                  <a:pt x="121" y="329"/>
                </a:cubicBezTo>
                <a:cubicBezTo>
                  <a:pt x="125" y="332"/>
                  <a:pt x="129" y="334"/>
                  <a:pt x="133" y="337"/>
                </a:cubicBezTo>
                <a:cubicBezTo>
                  <a:pt x="131" y="341"/>
                  <a:pt x="128" y="345"/>
                  <a:pt x="124" y="350"/>
                </a:cubicBezTo>
                <a:cubicBezTo>
                  <a:pt x="120" y="354"/>
                  <a:pt x="117" y="358"/>
                  <a:pt x="113" y="363"/>
                </a:cubicBezTo>
                <a:cubicBezTo>
                  <a:pt x="110" y="369"/>
                  <a:pt x="108" y="373"/>
                  <a:pt x="110" y="377"/>
                </a:cubicBezTo>
                <a:cubicBezTo>
                  <a:pt x="111" y="381"/>
                  <a:pt x="112" y="386"/>
                  <a:pt x="112" y="391"/>
                </a:cubicBezTo>
                <a:lnTo>
                  <a:pt x="124" y="407"/>
                </a:lnTo>
                <a:lnTo>
                  <a:pt x="206" y="407"/>
                </a:lnTo>
                <a:cubicBezTo>
                  <a:pt x="212" y="404"/>
                  <a:pt x="219" y="402"/>
                  <a:pt x="225" y="402"/>
                </a:cubicBezTo>
                <a:cubicBezTo>
                  <a:pt x="233" y="403"/>
                  <a:pt x="241" y="400"/>
                  <a:pt x="249" y="394"/>
                </a:cubicBezTo>
                <a:cubicBezTo>
                  <a:pt x="253" y="392"/>
                  <a:pt x="255" y="389"/>
                  <a:pt x="257" y="387"/>
                </a:cubicBezTo>
                <a:cubicBezTo>
                  <a:pt x="259" y="384"/>
                  <a:pt x="261" y="381"/>
                  <a:pt x="263" y="378"/>
                </a:cubicBezTo>
                <a:cubicBezTo>
                  <a:pt x="262" y="388"/>
                  <a:pt x="261" y="397"/>
                  <a:pt x="259" y="407"/>
                </a:cubicBezTo>
                <a:lnTo>
                  <a:pt x="265" y="407"/>
                </a:lnTo>
                <a:cubicBezTo>
                  <a:pt x="267" y="396"/>
                  <a:pt x="269" y="385"/>
                  <a:pt x="270" y="375"/>
                </a:cubicBezTo>
                <a:cubicBezTo>
                  <a:pt x="271" y="375"/>
                  <a:pt x="277" y="374"/>
                  <a:pt x="288" y="374"/>
                </a:cubicBezTo>
                <a:cubicBezTo>
                  <a:pt x="299" y="373"/>
                  <a:pt x="312" y="370"/>
                  <a:pt x="329" y="366"/>
                </a:cubicBezTo>
                <a:cubicBezTo>
                  <a:pt x="330" y="378"/>
                  <a:pt x="330" y="391"/>
                  <a:pt x="331" y="404"/>
                </a:cubicBezTo>
                <a:cubicBezTo>
                  <a:pt x="331" y="405"/>
                  <a:pt x="331" y="406"/>
                  <a:pt x="331" y="407"/>
                </a:cubicBezTo>
                <a:lnTo>
                  <a:pt x="337" y="407"/>
                </a:lnTo>
                <a:cubicBezTo>
                  <a:pt x="337" y="406"/>
                  <a:pt x="337" y="404"/>
                  <a:pt x="337" y="402"/>
                </a:cubicBezTo>
                <a:cubicBezTo>
                  <a:pt x="336" y="389"/>
                  <a:pt x="336" y="376"/>
                  <a:pt x="335" y="364"/>
                </a:cubicBezTo>
                <a:cubicBezTo>
                  <a:pt x="345" y="360"/>
                  <a:pt x="357" y="356"/>
                  <a:pt x="369" y="350"/>
                </a:cubicBezTo>
                <a:cubicBezTo>
                  <a:pt x="381" y="345"/>
                  <a:pt x="395" y="338"/>
                  <a:pt x="407" y="329"/>
                </a:cubicBezTo>
                <a:cubicBezTo>
                  <a:pt x="411" y="340"/>
                  <a:pt x="414" y="352"/>
                  <a:pt x="417" y="365"/>
                </a:cubicBezTo>
                <a:cubicBezTo>
                  <a:pt x="419" y="378"/>
                  <a:pt x="422" y="391"/>
                  <a:pt x="423" y="405"/>
                </a:cubicBezTo>
                <a:cubicBezTo>
                  <a:pt x="422" y="406"/>
                  <a:pt x="421" y="407"/>
                  <a:pt x="420" y="407"/>
                </a:cubicBezTo>
                <a:lnTo>
                  <a:pt x="431" y="407"/>
                </a:lnTo>
                <a:cubicBezTo>
                  <a:pt x="448" y="379"/>
                  <a:pt x="459" y="349"/>
                  <a:pt x="464" y="317"/>
                </a:cubicBezTo>
                <a:cubicBezTo>
                  <a:pt x="470" y="285"/>
                  <a:pt x="470" y="254"/>
                  <a:pt x="464" y="221"/>
                </a:cubicBezTo>
                <a:cubicBezTo>
                  <a:pt x="458" y="190"/>
                  <a:pt x="447" y="161"/>
                  <a:pt x="431" y="133"/>
                </a:cubicBezTo>
                <a:cubicBezTo>
                  <a:pt x="430" y="130"/>
                  <a:pt x="428" y="127"/>
                  <a:pt x="426" y="124"/>
                </a:cubicBezTo>
                <a:cubicBezTo>
                  <a:pt x="424" y="121"/>
                  <a:pt x="422" y="118"/>
                  <a:pt x="420" y="115"/>
                </a:cubicBezTo>
                <a:cubicBezTo>
                  <a:pt x="411" y="103"/>
                  <a:pt x="401" y="91"/>
                  <a:pt x="391" y="81"/>
                </a:cubicBezTo>
                <a:cubicBezTo>
                  <a:pt x="379" y="70"/>
                  <a:pt x="368" y="60"/>
                  <a:pt x="356" y="52"/>
                </a:cubicBezTo>
                <a:lnTo>
                  <a:pt x="356" y="51"/>
                </a:lnTo>
                <a:lnTo>
                  <a:pt x="355" y="51"/>
                </a:lnTo>
                <a:cubicBezTo>
                  <a:pt x="310" y="19"/>
                  <a:pt x="259" y="3"/>
                  <a:pt x="202" y="1"/>
                </a:cubicBezTo>
                <a:cubicBezTo>
                  <a:pt x="145" y="0"/>
                  <a:pt x="93" y="16"/>
                  <a:pt x="45" y="50"/>
                </a:cubicBezTo>
                <a:cubicBezTo>
                  <a:pt x="28" y="61"/>
                  <a:pt x="13" y="75"/>
                  <a:pt x="0" y="89"/>
                </a:cubicBezTo>
                <a:lnTo>
                  <a:pt x="0" y="188"/>
                </a:lnTo>
                <a:cubicBezTo>
                  <a:pt x="2" y="186"/>
                  <a:pt x="3" y="185"/>
                  <a:pt x="5" y="183"/>
                </a:cubicBezTo>
                <a:cubicBezTo>
                  <a:pt x="9" y="178"/>
                  <a:pt x="11" y="173"/>
                  <a:pt x="10" y="166"/>
                </a:cubicBezTo>
                <a:cubicBezTo>
                  <a:pt x="10" y="159"/>
                  <a:pt x="13" y="154"/>
                  <a:pt x="19" y="149"/>
                </a:cubicBezTo>
                <a:cubicBezTo>
                  <a:pt x="27" y="144"/>
                  <a:pt x="34" y="141"/>
                  <a:pt x="40" y="143"/>
                </a:cubicBezTo>
                <a:cubicBezTo>
                  <a:pt x="45" y="144"/>
                  <a:pt x="51" y="144"/>
                  <a:pt x="56" y="141"/>
                </a:cubicBezTo>
                <a:cubicBezTo>
                  <a:pt x="58" y="143"/>
                  <a:pt x="59" y="146"/>
                  <a:pt x="61" y="149"/>
                </a:cubicBezTo>
                <a:cubicBezTo>
                  <a:pt x="63" y="153"/>
                  <a:pt x="66" y="157"/>
                  <a:pt x="69" y="161"/>
                </a:cubicBezTo>
                <a:cubicBezTo>
                  <a:pt x="58" y="168"/>
                  <a:pt x="47" y="177"/>
                  <a:pt x="36" y="186"/>
                </a:cubicBezTo>
                <a:cubicBezTo>
                  <a:pt x="25" y="195"/>
                  <a:pt x="15" y="205"/>
                  <a:pt x="5" y="216"/>
                </a:cubicBezTo>
                <a:cubicBezTo>
                  <a:pt x="3" y="213"/>
                  <a:pt x="1" y="211"/>
                  <a:pt x="0" y="208"/>
                </a:cubicBezTo>
                <a:lnTo>
                  <a:pt x="0" y="231"/>
                </a:lnTo>
                <a:cubicBezTo>
                  <a:pt x="1" y="230"/>
                  <a:pt x="3" y="228"/>
                  <a:pt x="4" y="227"/>
                </a:cubicBezTo>
                <a:cubicBezTo>
                  <a:pt x="8" y="233"/>
                  <a:pt x="13" y="240"/>
                  <a:pt x="20" y="248"/>
                </a:cubicBezTo>
                <a:cubicBezTo>
                  <a:pt x="26" y="255"/>
                  <a:pt x="34" y="264"/>
                  <a:pt x="43" y="272"/>
                </a:cubicBezTo>
                <a:cubicBezTo>
                  <a:pt x="42" y="274"/>
                  <a:pt x="40" y="276"/>
                  <a:pt x="39" y="279"/>
                </a:cubicBezTo>
                <a:cubicBezTo>
                  <a:pt x="37" y="281"/>
                  <a:pt x="36" y="283"/>
                  <a:pt x="34" y="285"/>
                </a:cubicBezTo>
                <a:close/>
                <a:moveTo>
                  <a:pt x="106" y="313"/>
                </a:moveTo>
                <a:cubicBezTo>
                  <a:pt x="95" y="306"/>
                  <a:pt x="85" y="298"/>
                  <a:pt x="76" y="292"/>
                </a:cubicBezTo>
                <a:cubicBezTo>
                  <a:pt x="67" y="285"/>
                  <a:pt x="59" y="278"/>
                  <a:pt x="52" y="271"/>
                </a:cubicBezTo>
                <a:cubicBezTo>
                  <a:pt x="56" y="264"/>
                  <a:pt x="61" y="257"/>
                  <a:pt x="67" y="251"/>
                </a:cubicBezTo>
                <a:cubicBezTo>
                  <a:pt x="72" y="245"/>
                  <a:pt x="77" y="239"/>
                  <a:pt x="83" y="231"/>
                </a:cubicBezTo>
                <a:lnTo>
                  <a:pt x="83" y="235"/>
                </a:lnTo>
                <a:lnTo>
                  <a:pt x="106" y="269"/>
                </a:lnTo>
                <a:cubicBezTo>
                  <a:pt x="107" y="275"/>
                  <a:pt x="107" y="279"/>
                  <a:pt x="106" y="284"/>
                </a:cubicBezTo>
                <a:cubicBezTo>
                  <a:pt x="105" y="288"/>
                  <a:pt x="106" y="292"/>
                  <a:pt x="109" y="297"/>
                </a:cubicBezTo>
                <a:cubicBezTo>
                  <a:pt x="110" y="298"/>
                  <a:pt x="111" y="298"/>
                  <a:pt x="111" y="299"/>
                </a:cubicBezTo>
                <a:cubicBezTo>
                  <a:pt x="112" y="299"/>
                  <a:pt x="112" y="299"/>
                  <a:pt x="112" y="300"/>
                </a:cubicBezTo>
                <a:cubicBezTo>
                  <a:pt x="112" y="302"/>
                  <a:pt x="110" y="304"/>
                  <a:pt x="109" y="307"/>
                </a:cubicBezTo>
                <a:cubicBezTo>
                  <a:pt x="108" y="309"/>
                  <a:pt x="107" y="311"/>
                  <a:pt x="106" y="313"/>
                </a:cubicBezTo>
                <a:close/>
                <a:moveTo>
                  <a:pt x="124" y="51"/>
                </a:moveTo>
                <a:cubicBezTo>
                  <a:pt x="129" y="51"/>
                  <a:pt x="134" y="53"/>
                  <a:pt x="139" y="54"/>
                </a:cubicBezTo>
                <a:cubicBezTo>
                  <a:pt x="144" y="55"/>
                  <a:pt x="149" y="57"/>
                  <a:pt x="154" y="59"/>
                </a:cubicBezTo>
                <a:cubicBezTo>
                  <a:pt x="152" y="61"/>
                  <a:pt x="150" y="63"/>
                  <a:pt x="149" y="66"/>
                </a:cubicBezTo>
                <a:cubicBezTo>
                  <a:pt x="147" y="69"/>
                  <a:pt x="145" y="72"/>
                  <a:pt x="144" y="75"/>
                </a:cubicBezTo>
                <a:cubicBezTo>
                  <a:pt x="143" y="77"/>
                  <a:pt x="143" y="79"/>
                  <a:pt x="143" y="81"/>
                </a:cubicBezTo>
                <a:cubicBezTo>
                  <a:pt x="142" y="82"/>
                  <a:pt x="142" y="84"/>
                  <a:pt x="141" y="86"/>
                </a:cubicBezTo>
                <a:cubicBezTo>
                  <a:pt x="138" y="86"/>
                  <a:pt x="135" y="87"/>
                  <a:pt x="132" y="87"/>
                </a:cubicBezTo>
                <a:cubicBezTo>
                  <a:pt x="129" y="87"/>
                  <a:pt x="126" y="87"/>
                  <a:pt x="123" y="88"/>
                </a:cubicBezTo>
                <a:cubicBezTo>
                  <a:pt x="125" y="81"/>
                  <a:pt x="127" y="74"/>
                  <a:pt x="127" y="67"/>
                </a:cubicBezTo>
                <a:cubicBezTo>
                  <a:pt x="127" y="59"/>
                  <a:pt x="126" y="54"/>
                  <a:pt x="124" y="51"/>
                </a:cubicBezTo>
                <a:close/>
                <a:moveTo>
                  <a:pt x="281" y="155"/>
                </a:moveTo>
                <a:cubicBezTo>
                  <a:pt x="276" y="146"/>
                  <a:pt x="272" y="138"/>
                  <a:pt x="268" y="132"/>
                </a:cubicBezTo>
                <a:cubicBezTo>
                  <a:pt x="269" y="131"/>
                  <a:pt x="270" y="130"/>
                  <a:pt x="271" y="129"/>
                </a:cubicBezTo>
                <a:cubicBezTo>
                  <a:pt x="272" y="128"/>
                  <a:pt x="273" y="128"/>
                  <a:pt x="273" y="127"/>
                </a:cubicBezTo>
                <a:cubicBezTo>
                  <a:pt x="280" y="132"/>
                  <a:pt x="288" y="138"/>
                  <a:pt x="297" y="146"/>
                </a:cubicBezTo>
                <a:cubicBezTo>
                  <a:pt x="305" y="154"/>
                  <a:pt x="314" y="162"/>
                  <a:pt x="322" y="173"/>
                </a:cubicBezTo>
                <a:cubicBezTo>
                  <a:pt x="318" y="176"/>
                  <a:pt x="314" y="178"/>
                  <a:pt x="310" y="181"/>
                </a:cubicBezTo>
                <a:cubicBezTo>
                  <a:pt x="305" y="183"/>
                  <a:pt x="300" y="185"/>
                  <a:pt x="295" y="186"/>
                </a:cubicBezTo>
                <a:cubicBezTo>
                  <a:pt x="290" y="174"/>
                  <a:pt x="286" y="164"/>
                  <a:pt x="281" y="155"/>
                </a:cubicBezTo>
                <a:close/>
                <a:moveTo>
                  <a:pt x="292" y="197"/>
                </a:moveTo>
                <a:lnTo>
                  <a:pt x="291" y="197"/>
                </a:lnTo>
                <a:cubicBezTo>
                  <a:pt x="288" y="197"/>
                  <a:pt x="285" y="197"/>
                  <a:pt x="282" y="197"/>
                </a:cubicBezTo>
                <a:cubicBezTo>
                  <a:pt x="279" y="196"/>
                  <a:pt x="276" y="196"/>
                  <a:pt x="274" y="195"/>
                </a:cubicBezTo>
                <a:cubicBezTo>
                  <a:pt x="277" y="195"/>
                  <a:pt x="280" y="195"/>
                  <a:pt x="282" y="195"/>
                </a:cubicBezTo>
                <a:cubicBezTo>
                  <a:pt x="285" y="194"/>
                  <a:pt x="288" y="194"/>
                  <a:pt x="291" y="193"/>
                </a:cubicBezTo>
                <a:lnTo>
                  <a:pt x="292" y="197"/>
                </a:lnTo>
                <a:close/>
                <a:moveTo>
                  <a:pt x="206" y="98"/>
                </a:moveTo>
                <a:cubicBezTo>
                  <a:pt x="206" y="97"/>
                  <a:pt x="206" y="95"/>
                  <a:pt x="206" y="95"/>
                </a:cubicBezTo>
                <a:cubicBezTo>
                  <a:pt x="211" y="95"/>
                  <a:pt x="215" y="96"/>
                  <a:pt x="218" y="96"/>
                </a:cubicBezTo>
                <a:cubicBezTo>
                  <a:pt x="222" y="97"/>
                  <a:pt x="225" y="97"/>
                  <a:pt x="227" y="98"/>
                </a:cubicBezTo>
                <a:cubicBezTo>
                  <a:pt x="225" y="98"/>
                  <a:pt x="222" y="99"/>
                  <a:pt x="218" y="100"/>
                </a:cubicBezTo>
                <a:cubicBezTo>
                  <a:pt x="215" y="100"/>
                  <a:pt x="211" y="101"/>
                  <a:pt x="206" y="102"/>
                </a:cubicBezTo>
                <a:cubicBezTo>
                  <a:pt x="206" y="101"/>
                  <a:pt x="206" y="99"/>
                  <a:pt x="206" y="98"/>
                </a:cubicBezTo>
                <a:close/>
                <a:moveTo>
                  <a:pt x="206" y="117"/>
                </a:moveTo>
                <a:cubicBezTo>
                  <a:pt x="201" y="121"/>
                  <a:pt x="195" y="125"/>
                  <a:pt x="188" y="130"/>
                </a:cubicBezTo>
                <a:cubicBezTo>
                  <a:pt x="182" y="134"/>
                  <a:pt x="175" y="140"/>
                  <a:pt x="167" y="145"/>
                </a:cubicBezTo>
                <a:cubicBezTo>
                  <a:pt x="164" y="142"/>
                  <a:pt x="162" y="138"/>
                  <a:pt x="159" y="135"/>
                </a:cubicBezTo>
                <a:cubicBezTo>
                  <a:pt x="157" y="132"/>
                  <a:pt x="155" y="128"/>
                  <a:pt x="153" y="125"/>
                </a:cubicBezTo>
                <a:cubicBezTo>
                  <a:pt x="163" y="121"/>
                  <a:pt x="171" y="118"/>
                  <a:pt x="180" y="116"/>
                </a:cubicBezTo>
                <a:cubicBezTo>
                  <a:pt x="188" y="113"/>
                  <a:pt x="195" y="111"/>
                  <a:pt x="202" y="109"/>
                </a:cubicBezTo>
                <a:cubicBezTo>
                  <a:pt x="203" y="111"/>
                  <a:pt x="203" y="113"/>
                  <a:pt x="204" y="114"/>
                </a:cubicBezTo>
                <a:cubicBezTo>
                  <a:pt x="205" y="115"/>
                  <a:pt x="206" y="116"/>
                  <a:pt x="206" y="117"/>
                </a:cubicBezTo>
                <a:close/>
                <a:moveTo>
                  <a:pt x="222" y="88"/>
                </a:moveTo>
                <a:cubicBezTo>
                  <a:pt x="225" y="90"/>
                  <a:pt x="227" y="91"/>
                  <a:pt x="229" y="92"/>
                </a:cubicBezTo>
                <a:lnTo>
                  <a:pt x="229" y="93"/>
                </a:lnTo>
                <a:cubicBezTo>
                  <a:pt x="227" y="92"/>
                  <a:pt x="224" y="91"/>
                  <a:pt x="220" y="90"/>
                </a:cubicBezTo>
                <a:cubicBezTo>
                  <a:pt x="217" y="90"/>
                  <a:pt x="212" y="89"/>
                  <a:pt x="207" y="89"/>
                </a:cubicBezTo>
                <a:lnTo>
                  <a:pt x="207" y="88"/>
                </a:lnTo>
                <a:lnTo>
                  <a:pt x="208" y="87"/>
                </a:lnTo>
                <a:cubicBezTo>
                  <a:pt x="209" y="86"/>
                  <a:pt x="209" y="85"/>
                  <a:pt x="210" y="85"/>
                </a:cubicBezTo>
                <a:cubicBezTo>
                  <a:pt x="210" y="84"/>
                  <a:pt x="210" y="83"/>
                  <a:pt x="211" y="82"/>
                </a:cubicBezTo>
                <a:cubicBezTo>
                  <a:pt x="215" y="84"/>
                  <a:pt x="218" y="86"/>
                  <a:pt x="222" y="88"/>
                </a:cubicBezTo>
                <a:close/>
                <a:moveTo>
                  <a:pt x="216" y="78"/>
                </a:moveTo>
                <a:cubicBezTo>
                  <a:pt x="218" y="76"/>
                  <a:pt x="220" y="75"/>
                  <a:pt x="223" y="74"/>
                </a:cubicBezTo>
                <a:cubicBezTo>
                  <a:pt x="225" y="73"/>
                  <a:pt x="228" y="72"/>
                  <a:pt x="230" y="72"/>
                </a:cubicBezTo>
                <a:cubicBezTo>
                  <a:pt x="231" y="75"/>
                  <a:pt x="232" y="77"/>
                  <a:pt x="233" y="79"/>
                </a:cubicBezTo>
                <a:cubicBezTo>
                  <a:pt x="234" y="81"/>
                  <a:pt x="235" y="84"/>
                  <a:pt x="235" y="86"/>
                </a:cubicBezTo>
                <a:lnTo>
                  <a:pt x="234" y="86"/>
                </a:lnTo>
                <a:lnTo>
                  <a:pt x="233" y="87"/>
                </a:lnTo>
                <a:cubicBezTo>
                  <a:pt x="231" y="86"/>
                  <a:pt x="229" y="84"/>
                  <a:pt x="226" y="83"/>
                </a:cubicBezTo>
                <a:cubicBezTo>
                  <a:pt x="222" y="81"/>
                  <a:pt x="219" y="80"/>
                  <a:pt x="216" y="78"/>
                </a:cubicBezTo>
                <a:close/>
                <a:moveTo>
                  <a:pt x="219" y="106"/>
                </a:moveTo>
                <a:cubicBezTo>
                  <a:pt x="222" y="106"/>
                  <a:pt x="225" y="105"/>
                  <a:pt x="227" y="105"/>
                </a:cubicBezTo>
                <a:cubicBezTo>
                  <a:pt x="225" y="105"/>
                  <a:pt x="223" y="107"/>
                  <a:pt x="220" y="108"/>
                </a:cubicBezTo>
                <a:cubicBezTo>
                  <a:pt x="218" y="110"/>
                  <a:pt x="215" y="112"/>
                  <a:pt x="212" y="114"/>
                </a:cubicBezTo>
                <a:cubicBezTo>
                  <a:pt x="211" y="113"/>
                  <a:pt x="211" y="112"/>
                  <a:pt x="210" y="111"/>
                </a:cubicBezTo>
                <a:cubicBezTo>
                  <a:pt x="209" y="110"/>
                  <a:pt x="209" y="109"/>
                  <a:pt x="208" y="108"/>
                </a:cubicBezTo>
                <a:cubicBezTo>
                  <a:pt x="212" y="107"/>
                  <a:pt x="216" y="106"/>
                  <a:pt x="219" y="106"/>
                </a:cubicBezTo>
                <a:close/>
                <a:moveTo>
                  <a:pt x="225" y="113"/>
                </a:moveTo>
                <a:cubicBezTo>
                  <a:pt x="228" y="111"/>
                  <a:pt x="230" y="110"/>
                  <a:pt x="232" y="109"/>
                </a:cubicBezTo>
                <a:cubicBezTo>
                  <a:pt x="231" y="110"/>
                  <a:pt x="229" y="113"/>
                  <a:pt x="227" y="115"/>
                </a:cubicBezTo>
                <a:cubicBezTo>
                  <a:pt x="225" y="117"/>
                  <a:pt x="223" y="120"/>
                  <a:pt x="221" y="123"/>
                </a:cubicBezTo>
                <a:cubicBezTo>
                  <a:pt x="220" y="122"/>
                  <a:pt x="219" y="122"/>
                  <a:pt x="218" y="121"/>
                </a:cubicBezTo>
                <a:cubicBezTo>
                  <a:pt x="217" y="120"/>
                  <a:pt x="216" y="120"/>
                  <a:pt x="216" y="119"/>
                </a:cubicBezTo>
                <a:cubicBezTo>
                  <a:pt x="219" y="117"/>
                  <a:pt x="222" y="115"/>
                  <a:pt x="225" y="113"/>
                </a:cubicBezTo>
                <a:close/>
                <a:moveTo>
                  <a:pt x="231" y="121"/>
                </a:moveTo>
                <a:cubicBezTo>
                  <a:pt x="232" y="119"/>
                  <a:pt x="233" y="117"/>
                  <a:pt x="234" y="116"/>
                </a:cubicBezTo>
                <a:lnTo>
                  <a:pt x="232" y="129"/>
                </a:lnTo>
                <a:cubicBezTo>
                  <a:pt x="231" y="129"/>
                  <a:pt x="231" y="129"/>
                  <a:pt x="230" y="129"/>
                </a:cubicBezTo>
                <a:lnTo>
                  <a:pt x="229" y="128"/>
                </a:lnTo>
                <a:cubicBezTo>
                  <a:pt x="228" y="128"/>
                  <a:pt x="228" y="128"/>
                  <a:pt x="228" y="128"/>
                </a:cubicBezTo>
                <a:cubicBezTo>
                  <a:pt x="227" y="127"/>
                  <a:pt x="227" y="127"/>
                  <a:pt x="226" y="127"/>
                </a:cubicBezTo>
                <a:cubicBezTo>
                  <a:pt x="228" y="124"/>
                  <a:pt x="230" y="122"/>
                  <a:pt x="231" y="121"/>
                </a:cubicBezTo>
                <a:close/>
                <a:moveTo>
                  <a:pt x="236" y="137"/>
                </a:moveTo>
                <a:cubicBezTo>
                  <a:pt x="239" y="138"/>
                  <a:pt x="241" y="138"/>
                  <a:pt x="243" y="138"/>
                </a:cubicBezTo>
                <a:cubicBezTo>
                  <a:pt x="245" y="138"/>
                  <a:pt x="247" y="138"/>
                  <a:pt x="248" y="138"/>
                </a:cubicBezTo>
                <a:cubicBezTo>
                  <a:pt x="250" y="145"/>
                  <a:pt x="252" y="152"/>
                  <a:pt x="254" y="161"/>
                </a:cubicBezTo>
                <a:cubicBezTo>
                  <a:pt x="256" y="170"/>
                  <a:pt x="258" y="179"/>
                  <a:pt x="260" y="189"/>
                </a:cubicBezTo>
                <a:cubicBezTo>
                  <a:pt x="254" y="189"/>
                  <a:pt x="249" y="188"/>
                  <a:pt x="243" y="187"/>
                </a:cubicBezTo>
                <a:cubicBezTo>
                  <a:pt x="238" y="186"/>
                  <a:pt x="232" y="185"/>
                  <a:pt x="226" y="183"/>
                </a:cubicBezTo>
                <a:lnTo>
                  <a:pt x="236" y="137"/>
                </a:lnTo>
                <a:close/>
                <a:moveTo>
                  <a:pt x="242" y="85"/>
                </a:moveTo>
                <a:lnTo>
                  <a:pt x="241" y="85"/>
                </a:lnTo>
                <a:cubicBezTo>
                  <a:pt x="241" y="83"/>
                  <a:pt x="240" y="81"/>
                  <a:pt x="239" y="79"/>
                </a:cubicBezTo>
                <a:cubicBezTo>
                  <a:pt x="239" y="77"/>
                  <a:pt x="238" y="75"/>
                  <a:pt x="237" y="72"/>
                </a:cubicBezTo>
                <a:cubicBezTo>
                  <a:pt x="238" y="72"/>
                  <a:pt x="240" y="72"/>
                  <a:pt x="241" y="72"/>
                </a:cubicBezTo>
                <a:cubicBezTo>
                  <a:pt x="242" y="72"/>
                  <a:pt x="243" y="73"/>
                  <a:pt x="244" y="73"/>
                </a:cubicBezTo>
                <a:lnTo>
                  <a:pt x="242" y="85"/>
                </a:lnTo>
                <a:close/>
                <a:moveTo>
                  <a:pt x="246" y="132"/>
                </a:moveTo>
                <a:cubicBezTo>
                  <a:pt x="245" y="132"/>
                  <a:pt x="244" y="132"/>
                  <a:pt x="242" y="132"/>
                </a:cubicBezTo>
                <a:cubicBezTo>
                  <a:pt x="240" y="131"/>
                  <a:pt x="239" y="131"/>
                  <a:pt x="238" y="131"/>
                </a:cubicBezTo>
                <a:lnTo>
                  <a:pt x="241" y="115"/>
                </a:lnTo>
                <a:cubicBezTo>
                  <a:pt x="242" y="117"/>
                  <a:pt x="243" y="119"/>
                  <a:pt x="244" y="122"/>
                </a:cubicBezTo>
                <a:cubicBezTo>
                  <a:pt x="245" y="125"/>
                  <a:pt x="245" y="128"/>
                  <a:pt x="246" y="132"/>
                </a:cubicBezTo>
                <a:close/>
                <a:moveTo>
                  <a:pt x="253" y="131"/>
                </a:moveTo>
                <a:cubicBezTo>
                  <a:pt x="252" y="127"/>
                  <a:pt x="251" y="124"/>
                  <a:pt x="250" y="121"/>
                </a:cubicBezTo>
                <a:cubicBezTo>
                  <a:pt x="249" y="118"/>
                  <a:pt x="248" y="115"/>
                  <a:pt x="247" y="113"/>
                </a:cubicBezTo>
                <a:cubicBezTo>
                  <a:pt x="248" y="114"/>
                  <a:pt x="250" y="117"/>
                  <a:pt x="252" y="120"/>
                </a:cubicBezTo>
                <a:cubicBezTo>
                  <a:pt x="254" y="123"/>
                  <a:pt x="256" y="126"/>
                  <a:pt x="259" y="129"/>
                </a:cubicBezTo>
                <a:lnTo>
                  <a:pt x="258" y="129"/>
                </a:lnTo>
                <a:cubicBezTo>
                  <a:pt x="258" y="130"/>
                  <a:pt x="257" y="130"/>
                  <a:pt x="256" y="130"/>
                </a:cubicBezTo>
                <a:cubicBezTo>
                  <a:pt x="255" y="131"/>
                  <a:pt x="254" y="131"/>
                  <a:pt x="253" y="131"/>
                </a:cubicBezTo>
                <a:close/>
                <a:moveTo>
                  <a:pt x="255" y="113"/>
                </a:moveTo>
                <a:cubicBezTo>
                  <a:pt x="257" y="115"/>
                  <a:pt x="259" y="116"/>
                  <a:pt x="262" y="118"/>
                </a:cubicBezTo>
                <a:cubicBezTo>
                  <a:pt x="264" y="119"/>
                  <a:pt x="266" y="121"/>
                  <a:pt x="268" y="123"/>
                </a:cubicBezTo>
                <a:lnTo>
                  <a:pt x="267" y="124"/>
                </a:lnTo>
                <a:cubicBezTo>
                  <a:pt x="266" y="125"/>
                  <a:pt x="265" y="126"/>
                  <a:pt x="264" y="127"/>
                </a:cubicBezTo>
                <a:cubicBezTo>
                  <a:pt x="263" y="124"/>
                  <a:pt x="261" y="122"/>
                  <a:pt x="259" y="119"/>
                </a:cubicBezTo>
                <a:cubicBezTo>
                  <a:pt x="258" y="117"/>
                  <a:pt x="256" y="115"/>
                  <a:pt x="255" y="113"/>
                </a:cubicBezTo>
                <a:close/>
                <a:moveTo>
                  <a:pt x="254" y="105"/>
                </a:moveTo>
                <a:cubicBezTo>
                  <a:pt x="257" y="106"/>
                  <a:pt x="259" y="106"/>
                  <a:pt x="263" y="107"/>
                </a:cubicBezTo>
                <a:cubicBezTo>
                  <a:pt x="267" y="108"/>
                  <a:pt x="270" y="109"/>
                  <a:pt x="274" y="110"/>
                </a:cubicBezTo>
                <a:cubicBezTo>
                  <a:pt x="274" y="111"/>
                  <a:pt x="274" y="112"/>
                  <a:pt x="274" y="113"/>
                </a:cubicBezTo>
                <a:cubicBezTo>
                  <a:pt x="274" y="114"/>
                  <a:pt x="274" y="115"/>
                  <a:pt x="273" y="116"/>
                </a:cubicBezTo>
                <a:lnTo>
                  <a:pt x="273" y="117"/>
                </a:lnTo>
                <a:lnTo>
                  <a:pt x="272" y="118"/>
                </a:lnTo>
                <a:cubicBezTo>
                  <a:pt x="269" y="115"/>
                  <a:pt x="266" y="113"/>
                  <a:pt x="262" y="111"/>
                </a:cubicBezTo>
                <a:cubicBezTo>
                  <a:pt x="259" y="109"/>
                  <a:pt x="257" y="107"/>
                  <a:pt x="254" y="105"/>
                </a:cubicBezTo>
                <a:close/>
                <a:moveTo>
                  <a:pt x="274" y="103"/>
                </a:moveTo>
                <a:cubicBezTo>
                  <a:pt x="272" y="102"/>
                  <a:pt x="269" y="102"/>
                  <a:pt x="267" y="101"/>
                </a:cubicBezTo>
                <a:cubicBezTo>
                  <a:pt x="265" y="101"/>
                  <a:pt x="263" y="100"/>
                  <a:pt x="261" y="100"/>
                </a:cubicBezTo>
                <a:lnTo>
                  <a:pt x="274" y="100"/>
                </a:lnTo>
                <a:lnTo>
                  <a:pt x="274" y="101"/>
                </a:lnTo>
                <a:cubicBezTo>
                  <a:pt x="274" y="102"/>
                  <a:pt x="274" y="102"/>
                  <a:pt x="274" y="103"/>
                </a:cubicBezTo>
                <a:close/>
                <a:moveTo>
                  <a:pt x="261" y="94"/>
                </a:moveTo>
                <a:cubicBezTo>
                  <a:pt x="258" y="94"/>
                  <a:pt x="255" y="94"/>
                  <a:pt x="252" y="95"/>
                </a:cubicBezTo>
                <a:cubicBezTo>
                  <a:pt x="252" y="94"/>
                  <a:pt x="252" y="94"/>
                  <a:pt x="252" y="94"/>
                </a:cubicBezTo>
                <a:cubicBezTo>
                  <a:pt x="252" y="93"/>
                  <a:pt x="252" y="93"/>
                  <a:pt x="252" y="93"/>
                </a:cubicBezTo>
                <a:cubicBezTo>
                  <a:pt x="253" y="91"/>
                  <a:pt x="255" y="90"/>
                  <a:pt x="257" y="88"/>
                </a:cubicBezTo>
                <a:cubicBezTo>
                  <a:pt x="259" y="86"/>
                  <a:pt x="261" y="84"/>
                  <a:pt x="264" y="83"/>
                </a:cubicBezTo>
                <a:cubicBezTo>
                  <a:pt x="266" y="84"/>
                  <a:pt x="267" y="86"/>
                  <a:pt x="268" y="88"/>
                </a:cubicBezTo>
                <a:cubicBezTo>
                  <a:pt x="270" y="89"/>
                  <a:pt x="271" y="91"/>
                  <a:pt x="272" y="93"/>
                </a:cubicBezTo>
                <a:cubicBezTo>
                  <a:pt x="268" y="93"/>
                  <a:pt x="264" y="93"/>
                  <a:pt x="261" y="94"/>
                </a:cubicBezTo>
                <a:close/>
                <a:moveTo>
                  <a:pt x="252" y="84"/>
                </a:moveTo>
                <a:cubicBezTo>
                  <a:pt x="251" y="85"/>
                  <a:pt x="249" y="87"/>
                  <a:pt x="248" y="88"/>
                </a:cubicBezTo>
                <a:lnTo>
                  <a:pt x="250" y="75"/>
                </a:lnTo>
                <a:cubicBezTo>
                  <a:pt x="251" y="75"/>
                  <a:pt x="251" y="75"/>
                  <a:pt x="251" y="75"/>
                </a:cubicBezTo>
                <a:cubicBezTo>
                  <a:pt x="252" y="75"/>
                  <a:pt x="252" y="75"/>
                  <a:pt x="252" y="75"/>
                </a:cubicBezTo>
                <a:cubicBezTo>
                  <a:pt x="253" y="76"/>
                  <a:pt x="254" y="76"/>
                  <a:pt x="255" y="77"/>
                </a:cubicBezTo>
                <a:cubicBezTo>
                  <a:pt x="256" y="77"/>
                  <a:pt x="258" y="78"/>
                  <a:pt x="258" y="79"/>
                </a:cubicBezTo>
                <a:cubicBezTo>
                  <a:pt x="256" y="80"/>
                  <a:pt x="254" y="82"/>
                  <a:pt x="252" y="84"/>
                </a:cubicBezTo>
                <a:close/>
                <a:moveTo>
                  <a:pt x="246" y="67"/>
                </a:moveTo>
                <a:cubicBezTo>
                  <a:pt x="244" y="66"/>
                  <a:pt x="242" y="66"/>
                  <a:pt x="240" y="66"/>
                </a:cubicBezTo>
                <a:cubicBezTo>
                  <a:pt x="239" y="65"/>
                  <a:pt x="236" y="65"/>
                  <a:pt x="234" y="65"/>
                </a:cubicBezTo>
                <a:cubicBezTo>
                  <a:pt x="232" y="61"/>
                  <a:pt x="230" y="56"/>
                  <a:pt x="227" y="51"/>
                </a:cubicBezTo>
                <a:cubicBezTo>
                  <a:pt x="224" y="46"/>
                  <a:pt x="220" y="41"/>
                  <a:pt x="215" y="35"/>
                </a:cubicBezTo>
                <a:cubicBezTo>
                  <a:pt x="221" y="34"/>
                  <a:pt x="227" y="34"/>
                  <a:pt x="233" y="35"/>
                </a:cubicBezTo>
                <a:cubicBezTo>
                  <a:pt x="239" y="35"/>
                  <a:pt x="245" y="36"/>
                  <a:pt x="252" y="37"/>
                </a:cubicBezTo>
                <a:lnTo>
                  <a:pt x="246" y="67"/>
                </a:lnTo>
                <a:close/>
                <a:moveTo>
                  <a:pt x="220" y="52"/>
                </a:moveTo>
                <a:cubicBezTo>
                  <a:pt x="223" y="57"/>
                  <a:pt x="225" y="62"/>
                  <a:pt x="228" y="66"/>
                </a:cubicBezTo>
                <a:cubicBezTo>
                  <a:pt x="224" y="66"/>
                  <a:pt x="221" y="67"/>
                  <a:pt x="218" y="69"/>
                </a:cubicBezTo>
                <a:cubicBezTo>
                  <a:pt x="215" y="70"/>
                  <a:pt x="212" y="72"/>
                  <a:pt x="210" y="75"/>
                </a:cubicBezTo>
                <a:cubicBezTo>
                  <a:pt x="204" y="71"/>
                  <a:pt x="197" y="68"/>
                  <a:pt x="189" y="65"/>
                </a:cubicBezTo>
                <a:cubicBezTo>
                  <a:pt x="182" y="62"/>
                  <a:pt x="174" y="59"/>
                  <a:pt x="165" y="56"/>
                </a:cubicBezTo>
                <a:cubicBezTo>
                  <a:pt x="170" y="51"/>
                  <a:pt x="176" y="47"/>
                  <a:pt x="184" y="44"/>
                </a:cubicBezTo>
                <a:cubicBezTo>
                  <a:pt x="191" y="40"/>
                  <a:pt x="199" y="38"/>
                  <a:pt x="207" y="36"/>
                </a:cubicBezTo>
                <a:cubicBezTo>
                  <a:pt x="212" y="42"/>
                  <a:pt x="216" y="47"/>
                  <a:pt x="220" y="52"/>
                </a:cubicBezTo>
                <a:close/>
                <a:moveTo>
                  <a:pt x="185" y="70"/>
                </a:moveTo>
                <a:cubicBezTo>
                  <a:pt x="192" y="73"/>
                  <a:pt x="199" y="76"/>
                  <a:pt x="206" y="79"/>
                </a:cubicBezTo>
                <a:cubicBezTo>
                  <a:pt x="205" y="80"/>
                  <a:pt x="204" y="81"/>
                  <a:pt x="204" y="82"/>
                </a:cubicBezTo>
                <a:cubicBezTo>
                  <a:pt x="203" y="83"/>
                  <a:pt x="203" y="84"/>
                  <a:pt x="202" y="85"/>
                </a:cubicBezTo>
                <a:cubicBezTo>
                  <a:pt x="202" y="85"/>
                  <a:pt x="201" y="85"/>
                  <a:pt x="201" y="86"/>
                </a:cubicBezTo>
                <a:lnTo>
                  <a:pt x="201" y="87"/>
                </a:lnTo>
                <a:cubicBezTo>
                  <a:pt x="194" y="86"/>
                  <a:pt x="186" y="86"/>
                  <a:pt x="177" y="85"/>
                </a:cubicBezTo>
                <a:cubicBezTo>
                  <a:pt x="168" y="85"/>
                  <a:pt x="158" y="85"/>
                  <a:pt x="148" y="86"/>
                </a:cubicBezTo>
                <a:cubicBezTo>
                  <a:pt x="148" y="85"/>
                  <a:pt x="148" y="83"/>
                  <a:pt x="149" y="82"/>
                </a:cubicBezTo>
                <a:cubicBezTo>
                  <a:pt x="149" y="80"/>
                  <a:pt x="150" y="79"/>
                  <a:pt x="150" y="77"/>
                </a:cubicBezTo>
                <a:cubicBezTo>
                  <a:pt x="151" y="74"/>
                  <a:pt x="152" y="71"/>
                  <a:pt x="154" y="68"/>
                </a:cubicBezTo>
                <a:cubicBezTo>
                  <a:pt x="156" y="65"/>
                  <a:pt x="158" y="63"/>
                  <a:pt x="160" y="61"/>
                </a:cubicBezTo>
                <a:cubicBezTo>
                  <a:pt x="169" y="64"/>
                  <a:pt x="177" y="67"/>
                  <a:pt x="185" y="70"/>
                </a:cubicBezTo>
                <a:close/>
                <a:moveTo>
                  <a:pt x="147" y="92"/>
                </a:moveTo>
                <a:cubicBezTo>
                  <a:pt x="157" y="91"/>
                  <a:pt x="167" y="91"/>
                  <a:pt x="176" y="91"/>
                </a:cubicBezTo>
                <a:cubicBezTo>
                  <a:pt x="185" y="92"/>
                  <a:pt x="193" y="92"/>
                  <a:pt x="200" y="93"/>
                </a:cubicBezTo>
                <a:cubicBezTo>
                  <a:pt x="200" y="95"/>
                  <a:pt x="199" y="97"/>
                  <a:pt x="199" y="98"/>
                </a:cubicBezTo>
                <a:cubicBezTo>
                  <a:pt x="199" y="100"/>
                  <a:pt x="200" y="102"/>
                  <a:pt x="200" y="103"/>
                </a:cubicBezTo>
                <a:cubicBezTo>
                  <a:pt x="193" y="105"/>
                  <a:pt x="186" y="107"/>
                  <a:pt x="178" y="110"/>
                </a:cubicBezTo>
                <a:cubicBezTo>
                  <a:pt x="169" y="112"/>
                  <a:pt x="161" y="115"/>
                  <a:pt x="151" y="119"/>
                </a:cubicBezTo>
                <a:cubicBezTo>
                  <a:pt x="150" y="114"/>
                  <a:pt x="148" y="110"/>
                  <a:pt x="147" y="105"/>
                </a:cubicBezTo>
                <a:cubicBezTo>
                  <a:pt x="146" y="101"/>
                  <a:pt x="146" y="96"/>
                  <a:pt x="147" y="92"/>
                </a:cubicBezTo>
                <a:close/>
                <a:moveTo>
                  <a:pt x="147" y="127"/>
                </a:moveTo>
                <a:lnTo>
                  <a:pt x="148" y="127"/>
                </a:lnTo>
                <a:cubicBezTo>
                  <a:pt x="150" y="131"/>
                  <a:pt x="152" y="135"/>
                  <a:pt x="154" y="139"/>
                </a:cubicBezTo>
                <a:cubicBezTo>
                  <a:pt x="157" y="142"/>
                  <a:pt x="160" y="146"/>
                  <a:pt x="163" y="149"/>
                </a:cubicBezTo>
                <a:cubicBezTo>
                  <a:pt x="155" y="155"/>
                  <a:pt x="147" y="161"/>
                  <a:pt x="140" y="168"/>
                </a:cubicBezTo>
                <a:cubicBezTo>
                  <a:pt x="132" y="175"/>
                  <a:pt x="124" y="182"/>
                  <a:pt x="115" y="189"/>
                </a:cubicBezTo>
                <a:cubicBezTo>
                  <a:pt x="114" y="190"/>
                  <a:pt x="112" y="190"/>
                  <a:pt x="111" y="190"/>
                </a:cubicBezTo>
                <a:cubicBezTo>
                  <a:pt x="110" y="191"/>
                  <a:pt x="108" y="191"/>
                  <a:pt x="107" y="192"/>
                </a:cubicBezTo>
                <a:cubicBezTo>
                  <a:pt x="106" y="193"/>
                  <a:pt x="105" y="193"/>
                  <a:pt x="105" y="194"/>
                </a:cubicBezTo>
                <a:cubicBezTo>
                  <a:pt x="104" y="194"/>
                  <a:pt x="103" y="195"/>
                  <a:pt x="102" y="196"/>
                </a:cubicBezTo>
                <a:cubicBezTo>
                  <a:pt x="98" y="190"/>
                  <a:pt x="93" y="184"/>
                  <a:pt x="89" y="179"/>
                </a:cubicBezTo>
                <a:cubicBezTo>
                  <a:pt x="84" y="173"/>
                  <a:pt x="81" y="168"/>
                  <a:pt x="77" y="163"/>
                </a:cubicBezTo>
                <a:cubicBezTo>
                  <a:pt x="89" y="155"/>
                  <a:pt x="102" y="148"/>
                  <a:pt x="113" y="142"/>
                </a:cubicBezTo>
                <a:cubicBezTo>
                  <a:pt x="125" y="136"/>
                  <a:pt x="137" y="131"/>
                  <a:pt x="147" y="127"/>
                </a:cubicBezTo>
                <a:close/>
                <a:moveTo>
                  <a:pt x="136" y="331"/>
                </a:moveTo>
                <a:cubicBezTo>
                  <a:pt x="131" y="328"/>
                  <a:pt x="127" y="326"/>
                  <a:pt x="123" y="324"/>
                </a:cubicBezTo>
                <a:cubicBezTo>
                  <a:pt x="119" y="321"/>
                  <a:pt x="115" y="319"/>
                  <a:pt x="111" y="317"/>
                </a:cubicBezTo>
                <a:cubicBezTo>
                  <a:pt x="112" y="314"/>
                  <a:pt x="114" y="311"/>
                  <a:pt x="115" y="309"/>
                </a:cubicBezTo>
                <a:cubicBezTo>
                  <a:pt x="116" y="306"/>
                  <a:pt x="118" y="303"/>
                  <a:pt x="119" y="301"/>
                </a:cubicBezTo>
                <a:cubicBezTo>
                  <a:pt x="121" y="300"/>
                  <a:pt x="123" y="300"/>
                  <a:pt x="126" y="299"/>
                </a:cubicBezTo>
                <a:cubicBezTo>
                  <a:pt x="128" y="299"/>
                  <a:pt x="129" y="300"/>
                  <a:pt x="131" y="302"/>
                </a:cubicBezTo>
                <a:cubicBezTo>
                  <a:pt x="135" y="308"/>
                  <a:pt x="137" y="313"/>
                  <a:pt x="138" y="318"/>
                </a:cubicBezTo>
                <a:cubicBezTo>
                  <a:pt x="138" y="322"/>
                  <a:pt x="138" y="327"/>
                  <a:pt x="136" y="331"/>
                </a:cubicBezTo>
                <a:close/>
                <a:moveTo>
                  <a:pt x="180" y="167"/>
                </a:moveTo>
                <a:cubicBezTo>
                  <a:pt x="172" y="174"/>
                  <a:pt x="165" y="178"/>
                  <a:pt x="161" y="182"/>
                </a:cubicBezTo>
                <a:cubicBezTo>
                  <a:pt x="157" y="186"/>
                  <a:pt x="153" y="188"/>
                  <a:pt x="148" y="189"/>
                </a:cubicBezTo>
                <a:cubicBezTo>
                  <a:pt x="147" y="188"/>
                  <a:pt x="147" y="187"/>
                  <a:pt x="145" y="186"/>
                </a:cubicBezTo>
                <a:cubicBezTo>
                  <a:pt x="144" y="186"/>
                  <a:pt x="143" y="185"/>
                  <a:pt x="141" y="185"/>
                </a:cubicBezTo>
                <a:cubicBezTo>
                  <a:pt x="140" y="186"/>
                  <a:pt x="139" y="188"/>
                  <a:pt x="138" y="188"/>
                </a:cubicBezTo>
                <a:cubicBezTo>
                  <a:pt x="137" y="188"/>
                  <a:pt x="136" y="188"/>
                  <a:pt x="135" y="189"/>
                </a:cubicBezTo>
                <a:cubicBezTo>
                  <a:pt x="134" y="190"/>
                  <a:pt x="132" y="190"/>
                  <a:pt x="130" y="190"/>
                </a:cubicBezTo>
                <a:cubicBezTo>
                  <a:pt x="128" y="191"/>
                  <a:pt x="126" y="191"/>
                  <a:pt x="124" y="190"/>
                </a:cubicBezTo>
                <a:cubicBezTo>
                  <a:pt x="131" y="183"/>
                  <a:pt x="139" y="177"/>
                  <a:pt x="146" y="171"/>
                </a:cubicBezTo>
                <a:cubicBezTo>
                  <a:pt x="153" y="165"/>
                  <a:pt x="160" y="159"/>
                  <a:pt x="167" y="154"/>
                </a:cubicBezTo>
                <a:cubicBezTo>
                  <a:pt x="169" y="156"/>
                  <a:pt x="171" y="158"/>
                  <a:pt x="174" y="161"/>
                </a:cubicBezTo>
                <a:cubicBezTo>
                  <a:pt x="177" y="163"/>
                  <a:pt x="179" y="165"/>
                  <a:pt x="182" y="167"/>
                </a:cubicBezTo>
                <a:lnTo>
                  <a:pt x="180" y="167"/>
                </a:lnTo>
                <a:close/>
                <a:moveTo>
                  <a:pt x="181" y="159"/>
                </a:moveTo>
                <a:cubicBezTo>
                  <a:pt x="178" y="156"/>
                  <a:pt x="174" y="153"/>
                  <a:pt x="171" y="150"/>
                </a:cubicBezTo>
                <a:cubicBezTo>
                  <a:pt x="179" y="144"/>
                  <a:pt x="186" y="139"/>
                  <a:pt x="192" y="135"/>
                </a:cubicBezTo>
                <a:cubicBezTo>
                  <a:pt x="199" y="130"/>
                  <a:pt x="205" y="126"/>
                  <a:pt x="210" y="123"/>
                </a:cubicBezTo>
                <a:cubicBezTo>
                  <a:pt x="211" y="124"/>
                  <a:pt x="212" y="125"/>
                  <a:pt x="214" y="126"/>
                </a:cubicBezTo>
                <a:cubicBezTo>
                  <a:pt x="215" y="127"/>
                  <a:pt x="216" y="128"/>
                  <a:pt x="217" y="129"/>
                </a:cubicBezTo>
                <a:cubicBezTo>
                  <a:pt x="213" y="134"/>
                  <a:pt x="209" y="139"/>
                  <a:pt x="205" y="145"/>
                </a:cubicBezTo>
                <a:cubicBezTo>
                  <a:pt x="200" y="152"/>
                  <a:pt x="196" y="158"/>
                  <a:pt x="191" y="166"/>
                </a:cubicBezTo>
                <a:cubicBezTo>
                  <a:pt x="187" y="164"/>
                  <a:pt x="184" y="161"/>
                  <a:pt x="181" y="159"/>
                </a:cubicBezTo>
                <a:close/>
                <a:moveTo>
                  <a:pt x="196" y="169"/>
                </a:moveTo>
                <a:cubicBezTo>
                  <a:pt x="201" y="162"/>
                  <a:pt x="206" y="155"/>
                  <a:pt x="210" y="149"/>
                </a:cubicBezTo>
                <a:cubicBezTo>
                  <a:pt x="215" y="142"/>
                  <a:pt x="219" y="137"/>
                  <a:pt x="222" y="132"/>
                </a:cubicBezTo>
                <a:cubicBezTo>
                  <a:pt x="223" y="132"/>
                  <a:pt x="224" y="133"/>
                  <a:pt x="225" y="133"/>
                </a:cubicBezTo>
                <a:lnTo>
                  <a:pt x="226" y="134"/>
                </a:lnTo>
                <a:cubicBezTo>
                  <a:pt x="227" y="134"/>
                  <a:pt x="228" y="135"/>
                  <a:pt x="229" y="135"/>
                </a:cubicBezTo>
                <a:lnTo>
                  <a:pt x="230" y="135"/>
                </a:lnTo>
                <a:lnTo>
                  <a:pt x="220" y="181"/>
                </a:lnTo>
                <a:cubicBezTo>
                  <a:pt x="216" y="180"/>
                  <a:pt x="212" y="178"/>
                  <a:pt x="207" y="176"/>
                </a:cubicBezTo>
                <a:cubicBezTo>
                  <a:pt x="203" y="174"/>
                  <a:pt x="200" y="172"/>
                  <a:pt x="196" y="169"/>
                </a:cubicBezTo>
                <a:close/>
                <a:moveTo>
                  <a:pt x="260" y="198"/>
                </a:moveTo>
                <a:cubicBezTo>
                  <a:pt x="259" y="198"/>
                  <a:pt x="259" y="198"/>
                  <a:pt x="258" y="199"/>
                </a:cubicBezTo>
                <a:cubicBezTo>
                  <a:pt x="253" y="202"/>
                  <a:pt x="249" y="206"/>
                  <a:pt x="247" y="211"/>
                </a:cubicBezTo>
                <a:cubicBezTo>
                  <a:pt x="245" y="216"/>
                  <a:pt x="242" y="220"/>
                  <a:pt x="237" y="223"/>
                </a:cubicBezTo>
                <a:cubicBezTo>
                  <a:pt x="236" y="224"/>
                  <a:pt x="234" y="225"/>
                  <a:pt x="232" y="224"/>
                </a:cubicBezTo>
                <a:cubicBezTo>
                  <a:pt x="230" y="224"/>
                  <a:pt x="228" y="224"/>
                  <a:pt x="226" y="224"/>
                </a:cubicBezTo>
                <a:cubicBezTo>
                  <a:pt x="224" y="224"/>
                  <a:pt x="222" y="222"/>
                  <a:pt x="218" y="219"/>
                </a:cubicBezTo>
                <a:lnTo>
                  <a:pt x="225" y="189"/>
                </a:lnTo>
                <a:cubicBezTo>
                  <a:pt x="231" y="191"/>
                  <a:pt x="237" y="193"/>
                  <a:pt x="243" y="194"/>
                </a:cubicBezTo>
                <a:cubicBezTo>
                  <a:pt x="249" y="195"/>
                  <a:pt x="255" y="196"/>
                  <a:pt x="260" y="196"/>
                </a:cubicBezTo>
                <a:lnTo>
                  <a:pt x="261" y="197"/>
                </a:lnTo>
                <a:cubicBezTo>
                  <a:pt x="261" y="198"/>
                  <a:pt x="260" y="198"/>
                  <a:pt x="260" y="198"/>
                </a:cubicBezTo>
                <a:close/>
                <a:moveTo>
                  <a:pt x="266" y="189"/>
                </a:moveTo>
                <a:cubicBezTo>
                  <a:pt x="264" y="179"/>
                  <a:pt x="262" y="170"/>
                  <a:pt x="260" y="161"/>
                </a:cubicBezTo>
                <a:cubicBezTo>
                  <a:pt x="259" y="152"/>
                  <a:pt x="257" y="144"/>
                  <a:pt x="254" y="137"/>
                </a:cubicBezTo>
                <a:cubicBezTo>
                  <a:pt x="255" y="137"/>
                  <a:pt x="256" y="137"/>
                  <a:pt x="257" y="136"/>
                </a:cubicBezTo>
                <a:cubicBezTo>
                  <a:pt x="258" y="136"/>
                  <a:pt x="259" y="136"/>
                  <a:pt x="260" y="135"/>
                </a:cubicBezTo>
                <a:cubicBezTo>
                  <a:pt x="261" y="135"/>
                  <a:pt x="261" y="135"/>
                  <a:pt x="261" y="135"/>
                </a:cubicBezTo>
                <a:cubicBezTo>
                  <a:pt x="262" y="135"/>
                  <a:pt x="262" y="135"/>
                  <a:pt x="262" y="135"/>
                </a:cubicBezTo>
                <a:cubicBezTo>
                  <a:pt x="266" y="141"/>
                  <a:pt x="270" y="148"/>
                  <a:pt x="275" y="157"/>
                </a:cubicBezTo>
                <a:cubicBezTo>
                  <a:pt x="279" y="166"/>
                  <a:pt x="284" y="176"/>
                  <a:pt x="288" y="187"/>
                </a:cubicBezTo>
                <a:cubicBezTo>
                  <a:pt x="285" y="188"/>
                  <a:pt x="281" y="188"/>
                  <a:pt x="277" y="189"/>
                </a:cubicBezTo>
                <a:cubicBezTo>
                  <a:pt x="274" y="189"/>
                  <a:pt x="270" y="189"/>
                  <a:pt x="266" y="189"/>
                </a:cubicBezTo>
                <a:close/>
                <a:moveTo>
                  <a:pt x="291" y="367"/>
                </a:moveTo>
                <a:cubicBezTo>
                  <a:pt x="281" y="368"/>
                  <a:pt x="274" y="368"/>
                  <a:pt x="272" y="368"/>
                </a:cubicBezTo>
                <a:cubicBezTo>
                  <a:pt x="273" y="367"/>
                  <a:pt x="274" y="366"/>
                  <a:pt x="274" y="366"/>
                </a:cubicBezTo>
                <a:cubicBezTo>
                  <a:pt x="275" y="365"/>
                  <a:pt x="276" y="364"/>
                  <a:pt x="277" y="364"/>
                </a:cubicBezTo>
                <a:cubicBezTo>
                  <a:pt x="286" y="357"/>
                  <a:pt x="294" y="354"/>
                  <a:pt x="301" y="355"/>
                </a:cubicBezTo>
                <a:cubicBezTo>
                  <a:pt x="307" y="356"/>
                  <a:pt x="314" y="354"/>
                  <a:pt x="321" y="349"/>
                </a:cubicBezTo>
                <a:cubicBezTo>
                  <a:pt x="322" y="349"/>
                  <a:pt x="322" y="348"/>
                  <a:pt x="323" y="347"/>
                </a:cubicBezTo>
                <a:cubicBezTo>
                  <a:pt x="324" y="346"/>
                  <a:pt x="325" y="345"/>
                  <a:pt x="327" y="344"/>
                </a:cubicBezTo>
                <a:cubicBezTo>
                  <a:pt x="327" y="347"/>
                  <a:pt x="327" y="349"/>
                  <a:pt x="327" y="352"/>
                </a:cubicBezTo>
                <a:cubicBezTo>
                  <a:pt x="327" y="355"/>
                  <a:pt x="328" y="357"/>
                  <a:pt x="328" y="360"/>
                </a:cubicBezTo>
                <a:cubicBezTo>
                  <a:pt x="313" y="364"/>
                  <a:pt x="301" y="366"/>
                  <a:pt x="291" y="367"/>
                </a:cubicBezTo>
                <a:close/>
                <a:moveTo>
                  <a:pt x="325" y="197"/>
                </a:moveTo>
                <a:cubicBezTo>
                  <a:pt x="324" y="194"/>
                  <a:pt x="323" y="192"/>
                  <a:pt x="322" y="190"/>
                </a:cubicBezTo>
                <a:cubicBezTo>
                  <a:pt x="322" y="188"/>
                  <a:pt x="322" y="185"/>
                  <a:pt x="321" y="182"/>
                </a:cubicBezTo>
                <a:cubicBezTo>
                  <a:pt x="317" y="184"/>
                  <a:pt x="313" y="186"/>
                  <a:pt x="309" y="189"/>
                </a:cubicBezTo>
                <a:cubicBezTo>
                  <a:pt x="305" y="191"/>
                  <a:pt x="301" y="193"/>
                  <a:pt x="298" y="195"/>
                </a:cubicBezTo>
                <a:lnTo>
                  <a:pt x="297" y="191"/>
                </a:lnTo>
                <a:cubicBezTo>
                  <a:pt x="303" y="190"/>
                  <a:pt x="308" y="188"/>
                  <a:pt x="313" y="186"/>
                </a:cubicBezTo>
                <a:cubicBezTo>
                  <a:pt x="318" y="183"/>
                  <a:pt x="322" y="180"/>
                  <a:pt x="326" y="177"/>
                </a:cubicBezTo>
                <a:cubicBezTo>
                  <a:pt x="334" y="187"/>
                  <a:pt x="343" y="198"/>
                  <a:pt x="351" y="210"/>
                </a:cubicBezTo>
                <a:cubicBezTo>
                  <a:pt x="360" y="223"/>
                  <a:pt x="368" y="236"/>
                  <a:pt x="375" y="251"/>
                </a:cubicBezTo>
                <a:cubicBezTo>
                  <a:pt x="367" y="256"/>
                  <a:pt x="360" y="261"/>
                  <a:pt x="354" y="264"/>
                </a:cubicBezTo>
                <a:cubicBezTo>
                  <a:pt x="348" y="267"/>
                  <a:pt x="344" y="270"/>
                  <a:pt x="343" y="271"/>
                </a:cubicBezTo>
                <a:cubicBezTo>
                  <a:pt x="340" y="265"/>
                  <a:pt x="337" y="260"/>
                  <a:pt x="336" y="254"/>
                </a:cubicBezTo>
                <a:cubicBezTo>
                  <a:pt x="335" y="249"/>
                  <a:pt x="335" y="244"/>
                  <a:pt x="337" y="241"/>
                </a:cubicBezTo>
                <a:cubicBezTo>
                  <a:pt x="338" y="236"/>
                  <a:pt x="342" y="233"/>
                  <a:pt x="346" y="229"/>
                </a:cubicBezTo>
                <a:cubicBezTo>
                  <a:pt x="350" y="226"/>
                  <a:pt x="351" y="223"/>
                  <a:pt x="347" y="219"/>
                </a:cubicBezTo>
                <a:cubicBezTo>
                  <a:pt x="344" y="214"/>
                  <a:pt x="341" y="210"/>
                  <a:pt x="336" y="207"/>
                </a:cubicBezTo>
                <a:cubicBezTo>
                  <a:pt x="332" y="205"/>
                  <a:pt x="328" y="201"/>
                  <a:pt x="325" y="197"/>
                </a:cubicBezTo>
                <a:close/>
                <a:moveTo>
                  <a:pt x="367" y="344"/>
                </a:moveTo>
                <a:cubicBezTo>
                  <a:pt x="355" y="350"/>
                  <a:pt x="344" y="354"/>
                  <a:pt x="334" y="358"/>
                </a:cubicBezTo>
                <a:cubicBezTo>
                  <a:pt x="334" y="354"/>
                  <a:pt x="333" y="351"/>
                  <a:pt x="333" y="348"/>
                </a:cubicBezTo>
                <a:cubicBezTo>
                  <a:pt x="333" y="344"/>
                  <a:pt x="332" y="341"/>
                  <a:pt x="332" y="338"/>
                </a:cubicBezTo>
                <a:cubicBezTo>
                  <a:pt x="333" y="337"/>
                  <a:pt x="334" y="336"/>
                  <a:pt x="335" y="336"/>
                </a:cubicBezTo>
                <a:cubicBezTo>
                  <a:pt x="336" y="335"/>
                  <a:pt x="336" y="334"/>
                  <a:pt x="337" y="334"/>
                </a:cubicBezTo>
                <a:cubicBezTo>
                  <a:pt x="348" y="326"/>
                  <a:pt x="355" y="317"/>
                  <a:pt x="356" y="308"/>
                </a:cubicBezTo>
                <a:cubicBezTo>
                  <a:pt x="357" y="299"/>
                  <a:pt x="354" y="288"/>
                  <a:pt x="347" y="276"/>
                </a:cubicBezTo>
                <a:lnTo>
                  <a:pt x="346" y="276"/>
                </a:lnTo>
                <a:cubicBezTo>
                  <a:pt x="348" y="275"/>
                  <a:pt x="352" y="273"/>
                  <a:pt x="358" y="269"/>
                </a:cubicBezTo>
                <a:cubicBezTo>
                  <a:pt x="364" y="266"/>
                  <a:pt x="371" y="262"/>
                  <a:pt x="378" y="257"/>
                </a:cubicBezTo>
                <a:cubicBezTo>
                  <a:pt x="383" y="267"/>
                  <a:pt x="388" y="277"/>
                  <a:pt x="393" y="288"/>
                </a:cubicBezTo>
                <a:cubicBezTo>
                  <a:pt x="398" y="299"/>
                  <a:pt x="402" y="311"/>
                  <a:pt x="405" y="323"/>
                </a:cubicBezTo>
                <a:cubicBezTo>
                  <a:pt x="393" y="331"/>
                  <a:pt x="380" y="339"/>
                  <a:pt x="367" y="344"/>
                </a:cubicBezTo>
                <a:close/>
                <a:moveTo>
                  <a:pt x="462" y="286"/>
                </a:moveTo>
                <a:lnTo>
                  <a:pt x="458" y="289"/>
                </a:lnTo>
                <a:cubicBezTo>
                  <a:pt x="459" y="299"/>
                  <a:pt x="453" y="310"/>
                  <a:pt x="440" y="323"/>
                </a:cubicBezTo>
                <a:cubicBezTo>
                  <a:pt x="428" y="336"/>
                  <a:pt x="425" y="348"/>
                  <a:pt x="433" y="359"/>
                </a:cubicBezTo>
                <a:cubicBezTo>
                  <a:pt x="434" y="361"/>
                  <a:pt x="436" y="363"/>
                  <a:pt x="438" y="364"/>
                </a:cubicBezTo>
                <a:cubicBezTo>
                  <a:pt x="440" y="365"/>
                  <a:pt x="442" y="366"/>
                  <a:pt x="443" y="367"/>
                </a:cubicBezTo>
                <a:cubicBezTo>
                  <a:pt x="442" y="373"/>
                  <a:pt x="440" y="378"/>
                  <a:pt x="437" y="383"/>
                </a:cubicBezTo>
                <a:cubicBezTo>
                  <a:pt x="435" y="388"/>
                  <a:pt x="432" y="393"/>
                  <a:pt x="429" y="398"/>
                </a:cubicBezTo>
                <a:cubicBezTo>
                  <a:pt x="427" y="385"/>
                  <a:pt x="425" y="373"/>
                  <a:pt x="422" y="360"/>
                </a:cubicBezTo>
                <a:cubicBezTo>
                  <a:pt x="419" y="348"/>
                  <a:pt x="416" y="336"/>
                  <a:pt x="413" y="325"/>
                </a:cubicBezTo>
                <a:cubicBezTo>
                  <a:pt x="421" y="319"/>
                  <a:pt x="429" y="312"/>
                  <a:pt x="438" y="305"/>
                </a:cubicBezTo>
                <a:cubicBezTo>
                  <a:pt x="446" y="298"/>
                  <a:pt x="454" y="289"/>
                  <a:pt x="462" y="280"/>
                </a:cubicBezTo>
                <a:lnTo>
                  <a:pt x="462" y="286"/>
                </a:lnTo>
                <a:close/>
                <a:moveTo>
                  <a:pt x="413" y="246"/>
                </a:moveTo>
                <a:cubicBezTo>
                  <a:pt x="416" y="249"/>
                  <a:pt x="417" y="252"/>
                  <a:pt x="417" y="254"/>
                </a:cubicBezTo>
                <a:cubicBezTo>
                  <a:pt x="417" y="257"/>
                  <a:pt x="417" y="259"/>
                  <a:pt x="419" y="261"/>
                </a:cubicBezTo>
                <a:cubicBezTo>
                  <a:pt x="421" y="265"/>
                  <a:pt x="427" y="268"/>
                  <a:pt x="435" y="270"/>
                </a:cubicBezTo>
                <a:cubicBezTo>
                  <a:pt x="443" y="272"/>
                  <a:pt x="450" y="273"/>
                  <a:pt x="456" y="272"/>
                </a:cubicBezTo>
                <a:lnTo>
                  <a:pt x="458" y="275"/>
                </a:lnTo>
                <a:cubicBezTo>
                  <a:pt x="451" y="284"/>
                  <a:pt x="443" y="292"/>
                  <a:pt x="435" y="299"/>
                </a:cubicBezTo>
                <a:cubicBezTo>
                  <a:pt x="427" y="306"/>
                  <a:pt x="419" y="313"/>
                  <a:pt x="411" y="319"/>
                </a:cubicBezTo>
                <a:cubicBezTo>
                  <a:pt x="407" y="307"/>
                  <a:pt x="403" y="295"/>
                  <a:pt x="398" y="284"/>
                </a:cubicBezTo>
                <a:cubicBezTo>
                  <a:pt x="394" y="273"/>
                  <a:pt x="388" y="263"/>
                  <a:pt x="383" y="253"/>
                </a:cubicBezTo>
                <a:cubicBezTo>
                  <a:pt x="386" y="251"/>
                  <a:pt x="391" y="248"/>
                  <a:pt x="395" y="245"/>
                </a:cubicBezTo>
                <a:cubicBezTo>
                  <a:pt x="399" y="242"/>
                  <a:pt x="403" y="239"/>
                  <a:pt x="407" y="235"/>
                </a:cubicBezTo>
                <a:lnTo>
                  <a:pt x="413" y="246"/>
                </a:lnTo>
                <a:close/>
                <a:moveTo>
                  <a:pt x="348" y="172"/>
                </a:moveTo>
                <a:cubicBezTo>
                  <a:pt x="351" y="175"/>
                  <a:pt x="354" y="177"/>
                  <a:pt x="356" y="179"/>
                </a:cubicBezTo>
                <a:cubicBezTo>
                  <a:pt x="358" y="180"/>
                  <a:pt x="362" y="181"/>
                  <a:pt x="367" y="180"/>
                </a:cubicBezTo>
                <a:cubicBezTo>
                  <a:pt x="373" y="179"/>
                  <a:pt x="378" y="178"/>
                  <a:pt x="382" y="178"/>
                </a:cubicBezTo>
                <a:cubicBezTo>
                  <a:pt x="384" y="180"/>
                  <a:pt x="386" y="182"/>
                  <a:pt x="388" y="184"/>
                </a:cubicBezTo>
                <a:cubicBezTo>
                  <a:pt x="391" y="186"/>
                  <a:pt x="393" y="188"/>
                  <a:pt x="395" y="189"/>
                </a:cubicBezTo>
                <a:cubicBezTo>
                  <a:pt x="396" y="196"/>
                  <a:pt x="397" y="203"/>
                  <a:pt x="397" y="210"/>
                </a:cubicBezTo>
                <a:cubicBezTo>
                  <a:pt x="397" y="218"/>
                  <a:pt x="399" y="224"/>
                  <a:pt x="402" y="228"/>
                </a:cubicBezTo>
                <a:lnTo>
                  <a:pt x="403" y="229"/>
                </a:lnTo>
                <a:cubicBezTo>
                  <a:pt x="400" y="233"/>
                  <a:pt x="396" y="236"/>
                  <a:pt x="392" y="239"/>
                </a:cubicBezTo>
                <a:cubicBezTo>
                  <a:pt x="387" y="242"/>
                  <a:pt x="384" y="245"/>
                  <a:pt x="380" y="248"/>
                </a:cubicBezTo>
                <a:cubicBezTo>
                  <a:pt x="373" y="232"/>
                  <a:pt x="365" y="219"/>
                  <a:pt x="356" y="206"/>
                </a:cubicBezTo>
                <a:cubicBezTo>
                  <a:pt x="348" y="194"/>
                  <a:pt x="339" y="183"/>
                  <a:pt x="331" y="173"/>
                </a:cubicBezTo>
                <a:cubicBezTo>
                  <a:pt x="332" y="172"/>
                  <a:pt x="334" y="170"/>
                  <a:pt x="336" y="169"/>
                </a:cubicBezTo>
                <a:cubicBezTo>
                  <a:pt x="337" y="167"/>
                  <a:pt x="339" y="165"/>
                  <a:pt x="340" y="163"/>
                </a:cubicBezTo>
                <a:cubicBezTo>
                  <a:pt x="343" y="166"/>
                  <a:pt x="345" y="169"/>
                  <a:pt x="348" y="172"/>
                </a:cubicBezTo>
                <a:close/>
                <a:moveTo>
                  <a:pt x="325" y="140"/>
                </a:moveTo>
                <a:cubicBezTo>
                  <a:pt x="326" y="143"/>
                  <a:pt x="327" y="146"/>
                  <a:pt x="329" y="149"/>
                </a:cubicBezTo>
                <a:cubicBezTo>
                  <a:pt x="330" y="151"/>
                  <a:pt x="331" y="152"/>
                  <a:pt x="332" y="154"/>
                </a:cubicBezTo>
                <a:cubicBezTo>
                  <a:pt x="333" y="155"/>
                  <a:pt x="335" y="157"/>
                  <a:pt x="336" y="158"/>
                </a:cubicBezTo>
                <a:cubicBezTo>
                  <a:pt x="335" y="160"/>
                  <a:pt x="333" y="162"/>
                  <a:pt x="332" y="163"/>
                </a:cubicBezTo>
                <a:cubicBezTo>
                  <a:pt x="330" y="165"/>
                  <a:pt x="328" y="167"/>
                  <a:pt x="327" y="169"/>
                </a:cubicBezTo>
                <a:cubicBezTo>
                  <a:pt x="318" y="158"/>
                  <a:pt x="309" y="149"/>
                  <a:pt x="301" y="142"/>
                </a:cubicBezTo>
                <a:cubicBezTo>
                  <a:pt x="292" y="134"/>
                  <a:pt x="284" y="127"/>
                  <a:pt x="277" y="121"/>
                </a:cubicBezTo>
                <a:cubicBezTo>
                  <a:pt x="278" y="121"/>
                  <a:pt x="278" y="120"/>
                  <a:pt x="278" y="120"/>
                </a:cubicBezTo>
                <a:lnTo>
                  <a:pt x="278" y="119"/>
                </a:lnTo>
                <a:cubicBezTo>
                  <a:pt x="279" y="118"/>
                  <a:pt x="280" y="117"/>
                  <a:pt x="280" y="115"/>
                </a:cubicBezTo>
                <a:cubicBezTo>
                  <a:pt x="280" y="114"/>
                  <a:pt x="280" y="113"/>
                  <a:pt x="280" y="112"/>
                </a:cubicBezTo>
                <a:cubicBezTo>
                  <a:pt x="287" y="114"/>
                  <a:pt x="293" y="116"/>
                  <a:pt x="300" y="119"/>
                </a:cubicBezTo>
                <a:cubicBezTo>
                  <a:pt x="307" y="122"/>
                  <a:pt x="314" y="126"/>
                  <a:pt x="322" y="131"/>
                </a:cubicBezTo>
                <a:cubicBezTo>
                  <a:pt x="323" y="134"/>
                  <a:pt x="324" y="137"/>
                  <a:pt x="325" y="140"/>
                </a:cubicBezTo>
                <a:close/>
                <a:moveTo>
                  <a:pt x="311" y="104"/>
                </a:moveTo>
                <a:cubicBezTo>
                  <a:pt x="313" y="105"/>
                  <a:pt x="314" y="106"/>
                  <a:pt x="315" y="109"/>
                </a:cubicBezTo>
                <a:cubicBezTo>
                  <a:pt x="317" y="111"/>
                  <a:pt x="318" y="113"/>
                  <a:pt x="319" y="116"/>
                </a:cubicBezTo>
                <a:cubicBezTo>
                  <a:pt x="320" y="118"/>
                  <a:pt x="320" y="120"/>
                  <a:pt x="321" y="123"/>
                </a:cubicBezTo>
                <a:cubicBezTo>
                  <a:pt x="314" y="118"/>
                  <a:pt x="307" y="115"/>
                  <a:pt x="300" y="112"/>
                </a:cubicBezTo>
                <a:cubicBezTo>
                  <a:pt x="293" y="109"/>
                  <a:pt x="287" y="106"/>
                  <a:pt x="281" y="105"/>
                </a:cubicBezTo>
                <a:cubicBezTo>
                  <a:pt x="281" y="104"/>
                  <a:pt x="281" y="103"/>
                  <a:pt x="281" y="102"/>
                </a:cubicBezTo>
                <a:cubicBezTo>
                  <a:pt x="281" y="101"/>
                  <a:pt x="281" y="100"/>
                  <a:pt x="280" y="100"/>
                </a:cubicBezTo>
                <a:cubicBezTo>
                  <a:pt x="284" y="100"/>
                  <a:pt x="289" y="100"/>
                  <a:pt x="293" y="100"/>
                </a:cubicBezTo>
                <a:cubicBezTo>
                  <a:pt x="298" y="100"/>
                  <a:pt x="302" y="100"/>
                  <a:pt x="307" y="101"/>
                </a:cubicBezTo>
                <a:cubicBezTo>
                  <a:pt x="308" y="102"/>
                  <a:pt x="310" y="102"/>
                  <a:pt x="311" y="104"/>
                </a:cubicBezTo>
                <a:close/>
                <a:moveTo>
                  <a:pt x="299" y="66"/>
                </a:moveTo>
                <a:cubicBezTo>
                  <a:pt x="299" y="66"/>
                  <a:pt x="300" y="67"/>
                  <a:pt x="301" y="68"/>
                </a:cubicBezTo>
                <a:cubicBezTo>
                  <a:pt x="304" y="72"/>
                  <a:pt x="305" y="77"/>
                  <a:pt x="305" y="81"/>
                </a:cubicBezTo>
                <a:cubicBezTo>
                  <a:pt x="305" y="86"/>
                  <a:pt x="304" y="90"/>
                  <a:pt x="301" y="94"/>
                </a:cubicBezTo>
                <a:cubicBezTo>
                  <a:pt x="297" y="94"/>
                  <a:pt x="293" y="94"/>
                  <a:pt x="290" y="94"/>
                </a:cubicBezTo>
                <a:cubicBezTo>
                  <a:pt x="286" y="93"/>
                  <a:pt x="282" y="93"/>
                  <a:pt x="278" y="93"/>
                </a:cubicBezTo>
                <a:cubicBezTo>
                  <a:pt x="278" y="91"/>
                  <a:pt x="276" y="88"/>
                  <a:pt x="275" y="86"/>
                </a:cubicBezTo>
                <a:cubicBezTo>
                  <a:pt x="273" y="83"/>
                  <a:pt x="271" y="81"/>
                  <a:pt x="269" y="79"/>
                </a:cubicBezTo>
                <a:cubicBezTo>
                  <a:pt x="273" y="77"/>
                  <a:pt x="277" y="74"/>
                  <a:pt x="281" y="72"/>
                </a:cubicBezTo>
                <a:cubicBezTo>
                  <a:pt x="286" y="69"/>
                  <a:pt x="291" y="67"/>
                  <a:pt x="296" y="65"/>
                </a:cubicBezTo>
                <a:cubicBezTo>
                  <a:pt x="297" y="65"/>
                  <a:pt x="298" y="65"/>
                  <a:pt x="299" y="66"/>
                </a:cubicBezTo>
                <a:close/>
                <a:moveTo>
                  <a:pt x="263" y="16"/>
                </a:moveTo>
                <a:cubicBezTo>
                  <a:pt x="266" y="16"/>
                  <a:pt x="268" y="17"/>
                  <a:pt x="271" y="18"/>
                </a:cubicBezTo>
                <a:cubicBezTo>
                  <a:pt x="274" y="19"/>
                  <a:pt x="276" y="20"/>
                  <a:pt x="279" y="20"/>
                </a:cubicBezTo>
                <a:cubicBezTo>
                  <a:pt x="280" y="21"/>
                  <a:pt x="280" y="22"/>
                  <a:pt x="280" y="24"/>
                </a:cubicBezTo>
                <a:cubicBezTo>
                  <a:pt x="280" y="25"/>
                  <a:pt x="279" y="27"/>
                  <a:pt x="278" y="28"/>
                </a:cubicBezTo>
                <a:cubicBezTo>
                  <a:pt x="280" y="30"/>
                  <a:pt x="281" y="32"/>
                  <a:pt x="282" y="35"/>
                </a:cubicBezTo>
                <a:cubicBezTo>
                  <a:pt x="283" y="37"/>
                  <a:pt x="284" y="40"/>
                  <a:pt x="284" y="42"/>
                </a:cubicBezTo>
                <a:cubicBezTo>
                  <a:pt x="283" y="41"/>
                  <a:pt x="281" y="40"/>
                  <a:pt x="279" y="39"/>
                </a:cubicBezTo>
                <a:cubicBezTo>
                  <a:pt x="277" y="38"/>
                  <a:pt x="275" y="38"/>
                  <a:pt x="273" y="37"/>
                </a:cubicBezTo>
                <a:cubicBezTo>
                  <a:pt x="271" y="36"/>
                  <a:pt x="269" y="35"/>
                  <a:pt x="266" y="35"/>
                </a:cubicBezTo>
                <a:cubicBezTo>
                  <a:pt x="264" y="34"/>
                  <a:pt x="261" y="33"/>
                  <a:pt x="259" y="33"/>
                </a:cubicBezTo>
                <a:lnTo>
                  <a:pt x="263" y="16"/>
                </a:lnTo>
                <a:close/>
                <a:moveTo>
                  <a:pt x="265" y="41"/>
                </a:moveTo>
                <a:cubicBezTo>
                  <a:pt x="267" y="42"/>
                  <a:pt x="269" y="42"/>
                  <a:pt x="271" y="43"/>
                </a:cubicBezTo>
                <a:cubicBezTo>
                  <a:pt x="274" y="44"/>
                  <a:pt x="276" y="45"/>
                  <a:pt x="279" y="46"/>
                </a:cubicBezTo>
                <a:cubicBezTo>
                  <a:pt x="282" y="47"/>
                  <a:pt x="284" y="49"/>
                  <a:pt x="286" y="50"/>
                </a:cubicBezTo>
                <a:cubicBezTo>
                  <a:pt x="287" y="52"/>
                  <a:pt x="287" y="54"/>
                  <a:pt x="287" y="56"/>
                </a:cubicBezTo>
                <a:cubicBezTo>
                  <a:pt x="287" y="58"/>
                  <a:pt x="287" y="60"/>
                  <a:pt x="287" y="62"/>
                </a:cubicBezTo>
                <a:cubicBezTo>
                  <a:pt x="283" y="64"/>
                  <a:pt x="279" y="66"/>
                  <a:pt x="275" y="68"/>
                </a:cubicBezTo>
                <a:cubicBezTo>
                  <a:pt x="271" y="71"/>
                  <a:pt x="267" y="73"/>
                  <a:pt x="264" y="75"/>
                </a:cubicBezTo>
                <a:cubicBezTo>
                  <a:pt x="262" y="74"/>
                  <a:pt x="261" y="73"/>
                  <a:pt x="259" y="72"/>
                </a:cubicBezTo>
                <a:cubicBezTo>
                  <a:pt x="258" y="71"/>
                  <a:pt x="256" y="70"/>
                  <a:pt x="255" y="70"/>
                </a:cubicBezTo>
                <a:cubicBezTo>
                  <a:pt x="255" y="69"/>
                  <a:pt x="254" y="69"/>
                  <a:pt x="254" y="69"/>
                </a:cubicBezTo>
                <a:cubicBezTo>
                  <a:pt x="253" y="69"/>
                  <a:pt x="253" y="69"/>
                  <a:pt x="252" y="69"/>
                </a:cubicBezTo>
                <a:lnTo>
                  <a:pt x="258" y="39"/>
                </a:lnTo>
                <a:cubicBezTo>
                  <a:pt x="260" y="40"/>
                  <a:pt x="262" y="40"/>
                  <a:pt x="265" y="41"/>
                </a:cubicBezTo>
                <a:close/>
                <a:moveTo>
                  <a:pt x="223" y="9"/>
                </a:moveTo>
                <a:cubicBezTo>
                  <a:pt x="235" y="10"/>
                  <a:pt x="246" y="12"/>
                  <a:pt x="257" y="14"/>
                </a:cubicBezTo>
                <a:lnTo>
                  <a:pt x="253" y="31"/>
                </a:lnTo>
                <a:cubicBezTo>
                  <a:pt x="246" y="30"/>
                  <a:pt x="239" y="29"/>
                  <a:pt x="231" y="29"/>
                </a:cubicBezTo>
                <a:cubicBezTo>
                  <a:pt x="224" y="29"/>
                  <a:pt x="217" y="29"/>
                  <a:pt x="210" y="30"/>
                </a:cubicBezTo>
                <a:cubicBezTo>
                  <a:pt x="207" y="26"/>
                  <a:pt x="204" y="23"/>
                  <a:pt x="200" y="19"/>
                </a:cubicBezTo>
                <a:cubicBezTo>
                  <a:pt x="197" y="15"/>
                  <a:pt x="193" y="11"/>
                  <a:pt x="189" y="8"/>
                </a:cubicBezTo>
                <a:cubicBezTo>
                  <a:pt x="200" y="7"/>
                  <a:pt x="212" y="8"/>
                  <a:pt x="223" y="9"/>
                </a:cubicBezTo>
                <a:close/>
                <a:moveTo>
                  <a:pt x="127" y="18"/>
                </a:moveTo>
                <a:cubicBezTo>
                  <a:pt x="144" y="13"/>
                  <a:pt x="162" y="10"/>
                  <a:pt x="180" y="8"/>
                </a:cubicBezTo>
                <a:cubicBezTo>
                  <a:pt x="184" y="12"/>
                  <a:pt x="189" y="16"/>
                  <a:pt x="192" y="20"/>
                </a:cubicBezTo>
                <a:cubicBezTo>
                  <a:pt x="196" y="23"/>
                  <a:pt x="200" y="27"/>
                  <a:pt x="203" y="31"/>
                </a:cubicBezTo>
                <a:cubicBezTo>
                  <a:pt x="194" y="32"/>
                  <a:pt x="186" y="35"/>
                  <a:pt x="178" y="39"/>
                </a:cubicBezTo>
                <a:cubicBezTo>
                  <a:pt x="170" y="43"/>
                  <a:pt x="164" y="47"/>
                  <a:pt x="158" y="53"/>
                </a:cubicBezTo>
                <a:cubicBezTo>
                  <a:pt x="145" y="49"/>
                  <a:pt x="132" y="46"/>
                  <a:pt x="118" y="43"/>
                </a:cubicBezTo>
                <a:cubicBezTo>
                  <a:pt x="104" y="40"/>
                  <a:pt x="89" y="39"/>
                  <a:pt x="75" y="39"/>
                </a:cubicBezTo>
                <a:cubicBezTo>
                  <a:pt x="91" y="30"/>
                  <a:pt x="109" y="23"/>
                  <a:pt x="127" y="18"/>
                </a:cubicBezTo>
                <a:close/>
                <a:moveTo>
                  <a:pt x="45" y="59"/>
                </a:moveTo>
                <a:lnTo>
                  <a:pt x="27" y="72"/>
                </a:lnTo>
                <a:cubicBezTo>
                  <a:pt x="30" y="69"/>
                  <a:pt x="34" y="66"/>
                  <a:pt x="37" y="63"/>
                </a:cubicBezTo>
                <a:cubicBezTo>
                  <a:pt x="41" y="60"/>
                  <a:pt x="45" y="57"/>
                  <a:pt x="48" y="55"/>
                </a:cubicBezTo>
                <a:cubicBezTo>
                  <a:pt x="51" y="53"/>
                  <a:pt x="53" y="51"/>
                  <a:pt x="56" y="50"/>
                </a:cubicBezTo>
                <a:cubicBezTo>
                  <a:pt x="58" y="49"/>
                  <a:pt x="61" y="47"/>
                  <a:pt x="63" y="45"/>
                </a:cubicBezTo>
                <a:cubicBezTo>
                  <a:pt x="70" y="45"/>
                  <a:pt x="76" y="45"/>
                  <a:pt x="83" y="45"/>
                </a:cubicBezTo>
                <a:cubicBezTo>
                  <a:pt x="90" y="46"/>
                  <a:pt x="96" y="46"/>
                  <a:pt x="103" y="47"/>
                </a:cubicBezTo>
                <a:lnTo>
                  <a:pt x="101" y="47"/>
                </a:lnTo>
                <a:cubicBezTo>
                  <a:pt x="93" y="49"/>
                  <a:pt x="84" y="50"/>
                  <a:pt x="74" y="50"/>
                </a:cubicBezTo>
                <a:cubicBezTo>
                  <a:pt x="65" y="49"/>
                  <a:pt x="55" y="52"/>
                  <a:pt x="45" y="59"/>
                </a:cubicBezTo>
                <a:close/>
                <a:moveTo>
                  <a:pt x="66" y="145"/>
                </a:moveTo>
                <a:cubicBezTo>
                  <a:pt x="64" y="142"/>
                  <a:pt x="62" y="139"/>
                  <a:pt x="62" y="137"/>
                </a:cubicBezTo>
                <a:cubicBezTo>
                  <a:pt x="65" y="135"/>
                  <a:pt x="68" y="131"/>
                  <a:pt x="69" y="127"/>
                </a:cubicBezTo>
                <a:cubicBezTo>
                  <a:pt x="70" y="123"/>
                  <a:pt x="72" y="120"/>
                  <a:pt x="75" y="119"/>
                </a:cubicBezTo>
                <a:cubicBezTo>
                  <a:pt x="80" y="115"/>
                  <a:pt x="85" y="114"/>
                  <a:pt x="92" y="115"/>
                </a:cubicBezTo>
                <a:cubicBezTo>
                  <a:pt x="98" y="116"/>
                  <a:pt x="104" y="114"/>
                  <a:pt x="110" y="109"/>
                </a:cubicBezTo>
                <a:cubicBezTo>
                  <a:pt x="112" y="108"/>
                  <a:pt x="114" y="106"/>
                  <a:pt x="116" y="103"/>
                </a:cubicBezTo>
                <a:cubicBezTo>
                  <a:pt x="118" y="101"/>
                  <a:pt x="119" y="98"/>
                  <a:pt x="121" y="95"/>
                </a:cubicBezTo>
                <a:cubicBezTo>
                  <a:pt x="124" y="94"/>
                  <a:pt x="128" y="94"/>
                  <a:pt x="131" y="94"/>
                </a:cubicBezTo>
                <a:cubicBezTo>
                  <a:pt x="134" y="93"/>
                  <a:pt x="137" y="93"/>
                  <a:pt x="141" y="93"/>
                </a:cubicBezTo>
                <a:cubicBezTo>
                  <a:pt x="140" y="97"/>
                  <a:pt x="140" y="102"/>
                  <a:pt x="141" y="107"/>
                </a:cubicBezTo>
                <a:cubicBezTo>
                  <a:pt x="142" y="112"/>
                  <a:pt x="143" y="116"/>
                  <a:pt x="145" y="121"/>
                </a:cubicBezTo>
                <a:cubicBezTo>
                  <a:pt x="134" y="126"/>
                  <a:pt x="122" y="131"/>
                  <a:pt x="110" y="137"/>
                </a:cubicBezTo>
                <a:cubicBezTo>
                  <a:pt x="98" y="143"/>
                  <a:pt x="86" y="150"/>
                  <a:pt x="74" y="158"/>
                </a:cubicBezTo>
                <a:cubicBezTo>
                  <a:pt x="71" y="153"/>
                  <a:pt x="68" y="149"/>
                  <a:pt x="66" y="145"/>
                </a:cubicBezTo>
                <a:close/>
                <a:moveTo>
                  <a:pt x="24" y="242"/>
                </a:moveTo>
                <a:cubicBezTo>
                  <a:pt x="17" y="234"/>
                  <a:pt x="12" y="227"/>
                  <a:pt x="8" y="221"/>
                </a:cubicBezTo>
                <a:cubicBezTo>
                  <a:pt x="18" y="210"/>
                  <a:pt x="29" y="200"/>
                  <a:pt x="39" y="191"/>
                </a:cubicBezTo>
                <a:cubicBezTo>
                  <a:pt x="50" y="182"/>
                  <a:pt x="61" y="174"/>
                  <a:pt x="72" y="167"/>
                </a:cubicBezTo>
                <a:cubicBezTo>
                  <a:pt x="76" y="172"/>
                  <a:pt x="80" y="177"/>
                  <a:pt x="84" y="183"/>
                </a:cubicBezTo>
                <a:cubicBezTo>
                  <a:pt x="88" y="188"/>
                  <a:pt x="93" y="195"/>
                  <a:pt x="98" y="201"/>
                </a:cubicBezTo>
                <a:cubicBezTo>
                  <a:pt x="96" y="203"/>
                  <a:pt x="94" y="206"/>
                  <a:pt x="92" y="208"/>
                </a:cubicBezTo>
                <a:cubicBezTo>
                  <a:pt x="91" y="211"/>
                  <a:pt x="89" y="214"/>
                  <a:pt x="88" y="217"/>
                </a:cubicBezTo>
                <a:cubicBezTo>
                  <a:pt x="81" y="224"/>
                  <a:pt x="74" y="232"/>
                  <a:pt x="67" y="241"/>
                </a:cubicBezTo>
                <a:cubicBezTo>
                  <a:pt x="60" y="250"/>
                  <a:pt x="53" y="258"/>
                  <a:pt x="47" y="267"/>
                </a:cubicBezTo>
                <a:cubicBezTo>
                  <a:pt x="38" y="258"/>
                  <a:pt x="30" y="250"/>
                  <a:pt x="24" y="242"/>
                </a:cubicBezTo>
                <a:close/>
                <a:moveTo>
                  <a:pt x="48" y="276"/>
                </a:moveTo>
                <a:cubicBezTo>
                  <a:pt x="55" y="283"/>
                  <a:pt x="63" y="290"/>
                  <a:pt x="73" y="297"/>
                </a:cubicBezTo>
                <a:cubicBezTo>
                  <a:pt x="82" y="304"/>
                  <a:pt x="92" y="311"/>
                  <a:pt x="103" y="319"/>
                </a:cubicBezTo>
                <a:cubicBezTo>
                  <a:pt x="97" y="331"/>
                  <a:pt x="92" y="344"/>
                  <a:pt x="87" y="356"/>
                </a:cubicBezTo>
                <a:cubicBezTo>
                  <a:pt x="82" y="368"/>
                  <a:pt x="77" y="381"/>
                  <a:pt x="73" y="394"/>
                </a:cubicBezTo>
                <a:cubicBezTo>
                  <a:pt x="55" y="382"/>
                  <a:pt x="42" y="371"/>
                  <a:pt x="34" y="362"/>
                </a:cubicBezTo>
                <a:cubicBezTo>
                  <a:pt x="27" y="352"/>
                  <a:pt x="23" y="347"/>
                  <a:pt x="23" y="347"/>
                </a:cubicBezTo>
                <a:lnTo>
                  <a:pt x="21" y="348"/>
                </a:lnTo>
                <a:cubicBezTo>
                  <a:pt x="22" y="339"/>
                  <a:pt x="26" y="329"/>
                  <a:pt x="31" y="320"/>
                </a:cubicBezTo>
                <a:cubicBezTo>
                  <a:pt x="37" y="311"/>
                  <a:pt x="39" y="302"/>
                  <a:pt x="37" y="292"/>
                </a:cubicBezTo>
                <a:cubicBezTo>
                  <a:pt x="39" y="289"/>
                  <a:pt x="40" y="287"/>
                  <a:pt x="42" y="284"/>
                </a:cubicBezTo>
                <a:cubicBezTo>
                  <a:pt x="44" y="282"/>
                  <a:pt x="46" y="279"/>
                  <a:pt x="48" y="276"/>
                </a:cubicBezTo>
                <a:close/>
              </a:path>
            </a:pathLst>
          </a:custGeom>
          <a:noFill/>
          <a:ln w="0">
            <a:solidFill>
              <a:srgbClr val="CCE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9" name="Rectangle 24"/>
          <p:cNvSpPr>
            <a:spLocks noChangeArrowheads="1"/>
          </p:cNvSpPr>
          <p:nvPr/>
        </p:nvSpPr>
        <p:spPr bwMode="auto">
          <a:xfrm>
            <a:off x="42334" y="6642100"/>
            <a:ext cx="1210733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b="1">
              <a:solidFill>
                <a:srgbClr val="0066CC"/>
              </a:solidFill>
            </a:endParaRPr>
          </a:p>
        </p:txBody>
      </p:sp>
      <p:sp>
        <p:nvSpPr>
          <p:cNvPr id="10" name="Rectangle 25"/>
          <p:cNvSpPr>
            <a:spLocks noChangeArrowheads="1"/>
          </p:cNvSpPr>
          <p:nvPr/>
        </p:nvSpPr>
        <p:spPr bwMode="auto">
          <a:xfrm>
            <a:off x="0" y="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3200" b="1" dirty="0">
              <a:solidFill>
                <a:srgbClr val="FFFF00"/>
              </a:solidFill>
              <a:latin typeface="Times New Roman" pitchFamily="18" charset="0"/>
            </a:endParaRPr>
          </a:p>
        </p:txBody>
      </p:sp>
      <p:sp>
        <p:nvSpPr>
          <p:cNvPr id="4118" name="Rectangle 22"/>
          <p:cNvSpPr>
            <a:spLocks noGrp="1" noChangeArrowheads="1"/>
          </p:cNvSpPr>
          <p:nvPr>
            <p:ph type="ctrTitle"/>
          </p:nvPr>
        </p:nvSpPr>
        <p:spPr>
          <a:xfrm>
            <a:off x="914400" y="2130426"/>
            <a:ext cx="10363200" cy="1470025"/>
          </a:xfrm>
        </p:spPr>
        <p:txBody>
          <a:bodyPr/>
          <a:lstStyle>
            <a:lvl1pPr>
              <a:defRPr sz="4000">
                <a:solidFill>
                  <a:srgbClr val="CC3300"/>
                </a:solidFill>
              </a:defRPr>
            </a:lvl1pPr>
          </a:lstStyle>
          <a:p>
            <a:r>
              <a:rPr lang="en-US"/>
              <a:t>Click to edit Master title style</a:t>
            </a:r>
          </a:p>
        </p:txBody>
      </p:sp>
      <p:sp>
        <p:nvSpPr>
          <p:cNvPr id="4119" name="Rectangle 2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solidFill>
                  <a:srgbClr val="000066"/>
                </a:solidFill>
              </a:defRPr>
            </a:lvl1pPr>
          </a:lstStyle>
          <a:p>
            <a:r>
              <a:rPr lang="en-US"/>
              <a:t>Click to edit Master subtitle style</a:t>
            </a:r>
          </a:p>
        </p:txBody>
      </p:sp>
    </p:spTree>
    <p:extLst>
      <p:ext uri="{BB962C8B-B14F-4D97-AF65-F5344CB8AC3E}">
        <p14:creationId xmlns:p14="http://schemas.microsoft.com/office/powerpoint/2010/main" val="134074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410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60326"/>
            <a:ext cx="3048000" cy="6492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0326"/>
            <a:ext cx="8940800" cy="6492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805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60325"/>
            <a:ext cx="12192000" cy="838200"/>
          </a:xfrm>
        </p:spPr>
        <p:txBody>
          <a:bodyPr/>
          <a:lstStyle/>
          <a:p>
            <a:r>
              <a:rPr lang="en-US"/>
              <a:t>Click to edit Master title style</a:t>
            </a:r>
          </a:p>
        </p:txBody>
      </p:sp>
      <p:sp>
        <p:nvSpPr>
          <p:cNvPr id="3" name="Table Placeholder 2"/>
          <p:cNvSpPr>
            <a:spLocks noGrp="1"/>
          </p:cNvSpPr>
          <p:nvPr>
            <p:ph type="tbl" idx="1"/>
          </p:nvPr>
        </p:nvSpPr>
        <p:spPr>
          <a:xfrm>
            <a:off x="203200" y="1066800"/>
            <a:ext cx="11785600" cy="5486400"/>
          </a:xfrm>
        </p:spPr>
        <p:txBody>
          <a:bodyPr/>
          <a:lstStyle/>
          <a:p>
            <a:pPr lvl="0"/>
            <a:r>
              <a:rPr lang="en-US" noProof="0"/>
              <a:t>Click icon to add table</a:t>
            </a:r>
          </a:p>
        </p:txBody>
      </p:sp>
    </p:spTree>
    <p:extLst>
      <p:ext uri="{BB962C8B-B14F-4D97-AF65-F5344CB8AC3E}">
        <p14:creationId xmlns:p14="http://schemas.microsoft.com/office/powerpoint/2010/main" val="1360758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549400" y="6243638"/>
            <a:ext cx="2540000" cy="457200"/>
          </a:xfrm>
          <a:prstGeom prst="rect">
            <a:avLst/>
          </a:prstGeom>
        </p:spPr>
        <p:txBody>
          <a:bodyPr/>
          <a:lstStyle>
            <a:lvl1pPr>
              <a:defRPr/>
            </a:lvl1pPr>
          </a:lstStyle>
          <a:p>
            <a:fld id="{A4D92E4C-869B-41EE-9D58-09AFB4AC1029}" type="datetimeFigureOut">
              <a:rPr lang="en-US" smtClean="0"/>
              <a:t>6/4/2024</a:t>
            </a:fld>
            <a:endParaRPr lang="en-US"/>
          </a:p>
        </p:txBody>
      </p:sp>
      <p:sp>
        <p:nvSpPr>
          <p:cNvPr id="7" name="Footer Placeholder 6"/>
          <p:cNvSpPr>
            <a:spLocks noGrp="1"/>
          </p:cNvSpPr>
          <p:nvPr>
            <p:ph type="ftr" sz="quarter" idx="11"/>
          </p:nvPr>
        </p:nvSpPr>
        <p:spPr>
          <a:xfrm>
            <a:off x="4876800" y="6243638"/>
            <a:ext cx="38608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9389533" y="6243638"/>
            <a:ext cx="2540000" cy="457200"/>
          </a:xfrm>
          <a:prstGeom prst="rect">
            <a:avLst/>
          </a:prstGeom>
        </p:spPr>
        <p:txBody>
          <a:bodyPr/>
          <a:lstStyle>
            <a:lvl1pPr>
              <a:defRPr/>
            </a:lvl1pPr>
          </a:lstStyle>
          <a:p>
            <a:fld id="{2196EA07-D703-4F24-8FC3-4DFD6AEF7483}" type="slidenum">
              <a:rPr lang="en-US" smtClean="0"/>
              <a:t>‹#›</a:t>
            </a:fld>
            <a:endParaRPr lang="en-US"/>
          </a:p>
        </p:txBody>
      </p:sp>
    </p:spTree>
    <p:extLst>
      <p:ext uri="{BB962C8B-B14F-4D97-AF65-F5344CB8AC3E}">
        <p14:creationId xmlns:p14="http://schemas.microsoft.com/office/powerpoint/2010/main" val="292703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49400" y="6243638"/>
            <a:ext cx="2540000" cy="457200"/>
          </a:xfrm>
          <a:prstGeom prst="rect">
            <a:avLst/>
          </a:prstGeom>
        </p:spPr>
        <p:txBody>
          <a:bodyPr/>
          <a:lstStyle>
            <a:lvl1pPr>
              <a:defRPr/>
            </a:lvl1pPr>
          </a:lstStyle>
          <a:p>
            <a:fld id="{A4D92E4C-869B-41EE-9D58-09AFB4AC1029}" type="datetimeFigureOut">
              <a:rPr lang="en-US" smtClean="0"/>
              <a:t>6/4/2024</a:t>
            </a:fld>
            <a:endParaRPr lang="en-US"/>
          </a:p>
        </p:txBody>
      </p:sp>
      <p:sp>
        <p:nvSpPr>
          <p:cNvPr id="6" name="Footer Placeholder 5"/>
          <p:cNvSpPr>
            <a:spLocks noGrp="1"/>
          </p:cNvSpPr>
          <p:nvPr>
            <p:ph type="ftr" sz="quarter" idx="11"/>
          </p:nvPr>
        </p:nvSpPr>
        <p:spPr>
          <a:xfrm>
            <a:off x="4876800" y="6243638"/>
            <a:ext cx="3860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9389533" y="6243638"/>
            <a:ext cx="2540000" cy="457200"/>
          </a:xfrm>
          <a:prstGeom prst="rect">
            <a:avLst/>
          </a:prstGeom>
        </p:spPr>
        <p:txBody>
          <a:bodyPr/>
          <a:lstStyle>
            <a:lvl1pPr>
              <a:defRPr/>
            </a:lvl1pPr>
          </a:lstStyle>
          <a:p>
            <a:fld id="{2196EA07-D703-4F24-8FC3-4DFD6AEF7483}" type="slidenum">
              <a:rPr lang="en-US" smtClean="0"/>
              <a:t>‹#›</a:t>
            </a:fld>
            <a:endParaRPr lang="en-US"/>
          </a:p>
        </p:txBody>
      </p:sp>
    </p:spTree>
    <p:extLst>
      <p:ext uri="{BB962C8B-B14F-4D97-AF65-F5344CB8AC3E}">
        <p14:creationId xmlns:p14="http://schemas.microsoft.com/office/powerpoint/2010/main" val="246282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08000" y="1066800"/>
            <a:ext cx="11480800" cy="5486400"/>
          </a:xfrm>
        </p:spPr>
        <p:txBody>
          <a:bodyPr/>
          <a:lstStyle>
            <a:lvl1pPr>
              <a:spcBef>
                <a:spcPts val="600"/>
              </a:spcBef>
              <a:spcAft>
                <a:spcPts val="600"/>
              </a:spcAft>
              <a:defRPr>
                <a:solidFill>
                  <a:srgbClr val="0000CC"/>
                </a:solidFill>
              </a:defRPr>
            </a:lvl1pPr>
            <a:lvl2pPr>
              <a:spcBef>
                <a:spcPts val="600"/>
              </a:spcBef>
              <a:spcAft>
                <a:spcPts val="600"/>
              </a:spcAft>
              <a:defRPr sz="3000">
                <a:solidFill>
                  <a:srgbClr val="C00000"/>
                </a:solidFill>
              </a:defRPr>
            </a:lvl2pPr>
            <a:lvl3pPr>
              <a:spcBef>
                <a:spcPts val="600"/>
              </a:spcBef>
              <a:spcAft>
                <a:spcPts val="600"/>
              </a:spcAft>
              <a:defRPr sz="2800"/>
            </a:lvl3pPr>
            <a:lvl4pPr>
              <a:spcBef>
                <a:spcPts val="600"/>
              </a:spcBef>
              <a:spcAft>
                <a:spcPts val="600"/>
              </a:spcAft>
              <a:defRPr sz="2600"/>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437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412619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066800"/>
            <a:ext cx="5791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66800"/>
            <a:ext cx="5791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71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914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664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74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51707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5953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026" name="Picture 28" descr="Main"/>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 y="984250"/>
            <a:ext cx="12187767" cy="564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 name="Picture 29" descr="Title"/>
          <p:cNvPicPr>
            <a:picLocks noChangeAspect="1" noChangeArrowheads="1"/>
          </p:cNvPicPr>
          <p:nvPr/>
        </p:nvPicPr>
        <p:blipFill>
          <a:blip r:embed="rId18">
            <a:lum bright="30000"/>
            <a:extLst>
              <a:ext uri="{28A0092B-C50C-407E-A947-70E740481C1C}">
                <a14:useLocalDpi xmlns:a14="http://schemas.microsoft.com/office/drawing/2010/main" val="0"/>
              </a:ext>
            </a:extLst>
          </a:blip>
          <a:srcRect/>
          <a:stretch>
            <a:fillRect/>
          </a:stretch>
        </p:blipFill>
        <p:spPr bwMode="auto">
          <a:xfrm>
            <a:off x="0" y="1"/>
            <a:ext cx="12192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0"/>
          <p:cNvSpPr>
            <a:spLocks noGrp="1" noChangeArrowheads="1"/>
          </p:cNvSpPr>
          <p:nvPr>
            <p:ph type="title"/>
          </p:nvPr>
        </p:nvSpPr>
        <p:spPr bwMode="auto">
          <a:xfrm>
            <a:off x="0" y="60325"/>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9" name="Freeform 31"/>
          <p:cNvSpPr>
            <a:spLocks noEditPoints="1"/>
          </p:cNvSpPr>
          <p:nvPr/>
        </p:nvSpPr>
        <p:spPr bwMode="auto">
          <a:xfrm>
            <a:off x="21167" y="2508250"/>
            <a:ext cx="6326717" cy="4108450"/>
          </a:xfrm>
          <a:custGeom>
            <a:avLst/>
            <a:gdLst>
              <a:gd name="T0" fmla="*/ 22 w 470"/>
              <a:gd name="T1" fmla="*/ 385 h 407"/>
              <a:gd name="T2" fmla="*/ 78 w 470"/>
              <a:gd name="T3" fmla="*/ 397 h 407"/>
              <a:gd name="T4" fmla="*/ 124 w 470"/>
              <a:gd name="T5" fmla="*/ 407 h 407"/>
              <a:gd name="T6" fmla="*/ 288 w 470"/>
              <a:gd name="T7" fmla="*/ 374 h 407"/>
              <a:gd name="T8" fmla="*/ 417 w 470"/>
              <a:gd name="T9" fmla="*/ 365 h 407"/>
              <a:gd name="T10" fmla="*/ 391 w 470"/>
              <a:gd name="T11" fmla="*/ 81 h 407"/>
              <a:gd name="T12" fmla="*/ 10 w 470"/>
              <a:gd name="T13" fmla="*/ 166 h 407"/>
              <a:gd name="T14" fmla="*/ 0 w 470"/>
              <a:gd name="T15" fmla="*/ 231 h 407"/>
              <a:gd name="T16" fmla="*/ 67 w 470"/>
              <a:gd name="T17" fmla="*/ 251 h 407"/>
              <a:gd name="T18" fmla="*/ 106 w 470"/>
              <a:gd name="T19" fmla="*/ 313 h 407"/>
              <a:gd name="T20" fmla="*/ 123 w 470"/>
              <a:gd name="T21" fmla="*/ 88 h 407"/>
              <a:gd name="T22" fmla="*/ 310 w 470"/>
              <a:gd name="T23" fmla="*/ 181 h 407"/>
              <a:gd name="T24" fmla="*/ 292 w 470"/>
              <a:gd name="T25" fmla="*/ 197 h 407"/>
              <a:gd name="T26" fmla="*/ 188 w 470"/>
              <a:gd name="T27" fmla="*/ 130 h 407"/>
              <a:gd name="T28" fmla="*/ 229 w 470"/>
              <a:gd name="T29" fmla="*/ 92 h 407"/>
              <a:gd name="T30" fmla="*/ 216 w 470"/>
              <a:gd name="T31" fmla="*/ 78 h 407"/>
              <a:gd name="T32" fmla="*/ 219 w 470"/>
              <a:gd name="T33" fmla="*/ 106 h 407"/>
              <a:gd name="T34" fmla="*/ 227 w 470"/>
              <a:gd name="T35" fmla="*/ 115 h 407"/>
              <a:gd name="T36" fmla="*/ 229 w 470"/>
              <a:gd name="T37" fmla="*/ 128 h 407"/>
              <a:gd name="T38" fmla="*/ 243 w 470"/>
              <a:gd name="T39" fmla="*/ 187 h 407"/>
              <a:gd name="T40" fmla="*/ 242 w 470"/>
              <a:gd name="T41" fmla="*/ 85 h 407"/>
              <a:gd name="T42" fmla="*/ 247 w 470"/>
              <a:gd name="T43" fmla="*/ 113 h 407"/>
              <a:gd name="T44" fmla="*/ 267 w 470"/>
              <a:gd name="T45" fmla="*/ 124 h 407"/>
              <a:gd name="T46" fmla="*/ 273 w 470"/>
              <a:gd name="T47" fmla="*/ 117 h 407"/>
              <a:gd name="T48" fmla="*/ 274 w 470"/>
              <a:gd name="T49" fmla="*/ 103 h 407"/>
              <a:gd name="T50" fmla="*/ 261 w 470"/>
              <a:gd name="T51" fmla="*/ 94 h 407"/>
              <a:gd name="T52" fmla="*/ 246 w 470"/>
              <a:gd name="T53" fmla="*/ 67 h 407"/>
              <a:gd name="T54" fmla="*/ 228 w 470"/>
              <a:gd name="T55" fmla="*/ 66 h 407"/>
              <a:gd name="T56" fmla="*/ 206 w 470"/>
              <a:gd name="T57" fmla="*/ 79 h 407"/>
              <a:gd name="T58" fmla="*/ 154 w 470"/>
              <a:gd name="T59" fmla="*/ 68 h 407"/>
              <a:gd name="T60" fmla="*/ 151 w 470"/>
              <a:gd name="T61" fmla="*/ 119 h 407"/>
              <a:gd name="T62" fmla="*/ 111 w 470"/>
              <a:gd name="T63" fmla="*/ 190 h 407"/>
              <a:gd name="T64" fmla="*/ 123 w 470"/>
              <a:gd name="T65" fmla="*/ 324 h 407"/>
              <a:gd name="T66" fmla="*/ 161 w 470"/>
              <a:gd name="T67" fmla="*/ 182 h 407"/>
              <a:gd name="T68" fmla="*/ 167 w 470"/>
              <a:gd name="T69" fmla="*/ 154 h 407"/>
              <a:gd name="T70" fmla="*/ 217 w 470"/>
              <a:gd name="T71" fmla="*/ 129 h 407"/>
              <a:gd name="T72" fmla="*/ 229 w 470"/>
              <a:gd name="T73" fmla="*/ 135 h 407"/>
              <a:gd name="T74" fmla="*/ 232 w 470"/>
              <a:gd name="T75" fmla="*/ 224 h 407"/>
              <a:gd name="T76" fmla="*/ 260 w 470"/>
              <a:gd name="T77" fmla="*/ 161 h 407"/>
              <a:gd name="T78" fmla="*/ 266 w 470"/>
              <a:gd name="T79" fmla="*/ 189 h 407"/>
              <a:gd name="T80" fmla="*/ 327 w 470"/>
              <a:gd name="T81" fmla="*/ 352 h 407"/>
              <a:gd name="T82" fmla="*/ 313 w 470"/>
              <a:gd name="T83" fmla="*/ 186 h 407"/>
              <a:gd name="T84" fmla="*/ 347 w 470"/>
              <a:gd name="T85" fmla="*/ 219 h 407"/>
              <a:gd name="T86" fmla="*/ 356 w 470"/>
              <a:gd name="T87" fmla="*/ 308 h 407"/>
              <a:gd name="T88" fmla="*/ 458 w 470"/>
              <a:gd name="T89" fmla="*/ 289 h 407"/>
              <a:gd name="T90" fmla="*/ 438 w 470"/>
              <a:gd name="T91" fmla="*/ 305 h 407"/>
              <a:gd name="T92" fmla="*/ 435 w 470"/>
              <a:gd name="T93" fmla="*/ 299 h 407"/>
              <a:gd name="T94" fmla="*/ 367 w 470"/>
              <a:gd name="T95" fmla="*/ 180 h 407"/>
              <a:gd name="T96" fmla="*/ 356 w 470"/>
              <a:gd name="T97" fmla="*/ 206 h 407"/>
              <a:gd name="T98" fmla="*/ 332 w 470"/>
              <a:gd name="T99" fmla="*/ 163 h 407"/>
              <a:gd name="T100" fmla="*/ 322 w 470"/>
              <a:gd name="T101" fmla="*/ 131 h 407"/>
              <a:gd name="T102" fmla="*/ 280 w 470"/>
              <a:gd name="T103" fmla="*/ 100 h 407"/>
              <a:gd name="T104" fmla="*/ 278 w 470"/>
              <a:gd name="T105" fmla="*/ 93 h 407"/>
              <a:gd name="T106" fmla="*/ 280 w 470"/>
              <a:gd name="T107" fmla="*/ 24 h 407"/>
              <a:gd name="T108" fmla="*/ 265 w 470"/>
              <a:gd name="T109" fmla="*/ 41 h 407"/>
              <a:gd name="T110" fmla="*/ 255 w 470"/>
              <a:gd name="T111" fmla="*/ 70 h 407"/>
              <a:gd name="T112" fmla="*/ 210 w 470"/>
              <a:gd name="T113" fmla="*/ 30 h 407"/>
              <a:gd name="T114" fmla="*/ 158 w 470"/>
              <a:gd name="T115" fmla="*/ 53 h 407"/>
              <a:gd name="T116" fmla="*/ 63 w 470"/>
              <a:gd name="T117" fmla="*/ 45 h 407"/>
              <a:gd name="T118" fmla="*/ 75 w 470"/>
              <a:gd name="T119" fmla="*/ 119 h 407"/>
              <a:gd name="T120" fmla="*/ 110 w 470"/>
              <a:gd name="T121" fmla="*/ 137 h 407"/>
              <a:gd name="T122" fmla="*/ 92 w 470"/>
              <a:gd name="T123" fmla="*/ 208 h 407"/>
              <a:gd name="T124" fmla="*/ 73 w 470"/>
              <a:gd name="T125" fmla="*/ 394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0" h="407">
                <a:moveTo>
                  <a:pt x="34" y="285"/>
                </a:moveTo>
                <a:cubicBezTo>
                  <a:pt x="34" y="284"/>
                  <a:pt x="33" y="284"/>
                  <a:pt x="33" y="283"/>
                </a:cubicBezTo>
                <a:cubicBezTo>
                  <a:pt x="33" y="282"/>
                  <a:pt x="33" y="282"/>
                  <a:pt x="32" y="281"/>
                </a:cubicBezTo>
                <a:cubicBezTo>
                  <a:pt x="28" y="275"/>
                  <a:pt x="24" y="273"/>
                  <a:pt x="19" y="274"/>
                </a:cubicBezTo>
                <a:cubicBezTo>
                  <a:pt x="14" y="275"/>
                  <a:pt x="10" y="278"/>
                  <a:pt x="5" y="281"/>
                </a:cubicBezTo>
                <a:cubicBezTo>
                  <a:pt x="3" y="282"/>
                  <a:pt x="2" y="283"/>
                  <a:pt x="0" y="284"/>
                </a:cubicBezTo>
                <a:lnTo>
                  <a:pt x="0" y="407"/>
                </a:lnTo>
                <a:lnTo>
                  <a:pt x="20" y="407"/>
                </a:lnTo>
                <a:cubicBezTo>
                  <a:pt x="21" y="401"/>
                  <a:pt x="22" y="393"/>
                  <a:pt x="22" y="385"/>
                </a:cubicBezTo>
                <a:cubicBezTo>
                  <a:pt x="22" y="373"/>
                  <a:pt x="22" y="363"/>
                  <a:pt x="21" y="355"/>
                </a:cubicBezTo>
                <a:cubicBezTo>
                  <a:pt x="22" y="355"/>
                  <a:pt x="27" y="360"/>
                  <a:pt x="35" y="371"/>
                </a:cubicBezTo>
                <a:cubicBezTo>
                  <a:pt x="44" y="381"/>
                  <a:pt x="56" y="391"/>
                  <a:pt x="71" y="400"/>
                </a:cubicBezTo>
                <a:cubicBezTo>
                  <a:pt x="70" y="403"/>
                  <a:pt x="69" y="405"/>
                  <a:pt x="69" y="407"/>
                </a:cubicBezTo>
                <a:lnTo>
                  <a:pt x="75" y="407"/>
                </a:lnTo>
                <a:cubicBezTo>
                  <a:pt x="75" y="406"/>
                  <a:pt x="76" y="405"/>
                  <a:pt x="76" y="403"/>
                </a:cubicBezTo>
                <a:cubicBezTo>
                  <a:pt x="79" y="405"/>
                  <a:pt x="81" y="406"/>
                  <a:pt x="84" y="407"/>
                </a:cubicBezTo>
                <a:lnTo>
                  <a:pt x="97" y="407"/>
                </a:lnTo>
                <a:cubicBezTo>
                  <a:pt x="90" y="404"/>
                  <a:pt x="84" y="401"/>
                  <a:pt x="78" y="397"/>
                </a:cubicBezTo>
                <a:cubicBezTo>
                  <a:pt x="83" y="384"/>
                  <a:pt x="87" y="372"/>
                  <a:pt x="92" y="359"/>
                </a:cubicBezTo>
                <a:cubicBezTo>
                  <a:pt x="97" y="347"/>
                  <a:pt x="103" y="334"/>
                  <a:pt x="108" y="322"/>
                </a:cubicBezTo>
                <a:cubicBezTo>
                  <a:pt x="112" y="324"/>
                  <a:pt x="116" y="327"/>
                  <a:pt x="121" y="329"/>
                </a:cubicBezTo>
                <a:cubicBezTo>
                  <a:pt x="125" y="332"/>
                  <a:pt x="129" y="334"/>
                  <a:pt x="133" y="337"/>
                </a:cubicBezTo>
                <a:cubicBezTo>
                  <a:pt x="131" y="341"/>
                  <a:pt x="128" y="345"/>
                  <a:pt x="124" y="350"/>
                </a:cubicBezTo>
                <a:cubicBezTo>
                  <a:pt x="120" y="354"/>
                  <a:pt x="117" y="358"/>
                  <a:pt x="113" y="363"/>
                </a:cubicBezTo>
                <a:cubicBezTo>
                  <a:pt x="110" y="369"/>
                  <a:pt x="108" y="373"/>
                  <a:pt x="110" y="377"/>
                </a:cubicBezTo>
                <a:cubicBezTo>
                  <a:pt x="111" y="381"/>
                  <a:pt x="112" y="386"/>
                  <a:pt x="112" y="391"/>
                </a:cubicBezTo>
                <a:lnTo>
                  <a:pt x="124" y="407"/>
                </a:lnTo>
                <a:lnTo>
                  <a:pt x="206" y="407"/>
                </a:lnTo>
                <a:cubicBezTo>
                  <a:pt x="212" y="404"/>
                  <a:pt x="219" y="402"/>
                  <a:pt x="225" y="402"/>
                </a:cubicBezTo>
                <a:cubicBezTo>
                  <a:pt x="233" y="403"/>
                  <a:pt x="241" y="400"/>
                  <a:pt x="249" y="394"/>
                </a:cubicBezTo>
                <a:cubicBezTo>
                  <a:pt x="253" y="392"/>
                  <a:pt x="255" y="389"/>
                  <a:pt x="257" y="387"/>
                </a:cubicBezTo>
                <a:cubicBezTo>
                  <a:pt x="259" y="384"/>
                  <a:pt x="261" y="381"/>
                  <a:pt x="263" y="378"/>
                </a:cubicBezTo>
                <a:cubicBezTo>
                  <a:pt x="262" y="388"/>
                  <a:pt x="261" y="397"/>
                  <a:pt x="259" y="407"/>
                </a:cubicBezTo>
                <a:lnTo>
                  <a:pt x="265" y="407"/>
                </a:lnTo>
                <a:cubicBezTo>
                  <a:pt x="267" y="396"/>
                  <a:pt x="269" y="385"/>
                  <a:pt x="270" y="375"/>
                </a:cubicBezTo>
                <a:cubicBezTo>
                  <a:pt x="271" y="375"/>
                  <a:pt x="277" y="374"/>
                  <a:pt x="288" y="374"/>
                </a:cubicBezTo>
                <a:cubicBezTo>
                  <a:pt x="299" y="373"/>
                  <a:pt x="312" y="370"/>
                  <a:pt x="329" y="366"/>
                </a:cubicBezTo>
                <a:cubicBezTo>
                  <a:pt x="330" y="378"/>
                  <a:pt x="330" y="391"/>
                  <a:pt x="331" y="404"/>
                </a:cubicBezTo>
                <a:cubicBezTo>
                  <a:pt x="331" y="405"/>
                  <a:pt x="331" y="406"/>
                  <a:pt x="331" y="407"/>
                </a:cubicBezTo>
                <a:lnTo>
                  <a:pt x="337" y="407"/>
                </a:lnTo>
                <a:cubicBezTo>
                  <a:pt x="337" y="406"/>
                  <a:pt x="337" y="404"/>
                  <a:pt x="337" y="402"/>
                </a:cubicBezTo>
                <a:cubicBezTo>
                  <a:pt x="336" y="389"/>
                  <a:pt x="336" y="376"/>
                  <a:pt x="335" y="364"/>
                </a:cubicBezTo>
                <a:cubicBezTo>
                  <a:pt x="345" y="360"/>
                  <a:pt x="357" y="356"/>
                  <a:pt x="369" y="350"/>
                </a:cubicBezTo>
                <a:cubicBezTo>
                  <a:pt x="381" y="345"/>
                  <a:pt x="395" y="338"/>
                  <a:pt x="407" y="329"/>
                </a:cubicBezTo>
                <a:cubicBezTo>
                  <a:pt x="411" y="340"/>
                  <a:pt x="414" y="352"/>
                  <a:pt x="417" y="365"/>
                </a:cubicBezTo>
                <a:cubicBezTo>
                  <a:pt x="419" y="378"/>
                  <a:pt x="422" y="391"/>
                  <a:pt x="423" y="405"/>
                </a:cubicBezTo>
                <a:cubicBezTo>
                  <a:pt x="422" y="406"/>
                  <a:pt x="421" y="407"/>
                  <a:pt x="420" y="407"/>
                </a:cubicBezTo>
                <a:lnTo>
                  <a:pt x="431" y="407"/>
                </a:lnTo>
                <a:cubicBezTo>
                  <a:pt x="448" y="379"/>
                  <a:pt x="459" y="349"/>
                  <a:pt x="464" y="317"/>
                </a:cubicBezTo>
                <a:cubicBezTo>
                  <a:pt x="470" y="285"/>
                  <a:pt x="470" y="254"/>
                  <a:pt x="464" y="221"/>
                </a:cubicBezTo>
                <a:cubicBezTo>
                  <a:pt x="458" y="190"/>
                  <a:pt x="447" y="161"/>
                  <a:pt x="431" y="133"/>
                </a:cubicBezTo>
                <a:cubicBezTo>
                  <a:pt x="430" y="130"/>
                  <a:pt x="428" y="127"/>
                  <a:pt x="426" y="124"/>
                </a:cubicBezTo>
                <a:cubicBezTo>
                  <a:pt x="424" y="121"/>
                  <a:pt x="422" y="118"/>
                  <a:pt x="420" y="115"/>
                </a:cubicBezTo>
                <a:cubicBezTo>
                  <a:pt x="411" y="103"/>
                  <a:pt x="401" y="91"/>
                  <a:pt x="391" y="81"/>
                </a:cubicBezTo>
                <a:cubicBezTo>
                  <a:pt x="379" y="70"/>
                  <a:pt x="368" y="60"/>
                  <a:pt x="356" y="52"/>
                </a:cubicBezTo>
                <a:lnTo>
                  <a:pt x="356" y="51"/>
                </a:lnTo>
                <a:lnTo>
                  <a:pt x="355" y="51"/>
                </a:lnTo>
                <a:cubicBezTo>
                  <a:pt x="310" y="19"/>
                  <a:pt x="259" y="3"/>
                  <a:pt x="202" y="1"/>
                </a:cubicBezTo>
                <a:cubicBezTo>
                  <a:pt x="145" y="0"/>
                  <a:pt x="93" y="16"/>
                  <a:pt x="45" y="50"/>
                </a:cubicBezTo>
                <a:cubicBezTo>
                  <a:pt x="28" y="61"/>
                  <a:pt x="13" y="75"/>
                  <a:pt x="0" y="89"/>
                </a:cubicBezTo>
                <a:lnTo>
                  <a:pt x="0" y="188"/>
                </a:lnTo>
                <a:cubicBezTo>
                  <a:pt x="2" y="186"/>
                  <a:pt x="3" y="185"/>
                  <a:pt x="5" y="183"/>
                </a:cubicBezTo>
                <a:cubicBezTo>
                  <a:pt x="9" y="178"/>
                  <a:pt x="11" y="173"/>
                  <a:pt x="10" y="166"/>
                </a:cubicBezTo>
                <a:cubicBezTo>
                  <a:pt x="10" y="159"/>
                  <a:pt x="13" y="154"/>
                  <a:pt x="19" y="149"/>
                </a:cubicBezTo>
                <a:cubicBezTo>
                  <a:pt x="27" y="144"/>
                  <a:pt x="34" y="141"/>
                  <a:pt x="40" y="143"/>
                </a:cubicBezTo>
                <a:cubicBezTo>
                  <a:pt x="45" y="144"/>
                  <a:pt x="51" y="144"/>
                  <a:pt x="56" y="141"/>
                </a:cubicBezTo>
                <a:cubicBezTo>
                  <a:pt x="58" y="143"/>
                  <a:pt x="59" y="146"/>
                  <a:pt x="61" y="149"/>
                </a:cubicBezTo>
                <a:cubicBezTo>
                  <a:pt x="63" y="153"/>
                  <a:pt x="66" y="157"/>
                  <a:pt x="69" y="161"/>
                </a:cubicBezTo>
                <a:cubicBezTo>
                  <a:pt x="58" y="168"/>
                  <a:pt x="47" y="177"/>
                  <a:pt x="36" y="186"/>
                </a:cubicBezTo>
                <a:cubicBezTo>
                  <a:pt x="25" y="195"/>
                  <a:pt x="15" y="205"/>
                  <a:pt x="5" y="216"/>
                </a:cubicBezTo>
                <a:cubicBezTo>
                  <a:pt x="3" y="213"/>
                  <a:pt x="1" y="211"/>
                  <a:pt x="0" y="208"/>
                </a:cubicBezTo>
                <a:lnTo>
                  <a:pt x="0" y="231"/>
                </a:lnTo>
                <a:cubicBezTo>
                  <a:pt x="1" y="230"/>
                  <a:pt x="3" y="228"/>
                  <a:pt x="4" y="227"/>
                </a:cubicBezTo>
                <a:cubicBezTo>
                  <a:pt x="8" y="233"/>
                  <a:pt x="13" y="240"/>
                  <a:pt x="20" y="248"/>
                </a:cubicBezTo>
                <a:cubicBezTo>
                  <a:pt x="26" y="255"/>
                  <a:pt x="34" y="264"/>
                  <a:pt x="43" y="272"/>
                </a:cubicBezTo>
                <a:cubicBezTo>
                  <a:pt x="42" y="274"/>
                  <a:pt x="40" y="276"/>
                  <a:pt x="39" y="279"/>
                </a:cubicBezTo>
                <a:cubicBezTo>
                  <a:pt x="37" y="281"/>
                  <a:pt x="36" y="283"/>
                  <a:pt x="34" y="285"/>
                </a:cubicBezTo>
                <a:close/>
                <a:moveTo>
                  <a:pt x="106" y="313"/>
                </a:moveTo>
                <a:cubicBezTo>
                  <a:pt x="95" y="306"/>
                  <a:pt x="85" y="298"/>
                  <a:pt x="76" y="292"/>
                </a:cubicBezTo>
                <a:cubicBezTo>
                  <a:pt x="67" y="285"/>
                  <a:pt x="59" y="278"/>
                  <a:pt x="52" y="271"/>
                </a:cubicBezTo>
                <a:cubicBezTo>
                  <a:pt x="56" y="264"/>
                  <a:pt x="61" y="257"/>
                  <a:pt x="67" y="251"/>
                </a:cubicBezTo>
                <a:cubicBezTo>
                  <a:pt x="72" y="245"/>
                  <a:pt x="77" y="239"/>
                  <a:pt x="83" y="231"/>
                </a:cubicBezTo>
                <a:lnTo>
                  <a:pt x="83" y="235"/>
                </a:lnTo>
                <a:lnTo>
                  <a:pt x="106" y="269"/>
                </a:lnTo>
                <a:cubicBezTo>
                  <a:pt x="107" y="275"/>
                  <a:pt x="107" y="279"/>
                  <a:pt x="106" y="284"/>
                </a:cubicBezTo>
                <a:cubicBezTo>
                  <a:pt x="105" y="288"/>
                  <a:pt x="106" y="292"/>
                  <a:pt x="109" y="297"/>
                </a:cubicBezTo>
                <a:cubicBezTo>
                  <a:pt x="110" y="298"/>
                  <a:pt x="111" y="298"/>
                  <a:pt x="111" y="299"/>
                </a:cubicBezTo>
                <a:cubicBezTo>
                  <a:pt x="112" y="299"/>
                  <a:pt x="112" y="299"/>
                  <a:pt x="112" y="300"/>
                </a:cubicBezTo>
                <a:cubicBezTo>
                  <a:pt x="112" y="302"/>
                  <a:pt x="110" y="304"/>
                  <a:pt x="109" y="307"/>
                </a:cubicBezTo>
                <a:cubicBezTo>
                  <a:pt x="108" y="309"/>
                  <a:pt x="107" y="311"/>
                  <a:pt x="106" y="313"/>
                </a:cubicBezTo>
                <a:close/>
                <a:moveTo>
                  <a:pt x="124" y="51"/>
                </a:moveTo>
                <a:cubicBezTo>
                  <a:pt x="129" y="51"/>
                  <a:pt x="134" y="53"/>
                  <a:pt x="139" y="54"/>
                </a:cubicBezTo>
                <a:cubicBezTo>
                  <a:pt x="144" y="55"/>
                  <a:pt x="149" y="57"/>
                  <a:pt x="154" y="59"/>
                </a:cubicBezTo>
                <a:cubicBezTo>
                  <a:pt x="152" y="61"/>
                  <a:pt x="150" y="63"/>
                  <a:pt x="149" y="66"/>
                </a:cubicBezTo>
                <a:cubicBezTo>
                  <a:pt x="147" y="69"/>
                  <a:pt x="145" y="72"/>
                  <a:pt x="144" y="75"/>
                </a:cubicBezTo>
                <a:cubicBezTo>
                  <a:pt x="143" y="77"/>
                  <a:pt x="143" y="79"/>
                  <a:pt x="143" y="81"/>
                </a:cubicBezTo>
                <a:cubicBezTo>
                  <a:pt x="142" y="82"/>
                  <a:pt x="142" y="84"/>
                  <a:pt x="141" y="86"/>
                </a:cubicBezTo>
                <a:cubicBezTo>
                  <a:pt x="138" y="86"/>
                  <a:pt x="135" y="87"/>
                  <a:pt x="132" y="87"/>
                </a:cubicBezTo>
                <a:cubicBezTo>
                  <a:pt x="129" y="87"/>
                  <a:pt x="126" y="87"/>
                  <a:pt x="123" y="88"/>
                </a:cubicBezTo>
                <a:cubicBezTo>
                  <a:pt x="125" y="81"/>
                  <a:pt x="127" y="74"/>
                  <a:pt x="127" y="67"/>
                </a:cubicBezTo>
                <a:cubicBezTo>
                  <a:pt x="127" y="59"/>
                  <a:pt x="126" y="54"/>
                  <a:pt x="124" y="51"/>
                </a:cubicBezTo>
                <a:close/>
                <a:moveTo>
                  <a:pt x="281" y="155"/>
                </a:moveTo>
                <a:cubicBezTo>
                  <a:pt x="276" y="146"/>
                  <a:pt x="272" y="138"/>
                  <a:pt x="268" y="132"/>
                </a:cubicBezTo>
                <a:cubicBezTo>
                  <a:pt x="269" y="131"/>
                  <a:pt x="270" y="130"/>
                  <a:pt x="271" y="129"/>
                </a:cubicBezTo>
                <a:cubicBezTo>
                  <a:pt x="272" y="128"/>
                  <a:pt x="273" y="128"/>
                  <a:pt x="273" y="127"/>
                </a:cubicBezTo>
                <a:cubicBezTo>
                  <a:pt x="280" y="132"/>
                  <a:pt x="288" y="138"/>
                  <a:pt x="297" y="146"/>
                </a:cubicBezTo>
                <a:cubicBezTo>
                  <a:pt x="305" y="154"/>
                  <a:pt x="314" y="162"/>
                  <a:pt x="322" y="173"/>
                </a:cubicBezTo>
                <a:cubicBezTo>
                  <a:pt x="318" y="176"/>
                  <a:pt x="314" y="178"/>
                  <a:pt x="310" y="181"/>
                </a:cubicBezTo>
                <a:cubicBezTo>
                  <a:pt x="305" y="183"/>
                  <a:pt x="300" y="185"/>
                  <a:pt x="295" y="186"/>
                </a:cubicBezTo>
                <a:cubicBezTo>
                  <a:pt x="290" y="174"/>
                  <a:pt x="286" y="164"/>
                  <a:pt x="281" y="155"/>
                </a:cubicBezTo>
                <a:close/>
                <a:moveTo>
                  <a:pt x="292" y="197"/>
                </a:moveTo>
                <a:lnTo>
                  <a:pt x="291" y="197"/>
                </a:lnTo>
                <a:cubicBezTo>
                  <a:pt x="288" y="197"/>
                  <a:pt x="285" y="197"/>
                  <a:pt x="282" y="197"/>
                </a:cubicBezTo>
                <a:cubicBezTo>
                  <a:pt x="279" y="196"/>
                  <a:pt x="276" y="196"/>
                  <a:pt x="274" y="195"/>
                </a:cubicBezTo>
                <a:cubicBezTo>
                  <a:pt x="277" y="195"/>
                  <a:pt x="280" y="195"/>
                  <a:pt x="282" y="195"/>
                </a:cubicBezTo>
                <a:cubicBezTo>
                  <a:pt x="285" y="194"/>
                  <a:pt x="288" y="194"/>
                  <a:pt x="291" y="193"/>
                </a:cubicBezTo>
                <a:lnTo>
                  <a:pt x="292" y="197"/>
                </a:lnTo>
                <a:close/>
                <a:moveTo>
                  <a:pt x="206" y="98"/>
                </a:moveTo>
                <a:cubicBezTo>
                  <a:pt x="206" y="97"/>
                  <a:pt x="206" y="95"/>
                  <a:pt x="206" y="95"/>
                </a:cubicBezTo>
                <a:cubicBezTo>
                  <a:pt x="211" y="95"/>
                  <a:pt x="215" y="96"/>
                  <a:pt x="218" y="96"/>
                </a:cubicBezTo>
                <a:cubicBezTo>
                  <a:pt x="222" y="97"/>
                  <a:pt x="225" y="97"/>
                  <a:pt x="227" y="98"/>
                </a:cubicBezTo>
                <a:cubicBezTo>
                  <a:pt x="225" y="98"/>
                  <a:pt x="222" y="99"/>
                  <a:pt x="218" y="100"/>
                </a:cubicBezTo>
                <a:cubicBezTo>
                  <a:pt x="215" y="100"/>
                  <a:pt x="211" y="101"/>
                  <a:pt x="206" y="102"/>
                </a:cubicBezTo>
                <a:cubicBezTo>
                  <a:pt x="206" y="101"/>
                  <a:pt x="206" y="99"/>
                  <a:pt x="206" y="98"/>
                </a:cubicBezTo>
                <a:close/>
                <a:moveTo>
                  <a:pt x="206" y="117"/>
                </a:moveTo>
                <a:cubicBezTo>
                  <a:pt x="201" y="121"/>
                  <a:pt x="195" y="125"/>
                  <a:pt x="188" y="130"/>
                </a:cubicBezTo>
                <a:cubicBezTo>
                  <a:pt x="182" y="134"/>
                  <a:pt x="175" y="140"/>
                  <a:pt x="167" y="145"/>
                </a:cubicBezTo>
                <a:cubicBezTo>
                  <a:pt x="164" y="142"/>
                  <a:pt x="162" y="138"/>
                  <a:pt x="159" y="135"/>
                </a:cubicBezTo>
                <a:cubicBezTo>
                  <a:pt x="157" y="132"/>
                  <a:pt x="155" y="128"/>
                  <a:pt x="153" y="125"/>
                </a:cubicBezTo>
                <a:cubicBezTo>
                  <a:pt x="163" y="121"/>
                  <a:pt x="171" y="118"/>
                  <a:pt x="180" y="116"/>
                </a:cubicBezTo>
                <a:cubicBezTo>
                  <a:pt x="188" y="113"/>
                  <a:pt x="195" y="111"/>
                  <a:pt x="202" y="109"/>
                </a:cubicBezTo>
                <a:cubicBezTo>
                  <a:pt x="203" y="111"/>
                  <a:pt x="203" y="113"/>
                  <a:pt x="204" y="114"/>
                </a:cubicBezTo>
                <a:cubicBezTo>
                  <a:pt x="205" y="115"/>
                  <a:pt x="206" y="116"/>
                  <a:pt x="206" y="117"/>
                </a:cubicBezTo>
                <a:close/>
                <a:moveTo>
                  <a:pt x="222" y="88"/>
                </a:moveTo>
                <a:cubicBezTo>
                  <a:pt x="225" y="90"/>
                  <a:pt x="227" y="91"/>
                  <a:pt x="229" y="92"/>
                </a:cubicBezTo>
                <a:lnTo>
                  <a:pt x="229" y="93"/>
                </a:lnTo>
                <a:cubicBezTo>
                  <a:pt x="227" y="92"/>
                  <a:pt x="224" y="91"/>
                  <a:pt x="220" y="90"/>
                </a:cubicBezTo>
                <a:cubicBezTo>
                  <a:pt x="217" y="90"/>
                  <a:pt x="212" y="89"/>
                  <a:pt x="207" y="89"/>
                </a:cubicBezTo>
                <a:lnTo>
                  <a:pt x="207" y="88"/>
                </a:lnTo>
                <a:lnTo>
                  <a:pt x="208" y="87"/>
                </a:lnTo>
                <a:cubicBezTo>
                  <a:pt x="209" y="86"/>
                  <a:pt x="209" y="85"/>
                  <a:pt x="210" y="85"/>
                </a:cubicBezTo>
                <a:cubicBezTo>
                  <a:pt x="210" y="84"/>
                  <a:pt x="210" y="83"/>
                  <a:pt x="211" y="82"/>
                </a:cubicBezTo>
                <a:cubicBezTo>
                  <a:pt x="215" y="84"/>
                  <a:pt x="218" y="86"/>
                  <a:pt x="222" y="88"/>
                </a:cubicBezTo>
                <a:close/>
                <a:moveTo>
                  <a:pt x="216" y="78"/>
                </a:moveTo>
                <a:cubicBezTo>
                  <a:pt x="218" y="76"/>
                  <a:pt x="220" y="75"/>
                  <a:pt x="223" y="74"/>
                </a:cubicBezTo>
                <a:cubicBezTo>
                  <a:pt x="225" y="73"/>
                  <a:pt x="228" y="72"/>
                  <a:pt x="230" y="72"/>
                </a:cubicBezTo>
                <a:cubicBezTo>
                  <a:pt x="231" y="75"/>
                  <a:pt x="232" y="77"/>
                  <a:pt x="233" y="79"/>
                </a:cubicBezTo>
                <a:cubicBezTo>
                  <a:pt x="234" y="81"/>
                  <a:pt x="235" y="84"/>
                  <a:pt x="235" y="86"/>
                </a:cubicBezTo>
                <a:lnTo>
                  <a:pt x="234" y="86"/>
                </a:lnTo>
                <a:lnTo>
                  <a:pt x="233" y="87"/>
                </a:lnTo>
                <a:cubicBezTo>
                  <a:pt x="231" y="86"/>
                  <a:pt x="229" y="84"/>
                  <a:pt x="226" y="83"/>
                </a:cubicBezTo>
                <a:cubicBezTo>
                  <a:pt x="222" y="81"/>
                  <a:pt x="219" y="80"/>
                  <a:pt x="216" y="78"/>
                </a:cubicBezTo>
                <a:close/>
                <a:moveTo>
                  <a:pt x="219" y="106"/>
                </a:moveTo>
                <a:cubicBezTo>
                  <a:pt x="222" y="106"/>
                  <a:pt x="225" y="105"/>
                  <a:pt x="227" y="105"/>
                </a:cubicBezTo>
                <a:cubicBezTo>
                  <a:pt x="225" y="105"/>
                  <a:pt x="223" y="107"/>
                  <a:pt x="220" y="108"/>
                </a:cubicBezTo>
                <a:cubicBezTo>
                  <a:pt x="218" y="110"/>
                  <a:pt x="215" y="112"/>
                  <a:pt x="212" y="114"/>
                </a:cubicBezTo>
                <a:cubicBezTo>
                  <a:pt x="211" y="113"/>
                  <a:pt x="211" y="112"/>
                  <a:pt x="210" y="111"/>
                </a:cubicBezTo>
                <a:cubicBezTo>
                  <a:pt x="209" y="110"/>
                  <a:pt x="209" y="109"/>
                  <a:pt x="208" y="108"/>
                </a:cubicBezTo>
                <a:cubicBezTo>
                  <a:pt x="212" y="107"/>
                  <a:pt x="216" y="106"/>
                  <a:pt x="219" y="106"/>
                </a:cubicBezTo>
                <a:close/>
                <a:moveTo>
                  <a:pt x="225" y="113"/>
                </a:moveTo>
                <a:cubicBezTo>
                  <a:pt x="228" y="111"/>
                  <a:pt x="230" y="110"/>
                  <a:pt x="232" y="109"/>
                </a:cubicBezTo>
                <a:cubicBezTo>
                  <a:pt x="231" y="110"/>
                  <a:pt x="229" y="113"/>
                  <a:pt x="227" y="115"/>
                </a:cubicBezTo>
                <a:cubicBezTo>
                  <a:pt x="225" y="117"/>
                  <a:pt x="223" y="120"/>
                  <a:pt x="221" y="123"/>
                </a:cubicBezTo>
                <a:cubicBezTo>
                  <a:pt x="220" y="122"/>
                  <a:pt x="219" y="122"/>
                  <a:pt x="218" y="121"/>
                </a:cubicBezTo>
                <a:cubicBezTo>
                  <a:pt x="217" y="120"/>
                  <a:pt x="216" y="120"/>
                  <a:pt x="216" y="119"/>
                </a:cubicBezTo>
                <a:cubicBezTo>
                  <a:pt x="219" y="117"/>
                  <a:pt x="222" y="115"/>
                  <a:pt x="225" y="113"/>
                </a:cubicBezTo>
                <a:close/>
                <a:moveTo>
                  <a:pt x="231" y="121"/>
                </a:moveTo>
                <a:cubicBezTo>
                  <a:pt x="232" y="119"/>
                  <a:pt x="233" y="117"/>
                  <a:pt x="234" y="116"/>
                </a:cubicBezTo>
                <a:lnTo>
                  <a:pt x="232" y="129"/>
                </a:lnTo>
                <a:cubicBezTo>
                  <a:pt x="231" y="129"/>
                  <a:pt x="231" y="129"/>
                  <a:pt x="230" y="129"/>
                </a:cubicBezTo>
                <a:lnTo>
                  <a:pt x="229" y="128"/>
                </a:lnTo>
                <a:cubicBezTo>
                  <a:pt x="228" y="128"/>
                  <a:pt x="228" y="128"/>
                  <a:pt x="228" y="128"/>
                </a:cubicBezTo>
                <a:cubicBezTo>
                  <a:pt x="227" y="127"/>
                  <a:pt x="227" y="127"/>
                  <a:pt x="226" y="127"/>
                </a:cubicBezTo>
                <a:cubicBezTo>
                  <a:pt x="228" y="124"/>
                  <a:pt x="230" y="122"/>
                  <a:pt x="231" y="121"/>
                </a:cubicBezTo>
                <a:close/>
                <a:moveTo>
                  <a:pt x="236" y="137"/>
                </a:moveTo>
                <a:cubicBezTo>
                  <a:pt x="239" y="138"/>
                  <a:pt x="241" y="138"/>
                  <a:pt x="243" y="138"/>
                </a:cubicBezTo>
                <a:cubicBezTo>
                  <a:pt x="245" y="138"/>
                  <a:pt x="247" y="138"/>
                  <a:pt x="248" y="138"/>
                </a:cubicBezTo>
                <a:cubicBezTo>
                  <a:pt x="250" y="145"/>
                  <a:pt x="252" y="152"/>
                  <a:pt x="254" y="161"/>
                </a:cubicBezTo>
                <a:cubicBezTo>
                  <a:pt x="256" y="170"/>
                  <a:pt x="258" y="179"/>
                  <a:pt x="260" y="189"/>
                </a:cubicBezTo>
                <a:cubicBezTo>
                  <a:pt x="254" y="189"/>
                  <a:pt x="249" y="188"/>
                  <a:pt x="243" y="187"/>
                </a:cubicBezTo>
                <a:cubicBezTo>
                  <a:pt x="238" y="186"/>
                  <a:pt x="232" y="185"/>
                  <a:pt x="226" y="183"/>
                </a:cubicBezTo>
                <a:lnTo>
                  <a:pt x="236" y="137"/>
                </a:lnTo>
                <a:close/>
                <a:moveTo>
                  <a:pt x="242" y="85"/>
                </a:moveTo>
                <a:lnTo>
                  <a:pt x="241" y="85"/>
                </a:lnTo>
                <a:cubicBezTo>
                  <a:pt x="241" y="83"/>
                  <a:pt x="240" y="81"/>
                  <a:pt x="239" y="79"/>
                </a:cubicBezTo>
                <a:cubicBezTo>
                  <a:pt x="239" y="77"/>
                  <a:pt x="238" y="75"/>
                  <a:pt x="237" y="72"/>
                </a:cubicBezTo>
                <a:cubicBezTo>
                  <a:pt x="238" y="72"/>
                  <a:pt x="240" y="72"/>
                  <a:pt x="241" y="72"/>
                </a:cubicBezTo>
                <a:cubicBezTo>
                  <a:pt x="242" y="72"/>
                  <a:pt x="243" y="73"/>
                  <a:pt x="244" y="73"/>
                </a:cubicBezTo>
                <a:lnTo>
                  <a:pt x="242" y="85"/>
                </a:lnTo>
                <a:close/>
                <a:moveTo>
                  <a:pt x="246" y="132"/>
                </a:moveTo>
                <a:cubicBezTo>
                  <a:pt x="245" y="132"/>
                  <a:pt x="244" y="132"/>
                  <a:pt x="242" y="132"/>
                </a:cubicBezTo>
                <a:cubicBezTo>
                  <a:pt x="240" y="131"/>
                  <a:pt x="239" y="131"/>
                  <a:pt x="238" y="131"/>
                </a:cubicBezTo>
                <a:lnTo>
                  <a:pt x="241" y="115"/>
                </a:lnTo>
                <a:cubicBezTo>
                  <a:pt x="242" y="117"/>
                  <a:pt x="243" y="119"/>
                  <a:pt x="244" y="122"/>
                </a:cubicBezTo>
                <a:cubicBezTo>
                  <a:pt x="245" y="125"/>
                  <a:pt x="245" y="128"/>
                  <a:pt x="246" y="132"/>
                </a:cubicBezTo>
                <a:close/>
                <a:moveTo>
                  <a:pt x="253" y="131"/>
                </a:moveTo>
                <a:cubicBezTo>
                  <a:pt x="252" y="127"/>
                  <a:pt x="251" y="124"/>
                  <a:pt x="250" y="121"/>
                </a:cubicBezTo>
                <a:cubicBezTo>
                  <a:pt x="249" y="118"/>
                  <a:pt x="248" y="115"/>
                  <a:pt x="247" y="113"/>
                </a:cubicBezTo>
                <a:cubicBezTo>
                  <a:pt x="248" y="114"/>
                  <a:pt x="250" y="117"/>
                  <a:pt x="252" y="120"/>
                </a:cubicBezTo>
                <a:cubicBezTo>
                  <a:pt x="254" y="123"/>
                  <a:pt x="256" y="126"/>
                  <a:pt x="259" y="129"/>
                </a:cubicBezTo>
                <a:lnTo>
                  <a:pt x="258" y="129"/>
                </a:lnTo>
                <a:cubicBezTo>
                  <a:pt x="258" y="130"/>
                  <a:pt x="257" y="130"/>
                  <a:pt x="256" y="130"/>
                </a:cubicBezTo>
                <a:cubicBezTo>
                  <a:pt x="255" y="131"/>
                  <a:pt x="254" y="131"/>
                  <a:pt x="253" y="131"/>
                </a:cubicBezTo>
                <a:close/>
                <a:moveTo>
                  <a:pt x="255" y="113"/>
                </a:moveTo>
                <a:cubicBezTo>
                  <a:pt x="257" y="115"/>
                  <a:pt x="259" y="116"/>
                  <a:pt x="262" y="118"/>
                </a:cubicBezTo>
                <a:cubicBezTo>
                  <a:pt x="264" y="119"/>
                  <a:pt x="266" y="121"/>
                  <a:pt x="268" y="123"/>
                </a:cubicBezTo>
                <a:lnTo>
                  <a:pt x="267" y="124"/>
                </a:lnTo>
                <a:cubicBezTo>
                  <a:pt x="266" y="125"/>
                  <a:pt x="265" y="126"/>
                  <a:pt x="264" y="127"/>
                </a:cubicBezTo>
                <a:cubicBezTo>
                  <a:pt x="263" y="124"/>
                  <a:pt x="261" y="122"/>
                  <a:pt x="259" y="119"/>
                </a:cubicBezTo>
                <a:cubicBezTo>
                  <a:pt x="258" y="117"/>
                  <a:pt x="256" y="115"/>
                  <a:pt x="255" y="113"/>
                </a:cubicBezTo>
                <a:close/>
                <a:moveTo>
                  <a:pt x="254" y="105"/>
                </a:moveTo>
                <a:cubicBezTo>
                  <a:pt x="257" y="106"/>
                  <a:pt x="259" y="106"/>
                  <a:pt x="263" y="107"/>
                </a:cubicBezTo>
                <a:cubicBezTo>
                  <a:pt x="267" y="108"/>
                  <a:pt x="270" y="109"/>
                  <a:pt x="274" y="110"/>
                </a:cubicBezTo>
                <a:cubicBezTo>
                  <a:pt x="274" y="111"/>
                  <a:pt x="274" y="112"/>
                  <a:pt x="274" y="113"/>
                </a:cubicBezTo>
                <a:cubicBezTo>
                  <a:pt x="274" y="114"/>
                  <a:pt x="274" y="115"/>
                  <a:pt x="273" y="116"/>
                </a:cubicBezTo>
                <a:lnTo>
                  <a:pt x="273" y="117"/>
                </a:lnTo>
                <a:lnTo>
                  <a:pt x="272" y="118"/>
                </a:lnTo>
                <a:cubicBezTo>
                  <a:pt x="269" y="115"/>
                  <a:pt x="266" y="113"/>
                  <a:pt x="262" y="111"/>
                </a:cubicBezTo>
                <a:cubicBezTo>
                  <a:pt x="259" y="109"/>
                  <a:pt x="257" y="107"/>
                  <a:pt x="254" y="105"/>
                </a:cubicBezTo>
                <a:close/>
                <a:moveTo>
                  <a:pt x="274" y="103"/>
                </a:moveTo>
                <a:cubicBezTo>
                  <a:pt x="272" y="102"/>
                  <a:pt x="269" y="102"/>
                  <a:pt x="267" y="101"/>
                </a:cubicBezTo>
                <a:cubicBezTo>
                  <a:pt x="265" y="101"/>
                  <a:pt x="263" y="100"/>
                  <a:pt x="261" y="100"/>
                </a:cubicBezTo>
                <a:lnTo>
                  <a:pt x="274" y="100"/>
                </a:lnTo>
                <a:lnTo>
                  <a:pt x="274" y="101"/>
                </a:lnTo>
                <a:cubicBezTo>
                  <a:pt x="274" y="102"/>
                  <a:pt x="274" y="102"/>
                  <a:pt x="274" y="103"/>
                </a:cubicBezTo>
                <a:close/>
                <a:moveTo>
                  <a:pt x="261" y="94"/>
                </a:moveTo>
                <a:cubicBezTo>
                  <a:pt x="258" y="94"/>
                  <a:pt x="255" y="94"/>
                  <a:pt x="252" y="95"/>
                </a:cubicBezTo>
                <a:cubicBezTo>
                  <a:pt x="252" y="94"/>
                  <a:pt x="252" y="94"/>
                  <a:pt x="252" y="94"/>
                </a:cubicBezTo>
                <a:cubicBezTo>
                  <a:pt x="252" y="93"/>
                  <a:pt x="252" y="93"/>
                  <a:pt x="252" y="93"/>
                </a:cubicBezTo>
                <a:cubicBezTo>
                  <a:pt x="253" y="91"/>
                  <a:pt x="255" y="90"/>
                  <a:pt x="257" y="88"/>
                </a:cubicBezTo>
                <a:cubicBezTo>
                  <a:pt x="259" y="86"/>
                  <a:pt x="261" y="84"/>
                  <a:pt x="264" y="83"/>
                </a:cubicBezTo>
                <a:cubicBezTo>
                  <a:pt x="266" y="84"/>
                  <a:pt x="267" y="86"/>
                  <a:pt x="268" y="88"/>
                </a:cubicBezTo>
                <a:cubicBezTo>
                  <a:pt x="270" y="89"/>
                  <a:pt x="271" y="91"/>
                  <a:pt x="272" y="93"/>
                </a:cubicBezTo>
                <a:cubicBezTo>
                  <a:pt x="268" y="93"/>
                  <a:pt x="264" y="93"/>
                  <a:pt x="261" y="94"/>
                </a:cubicBezTo>
                <a:close/>
                <a:moveTo>
                  <a:pt x="252" y="84"/>
                </a:moveTo>
                <a:cubicBezTo>
                  <a:pt x="251" y="85"/>
                  <a:pt x="249" y="87"/>
                  <a:pt x="248" y="88"/>
                </a:cubicBezTo>
                <a:lnTo>
                  <a:pt x="250" y="75"/>
                </a:lnTo>
                <a:cubicBezTo>
                  <a:pt x="251" y="75"/>
                  <a:pt x="251" y="75"/>
                  <a:pt x="251" y="75"/>
                </a:cubicBezTo>
                <a:cubicBezTo>
                  <a:pt x="252" y="75"/>
                  <a:pt x="252" y="75"/>
                  <a:pt x="252" y="75"/>
                </a:cubicBezTo>
                <a:cubicBezTo>
                  <a:pt x="253" y="76"/>
                  <a:pt x="254" y="76"/>
                  <a:pt x="255" y="77"/>
                </a:cubicBezTo>
                <a:cubicBezTo>
                  <a:pt x="256" y="77"/>
                  <a:pt x="258" y="78"/>
                  <a:pt x="258" y="79"/>
                </a:cubicBezTo>
                <a:cubicBezTo>
                  <a:pt x="256" y="80"/>
                  <a:pt x="254" y="82"/>
                  <a:pt x="252" y="84"/>
                </a:cubicBezTo>
                <a:close/>
                <a:moveTo>
                  <a:pt x="246" y="67"/>
                </a:moveTo>
                <a:cubicBezTo>
                  <a:pt x="244" y="66"/>
                  <a:pt x="242" y="66"/>
                  <a:pt x="240" y="66"/>
                </a:cubicBezTo>
                <a:cubicBezTo>
                  <a:pt x="239" y="65"/>
                  <a:pt x="236" y="65"/>
                  <a:pt x="234" y="65"/>
                </a:cubicBezTo>
                <a:cubicBezTo>
                  <a:pt x="232" y="61"/>
                  <a:pt x="230" y="56"/>
                  <a:pt x="227" y="51"/>
                </a:cubicBezTo>
                <a:cubicBezTo>
                  <a:pt x="224" y="46"/>
                  <a:pt x="220" y="41"/>
                  <a:pt x="215" y="35"/>
                </a:cubicBezTo>
                <a:cubicBezTo>
                  <a:pt x="221" y="34"/>
                  <a:pt x="227" y="34"/>
                  <a:pt x="233" y="35"/>
                </a:cubicBezTo>
                <a:cubicBezTo>
                  <a:pt x="239" y="35"/>
                  <a:pt x="245" y="36"/>
                  <a:pt x="252" y="37"/>
                </a:cubicBezTo>
                <a:lnTo>
                  <a:pt x="246" y="67"/>
                </a:lnTo>
                <a:close/>
                <a:moveTo>
                  <a:pt x="220" y="52"/>
                </a:moveTo>
                <a:cubicBezTo>
                  <a:pt x="223" y="57"/>
                  <a:pt x="225" y="62"/>
                  <a:pt x="228" y="66"/>
                </a:cubicBezTo>
                <a:cubicBezTo>
                  <a:pt x="224" y="66"/>
                  <a:pt x="221" y="67"/>
                  <a:pt x="218" y="69"/>
                </a:cubicBezTo>
                <a:cubicBezTo>
                  <a:pt x="215" y="70"/>
                  <a:pt x="212" y="72"/>
                  <a:pt x="210" y="75"/>
                </a:cubicBezTo>
                <a:cubicBezTo>
                  <a:pt x="204" y="71"/>
                  <a:pt x="197" y="68"/>
                  <a:pt x="189" y="65"/>
                </a:cubicBezTo>
                <a:cubicBezTo>
                  <a:pt x="182" y="62"/>
                  <a:pt x="174" y="59"/>
                  <a:pt x="165" y="56"/>
                </a:cubicBezTo>
                <a:cubicBezTo>
                  <a:pt x="170" y="51"/>
                  <a:pt x="176" y="47"/>
                  <a:pt x="184" y="44"/>
                </a:cubicBezTo>
                <a:cubicBezTo>
                  <a:pt x="191" y="40"/>
                  <a:pt x="199" y="38"/>
                  <a:pt x="207" y="36"/>
                </a:cubicBezTo>
                <a:cubicBezTo>
                  <a:pt x="212" y="42"/>
                  <a:pt x="216" y="47"/>
                  <a:pt x="220" y="52"/>
                </a:cubicBezTo>
                <a:close/>
                <a:moveTo>
                  <a:pt x="185" y="70"/>
                </a:moveTo>
                <a:cubicBezTo>
                  <a:pt x="192" y="73"/>
                  <a:pt x="199" y="76"/>
                  <a:pt x="206" y="79"/>
                </a:cubicBezTo>
                <a:cubicBezTo>
                  <a:pt x="205" y="80"/>
                  <a:pt x="204" y="81"/>
                  <a:pt x="204" y="82"/>
                </a:cubicBezTo>
                <a:cubicBezTo>
                  <a:pt x="203" y="83"/>
                  <a:pt x="203" y="84"/>
                  <a:pt x="202" y="85"/>
                </a:cubicBezTo>
                <a:cubicBezTo>
                  <a:pt x="202" y="85"/>
                  <a:pt x="201" y="85"/>
                  <a:pt x="201" y="86"/>
                </a:cubicBezTo>
                <a:lnTo>
                  <a:pt x="201" y="87"/>
                </a:lnTo>
                <a:cubicBezTo>
                  <a:pt x="194" y="86"/>
                  <a:pt x="186" y="86"/>
                  <a:pt x="177" y="85"/>
                </a:cubicBezTo>
                <a:cubicBezTo>
                  <a:pt x="168" y="85"/>
                  <a:pt x="158" y="85"/>
                  <a:pt x="148" y="86"/>
                </a:cubicBezTo>
                <a:cubicBezTo>
                  <a:pt x="148" y="85"/>
                  <a:pt x="148" y="83"/>
                  <a:pt x="149" y="82"/>
                </a:cubicBezTo>
                <a:cubicBezTo>
                  <a:pt x="149" y="80"/>
                  <a:pt x="150" y="79"/>
                  <a:pt x="150" y="77"/>
                </a:cubicBezTo>
                <a:cubicBezTo>
                  <a:pt x="151" y="74"/>
                  <a:pt x="152" y="71"/>
                  <a:pt x="154" y="68"/>
                </a:cubicBezTo>
                <a:cubicBezTo>
                  <a:pt x="156" y="65"/>
                  <a:pt x="158" y="63"/>
                  <a:pt x="160" y="61"/>
                </a:cubicBezTo>
                <a:cubicBezTo>
                  <a:pt x="169" y="64"/>
                  <a:pt x="177" y="67"/>
                  <a:pt x="185" y="70"/>
                </a:cubicBezTo>
                <a:close/>
                <a:moveTo>
                  <a:pt x="147" y="92"/>
                </a:moveTo>
                <a:cubicBezTo>
                  <a:pt x="157" y="91"/>
                  <a:pt x="167" y="91"/>
                  <a:pt x="176" y="91"/>
                </a:cubicBezTo>
                <a:cubicBezTo>
                  <a:pt x="185" y="92"/>
                  <a:pt x="193" y="92"/>
                  <a:pt x="200" y="93"/>
                </a:cubicBezTo>
                <a:cubicBezTo>
                  <a:pt x="200" y="95"/>
                  <a:pt x="199" y="97"/>
                  <a:pt x="199" y="98"/>
                </a:cubicBezTo>
                <a:cubicBezTo>
                  <a:pt x="199" y="100"/>
                  <a:pt x="200" y="102"/>
                  <a:pt x="200" y="103"/>
                </a:cubicBezTo>
                <a:cubicBezTo>
                  <a:pt x="193" y="105"/>
                  <a:pt x="186" y="107"/>
                  <a:pt x="178" y="110"/>
                </a:cubicBezTo>
                <a:cubicBezTo>
                  <a:pt x="169" y="112"/>
                  <a:pt x="161" y="115"/>
                  <a:pt x="151" y="119"/>
                </a:cubicBezTo>
                <a:cubicBezTo>
                  <a:pt x="150" y="114"/>
                  <a:pt x="148" y="110"/>
                  <a:pt x="147" y="105"/>
                </a:cubicBezTo>
                <a:cubicBezTo>
                  <a:pt x="146" y="101"/>
                  <a:pt x="146" y="96"/>
                  <a:pt x="147" y="92"/>
                </a:cubicBezTo>
                <a:close/>
                <a:moveTo>
                  <a:pt x="147" y="127"/>
                </a:moveTo>
                <a:lnTo>
                  <a:pt x="148" y="127"/>
                </a:lnTo>
                <a:cubicBezTo>
                  <a:pt x="150" y="131"/>
                  <a:pt x="152" y="135"/>
                  <a:pt x="154" y="139"/>
                </a:cubicBezTo>
                <a:cubicBezTo>
                  <a:pt x="157" y="142"/>
                  <a:pt x="160" y="146"/>
                  <a:pt x="163" y="149"/>
                </a:cubicBezTo>
                <a:cubicBezTo>
                  <a:pt x="155" y="155"/>
                  <a:pt x="147" y="161"/>
                  <a:pt x="140" y="168"/>
                </a:cubicBezTo>
                <a:cubicBezTo>
                  <a:pt x="132" y="175"/>
                  <a:pt x="124" y="182"/>
                  <a:pt x="115" y="189"/>
                </a:cubicBezTo>
                <a:cubicBezTo>
                  <a:pt x="114" y="190"/>
                  <a:pt x="112" y="190"/>
                  <a:pt x="111" y="190"/>
                </a:cubicBezTo>
                <a:cubicBezTo>
                  <a:pt x="110" y="191"/>
                  <a:pt x="108" y="191"/>
                  <a:pt x="107" y="192"/>
                </a:cubicBezTo>
                <a:cubicBezTo>
                  <a:pt x="106" y="193"/>
                  <a:pt x="105" y="193"/>
                  <a:pt x="105" y="194"/>
                </a:cubicBezTo>
                <a:cubicBezTo>
                  <a:pt x="104" y="194"/>
                  <a:pt x="103" y="195"/>
                  <a:pt x="102" y="196"/>
                </a:cubicBezTo>
                <a:cubicBezTo>
                  <a:pt x="98" y="190"/>
                  <a:pt x="93" y="184"/>
                  <a:pt x="89" y="179"/>
                </a:cubicBezTo>
                <a:cubicBezTo>
                  <a:pt x="84" y="173"/>
                  <a:pt x="81" y="168"/>
                  <a:pt x="77" y="163"/>
                </a:cubicBezTo>
                <a:cubicBezTo>
                  <a:pt x="89" y="155"/>
                  <a:pt x="102" y="148"/>
                  <a:pt x="113" y="142"/>
                </a:cubicBezTo>
                <a:cubicBezTo>
                  <a:pt x="125" y="136"/>
                  <a:pt x="137" y="131"/>
                  <a:pt x="147" y="127"/>
                </a:cubicBezTo>
                <a:close/>
                <a:moveTo>
                  <a:pt x="136" y="331"/>
                </a:moveTo>
                <a:cubicBezTo>
                  <a:pt x="131" y="328"/>
                  <a:pt x="127" y="326"/>
                  <a:pt x="123" y="324"/>
                </a:cubicBezTo>
                <a:cubicBezTo>
                  <a:pt x="119" y="321"/>
                  <a:pt x="115" y="319"/>
                  <a:pt x="111" y="317"/>
                </a:cubicBezTo>
                <a:cubicBezTo>
                  <a:pt x="112" y="314"/>
                  <a:pt x="114" y="311"/>
                  <a:pt x="115" y="309"/>
                </a:cubicBezTo>
                <a:cubicBezTo>
                  <a:pt x="116" y="306"/>
                  <a:pt x="118" y="303"/>
                  <a:pt x="119" y="301"/>
                </a:cubicBezTo>
                <a:cubicBezTo>
                  <a:pt x="121" y="300"/>
                  <a:pt x="123" y="300"/>
                  <a:pt x="126" y="299"/>
                </a:cubicBezTo>
                <a:cubicBezTo>
                  <a:pt x="128" y="299"/>
                  <a:pt x="129" y="300"/>
                  <a:pt x="131" y="302"/>
                </a:cubicBezTo>
                <a:cubicBezTo>
                  <a:pt x="135" y="308"/>
                  <a:pt x="137" y="313"/>
                  <a:pt x="138" y="318"/>
                </a:cubicBezTo>
                <a:cubicBezTo>
                  <a:pt x="138" y="322"/>
                  <a:pt x="138" y="327"/>
                  <a:pt x="136" y="331"/>
                </a:cubicBezTo>
                <a:close/>
                <a:moveTo>
                  <a:pt x="180" y="167"/>
                </a:moveTo>
                <a:cubicBezTo>
                  <a:pt x="172" y="174"/>
                  <a:pt x="165" y="178"/>
                  <a:pt x="161" y="182"/>
                </a:cubicBezTo>
                <a:cubicBezTo>
                  <a:pt x="157" y="186"/>
                  <a:pt x="153" y="188"/>
                  <a:pt x="148" y="189"/>
                </a:cubicBezTo>
                <a:cubicBezTo>
                  <a:pt x="147" y="188"/>
                  <a:pt x="147" y="187"/>
                  <a:pt x="145" y="186"/>
                </a:cubicBezTo>
                <a:cubicBezTo>
                  <a:pt x="144" y="186"/>
                  <a:pt x="143" y="185"/>
                  <a:pt x="141" y="185"/>
                </a:cubicBezTo>
                <a:cubicBezTo>
                  <a:pt x="140" y="186"/>
                  <a:pt x="139" y="188"/>
                  <a:pt x="138" y="188"/>
                </a:cubicBezTo>
                <a:cubicBezTo>
                  <a:pt x="137" y="188"/>
                  <a:pt x="136" y="188"/>
                  <a:pt x="135" y="189"/>
                </a:cubicBezTo>
                <a:cubicBezTo>
                  <a:pt x="134" y="190"/>
                  <a:pt x="132" y="190"/>
                  <a:pt x="130" y="190"/>
                </a:cubicBezTo>
                <a:cubicBezTo>
                  <a:pt x="128" y="191"/>
                  <a:pt x="126" y="191"/>
                  <a:pt x="124" y="190"/>
                </a:cubicBezTo>
                <a:cubicBezTo>
                  <a:pt x="131" y="183"/>
                  <a:pt x="139" y="177"/>
                  <a:pt x="146" y="171"/>
                </a:cubicBezTo>
                <a:cubicBezTo>
                  <a:pt x="153" y="165"/>
                  <a:pt x="160" y="159"/>
                  <a:pt x="167" y="154"/>
                </a:cubicBezTo>
                <a:cubicBezTo>
                  <a:pt x="169" y="156"/>
                  <a:pt x="171" y="158"/>
                  <a:pt x="174" y="161"/>
                </a:cubicBezTo>
                <a:cubicBezTo>
                  <a:pt x="177" y="163"/>
                  <a:pt x="179" y="165"/>
                  <a:pt x="182" y="167"/>
                </a:cubicBezTo>
                <a:lnTo>
                  <a:pt x="180" y="167"/>
                </a:lnTo>
                <a:close/>
                <a:moveTo>
                  <a:pt x="181" y="159"/>
                </a:moveTo>
                <a:cubicBezTo>
                  <a:pt x="178" y="156"/>
                  <a:pt x="174" y="153"/>
                  <a:pt x="171" y="150"/>
                </a:cubicBezTo>
                <a:cubicBezTo>
                  <a:pt x="179" y="144"/>
                  <a:pt x="186" y="139"/>
                  <a:pt x="192" y="135"/>
                </a:cubicBezTo>
                <a:cubicBezTo>
                  <a:pt x="199" y="130"/>
                  <a:pt x="205" y="126"/>
                  <a:pt x="210" y="123"/>
                </a:cubicBezTo>
                <a:cubicBezTo>
                  <a:pt x="211" y="124"/>
                  <a:pt x="212" y="125"/>
                  <a:pt x="214" y="126"/>
                </a:cubicBezTo>
                <a:cubicBezTo>
                  <a:pt x="215" y="127"/>
                  <a:pt x="216" y="128"/>
                  <a:pt x="217" y="129"/>
                </a:cubicBezTo>
                <a:cubicBezTo>
                  <a:pt x="213" y="134"/>
                  <a:pt x="209" y="139"/>
                  <a:pt x="205" y="145"/>
                </a:cubicBezTo>
                <a:cubicBezTo>
                  <a:pt x="200" y="152"/>
                  <a:pt x="196" y="158"/>
                  <a:pt x="191" y="166"/>
                </a:cubicBezTo>
                <a:cubicBezTo>
                  <a:pt x="187" y="164"/>
                  <a:pt x="184" y="161"/>
                  <a:pt x="181" y="159"/>
                </a:cubicBezTo>
                <a:close/>
                <a:moveTo>
                  <a:pt x="196" y="169"/>
                </a:moveTo>
                <a:cubicBezTo>
                  <a:pt x="201" y="162"/>
                  <a:pt x="206" y="155"/>
                  <a:pt x="210" y="149"/>
                </a:cubicBezTo>
                <a:cubicBezTo>
                  <a:pt x="215" y="142"/>
                  <a:pt x="219" y="137"/>
                  <a:pt x="222" y="132"/>
                </a:cubicBezTo>
                <a:cubicBezTo>
                  <a:pt x="223" y="132"/>
                  <a:pt x="224" y="133"/>
                  <a:pt x="225" y="133"/>
                </a:cubicBezTo>
                <a:lnTo>
                  <a:pt x="226" y="134"/>
                </a:lnTo>
                <a:cubicBezTo>
                  <a:pt x="227" y="134"/>
                  <a:pt x="228" y="135"/>
                  <a:pt x="229" y="135"/>
                </a:cubicBezTo>
                <a:lnTo>
                  <a:pt x="230" y="135"/>
                </a:lnTo>
                <a:lnTo>
                  <a:pt x="220" y="181"/>
                </a:lnTo>
                <a:cubicBezTo>
                  <a:pt x="216" y="180"/>
                  <a:pt x="212" y="178"/>
                  <a:pt x="207" y="176"/>
                </a:cubicBezTo>
                <a:cubicBezTo>
                  <a:pt x="203" y="174"/>
                  <a:pt x="200" y="172"/>
                  <a:pt x="196" y="169"/>
                </a:cubicBezTo>
                <a:close/>
                <a:moveTo>
                  <a:pt x="260" y="198"/>
                </a:moveTo>
                <a:cubicBezTo>
                  <a:pt x="259" y="198"/>
                  <a:pt x="259" y="198"/>
                  <a:pt x="258" y="199"/>
                </a:cubicBezTo>
                <a:cubicBezTo>
                  <a:pt x="253" y="202"/>
                  <a:pt x="249" y="206"/>
                  <a:pt x="247" y="211"/>
                </a:cubicBezTo>
                <a:cubicBezTo>
                  <a:pt x="245" y="216"/>
                  <a:pt x="242" y="220"/>
                  <a:pt x="237" y="223"/>
                </a:cubicBezTo>
                <a:cubicBezTo>
                  <a:pt x="236" y="224"/>
                  <a:pt x="234" y="225"/>
                  <a:pt x="232" y="224"/>
                </a:cubicBezTo>
                <a:cubicBezTo>
                  <a:pt x="230" y="224"/>
                  <a:pt x="228" y="224"/>
                  <a:pt x="226" y="224"/>
                </a:cubicBezTo>
                <a:cubicBezTo>
                  <a:pt x="224" y="224"/>
                  <a:pt x="222" y="222"/>
                  <a:pt x="218" y="219"/>
                </a:cubicBezTo>
                <a:lnTo>
                  <a:pt x="225" y="189"/>
                </a:lnTo>
                <a:cubicBezTo>
                  <a:pt x="231" y="191"/>
                  <a:pt x="237" y="193"/>
                  <a:pt x="243" y="194"/>
                </a:cubicBezTo>
                <a:cubicBezTo>
                  <a:pt x="249" y="195"/>
                  <a:pt x="255" y="196"/>
                  <a:pt x="260" y="196"/>
                </a:cubicBezTo>
                <a:lnTo>
                  <a:pt x="261" y="197"/>
                </a:lnTo>
                <a:cubicBezTo>
                  <a:pt x="261" y="198"/>
                  <a:pt x="260" y="198"/>
                  <a:pt x="260" y="198"/>
                </a:cubicBezTo>
                <a:close/>
                <a:moveTo>
                  <a:pt x="266" y="189"/>
                </a:moveTo>
                <a:cubicBezTo>
                  <a:pt x="264" y="179"/>
                  <a:pt x="262" y="170"/>
                  <a:pt x="260" y="161"/>
                </a:cubicBezTo>
                <a:cubicBezTo>
                  <a:pt x="259" y="152"/>
                  <a:pt x="257" y="144"/>
                  <a:pt x="254" y="137"/>
                </a:cubicBezTo>
                <a:cubicBezTo>
                  <a:pt x="255" y="137"/>
                  <a:pt x="256" y="137"/>
                  <a:pt x="257" y="136"/>
                </a:cubicBezTo>
                <a:cubicBezTo>
                  <a:pt x="258" y="136"/>
                  <a:pt x="259" y="136"/>
                  <a:pt x="260" y="135"/>
                </a:cubicBezTo>
                <a:cubicBezTo>
                  <a:pt x="261" y="135"/>
                  <a:pt x="261" y="135"/>
                  <a:pt x="261" y="135"/>
                </a:cubicBezTo>
                <a:cubicBezTo>
                  <a:pt x="262" y="135"/>
                  <a:pt x="262" y="135"/>
                  <a:pt x="262" y="135"/>
                </a:cubicBezTo>
                <a:cubicBezTo>
                  <a:pt x="266" y="141"/>
                  <a:pt x="270" y="148"/>
                  <a:pt x="275" y="157"/>
                </a:cubicBezTo>
                <a:cubicBezTo>
                  <a:pt x="279" y="166"/>
                  <a:pt x="284" y="176"/>
                  <a:pt x="288" y="187"/>
                </a:cubicBezTo>
                <a:cubicBezTo>
                  <a:pt x="285" y="188"/>
                  <a:pt x="281" y="188"/>
                  <a:pt x="277" y="189"/>
                </a:cubicBezTo>
                <a:cubicBezTo>
                  <a:pt x="274" y="189"/>
                  <a:pt x="270" y="189"/>
                  <a:pt x="266" y="189"/>
                </a:cubicBezTo>
                <a:close/>
                <a:moveTo>
                  <a:pt x="291" y="367"/>
                </a:moveTo>
                <a:cubicBezTo>
                  <a:pt x="281" y="368"/>
                  <a:pt x="274" y="368"/>
                  <a:pt x="272" y="368"/>
                </a:cubicBezTo>
                <a:cubicBezTo>
                  <a:pt x="273" y="367"/>
                  <a:pt x="274" y="366"/>
                  <a:pt x="274" y="366"/>
                </a:cubicBezTo>
                <a:cubicBezTo>
                  <a:pt x="275" y="365"/>
                  <a:pt x="276" y="364"/>
                  <a:pt x="277" y="364"/>
                </a:cubicBezTo>
                <a:cubicBezTo>
                  <a:pt x="286" y="357"/>
                  <a:pt x="294" y="354"/>
                  <a:pt x="301" y="355"/>
                </a:cubicBezTo>
                <a:cubicBezTo>
                  <a:pt x="307" y="356"/>
                  <a:pt x="314" y="354"/>
                  <a:pt x="321" y="349"/>
                </a:cubicBezTo>
                <a:cubicBezTo>
                  <a:pt x="322" y="349"/>
                  <a:pt x="322" y="348"/>
                  <a:pt x="323" y="347"/>
                </a:cubicBezTo>
                <a:cubicBezTo>
                  <a:pt x="324" y="346"/>
                  <a:pt x="325" y="345"/>
                  <a:pt x="327" y="344"/>
                </a:cubicBezTo>
                <a:cubicBezTo>
                  <a:pt x="327" y="347"/>
                  <a:pt x="327" y="349"/>
                  <a:pt x="327" y="352"/>
                </a:cubicBezTo>
                <a:cubicBezTo>
                  <a:pt x="327" y="355"/>
                  <a:pt x="328" y="357"/>
                  <a:pt x="328" y="360"/>
                </a:cubicBezTo>
                <a:cubicBezTo>
                  <a:pt x="313" y="364"/>
                  <a:pt x="301" y="366"/>
                  <a:pt x="291" y="367"/>
                </a:cubicBezTo>
                <a:close/>
                <a:moveTo>
                  <a:pt x="325" y="197"/>
                </a:moveTo>
                <a:cubicBezTo>
                  <a:pt x="324" y="194"/>
                  <a:pt x="323" y="192"/>
                  <a:pt x="322" y="190"/>
                </a:cubicBezTo>
                <a:cubicBezTo>
                  <a:pt x="322" y="188"/>
                  <a:pt x="322" y="185"/>
                  <a:pt x="321" y="182"/>
                </a:cubicBezTo>
                <a:cubicBezTo>
                  <a:pt x="317" y="184"/>
                  <a:pt x="313" y="186"/>
                  <a:pt x="309" y="189"/>
                </a:cubicBezTo>
                <a:cubicBezTo>
                  <a:pt x="305" y="191"/>
                  <a:pt x="301" y="193"/>
                  <a:pt x="298" y="195"/>
                </a:cubicBezTo>
                <a:lnTo>
                  <a:pt x="297" y="191"/>
                </a:lnTo>
                <a:cubicBezTo>
                  <a:pt x="303" y="190"/>
                  <a:pt x="308" y="188"/>
                  <a:pt x="313" y="186"/>
                </a:cubicBezTo>
                <a:cubicBezTo>
                  <a:pt x="318" y="183"/>
                  <a:pt x="322" y="180"/>
                  <a:pt x="326" y="177"/>
                </a:cubicBezTo>
                <a:cubicBezTo>
                  <a:pt x="334" y="187"/>
                  <a:pt x="343" y="198"/>
                  <a:pt x="351" y="210"/>
                </a:cubicBezTo>
                <a:cubicBezTo>
                  <a:pt x="360" y="223"/>
                  <a:pt x="368" y="236"/>
                  <a:pt x="375" y="251"/>
                </a:cubicBezTo>
                <a:cubicBezTo>
                  <a:pt x="367" y="256"/>
                  <a:pt x="360" y="261"/>
                  <a:pt x="354" y="264"/>
                </a:cubicBezTo>
                <a:cubicBezTo>
                  <a:pt x="348" y="267"/>
                  <a:pt x="344" y="270"/>
                  <a:pt x="343" y="271"/>
                </a:cubicBezTo>
                <a:cubicBezTo>
                  <a:pt x="340" y="265"/>
                  <a:pt x="337" y="260"/>
                  <a:pt x="336" y="254"/>
                </a:cubicBezTo>
                <a:cubicBezTo>
                  <a:pt x="335" y="249"/>
                  <a:pt x="335" y="244"/>
                  <a:pt x="337" y="241"/>
                </a:cubicBezTo>
                <a:cubicBezTo>
                  <a:pt x="338" y="236"/>
                  <a:pt x="342" y="233"/>
                  <a:pt x="346" y="229"/>
                </a:cubicBezTo>
                <a:cubicBezTo>
                  <a:pt x="350" y="226"/>
                  <a:pt x="351" y="223"/>
                  <a:pt x="347" y="219"/>
                </a:cubicBezTo>
                <a:cubicBezTo>
                  <a:pt x="344" y="214"/>
                  <a:pt x="341" y="210"/>
                  <a:pt x="336" y="207"/>
                </a:cubicBezTo>
                <a:cubicBezTo>
                  <a:pt x="332" y="205"/>
                  <a:pt x="328" y="201"/>
                  <a:pt x="325" y="197"/>
                </a:cubicBezTo>
                <a:close/>
                <a:moveTo>
                  <a:pt x="367" y="344"/>
                </a:moveTo>
                <a:cubicBezTo>
                  <a:pt x="355" y="350"/>
                  <a:pt x="344" y="354"/>
                  <a:pt x="334" y="358"/>
                </a:cubicBezTo>
                <a:cubicBezTo>
                  <a:pt x="334" y="354"/>
                  <a:pt x="333" y="351"/>
                  <a:pt x="333" y="348"/>
                </a:cubicBezTo>
                <a:cubicBezTo>
                  <a:pt x="333" y="344"/>
                  <a:pt x="332" y="341"/>
                  <a:pt x="332" y="338"/>
                </a:cubicBezTo>
                <a:cubicBezTo>
                  <a:pt x="333" y="337"/>
                  <a:pt x="334" y="336"/>
                  <a:pt x="335" y="336"/>
                </a:cubicBezTo>
                <a:cubicBezTo>
                  <a:pt x="336" y="335"/>
                  <a:pt x="336" y="334"/>
                  <a:pt x="337" y="334"/>
                </a:cubicBezTo>
                <a:cubicBezTo>
                  <a:pt x="348" y="326"/>
                  <a:pt x="355" y="317"/>
                  <a:pt x="356" y="308"/>
                </a:cubicBezTo>
                <a:cubicBezTo>
                  <a:pt x="357" y="299"/>
                  <a:pt x="354" y="288"/>
                  <a:pt x="347" y="276"/>
                </a:cubicBezTo>
                <a:lnTo>
                  <a:pt x="346" y="276"/>
                </a:lnTo>
                <a:cubicBezTo>
                  <a:pt x="348" y="275"/>
                  <a:pt x="352" y="273"/>
                  <a:pt x="358" y="269"/>
                </a:cubicBezTo>
                <a:cubicBezTo>
                  <a:pt x="364" y="266"/>
                  <a:pt x="371" y="262"/>
                  <a:pt x="378" y="257"/>
                </a:cubicBezTo>
                <a:cubicBezTo>
                  <a:pt x="383" y="267"/>
                  <a:pt x="388" y="277"/>
                  <a:pt x="393" y="288"/>
                </a:cubicBezTo>
                <a:cubicBezTo>
                  <a:pt x="398" y="299"/>
                  <a:pt x="402" y="311"/>
                  <a:pt x="405" y="323"/>
                </a:cubicBezTo>
                <a:cubicBezTo>
                  <a:pt x="393" y="331"/>
                  <a:pt x="380" y="339"/>
                  <a:pt x="367" y="344"/>
                </a:cubicBezTo>
                <a:close/>
                <a:moveTo>
                  <a:pt x="462" y="286"/>
                </a:moveTo>
                <a:lnTo>
                  <a:pt x="458" y="289"/>
                </a:lnTo>
                <a:cubicBezTo>
                  <a:pt x="459" y="299"/>
                  <a:pt x="453" y="310"/>
                  <a:pt x="440" y="323"/>
                </a:cubicBezTo>
                <a:cubicBezTo>
                  <a:pt x="428" y="336"/>
                  <a:pt x="425" y="348"/>
                  <a:pt x="433" y="359"/>
                </a:cubicBezTo>
                <a:cubicBezTo>
                  <a:pt x="434" y="361"/>
                  <a:pt x="436" y="363"/>
                  <a:pt x="438" y="364"/>
                </a:cubicBezTo>
                <a:cubicBezTo>
                  <a:pt x="440" y="365"/>
                  <a:pt x="442" y="366"/>
                  <a:pt x="443" y="367"/>
                </a:cubicBezTo>
                <a:cubicBezTo>
                  <a:pt x="442" y="373"/>
                  <a:pt x="440" y="378"/>
                  <a:pt x="437" y="383"/>
                </a:cubicBezTo>
                <a:cubicBezTo>
                  <a:pt x="435" y="388"/>
                  <a:pt x="432" y="393"/>
                  <a:pt x="429" y="398"/>
                </a:cubicBezTo>
                <a:cubicBezTo>
                  <a:pt x="427" y="385"/>
                  <a:pt x="425" y="373"/>
                  <a:pt x="422" y="360"/>
                </a:cubicBezTo>
                <a:cubicBezTo>
                  <a:pt x="419" y="348"/>
                  <a:pt x="416" y="336"/>
                  <a:pt x="413" y="325"/>
                </a:cubicBezTo>
                <a:cubicBezTo>
                  <a:pt x="421" y="319"/>
                  <a:pt x="429" y="312"/>
                  <a:pt x="438" y="305"/>
                </a:cubicBezTo>
                <a:cubicBezTo>
                  <a:pt x="446" y="298"/>
                  <a:pt x="454" y="289"/>
                  <a:pt x="462" y="280"/>
                </a:cubicBezTo>
                <a:lnTo>
                  <a:pt x="462" y="286"/>
                </a:lnTo>
                <a:close/>
                <a:moveTo>
                  <a:pt x="413" y="246"/>
                </a:moveTo>
                <a:cubicBezTo>
                  <a:pt x="416" y="249"/>
                  <a:pt x="417" y="252"/>
                  <a:pt x="417" y="254"/>
                </a:cubicBezTo>
                <a:cubicBezTo>
                  <a:pt x="417" y="257"/>
                  <a:pt x="417" y="259"/>
                  <a:pt x="419" y="261"/>
                </a:cubicBezTo>
                <a:cubicBezTo>
                  <a:pt x="421" y="265"/>
                  <a:pt x="427" y="268"/>
                  <a:pt x="435" y="270"/>
                </a:cubicBezTo>
                <a:cubicBezTo>
                  <a:pt x="443" y="272"/>
                  <a:pt x="450" y="273"/>
                  <a:pt x="456" y="272"/>
                </a:cubicBezTo>
                <a:lnTo>
                  <a:pt x="458" y="275"/>
                </a:lnTo>
                <a:cubicBezTo>
                  <a:pt x="451" y="284"/>
                  <a:pt x="443" y="292"/>
                  <a:pt x="435" y="299"/>
                </a:cubicBezTo>
                <a:cubicBezTo>
                  <a:pt x="427" y="306"/>
                  <a:pt x="419" y="313"/>
                  <a:pt x="411" y="319"/>
                </a:cubicBezTo>
                <a:cubicBezTo>
                  <a:pt x="407" y="307"/>
                  <a:pt x="403" y="295"/>
                  <a:pt x="398" y="284"/>
                </a:cubicBezTo>
                <a:cubicBezTo>
                  <a:pt x="394" y="273"/>
                  <a:pt x="388" y="263"/>
                  <a:pt x="383" y="253"/>
                </a:cubicBezTo>
                <a:cubicBezTo>
                  <a:pt x="386" y="251"/>
                  <a:pt x="391" y="248"/>
                  <a:pt x="395" y="245"/>
                </a:cubicBezTo>
                <a:cubicBezTo>
                  <a:pt x="399" y="242"/>
                  <a:pt x="403" y="239"/>
                  <a:pt x="407" y="235"/>
                </a:cubicBezTo>
                <a:lnTo>
                  <a:pt x="413" y="246"/>
                </a:lnTo>
                <a:close/>
                <a:moveTo>
                  <a:pt x="348" y="172"/>
                </a:moveTo>
                <a:cubicBezTo>
                  <a:pt x="351" y="175"/>
                  <a:pt x="354" y="177"/>
                  <a:pt x="356" y="179"/>
                </a:cubicBezTo>
                <a:cubicBezTo>
                  <a:pt x="358" y="180"/>
                  <a:pt x="362" y="181"/>
                  <a:pt x="367" y="180"/>
                </a:cubicBezTo>
                <a:cubicBezTo>
                  <a:pt x="373" y="179"/>
                  <a:pt x="378" y="178"/>
                  <a:pt x="382" y="178"/>
                </a:cubicBezTo>
                <a:cubicBezTo>
                  <a:pt x="384" y="180"/>
                  <a:pt x="386" y="182"/>
                  <a:pt x="388" y="184"/>
                </a:cubicBezTo>
                <a:cubicBezTo>
                  <a:pt x="391" y="186"/>
                  <a:pt x="393" y="188"/>
                  <a:pt x="395" y="189"/>
                </a:cubicBezTo>
                <a:cubicBezTo>
                  <a:pt x="396" y="196"/>
                  <a:pt x="397" y="203"/>
                  <a:pt x="397" y="210"/>
                </a:cubicBezTo>
                <a:cubicBezTo>
                  <a:pt x="397" y="218"/>
                  <a:pt x="399" y="224"/>
                  <a:pt x="402" y="228"/>
                </a:cubicBezTo>
                <a:lnTo>
                  <a:pt x="403" y="229"/>
                </a:lnTo>
                <a:cubicBezTo>
                  <a:pt x="400" y="233"/>
                  <a:pt x="396" y="236"/>
                  <a:pt x="392" y="239"/>
                </a:cubicBezTo>
                <a:cubicBezTo>
                  <a:pt x="387" y="242"/>
                  <a:pt x="384" y="245"/>
                  <a:pt x="380" y="248"/>
                </a:cubicBezTo>
                <a:cubicBezTo>
                  <a:pt x="373" y="232"/>
                  <a:pt x="365" y="219"/>
                  <a:pt x="356" y="206"/>
                </a:cubicBezTo>
                <a:cubicBezTo>
                  <a:pt x="348" y="194"/>
                  <a:pt x="339" y="183"/>
                  <a:pt x="331" y="173"/>
                </a:cubicBezTo>
                <a:cubicBezTo>
                  <a:pt x="332" y="172"/>
                  <a:pt x="334" y="170"/>
                  <a:pt x="336" y="169"/>
                </a:cubicBezTo>
                <a:cubicBezTo>
                  <a:pt x="337" y="167"/>
                  <a:pt x="339" y="165"/>
                  <a:pt x="340" y="163"/>
                </a:cubicBezTo>
                <a:cubicBezTo>
                  <a:pt x="343" y="166"/>
                  <a:pt x="345" y="169"/>
                  <a:pt x="348" y="172"/>
                </a:cubicBezTo>
                <a:close/>
                <a:moveTo>
                  <a:pt x="325" y="140"/>
                </a:moveTo>
                <a:cubicBezTo>
                  <a:pt x="326" y="143"/>
                  <a:pt x="327" y="146"/>
                  <a:pt x="329" y="149"/>
                </a:cubicBezTo>
                <a:cubicBezTo>
                  <a:pt x="330" y="151"/>
                  <a:pt x="331" y="152"/>
                  <a:pt x="332" y="154"/>
                </a:cubicBezTo>
                <a:cubicBezTo>
                  <a:pt x="333" y="155"/>
                  <a:pt x="335" y="157"/>
                  <a:pt x="336" y="158"/>
                </a:cubicBezTo>
                <a:cubicBezTo>
                  <a:pt x="335" y="160"/>
                  <a:pt x="333" y="162"/>
                  <a:pt x="332" y="163"/>
                </a:cubicBezTo>
                <a:cubicBezTo>
                  <a:pt x="330" y="165"/>
                  <a:pt x="328" y="167"/>
                  <a:pt x="327" y="169"/>
                </a:cubicBezTo>
                <a:cubicBezTo>
                  <a:pt x="318" y="158"/>
                  <a:pt x="309" y="149"/>
                  <a:pt x="301" y="142"/>
                </a:cubicBezTo>
                <a:cubicBezTo>
                  <a:pt x="292" y="134"/>
                  <a:pt x="284" y="127"/>
                  <a:pt x="277" y="121"/>
                </a:cubicBezTo>
                <a:cubicBezTo>
                  <a:pt x="278" y="121"/>
                  <a:pt x="278" y="120"/>
                  <a:pt x="278" y="120"/>
                </a:cubicBezTo>
                <a:lnTo>
                  <a:pt x="278" y="119"/>
                </a:lnTo>
                <a:cubicBezTo>
                  <a:pt x="279" y="118"/>
                  <a:pt x="280" y="117"/>
                  <a:pt x="280" y="115"/>
                </a:cubicBezTo>
                <a:cubicBezTo>
                  <a:pt x="280" y="114"/>
                  <a:pt x="280" y="113"/>
                  <a:pt x="280" y="112"/>
                </a:cubicBezTo>
                <a:cubicBezTo>
                  <a:pt x="287" y="114"/>
                  <a:pt x="293" y="116"/>
                  <a:pt x="300" y="119"/>
                </a:cubicBezTo>
                <a:cubicBezTo>
                  <a:pt x="307" y="122"/>
                  <a:pt x="314" y="126"/>
                  <a:pt x="322" y="131"/>
                </a:cubicBezTo>
                <a:cubicBezTo>
                  <a:pt x="323" y="134"/>
                  <a:pt x="324" y="137"/>
                  <a:pt x="325" y="140"/>
                </a:cubicBezTo>
                <a:close/>
                <a:moveTo>
                  <a:pt x="311" y="104"/>
                </a:moveTo>
                <a:cubicBezTo>
                  <a:pt x="313" y="105"/>
                  <a:pt x="314" y="106"/>
                  <a:pt x="315" y="109"/>
                </a:cubicBezTo>
                <a:cubicBezTo>
                  <a:pt x="317" y="111"/>
                  <a:pt x="318" y="113"/>
                  <a:pt x="319" y="116"/>
                </a:cubicBezTo>
                <a:cubicBezTo>
                  <a:pt x="320" y="118"/>
                  <a:pt x="320" y="120"/>
                  <a:pt x="321" y="123"/>
                </a:cubicBezTo>
                <a:cubicBezTo>
                  <a:pt x="314" y="118"/>
                  <a:pt x="307" y="115"/>
                  <a:pt x="300" y="112"/>
                </a:cubicBezTo>
                <a:cubicBezTo>
                  <a:pt x="293" y="109"/>
                  <a:pt x="287" y="106"/>
                  <a:pt x="281" y="105"/>
                </a:cubicBezTo>
                <a:cubicBezTo>
                  <a:pt x="281" y="104"/>
                  <a:pt x="281" y="103"/>
                  <a:pt x="281" y="102"/>
                </a:cubicBezTo>
                <a:cubicBezTo>
                  <a:pt x="281" y="101"/>
                  <a:pt x="281" y="100"/>
                  <a:pt x="280" y="100"/>
                </a:cubicBezTo>
                <a:cubicBezTo>
                  <a:pt x="284" y="100"/>
                  <a:pt x="289" y="100"/>
                  <a:pt x="293" y="100"/>
                </a:cubicBezTo>
                <a:cubicBezTo>
                  <a:pt x="298" y="100"/>
                  <a:pt x="302" y="100"/>
                  <a:pt x="307" y="101"/>
                </a:cubicBezTo>
                <a:cubicBezTo>
                  <a:pt x="308" y="102"/>
                  <a:pt x="310" y="102"/>
                  <a:pt x="311" y="104"/>
                </a:cubicBezTo>
                <a:close/>
                <a:moveTo>
                  <a:pt x="299" y="66"/>
                </a:moveTo>
                <a:cubicBezTo>
                  <a:pt x="299" y="66"/>
                  <a:pt x="300" y="67"/>
                  <a:pt x="301" y="68"/>
                </a:cubicBezTo>
                <a:cubicBezTo>
                  <a:pt x="304" y="72"/>
                  <a:pt x="305" y="77"/>
                  <a:pt x="305" y="81"/>
                </a:cubicBezTo>
                <a:cubicBezTo>
                  <a:pt x="305" y="86"/>
                  <a:pt x="304" y="90"/>
                  <a:pt x="301" y="94"/>
                </a:cubicBezTo>
                <a:cubicBezTo>
                  <a:pt x="297" y="94"/>
                  <a:pt x="293" y="94"/>
                  <a:pt x="290" y="94"/>
                </a:cubicBezTo>
                <a:cubicBezTo>
                  <a:pt x="286" y="93"/>
                  <a:pt x="282" y="93"/>
                  <a:pt x="278" y="93"/>
                </a:cubicBezTo>
                <a:cubicBezTo>
                  <a:pt x="278" y="91"/>
                  <a:pt x="276" y="88"/>
                  <a:pt x="275" y="86"/>
                </a:cubicBezTo>
                <a:cubicBezTo>
                  <a:pt x="273" y="83"/>
                  <a:pt x="271" y="81"/>
                  <a:pt x="269" y="79"/>
                </a:cubicBezTo>
                <a:cubicBezTo>
                  <a:pt x="273" y="77"/>
                  <a:pt x="277" y="74"/>
                  <a:pt x="281" y="72"/>
                </a:cubicBezTo>
                <a:cubicBezTo>
                  <a:pt x="286" y="69"/>
                  <a:pt x="291" y="67"/>
                  <a:pt x="296" y="65"/>
                </a:cubicBezTo>
                <a:cubicBezTo>
                  <a:pt x="297" y="65"/>
                  <a:pt x="298" y="65"/>
                  <a:pt x="299" y="66"/>
                </a:cubicBezTo>
                <a:close/>
                <a:moveTo>
                  <a:pt x="263" y="16"/>
                </a:moveTo>
                <a:cubicBezTo>
                  <a:pt x="266" y="16"/>
                  <a:pt x="268" y="17"/>
                  <a:pt x="271" y="18"/>
                </a:cubicBezTo>
                <a:cubicBezTo>
                  <a:pt x="274" y="19"/>
                  <a:pt x="276" y="20"/>
                  <a:pt x="279" y="20"/>
                </a:cubicBezTo>
                <a:cubicBezTo>
                  <a:pt x="280" y="21"/>
                  <a:pt x="280" y="22"/>
                  <a:pt x="280" y="24"/>
                </a:cubicBezTo>
                <a:cubicBezTo>
                  <a:pt x="280" y="25"/>
                  <a:pt x="279" y="27"/>
                  <a:pt x="278" y="28"/>
                </a:cubicBezTo>
                <a:cubicBezTo>
                  <a:pt x="280" y="30"/>
                  <a:pt x="281" y="32"/>
                  <a:pt x="282" y="35"/>
                </a:cubicBezTo>
                <a:cubicBezTo>
                  <a:pt x="283" y="37"/>
                  <a:pt x="284" y="40"/>
                  <a:pt x="284" y="42"/>
                </a:cubicBezTo>
                <a:cubicBezTo>
                  <a:pt x="283" y="41"/>
                  <a:pt x="281" y="40"/>
                  <a:pt x="279" y="39"/>
                </a:cubicBezTo>
                <a:cubicBezTo>
                  <a:pt x="277" y="38"/>
                  <a:pt x="275" y="38"/>
                  <a:pt x="273" y="37"/>
                </a:cubicBezTo>
                <a:cubicBezTo>
                  <a:pt x="271" y="36"/>
                  <a:pt x="269" y="35"/>
                  <a:pt x="266" y="35"/>
                </a:cubicBezTo>
                <a:cubicBezTo>
                  <a:pt x="264" y="34"/>
                  <a:pt x="261" y="33"/>
                  <a:pt x="259" y="33"/>
                </a:cubicBezTo>
                <a:lnTo>
                  <a:pt x="263" y="16"/>
                </a:lnTo>
                <a:close/>
                <a:moveTo>
                  <a:pt x="265" y="41"/>
                </a:moveTo>
                <a:cubicBezTo>
                  <a:pt x="267" y="42"/>
                  <a:pt x="269" y="42"/>
                  <a:pt x="271" y="43"/>
                </a:cubicBezTo>
                <a:cubicBezTo>
                  <a:pt x="274" y="44"/>
                  <a:pt x="276" y="45"/>
                  <a:pt x="279" y="46"/>
                </a:cubicBezTo>
                <a:cubicBezTo>
                  <a:pt x="282" y="47"/>
                  <a:pt x="284" y="49"/>
                  <a:pt x="286" y="50"/>
                </a:cubicBezTo>
                <a:cubicBezTo>
                  <a:pt x="287" y="52"/>
                  <a:pt x="287" y="54"/>
                  <a:pt x="287" y="56"/>
                </a:cubicBezTo>
                <a:cubicBezTo>
                  <a:pt x="287" y="58"/>
                  <a:pt x="287" y="60"/>
                  <a:pt x="287" y="62"/>
                </a:cubicBezTo>
                <a:cubicBezTo>
                  <a:pt x="283" y="64"/>
                  <a:pt x="279" y="66"/>
                  <a:pt x="275" y="68"/>
                </a:cubicBezTo>
                <a:cubicBezTo>
                  <a:pt x="271" y="71"/>
                  <a:pt x="267" y="73"/>
                  <a:pt x="264" y="75"/>
                </a:cubicBezTo>
                <a:cubicBezTo>
                  <a:pt x="262" y="74"/>
                  <a:pt x="261" y="73"/>
                  <a:pt x="259" y="72"/>
                </a:cubicBezTo>
                <a:cubicBezTo>
                  <a:pt x="258" y="71"/>
                  <a:pt x="256" y="70"/>
                  <a:pt x="255" y="70"/>
                </a:cubicBezTo>
                <a:cubicBezTo>
                  <a:pt x="255" y="69"/>
                  <a:pt x="254" y="69"/>
                  <a:pt x="254" y="69"/>
                </a:cubicBezTo>
                <a:cubicBezTo>
                  <a:pt x="253" y="69"/>
                  <a:pt x="253" y="69"/>
                  <a:pt x="252" y="69"/>
                </a:cubicBezTo>
                <a:lnTo>
                  <a:pt x="258" y="39"/>
                </a:lnTo>
                <a:cubicBezTo>
                  <a:pt x="260" y="40"/>
                  <a:pt x="262" y="40"/>
                  <a:pt x="265" y="41"/>
                </a:cubicBezTo>
                <a:close/>
                <a:moveTo>
                  <a:pt x="223" y="9"/>
                </a:moveTo>
                <a:cubicBezTo>
                  <a:pt x="235" y="10"/>
                  <a:pt x="246" y="12"/>
                  <a:pt x="257" y="14"/>
                </a:cubicBezTo>
                <a:lnTo>
                  <a:pt x="253" y="31"/>
                </a:lnTo>
                <a:cubicBezTo>
                  <a:pt x="246" y="30"/>
                  <a:pt x="239" y="29"/>
                  <a:pt x="231" y="29"/>
                </a:cubicBezTo>
                <a:cubicBezTo>
                  <a:pt x="224" y="29"/>
                  <a:pt x="217" y="29"/>
                  <a:pt x="210" y="30"/>
                </a:cubicBezTo>
                <a:cubicBezTo>
                  <a:pt x="207" y="26"/>
                  <a:pt x="204" y="23"/>
                  <a:pt x="200" y="19"/>
                </a:cubicBezTo>
                <a:cubicBezTo>
                  <a:pt x="197" y="15"/>
                  <a:pt x="193" y="11"/>
                  <a:pt x="189" y="8"/>
                </a:cubicBezTo>
                <a:cubicBezTo>
                  <a:pt x="200" y="7"/>
                  <a:pt x="212" y="8"/>
                  <a:pt x="223" y="9"/>
                </a:cubicBezTo>
                <a:close/>
                <a:moveTo>
                  <a:pt x="127" y="18"/>
                </a:moveTo>
                <a:cubicBezTo>
                  <a:pt x="144" y="13"/>
                  <a:pt x="162" y="10"/>
                  <a:pt x="180" y="8"/>
                </a:cubicBezTo>
                <a:cubicBezTo>
                  <a:pt x="184" y="12"/>
                  <a:pt x="189" y="16"/>
                  <a:pt x="192" y="20"/>
                </a:cubicBezTo>
                <a:cubicBezTo>
                  <a:pt x="196" y="23"/>
                  <a:pt x="200" y="27"/>
                  <a:pt x="203" y="31"/>
                </a:cubicBezTo>
                <a:cubicBezTo>
                  <a:pt x="194" y="32"/>
                  <a:pt x="186" y="35"/>
                  <a:pt x="178" y="39"/>
                </a:cubicBezTo>
                <a:cubicBezTo>
                  <a:pt x="170" y="43"/>
                  <a:pt x="164" y="47"/>
                  <a:pt x="158" y="53"/>
                </a:cubicBezTo>
                <a:cubicBezTo>
                  <a:pt x="145" y="49"/>
                  <a:pt x="132" y="46"/>
                  <a:pt x="118" y="43"/>
                </a:cubicBezTo>
                <a:cubicBezTo>
                  <a:pt x="104" y="40"/>
                  <a:pt x="89" y="39"/>
                  <a:pt x="75" y="39"/>
                </a:cubicBezTo>
                <a:cubicBezTo>
                  <a:pt x="91" y="30"/>
                  <a:pt x="109" y="23"/>
                  <a:pt x="127" y="18"/>
                </a:cubicBezTo>
                <a:close/>
                <a:moveTo>
                  <a:pt x="45" y="59"/>
                </a:moveTo>
                <a:lnTo>
                  <a:pt x="27" y="72"/>
                </a:lnTo>
                <a:cubicBezTo>
                  <a:pt x="30" y="69"/>
                  <a:pt x="34" y="66"/>
                  <a:pt x="37" y="63"/>
                </a:cubicBezTo>
                <a:cubicBezTo>
                  <a:pt x="41" y="60"/>
                  <a:pt x="45" y="57"/>
                  <a:pt x="48" y="55"/>
                </a:cubicBezTo>
                <a:cubicBezTo>
                  <a:pt x="51" y="53"/>
                  <a:pt x="53" y="51"/>
                  <a:pt x="56" y="50"/>
                </a:cubicBezTo>
                <a:cubicBezTo>
                  <a:pt x="58" y="49"/>
                  <a:pt x="61" y="47"/>
                  <a:pt x="63" y="45"/>
                </a:cubicBezTo>
                <a:cubicBezTo>
                  <a:pt x="70" y="45"/>
                  <a:pt x="76" y="45"/>
                  <a:pt x="83" y="45"/>
                </a:cubicBezTo>
                <a:cubicBezTo>
                  <a:pt x="90" y="46"/>
                  <a:pt x="96" y="46"/>
                  <a:pt x="103" y="47"/>
                </a:cubicBezTo>
                <a:lnTo>
                  <a:pt x="101" y="47"/>
                </a:lnTo>
                <a:cubicBezTo>
                  <a:pt x="93" y="49"/>
                  <a:pt x="84" y="50"/>
                  <a:pt x="74" y="50"/>
                </a:cubicBezTo>
                <a:cubicBezTo>
                  <a:pt x="65" y="49"/>
                  <a:pt x="55" y="52"/>
                  <a:pt x="45" y="59"/>
                </a:cubicBezTo>
                <a:close/>
                <a:moveTo>
                  <a:pt x="66" y="145"/>
                </a:moveTo>
                <a:cubicBezTo>
                  <a:pt x="64" y="142"/>
                  <a:pt x="62" y="139"/>
                  <a:pt x="62" y="137"/>
                </a:cubicBezTo>
                <a:cubicBezTo>
                  <a:pt x="65" y="135"/>
                  <a:pt x="68" y="131"/>
                  <a:pt x="69" y="127"/>
                </a:cubicBezTo>
                <a:cubicBezTo>
                  <a:pt x="70" y="123"/>
                  <a:pt x="72" y="120"/>
                  <a:pt x="75" y="119"/>
                </a:cubicBezTo>
                <a:cubicBezTo>
                  <a:pt x="80" y="115"/>
                  <a:pt x="85" y="114"/>
                  <a:pt x="92" y="115"/>
                </a:cubicBezTo>
                <a:cubicBezTo>
                  <a:pt x="98" y="116"/>
                  <a:pt x="104" y="114"/>
                  <a:pt x="110" y="109"/>
                </a:cubicBezTo>
                <a:cubicBezTo>
                  <a:pt x="112" y="108"/>
                  <a:pt x="114" y="106"/>
                  <a:pt x="116" y="103"/>
                </a:cubicBezTo>
                <a:cubicBezTo>
                  <a:pt x="118" y="101"/>
                  <a:pt x="119" y="98"/>
                  <a:pt x="121" y="95"/>
                </a:cubicBezTo>
                <a:cubicBezTo>
                  <a:pt x="124" y="94"/>
                  <a:pt x="128" y="94"/>
                  <a:pt x="131" y="94"/>
                </a:cubicBezTo>
                <a:cubicBezTo>
                  <a:pt x="134" y="93"/>
                  <a:pt x="137" y="93"/>
                  <a:pt x="141" y="93"/>
                </a:cubicBezTo>
                <a:cubicBezTo>
                  <a:pt x="140" y="97"/>
                  <a:pt x="140" y="102"/>
                  <a:pt x="141" y="107"/>
                </a:cubicBezTo>
                <a:cubicBezTo>
                  <a:pt x="142" y="112"/>
                  <a:pt x="143" y="116"/>
                  <a:pt x="145" y="121"/>
                </a:cubicBezTo>
                <a:cubicBezTo>
                  <a:pt x="134" y="126"/>
                  <a:pt x="122" y="131"/>
                  <a:pt x="110" y="137"/>
                </a:cubicBezTo>
                <a:cubicBezTo>
                  <a:pt x="98" y="143"/>
                  <a:pt x="86" y="150"/>
                  <a:pt x="74" y="158"/>
                </a:cubicBezTo>
                <a:cubicBezTo>
                  <a:pt x="71" y="153"/>
                  <a:pt x="68" y="149"/>
                  <a:pt x="66" y="145"/>
                </a:cubicBezTo>
                <a:close/>
                <a:moveTo>
                  <a:pt x="24" y="242"/>
                </a:moveTo>
                <a:cubicBezTo>
                  <a:pt x="17" y="234"/>
                  <a:pt x="12" y="227"/>
                  <a:pt x="8" y="221"/>
                </a:cubicBezTo>
                <a:cubicBezTo>
                  <a:pt x="18" y="210"/>
                  <a:pt x="29" y="200"/>
                  <a:pt x="39" y="191"/>
                </a:cubicBezTo>
                <a:cubicBezTo>
                  <a:pt x="50" y="182"/>
                  <a:pt x="61" y="174"/>
                  <a:pt x="72" y="167"/>
                </a:cubicBezTo>
                <a:cubicBezTo>
                  <a:pt x="76" y="172"/>
                  <a:pt x="80" y="177"/>
                  <a:pt x="84" y="183"/>
                </a:cubicBezTo>
                <a:cubicBezTo>
                  <a:pt x="88" y="188"/>
                  <a:pt x="93" y="195"/>
                  <a:pt x="98" y="201"/>
                </a:cubicBezTo>
                <a:cubicBezTo>
                  <a:pt x="96" y="203"/>
                  <a:pt x="94" y="206"/>
                  <a:pt x="92" y="208"/>
                </a:cubicBezTo>
                <a:cubicBezTo>
                  <a:pt x="91" y="211"/>
                  <a:pt x="89" y="214"/>
                  <a:pt x="88" y="217"/>
                </a:cubicBezTo>
                <a:cubicBezTo>
                  <a:pt x="81" y="224"/>
                  <a:pt x="74" y="232"/>
                  <a:pt x="67" y="241"/>
                </a:cubicBezTo>
                <a:cubicBezTo>
                  <a:pt x="60" y="250"/>
                  <a:pt x="53" y="258"/>
                  <a:pt x="47" y="267"/>
                </a:cubicBezTo>
                <a:cubicBezTo>
                  <a:pt x="38" y="258"/>
                  <a:pt x="30" y="250"/>
                  <a:pt x="24" y="242"/>
                </a:cubicBezTo>
                <a:close/>
                <a:moveTo>
                  <a:pt x="48" y="276"/>
                </a:moveTo>
                <a:cubicBezTo>
                  <a:pt x="55" y="283"/>
                  <a:pt x="63" y="290"/>
                  <a:pt x="73" y="297"/>
                </a:cubicBezTo>
                <a:cubicBezTo>
                  <a:pt x="82" y="304"/>
                  <a:pt x="92" y="311"/>
                  <a:pt x="103" y="319"/>
                </a:cubicBezTo>
                <a:cubicBezTo>
                  <a:pt x="97" y="331"/>
                  <a:pt x="92" y="344"/>
                  <a:pt x="87" y="356"/>
                </a:cubicBezTo>
                <a:cubicBezTo>
                  <a:pt x="82" y="368"/>
                  <a:pt x="77" y="381"/>
                  <a:pt x="73" y="394"/>
                </a:cubicBezTo>
                <a:cubicBezTo>
                  <a:pt x="55" y="382"/>
                  <a:pt x="42" y="371"/>
                  <a:pt x="34" y="362"/>
                </a:cubicBezTo>
                <a:cubicBezTo>
                  <a:pt x="27" y="352"/>
                  <a:pt x="23" y="347"/>
                  <a:pt x="23" y="347"/>
                </a:cubicBezTo>
                <a:lnTo>
                  <a:pt x="21" y="348"/>
                </a:lnTo>
                <a:cubicBezTo>
                  <a:pt x="22" y="339"/>
                  <a:pt x="26" y="329"/>
                  <a:pt x="31" y="320"/>
                </a:cubicBezTo>
                <a:cubicBezTo>
                  <a:pt x="37" y="311"/>
                  <a:pt x="39" y="302"/>
                  <a:pt x="37" y="292"/>
                </a:cubicBezTo>
                <a:cubicBezTo>
                  <a:pt x="39" y="289"/>
                  <a:pt x="40" y="287"/>
                  <a:pt x="42" y="284"/>
                </a:cubicBezTo>
                <a:cubicBezTo>
                  <a:pt x="44" y="282"/>
                  <a:pt x="46" y="279"/>
                  <a:pt x="48" y="276"/>
                </a:cubicBezTo>
                <a:close/>
              </a:path>
            </a:pathLst>
          </a:custGeom>
          <a:noFill/>
          <a:ln w="0">
            <a:solidFill>
              <a:srgbClr val="CCE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1030" name="Rectangle 32"/>
          <p:cNvSpPr>
            <a:spLocks noGrp="1" noChangeArrowheads="1"/>
          </p:cNvSpPr>
          <p:nvPr>
            <p:ph type="body" idx="1"/>
          </p:nvPr>
        </p:nvSpPr>
        <p:spPr bwMode="auto">
          <a:xfrm>
            <a:off x="508000" y="1066800"/>
            <a:ext cx="11480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33" descr="Line"/>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34" y="942975"/>
            <a:ext cx="1218776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4" descr="Bottom"/>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34" y="6629400"/>
            <a:ext cx="121877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35"/>
          <p:cNvSpPr>
            <a:spLocks noChangeArrowheads="1"/>
          </p:cNvSpPr>
          <p:nvPr/>
        </p:nvSpPr>
        <p:spPr bwMode="auto">
          <a:xfrm>
            <a:off x="42334" y="6642100"/>
            <a:ext cx="1210733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b="1">
              <a:solidFill>
                <a:srgbClr val="0066CC"/>
              </a:solidFill>
            </a:endParaRPr>
          </a:p>
        </p:txBody>
      </p:sp>
    </p:spTree>
    <p:extLst>
      <p:ext uri="{BB962C8B-B14F-4D97-AF65-F5344CB8AC3E}">
        <p14:creationId xmlns:p14="http://schemas.microsoft.com/office/powerpoint/2010/main" val="193634406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333399"/>
          </a:solidFill>
          <a:latin typeface="Arial" charset="0"/>
        </a:defRPr>
      </a:lvl2pPr>
      <a:lvl3pPr algn="ctr" rtl="0" eaLnBrk="1" fontAlgn="base" hangingPunct="1">
        <a:spcBef>
          <a:spcPct val="0"/>
        </a:spcBef>
        <a:spcAft>
          <a:spcPct val="0"/>
        </a:spcAft>
        <a:defRPr sz="3600" b="1">
          <a:solidFill>
            <a:srgbClr val="333399"/>
          </a:solidFill>
          <a:latin typeface="Arial" charset="0"/>
        </a:defRPr>
      </a:lvl3pPr>
      <a:lvl4pPr algn="ctr" rtl="0" eaLnBrk="1" fontAlgn="base" hangingPunct="1">
        <a:spcBef>
          <a:spcPct val="0"/>
        </a:spcBef>
        <a:spcAft>
          <a:spcPct val="0"/>
        </a:spcAft>
        <a:defRPr sz="3600" b="1">
          <a:solidFill>
            <a:srgbClr val="333399"/>
          </a:solidFill>
          <a:latin typeface="Arial" charset="0"/>
        </a:defRPr>
      </a:lvl4pPr>
      <a:lvl5pPr algn="ctr" rtl="0" eaLnBrk="1" fontAlgn="base" hangingPunct="1">
        <a:spcBef>
          <a:spcPct val="0"/>
        </a:spcBef>
        <a:spcAft>
          <a:spcPct val="0"/>
        </a:spcAft>
        <a:defRPr sz="3600" b="1">
          <a:solidFill>
            <a:srgbClr val="333399"/>
          </a:solidFill>
          <a:latin typeface="Arial" charset="0"/>
        </a:defRPr>
      </a:lvl5pPr>
      <a:lvl6pPr marL="457200" algn="ctr" rtl="0" eaLnBrk="1" fontAlgn="base" hangingPunct="1">
        <a:spcBef>
          <a:spcPct val="0"/>
        </a:spcBef>
        <a:spcAft>
          <a:spcPct val="0"/>
        </a:spcAft>
        <a:defRPr sz="3800" b="1">
          <a:solidFill>
            <a:srgbClr val="333399"/>
          </a:solidFill>
          <a:latin typeface="Arial" charset="0"/>
        </a:defRPr>
      </a:lvl6pPr>
      <a:lvl7pPr marL="914400" algn="ctr" rtl="0" eaLnBrk="1" fontAlgn="base" hangingPunct="1">
        <a:spcBef>
          <a:spcPct val="0"/>
        </a:spcBef>
        <a:spcAft>
          <a:spcPct val="0"/>
        </a:spcAft>
        <a:defRPr sz="3800" b="1">
          <a:solidFill>
            <a:srgbClr val="333399"/>
          </a:solidFill>
          <a:latin typeface="Arial" charset="0"/>
        </a:defRPr>
      </a:lvl7pPr>
      <a:lvl8pPr marL="1371600" algn="ctr" rtl="0" eaLnBrk="1" fontAlgn="base" hangingPunct="1">
        <a:spcBef>
          <a:spcPct val="0"/>
        </a:spcBef>
        <a:spcAft>
          <a:spcPct val="0"/>
        </a:spcAft>
        <a:defRPr sz="3800" b="1">
          <a:solidFill>
            <a:srgbClr val="333399"/>
          </a:solidFill>
          <a:latin typeface="Arial" charset="0"/>
        </a:defRPr>
      </a:lvl8pPr>
      <a:lvl9pPr marL="1828800" algn="ctr" rtl="0" eaLnBrk="1" fontAlgn="base" hangingPunct="1">
        <a:spcBef>
          <a:spcPct val="0"/>
        </a:spcBef>
        <a:spcAft>
          <a:spcPct val="0"/>
        </a:spcAft>
        <a:defRPr sz="3800" b="1">
          <a:solidFill>
            <a:srgbClr val="333399"/>
          </a:solidFill>
          <a:latin typeface="Arial" charset="0"/>
        </a:defRPr>
      </a:lvl9pPr>
    </p:titleStyle>
    <p:bodyStyle>
      <a:lvl1pPr marL="342900" indent="-342900" algn="l" rtl="0" eaLnBrk="1" fontAlgn="base" hangingPunct="1">
        <a:spcBef>
          <a:spcPts val="600"/>
        </a:spcBef>
        <a:spcAft>
          <a:spcPts val="600"/>
        </a:spcAft>
        <a:buFont typeface="Wingdings" pitchFamily="2" charset="2"/>
        <a:buChar char="Ø"/>
        <a:defRPr sz="3200">
          <a:solidFill>
            <a:srgbClr val="0000CC"/>
          </a:solidFill>
          <a:latin typeface="Times New Roman" pitchFamily="18" charset="0"/>
          <a:ea typeface="+mn-ea"/>
          <a:cs typeface="Times New Roman" pitchFamily="18" charset="0"/>
        </a:defRPr>
      </a:lvl1pPr>
      <a:lvl2pPr marL="742950" indent="-285750" algn="l" rtl="0" eaLnBrk="1" fontAlgn="base" hangingPunct="1">
        <a:spcBef>
          <a:spcPts val="600"/>
        </a:spcBef>
        <a:spcAft>
          <a:spcPts val="600"/>
        </a:spcAft>
        <a:buFont typeface="Wingdings" pitchFamily="2" charset="2"/>
        <a:buChar char="§"/>
        <a:defRPr sz="3000">
          <a:solidFill>
            <a:srgbClr val="C00000"/>
          </a:solidFill>
          <a:latin typeface="Times New Roman" pitchFamily="18" charset="0"/>
          <a:cs typeface="Times New Roman" pitchFamily="18" charset="0"/>
        </a:defRPr>
      </a:lvl2pPr>
      <a:lvl3pPr marL="1143000" indent="-228600" algn="l" rtl="0" eaLnBrk="1" fontAlgn="base" hangingPunct="1">
        <a:spcBef>
          <a:spcPts val="600"/>
        </a:spcBef>
        <a:spcAft>
          <a:spcPts val="600"/>
        </a:spcAft>
        <a:buChar char="•"/>
        <a:defRPr sz="2800">
          <a:solidFill>
            <a:srgbClr val="333399"/>
          </a:solidFill>
          <a:latin typeface="Times New Roman" pitchFamily="18" charset="0"/>
          <a:cs typeface="Times New Roman" pitchFamily="18" charset="0"/>
        </a:defRPr>
      </a:lvl3pPr>
      <a:lvl4pPr marL="1600200" indent="-228600" algn="l" rtl="0" eaLnBrk="1" fontAlgn="base" hangingPunct="1">
        <a:spcBef>
          <a:spcPts val="600"/>
        </a:spcBef>
        <a:spcAft>
          <a:spcPts val="600"/>
        </a:spcAft>
        <a:buChar char="–"/>
        <a:defRPr sz="2600">
          <a:solidFill>
            <a:srgbClr val="000066"/>
          </a:solidFill>
          <a:latin typeface="Times New Roman" pitchFamily="18" charset="0"/>
          <a:cs typeface="Times New Roman" pitchFamily="18" charset="0"/>
        </a:defRPr>
      </a:lvl4pPr>
      <a:lvl5pPr marL="2057400" indent="-228600" algn="l" rtl="0" eaLnBrk="1" fontAlgn="base" hangingPunct="1">
        <a:spcBef>
          <a:spcPts val="600"/>
        </a:spcBef>
        <a:spcAft>
          <a:spcPts val="600"/>
        </a:spcAft>
        <a:buChar char="»"/>
        <a:defRPr sz="2000">
          <a:solidFill>
            <a:srgbClr val="000066"/>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b="1">
          <a:solidFill>
            <a:srgbClr val="000066"/>
          </a:solidFill>
          <a:latin typeface="+mn-lt"/>
        </a:defRPr>
      </a:lvl6pPr>
      <a:lvl7pPr marL="2971800" indent="-228600" algn="l" rtl="0" eaLnBrk="1" fontAlgn="base" hangingPunct="1">
        <a:spcBef>
          <a:spcPct val="20000"/>
        </a:spcBef>
        <a:spcAft>
          <a:spcPct val="0"/>
        </a:spcAft>
        <a:buChar char="»"/>
        <a:defRPr sz="2000" b="1">
          <a:solidFill>
            <a:srgbClr val="000066"/>
          </a:solidFill>
          <a:latin typeface="+mn-lt"/>
        </a:defRPr>
      </a:lvl7pPr>
      <a:lvl8pPr marL="3429000" indent="-228600" algn="l" rtl="0" eaLnBrk="1" fontAlgn="base" hangingPunct="1">
        <a:spcBef>
          <a:spcPct val="20000"/>
        </a:spcBef>
        <a:spcAft>
          <a:spcPct val="0"/>
        </a:spcAft>
        <a:buChar char="»"/>
        <a:defRPr sz="2000" b="1">
          <a:solidFill>
            <a:srgbClr val="000066"/>
          </a:solidFill>
          <a:latin typeface="+mn-lt"/>
        </a:defRPr>
      </a:lvl8pPr>
      <a:lvl9pPr marL="3886200" indent="-228600" algn="l" rtl="0" eaLnBrk="1" fontAlgn="base" hangingPunct="1">
        <a:spcBef>
          <a:spcPct val="20000"/>
        </a:spcBef>
        <a:spcAft>
          <a:spcPct val="0"/>
        </a:spcAft>
        <a:buChar char="»"/>
        <a:defRPr sz="20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6" Type="http://schemas.openxmlformats.org/officeDocument/2006/relationships/image" Target="../media/image22.gif"/><Relationship Id="rId21" Type="http://schemas.openxmlformats.org/officeDocument/2006/relationships/oleObject" Target="../embeddings/oleObject15.bin"/><Relationship Id="rId42" Type="http://schemas.openxmlformats.org/officeDocument/2006/relationships/oleObject" Target="../embeddings/oleObject34.bin"/><Relationship Id="rId47" Type="http://schemas.openxmlformats.org/officeDocument/2006/relationships/oleObject" Target="../embeddings/oleObject39.bin"/><Relationship Id="rId63" Type="http://schemas.openxmlformats.org/officeDocument/2006/relationships/oleObject" Target="../embeddings/oleObject55.bin"/><Relationship Id="rId68" Type="http://schemas.openxmlformats.org/officeDocument/2006/relationships/oleObject" Target="../embeddings/oleObject60.bin"/><Relationship Id="rId84" Type="http://schemas.openxmlformats.org/officeDocument/2006/relationships/oleObject" Target="../embeddings/oleObject73.bin"/><Relationship Id="rId89" Type="http://schemas.openxmlformats.org/officeDocument/2006/relationships/image" Target="../media/image28.emf"/><Relationship Id="rId16" Type="http://schemas.openxmlformats.org/officeDocument/2006/relationships/image" Target="../media/image20.emf"/><Relationship Id="rId11" Type="http://schemas.openxmlformats.org/officeDocument/2006/relationships/oleObject" Target="../embeddings/oleObject7.bin"/><Relationship Id="rId32" Type="http://schemas.openxmlformats.org/officeDocument/2006/relationships/oleObject" Target="../embeddings/oleObject24.bin"/><Relationship Id="rId37" Type="http://schemas.openxmlformats.org/officeDocument/2006/relationships/oleObject" Target="../embeddings/oleObject29.bin"/><Relationship Id="rId53" Type="http://schemas.openxmlformats.org/officeDocument/2006/relationships/oleObject" Target="../embeddings/oleObject45.bin"/><Relationship Id="rId58" Type="http://schemas.openxmlformats.org/officeDocument/2006/relationships/oleObject" Target="../embeddings/oleObject50.bin"/><Relationship Id="rId74" Type="http://schemas.openxmlformats.org/officeDocument/2006/relationships/oleObject" Target="../embeddings/oleObject66.bin"/><Relationship Id="rId79" Type="http://schemas.openxmlformats.org/officeDocument/2006/relationships/image" Target="../media/image23.emf"/><Relationship Id="rId102" Type="http://schemas.openxmlformats.org/officeDocument/2006/relationships/image" Target="../media/image31.emf"/><Relationship Id="rId5" Type="http://schemas.openxmlformats.org/officeDocument/2006/relationships/image" Target="../media/image17.emf"/><Relationship Id="rId90" Type="http://schemas.openxmlformats.org/officeDocument/2006/relationships/oleObject" Target="../embeddings/oleObject76.bin"/><Relationship Id="rId95" Type="http://schemas.openxmlformats.org/officeDocument/2006/relationships/oleObject" Target="../embeddings/oleObject79.bin"/><Relationship Id="rId22" Type="http://schemas.openxmlformats.org/officeDocument/2006/relationships/oleObject" Target="../embeddings/oleObject16.bin"/><Relationship Id="rId27" Type="http://schemas.openxmlformats.org/officeDocument/2006/relationships/oleObject" Target="../embeddings/oleObject19.bin"/><Relationship Id="rId43" Type="http://schemas.openxmlformats.org/officeDocument/2006/relationships/oleObject" Target="../embeddings/oleObject35.bin"/><Relationship Id="rId48" Type="http://schemas.openxmlformats.org/officeDocument/2006/relationships/oleObject" Target="../embeddings/oleObject40.bin"/><Relationship Id="rId64" Type="http://schemas.openxmlformats.org/officeDocument/2006/relationships/oleObject" Target="../embeddings/oleObject56.bin"/><Relationship Id="rId69" Type="http://schemas.openxmlformats.org/officeDocument/2006/relationships/oleObject" Target="../embeddings/oleObject61.bin"/><Relationship Id="rId80" Type="http://schemas.openxmlformats.org/officeDocument/2006/relationships/oleObject" Target="../embeddings/oleObject71.bin"/><Relationship Id="rId85" Type="http://schemas.openxmlformats.org/officeDocument/2006/relationships/image" Target="../media/image26.emf"/><Relationship Id="rId12" Type="http://schemas.openxmlformats.org/officeDocument/2006/relationships/oleObject" Target="../embeddings/oleObject8.bin"/><Relationship Id="rId17" Type="http://schemas.openxmlformats.org/officeDocument/2006/relationships/oleObject" Target="../embeddings/oleObject11.bin"/><Relationship Id="rId25" Type="http://schemas.openxmlformats.org/officeDocument/2006/relationships/image" Target="../media/image21.emf"/><Relationship Id="rId33" Type="http://schemas.openxmlformats.org/officeDocument/2006/relationships/oleObject" Target="../embeddings/oleObject25.bin"/><Relationship Id="rId38" Type="http://schemas.openxmlformats.org/officeDocument/2006/relationships/oleObject" Target="../embeddings/oleObject30.bin"/><Relationship Id="rId46" Type="http://schemas.openxmlformats.org/officeDocument/2006/relationships/oleObject" Target="../embeddings/oleObject38.bin"/><Relationship Id="rId59" Type="http://schemas.openxmlformats.org/officeDocument/2006/relationships/oleObject" Target="../embeddings/oleObject51.bin"/><Relationship Id="rId67" Type="http://schemas.openxmlformats.org/officeDocument/2006/relationships/oleObject" Target="../embeddings/oleObject59.bin"/><Relationship Id="rId20" Type="http://schemas.openxmlformats.org/officeDocument/2006/relationships/oleObject" Target="../embeddings/oleObject14.bin"/><Relationship Id="rId41" Type="http://schemas.openxmlformats.org/officeDocument/2006/relationships/oleObject" Target="../embeddings/oleObject33.bin"/><Relationship Id="rId54" Type="http://schemas.openxmlformats.org/officeDocument/2006/relationships/oleObject" Target="../embeddings/oleObject46.bin"/><Relationship Id="rId62" Type="http://schemas.openxmlformats.org/officeDocument/2006/relationships/oleObject" Target="../embeddings/oleObject54.bin"/><Relationship Id="rId70" Type="http://schemas.openxmlformats.org/officeDocument/2006/relationships/oleObject" Target="../embeddings/oleObject62.bin"/><Relationship Id="rId75" Type="http://schemas.openxmlformats.org/officeDocument/2006/relationships/oleObject" Target="../embeddings/oleObject67.bin"/><Relationship Id="rId83" Type="http://schemas.openxmlformats.org/officeDocument/2006/relationships/image" Target="../media/image25.emf"/><Relationship Id="rId88" Type="http://schemas.openxmlformats.org/officeDocument/2006/relationships/oleObject" Target="../embeddings/oleObject75.bin"/><Relationship Id="rId91" Type="http://schemas.openxmlformats.org/officeDocument/2006/relationships/image" Target="../media/image29.emf"/><Relationship Id="rId96"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3.bin"/><Relationship Id="rId15" Type="http://schemas.openxmlformats.org/officeDocument/2006/relationships/oleObject" Target="../embeddings/oleObject10.bin"/><Relationship Id="rId23" Type="http://schemas.openxmlformats.org/officeDocument/2006/relationships/oleObject" Target="../embeddings/oleObject17.bin"/><Relationship Id="rId28" Type="http://schemas.openxmlformats.org/officeDocument/2006/relationships/oleObject" Target="../embeddings/oleObject20.bin"/><Relationship Id="rId36" Type="http://schemas.openxmlformats.org/officeDocument/2006/relationships/oleObject" Target="../embeddings/oleObject28.bin"/><Relationship Id="rId49" Type="http://schemas.openxmlformats.org/officeDocument/2006/relationships/oleObject" Target="../embeddings/oleObject41.bin"/><Relationship Id="rId57" Type="http://schemas.openxmlformats.org/officeDocument/2006/relationships/oleObject" Target="../embeddings/oleObject49.bin"/><Relationship Id="rId10" Type="http://schemas.openxmlformats.org/officeDocument/2006/relationships/oleObject" Target="../embeddings/oleObject6.bin"/><Relationship Id="rId31" Type="http://schemas.openxmlformats.org/officeDocument/2006/relationships/oleObject" Target="../embeddings/oleObject23.bin"/><Relationship Id="rId44" Type="http://schemas.openxmlformats.org/officeDocument/2006/relationships/oleObject" Target="../embeddings/oleObject36.bin"/><Relationship Id="rId52" Type="http://schemas.openxmlformats.org/officeDocument/2006/relationships/oleObject" Target="../embeddings/oleObject44.bin"/><Relationship Id="rId60" Type="http://schemas.openxmlformats.org/officeDocument/2006/relationships/oleObject" Target="../embeddings/oleObject52.bin"/><Relationship Id="rId65" Type="http://schemas.openxmlformats.org/officeDocument/2006/relationships/oleObject" Target="../embeddings/oleObject57.bin"/><Relationship Id="rId73" Type="http://schemas.openxmlformats.org/officeDocument/2006/relationships/oleObject" Target="../embeddings/oleObject65.bin"/><Relationship Id="rId78" Type="http://schemas.openxmlformats.org/officeDocument/2006/relationships/oleObject" Target="../embeddings/oleObject70.bin"/><Relationship Id="rId81" Type="http://schemas.openxmlformats.org/officeDocument/2006/relationships/image" Target="../media/image24.emf"/><Relationship Id="rId86" Type="http://schemas.openxmlformats.org/officeDocument/2006/relationships/oleObject" Target="../embeddings/oleObject74.bin"/><Relationship Id="rId94" Type="http://schemas.openxmlformats.org/officeDocument/2006/relationships/oleObject" Target="../embeddings/oleObject78.bin"/><Relationship Id="rId99" Type="http://schemas.openxmlformats.org/officeDocument/2006/relationships/oleObject" Target="../embeddings/oleObject83.bin"/><Relationship Id="rId101" Type="http://schemas.openxmlformats.org/officeDocument/2006/relationships/oleObject" Target="../embeddings/oleObject85.bin"/><Relationship Id="rId4" Type="http://schemas.openxmlformats.org/officeDocument/2006/relationships/oleObject" Target="../embeddings/oleObject2.bin"/><Relationship Id="rId9" Type="http://schemas.openxmlformats.org/officeDocument/2006/relationships/oleObject" Target="../embeddings/oleObject5.bin"/><Relationship Id="rId13" Type="http://schemas.openxmlformats.org/officeDocument/2006/relationships/image" Target="../media/image19.emf"/><Relationship Id="rId18" Type="http://schemas.openxmlformats.org/officeDocument/2006/relationships/oleObject" Target="../embeddings/oleObject12.bin"/><Relationship Id="rId39" Type="http://schemas.openxmlformats.org/officeDocument/2006/relationships/oleObject" Target="../embeddings/oleObject31.bin"/><Relationship Id="rId34" Type="http://schemas.openxmlformats.org/officeDocument/2006/relationships/oleObject" Target="../embeddings/oleObject26.bin"/><Relationship Id="rId50" Type="http://schemas.openxmlformats.org/officeDocument/2006/relationships/oleObject" Target="../embeddings/oleObject42.bin"/><Relationship Id="rId55" Type="http://schemas.openxmlformats.org/officeDocument/2006/relationships/oleObject" Target="../embeddings/oleObject47.bin"/><Relationship Id="rId76" Type="http://schemas.openxmlformats.org/officeDocument/2006/relationships/oleObject" Target="../embeddings/oleObject68.bin"/><Relationship Id="rId97" Type="http://schemas.openxmlformats.org/officeDocument/2006/relationships/oleObject" Target="../embeddings/oleObject81.bin"/><Relationship Id="rId7" Type="http://schemas.openxmlformats.org/officeDocument/2006/relationships/image" Target="../media/image18.wmf"/><Relationship Id="rId71" Type="http://schemas.openxmlformats.org/officeDocument/2006/relationships/oleObject" Target="../embeddings/oleObject63.bin"/><Relationship Id="rId92" Type="http://schemas.openxmlformats.org/officeDocument/2006/relationships/oleObject" Target="../embeddings/oleObject77.bin"/><Relationship Id="rId2" Type="http://schemas.openxmlformats.org/officeDocument/2006/relationships/oleObject" Target="../embeddings/oleObject1.bin"/><Relationship Id="rId29" Type="http://schemas.openxmlformats.org/officeDocument/2006/relationships/oleObject" Target="../embeddings/oleObject21.bin"/><Relationship Id="rId24" Type="http://schemas.openxmlformats.org/officeDocument/2006/relationships/oleObject" Target="../embeddings/oleObject18.bin"/><Relationship Id="rId40" Type="http://schemas.openxmlformats.org/officeDocument/2006/relationships/oleObject" Target="../embeddings/oleObject32.bin"/><Relationship Id="rId45" Type="http://schemas.openxmlformats.org/officeDocument/2006/relationships/oleObject" Target="../embeddings/oleObject37.bin"/><Relationship Id="rId66" Type="http://schemas.openxmlformats.org/officeDocument/2006/relationships/oleObject" Target="../embeddings/oleObject58.bin"/><Relationship Id="rId87" Type="http://schemas.openxmlformats.org/officeDocument/2006/relationships/image" Target="../media/image27.emf"/><Relationship Id="rId61" Type="http://schemas.openxmlformats.org/officeDocument/2006/relationships/oleObject" Target="../embeddings/oleObject53.bin"/><Relationship Id="rId82" Type="http://schemas.openxmlformats.org/officeDocument/2006/relationships/oleObject" Target="../embeddings/oleObject72.bin"/><Relationship Id="rId19" Type="http://schemas.openxmlformats.org/officeDocument/2006/relationships/oleObject" Target="../embeddings/oleObject13.bin"/><Relationship Id="rId14" Type="http://schemas.openxmlformats.org/officeDocument/2006/relationships/oleObject" Target="../embeddings/oleObject9.bin"/><Relationship Id="rId30" Type="http://schemas.openxmlformats.org/officeDocument/2006/relationships/oleObject" Target="../embeddings/oleObject22.bin"/><Relationship Id="rId35" Type="http://schemas.openxmlformats.org/officeDocument/2006/relationships/oleObject" Target="../embeddings/oleObject27.bin"/><Relationship Id="rId56" Type="http://schemas.openxmlformats.org/officeDocument/2006/relationships/oleObject" Target="../embeddings/oleObject48.bin"/><Relationship Id="rId77" Type="http://schemas.openxmlformats.org/officeDocument/2006/relationships/oleObject" Target="../embeddings/oleObject69.bin"/><Relationship Id="rId100" Type="http://schemas.openxmlformats.org/officeDocument/2006/relationships/oleObject" Target="../embeddings/oleObject84.bin"/><Relationship Id="rId8" Type="http://schemas.openxmlformats.org/officeDocument/2006/relationships/oleObject" Target="../embeddings/oleObject4.bin"/><Relationship Id="rId51" Type="http://schemas.openxmlformats.org/officeDocument/2006/relationships/oleObject" Target="../embeddings/oleObject43.bin"/><Relationship Id="rId72" Type="http://schemas.openxmlformats.org/officeDocument/2006/relationships/oleObject" Target="../embeddings/oleObject64.bin"/><Relationship Id="rId93" Type="http://schemas.openxmlformats.org/officeDocument/2006/relationships/image" Target="../media/image30.emf"/><Relationship Id="rId98" Type="http://schemas.openxmlformats.org/officeDocument/2006/relationships/oleObject" Target="../embeddings/oleObject82.bin"/><Relationship Id="rId3"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oleObject" Target="../embeddings/oleObject86.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oleObject" Target="../embeddings/oleObject87.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oleObject" Target="../embeddings/oleObject88.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oleObject" Target="../embeddings/oleObject89.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oleObject" Target="../embeddings/oleObject90.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oleObject" Target="../embeddings/oleObject9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tmp"/><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oleObject" Target="../embeddings/oleObject92.bin"/><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8.tmp"/><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8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FAF1-501A-4FB6-BE89-FC8669727870}"/>
              </a:ext>
            </a:extLst>
          </p:cNvPr>
          <p:cNvSpPr>
            <a:spLocks noGrp="1"/>
          </p:cNvSpPr>
          <p:nvPr>
            <p:ph type="ctrTitle"/>
          </p:nvPr>
        </p:nvSpPr>
        <p:spPr/>
        <p:txBody>
          <a:bodyPr/>
          <a:lstStyle/>
          <a:p>
            <a:r>
              <a:rPr lang="en-US" dirty="0"/>
              <a:t>CH</a:t>
            </a:r>
            <a:r>
              <a:rPr lang="vi-VN" dirty="0"/>
              <a:t>Ư</a:t>
            </a:r>
            <a:r>
              <a:rPr lang="en-US" dirty="0"/>
              <a:t>ƠNG 2: MÔ HÌNH OSI VÀ TCP/IP</a:t>
            </a:r>
          </a:p>
        </p:txBody>
      </p:sp>
      <p:sp>
        <p:nvSpPr>
          <p:cNvPr id="3" name="Subtitle 2">
            <a:extLst>
              <a:ext uri="{FF2B5EF4-FFF2-40B4-BE49-F238E27FC236}">
                <a16:creationId xmlns:a16="http://schemas.microsoft.com/office/drawing/2014/main" id="{C51D1ED3-1EA3-4A7E-9B5A-D00B6554B06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8484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579D-50F6-40B4-9B3A-4DCFE9DDE782}"/>
              </a:ext>
            </a:extLst>
          </p:cNvPr>
          <p:cNvSpPr>
            <a:spLocks noGrp="1"/>
          </p:cNvSpPr>
          <p:nvPr>
            <p:ph type="title"/>
          </p:nvPr>
        </p:nvSpPr>
        <p:spPr/>
        <p:txBody>
          <a:bodyPr/>
          <a:lstStyle/>
          <a:p>
            <a:r>
              <a:rPr lang="en-US" dirty="0"/>
              <a:t>I. CÁC TỔ CHỨC ĐỊNH CHUẨN MMT</a:t>
            </a:r>
          </a:p>
        </p:txBody>
      </p:sp>
      <p:sp>
        <p:nvSpPr>
          <p:cNvPr id="3" name="Content Placeholder 2">
            <a:extLst>
              <a:ext uri="{FF2B5EF4-FFF2-40B4-BE49-F238E27FC236}">
                <a16:creationId xmlns:a16="http://schemas.microsoft.com/office/drawing/2014/main" id="{AE5E4EB8-51B0-4365-8DB1-2233FFA3B9EB}"/>
              </a:ext>
            </a:extLst>
          </p:cNvPr>
          <p:cNvSpPr>
            <a:spLocks noGrp="1"/>
          </p:cNvSpPr>
          <p:nvPr>
            <p:ph idx="1"/>
          </p:nvPr>
        </p:nvSpPr>
        <p:spPr/>
        <p:txBody>
          <a:bodyPr/>
          <a:lstStyle/>
          <a:p>
            <a:pPr algn="just"/>
            <a:r>
              <a:rPr lang="vi-VN" b="1" dirty="0"/>
              <a:t>ANSI</a:t>
            </a:r>
            <a:r>
              <a:rPr lang="vi-VN" dirty="0"/>
              <a:t> (</a:t>
            </a:r>
            <a:r>
              <a:rPr lang="vi-VN" i="1" dirty="0"/>
              <a:t>American National Standards Institute</a:t>
            </a:r>
            <a:r>
              <a:rPr lang="vi-VN" dirty="0"/>
              <a:t> "Viện Tiêu chuẩn Quốc gia Hoa Kỳ") là một tổ chức tư nhân, phi lợi nhuận nhằm quản trị và điều phối sự tiêu chuẩn hoá một cách tự giác và hợp thức các hệ thống quy ước ra đời ngày 19 tháng 10 năm 191</a:t>
            </a:r>
            <a:r>
              <a:rPr lang="en-US" dirty="0"/>
              <a:t>8.</a:t>
            </a:r>
          </a:p>
          <a:p>
            <a:pPr algn="just"/>
            <a:r>
              <a:rPr lang="vi-VN" dirty="0"/>
              <a:t>Nhiệm vụ của tổ chức là nâng cao khả năng cạnh tranh toàn cầu của hệ thống kinh doanh và chất lượng đời sống Hoa Kỳ</a:t>
            </a:r>
            <a:r>
              <a:rPr lang="en-US" dirty="0"/>
              <a:t>.</a:t>
            </a:r>
            <a:r>
              <a:rPr lang="vi-VN" dirty="0"/>
              <a:t> </a:t>
            </a:r>
            <a:r>
              <a:rPr lang="en-US" dirty="0"/>
              <a:t>Đ</a:t>
            </a:r>
            <a:r>
              <a:rPr lang="vi-VN" dirty="0"/>
              <a:t>ồng thời tạo điều kiện cho việc tự giác thống nhất các tiêu chuẩn và hợp thức các hệ thống quy ước, cũng như là bảo vệ sự nguyên dạng của các tiêu chí này. </a:t>
            </a:r>
            <a:endParaRPr lang="en-US" dirty="0"/>
          </a:p>
          <a:p>
            <a:pPr algn="just"/>
            <a:r>
              <a:rPr lang="vi-VN" dirty="0"/>
              <a:t>Các tiêu chuẩn của ANSI thường được ISO</a:t>
            </a:r>
            <a:r>
              <a:rPr lang="en-US" dirty="0"/>
              <a:t> </a:t>
            </a:r>
            <a:r>
              <a:rPr lang="vi-VN" dirty="0"/>
              <a:t>chấp nhận</a:t>
            </a:r>
            <a:endParaRPr lang="en-US" dirty="0"/>
          </a:p>
        </p:txBody>
      </p:sp>
    </p:spTree>
    <p:extLst>
      <p:ext uri="{BB962C8B-B14F-4D97-AF65-F5344CB8AC3E}">
        <p14:creationId xmlns:p14="http://schemas.microsoft.com/office/powerpoint/2010/main" val="289738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6D08-969A-48C3-B673-DF8879B5C6AA}"/>
              </a:ext>
            </a:extLst>
          </p:cNvPr>
          <p:cNvSpPr>
            <a:spLocks noGrp="1"/>
          </p:cNvSpPr>
          <p:nvPr>
            <p:ph type="title"/>
          </p:nvPr>
        </p:nvSpPr>
        <p:spPr/>
        <p:txBody>
          <a:bodyPr/>
          <a:lstStyle/>
          <a:p>
            <a:r>
              <a:rPr lang="en-US" dirty="0"/>
              <a:t>I. CÁC TỔ CHỨC ĐỊNH CHUẨN MMT</a:t>
            </a:r>
          </a:p>
        </p:txBody>
      </p:sp>
      <p:sp>
        <p:nvSpPr>
          <p:cNvPr id="3" name="Content Placeholder 2">
            <a:extLst>
              <a:ext uri="{FF2B5EF4-FFF2-40B4-BE49-F238E27FC236}">
                <a16:creationId xmlns:a16="http://schemas.microsoft.com/office/drawing/2014/main" id="{DBCDC01B-1F86-485F-9055-B23A91A0355F}"/>
              </a:ext>
            </a:extLst>
          </p:cNvPr>
          <p:cNvSpPr>
            <a:spLocks noGrp="1"/>
          </p:cNvSpPr>
          <p:nvPr>
            <p:ph idx="1"/>
          </p:nvPr>
        </p:nvSpPr>
        <p:spPr/>
        <p:txBody>
          <a:bodyPr/>
          <a:lstStyle/>
          <a:p>
            <a:r>
              <a:rPr lang="vi-VN" dirty="0"/>
              <a:t>IEEE</a:t>
            </a:r>
            <a:r>
              <a:rPr lang="en-US" dirty="0"/>
              <a:t>, Institute of Electrical and Electronics Engineers,</a:t>
            </a:r>
            <a:r>
              <a:rPr lang="vi-VN" dirty="0"/>
              <a:t> được kết hợp từ hai tổ chức khác nhau là AIEE và IRE.</a:t>
            </a:r>
          </a:p>
          <a:p>
            <a:pPr lvl="1"/>
            <a:r>
              <a:rPr lang="vi-VN" dirty="0"/>
              <a:t>AIEE, The American Institute of Electrical Engineer, mục đích hỗ trợ các chuyên gia trong những lĩnh vực còn sơ khai và giúp họ áp dụng những công nghệ mới.</a:t>
            </a:r>
          </a:p>
          <a:p>
            <a:pPr lvl="1"/>
            <a:r>
              <a:rPr lang="vi-VN" dirty="0"/>
              <a:t>IRE, Institute of Radio Engineers được thành lập. IRE hoạt động tương tự như AIEE nhưng chuyên nghiên cứu về radio. </a:t>
            </a:r>
            <a:endParaRPr lang="en-US" dirty="0"/>
          </a:p>
          <a:p>
            <a:endParaRPr lang="en-US" dirty="0"/>
          </a:p>
        </p:txBody>
      </p:sp>
    </p:spTree>
    <p:extLst>
      <p:ext uri="{BB962C8B-B14F-4D97-AF65-F5344CB8AC3E}">
        <p14:creationId xmlns:p14="http://schemas.microsoft.com/office/powerpoint/2010/main" val="277293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D362-A3D0-4467-9B4F-70DFC5E55077}"/>
              </a:ext>
            </a:extLst>
          </p:cNvPr>
          <p:cNvSpPr>
            <a:spLocks noGrp="1"/>
          </p:cNvSpPr>
          <p:nvPr>
            <p:ph type="title"/>
          </p:nvPr>
        </p:nvSpPr>
        <p:spPr/>
        <p:txBody>
          <a:bodyPr/>
          <a:lstStyle/>
          <a:p>
            <a:r>
              <a:rPr lang="en-US" dirty="0"/>
              <a:t>I. CÁC TỔ CHỨC ĐỊNH CHUẨN MMT</a:t>
            </a:r>
          </a:p>
        </p:txBody>
      </p:sp>
      <p:sp>
        <p:nvSpPr>
          <p:cNvPr id="3" name="Content Placeholder 2">
            <a:extLst>
              <a:ext uri="{FF2B5EF4-FFF2-40B4-BE49-F238E27FC236}">
                <a16:creationId xmlns:a16="http://schemas.microsoft.com/office/drawing/2014/main" id="{B619BEBB-92BC-4B24-BD5C-F9677372709E}"/>
              </a:ext>
            </a:extLst>
          </p:cNvPr>
          <p:cNvSpPr>
            <a:spLocks noGrp="1"/>
          </p:cNvSpPr>
          <p:nvPr>
            <p:ph idx="1"/>
          </p:nvPr>
        </p:nvSpPr>
        <p:spPr/>
        <p:txBody>
          <a:bodyPr/>
          <a:lstStyle/>
          <a:p>
            <a:r>
              <a:rPr lang="vi-VN" dirty="0"/>
              <a:t>IEEE đã được xác định rõ ràng là tổ chức khoa học và giáo dục. Các hoạt động của IEEE hướng đến việc nghiên cứu và ứng dụng công nghệ trong các lĩnh vực điện, điện tử, truyền thông và khoa học máy tính. </a:t>
            </a:r>
            <a:endParaRPr lang="en-US" dirty="0"/>
          </a:p>
          <a:p>
            <a:r>
              <a:rPr lang="vi-VN" dirty="0"/>
              <a:t>IEEE là tổ chức xuất bản phần lớn tạp chí khoa học, tổ chức các buổi hội thảo khoa học, hội nghị chuyên đề. </a:t>
            </a:r>
            <a:endParaRPr lang="en-US" dirty="0"/>
          </a:p>
          <a:p>
            <a:r>
              <a:rPr lang="vi-VN" dirty="0"/>
              <a:t>Đồng thời, IEEE là tổ chức hàng đầu về việc phát triển các tiêu chuẩn khoa học và công nghệ qua việc phát triển hơn 900 tiêu chuẩn hiện đang được áp dụng trong phạm vi lớn các lĩnh vực như công nghệ thông tin, hàng không vũ trụ và công nghệ nano</a:t>
            </a:r>
            <a:r>
              <a:rPr lang="en-US" dirty="0"/>
              <a:t>…</a:t>
            </a:r>
            <a:r>
              <a:rPr lang="vi-VN" dirty="0"/>
              <a:t>. </a:t>
            </a:r>
            <a:endParaRPr lang="en-US" dirty="0"/>
          </a:p>
        </p:txBody>
      </p:sp>
    </p:spTree>
    <p:extLst>
      <p:ext uri="{BB962C8B-B14F-4D97-AF65-F5344CB8AC3E}">
        <p14:creationId xmlns:p14="http://schemas.microsoft.com/office/powerpoint/2010/main" val="41733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BFE2-6A55-447F-973C-843756F402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E9F814-B5C5-40AE-99D2-F0CC2383F7AE}"/>
              </a:ext>
            </a:extLst>
          </p:cNvPr>
          <p:cNvSpPr>
            <a:spLocks noGrp="1"/>
          </p:cNvSpPr>
          <p:nvPr>
            <p:ph idx="1"/>
          </p:nvPr>
        </p:nvSpPr>
        <p:spPr/>
        <p:txBody>
          <a:bodyPr/>
          <a:lstStyle/>
          <a:p>
            <a:endParaRPr lang="en-US" dirty="0"/>
          </a:p>
        </p:txBody>
      </p:sp>
      <p:pic>
        <p:nvPicPr>
          <p:cNvPr id="1026" name="Picture 2" descr="Káº¿t quáº£ hÃ¬nh áº£nh cho tá» chá»©c IEEE">
            <a:extLst>
              <a:ext uri="{FF2B5EF4-FFF2-40B4-BE49-F238E27FC236}">
                <a16:creationId xmlns:a16="http://schemas.microsoft.com/office/drawing/2014/main" id="{B3468303-20B5-4E93-BD61-BFB46A4D21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712" y="1215613"/>
            <a:ext cx="4128956" cy="13384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áº¿t quáº£ hÃ¬nh áº£nh cho tá» chá»©c ISO">
            <a:extLst>
              <a:ext uri="{FF2B5EF4-FFF2-40B4-BE49-F238E27FC236}">
                <a16:creationId xmlns:a16="http://schemas.microsoft.com/office/drawing/2014/main" id="{6BE7C4C4-33B5-427E-AEDF-922503F9E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242" y="974590"/>
            <a:ext cx="1987028" cy="18205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áº¿t quáº£ hÃ¬nh áº£nh cho tá» chá»©c ANSI">
            <a:extLst>
              <a:ext uri="{FF2B5EF4-FFF2-40B4-BE49-F238E27FC236}">
                <a16:creationId xmlns:a16="http://schemas.microsoft.com/office/drawing/2014/main" id="{BCFCB9D6-8AB9-40B9-B479-392F9A964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968" y="3098006"/>
            <a:ext cx="66675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áº¿t quáº£ hÃ¬nh áº£nh cho EIA (Electronic Industry Association)">
            <a:extLst>
              <a:ext uri="{FF2B5EF4-FFF2-40B4-BE49-F238E27FC236}">
                <a16:creationId xmlns:a16="http://schemas.microsoft.com/office/drawing/2014/main" id="{2D631F0D-1D09-460C-B0B4-CEA1474DCF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7453" y="967686"/>
            <a:ext cx="2549579" cy="26078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áº¿t quáº£ hÃ¬nh áº£nh cho TIA (Telecom Industry Association)">
            <a:extLst>
              <a:ext uri="{FF2B5EF4-FFF2-40B4-BE49-F238E27FC236}">
                <a16:creationId xmlns:a16="http://schemas.microsoft.com/office/drawing/2014/main" id="{6E79A92F-C5A7-4D6C-B0D4-D549B752ED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8240" y="3621646"/>
            <a:ext cx="2943010" cy="294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00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5"/>
          <p:cNvSpPr>
            <a:spLocks noGrp="1" noChangeArrowheads="1"/>
          </p:cNvSpPr>
          <p:nvPr>
            <p:ph idx="1"/>
          </p:nvPr>
        </p:nvSpPr>
        <p:spPr>
          <a:xfrm>
            <a:off x="2209800" y="1905001"/>
            <a:ext cx="4572000" cy="4119563"/>
          </a:xfrm>
        </p:spPr>
        <p:txBody>
          <a:bodyPr/>
          <a:lstStyle/>
          <a:p>
            <a:pPr>
              <a:spcBef>
                <a:spcPts val="1200"/>
              </a:spcBef>
            </a:pPr>
            <a:r>
              <a:rPr lang="en-US" sz="2300">
                <a:latin typeface="Arial" charset="0"/>
                <a:cs typeface="Arial" charset="0"/>
              </a:rPr>
              <a:t> Lý do hình thành: Sự gia tăng mạnh mẽ về số lượng và kích thước mạng dẫn đến hiện tượng bất tương thích giữa các mạng.</a:t>
            </a:r>
          </a:p>
          <a:p>
            <a:pPr>
              <a:spcBef>
                <a:spcPts val="1200"/>
              </a:spcBef>
            </a:pPr>
            <a:r>
              <a:rPr lang="en-US" sz="2300">
                <a:latin typeface="Arial" charset="0"/>
                <a:cs typeface="Arial" charset="0"/>
              </a:rPr>
              <a:t> Ưu điểm của mô hình OSI:</a:t>
            </a:r>
          </a:p>
          <a:p>
            <a:pPr lvl="1">
              <a:spcBef>
                <a:spcPts val="1200"/>
              </a:spcBef>
            </a:pPr>
            <a:r>
              <a:rPr lang="en-US" sz="2300">
                <a:latin typeface="Arial" charset="0"/>
                <a:cs typeface="Arial" charset="0"/>
              </a:rPr>
              <a:t> Giảm độ phức tạp</a:t>
            </a:r>
          </a:p>
          <a:p>
            <a:pPr lvl="1">
              <a:spcBef>
                <a:spcPts val="1200"/>
              </a:spcBef>
            </a:pPr>
            <a:r>
              <a:rPr lang="en-US" sz="2300">
                <a:latin typeface="Arial" charset="0"/>
                <a:cs typeface="Arial" charset="0"/>
              </a:rPr>
              <a:t> Chuẩn hóa các giao tiếp</a:t>
            </a:r>
          </a:p>
          <a:p>
            <a:pPr lvl="1">
              <a:spcBef>
                <a:spcPts val="1200"/>
              </a:spcBef>
            </a:pPr>
            <a:r>
              <a:rPr lang="en-US" sz="2300">
                <a:latin typeface="Arial" charset="0"/>
                <a:cs typeface="Arial" charset="0"/>
              </a:rPr>
              <a:t> Đảm bảo liên kết hoạt động</a:t>
            </a:r>
          </a:p>
          <a:p>
            <a:pPr lvl="1">
              <a:spcBef>
                <a:spcPts val="1200"/>
              </a:spcBef>
            </a:pPr>
            <a:r>
              <a:rPr lang="en-US" sz="2300">
                <a:latin typeface="Arial" charset="0"/>
                <a:cs typeface="Arial" charset="0"/>
              </a:rPr>
              <a:t> Đơn giản việc dạy và học</a:t>
            </a:r>
          </a:p>
        </p:txBody>
      </p:sp>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915ADE0B-9509-4C47-B307-9E9EB60334FD}" type="slidenum">
              <a:rPr lang="en-US">
                <a:latin typeface="Arial" pitchFamily="34" charset="0"/>
                <a:cs typeface="Arial" pitchFamily="34" charset="0"/>
              </a:rPr>
              <a:pPr>
                <a:defRPr/>
              </a:pPr>
              <a:t>14</a:t>
            </a:fld>
            <a:endParaRPr lang="en-US">
              <a:latin typeface="Arial" pitchFamily="34" charset="0"/>
              <a:cs typeface="Arial" pitchFamily="34" charset="0"/>
            </a:endParaRPr>
          </a:p>
        </p:txBody>
      </p:sp>
      <p:pic>
        <p:nvPicPr>
          <p:cNvPr id="409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52600"/>
            <a:ext cx="365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215326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0D496A00-DE31-4920-8B93-6FE1D8E3ED85}" type="slidenum">
              <a:rPr lang="en-US"/>
              <a:pPr>
                <a:defRPr/>
              </a:pPr>
              <a:t>15</a:t>
            </a:fld>
            <a:endParaRPr lang="en-US"/>
          </a:p>
        </p:txBody>
      </p:sp>
      <p:pic>
        <p:nvPicPr>
          <p:cNvPr id="41988" name="Picture 4" descr="dong goi du li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8229600"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3733800" y="61722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sz="2400"/>
              <a:t>Đóng gói dữ liệu trên mạng</a:t>
            </a:r>
          </a:p>
        </p:txBody>
      </p:sp>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152407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8BB41E97-89E4-4E03-ABFF-81076DAA783D}" type="slidenum">
              <a:rPr lang="en-US"/>
              <a:pPr>
                <a:defRPr/>
              </a:pPr>
              <a:t>16</a:t>
            </a:fld>
            <a:endParaRPr lang="en-US"/>
          </a:p>
        </p:txBody>
      </p:sp>
      <p:pic>
        <p:nvPicPr>
          <p:cNvPr id="43012" name="Picture 4" descr="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7800"/>
            <a:ext cx="6400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2571649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AC875767-5191-459D-B8EA-CD84027D8A95}" type="slidenum">
              <a:rPr lang="en-US"/>
              <a:pPr>
                <a:defRPr/>
              </a:pPr>
              <a:t>17</a:t>
            </a:fld>
            <a:endParaRPr lang="en-US"/>
          </a:p>
        </p:txBody>
      </p:sp>
      <p:pic>
        <p:nvPicPr>
          <p:cNvPr id="44036" name="Picture 4" descr="untitle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0788" y="2057400"/>
            <a:ext cx="530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2441575"/>
            <a:ext cx="306387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4096894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p:cNvSpPr>
          <p:nvPr/>
        </p:nvSpPr>
        <p:spPr bwMode="auto">
          <a:xfrm>
            <a:off x="5664201" y="3300413"/>
            <a:ext cx="1978025" cy="2792412"/>
          </a:xfrm>
          <a:custGeom>
            <a:avLst/>
            <a:gdLst>
              <a:gd name="T0" fmla="*/ 0 w 1246"/>
              <a:gd name="T1" fmla="*/ 0 h 1759"/>
              <a:gd name="T2" fmla="*/ 2147483647 w 1246"/>
              <a:gd name="T3" fmla="*/ 2147483647 h 1759"/>
              <a:gd name="T4" fmla="*/ 2147483647 w 1246"/>
              <a:gd name="T5" fmla="*/ 2147483647 h 1759"/>
              <a:gd name="T6" fmla="*/ 2147483647 w 1246"/>
              <a:gd name="T7" fmla="*/ 2147483647 h 1759"/>
              <a:gd name="T8" fmla="*/ 0 60000 65536"/>
              <a:gd name="T9" fmla="*/ 0 60000 65536"/>
              <a:gd name="T10" fmla="*/ 0 60000 65536"/>
              <a:gd name="T11" fmla="*/ 0 60000 65536"/>
              <a:gd name="T12" fmla="*/ 0 w 1246"/>
              <a:gd name="T13" fmla="*/ 0 h 1759"/>
              <a:gd name="T14" fmla="*/ 1246 w 1246"/>
              <a:gd name="T15" fmla="*/ 1759 h 1759"/>
            </a:gdLst>
            <a:ahLst/>
            <a:cxnLst>
              <a:cxn ang="T8">
                <a:pos x="T0" y="T1"/>
              </a:cxn>
              <a:cxn ang="T9">
                <a:pos x="T2" y="T3"/>
              </a:cxn>
              <a:cxn ang="T10">
                <a:pos x="T4" y="T5"/>
              </a:cxn>
              <a:cxn ang="T11">
                <a:pos x="T6" y="T7"/>
              </a:cxn>
            </a:cxnLst>
            <a:rect l="T12" t="T13" r="T14" b="T15"/>
            <a:pathLst>
              <a:path w="1246" h="1759">
                <a:moveTo>
                  <a:pt x="0" y="0"/>
                </a:moveTo>
                <a:lnTo>
                  <a:pt x="4" y="1759"/>
                </a:lnTo>
                <a:lnTo>
                  <a:pt x="1246" y="1741"/>
                </a:lnTo>
                <a:lnTo>
                  <a:pt x="1225" y="1"/>
                </a:lnTo>
              </a:path>
            </a:pathLst>
          </a:custGeom>
          <a:noFill/>
          <a:ln w="76200">
            <a:solidFill>
              <a:srgbClr val="00FF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24582" name="Object 6"/>
          <p:cNvGraphicFramePr>
            <a:graphicFrameLocks noChangeAspect="1"/>
          </p:cNvGraphicFramePr>
          <p:nvPr/>
        </p:nvGraphicFramePr>
        <p:xfrm>
          <a:off x="5284789" y="3062289"/>
          <a:ext cx="719137" cy="257175"/>
        </p:xfrm>
        <a:graphic>
          <a:graphicData uri="http://schemas.openxmlformats.org/presentationml/2006/ole">
            <mc:AlternateContent xmlns:mc="http://schemas.openxmlformats.org/markup-compatibility/2006">
              <mc:Choice xmlns:v="urn:schemas-microsoft-com:vml" Requires="v">
                <p:oleObj name="Visio" r:id="rId2" imgW="1117822" imgH="397764" progId="Visio.Drawing.11">
                  <p:embed/>
                </p:oleObj>
              </mc:Choice>
              <mc:Fallback>
                <p:oleObj name="Visio" r:id="rId2" imgW="1117822" imgH="397764" progId="Visio.Drawing.11">
                  <p:embed/>
                  <p:pic>
                    <p:nvPicPr>
                      <p:cNvPr id="24582"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789" y="3062289"/>
                        <a:ext cx="719137"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noChangeAspect="1"/>
          </p:cNvGraphicFramePr>
          <p:nvPr/>
        </p:nvGraphicFramePr>
        <p:xfrm>
          <a:off x="5519738" y="3068638"/>
          <a:ext cx="277812" cy="277812"/>
        </p:xfrm>
        <a:graphic>
          <a:graphicData uri="http://schemas.openxmlformats.org/presentationml/2006/ole">
            <mc:AlternateContent xmlns:mc="http://schemas.openxmlformats.org/markup-compatibility/2006">
              <mc:Choice xmlns:v="urn:schemas-microsoft-com:vml" Requires="v">
                <p:oleObj name="Visio" r:id="rId4" imgW="406991" imgH="406908" progId="Visio.Drawing.11">
                  <p:embed/>
                </p:oleObj>
              </mc:Choice>
              <mc:Fallback>
                <p:oleObj name="Visio" r:id="rId4" imgW="406991" imgH="406908" progId="Visio.Drawing.11">
                  <p:embed/>
                  <p:pic>
                    <p:nvPicPr>
                      <p:cNvPr id="2458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738" y="3068638"/>
                        <a:ext cx="27781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8"/>
          <p:cNvGrpSpPr>
            <a:grpSpLocks/>
          </p:cNvGrpSpPr>
          <p:nvPr/>
        </p:nvGrpSpPr>
        <p:grpSpPr bwMode="auto">
          <a:xfrm>
            <a:off x="8616950" y="404813"/>
            <a:ext cx="0" cy="6121400"/>
            <a:chOff x="975" y="300"/>
            <a:chExt cx="0" cy="3856"/>
          </a:xfrm>
        </p:grpSpPr>
        <p:sp>
          <p:nvSpPr>
            <p:cNvPr id="1301" name="Line 9"/>
            <p:cNvSpPr>
              <a:spLocks noChangeShapeType="1"/>
            </p:cNvSpPr>
            <p:nvPr/>
          </p:nvSpPr>
          <p:spPr bwMode="auto">
            <a:xfrm>
              <a:off x="975" y="300"/>
              <a:ext cx="0" cy="454"/>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2" name="Line 10"/>
            <p:cNvSpPr>
              <a:spLocks noChangeShapeType="1"/>
            </p:cNvSpPr>
            <p:nvPr/>
          </p:nvSpPr>
          <p:spPr bwMode="auto">
            <a:xfrm>
              <a:off x="975" y="890"/>
              <a:ext cx="0" cy="454"/>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3" name="Line 11"/>
            <p:cNvSpPr>
              <a:spLocks noChangeShapeType="1"/>
            </p:cNvSpPr>
            <p:nvPr/>
          </p:nvSpPr>
          <p:spPr bwMode="auto">
            <a:xfrm>
              <a:off x="975" y="1434"/>
              <a:ext cx="0" cy="454"/>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4" name="Line 12"/>
            <p:cNvSpPr>
              <a:spLocks noChangeShapeType="1"/>
            </p:cNvSpPr>
            <p:nvPr/>
          </p:nvSpPr>
          <p:spPr bwMode="auto">
            <a:xfrm>
              <a:off x="975" y="2024"/>
              <a:ext cx="0" cy="454"/>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5" name="Line 13"/>
            <p:cNvSpPr>
              <a:spLocks noChangeShapeType="1"/>
            </p:cNvSpPr>
            <p:nvPr/>
          </p:nvSpPr>
          <p:spPr bwMode="auto">
            <a:xfrm>
              <a:off x="975" y="2659"/>
              <a:ext cx="0" cy="454"/>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6" name="Line 14"/>
            <p:cNvSpPr>
              <a:spLocks noChangeShapeType="1"/>
            </p:cNvSpPr>
            <p:nvPr/>
          </p:nvSpPr>
          <p:spPr bwMode="auto">
            <a:xfrm>
              <a:off x="975" y="3249"/>
              <a:ext cx="0" cy="454"/>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7" name="Line 15"/>
            <p:cNvSpPr>
              <a:spLocks noChangeShapeType="1"/>
            </p:cNvSpPr>
            <p:nvPr/>
          </p:nvSpPr>
          <p:spPr bwMode="auto">
            <a:xfrm>
              <a:off x="975" y="3838"/>
              <a:ext cx="0" cy="318"/>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6"/>
          <p:cNvGrpSpPr>
            <a:grpSpLocks/>
          </p:cNvGrpSpPr>
          <p:nvPr/>
        </p:nvGrpSpPr>
        <p:grpSpPr bwMode="auto">
          <a:xfrm>
            <a:off x="3071813" y="476250"/>
            <a:ext cx="0" cy="6121400"/>
            <a:chOff x="975" y="300"/>
            <a:chExt cx="0" cy="3856"/>
          </a:xfrm>
        </p:grpSpPr>
        <p:sp>
          <p:nvSpPr>
            <p:cNvPr id="1294" name="Line 17"/>
            <p:cNvSpPr>
              <a:spLocks noChangeShapeType="1"/>
            </p:cNvSpPr>
            <p:nvPr/>
          </p:nvSpPr>
          <p:spPr bwMode="auto">
            <a:xfrm>
              <a:off x="975" y="300"/>
              <a:ext cx="0" cy="454"/>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5" name="Line 18"/>
            <p:cNvSpPr>
              <a:spLocks noChangeShapeType="1"/>
            </p:cNvSpPr>
            <p:nvPr/>
          </p:nvSpPr>
          <p:spPr bwMode="auto">
            <a:xfrm>
              <a:off x="975" y="890"/>
              <a:ext cx="0" cy="454"/>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6" name="Line 19"/>
            <p:cNvSpPr>
              <a:spLocks noChangeShapeType="1"/>
            </p:cNvSpPr>
            <p:nvPr/>
          </p:nvSpPr>
          <p:spPr bwMode="auto">
            <a:xfrm>
              <a:off x="975" y="1434"/>
              <a:ext cx="0" cy="454"/>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7" name="Line 20"/>
            <p:cNvSpPr>
              <a:spLocks noChangeShapeType="1"/>
            </p:cNvSpPr>
            <p:nvPr/>
          </p:nvSpPr>
          <p:spPr bwMode="auto">
            <a:xfrm>
              <a:off x="975" y="2024"/>
              <a:ext cx="0" cy="454"/>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8" name="Line 21"/>
            <p:cNvSpPr>
              <a:spLocks noChangeShapeType="1"/>
            </p:cNvSpPr>
            <p:nvPr/>
          </p:nvSpPr>
          <p:spPr bwMode="auto">
            <a:xfrm>
              <a:off x="975" y="2659"/>
              <a:ext cx="0" cy="454"/>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9" name="Line 22"/>
            <p:cNvSpPr>
              <a:spLocks noChangeShapeType="1"/>
            </p:cNvSpPr>
            <p:nvPr/>
          </p:nvSpPr>
          <p:spPr bwMode="auto">
            <a:xfrm>
              <a:off x="975" y="3249"/>
              <a:ext cx="0" cy="454"/>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 name="Line 23"/>
            <p:cNvSpPr>
              <a:spLocks noChangeShapeType="1"/>
            </p:cNvSpPr>
            <p:nvPr/>
          </p:nvSpPr>
          <p:spPr bwMode="auto">
            <a:xfrm>
              <a:off x="975" y="3838"/>
              <a:ext cx="0" cy="318"/>
            </a:xfrm>
            <a:prstGeom prst="line">
              <a:avLst/>
            </a:prstGeom>
            <a:noFill/>
            <a:ln w="920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00" name="Line 24"/>
          <p:cNvSpPr>
            <a:spLocks noChangeShapeType="1"/>
          </p:cNvSpPr>
          <p:nvPr/>
        </p:nvSpPr>
        <p:spPr bwMode="auto">
          <a:xfrm>
            <a:off x="3071814" y="6669088"/>
            <a:ext cx="5545137"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4601" name="Object 25"/>
          <p:cNvGraphicFramePr>
            <a:graphicFrameLocks noChangeAspect="1"/>
          </p:cNvGraphicFramePr>
          <p:nvPr/>
        </p:nvGraphicFramePr>
        <p:xfrm>
          <a:off x="2927351" y="5876925"/>
          <a:ext cx="161925" cy="215900"/>
        </p:xfrm>
        <a:graphic>
          <a:graphicData uri="http://schemas.openxmlformats.org/presentationml/2006/ole">
            <mc:AlternateContent xmlns:mc="http://schemas.openxmlformats.org/markup-compatibility/2006">
              <mc:Choice xmlns:v="urn:schemas-microsoft-com:vml" Requires="v">
                <p:oleObj name="Package" r:id="rId6" imgW="476280" imgH="552600" progId="Package">
                  <p:embed/>
                </p:oleObj>
              </mc:Choice>
              <mc:Fallback>
                <p:oleObj name="Package" r:id="rId6" imgW="476280" imgH="552600" progId="Package">
                  <p:embed/>
                  <p:pic>
                    <p:nvPicPr>
                      <p:cNvPr id="24601" name="Object 25"/>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927351" y="5876925"/>
                        <a:ext cx="1619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02" name="Object 26"/>
          <p:cNvGraphicFramePr>
            <a:graphicFrameLocks noChangeAspect="1"/>
          </p:cNvGraphicFramePr>
          <p:nvPr/>
        </p:nvGraphicFramePr>
        <p:xfrm>
          <a:off x="2933701" y="5876925"/>
          <a:ext cx="161925" cy="215900"/>
        </p:xfrm>
        <a:graphic>
          <a:graphicData uri="http://schemas.openxmlformats.org/presentationml/2006/ole">
            <mc:AlternateContent xmlns:mc="http://schemas.openxmlformats.org/markup-compatibility/2006">
              <mc:Choice xmlns:v="urn:schemas-microsoft-com:vml" Requires="v">
                <p:oleObj name="Package" r:id="rId8" imgW="476280" imgH="552600" progId="Package">
                  <p:embed/>
                </p:oleObj>
              </mc:Choice>
              <mc:Fallback>
                <p:oleObj name="Package" r:id="rId8" imgW="476280" imgH="552600" progId="Package">
                  <p:embed/>
                  <p:pic>
                    <p:nvPicPr>
                      <p:cNvPr id="24602" name="Object 26"/>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933701" y="5876925"/>
                        <a:ext cx="1619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03" name="Object 27"/>
          <p:cNvGraphicFramePr>
            <a:graphicFrameLocks noChangeAspect="1"/>
          </p:cNvGraphicFramePr>
          <p:nvPr/>
        </p:nvGraphicFramePr>
        <p:xfrm>
          <a:off x="3000376" y="5876925"/>
          <a:ext cx="161925" cy="215900"/>
        </p:xfrm>
        <a:graphic>
          <a:graphicData uri="http://schemas.openxmlformats.org/presentationml/2006/ole">
            <mc:AlternateContent xmlns:mc="http://schemas.openxmlformats.org/markup-compatibility/2006">
              <mc:Choice xmlns:v="urn:schemas-microsoft-com:vml" Requires="v">
                <p:oleObj name="Package" r:id="rId9" imgW="476280" imgH="552600" progId="Package">
                  <p:embed/>
                </p:oleObj>
              </mc:Choice>
              <mc:Fallback>
                <p:oleObj name="Package" r:id="rId9" imgW="476280" imgH="552600" progId="Package">
                  <p:embed/>
                  <p:pic>
                    <p:nvPicPr>
                      <p:cNvPr id="24603" name="Object 27"/>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3000376" y="5876925"/>
                        <a:ext cx="1619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04" name="Object 28"/>
          <p:cNvGraphicFramePr>
            <a:graphicFrameLocks noChangeAspect="1"/>
          </p:cNvGraphicFramePr>
          <p:nvPr/>
        </p:nvGraphicFramePr>
        <p:xfrm>
          <a:off x="2998789" y="5876925"/>
          <a:ext cx="73025" cy="215900"/>
        </p:xfrm>
        <a:graphic>
          <a:graphicData uri="http://schemas.openxmlformats.org/presentationml/2006/ole">
            <mc:AlternateContent xmlns:mc="http://schemas.openxmlformats.org/markup-compatibility/2006">
              <mc:Choice xmlns:v="urn:schemas-microsoft-com:vml" Requires="v">
                <p:oleObj name="Package" r:id="rId10" imgW="476280" imgH="552600" progId="Package">
                  <p:embed/>
                </p:oleObj>
              </mc:Choice>
              <mc:Fallback>
                <p:oleObj name="Package" r:id="rId10" imgW="476280" imgH="552600" progId="Package">
                  <p:embed/>
                  <p:pic>
                    <p:nvPicPr>
                      <p:cNvPr id="24604" name="Object 28"/>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998789" y="5876925"/>
                        <a:ext cx="73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05" name="Object 29"/>
          <p:cNvGraphicFramePr>
            <a:graphicFrameLocks noChangeAspect="1"/>
          </p:cNvGraphicFramePr>
          <p:nvPr/>
        </p:nvGraphicFramePr>
        <p:xfrm>
          <a:off x="3000376" y="5876925"/>
          <a:ext cx="73025" cy="215900"/>
        </p:xfrm>
        <a:graphic>
          <a:graphicData uri="http://schemas.openxmlformats.org/presentationml/2006/ole">
            <mc:AlternateContent xmlns:mc="http://schemas.openxmlformats.org/markup-compatibility/2006">
              <mc:Choice xmlns:v="urn:schemas-microsoft-com:vml" Requires="v">
                <p:oleObj name="Package" r:id="rId11" imgW="476280" imgH="552600" progId="Package">
                  <p:embed/>
                </p:oleObj>
              </mc:Choice>
              <mc:Fallback>
                <p:oleObj name="Package" r:id="rId11" imgW="476280" imgH="552600" progId="Package">
                  <p:embed/>
                  <p:pic>
                    <p:nvPicPr>
                      <p:cNvPr id="24605" name="Object 29"/>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3000376" y="5876925"/>
                        <a:ext cx="73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06" name="Object 30"/>
          <p:cNvGraphicFramePr>
            <a:graphicFrameLocks noChangeAspect="1"/>
          </p:cNvGraphicFramePr>
          <p:nvPr/>
        </p:nvGraphicFramePr>
        <p:xfrm>
          <a:off x="5232401" y="3068638"/>
          <a:ext cx="277813" cy="277812"/>
        </p:xfrm>
        <a:graphic>
          <a:graphicData uri="http://schemas.openxmlformats.org/presentationml/2006/ole">
            <mc:AlternateContent xmlns:mc="http://schemas.openxmlformats.org/markup-compatibility/2006">
              <mc:Choice xmlns:v="urn:schemas-microsoft-com:vml" Requires="v">
                <p:oleObj name="Visio" r:id="rId12" imgW="397829" imgH="397764" progId="Visio.Drawing.11">
                  <p:embed/>
                </p:oleObj>
              </mc:Choice>
              <mc:Fallback>
                <p:oleObj name="Visio" r:id="rId12" imgW="397829" imgH="397764" progId="Visio.Drawing.11">
                  <p:embed/>
                  <p:pic>
                    <p:nvPicPr>
                      <p:cNvPr id="24606"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2401" y="3068638"/>
                        <a:ext cx="2778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07" name="Object 31"/>
          <p:cNvGraphicFramePr>
            <a:graphicFrameLocks noChangeAspect="1"/>
          </p:cNvGraphicFramePr>
          <p:nvPr/>
        </p:nvGraphicFramePr>
        <p:xfrm>
          <a:off x="5808663" y="3068638"/>
          <a:ext cx="277812" cy="277812"/>
        </p:xfrm>
        <a:graphic>
          <a:graphicData uri="http://schemas.openxmlformats.org/presentationml/2006/ole">
            <mc:AlternateContent xmlns:mc="http://schemas.openxmlformats.org/markup-compatibility/2006">
              <mc:Choice xmlns:v="urn:schemas-microsoft-com:vml" Requires="v">
                <p:oleObj name="Visio" r:id="rId14" imgW="397829" imgH="397764" progId="Visio.Drawing.11">
                  <p:embed/>
                </p:oleObj>
              </mc:Choice>
              <mc:Fallback>
                <p:oleObj name="Visio" r:id="rId14" imgW="397829" imgH="397764" progId="Visio.Drawing.11">
                  <p:embed/>
                  <p:pic>
                    <p:nvPicPr>
                      <p:cNvPr id="24607"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08663" y="3068638"/>
                        <a:ext cx="27781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08" name="Rectangle 32"/>
          <p:cNvSpPr>
            <a:spLocks noChangeArrowheads="1"/>
          </p:cNvSpPr>
          <p:nvPr/>
        </p:nvSpPr>
        <p:spPr bwMode="auto">
          <a:xfrm>
            <a:off x="4079876" y="4835525"/>
            <a:ext cx="1800225" cy="331788"/>
          </a:xfrm>
          <a:prstGeom prst="rect">
            <a:avLst/>
          </a:prstGeom>
          <a:solidFill>
            <a:schemeClr val="accent1"/>
          </a:solidFill>
          <a:ln w="28575">
            <a:solidFill>
              <a:srgbClr val="333399"/>
            </a:solidFill>
            <a:miter lim="800000"/>
            <a:headEnd/>
            <a:tailEnd/>
          </a:ln>
        </p:spPr>
        <p:txBody>
          <a:bodyPr wrap="none" anchor="ctr"/>
          <a:lstStyle/>
          <a:p>
            <a:endParaRPr lang="vi-VN"/>
          </a:p>
        </p:txBody>
      </p:sp>
      <p:graphicFrame>
        <p:nvGraphicFramePr>
          <p:cNvPr id="24609" name="Object 33"/>
          <p:cNvGraphicFramePr>
            <a:graphicFrameLocks noChangeAspect="1"/>
          </p:cNvGraphicFramePr>
          <p:nvPr/>
        </p:nvGraphicFramePr>
        <p:xfrm>
          <a:off x="5222876" y="1125539"/>
          <a:ext cx="792163" cy="282575"/>
        </p:xfrm>
        <a:graphic>
          <a:graphicData uri="http://schemas.openxmlformats.org/presentationml/2006/ole">
            <mc:AlternateContent xmlns:mc="http://schemas.openxmlformats.org/markup-compatibility/2006">
              <mc:Choice xmlns:v="urn:schemas-microsoft-com:vml" Requires="v">
                <p:oleObj name="Visio" r:id="rId15" imgW="1117822" imgH="397764" progId="Visio.Drawing.11">
                  <p:embed/>
                </p:oleObj>
              </mc:Choice>
              <mc:Fallback>
                <p:oleObj name="Visio" r:id="rId15" imgW="1117822" imgH="397764" progId="Visio.Drawing.11">
                  <p:embed/>
                  <p:pic>
                    <p:nvPicPr>
                      <p:cNvPr id="24609" name="Object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22876" y="1125539"/>
                        <a:ext cx="79216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10" name="Object 34"/>
          <p:cNvGraphicFramePr>
            <a:graphicFrameLocks noChangeAspect="1"/>
          </p:cNvGraphicFramePr>
          <p:nvPr/>
        </p:nvGraphicFramePr>
        <p:xfrm>
          <a:off x="2730500" y="1144589"/>
          <a:ext cx="719138" cy="257175"/>
        </p:xfrm>
        <a:graphic>
          <a:graphicData uri="http://schemas.openxmlformats.org/presentationml/2006/ole">
            <mc:AlternateContent xmlns:mc="http://schemas.openxmlformats.org/markup-compatibility/2006">
              <mc:Choice xmlns:v="urn:schemas-microsoft-com:vml" Requires="v">
                <p:oleObj name="Visio" r:id="rId17" imgW="1117822" imgH="397764" progId="Visio.Drawing.11">
                  <p:embed/>
                </p:oleObj>
              </mc:Choice>
              <mc:Fallback>
                <p:oleObj name="Visio" r:id="rId17" imgW="1117822" imgH="397764" progId="Visio.Drawing.11">
                  <p:embed/>
                  <p:pic>
                    <p:nvPicPr>
                      <p:cNvPr id="24610" name="Object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0" y="1144589"/>
                        <a:ext cx="719138"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11" name="Object 35"/>
          <p:cNvGraphicFramePr>
            <a:graphicFrameLocks noChangeAspect="1"/>
          </p:cNvGraphicFramePr>
          <p:nvPr/>
        </p:nvGraphicFramePr>
        <p:xfrm>
          <a:off x="2692401" y="188914"/>
          <a:ext cx="792163" cy="282575"/>
        </p:xfrm>
        <a:graphic>
          <a:graphicData uri="http://schemas.openxmlformats.org/presentationml/2006/ole">
            <mc:AlternateContent xmlns:mc="http://schemas.openxmlformats.org/markup-compatibility/2006">
              <mc:Choice xmlns:v="urn:schemas-microsoft-com:vml" Requires="v">
                <p:oleObj name="Visio" r:id="rId18" imgW="1117822" imgH="397764" progId="Visio.Drawing.11">
                  <p:embed/>
                </p:oleObj>
              </mc:Choice>
              <mc:Fallback>
                <p:oleObj name="Visio" r:id="rId18" imgW="1117822" imgH="397764" progId="Visio.Drawing.11">
                  <p:embed/>
                  <p:pic>
                    <p:nvPicPr>
                      <p:cNvPr id="24611"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2401" y="188914"/>
                        <a:ext cx="79216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12" name="Object 36"/>
          <p:cNvGraphicFramePr>
            <a:graphicFrameLocks noChangeAspect="1"/>
          </p:cNvGraphicFramePr>
          <p:nvPr/>
        </p:nvGraphicFramePr>
        <p:xfrm>
          <a:off x="5232401" y="188914"/>
          <a:ext cx="792163" cy="282575"/>
        </p:xfrm>
        <a:graphic>
          <a:graphicData uri="http://schemas.openxmlformats.org/presentationml/2006/ole">
            <mc:AlternateContent xmlns:mc="http://schemas.openxmlformats.org/markup-compatibility/2006">
              <mc:Choice xmlns:v="urn:schemas-microsoft-com:vml" Requires="v">
                <p:oleObj name="Visio" r:id="rId19" imgW="1117822" imgH="397764" progId="Visio.Drawing.11">
                  <p:embed/>
                </p:oleObj>
              </mc:Choice>
              <mc:Fallback>
                <p:oleObj name="Visio" r:id="rId19" imgW="1117822" imgH="397764" progId="Visio.Drawing.11">
                  <p:embed/>
                  <p:pic>
                    <p:nvPicPr>
                      <p:cNvPr id="24612" name="Object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2401" y="188914"/>
                        <a:ext cx="79216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13" name="Object 37"/>
          <p:cNvGraphicFramePr>
            <a:graphicFrameLocks noChangeAspect="1"/>
          </p:cNvGraphicFramePr>
          <p:nvPr/>
        </p:nvGraphicFramePr>
        <p:xfrm>
          <a:off x="5284789" y="1125539"/>
          <a:ext cx="719137" cy="257175"/>
        </p:xfrm>
        <a:graphic>
          <a:graphicData uri="http://schemas.openxmlformats.org/presentationml/2006/ole">
            <mc:AlternateContent xmlns:mc="http://schemas.openxmlformats.org/markup-compatibility/2006">
              <mc:Choice xmlns:v="urn:schemas-microsoft-com:vml" Requires="v">
                <p:oleObj name="Visio" r:id="rId20" imgW="1117822" imgH="397764" progId="Visio.Drawing.11">
                  <p:embed/>
                </p:oleObj>
              </mc:Choice>
              <mc:Fallback>
                <p:oleObj name="Visio" r:id="rId20" imgW="1117822" imgH="397764" progId="Visio.Drawing.11">
                  <p:embed/>
                  <p:pic>
                    <p:nvPicPr>
                      <p:cNvPr id="24613" name="Object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789" y="1125539"/>
                        <a:ext cx="719137"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14" name="Object 38"/>
          <p:cNvGraphicFramePr>
            <a:graphicFrameLocks noChangeAspect="1"/>
          </p:cNvGraphicFramePr>
          <p:nvPr/>
        </p:nvGraphicFramePr>
        <p:xfrm>
          <a:off x="5289550" y="2124076"/>
          <a:ext cx="719138" cy="257175"/>
        </p:xfrm>
        <a:graphic>
          <a:graphicData uri="http://schemas.openxmlformats.org/presentationml/2006/ole">
            <mc:AlternateContent xmlns:mc="http://schemas.openxmlformats.org/markup-compatibility/2006">
              <mc:Choice xmlns:v="urn:schemas-microsoft-com:vml" Requires="v">
                <p:oleObj name="Visio" r:id="rId21" imgW="1117822" imgH="397764" progId="Visio.Drawing.11">
                  <p:embed/>
                </p:oleObj>
              </mc:Choice>
              <mc:Fallback>
                <p:oleObj name="Visio" r:id="rId21" imgW="1117822" imgH="397764" progId="Visio.Drawing.11">
                  <p:embed/>
                  <p:pic>
                    <p:nvPicPr>
                      <p:cNvPr id="24614" name="Object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550" y="2124076"/>
                        <a:ext cx="719138"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15" name="Object 39"/>
          <p:cNvGraphicFramePr>
            <a:graphicFrameLocks noChangeAspect="1"/>
          </p:cNvGraphicFramePr>
          <p:nvPr/>
        </p:nvGraphicFramePr>
        <p:xfrm>
          <a:off x="2927351" y="2997201"/>
          <a:ext cx="277813" cy="277813"/>
        </p:xfrm>
        <a:graphic>
          <a:graphicData uri="http://schemas.openxmlformats.org/presentationml/2006/ole">
            <mc:AlternateContent xmlns:mc="http://schemas.openxmlformats.org/markup-compatibility/2006">
              <mc:Choice xmlns:v="urn:schemas-microsoft-com:vml" Requires="v">
                <p:oleObj name="Visio" r:id="rId22" imgW="397829" imgH="397764" progId="Visio.Drawing.11">
                  <p:embed/>
                </p:oleObj>
              </mc:Choice>
              <mc:Fallback>
                <p:oleObj name="Visio" r:id="rId22" imgW="397829" imgH="397764" progId="Visio.Drawing.11">
                  <p:embed/>
                  <p:pic>
                    <p:nvPicPr>
                      <p:cNvPr id="24615" name="Object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7351" y="2997201"/>
                        <a:ext cx="27781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16" name="Object 40"/>
          <p:cNvGraphicFramePr>
            <a:graphicFrameLocks noChangeAspect="1"/>
          </p:cNvGraphicFramePr>
          <p:nvPr/>
        </p:nvGraphicFramePr>
        <p:xfrm>
          <a:off x="2730500" y="2130426"/>
          <a:ext cx="719138" cy="257175"/>
        </p:xfrm>
        <a:graphic>
          <a:graphicData uri="http://schemas.openxmlformats.org/presentationml/2006/ole">
            <mc:AlternateContent xmlns:mc="http://schemas.openxmlformats.org/markup-compatibility/2006">
              <mc:Choice xmlns:v="urn:schemas-microsoft-com:vml" Requires="v">
                <p:oleObj name="Visio" r:id="rId23" imgW="1117822" imgH="397764" progId="Visio.Drawing.11">
                  <p:embed/>
                </p:oleObj>
              </mc:Choice>
              <mc:Fallback>
                <p:oleObj name="Visio" r:id="rId23" imgW="1117822" imgH="397764" progId="Visio.Drawing.11">
                  <p:embed/>
                  <p:pic>
                    <p:nvPicPr>
                      <p:cNvPr id="24616" name="Object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0" y="2130426"/>
                        <a:ext cx="719138"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41"/>
          <p:cNvGrpSpPr>
            <a:grpSpLocks/>
          </p:cNvGrpSpPr>
          <p:nvPr/>
        </p:nvGrpSpPr>
        <p:grpSpPr bwMode="auto">
          <a:xfrm>
            <a:off x="4440239" y="2133600"/>
            <a:ext cx="1831975" cy="1366838"/>
            <a:chOff x="1837" y="1344"/>
            <a:chExt cx="1154" cy="861"/>
          </a:xfrm>
        </p:grpSpPr>
        <p:graphicFrame>
          <p:nvGraphicFramePr>
            <p:cNvPr id="1110" name="Object 42"/>
            <p:cNvGraphicFramePr>
              <a:graphicFrameLocks noChangeAspect="1"/>
            </p:cNvGraphicFramePr>
            <p:nvPr/>
          </p:nvGraphicFramePr>
          <p:xfrm>
            <a:off x="2064" y="1344"/>
            <a:ext cx="927" cy="473"/>
          </p:xfrm>
          <a:graphic>
            <a:graphicData uri="http://schemas.openxmlformats.org/presentationml/2006/ole">
              <mc:AlternateContent xmlns:mc="http://schemas.openxmlformats.org/markup-compatibility/2006">
                <mc:Choice xmlns:v="urn:schemas-microsoft-com:vml" Requires="v">
                  <p:oleObj name="Visio" r:id="rId24" imgW="1471611" imgH="751637" progId="Visio.Drawing.11">
                    <p:embed/>
                  </p:oleObj>
                </mc:Choice>
                <mc:Fallback>
                  <p:oleObj name="Visio" r:id="rId24" imgW="1471611" imgH="751637" progId="Visio.Drawing.11">
                    <p:embed/>
                    <p:pic>
                      <p:nvPicPr>
                        <p:cNvPr id="1110" name="Object 4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64" y="1344"/>
                          <a:ext cx="927"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93" name="Picture 43" descr="sm_dance"/>
            <p:cNvPicPr>
              <a:picLocks noChangeAspect="1" noChangeArrowheads="1"/>
            </p:cNvPicPr>
            <p:nvPr/>
          </p:nvPicPr>
          <p:blipFill>
            <a:blip r:embed="rId26">
              <a:extLst>
                <a:ext uri="{28A0092B-C50C-407E-A947-70E740481C1C}">
                  <a14:useLocalDpi xmlns:a14="http://schemas.microsoft.com/office/drawing/2010/main" val="0"/>
                </a:ext>
              </a:extLst>
            </a:blip>
            <a:srcRect l="15396" t="1244" r="14153" b="49455"/>
            <a:stretch>
              <a:fillRect/>
            </a:stretch>
          </p:blipFill>
          <p:spPr bwMode="auto">
            <a:xfrm>
              <a:off x="1837" y="1888"/>
              <a:ext cx="45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620" name="Rectangle 44"/>
          <p:cNvSpPr>
            <a:spLocks noChangeArrowheads="1"/>
          </p:cNvSpPr>
          <p:nvPr/>
        </p:nvSpPr>
        <p:spPr bwMode="auto">
          <a:xfrm>
            <a:off x="4756150" y="3933826"/>
            <a:ext cx="908050" cy="288925"/>
          </a:xfrm>
          <a:prstGeom prst="rect">
            <a:avLst/>
          </a:prstGeom>
          <a:solidFill>
            <a:schemeClr val="accent1"/>
          </a:solidFill>
          <a:ln w="19050">
            <a:solidFill>
              <a:srgbClr val="800000"/>
            </a:solidFill>
            <a:miter lim="800000"/>
            <a:headEnd/>
            <a:tailEnd/>
          </a:ln>
        </p:spPr>
        <p:txBody>
          <a:bodyPr wrap="none" anchor="ctr"/>
          <a:lstStyle/>
          <a:p>
            <a:endParaRPr lang="vi-VN"/>
          </a:p>
        </p:txBody>
      </p:sp>
      <p:graphicFrame>
        <p:nvGraphicFramePr>
          <p:cNvPr id="24621" name="Object 45"/>
          <p:cNvGraphicFramePr>
            <a:graphicFrameLocks noChangeAspect="1"/>
          </p:cNvGraphicFramePr>
          <p:nvPr/>
        </p:nvGraphicFramePr>
        <p:xfrm>
          <a:off x="5241926" y="3933826"/>
          <a:ext cx="277813" cy="277813"/>
        </p:xfrm>
        <a:graphic>
          <a:graphicData uri="http://schemas.openxmlformats.org/presentationml/2006/ole">
            <mc:AlternateContent xmlns:mc="http://schemas.openxmlformats.org/markup-compatibility/2006">
              <mc:Choice xmlns:v="urn:schemas-microsoft-com:vml" Requires="v">
                <p:oleObj name="Visio" r:id="rId27" imgW="397829" imgH="397764" progId="Visio.Drawing.11">
                  <p:embed/>
                </p:oleObj>
              </mc:Choice>
              <mc:Fallback>
                <p:oleObj name="Visio" r:id="rId27" imgW="397829" imgH="397764" progId="Visio.Drawing.11">
                  <p:embed/>
                  <p:pic>
                    <p:nvPicPr>
                      <p:cNvPr id="24621" name="Object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41926" y="3933826"/>
                        <a:ext cx="27781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22" name="Rectangle 46"/>
          <p:cNvSpPr>
            <a:spLocks noChangeArrowheads="1"/>
          </p:cNvSpPr>
          <p:nvPr/>
        </p:nvSpPr>
        <p:spPr bwMode="auto">
          <a:xfrm>
            <a:off x="4800601" y="3976688"/>
            <a:ext cx="404813" cy="2159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IP Header</a:t>
            </a:r>
          </a:p>
        </p:txBody>
      </p:sp>
      <p:sp>
        <p:nvSpPr>
          <p:cNvPr id="24623" name="Rectangle 47"/>
          <p:cNvSpPr>
            <a:spLocks noChangeArrowheads="1"/>
          </p:cNvSpPr>
          <p:nvPr/>
        </p:nvSpPr>
        <p:spPr bwMode="auto">
          <a:xfrm>
            <a:off x="5538789" y="3995738"/>
            <a:ext cx="71437" cy="144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1</a:t>
            </a:r>
          </a:p>
        </p:txBody>
      </p:sp>
      <p:grpSp>
        <p:nvGrpSpPr>
          <p:cNvPr id="5" name="Group 48"/>
          <p:cNvGrpSpPr>
            <a:grpSpLocks/>
          </p:cNvGrpSpPr>
          <p:nvPr/>
        </p:nvGrpSpPr>
        <p:grpSpPr bwMode="auto">
          <a:xfrm>
            <a:off x="4746626" y="3933825"/>
            <a:ext cx="917575" cy="287338"/>
            <a:chOff x="3152" y="2296"/>
            <a:chExt cx="590" cy="182"/>
          </a:xfrm>
        </p:grpSpPr>
        <p:sp>
          <p:nvSpPr>
            <p:cNvPr id="1290" name="Rectangle 49"/>
            <p:cNvSpPr>
              <a:spLocks noChangeArrowheads="1"/>
            </p:cNvSpPr>
            <p:nvPr/>
          </p:nvSpPr>
          <p:spPr bwMode="auto">
            <a:xfrm>
              <a:off x="3152" y="2296"/>
              <a:ext cx="590" cy="182"/>
            </a:xfrm>
            <a:prstGeom prst="rect">
              <a:avLst/>
            </a:prstGeom>
            <a:solidFill>
              <a:schemeClr val="accent1"/>
            </a:solidFill>
            <a:ln w="19050">
              <a:solidFill>
                <a:srgbClr val="800000"/>
              </a:solidFill>
              <a:miter lim="800000"/>
              <a:headEnd/>
              <a:tailEnd/>
            </a:ln>
          </p:spPr>
          <p:txBody>
            <a:bodyPr wrap="none" anchor="ctr"/>
            <a:lstStyle/>
            <a:p>
              <a:endParaRPr lang="vi-VN"/>
            </a:p>
          </p:txBody>
        </p:sp>
        <p:graphicFrame>
          <p:nvGraphicFramePr>
            <p:cNvPr id="1109" name="Object 50"/>
            <p:cNvGraphicFramePr>
              <a:graphicFrameLocks noChangeAspect="1"/>
            </p:cNvGraphicFramePr>
            <p:nvPr/>
          </p:nvGraphicFramePr>
          <p:xfrm>
            <a:off x="3455" y="2296"/>
            <a:ext cx="175" cy="175"/>
          </p:xfrm>
          <a:graphic>
            <a:graphicData uri="http://schemas.openxmlformats.org/presentationml/2006/ole">
              <mc:AlternateContent xmlns:mc="http://schemas.openxmlformats.org/markup-compatibility/2006">
                <mc:Choice xmlns:v="urn:schemas-microsoft-com:vml" Requires="v">
                  <p:oleObj name="Visio" r:id="rId28" imgW="397829" imgH="397764" progId="Visio.Drawing.11">
                    <p:embed/>
                  </p:oleObj>
                </mc:Choice>
                <mc:Fallback>
                  <p:oleObj name="Visio" r:id="rId28" imgW="397829" imgH="397764" progId="Visio.Drawing.11">
                    <p:embed/>
                    <p:pic>
                      <p:nvPicPr>
                        <p:cNvPr id="1109" name="Object 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5" y="2296"/>
                          <a:ext cx="17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1" name="Rectangle 51"/>
            <p:cNvSpPr>
              <a:spLocks noChangeArrowheads="1"/>
            </p:cNvSpPr>
            <p:nvPr/>
          </p:nvSpPr>
          <p:spPr bwMode="auto">
            <a:xfrm>
              <a:off x="3183" y="2320"/>
              <a:ext cx="255" cy="1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IP Header</a:t>
              </a:r>
            </a:p>
          </p:txBody>
        </p:sp>
        <p:sp>
          <p:nvSpPr>
            <p:cNvPr id="1292" name="Rectangle 52"/>
            <p:cNvSpPr>
              <a:spLocks noChangeArrowheads="1"/>
            </p:cNvSpPr>
            <p:nvPr/>
          </p:nvSpPr>
          <p:spPr bwMode="auto">
            <a:xfrm>
              <a:off x="3651" y="2341"/>
              <a:ext cx="45" cy="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1</a:t>
              </a:r>
            </a:p>
          </p:txBody>
        </p:sp>
      </p:grpSp>
      <p:grpSp>
        <p:nvGrpSpPr>
          <p:cNvPr id="6" name="Group 53"/>
          <p:cNvGrpSpPr>
            <a:grpSpLocks/>
          </p:cNvGrpSpPr>
          <p:nvPr/>
        </p:nvGrpSpPr>
        <p:grpSpPr bwMode="auto">
          <a:xfrm>
            <a:off x="2640013" y="4005263"/>
            <a:ext cx="863600" cy="215900"/>
            <a:chOff x="3152" y="2296"/>
            <a:chExt cx="590" cy="182"/>
          </a:xfrm>
        </p:grpSpPr>
        <p:sp>
          <p:nvSpPr>
            <p:cNvPr id="1287" name="Rectangle 54"/>
            <p:cNvSpPr>
              <a:spLocks noChangeArrowheads="1"/>
            </p:cNvSpPr>
            <p:nvPr/>
          </p:nvSpPr>
          <p:spPr bwMode="auto">
            <a:xfrm>
              <a:off x="3152" y="2296"/>
              <a:ext cx="590" cy="182"/>
            </a:xfrm>
            <a:prstGeom prst="rect">
              <a:avLst/>
            </a:prstGeom>
            <a:solidFill>
              <a:schemeClr val="accent1"/>
            </a:solidFill>
            <a:ln w="19050">
              <a:solidFill>
                <a:srgbClr val="800000"/>
              </a:solidFill>
              <a:miter lim="800000"/>
              <a:headEnd/>
              <a:tailEnd/>
            </a:ln>
          </p:spPr>
          <p:txBody>
            <a:bodyPr wrap="none" anchor="ctr"/>
            <a:lstStyle/>
            <a:p>
              <a:endParaRPr lang="vi-VN"/>
            </a:p>
          </p:txBody>
        </p:sp>
        <p:graphicFrame>
          <p:nvGraphicFramePr>
            <p:cNvPr id="1108" name="Object 55"/>
            <p:cNvGraphicFramePr>
              <a:graphicFrameLocks noChangeAspect="1"/>
            </p:cNvGraphicFramePr>
            <p:nvPr/>
          </p:nvGraphicFramePr>
          <p:xfrm>
            <a:off x="3455" y="2296"/>
            <a:ext cx="175" cy="175"/>
          </p:xfrm>
          <a:graphic>
            <a:graphicData uri="http://schemas.openxmlformats.org/presentationml/2006/ole">
              <mc:AlternateContent xmlns:mc="http://schemas.openxmlformats.org/markup-compatibility/2006">
                <mc:Choice xmlns:v="urn:schemas-microsoft-com:vml" Requires="v">
                  <p:oleObj name="Visio" r:id="rId29" imgW="397829" imgH="397764" progId="Visio.Drawing.11">
                    <p:embed/>
                  </p:oleObj>
                </mc:Choice>
                <mc:Fallback>
                  <p:oleObj name="Visio" r:id="rId29" imgW="397829" imgH="397764" progId="Visio.Drawing.11">
                    <p:embed/>
                    <p:pic>
                      <p:nvPicPr>
                        <p:cNvPr id="1108" name="Object 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5" y="2296"/>
                          <a:ext cx="17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8" name="Rectangle 56"/>
            <p:cNvSpPr>
              <a:spLocks noChangeArrowheads="1"/>
            </p:cNvSpPr>
            <p:nvPr/>
          </p:nvSpPr>
          <p:spPr bwMode="auto">
            <a:xfrm>
              <a:off x="3183" y="2320"/>
              <a:ext cx="255" cy="1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IP Header</a:t>
              </a:r>
            </a:p>
          </p:txBody>
        </p:sp>
        <p:sp>
          <p:nvSpPr>
            <p:cNvPr id="1289" name="Rectangle 57"/>
            <p:cNvSpPr>
              <a:spLocks noChangeArrowheads="1"/>
            </p:cNvSpPr>
            <p:nvPr/>
          </p:nvSpPr>
          <p:spPr bwMode="auto">
            <a:xfrm>
              <a:off x="3651" y="2341"/>
              <a:ext cx="45" cy="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1</a:t>
              </a:r>
            </a:p>
          </p:txBody>
        </p:sp>
      </p:grpSp>
      <p:grpSp>
        <p:nvGrpSpPr>
          <p:cNvPr id="7" name="Group 58"/>
          <p:cNvGrpSpPr>
            <a:grpSpLocks/>
          </p:cNvGrpSpPr>
          <p:nvPr/>
        </p:nvGrpSpPr>
        <p:grpSpPr bwMode="auto">
          <a:xfrm>
            <a:off x="4746626" y="4856164"/>
            <a:ext cx="917575" cy="287337"/>
            <a:chOff x="3152" y="2296"/>
            <a:chExt cx="590" cy="182"/>
          </a:xfrm>
        </p:grpSpPr>
        <p:sp>
          <p:nvSpPr>
            <p:cNvPr id="1284" name="Rectangle 59"/>
            <p:cNvSpPr>
              <a:spLocks noChangeArrowheads="1"/>
            </p:cNvSpPr>
            <p:nvPr/>
          </p:nvSpPr>
          <p:spPr bwMode="auto">
            <a:xfrm>
              <a:off x="3152" y="2296"/>
              <a:ext cx="590" cy="182"/>
            </a:xfrm>
            <a:prstGeom prst="rect">
              <a:avLst/>
            </a:prstGeom>
            <a:solidFill>
              <a:schemeClr val="accent1"/>
            </a:solidFill>
            <a:ln w="19050">
              <a:solidFill>
                <a:srgbClr val="800000"/>
              </a:solidFill>
              <a:miter lim="800000"/>
              <a:headEnd/>
              <a:tailEnd/>
            </a:ln>
          </p:spPr>
          <p:txBody>
            <a:bodyPr wrap="none" anchor="ctr"/>
            <a:lstStyle/>
            <a:p>
              <a:endParaRPr lang="vi-VN"/>
            </a:p>
          </p:txBody>
        </p:sp>
        <p:graphicFrame>
          <p:nvGraphicFramePr>
            <p:cNvPr id="1107" name="Object 60"/>
            <p:cNvGraphicFramePr>
              <a:graphicFrameLocks noChangeAspect="1"/>
            </p:cNvGraphicFramePr>
            <p:nvPr/>
          </p:nvGraphicFramePr>
          <p:xfrm>
            <a:off x="3455" y="2296"/>
            <a:ext cx="175" cy="175"/>
          </p:xfrm>
          <a:graphic>
            <a:graphicData uri="http://schemas.openxmlformats.org/presentationml/2006/ole">
              <mc:AlternateContent xmlns:mc="http://schemas.openxmlformats.org/markup-compatibility/2006">
                <mc:Choice xmlns:v="urn:schemas-microsoft-com:vml" Requires="v">
                  <p:oleObj name="Visio" r:id="rId30" imgW="397829" imgH="397764" progId="Visio.Drawing.11">
                    <p:embed/>
                  </p:oleObj>
                </mc:Choice>
                <mc:Fallback>
                  <p:oleObj name="Visio" r:id="rId30" imgW="397829" imgH="397764" progId="Visio.Drawing.11">
                    <p:embed/>
                    <p:pic>
                      <p:nvPicPr>
                        <p:cNvPr id="1107" name="Object 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5" y="2296"/>
                          <a:ext cx="17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5" name="Rectangle 61"/>
            <p:cNvSpPr>
              <a:spLocks noChangeArrowheads="1"/>
            </p:cNvSpPr>
            <p:nvPr/>
          </p:nvSpPr>
          <p:spPr bwMode="auto">
            <a:xfrm>
              <a:off x="3183" y="2320"/>
              <a:ext cx="255" cy="1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IP Header</a:t>
              </a:r>
            </a:p>
          </p:txBody>
        </p:sp>
        <p:sp>
          <p:nvSpPr>
            <p:cNvPr id="1286" name="Rectangle 62"/>
            <p:cNvSpPr>
              <a:spLocks noChangeArrowheads="1"/>
            </p:cNvSpPr>
            <p:nvPr/>
          </p:nvSpPr>
          <p:spPr bwMode="auto">
            <a:xfrm>
              <a:off x="3651" y="2341"/>
              <a:ext cx="45" cy="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1</a:t>
              </a:r>
            </a:p>
          </p:txBody>
        </p:sp>
      </p:grpSp>
      <p:grpSp>
        <p:nvGrpSpPr>
          <p:cNvPr id="8" name="Group 63"/>
          <p:cNvGrpSpPr>
            <a:grpSpLocks/>
          </p:cNvGrpSpPr>
          <p:nvPr/>
        </p:nvGrpSpPr>
        <p:grpSpPr bwMode="auto">
          <a:xfrm>
            <a:off x="4746626" y="4859339"/>
            <a:ext cx="917575" cy="287337"/>
            <a:chOff x="3152" y="2296"/>
            <a:chExt cx="590" cy="182"/>
          </a:xfrm>
        </p:grpSpPr>
        <p:sp>
          <p:nvSpPr>
            <p:cNvPr id="1281" name="Rectangle 64"/>
            <p:cNvSpPr>
              <a:spLocks noChangeArrowheads="1"/>
            </p:cNvSpPr>
            <p:nvPr/>
          </p:nvSpPr>
          <p:spPr bwMode="auto">
            <a:xfrm>
              <a:off x="3152" y="2296"/>
              <a:ext cx="590" cy="182"/>
            </a:xfrm>
            <a:prstGeom prst="rect">
              <a:avLst/>
            </a:prstGeom>
            <a:solidFill>
              <a:schemeClr val="accent1"/>
            </a:solidFill>
            <a:ln w="19050">
              <a:solidFill>
                <a:srgbClr val="800000"/>
              </a:solidFill>
              <a:miter lim="800000"/>
              <a:headEnd/>
              <a:tailEnd/>
            </a:ln>
          </p:spPr>
          <p:txBody>
            <a:bodyPr wrap="none" anchor="ctr"/>
            <a:lstStyle/>
            <a:p>
              <a:endParaRPr lang="vi-VN"/>
            </a:p>
          </p:txBody>
        </p:sp>
        <p:graphicFrame>
          <p:nvGraphicFramePr>
            <p:cNvPr id="1106" name="Object 65"/>
            <p:cNvGraphicFramePr>
              <a:graphicFrameLocks noChangeAspect="1"/>
            </p:cNvGraphicFramePr>
            <p:nvPr/>
          </p:nvGraphicFramePr>
          <p:xfrm>
            <a:off x="3455" y="2296"/>
            <a:ext cx="175" cy="175"/>
          </p:xfrm>
          <a:graphic>
            <a:graphicData uri="http://schemas.openxmlformats.org/presentationml/2006/ole">
              <mc:AlternateContent xmlns:mc="http://schemas.openxmlformats.org/markup-compatibility/2006">
                <mc:Choice xmlns:v="urn:schemas-microsoft-com:vml" Requires="v">
                  <p:oleObj name="Visio" r:id="rId31" imgW="397829" imgH="397764" progId="Visio.Drawing.11">
                    <p:embed/>
                  </p:oleObj>
                </mc:Choice>
                <mc:Fallback>
                  <p:oleObj name="Visio" r:id="rId31" imgW="397829" imgH="397764" progId="Visio.Drawing.11">
                    <p:embed/>
                    <p:pic>
                      <p:nvPicPr>
                        <p:cNvPr id="1106" name="Object 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5" y="2296"/>
                          <a:ext cx="17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2" name="Rectangle 66"/>
            <p:cNvSpPr>
              <a:spLocks noChangeArrowheads="1"/>
            </p:cNvSpPr>
            <p:nvPr/>
          </p:nvSpPr>
          <p:spPr bwMode="auto">
            <a:xfrm>
              <a:off x="3183" y="2320"/>
              <a:ext cx="255" cy="1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IP Header</a:t>
              </a:r>
            </a:p>
          </p:txBody>
        </p:sp>
        <p:sp>
          <p:nvSpPr>
            <p:cNvPr id="1283" name="Rectangle 67"/>
            <p:cNvSpPr>
              <a:spLocks noChangeArrowheads="1"/>
            </p:cNvSpPr>
            <p:nvPr/>
          </p:nvSpPr>
          <p:spPr bwMode="auto">
            <a:xfrm>
              <a:off x="3651" y="2341"/>
              <a:ext cx="45" cy="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1</a:t>
              </a:r>
            </a:p>
          </p:txBody>
        </p:sp>
      </p:grpSp>
      <p:sp>
        <p:nvSpPr>
          <p:cNvPr id="24644" name="Rectangle 68"/>
          <p:cNvSpPr>
            <a:spLocks noChangeArrowheads="1"/>
          </p:cNvSpPr>
          <p:nvPr/>
        </p:nvSpPr>
        <p:spPr bwMode="auto">
          <a:xfrm>
            <a:off x="4079875" y="4894263"/>
            <a:ext cx="647700" cy="2159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chemeClr val="bg2"/>
                </a:solidFill>
              </a:rPr>
              <a:t>Frame Header</a:t>
            </a:r>
          </a:p>
        </p:txBody>
      </p:sp>
      <p:sp>
        <p:nvSpPr>
          <p:cNvPr id="24645" name="Rectangle 69"/>
          <p:cNvSpPr>
            <a:spLocks noChangeArrowheads="1"/>
          </p:cNvSpPr>
          <p:nvPr/>
        </p:nvSpPr>
        <p:spPr bwMode="auto">
          <a:xfrm>
            <a:off x="5683251" y="4884738"/>
            <a:ext cx="144463" cy="2159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chemeClr val="bg2"/>
                </a:solidFill>
              </a:rPr>
              <a:t>I</a:t>
            </a:r>
          </a:p>
        </p:txBody>
      </p:sp>
      <p:grpSp>
        <p:nvGrpSpPr>
          <p:cNvPr id="9" name="Group 70"/>
          <p:cNvGrpSpPr>
            <a:grpSpLocks/>
          </p:cNvGrpSpPr>
          <p:nvPr/>
        </p:nvGrpSpPr>
        <p:grpSpPr bwMode="auto">
          <a:xfrm>
            <a:off x="4051301" y="4835525"/>
            <a:ext cx="1800225" cy="331788"/>
            <a:chOff x="657" y="2341"/>
            <a:chExt cx="1134" cy="209"/>
          </a:xfrm>
        </p:grpSpPr>
        <p:sp>
          <p:nvSpPr>
            <p:cNvPr id="1274" name="Rectangle 71"/>
            <p:cNvSpPr>
              <a:spLocks noChangeArrowheads="1"/>
            </p:cNvSpPr>
            <p:nvPr/>
          </p:nvSpPr>
          <p:spPr bwMode="auto">
            <a:xfrm>
              <a:off x="657" y="2341"/>
              <a:ext cx="1134" cy="209"/>
            </a:xfrm>
            <a:prstGeom prst="rect">
              <a:avLst/>
            </a:prstGeom>
            <a:solidFill>
              <a:schemeClr val="accent1"/>
            </a:solidFill>
            <a:ln w="28575">
              <a:solidFill>
                <a:srgbClr val="333399"/>
              </a:solidFill>
              <a:miter lim="800000"/>
              <a:headEnd/>
              <a:tailEnd/>
            </a:ln>
          </p:spPr>
          <p:txBody>
            <a:bodyPr wrap="none" anchor="ctr"/>
            <a:lstStyle/>
            <a:p>
              <a:endParaRPr lang="vi-VN"/>
            </a:p>
          </p:txBody>
        </p:sp>
        <p:grpSp>
          <p:nvGrpSpPr>
            <p:cNvPr id="1275" name="Group 72"/>
            <p:cNvGrpSpPr>
              <a:grpSpLocks/>
            </p:cNvGrpSpPr>
            <p:nvPr/>
          </p:nvGrpSpPr>
          <p:grpSpPr bwMode="auto">
            <a:xfrm>
              <a:off x="1110" y="2357"/>
              <a:ext cx="578" cy="181"/>
              <a:chOff x="3152" y="2296"/>
              <a:chExt cx="590" cy="182"/>
            </a:xfrm>
          </p:grpSpPr>
          <p:sp>
            <p:nvSpPr>
              <p:cNvPr id="1278" name="Rectangle 73"/>
              <p:cNvSpPr>
                <a:spLocks noChangeArrowheads="1"/>
              </p:cNvSpPr>
              <p:nvPr/>
            </p:nvSpPr>
            <p:spPr bwMode="auto">
              <a:xfrm>
                <a:off x="3152" y="2296"/>
                <a:ext cx="590" cy="182"/>
              </a:xfrm>
              <a:prstGeom prst="rect">
                <a:avLst/>
              </a:prstGeom>
              <a:solidFill>
                <a:schemeClr val="accent1"/>
              </a:solidFill>
              <a:ln w="19050">
                <a:solidFill>
                  <a:srgbClr val="800000"/>
                </a:solidFill>
                <a:miter lim="800000"/>
                <a:headEnd/>
                <a:tailEnd/>
              </a:ln>
            </p:spPr>
            <p:txBody>
              <a:bodyPr wrap="none" anchor="ctr"/>
              <a:lstStyle/>
              <a:p>
                <a:endParaRPr lang="vi-VN"/>
              </a:p>
            </p:txBody>
          </p:sp>
          <p:graphicFrame>
            <p:nvGraphicFramePr>
              <p:cNvPr id="1105" name="Object 74"/>
              <p:cNvGraphicFramePr>
                <a:graphicFrameLocks noChangeAspect="1"/>
              </p:cNvGraphicFramePr>
              <p:nvPr/>
            </p:nvGraphicFramePr>
            <p:xfrm>
              <a:off x="3455" y="2296"/>
              <a:ext cx="175" cy="175"/>
            </p:xfrm>
            <a:graphic>
              <a:graphicData uri="http://schemas.openxmlformats.org/presentationml/2006/ole">
                <mc:AlternateContent xmlns:mc="http://schemas.openxmlformats.org/markup-compatibility/2006">
                  <mc:Choice xmlns:v="urn:schemas-microsoft-com:vml" Requires="v">
                    <p:oleObj name="Visio" r:id="rId32" imgW="397829" imgH="397764" progId="Visio.Drawing.11">
                      <p:embed/>
                    </p:oleObj>
                  </mc:Choice>
                  <mc:Fallback>
                    <p:oleObj name="Visio" r:id="rId32" imgW="397829" imgH="397764" progId="Visio.Drawing.11">
                      <p:embed/>
                      <p:pic>
                        <p:nvPicPr>
                          <p:cNvPr id="1105" name="Object 7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5" y="2296"/>
                            <a:ext cx="17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79" name="Rectangle 75"/>
              <p:cNvSpPr>
                <a:spLocks noChangeArrowheads="1"/>
              </p:cNvSpPr>
              <p:nvPr/>
            </p:nvSpPr>
            <p:spPr bwMode="auto">
              <a:xfrm>
                <a:off x="3183" y="2320"/>
                <a:ext cx="255" cy="1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IP Header</a:t>
                </a:r>
              </a:p>
            </p:txBody>
          </p:sp>
          <p:sp>
            <p:nvSpPr>
              <p:cNvPr id="1280" name="Rectangle 76"/>
              <p:cNvSpPr>
                <a:spLocks noChangeArrowheads="1"/>
              </p:cNvSpPr>
              <p:nvPr/>
            </p:nvSpPr>
            <p:spPr bwMode="auto">
              <a:xfrm>
                <a:off x="3651" y="2341"/>
                <a:ext cx="45" cy="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1</a:t>
                </a:r>
              </a:p>
            </p:txBody>
          </p:sp>
        </p:grpSp>
        <p:sp>
          <p:nvSpPr>
            <p:cNvPr id="1276" name="Rectangle 77"/>
            <p:cNvSpPr>
              <a:spLocks noChangeArrowheads="1"/>
            </p:cNvSpPr>
            <p:nvPr/>
          </p:nvSpPr>
          <p:spPr bwMode="auto">
            <a:xfrm>
              <a:off x="684" y="2375"/>
              <a:ext cx="408" cy="1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chemeClr val="bg2"/>
                  </a:solidFill>
                </a:rPr>
                <a:t>Frame Header</a:t>
              </a:r>
            </a:p>
          </p:txBody>
        </p:sp>
        <p:sp>
          <p:nvSpPr>
            <p:cNvPr id="1277" name="Rectangle 78"/>
            <p:cNvSpPr>
              <a:spLocks noChangeArrowheads="1"/>
            </p:cNvSpPr>
            <p:nvPr/>
          </p:nvSpPr>
          <p:spPr bwMode="auto">
            <a:xfrm>
              <a:off x="1700" y="2384"/>
              <a:ext cx="91" cy="1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chemeClr val="bg2"/>
                  </a:solidFill>
                </a:rPr>
                <a:t>I</a:t>
              </a:r>
            </a:p>
          </p:txBody>
        </p:sp>
      </p:grpSp>
      <p:grpSp>
        <p:nvGrpSpPr>
          <p:cNvPr id="11" name="Group 79"/>
          <p:cNvGrpSpPr>
            <a:grpSpLocks/>
          </p:cNvGrpSpPr>
          <p:nvPr/>
        </p:nvGrpSpPr>
        <p:grpSpPr bwMode="auto">
          <a:xfrm>
            <a:off x="4151313" y="4941888"/>
            <a:ext cx="1008062" cy="215900"/>
            <a:chOff x="1701" y="3748"/>
            <a:chExt cx="635" cy="136"/>
          </a:xfrm>
        </p:grpSpPr>
        <p:graphicFrame>
          <p:nvGraphicFramePr>
            <p:cNvPr id="1099" name="Object 80"/>
            <p:cNvGraphicFramePr>
              <a:graphicFrameLocks noChangeAspect="1"/>
            </p:cNvGraphicFramePr>
            <p:nvPr/>
          </p:nvGraphicFramePr>
          <p:xfrm>
            <a:off x="1701" y="3748"/>
            <a:ext cx="46" cy="136"/>
          </p:xfrm>
          <a:graphic>
            <a:graphicData uri="http://schemas.openxmlformats.org/presentationml/2006/ole">
              <mc:AlternateContent xmlns:mc="http://schemas.openxmlformats.org/markup-compatibility/2006">
                <mc:Choice xmlns:v="urn:schemas-microsoft-com:vml" Requires="v">
                  <p:oleObj name="Package" r:id="rId33" imgW="476280" imgH="552600" progId="Package">
                    <p:embed/>
                  </p:oleObj>
                </mc:Choice>
                <mc:Fallback>
                  <p:oleObj name="Package" r:id="rId33" imgW="476280" imgH="552600" progId="Package">
                    <p:embed/>
                    <p:pic>
                      <p:nvPicPr>
                        <p:cNvPr id="1099" name="Object 80"/>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1701" y="3748"/>
                          <a:ext cx="4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0" name="Object 81"/>
            <p:cNvGraphicFramePr>
              <a:graphicFrameLocks noChangeAspect="1"/>
            </p:cNvGraphicFramePr>
            <p:nvPr/>
          </p:nvGraphicFramePr>
          <p:xfrm>
            <a:off x="1791" y="3748"/>
            <a:ext cx="102" cy="136"/>
          </p:xfrm>
          <a:graphic>
            <a:graphicData uri="http://schemas.openxmlformats.org/presentationml/2006/ole">
              <mc:AlternateContent xmlns:mc="http://schemas.openxmlformats.org/markup-compatibility/2006">
                <mc:Choice xmlns:v="urn:schemas-microsoft-com:vml" Requires="v">
                  <p:oleObj name="Package" r:id="rId34" imgW="476280" imgH="552600" progId="Package">
                    <p:embed/>
                  </p:oleObj>
                </mc:Choice>
                <mc:Fallback>
                  <p:oleObj name="Package" r:id="rId34" imgW="476280" imgH="552600" progId="Package">
                    <p:embed/>
                    <p:pic>
                      <p:nvPicPr>
                        <p:cNvPr id="1100" name="Object 81"/>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1791" y="3748"/>
                          <a:ext cx="10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1" name="Object 82"/>
            <p:cNvGraphicFramePr>
              <a:graphicFrameLocks noChangeAspect="1"/>
            </p:cNvGraphicFramePr>
            <p:nvPr/>
          </p:nvGraphicFramePr>
          <p:xfrm>
            <a:off x="1927" y="3748"/>
            <a:ext cx="46" cy="136"/>
          </p:xfrm>
          <a:graphic>
            <a:graphicData uri="http://schemas.openxmlformats.org/presentationml/2006/ole">
              <mc:AlternateContent xmlns:mc="http://schemas.openxmlformats.org/markup-compatibility/2006">
                <mc:Choice xmlns:v="urn:schemas-microsoft-com:vml" Requires="v">
                  <p:oleObj name="Package" r:id="rId35" imgW="476280" imgH="552600" progId="Package">
                    <p:embed/>
                  </p:oleObj>
                </mc:Choice>
                <mc:Fallback>
                  <p:oleObj name="Package" r:id="rId35" imgW="476280" imgH="552600" progId="Package">
                    <p:embed/>
                    <p:pic>
                      <p:nvPicPr>
                        <p:cNvPr id="1101" name="Object 82"/>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1927" y="3748"/>
                          <a:ext cx="4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2" name="Object 83"/>
            <p:cNvGraphicFramePr>
              <a:graphicFrameLocks noChangeAspect="1"/>
            </p:cNvGraphicFramePr>
            <p:nvPr/>
          </p:nvGraphicFramePr>
          <p:xfrm>
            <a:off x="2290" y="3748"/>
            <a:ext cx="46" cy="136"/>
          </p:xfrm>
          <a:graphic>
            <a:graphicData uri="http://schemas.openxmlformats.org/presentationml/2006/ole">
              <mc:AlternateContent xmlns:mc="http://schemas.openxmlformats.org/markup-compatibility/2006">
                <mc:Choice xmlns:v="urn:schemas-microsoft-com:vml" Requires="v">
                  <p:oleObj name="Package" r:id="rId36" imgW="476280" imgH="552600" progId="Package">
                    <p:embed/>
                  </p:oleObj>
                </mc:Choice>
                <mc:Fallback>
                  <p:oleObj name="Package" r:id="rId36" imgW="476280" imgH="552600" progId="Package">
                    <p:embed/>
                    <p:pic>
                      <p:nvPicPr>
                        <p:cNvPr id="1102" name="Object 83"/>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290" y="3748"/>
                          <a:ext cx="4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3" name="Object 84"/>
            <p:cNvGraphicFramePr>
              <a:graphicFrameLocks noChangeAspect="1"/>
            </p:cNvGraphicFramePr>
            <p:nvPr/>
          </p:nvGraphicFramePr>
          <p:xfrm>
            <a:off x="2018" y="3748"/>
            <a:ext cx="102" cy="136"/>
          </p:xfrm>
          <a:graphic>
            <a:graphicData uri="http://schemas.openxmlformats.org/presentationml/2006/ole">
              <mc:AlternateContent xmlns:mc="http://schemas.openxmlformats.org/markup-compatibility/2006">
                <mc:Choice xmlns:v="urn:schemas-microsoft-com:vml" Requires="v">
                  <p:oleObj name="Package" r:id="rId37" imgW="476280" imgH="552600" progId="Package">
                    <p:embed/>
                  </p:oleObj>
                </mc:Choice>
                <mc:Fallback>
                  <p:oleObj name="Package" r:id="rId37" imgW="476280" imgH="552600" progId="Package">
                    <p:embed/>
                    <p:pic>
                      <p:nvPicPr>
                        <p:cNvPr id="1103" name="Object 84"/>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018" y="3748"/>
                          <a:ext cx="10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4" name="Object 85"/>
            <p:cNvGraphicFramePr>
              <a:graphicFrameLocks noChangeAspect="1"/>
            </p:cNvGraphicFramePr>
            <p:nvPr/>
          </p:nvGraphicFramePr>
          <p:xfrm>
            <a:off x="2154" y="3748"/>
            <a:ext cx="102" cy="136"/>
          </p:xfrm>
          <a:graphic>
            <a:graphicData uri="http://schemas.openxmlformats.org/presentationml/2006/ole">
              <mc:AlternateContent xmlns:mc="http://schemas.openxmlformats.org/markup-compatibility/2006">
                <mc:Choice xmlns:v="urn:schemas-microsoft-com:vml" Requires="v">
                  <p:oleObj name="Package" r:id="rId38" imgW="476280" imgH="552600" progId="Package">
                    <p:embed/>
                  </p:oleObj>
                </mc:Choice>
                <mc:Fallback>
                  <p:oleObj name="Package" r:id="rId38" imgW="476280" imgH="552600" progId="Package">
                    <p:embed/>
                    <p:pic>
                      <p:nvPicPr>
                        <p:cNvPr id="1104" name="Object 85"/>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154" y="3748"/>
                          <a:ext cx="10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4662" name="Object 86"/>
          <p:cNvGraphicFramePr>
            <a:graphicFrameLocks noChangeAspect="1"/>
          </p:cNvGraphicFramePr>
          <p:nvPr/>
        </p:nvGraphicFramePr>
        <p:xfrm>
          <a:off x="6383339" y="5949950"/>
          <a:ext cx="73025" cy="215900"/>
        </p:xfrm>
        <a:graphic>
          <a:graphicData uri="http://schemas.openxmlformats.org/presentationml/2006/ole">
            <mc:AlternateContent xmlns:mc="http://schemas.openxmlformats.org/markup-compatibility/2006">
              <mc:Choice xmlns:v="urn:schemas-microsoft-com:vml" Requires="v">
                <p:oleObj name="Package" r:id="rId39" imgW="476280" imgH="552600" progId="Package">
                  <p:embed/>
                </p:oleObj>
              </mc:Choice>
              <mc:Fallback>
                <p:oleObj name="Package" r:id="rId39" imgW="476280" imgH="552600" progId="Package">
                  <p:embed/>
                  <p:pic>
                    <p:nvPicPr>
                      <p:cNvPr id="24662" name="Object 86"/>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6383339" y="5949950"/>
                        <a:ext cx="73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63" name="Object 87"/>
          <p:cNvGraphicFramePr>
            <a:graphicFrameLocks noChangeAspect="1"/>
          </p:cNvGraphicFramePr>
          <p:nvPr/>
        </p:nvGraphicFramePr>
        <p:xfrm>
          <a:off x="6527801" y="5949950"/>
          <a:ext cx="161925" cy="215900"/>
        </p:xfrm>
        <a:graphic>
          <a:graphicData uri="http://schemas.openxmlformats.org/presentationml/2006/ole">
            <mc:AlternateContent xmlns:mc="http://schemas.openxmlformats.org/markup-compatibility/2006">
              <mc:Choice xmlns:v="urn:schemas-microsoft-com:vml" Requires="v">
                <p:oleObj name="Package" r:id="rId40" imgW="476280" imgH="552600" progId="Package">
                  <p:embed/>
                </p:oleObj>
              </mc:Choice>
              <mc:Fallback>
                <p:oleObj name="Package" r:id="rId40" imgW="476280" imgH="552600" progId="Package">
                  <p:embed/>
                  <p:pic>
                    <p:nvPicPr>
                      <p:cNvPr id="24663" name="Object 87"/>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6527801" y="5949950"/>
                        <a:ext cx="1619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64" name="Object 88"/>
          <p:cNvGraphicFramePr>
            <a:graphicFrameLocks noChangeAspect="1"/>
          </p:cNvGraphicFramePr>
          <p:nvPr/>
        </p:nvGraphicFramePr>
        <p:xfrm>
          <a:off x="6743701" y="5949950"/>
          <a:ext cx="73025" cy="215900"/>
        </p:xfrm>
        <a:graphic>
          <a:graphicData uri="http://schemas.openxmlformats.org/presentationml/2006/ole">
            <mc:AlternateContent xmlns:mc="http://schemas.openxmlformats.org/markup-compatibility/2006">
              <mc:Choice xmlns:v="urn:schemas-microsoft-com:vml" Requires="v">
                <p:oleObj name="Package" r:id="rId41" imgW="476280" imgH="552600" progId="Package">
                  <p:embed/>
                </p:oleObj>
              </mc:Choice>
              <mc:Fallback>
                <p:oleObj name="Package" r:id="rId41" imgW="476280" imgH="552600" progId="Package">
                  <p:embed/>
                  <p:pic>
                    <p:nvPicPr>
                      <p:cNvPr id="24664" name="Object 88"/>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6743701" y="5949950"/>
                        <a:ext cx="73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65" name="Object 89"/>
          <p:cNvGraphicFramePr>
            <a:graphicFrameLocks noChangeAspect="1"/>
          </p:cNvGraphicFramePr>
          <p:nvPr/>
        </p:nvGraphicFramePr>
        <p:xfrm>
          <a:off x="6888164" y="5949950"/>
          <a:ext cx="161925" cy="215900"/>
        </p:xfrm>
        <a:graphic>
          <a:graphicData uri="http://schemas.openxmlformats.org/presentationml/2006/ole">
            <mc:AlternateContent xmlns:mc="http://schemas.openxmlformats.org/markup-compatibility/2006">
              <mc:Choice xmlns:v="urn:schemas-microsoft-com:vml" Requires="v">
                <p:oleObj name="Package" r:id="rId42" imgW="476280" imgH="552600" progId="Package">
                  <p:embed/>
                </p:oleObj>
              </mc:Choice>
              <mc:Fallback>
                <p:oleObj name="Package" r:id="rId42" imgW="476280" imgH="552600" progId="Package">
                  <p:embed/>
                  <p:pic>
                    <p:nvPicPr>
                      <p:cNvPr id="24665" name="Object 89"/>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6888164" y="5949950"/>
                        <a:ext cx="1619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66" name="Object 90"/>
          <p:cNvGraphicFramePr>
            <a:graphicFrameLocks noChangeAspect="1"/>
          </p:cNvGraphicFramePr>
          <p:nvPr/>
        </p:nvGraphicFramePr>
        <p:xfrm>
          <a:off x="7319964" y="5949950"/>
          <a:ext cx="73025" cy="215900"/>
        </p:xfrm>
        <a:graphic>
          <a:graphicData uri="http://schemas.openxmlformats.org/presentationml/2006/ole">
            <mc:AlternateContent xmlns:mc="http://schemas.openxmlformats.org/markup-compatibility/2006">
              <mc:Choice xmlns:v="urn:schemas-microsoft-com:vml" Requires="v">
                <p:oleObj name="Package" r:id="rId43" imgW="476280" imgH="552600" progId="Package">
                  <p:embed/>
                </p:oleObj>
              </mc:Choice>
              <mc:Fallback>
                <p:oleObj name="Package" r:id="rId43" imgW="476280" imgH="552600" progId="Package">
                  <p:embed/>
                  <p:pic>
                    <p:nvPicPr>
                      <p:cNvPr id="24666" name="Object 90"/>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7319964" y="5949950"/>
                        <a:ext cx="730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67" name="Object 91"/>
          <p:cNvGraphicFramePr>
            <a:graphicFrameLocks noChangeAspect="1"/>
          </p:cNvGraphicFramePr>
          <p:nvPr/>
        </p:nvGraphicFramePr>
        <p:xfrm>
          <a:off x="7104064" y="5949950"/>
          <a:ext cx="161925" cy="215900"/>
        </p:xfrm>
        <a:graphic>
          <a:graphicData uri="http://schemas.openxmlformats.org/presentationml/2006/ole">
            <mc:AlternateContent xmlns:mc="http://schemas.openxmlformats.org/markup-compatibility/2006">
              <mc:Choice xmlns:v="urn:schemas-microsoft-com:vml" Requires="v">
                <p:oleObj name="Package" r:id="rId44" imgW="476280" imgH="552600" progId="Package">
                  <p:embed/>
                </p:oleObj>
              </mc:Choice>
              <mc:Fallback>
                <p:oleObj name="Package" r:id="rId44" imgW="476280" imgH="552600" progId="Package">
                  <p:embed/>
                  <p:pic>
                    <p:nvPicPr>
                      <p:cNvPr id="24667" name="Object 91"/>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7104064" y="5949950"/>
                        <a:ext cx="1619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68" name="Object 92"/>
          <p:cNvGraphicFramePr>
            <a:graphicFrameLocks noGrp="1" noChangeAspect="1"/>
          </p:cNvGraphicFramePr>
          <p:nvPr>
            <p:ph type="body" idx="1"/>
          </p:nvPr>
        </p:nvGraphicFramePr>
        <p:xfrm>
          <a:off x="3000376" y="5876925"/>
          <a:ext cx="79375" cy="287338"/>
        </p:xfrm>
        <a:graphic>
          <a:graphicData uri="http://schemas.openxmlformats.org/presentationml/2006/ole">
            <mc:AlternateContent xmlns:mc="http://schemas.openxmlformats.org/markup-compatibility/2006">
              <mc:Choice xmlns:v="urn:schemas-microsoft-com:vml" Requires="v">
                <p:oleObj name="Package" r:id="rId45" imgW="476280" imgH="552600" progId="Package">
                  <p:embed/>
                </p:oleObj>
              </mc:Choice>
              <mc:Fallback>
                <p:oleObj name="Package" r:id="rId45" imgW="476280" imgH="552600" progId="Package">
                  <p:embed/>
                  <p:pic>
                    <p:nvPicPr>
                      <p:cNvPr id="24668" name="Object 92"/>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3000376" y="5876925"/>
                        <a:ext cx="7937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69" name="Rectangle 93"/>
          <p:cNvSpPr>
            <a:spLocks noChangeArrowheads="1"/>
          </p:cNvSpPr>
          <p:nvPr/>
        </p:nvSpPr>
        <p:spPr bwMode="auto">
          <a:xfrm>
            <a:off x="6027739" y="4892675"/>
            <a:ext cx="1800225" cy="331788"/>
          </a:xfrm>
          <a:prstGeom prst="rect">
            <a:avLst/>
          </a:prstGeom>
          <a:solidFill>
            <a:schemeClr val="accent1"/>
          </a:solidFill>
          <a:ln w="28575">
            <a:solidFill>
              <a:srgbClr val="333399"/>
            </a:solidFill>
            <a:miter lim="800000"/>
            <a:headEnd/>
            <a:tailEnd/>
          </a:ln>
        </p:spPr>
        <p:txBody>
          <a:bodyPr wrap="none" anchor="ctr"/>
          <a:lstStyle/>
          <a:p>
            <a:endParaRPr lang="vi-VN"/>
          </a:p>
        </p:txBody>
      </p:sp>
      <p:grpSp>
        <p:nvGrpSpPr>
          <p:cNvPr id="12" name="Group 94"/>
          <p:cNvGrpSpPr>
            <a:grpSpLocks/>
          </p:cNvGrpSpPr>
          <p:nvPr/>
        </p:nvGrpSpPr>
        <p:grpSpPr bwMode="auto">
          <a:xfrm>
            <a:off x="6746876" y="4918075"/>
            <a:ext cx="917575" cy="287338"/>
            <a:chOff x="3152" y="2296"/>
            <a:chExt cx="590" cy="182"/>
          </a:xfrm>
        </p:grpSpPr>
        <p:sp>
          <p:nvSpPr>
            <p:cNvPr id="1271" name="Rectangle 95"/>
            <p:cNvSpPr>
              <a:spLocks noChangeArrowheads="1"/>
            </p:cNvSpPr>
            <p:nvPr/>
          </p:nvSpPr>
          <p:spPr bwMode="auto">
            <a:xfrm>
              <a:off x="3152" y="2296"/>
              <a:ext cx="590" cy="182"/>
            </a:xfrm>
            <a:prstGeom prst="rect">
              <a:avLst/>
            </a:prstGeom>
            <a:solidFill>
              <a:schemeClr val="accent1"/>
            </a:solidFill>
            <a:ln w="19050">
              <a:solidFill>
                <a:srgbClr val="800000"/>
              </a:solidFill>
              <a:miter lim="800000"/>
              <a:headEnd/>
              <a:tailEnd/>
            </a:ln>
          </p:spPr>
          <p:txBody>
            <a:bodyPr wrap="none" anchor="ctr"/>
            <a:lstStyle/>
            <a:p>
              <a:endParaRPr lang="vi-VN"/>
            </a:p>
          </p:txBody>
        </p:sp>
        <p:graphicFrame>
          <p:nvGraphicFramePr>
            <p:cNvPr id="1098" name="Object 96"/>
            <p:cNvGraphicFramePr>
              <a:graphicFrameLocks noChangeAspect="1"/>
            </p:cNvGraphicFramePr>
            <p:nvPr/>
          </p:nvGraphicFramePr>
          <p:xfrm>
            <a:off x="3455" y="2296"/>
            <a:ext cx="175" cy="175"/>
          </p:xfrm>
          <a:graphic>
            <a:graphicData uri="http://schemas.openxmlformats.org/presentationml/2006/ole">
              <mc:AlternateContent xmlns:mc="http://schemas.openxmlformats.org/markup-compatibility/2006">
                <mc:Choice xmlns:v="urn:schemas-microsoft-com:vml" Requires="v">
                  <p:oleObj name="Visio" r:id="rId46" imgW="397829" imgH="397764" progId="Visio.Drawing.11">
                    <p:embed/>
                  </p:oleObj>
                </mc:Choice>
                <mc:Fallback>
                  <p:oleObj name="Visio" r:id="rId46" imgW="397829" imgH="397764" progId="Visio.Drawing.11">
                    <p:embed/>
                    <p:pic>
                      <p:nvPicPr>
                        <p:cNvPr id="1098" name="Object 9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5" y="2296"/>
                          <a:ext cx="17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72" name="Rectangle 97"/>
            <p:cNvSpPr>
              <a:spLocks noChangeArrowheads="1"/>
            </p:cNvSpPr>
            <p:nvPr/>
          </p:nvSpPr>
          <p:spPr bwMode="auto">
            <a:xfrm>
              <a:off x="3183" y="2320"/>
              <a:ext cx="255" cy="1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IP Header</a:t>
              </a:r>
            </a:p>
          </p:txBody>
        </p:sp>
        <p:sp>
          <p:nvSpPr>
            <p:cNvPr id="1273" name="Rectangle 98"/>
            <p:cNvSpPr>
              <a:spLocks noChangeArrowheads="1"/>
            </p:cNvSpPr>
            <p:nvPr/>
          </p:nvSpPr>
          <p:spPr bwMode="auto">
            <a:xfrm>
              <a:off x="3651" y="2341"/>
              <a:ext cx="45" cy="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1</a:t>
              </a:r>
            </a:p>
          </p:txBody>
        </p:sp>
      </p:grpSp>
      <p:sp>
        <p:nvSpPr>
          <p:cNvPr id="24675" name="Rectangle 99"/>
          <p:cNvSpPr>
            <a:spLocks noChangeArrowheads="1"/>
          </p:cNvSpPr>
          <p:nvPr/>
        </p:nvSpPr>
        <p:spPr bwMode="auto">
          <a:xfrm>
            <a:off x="6070600" y="4946650"/>
            <a:ext cx="647700" cy="2159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chemeClr val="bg2"/>
                </a:solidFill>
              </a:rPr>
              <a:t>Frame Header</a:t>
            </a:r>
          </a:p>
        </p:txBody>
      </p:sp>
      <p:sp>
        <p:nvSpPr>
          <p:cNvPr id="24676" name="Rectangle 100"/>
          <p:cNvSpPr>
            <a:spLocks noChangeArrowheads="1"/>
          </p:cNvSpPr>
          <p:nvPr/>
        </p:nvSpPr>
        <p:spPr bwMode="auto">
          <a:xfrm>
            <a:off x="7683501" y="4960938"/>
            <a:ext cx="144463" cy="2159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chemeClr val="bg2"/>
                </a:solidFill>
              </a:rPr>
              <a:t>I</a:t>
            </a:r>
          </a:p>
        </p:txBody>
      </p:sp>
      <p:grpSp>
        <p:nvGrpSpPr>
          <p:cNvPr id="13" name="Group 101"/>
          <p:cNvGrpSpPr>
            <a:grpSpLocks/>
          </p:cNvGrpSpPr>
          <p:nvPr/>
        </p:nvGrpSpPr>
        <p:grpSpPr bwMode="auto">
          <a:xfrm>
            <a:off x="8183564" y="4868864"/>
            <a:ext cx="917575" cy="287337"/>
            <a:chOff x="3152" y="2296"/>
            <a:chExt cx="590" cy="182"/>
          </a:xfrm>
        </p:grpSpPr>
        <p:sp>
          <p:nvSpPr>
            <p:cNvPr id="1268" name="Rectangle 102"/>
            <p:cNvSpPr>
              <a:spLocks noChangeArrowheads="1"/>
            </p:cNvSpPr>
            <p:nvPr/>
          </p:nvSpPr>
          <p:spPr bwMode="auto">
            <a:xfrm>
              <a:off x="3152" y="2296"/>
              <a:ext cx="590" cy="182"/>
            </a:xfrm>
            <a:prstGeom prst="rect">
              <a:avLst/>
            </a:prstGeom>
            <a:solidFill>
              <a:schemeClr val="accent1"/>
            </a:solidFill>
            <a:ln w="19050">
              <a:solidFill>
                <a:srgbClr val="800000"/>
              </a:solidFill>
              <a:miter lim="800000"/>
              <a:headEnd/>
              <a:tailEnd/>
            </a:ln>
          </p:spPr>
          <p:txBody>
            <a:bodyPr wrap="none" anchor="ctr"/>
            <a:lstStyle/>
            <a:p>
              <a:endParaRPr lang="vi-VN"/>
            </a:p>
          </p:txBody>
        </p:sp>
        <p:graphicFrame>
          <p:nvGraphicFramePr>
            <p:cNvPr id="1097" name="Object 103"/>
            <p:cNvGraphicFramePr>
              <a:graphicFrameLocks noChangeAspect="1"/>
            </p:cNvGraphicFramePr>
            <p:nvPr/>
          </p:nvGraphicFramePr>
          <p:xfrm>
            <a:off x="3455" y="2296"/>
            <a:ext cx="175" cy="175"/>
          </p:xfrm>
          <a:graphic>
            <a:graphicData uri="http://schemas.openxmlformats.org/presentationml/2006/ole">
              <mc:AlternateContent xmlns:mc="http://schemas.openxmlformats.org/markup-compatibility/2006">
                <mc:Choice xmlns:v="urn:schemas-microsoft-com:vml" Requires="v">
                  <p:oleObj name="Visio" r:id="rId47" imgW="397829" imgH="397764" progId="Visio.Drawing.11">
                    <p:embed/>
                  </p:oleObj>
                </mc:Choice>
                <mc:Fallback>
                  <p:oleObj name="Visio" r:id="rId47" imgW="397829" imgH="397764" progId="Visio.Drawing.11">
                    <p:embed/>
                    <p:pic>
                      <p:nvPicPr>
                        <p:cNvPr id="1097" name="Object 1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5" y="2296"/>
                          <a:ext cx="17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9" name="Rectangle 104"/>
            <p:cNvSpPr>
              <a:spLocks noChangeArrowheads="1"/>
            </p:cNvSpPr>
            <p:nvPr/>
          </p:nvSpPr>
          <p:spPr bwMode="auto">
            <a:xfrm>
              <a:off x="3183" y="2320"/>
              <a:ext cx="255" cy="1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IP Header</a:t>
              </a:r>
            </a:p>
          </p:txBody>
        </p:sp>
        <p:sp>
          <p:nvSpPr>
            <p:cNvPr id="1270" name="Rectangle 105"/>
            <p:cNvSpPr>
              <a:spLocks noChangeArrowheads="1"/>
            </p:cNvSpPr>
            <p:nvPr/>
          </p:nvSpPr>
          <p:spPr bwMode="auto">
            <a:xfrm>
              <a:off x="3651" y="2341"/>
              <a:ext cx="45" cy="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1</a:t>
              </a:r>
            </a:p>
          </p:txBody>
        </p:sp>
      </p:grpSp>
      <p:sp>
        <p:nvSpPr>
          <p:cNvPr id="24682" name="Rectangle 106"/>
          <p:cNvSpPr>
            <a:spLocks noChangeArrowheads="1"/>
          </p:cNvSpPr>
          <p:nvPr/>
        </p:nvSpPr>
        <p:spPr bwMode="auto">
          <a:xfrm>
            <a:off x="6748464" y="3975100"/>
            <a:ext cx="917575" cy="287338"/>
          </a:xfrm>
          <a:prstGeom prst="rect">
            <a:avLst/>
          </a:prstGeom>
          <a:solidFill>
            <a:schemeClr val="accent1"/>
          </a:solidFill>
          <a:ln w="19050">
            <a:solidFill>
              <a:srgbClr val="800000"/>
            </a:solidFill>
            <a:miter lim="800000"/>
            <a:headEnd/>
            <a:tailEnd/>
          </a:ln>
        </p:spPr>
        <p:txBody>
          <a:bodyPr wrap="none" anchor="ctr"/>
          <a:lstStyle/>
          <a:p>
            <a:endParaRPr lang="vi-VN"/>
          </a:p>
        </p:txBody>
      </p:sp>
      <p:graphicFrame>
        <p:nvGraphicFramePr>
          <p:cNvPr id="24683" name="Object 107"/>
          <p:cNvGraphicFramePr>
            <a:graphicFrameLocks noChangeAspect="1"/>
          </p:cNvGraphicFramePr>
          <p:nvPr/>
        </p:nvGraphicFramePr>
        <p:xfrm>
          <a:off x="7219951" y="3975101"/>
          <a:ext cx="271463" cy="276225"/>
        </p:xfrm>
        <a:graphic>
          <a:graphicData uri="http://schemas.openxmlformats.org/presentationml/2006/ole">
            <mc:AlternateContent xmlns:mc="http://schemas.openxmlformats.org/markup-compatibility/2006">
              <mc:Choice xmlns:v="urn:schemas-microsoft-com:vml" Requires="v">
                <p:oleObj name="Visio" r:id="rId48" imgW="397829" imgH="397764" progId="Visio.Drawing.11">
                  <p:embed/>
                </p:oleObj>
              </mc:Choice>
              <mc:Fallback>
                <p:oleObj name="Visio" r:id="rId48" imgW="397829" imgH="397764" progId="Visio.Drawing.11">
                  <p:embed/>
                  <p:pic>
                    <p:nvPicPr>
                      <p:cNvPr id="24683" name="Object 10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9951" y="3975101"/>
                        <a:ext cx="2714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84" name="Rectangle 108"/>
          <p:cNvSpPr>
            <a:spLocks noChangeArrowheads="1"/>
          </p:cNvSpPr>
          <p:nvPr/>
        </p:nvSpPr>
        <p:spPr bwMode="auto">
          <a:xfrm>
            <a:off x="6796089" y="4013201"/>
            <a:ext cx="396875" cy="2143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IP Header</a:t>
            </a:r>
          </a:p>
        </p:txBody>
      </p:sp>
      <p:sp>
        <p:nvSpPr>
          <p:cNvPr id="24685" name="Rectangle 109"/>
          <p:cNvSpPr>
            <a:spLocks noChangeArrowheads="1"/>
          </p:cNvSpPr>
          <p:nvPr/>
        </p:nvSpPr>
        <p:spPr bwMode="auto">
          <a:xfrm>
            <a:off x="7524750" y="4046539"/>
            <a:ext cx="69850" cy="142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700" b="1">
                <a:solidFill>
                  <a:srgbClr val="663300"/>
                </a:solidFill>
              </a:rPr>
              <a:t>1</a:t>
            </a:r>
          </a:p>
        </p:txBody>
      </p:sp>
      <p:graphicFrame>
        <p:nvGraphicFramePr>
          <p:cNvPr id="24686" name="Object 110"/>
          <p:cNvGraphicFramePr>
            <a:graphicFrameLocks noChangeAspect="1"/>
          </p:cNvGraphicFramePr>
          <p:nvPr/>
        </p:nvGraphicFramePr>
        <p:xfrm>
          <a:off x="8472488" y="3933826"/>
          <a:ext cx="277812" cy="277813"/>
        </p:xfrm>
        <a:graphic>
          <a:graphicData uri="http://schemas.openxmlformats.org/presentationml/2006/ole">
            <mc:AlternateContent xmlns:mc="http://schemas.openxmlformats.org/markup-compatibility/2006">
              <mc:Choice xmlns:v="urn:schemas-microsoft-com:vml" Requires="v">
                <p:oleObj name="Visio" r:id="rId49" imgW="397829" imgH="397764" progId="Visio.Drawing.11">
                  <p:embed/>
                </p:oleObj>
              </mc:Choice>
              <mc:Fallback>
                <p:oleObj name="Visio" r:id="rId49" imgW="397829" imgH="397764" progId="Visio.Drawing.11">
                  <p:embed/>
                  <p:pic>
                    <p:nvPicPr>
                      <p:cNvPr id="24686" name="Object 1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72488" y="3933826"/>
                        <a:ext cx="27781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 name="Group 111"/>
          <p:cNvGrpSpPr>
            <a:grpSpLocks/>
          </p:cNvGrpSpPr>
          <p:nvPr/>
        </p:nvGrpSpPr>
        <p:grpSpPr bwMode="auto">
          <a:xfrm>
            <a:off x="6705601" y="3035301"/>
            <a:ext cx="898525" cy="277813"/>
            <a:chOff x="2949" y="3385"/>
            <a:chExt cx="566" cy="175"/>
          </a:xfrm>
        </p:grpSpPr>
        <p:graphicFrame>
          <p:nvGraphicFramePr>
            <p:cNvPr id="1094" name="Object 112"/>
            <p:cNvGraphicFramePr>
              <a:graphicFrameLocks noChangeAspect="1"/>
            </p:cNvGraphicFramePr>
            <p:nvPr/>
          </p:nvGraphicFramePr>
          <p:xfrm>
            <a:off x="2949" y="3385"/>
            <a:ext cx="175" cy="175"/>
          </p:xfrm>
          <a:graphic>
            <a:graphicData uri="http://schemas.openxmlformats.org/presentationml/2006/ole">
              <mc:AlternateContent xmlns:mc="http://schemas.openxmlformats.org/markup-compatibility/2006">
                <mc:Choice xmlns:v="urn:schemas-microsoft-com:vml" Requires="v">
                  <p:oleObj name="Visio" r:id="rId50" imgW="397829" imgH="397764" progId="Visio.Drawing.11">
                    <p:embed/>
                  </p:oleObj>
                </mc:Choice>
                <mc:Fallback>
                  <p:oleObj name="Visio" r:id="rId50" imgW="397829" imgH="397764" progId="Visio.Drawing.11">
                    <p:embed/>
                    <p:pic>
                      <p:nvPicPr>
                        <p:cNvPr id="1094" name="Object 1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9" y="3385"/>
                          <a:ext cx="17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 name="Object 113"/>
            <p:cNvGraphicFramePr>
              <a:graphicFrameLocks noChangeAspect="1"/>
            </p:cNvGraphicFramePr>
            <p:nvPr/>
          </p:nvGraphicFramePr>
          <p:xfrm>
            <a:off x="3152" y="3385"/>
            <a:ext cx="175" cy="175"/>
          </p:xfrm>
          <a:graphic>
            <a:graphicData uri="http://schemas.openxmlformats.org/presentationml/2006/ole">
              <mc:AlternateContent xmlns:mc="http://schemas.openxmlformats.org/markup-compatibility/2006">
                <mc:Choice xmlns:v="urn:schemas-microsoft-com:vml" Requires="v">
                  <p:oleObj name="Visio" r:id="rId51" imgW="397829" imgH="397764" progId="Visio.Drawing.11">
                    <p:embed/>
                  </p:oleObj>
                </mc:Choice>
                <mc:Fallback>
                  <p:oleObj name="Visio" r:id="rId51" imgW="397829" imgH="397764" progId="Visio.Drawing.11">
                    <p:embed/>
                    <p:pic>
                      <p:nvPicPr>
                        <p:cNvPr id="1095" name="Object 1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52" y="3385"/>
                          <a:ext cx="17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6" name="Object 114"/>
            <p:cNvGraphicFramePr>
              <a:graphicFrameLocks noChangeAspect="1"/>
            </p:cNvGraphicFramePr>
            <p:nvPr/>
          </p:nvGraphicFramePr>
          <p:xfrm>
            <a:off x="3340" y="3385"/>
            <a:ext cx="175" cy="175"/>
          </p:xfrm>
          <a:graphic>
            <a:graphicData uri="http://schemas.openxmlformats.org/presentationml/2006/ole">
              <mc:AlternateContent xmlns:mc="http://schemas.openxmlformats.org/markup-compatibility/2006">
                <mc:Choice xmlns:v="urn:schemas-microsoft-com:vml" Requires="v">
                  <p:oleObj name="Visio" r:id="rId52" imgW="397829" imgH="397764" progId="Visio.Drawing.11">
                    <p:embed/>
                  </p:oleObj>
                </mc:Choice>
                <mc:Fallback>
                  <p:oleObj name="Visio" r:id="rId52" imgW="397829" imgH="397764" progId="Visio.Drawing.11">
                    <p:embed/>
                    <p:pic>
                      <p:nvPicPr>
                        <p:cNvPr id="1096" name="Object 1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0" y="3385"/>
                          <a:ext cx="175"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4691" name="Object 115"/>
          <p:cNvGraphicFramePr>
            <a:graphicFrameLocks noChangeAspect="1"/>
          </p:cNvGraphicFramePr>
          <p:nvPr/>
        </p:nvGraphicFramePr>
        <p:xfrm>
          <a:off x="6743700" y="3040064"/>
          <a:ext cx="719138" cy="257175"/>
        </p:xfrm>
        <a:graphic>
          <a:graphicData uri="http://schemas.openxmlformats.org/presentationml/2006/ole">
            <mc:AlternateContent xmlns:mc="http://schemas.openxmlformats.org/markup-compatibility/2006">
              <mc:Choice xmlns:v="urn:schemas-microsoft-com:vml" Requires="v">
                <p:oleObj name="Visio" r:id="rId53" imgW="1117822" imgH="397764" progId="Visio.Drawing.11">
                  <p:embed/>
                </p:oleObj>
              </mc:Choice>
              <mc:Fallback>
                <p:oleObj name="Visio" r:id="rId53" imgW="1117822" imgH="397764" progId="Visio.Drawing.11">
                  <p:embed/>
                  <p:pic>
                    <p:nvPicPr>
                      <p:cNvPr id="24691" name="Object 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3040064"/>
                        <a:ext cx="719138"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92" name="Object 116"/>
          <p:cNvGraphicFramePr>
            <a:graphicFrameLocks noChangeAspect="1"/>
          </p:cNvGraphicFramePr>
          <p:nvPr/>
        </p:nvGraphicFramePr>
        <p:xfrm>
          <a:off x="8231189" y="2997201"/>
          <a:ext cx="719137" cy="257175"/>
        </p:xfrm>
        <a:graphic>
          <a:graphicData uri="http://schemas.openxmlformats.org/presentationml/2006/ole">
            <mc:AlternateContent xmlns:mc="http://schemas.openxmlformats.org/markup-compatibility/2006">
              <mc:Choice xmlns:v="urn:schemas-microsoft-com:vml" Requires="v">
                <p:oleObj name="Visio" r:id="rId54" imgW="1117822" imgH="397764" progId="Visio.Drawing.11">
                  <p:embed/>
                </p:oleObj>
              </mc:Choice>
              <mc:Fallback>
                <p:oleObj name="Visio" r:id="rId54" imgW="1117822" imgH="397764" progId="Visio.Drawing.11">
                  <p:embed/>
                  <p:pic>
                    <p:nvPicPr>
                      <p:cNvPr id="24692" name="Object 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89" y="2997201"/>
                        <a:ext cx="719137"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93" name="Object 117"/>
          <p:cNvGraphicFramePr>
            <a:graphicFrameLocks noChangeAspect="1"/>
          </p:cNvGraphicFramePr>
          <p:nvPr/>
        </p:nvGraphicFramePr>
        <p:xfrm>
          <a:off x="6889750" y="2060576"/>
          <a:ext cx="719138" cy="257175"/>
        </p:xfrm>
        <a:graphic>
          <a:graphicData uri="http://schemas.openxmlformats.org/presentationml/2006/ole">
            <mc:AlternateContent xmlns:mc="http://schemas.openxmlformats.org/markup-compatibility/2006">
              <mc:Choice xmlns:v="urn:schemas-microsoft-com:vml" Requires="v">
                <p:oleObj name="Visio" r:id="rId55" imgW="1117822" imgH="397764" progId="Visio.Drawing.11">
                  <p:embed/>
                </p:oleObj>
              </mc:Choice>
              <mc:Fallback>
                <p:oleObj name="Visio" r:id="rId55" imgW="1117822" imgH="397764" progId="Visio.Drawing.11">
                  <p:embed/>
                  <p:pic>
                    <p:nvPicPr>
                      <p:cNvPr id="24693" name="Object 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2060576"/>
                        <a:ext cx="719138"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94" name="Object 118"/>
          <p:cNvGraphicFramePr>
            <a:graphicFrameLocks noChangeAspect="1"/>
          </p:cNvGraphicFramePr>
          <p:nvPr/>
        </p:nvGraphicFramePr>
        <p:xfrm>
          <a:off x="8256589" y="2092326"/>
          <a:ext cx="719137" cy="257175"/>
        </p:xfrm>
        <a:graphic>
          <a:graphicData uri="http://schemas.openxmlformats.org/presentationml/2006/ole">
            <mc:AlternateContent xmlns:mc="http://schemas.openxmlformats.org/markup-compatibility/2006">
              <mc:Choice xmlns:v="urn:schemas-microsoft-com:vml" Requires="v">
                <p:oleObj name="Visio" r:id="rId56" imgW="1117822" imgH="397764" progId="Visio.Drawing.11">
                  <p:embed/>
                </p:oleObj>
              </mc:Choice>
              <mc:Fallback>
                <p:oleObj name="Visio" r:id="rId56" imgW="1117822" imgH="397764" progId="Visio.Drawing.11">
                  <p:embed/>
                  <p:pic>
                    <p:nvPicPr>
                      <p:cNvPr id="24694" name="Object 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89" y="2092326"/>
                        <a:ext cx="719137"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95" name="Object 119"/>
          <p:cNvGraphicFramePr>
            <a:graphicFrameLocks noChangeAspect="1"/>
          </p:cNvGraphicFramePr>
          <p:nvPr/>
        </p:nvGraphicFramePr>
        <p:xfrm>
          <a:off x="6888164" y="1125539"/>
          <a:ext cx="719137" cy="257175"/>
        </p:xfrm>
        <a:graphic>
          <a:graphicData uri="http://schemas.openxmlformats.org/presentationml/2006/ole">
            <mc:AlternateContent xmlns:mc="http://schemas.openxmlformats.org/markup-compatibility/2006">
              <mc:Choice xmlns:v="urn:schemas-microsoft-com:vml" Requires="v">
                <p:oleObj name="Visio" r:id="rId57" imgW="1117822" imgH="397764" progId="Visio.Drawing.11">
                  <p:embed/>
                </p:oleObj>
              </mc:Choice>
              <mc:Fallback>
                <p:oleObj name="Visio" r:id="rId57" imgW="1117822" imgH="397764" progId="Visio.Drawing.11">
                  <p:embed/>
                  <p:pic>
                    <p:nvPicPr>
                      <p:cNvPr id="24695" name="Object 1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4" y="1125539"/>
                        <a:ext cx="719137"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96" name="Object 120"/>
          <p:cNvGraphicFramePr>
            <a:graphicFrameLocks noChangeAspect="1"/>
          </p:cNvGraphicFramePr>
          <p:nvPr/>
        </p:nvGraphicFramePr>
        <p:xfrm>
          <a:off x="6888163" y="1125539"/>
          <a:ext cx="792162" cy="282575"/>
        </p:xfrm>
        <a:graphic>
          <a:graphicData uri="http://schemas.openxmlformats.org/presentationml/2006/ole">
            <mc:AlternateContent xmlns:mc="http://schemas.openxmlformats.org/markup-compatibility/2006">
              <mc:Choice xmlns:v="urn:schemas-microsoft-com:vml" Requires="v">
                <p:oleObj name="Visio" r:id="rId58" imgW="1117822" imgH="397764" progId="Visio.Drawing.11">
                  <p:embed/>
                </p:oleObj>
              </mc:Choice>
              <mc:Fallback>
                <p:oleObj name="Visio" r:id="rId58" imgW="1117822" imgH="397764" progId="Visio.Drawing.11">
                  <p:embed/>
                  <p:pic>
                    <p:nvPicPr>
                      <p:cNvPr id="24696" name="Object 1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88163" y="1125539"/>
                        <a:ext cx="79216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97" name="Object 121"/>
          <p:cNvGraphicFramePr>
            <a:graphicFrameLocks noChangeAspect="1"/>
          </p:cNvGraphicFramePr>
          <p:nvPr/>
        </p:nvGraphicFramePr>
        <p:xfrm>
          <a:off x="8256588" y="1125539"/>
          <a:ext cx="792162" cy="282575"/>
        </p:xfrm>
        <a:graphic>
          <a:graphicData uri="http://schemas.openxmlformats.org/presentationml/2006/ole">
            <mc:AlternateContent xmlns:mc="http://schemas.openxmlformats.org/markup-compatibility/2006">
              <mc:Choice xmlns:v="urn:schemas-microsoft-com:vml" Requires="v">
                <p:oleObj name="Visio" r:id="rId59" imgW="1117822" imgH="397764" progId="Visio.Drawing.11">
                  <p:embed/>
                </p:oleObj>
              </mc:Choice>
              <mc:Fallback>
                <p:oleObj name="Visio" r:id="rId59" imgW="1117822" imgH="397764" progId="Visio.Drawing.11">
                  <p:embed/>
                  <p:pic>
                    <p:nvPicPr>
                      <p:cNvPr id="24697" name="Object 1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56588" y="1125539"/>
                        <a:ext cx="79216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 name="Group 122"/>
          <p:cNvGrpSpPr>
            <a:grpSpLocks/>
          </p:cNvGrpSpPr>
          <p:nvPr/>
        </p:nvGrpSpPr>
        <p:grpSpPr bwMode="auto">
          <a:xfrm>
            <a:off x="6383338" y="5949950"/>
            <a:ext cx="1008062" cy="215900"/>
            <a:chOff x="1701" y="3748"/>
            <a:chExt cx="635" cy="136"/>
          </a:xfrm>
        </p:grpSpPr>
        <p:graphicFrame>
          <p:nvGraphicFramePr>
            <p:cNvPr id="1088" name="Object 123"/>
            <p:cNvGraphicFramePr>
              <a:graphicFrameLocks noChangeAspect="1"/>
            </p:cNvGraphicFramePr>
            <p:nvPr/>
          </p:nvGraphicFramePr>
          <p:xfrm>
            <a:off x="1701" y="3748"/>
            <a:ext cx="46" cy="136"/>
          </p:xfrm>
          <a:graphic>
            <a:graphicData uri="http://schemas.openxmlformats.org/presentationml/2006/ole">
              <mc:AlternateContent xmlns:mc="http://schemas.openxmlformats.org/markup-compatibility/2006">
                <mc:Choice xmlns:v="urn:schemas-microsoft-com:vml" Requires="v">
                  <p:oleObj name="Package" r:id="rId60" imgW="476280" imgH="552600" progId="Package">
                    <p:embed/>
                  </p:oleObj>
                </mc:Choice>
                <mc:Fallback>
                  <p:oleObj name="Package" r:id="rId60" imgW="476280" imgH="552600" progId="Package">
                    <p:embed/>
                    <p:pic>
                      <p:nvPicPr>
                        <p:cNvPr id="1088" name="Object 123"/>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1701" y="3748"/>
                          <a:ext cx="4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9" name="Object 124"/>
            <p:cNvGraphicFramePr>
              <a:graphicFrameLocks noChangeAspect="1"/>
            </p:cNvGraphicFramePr>
            <p:nvPr/>
          </p:nvGraphicFramePr>
          <p:xfrm>
            <a:off x="1791" y="3748"/>
            <a:ext cx="102" cy="136"/>
          </p:xfrm>
          <a:graphic>
            <a:graphicData uri="http://schemas.openxmlformats.org/presentationml/2006/ole">
              <mc:AlternateContent xmlns:mc="http://schemas.openxmlformats.org/markup-compatibility/2006">
                <mc:Choice xmlns:v="urn:schemas-microsoft-com:vml" Requires="v">
                  <p:oleObj name="Package" r:id="rId61" imgW="476280" imgH="552600" progId="Package">
                    <p:embed/>
                  </p:oleObj>
                </mc:Choice>
                <mc:Fallback>
                  <p:oleObj name="Package" r:id="rId61" imgW="476280" imgH="552600" progId="Package">
                    <p:embed/>
                    <p:pic>
                      <p:nvPicPr>
                        <p:cNvPr id="1089" name="Object 124"/>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1791" y="3748"/>
                          <a:ext cx="10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0" name="Object 125"/>
            <p:cNvGraphicFramePr>
              <a:graphicFrameLocks noChangeAspect="1"/>
            </p:cNvGraphicFramePr>
            <p:nvPr/>
          </p:nvGraphicFramePr>
          <p:xfrm>
            <a:off x="1927" y="3748"/>
            <a:ext cx="46" cy="136"/>
          </p:xfrm>
          <a:graphic>
            <a:graphicData uri="http://schemas.openxmlformats.org/presentationml/2006/ole">
              <mc:AlternateContent xmlns:mc="http://schemas.openxmlformats.org/markup-compatibility/2006">
                <mc:Choice xmlns:v="urn:schemas-microsoft-com:vml" Requires="v">
                  <p:oleObj name="Package" r:id="rId62" imgW="476280" imgH="552600" progId="Package">
                    <p:embed/>
                  </p:oleObj>
                </mc:Choice>
                <mc:Fallback>
                  <p:oleObj name="Package" r:id="rId62" imgW="476280" imgH="552600" progId="Package">
                    <p:embed/>
                    <p:pic>
                      <p:nvPicPr>
                        <p:cNvPr id="1090" name="Object 125"/>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1927" y="3748"/>
                          <a:ext cx="4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1" name="Object 126"/>
            <p:cNvGraphicFramePr>
              <a:graphicFrameLocks noChangeAspect="1"/>
            </p:cNvGraphicFramePr>
            <p:nvPr/>
          </p:nvGraphicFramePr>
          <p:xfrm>
            <a:off x="2290" y="3748"/>
            <a:ext cx="46" cy="136"/>
          </p:xfrm>
          <a:graphic>
            <a:graphicData uri="http://schemas.openxmlformats.org/presentationml/2006/ole">
              <mc:AlternateContent xmlns:mc="http://schemas.openxmlformats.org/markup-compatibility/2006">
                <mc:Choice xmlns:v="urn:schemas-microsoft-com:vml" Requires="v">
                  <p:oleObj name="Package" r:id="rId63" imgW="476280" imgH="552600" progId="Package">
                    <p:embed/>
                  </p:oleObj>
                </mc:Choice>
                <mc:Fallback>
                  <p:oleObj name="Package" r:id="rId63" imgW="476280" imgH="552600" progId="Package">
                    <p:embed/>
                    <p:pic>
                      <p:nvPicPr>
                        <p:cNvPr id="1091" name="Object 126"/>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290" y="3748"/>
                          <a:ext cx="4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2" name="Object 127"/>
            <p:cNvGraphicFramePr>
              <a:graphicFrameLocks noChangeAspect="1"/>
            </p:cNvGraphicFramePr>
            <p:nvPr/>
          </p:nvGraphicFramePr>
          <p:xfrm>
            <a:off x="2018" y="3748"/>
            <a:ext cx="102" cy="136"/>
          </p:xfrm>
          <a:graphic>
            <a:graphicData uri="http://schemas.openxmlformats.org/presentationml/2006/ole">
              <mc:AlternateContent xmlns:mc="http://schemas.openxmlformats.org/markup-compatibility/2006">
                <mc:Choice xmlns:v="urn:schemas-microsoft-com:vml" Requires="v">
                  <p:oleObj name="Package" r:id="rId64" imgW="476280" imgH="552600" progId="Package">
                    <p:embed/>
                  </p:oleObj>
                </mc:Choice>
                <mc:Fallback>
                  <p:oleObj name="Package" r:id="rId64" imgW="476280" imgH="552600" progId="Package">
                    <p:embed/>
                    <p:pic>
                      <p:nvPicPr>
                        <p:cNvPr id="1092" name="Object 127"/>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018" y="3748"/>
                          <a:ext cx="10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3" name="Object 128"/>
            <p:cNvGraphicFramePr>
              <a:graphicFrameLocks noChangeAspect="1"/>
            </p:cNvGraphicFramePr>
            <p:nvPr/>
          </p:nvGraphicFramePr>
          <p:xfrm>
            <a:off x="2154" y="3748"/>
            <a:ext cx="102" cy="136"/>
          </p:xfrm>
          <a:graphic>
            <a:graphicData uri="http://schemas.openxmlformats.org/presentationml/2006/ole">
              <mc:AlternateContent xmlns:mc="http://schemas.openxmlformats.org/markup-compatibility/2006">
                <mc:Choice xmlns:v="urn:schemas-microsoft-com:vml" Requires="v">
                  <p:oleObj name="Package" r:id="rId65" imgW="476280" imgH="552600" progId="Package">
                    <p:embed/>
                  </p:oleObj>
                </mc:Choice>
                <mc:Fallback>
                  <p:oleObj name="Package" r:id="rId65" imgW="476280" imgH="552600" progId="Package">
                    <p:embed/>
                    <p:pic>
                      <p:nvPicPr>
                        <p:cNvPr id="1093" name="Object 128"/>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154" y="3748"/>
                          <a:ext cx="10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6" name="Group 129"/>
          <p:cNvGrpSpPr>
            <a:grpSpLocks/>
          </p:cNvGrpSpPr>
          <p:nvPr/>
        </p:nvGrpSpPr>
        <p:grpSpPr bwMode="auto">
          <a:xfrm>
            <a:off x="2566989" y="4941888"/>
            <a:ext cx="936625" cy="215900"/>
            <a:chOff x="1701" y="3748"/>
            <a:chExt cx="635" cy="136"/>
          </a:xfrm>
        </p:grpSpPr>
        <p:graphicFrame>
          <p:nvGraphicFramePr>
            <p:cNvPr id="1082" name="Object 130"/>
            <p:cNvGraphicFramePr>
              <a:graphicFrameLocks noChangeAspect="1"/>
            </p:cNvGraphicFramePr>
            <p:nvPr/>
          </p:nvGraphicFramePr>
          <p:xfrm>
            <a:off x="1701" y="3748"/>
            <a:ext cx="46" cy="136"/>
          </p:xfrm>
          <a:graphic>
            <a:graphicData uri="http://schemas.openxmlformats.org/presentationml/2006/ole">
              <mc:AlternateContent xmlns:mc="http://schemas.openxmlformats.org/markup-compatibility/2006">
                <mc:Choice xmlns:v="urn:schemas-microsoft-com:vml" Requires="v">
                  <p:oleObj name="Package" r:id="rId66" imgW="476280" imgH="552600" progId="Package">
                    <p:embed/>
                  </p:oleObj>
                </mc:Choice>
                <mc:Fallback>
                  <p:oleObj name="Package" r:id="rId66" imgW="476280" imgH="552600" progId="Package">
                    <p:embed/>
                    <p:pic>
                      <p:nvPicPr>
                        <p:cNvPr id="1082" name="Object 130"/>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1701" y="3748"/>
                          <a:ext cx="4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3" name="Object 131"/>
            <p:cNvGraphicFramePr>
              <a:graphicFrameLocks noChangeAspect="1"/>
            </p:cNvGraphicFramePr>
            <p:nvPr/>
          </p:nvGraphicFramePr>
          <p:xfrm>
            <a:off x="1791" y="3748"/>
            <a:ext cx="102" cy="136"/>
          </p:xfrm>
          <a:graphic>
            <a:graphicData uri="http://schemas.openxmlformats.org/presentationml/2006/ole">
              <mc:AlternateContent xmlns:mc="http://schemas.openxmlformats.org/markup-compatibility/2006">
                <mc:Choice xmlns:v="urn:schemas-microsoft-com:vml" Requires="v">
                  <p:oleObj name="Package" r:id="rId67" imgW="476280" imgH="552600" progId="Package">
                    <p:embed/>
                  </p:oleObj>
                </mc:Choice>
                <mc:Fallback>
                  <p:oleObj name="Package" r:id="rId67" imgW="476280" imgH="552600" progId="Package">
                    <p:embed/>
                    <p:pic>
                      <p:nvPicPr>
                        <p:cNvPr id="1083" name="Object 131"/>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1791" y="3748"/>
                          <a:ext cx="10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4" name="Object 132"/>
            <p:cNvGraphicFramePr>
              <a:graphicFrameLocks noChangeAspect="1"/>
            </p:cNvGraphicFramePr>
            <p:nvPr/>
          </p:nvGraphicFramePr>
          <p:xfrm>
            <a:off x="1927" y="3748"/>
            <a:ext cx="46" cy="136"/>
          </p:xfrm>
          <a:graphic>
            <a:graphicData uri="http://schemas.openxmlformats.org/presentationml/2006/ole">
              <mc:AlternateContent xmlns:mc="http://schemas.openxmlformats.org/markup-compatibility/2006">
                <mc:Choice xmlns:v="urn:schemas-microsoft-com:vml" Requires="v">
                  <p:oleObj name="Package" r:id="rId68" imgW="476280" imgH="552600" progId="Package">
                    <p:embed/>
                  </p:oleObj>
                </mc:Choice>
                <mc:Fallback>
                  <p:oleObj name="Package" r:id="rId68" imgW="476280" imgH="552600" progId="Package">
                    <p:embed/>
                    <p:pic>
                      <p:nvPicPr>
                        <p:cNvPr id="1084" name="Object 132"/>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1927" y="3748"/>
                          <a:ext cx="4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 name="Object 133"/>
            <p:cNvGraphicFramePr>
              <a:graphicFrameLocks noChangeAspect="1"/>
            </p:cNvGraphicFramePr>
            <p:nvPr/>
          </p:nvGraphicFramePr>
          <p:xfrm>
            <a:off x="2290" y="3748"/>
            <a:ext cx="46" cy="136"/>
          </p:xfrm>
          <a:graphic>
            <a:graphicData uri="http://schemas.openxmlformats.org/presentationml/2006/ole">
              <mc:AlternateContent xmlns:mc="http://schemas.openxmlformats.org/markup-compatibility/2006">
                <mc:Choice xmlns:v="urn:schemas-microsoft-com:vml" Requires="v">
                  <p:oleObj name="Package" r:id="rId69" imgW="476280" imgH="552600" progId="Package">
                    <p:embed/>
                  </p:oleObj>
                </mc:Choice>
                <mc:Fallback>
                  <p:oleObj name="Package" r:id="rId69" imgW="476280" imgH="552600" progId="Package">
                    <p:embed/>
                    <p:pic>
                      <p:nvPicPr>
                        <p:cNvPr id="1085" name="Object 133"/>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290" y="3748"/>
                          <a:ext cx="4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6" name="Object 134"/>
            <p:cNvGraphicFramePr>
              <a:graphicFrameLocks noChangeAspect="1"/>
            </p:cNvGraphicFramePr>
            <p:nvPr/>
          </p:nvGraphicFramePr>
          <p:xfrm>
            <a:off x="2018" y="3748"/>
            <a:ext cx="102" cy="136"/>
          </p:xfrm>
          <a:graphic>
            <a:graphicData uri="http://schemas.openxmlformats.org/presentationml/2006/ole">
              <mc:AlternateContent xmlns:mc="http://schemas.openxmlformats.org/markup-compatibility/2006">
                <mc:Choice xmlns:v="urn:schemas-microsoft-com:vml" Requires="v">
                  <p:oleObj name="Package" r:id="rId70" imgW="476280" imgH="552600" progId="Package">
                    <p:embed/>
                  </p:oleObj>
                </mc:Choice>
                <mc:Fallback>
                  <p:oleObj name="Package" r:id="rId70" imgW="476280" imgH="552600" progId="Package">
                    <p:embed/>
                    <p:pic>
                      <p:nvPicPr>
                        <p:cNvPr id="1086" name="Object 134"/>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018" y="3748"/>
                          <a:ext cx="10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7" name="Object 135"/>
            <p:cNvGraphicFramePr>
              <a:graphicFrameLocks noChangeAspect="1"/>
            </p:cNvGraphicFramePr>
            <p:nvPr/>
          </p:nvGraphicFramePr>
          <p:xfrm>
            <a:off x="2154" y="3748"/>
            <a:ext cx="102" cy="136"/>
          </p:xfrm>
          <a:graphic>
            <a:graphicData uri="http://schemas.openxmlformats.org/presentationml/2006/ole">
              <mc:AlternateContent xmlns:mc="http://schemas.openxmlformats.org/markup-compatibility/2006">
                <mc:Choice xmlns:v="urn:schemas-microsoft-com:vml" Requires="v">
                  <p:oleObj name="Package" r:id="rId71" imgW="476280" imgH="552600" progId="Package">
                    <p:embed/>
                  </p:oleObj>
                </mc:Choice>
                <mc:Fallback>
                  <p:oleObj name="Package" r:id="rId71" imgW="476280" imgH="552600" progId="Package">
                    <p:embed/>
                    <p:pic>
                      <p:nvPicPr>
                        <p:cNvPr id="1087" name="Object 135"/>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154" y="3748"/>
                          <a:ext cx="10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 name="Group 136"/>
          <p:cNvGrpSpPr>
            <a:grpSpLocks/>
          </p:cNvGrpSpPr>
          <p:nvPr/>
        </p:nvGrpSpPr>
        <p:grpSpPr bwMode="auto">
          <a:xfrm>
            <a:off x="8164513" y="5876925"/>
            <a:ext cx="1008062" cy="215900"/>
            <a:chOff x="1701" y="3748"/>
            <a:chExt cx="635" cy="136"/>
          </a:xfrm>
        </p:grpSpPr>
        <p:graphicFrame>
          <p:nvGraphicFramePr>
            <p:cNvPr id="1076" name="Object 137"/>
            <p:cNvGraphicFramePr>
              <a:graphicFrameLocks noChangeAspect="1"/>
            </p:cNvGraphicFramePr>
            <p:nvPr/>
          </p:nvGraphicFramePr>
          <p:xfrm>
            <a:off x="1701" y="3748"/>
            <a:ext cx="46" cy="136"/>
          </p:xfrm>
          <a:graphic>
            <a:graphicData uri="http://schemas.openxmlformats.org/presentationml/2006/ole">
              <mc:AlternateContent xmlns:mc="http://schemas.openxmlformats.org/markup-compatibility/2006">
                <mc:Choice xmlns:v="urn:schemas-microsoft-com:vml" Requires="v">
                  <p:oleObj name="Package" r:id="rId72" imgW="476280" imgH="552600" progId="Package">
                    <p:embed/>
                  </p:oleObj>
                </mc:Choice>
                <mc:Fallback>
                  <p:oleObj name="Package" r:id="rId72" imgW="476280" imgH="552600" progId="Package">
                    <p:embed/>
                    <p:pic>
                      <p:nvPicPr>
                        <p:cNvPr id="1076" name="Object 137"/>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1701" y="3748"/>
                          <a:ext cx="4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7" name="Object 138"/>
            <p:cNvGraphicFramePr>
              <a:graphicFrameLocks noChangeAspect="1"/>
            </p:cNvGraphicFramePr>
            <p:nvPr/>
          </p:nvGraphicFramePr>
          <p:xfrm>
            <a:off x="1791" y="3748"/>
            <a:ext cx="102" cy="136"/>
          </p:xfrm>
          <a:graphic>
            <a:graphicData uri="http://schemas.openxmlformats.org/presentationml/2006/ole">
              <mc:AlternateContent xmlns:mc="http://schemas.openxmlformats.org/markup-compatibility/2006">
                <mc:Choice xmlns:v="urn:schemas-microsoft-com:vml" Requires="v">
                  <p:oleObj name="Package" r:id="rId73" imgW="476280" imgH="552600" progId="Package">
                    <p:embed/>
                  </p:oleObj>
                </mc:Choice>
                <mc:Fallback>
                  <p:oleObj name="Package" r:id="rId73" imgW="476280" imgH="552600" progId="Package">
                    <p:embed/>
                    <p:pic>
                      <p:nvPicPr>
                        <p:cNvPr id="1077" name="Object 138"/>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1791" y="3748"/>
                          <a:ext cx="10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8" name="Object 139"/>
            <p:cNvGraphicFramePr>
              <a:graphicFrameLocks noChangeAspect="1"/>
            </p:cNvGraphicFramePr>
            <p:nvPr/>
          </p:nvGraphicFramePr>
          <p:xfrm>
            <a:off x="1927" y="3748"/>
            <a:ext cx="46" cy="136"/>
          </p:xfrm>
          <a:graphic>
            <a:graphicData uri="http://schemas.openxmlformats.org/presentationml/2006/ole">
              <mc:AlternateContent xmlns:mc="http://schemas.openxmlformats.org/markup-compatibility/2006">
                <mc:Choice xmlns:v="urn:schemas-microsoft-com:vml" Requires="v">
                  <p:oleObj name="Package" r:id="rId74" imgW="476280" imgH="552600" progId="Package">
                    <p:embed/>
                  </p:oleObj>
                </mc:Choice>
                <mc:Fallback>
                  <p:oleObj name="Package" r:id="rId74" imgW="476280" imgH="552600" progId="Package">
                    <p:embed/>
                    <p:pic>
                      <p:nvPicPr>
                        <p:cNvPr id="1078" name="Object 139"/>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1927" y="3748"/>
                          <a:ext cx="4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9" name="Object 140"/>
            <p:cNvGraphicFramePr>
              <a:graphicFrameLocks noChangeAspect="1"/>
            </p:cNvGraphicFramePr>
            <p:nvPr/>
          </p:nvGraphicFramePr>
          <p:xfrm>
            <a:off x="2290" y="3748"/>
            <a:ext cx="46" cy="136"/>
          </p:xfrm>
          <a:graphic>
            <a:graphicData uri="http://schemas.openxmlformats.org/presentationml/2006/ole">
              <mc:AlternateContent xmlns:mc="http://schemas.openxmlformats.org/markup-compatibility/2006">
                <mc:Choice xmlns:v="urn:schemas-microsoft-com:vml" Requires="v">
                  <p:oleObj name="Package" r:id="rId75" imgW="476280" imgH="552600" progId="Package">
                    <p:embed/>
                  </p:oleObj>
                </mc:Choice>
                <mc:Fallback>
                  <p:oleObj name="Package" r:id="rId75" imgW="476280" imgH="552600" progId="Package">
                    <p:embed/>
                    <p:pic>
                      <p:nvPicPr>
                        <p:cNvPr id="1079" name="Object 140"/>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290" y="3748"/>
                          <a:ext cx="4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0" name="Object 141"/>
            <p:cNvGraphicFramePr>
              <a:graphicFrameLocks noChangeAspect="1"/>
            </p:cNvGraphicFramePr>
            <p:nvPr/>
          </p:nvGraphicFramePr>
          <p:xfrm>
            <a:off x="2018" y="3748"/>
            <a:ext cx="102" cy="136"/>
          </p:xfrm>
          <a:graphic>
            <a:graphicData uri="http://schemas.openxmlformats.org/presentationml/2006/ole">
              <mc:AlternateContent xmlns:mc="http://schemas.openxmlformats.org/markup-compatibility/2006">
                <mc:Choice xmlns:v="urn:schemas-microsoft-com:vml" Requires="v">
                  <p:oleObj name="Package" r:id="rId76" imgW="476280" imgH="552600" progId="Package">
                    <p:embed/>
                  </p:oleObj>
                </mc:Choice>
                <mc:Fallback>
                  <p:oleObj name="Package" r:id="rId76" imgW="476280" imgH="552600" progId="Package">
                    <p:embed/>
                    <p:pic>
                      <p:nvPicPr>
                        <p:cNvPr id="1080" name="Object 141"/>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018" y="3748"/>
                          <a:ext cx="10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1" name="Object 142"/>
            <p:cNvGraphicFramePr>
              <a:graphicFrameLocks noChangeAspect="1"/>
            </p:cNvGraphicFramePr>
            <p:nvPr/>
          </p:nvGraphicFramePr>
          <p:xfrm>
            <a:off x="2154" y="3748"/>
            <a:ext cx="102" cy="136"/>
          </p:xfrm>
          <a:graphic>
            <a:graphicData uri="http://schemas.openxmlformats.org/presentationml/2006/ole">
              <mc:AlternateContent xmlns:mc="http://schemas.openxmlformats.org/markup-compatibility/2006">
                <mc:Choice xmlns:v="urn:schemas-microsoft-com:vml" Requires="v">
                  <p:oleObj name="Package" r:id="rId77" imgW="476280" imgH="552600" progId="Package">
                    <p:embed/>
                  </p:oleObj>
                </mc:Choice>
                <mc:Fallback>
                  <p:oleObj name="Package" r:id="rId77" imgW="476280" imgH="552600" progId="Package">
                    <p:embed/>
                    <p:pic>
                      <p:nvPicPr>
                        <p:cNvPr id="1081" name="Object 142"/>
                        <p:cNvPicPr>
                          <a:picLocks noChangeAspect="1" noChangeArrowheads="1"/>
                        </p:cNvPicPr>
                        <p:nvPr/>
                      </p:nvPicPr>
                      <p:blipFill>
                        <a:blip r:embed="rId7">
                          <a:extLst>
                            <a:ext uri="{28A0092B-C50C-407E-A947-70E740481C1C}">
                              <a14:useLocalDpi xmlns:a14="http://schemas.microsoft.com/office/drawing/2010/main" val="0"/>
                            </a:ext>
                          </a:extLst>
                        </a:blip>
                        <a:srcRect l="19667" t="-2011" r="19667" b="50000"/>
                        <a:stretch>
                          <a:fillRect/>
                        </a:stretch>
                      </p:blipFill>
                      <p:spPr bwMode="auto">
                        <a:xfrm>
                          <a:off x="2154" y="3748"/>
                          <a:ext cx="10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8" name="Group 143"/>
          <p:cNvGrpSpPr>
            <a:grpSpLocks/>
          </p:cNvGrpSpPr>
          <p:nvPr/>
        </p:nvGrpSpPr>
        <p:grpSpPr bwMode="auto">
          <a:xfrm>
            <a:off x="2495551" y="115888"/>
            <a:ext cx="1223963" cy="6742112"/>
            <a:chOff x="612" y="73"/>
            <a:chExt cx="771" cy="4247"/>
          </a:xfrm>
        </p:grpSpPr>
        <p:grpSp>
          <p:nvGrpSpPr>
            <p:cNvPr id="1207" name="Group 144"/>
            <p:cNvGrpSpPr>
              <a:grpSpLocks/>
            </p:cNvGrpSpPr>
            <p:nvPr/>
          </p:nvGrpSpPr>
          <p:grpSpPr bwMode="auto">
            <a:xfrm>
              <a:off x="612" y="73"/>
              <a:ext cx="771" cy="3853"/>
              <a:chOff x="612" y="73"/>
              <a:chExt cx="771" cy="3853"/>
            </a:xfrm>
          </p:grpSpPr>
          <p:graphicFrame>
            <p:nvGraphicFramePr>
              <p:cNvPr id="1069" name="Object 145"/>
              <p:cNvGraphicFramePr>
                <a:graphicFrameLocks noChangeAspect="1"/>
              </p:cNvGraphicFramePr>
              <p:nvPr/>
            </p:nvGraphicFramePr>
            <p:xfrm>
              <a:off x="612" y="73"/>
              <a:ext cx="771" cy="269"/>
            </p:xfrm>
            <a:graphic>
              <a:graphicData uri="http://schemas.openxmlformats.org/presentationml/2006/ole">
                <mc:AlternateContent xmlns:mc="http://schemas.openxmlformats.org/markup-compatibility/2006">
                  <mc:Choice xmlns:v="urn:schemas-microsoft-com:vml" Requires="v">
                    <p:oleObj name="Visio" r:id="rId78" imgW="1657816" imgH="577596" progId="Visio.Drawing.11">
                      <p:embed/>
                    </p:oleObj>
                  </mc:Choice>
                  <mc:Fallback>
                    <p:oleObj name="Visio" r:id="rId78" imgW="1657816" imgH="577596" progId="Visio.Drawing.11">
                      <p:embed/>
                      <p:pic>
                        <p:nvPicPr>
                          <p:cNvPr id="1069" name="Object 145"/>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612" y="73"/>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0" name="Object 146"/>
              <p:cNvGraphicFramePr>
                <a:graphicFrameLocks noChangeAspect="1"/>
              </p:cNvGraphicFramePr>
              <p:nvPr/>
            </p:nvGraphicFramePr>
            <p:xfrm>
              <a:off x="612" y="663"/>
              <a:ext cx="771" cy="269"/>
            </p:xfrm>
            <a:graphic>
              <a:graphicData uri="http://schemas.openxmlformats.org/presentationml/2006/ole">
                <mc:AlternateContent xmlns:mc="http://schemas.openxmlformats.org/markup-compatibility/2006">
                  <mc:Choice xmlns:v="urn:schemas-microsoft-com:vml" Requires="v">
                    <p:oleObj name="Visio" r:id="rId80" imgW="1657816" imgH="577596" progId="Visio.Drawing.11">
                      <p:embed/>
                    </p:oleObj>
                  </mc:Choice>
                  <mc:Fallback>
                    <p:oleObj name="Visio" r:id="rId80" imgW="1657816" imgH="577596" progId="Visio.Drawing.11">
                      <p:embed/>
                      <p:pic>
                        <p:nvPicPr>
                          <p:cNvPr id="1070" name="Object 146"/>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12" y="663"/>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1" name="Object 147"/>
              <p:cNvGraphicFramePr>
                <a:graphicFrameLocks noChangeAspect="1"/>
              </p:cNvGraphicFramePr>
              <p:nvPr/>
            </p:nvGraphicFramePr>
            <p:xfrm>
              <a:off x="612" y="1253"/>
              <a:ext cx="771" cy="269"/>
            </p:xfrm>
            <a:graphic>
              <a:graphicData uri="http://schemas.openxmlformats.org/presentationml/2006/ole">
                <mc:AlternateContent xmlns:mc="http://schemas.openxmlformats.org/markup-compatibility/2006">
                  <mc:Choice xmlns:v="urn:schemas-microsoft-com:vml" Requires="v">
                    <p:oleObj name="Visio" r:id="rId82" imgW="1657816" imgH="577596" progId="Visio.Drawing.11">
                      <p:embed/>
                    </p:oleObj>
                  </mc:Choice>
                  <mc:Fallback>
                    <p:oleObj name="Visio" r:id="rId82" imgW="1657816" imgH="577596" progId="Visio.Drawing.11">
                      <p:embed/>
                      <p:pic>
                        <p:nvPicPr>
                          <p:cNvPr id="1071" name="Object 147"/>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12" y="1253"/>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2" name="Object 148"/>
              <p:cNvGraphicFramePr>
                <a:graphicFrameLocks noChangeAspect="1"/>
              </p:cNvGraphicFramePr>
              <p:nvPr/>
            </p:nvGraphicFramePr>
            <p:xfrm>
              <a:off x="612" y="1842"/>
              <a:ext cx="771" cy="269"/>
            </p:xfrm>
            <a:graphic>
              <a:graphicData uri="http://schemas.openxmlformats.org/presentationml/2006/ole">
                <mc:AlternateContent xmlns:mc="http://schemas.openxmlformats.org/markup-compatibility/2006">
                  <mc:Choice xmlns:v="urn:schemas-microsoft-com:vml" Requires="v">
                    <p:oleObj name="Visio" r:id="rId84" imgW="1657816" imgH="577596" progId="Visio.Drawing.11">
                      <p:embed/>
                    </p:oleObj>
                  </mc:Choice>
                  <mc:Fallback>
                    <p:oleObj name="Visio" r:id="rId84" imgW="1657816" imgH="577596" progId="Visio.Drawing.11">
                      <p:embed/>
                      <p:pic>
                        <p:nvPicPr>
                          <p:cNvPr id="1072" name="Object 148"/>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12" y="1842"/>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3" name="Object 149"/>
              <p:cNvGraphicFramePr>
                <a:graphicFrameLocks noChangeAspect="1"/>
              </p:cNvGraphicFramePr>
              <p:nvPr/>
            </p:nvGraphicFramePr>
            <p:xfrm>
              <a:off x="612" y="2432"/>
              <a:ext cx="771" cy="269"/>
            </p:xfrm>
            <a:graphic>
              <a:graphicData uri="http://schemas.openxmlformats.org/presentationml/2006/ole">
                <mc:AlternateContent xmlns:mc="http://schemas.openxmlformats.org/markup-compatibility/2006">
                  <mc:Choice xmlns:v="urn:schemas-microsoft-com:vml" Requires="v">
                    <p:oleObj name="Visio" r:id="rId86" imgW="1657816" imgH="577596" progId="Visio.Drawing.11">
                      <p:embed/>
                    </p:oleObj>
                  </mc:Choice>
                  <mc:Fallback>
                    <p:oleObj name="Visio" r:id="rId86" imgW="1657816" imgH="577596" progId="Visio.Drawing.11">
                      <p:embed/>
                      <p:pic>
                        <p:nvPicPr>
                          <p:cNvPr id="1073" name="Object 149"/>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12" y="2432"/>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4" name="Object 150"/>
              <p:cNvGraphicFramePr>
                <a:graphicFrameLocks noChangeAspect="1"/>
              </p:cNvGraphicFramePr>
              <p:nvPr/>
            </p:nvGraphicFramePr>
            <p:xfrm>
              <a:off x="612" y="3022"/>
              <a:ext cx="771" cy="269"/>
            </p:xfrm>
            <a:graphic>
              <a:graphicData uri="http://schemas.openxmlformats.org/presentationml/2006/ole">
                <mc:AlternateContent xmlns:mc="http://schemas.openxmlformats.org/markup-compatibility/2006">
                  <mc:Choice xmlns:v="urn:schemas-microsoft-com:vml" Requires="v">
                    <p:oleObj name="Visio" r:id="rId88" imgW="1657816" imgH="577596" progId="Visio.Drawing.11">
                      <p:embed/>
                    </p:oleObj>
                  </mc:Choice>
                  <mc:Fallback>
                    <p:oleObj name="Visio" r:id="rId88" imgW="1657816" imgH="577596" progId="Visio.Drawing.11">
                      <p:embed/>
                      <p:pic>
                        <p:nvPicPr>
                          <p:cNvPr id="1074" name="Object 150"/>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12" y="3022"/>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 name="Object 151"/>
              <p:cNvGraphicFramePr>
                <a:graphicFrameLocks noChangeAspect="1"/>
              </p:cNvGraphicFramePr>
              <p:nvPr/>
            </p:nvGraphicFramePr>
            <p:xfrm>
              <a:off x="612" y="3657"/>
              <a:ext cx="771" cy="269"/>
            </p:xfrm>
            <a:graphic>
              <a:graphicData uri="http://schemas.openxmlformats.org/presentationml/2006/ole">
                <mc:AlternateContent xmlns:mc="http://schemas.openxmlformats.org/markup-compatibility/2006">
                  <mc:Choice xmlns:v="urn:schemas-microsoft-com:vml" Requires="v">
                    <p:oleObj name="Visio" r:id="rId90" imgW="1657816" imgH="577596" progId="Visio.Drawing.11">
                      <p:embed/>
                    </p:oleObj>
                  </mc:Choice>
                  <mc:Fallback>
                    <p:oleObj name="Visio" r:id="rId90" imgW="1657816" imgH="577596" progId="Visio.Drawing.11">
                      <p:embed/>
                      <p:pic>
                        <p:nvPicPr>
                          <p:cNvPr id="1075" name="Object 151"/>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612" y="3657"/>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208" name="Group 152"/>
            <p:cNvGrpSpPr>
              <a:grpSpLocks noChangeAspect="1"/>
            </p:cNvGrpSpPr>
            <p:nvPr/>
          </p:nvGrpSpPr>
          <p:grpSpPr bwMode="auto">
            <a:xfrm>
              <a:off x="793" y="4095"/>
              <a:ext cx="318" cy="225"/>
              <a:chOff x="3152" y="2115"/>
              <a:chExt cx="682" cy="484"/>
            </a:xfrm>
          </p:grpSpPr>
          <p:sp>
            <p:nvSpPr>
              <p:cNvPr id="1209" name="AutoShape 153"/>
              <p:cNvSpPr>
                <a:spLocks noChangeAspect="1" noChangeArrowheads="1" noTextEdit="1"/>
              </p:cNvSpPr>
              <p:nvPr/>
            </p:nvSpPr>
            <p:spPr bwMode="auto">
              <a:xfrm>
                <a:off x="3152" y="2115"/>
                <a:ext cx="682"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210" name="Group 154"/>
              <p:cNvGrpSpPr>
                <a:grpSpLocks/>
              </p:cNvGrpSpPr>
              <p:nvPr/>
            </p:nvGrpSpPr>
            <p:grpSpPr bwMode="auto">
              <a:xfrm>
                <a:off x="3653" y="2462"/>
                <a:ext cx="144" cy="101"/>
                <a:chOff x="3653" y="2462"/>
                <a:chExt cx="144" cy="101"/>
              </a:xfrm>
            </p:grpSpPr>
            <p:sp>
              <p:nvSpPr>
                <p:cNvPr id="1266" name="Arc 155"/>
                <p:cNvSpPr>
                  <a:spLocks/>
                </p:cNvSpPr>
                <p:nvPr/>
              </p:nvSpPr>
              <p:spPr bwMode="auto">
                <a:xfrm>
                  <a:off x="3654" y="2462"/>
                  <a:ext cx="143" cy="101"/>
                </a:xfrm>
                <a:custGeom>
                  <a:avLst/>
                  <a:gdLst>
                    <a:gd name="T0" fmla="*/ 0 w 38280"/>
                    <a:gd name="T1" fmla="*/ 0 h 34953"/>
                    <a:gd name="T2" fmla="*/ 0 w 38280"/>
                    <a:gd name="T3" fmla="*/ 0 h 34953"/>
                    <a:gd name="T4" fmla="*/ 0 w 38280"/>
                    <a:gd name="T5" fmla="*/ 0 h 34953"/>
                    <a:gd name="T6" fmla="*/ 0 60000 65536"/>
                    <a:gd name="T7" fmla="*/ 0 60000 65536"/>
                    <a:gd name="T8" fmla="*/ 0 60000 65536"/>
                    <a:gd name="T9" fmla="*/ 0 w 38280"/>
                    <a:gd name="T10" fmla="*/ 0 h 34953"/>
                    <a:gd name="T11" fmla="*/ 38280 w 38280"/>
                    <a:gd name="T12" fmla="*/ 34953 h 34953"/>
                  </a:gdLst>
                  <a:ahLst/>
                  <a:cxnLst>
                    <a:cxn ang="T6">
                      <a:pos x="T0" y="T1"/>
                    </a:cxn>
                    <a:cxn ang="T7">
                      <a:pos x="T2" y="T3"/>
                    </a:cxn>
                    <a:cxn ang="T8">
                      <a:pos x="T4" y="T5"/>
                    </a:cxn>
                  </a:cxnLst>
                  <a:rect l="T9" t="T10" r="T11" b="T12"/>
                  <a:pathLst>
                    <a:path w="38280" h="34953" fill="none" extrusionOk="0">
                      <a:moveTo>
                        <a:pt x="-1" y="7876"/>
                      </a:moveTo>
                      <a:cubicBezTo>
                        <a:pt x="4102" y="2889"/>
                        <a:pt x="10221" y="-1"/>
                        <a:pt x="16680" y="0"/>
                      </a:cubicBezTo>
                      <a:cubicBezTo>
                        <a:pt x="28609" y="0"/>
                        <a:pt x="38280" y="9670"/>
                        <a:pt x="38280" y="21600"/>
                      </a:cubicBezTo>
                      <a:cubicBezTo>
                        <a:pt x="38280" y="26443"/>
                        <a:pt x="36652" y="31146"/>
                        <a:pt x="33658" y="34953"/>
                      </a:cubicBezTo>
                    </a:path>
                    <a:path w="38280" h="34953" stroke="0" extrusionOk="0">
                      <a:moveTo>
                        <a:pt x="-1" y="7876"/>
                      </a:moveTo>
                      <a:cubicBezTo>
                        <a:pt x="4102" y="2889"/>
                        <a:pt x="10221" y="-1"/>
                        <a:pt x="16680" y="0"/>
                      </a:cubicBezTo>
                      <a:cubicBezTo>
                        <a:pt x="28609" y="0"/>
                        <a:pt x="38280" y="9670"/>
                        <a:pt x="38280" y="21600"/>
                      </a:cubicBezTo>
                      <a:cubicBezTo>
                        <a:pt x="38280" y="26443"/>
                        <a:pt x="36652" y="31146"/>
                        <a:pt x="33658" y="34953"/>
                      </a:cubicBezTo>
                      <a:lnTo>
                        <a:pt x="16680" y="21600"/>
                      </a:lnTo>
                      <a:close/>
                    </a:path>
                  </a:pathLst>
                </a:custGeom>
                <a:noFill/>
                <a:ln w="19050">
                  <a:solidFill>
                    <a:srgbClr val="93936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7" name="Arc 156"/>
                <p:cNvSpPr>
                  <a:spLocks/>
                </p:cNvSpPr>
                <p:nvPr/>
              </p:nvSpPr>
              <p:spPr bwMode="auto">
                <a:xfrm>
                  <a:off x="3653" y="2462"/>
                  <a:ext cx="143" cy="101"/>
                </a:xfrm>
                <a:custGeom>
                  <a:avLst/>
                  <a:gdLst>
                    <a:gd name="T0" fmla="*/ 0 w 38420"/>
                    <a:gd name="T1" fmla="*/ 0 h 34953"/>
                    <a:gd name="T2" fmla="*/ 0 w 38420"/>
                    <a:gd name="T3" fmla="*/ 0 h 34953"/>
                    <a:gd name="T4" fmla="*/ 0 w 38420"/>
                    <a:gd name="T5" fmla="*/ 0 h 34953"/>
                    <a:gd name="T6" fmla="*/ 0 60000 65536"/>
                    <a:gd name="T7" fmla="*/ 0 60000 65536"/>
                    <a:gd name="T8" fmla="*/ 0 60000 65536"/>
                    <a:gd name="T9" fmla="*/ 0 w 38420"/>
                    <a:gd name="T10" fmla="*/ 0 h 34953"/>
                    <a:gd name="T11" fmla="*/ 38420 w 38420"/>
                    <a:gd name="T12" fmla="*/ 34953 h 34953"/>
                  </a:gdLst>
                  <a:ahLst/>
                  <a:cxnLst>
                    <a:cxn ang="T6">
                      <a:pos x="T0" y="T1"/>
                    </a:cxn>
                    <a:cxn ang="T7">
                      <a:pos x="T2" y="T3"/>
                    </a:cxn>
                    <a:cxn ang="T8">
                      <a:pos x="T4" y="T5"/>
                    </a:cxn>
                  </a:cxnLst>
                  <a:rect l="T9" t="T10" r="T11" b="T12"/>
                  <a:pathLst>
                    <a:path w="38420" h="34953" fill="none" extrusionOk="0">
                      <a:moveTo>
                        <a:pt x="0" y="8048"/>
                      </a:moveTo>
                      <a:cubicBezTo>
                        <a:pt x="4100" y="2959"/>
                        <a:pt x="10284" y="-1"/>
                        <a:pt x="16820" y="0"/>
                      </a:cubicBezTo>
                      <a:cubicBezTo>
                        <a:pt x="28749" y="0"/>
                        <a:pt x="38420" y="9670"/>
                        <a:pt x="38420" y="21600"/>
                      </a:cubicBezTo>
                      <a:cubicBezTo>
                        <a:pt x="38420" y="26443"/>
                        <a:pt x="36792" y="31146"/>
                        <a:pt x="33798" y="34953"/>
                      </a:cubicBezTo>
                    </a:path>
                    <a:path w="38420" h="34953" stroke="0" extrusionOk="0">
                      <a:moveTo>
                        <a:pt x="0" y="8048"/>
                      </a:moveTo>
                      <a:cubicBezTo>
                        <a:pt x="4100" y="2959"/>
                        <a:pt x="10284" y="-1"/>
                        <a:pt x="16820" y="0"/>
                      </a:cubicBezTo>
                      <a:cubicBezTo>
                        <a:pt x="28749" y="0"/>
                        <a:pt x="38420" y="9670"/>
                        <a:pt x="38420" y="21600"/>
                      </a:cubicBezTo>
                      <a:cubicBezTo>
                        <a:pt x="38420" y="26443"/>
                        <a:pt x="36792" y="31146"/>
                        <a:pt x="33798" y="34953"/>
                      </a:cubicBezTo>
                      <a:lnTo>
                        <a:pt x="16820" y="21600"/>
                      </a:lnTo>
                      <a:close/>
                    </a:path>
                  </a:pathLst>
                </a:custGeom>
                <a:noFill/>
                <a:ln w="9525">
                  <a:solidFill>
                    <a:srgbClr val="EDEDE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11" name="Freeform 157"/>
              <p:cNvSpPr>
                <a:spLocks/>
              </p:cNvSpPr>
              <p:nvPr/>
            </p:nvSpPr>
            <p:spPr bwMode="auto">
              <a:xfrm>
                <a:off x="3743" y="2523"/>
                <a:ext cx="82" cy="44"/>
              </a:xfrm>
              <a:custGeom>
                <a:avLst/>
                <a:gdLst>
                  <a:gd name="T0" fmla="*/ 0 w 82"/>
                  <a:gd name="T1" fmla="*/ 44 h 44"/>
                  <a:gd name="T2" fmla="*/ 30 w 82"/>
                  <a:gd name="T3" fmla="*/ 0 h 44"/>
                  <a:gd name="T4" fmla="*/ 82 w 82"/>
                  <a:gd name="T5" fmla="*/ 0 h 44"/>
                  <a:gd name="T6" fmla="*/ 53 w 82"/>
                  <a:gd name="T7" fmla="*/ 44 h 44"/>
                  <a:gd name="T8" fmla="*/ 0 w 82"/>
                  <a:gd name="T9" fmla="*/ 44 h 44"/>
                  <a:gd name="T10" fmla="*/ 0 60000 65536"/>
                  <a:gd name="T11" fmla="*/ 0 60000 65536"/>
                  <a:gd name="T12" fmla="*/ 0 60000 65536"/>
                  <a:gd name="T13" fmla="*/ 0 60000 65536"/>
                  <a:gd name="T14" fmla="*/ 0 60000 65536"/>
                  <a:gd name="T15" fmla="*/ 0 w 82"/>
                  <a:gd name="T16" fmla="*/ 0 h 44"/>
                  <a:gd name="T17" fmla="*/ 82 w 82"/>
                  <a:gd name="T18" fmla="*/ 44 h 44"/>
                </a:gdLst>
                <a:ahLst/>
                <a:cxnLst>
                  <a:cxn ang="T10">
                    <a:pos x="T0" y="T1"/>
                  </a:cxn>
                  <a:cxn ang="T11">
                    <a:pos x="T2" y="T3"/>
                  </a:cxn>
                  <a:cxn ang="T12">
                    <a:pos x="T4" y="T5"/>
                  </a:cxn>
                  <a:cxn ang="T13">
                    <a:pos x="T6" y="T7"/>
                  </a:cxn>
                  <a:cxn ang="T14">
                    <a:pos x="T8" y="T9"/>
                  </a:cxn>
                </a:cxnLst>
                <a:rect l="T15" t="T16" r="T17" b="T18"/>
                <a:pathLst>
                  <a:path w="82" h="44">
                    <a:moveTo>
                      <a:pt x="0" y="44"/>
                    </a:moveTo>
                    <a:lnTo>
                      <a:pt x="30" y="0"/>
                    </a:lnTo>
                    <a:lnTo>
                      <a:pt x="82" y="0"/>
                    </a:lnTo>
                    <a:lnTo>
                      <a:pt x="53" y="44"/>
                    </a:lnTo>
                    <a:lnTo>
                      <a:pt x="0" y="44"/>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2" name="Freeform 158"/>
              <p:cNvSpPr>
                <a:spLocks/>
              </p:cNvSpPr>
              <p:nvPr/>
            </p:nvSpPr>
            <p:spPr bwMode="auto">
              <a:xfrm>
                <a:off x="3743" y="2523"/>
                <a:ext cx="82" cy="44"/>
              </a:xfrm>
              <a:custGeom>
                <a:avLst/>
                <a:gdLst>
                  <a:gd name="T0" fmla="*/ 0 w 82"/>
                  <a:gd name="T1" fmla="*/ 44 h 44"/>
                  <a:gd name="T2" fmla="*/ 30 w 82"/>
                  <a:gd name="T3" fmla="*/ 0 h 44"/>
                  <a:gd name="T4" fmla="*/ 82 w 82"/>
                  <a:gd name="T5" fmla="*/ 0 h 44"/>
                  <a:gd name="T6" fmla="*/ 53 w 82"/>
                  <a:gd name="T7" fmla="*/ 44 h 44"/>
                  <a:gd name="T8" fmla="*/ 0 w 82"/>
                  <a:gd name="T9" fmla="*/ 44 h 44"/>
                  <a:gd name="T10" fmla="*/ 0 60000 65536"/>
                  <a:gd name="T11" fmla="*/ 0 60000 65536"/>
                  <a:gd name="T12" fmla="*/ 0 60000 65536"/>
                  <a:gd name="T13" fmla="*/ 0 60000 65536"/>
                  <a:gd name="T14" fmla="*/ 0 60000 65536"/>
                  <a:gd name="T15" fmla="*/ 0 w 82"/>
                  <a:gd name="T16" fmla="*/ 0 h 44"/>
                  <a:gd name="T17" fmla="*/ 82 w 82"/>
                  <a:gd name="T18" fmla="*/ 44 h 44"/>
                </a:gdLst>
                <a:ahLst/>
                <a:cxnLst>
                  <a:cxn ang="T10">
                    <a:pos x="T0" y="T1"/>
                  </a:cxn>
                  <a:cxn ang="T11">
                    <a:pos x="T2" y="T3"/>
                  </a:cxn>
                  <a:cxn ang="T12">
                    <a:pos x="T4" y="T5"/>
                  </a:cxn>
                  <a:cxn ang="T13">
                    <a:pos x="T6" y="T7"/>
                  </a:cxn>
                  <a:cxn ang="T14">
                    <a:pos x="T8" y="T9"/>
                  </a:cxn>
                </a:cxnLst>
                <a:rect l="T15" t="T16" r="T17" b="T18"/>
                <a:pathLst>
                  <a:path w="82" h="44">
                    <a:moveTo>
                      <a:pt x="0" y="44"/>
                    </a:moveTo>
                    <a:lnTo>
                      <a:pt x="30" y="0"/>
                    </a:lnTo>
                    <a:lnTo>
                      <a:pt x="82" y="0"/>
                    </a:lnTo>
                    <a:lnTo>
                      <a:pt x="53" y="44"/>
                    </a:lnTo>
                    <a:lnTo>
                      <a:pt x="0" y="44"/>
                    </a:lnTo>
                    <a:close/>
                  </a:path>
                </a:pathLst>
              </a:custGeom>
              <a:solidFill>
                <a:srgbClr val="C9C9B6"/>
              </a:solidFill>
              <a:ln w="4763">
                <a:solidFill>
                  <a:srgbClr val="494936"/>
                </a:solidFill>
                <a:round/>
                <a:headEnd/>
                <a:tailEnd/>
              </a:ln>
            </p:spPr>
            <p:txBody>
              <a:bodyPr/>
              <a:lstStyle/>
              <a:p>
                <a:endParaRPr lang="en-US"/>
              </a:p>
            </p:txBody>
          </p:sp>
          <p:sp>
            <p:nvSpPr>
              <p:cNvPr id="1213" name="Freeform 159"/>
              <p:cNvSpPr>
                <a:spLocks/>
              </p:cNvSpPr>
              <p:nvPr/>
            </p:nvSpPr>
            <p:spPr bwMode="auto">
              <a:xfrm>
                <a:off x="3796" y="2523"/>
                <a:ext cx="29" cy="56"/>
              </a:xfrm>
              <a:custGeom>
                <a:avLst/>
                <a:gdLst>
                  <a:gd name="T0" fmla="*/ 0 w 29"/>
                  <a:gd name="T1" fmla="*/ 56 h 56"/>
                  <a:gd name="T2" fmla="*/ 29 w 29"/>
                  <a:gd name="T3" fmla="*/ 26 h 56"/>
                  <a:gd name="T4" fmla="*/ 29 w 29"/>
                  <a:gd name="T5" fmla="*/ 0 h 56"/>
                  <a:gd name="T6" fmla="*/ 0 w 29"/>
                  <a:gd name="T7" fmla="*/ 41 h 56"/>
                  <a:gd name="T8" fmla="*/ 0 w 29"/>
                  <a:gd name="T9" fmla="*/ 56 h 56"/>
                  <a:gd name="T10" fmla="*/ 0 60000 65536"/>
                  <a:gd name="T11" fmla="*/ 0 60000 65536"/>
                  <a:gd name="T12" fmla="*/ 0 60000 65536"/>
                  <a:gd name="T13" fmla="*/ 0 60000 65536"/>
                  <a:gd name="T14" fmla="*/ 0 60000 65536"/>
                  <a:gd name="T15" fmla="*/ 0 w 29"/>
                  <a:gd name="T16" fmla="*/ 0 h 56"/>
                  <a:gd name="T17" fmla="*/ 29 w 29"/>
                  <a:gd name="T18" fmla="*/ 56 h 56"/>
                </a:gdLst>
                <a:ahLst/>
                <a:cxnLst>
                  <a:cxn ang="T10">
                    <a:pos x="T0" y="T1"/>
                  </a:cxn>
                  <a:cxn ang="T11">
                    <a:pos x="T2" y="T3"/>
                  </a:cxn>
                  <a:cxn ang="T12">
                    <a:pos x="T4" y="T5"/>
                  </a:cxn>
                  <a:cxn ang="T13">
                    <a:pos x="T6" y="T7"/>
                  </a:cxn>
                  <a:cxn ang="T14">
                    <a:pos x="T8" y="T9"/>
                  </a:cxn>
                </a:cxnLst>
                <a:rect l="T15" t="T16" r="T17" b="T18"/>
                <a:pathLst>
                  <a:path w="29" h="56">
                    <a:moveTo>
                      <a:pt x="0" y="56"/>
                    </a:moveTo>
                    <a:lnTo>
                      <a:pt x="29" y="26"/>
                    </a:lnTo>
                    <a:lnTo>
                      <a:pt x="29" y="0"/>
                    </a:lnTo>
                    <a:lnTo>
                      <a:pt x="0" y="41"/>
                    </a:lnTo>
                    <a:lnTo>
                      <a:pt x="0" y="56"/>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4" name="Freeform 160"/>
              <p:cNvSpPr>
                <a:spLocks/>
              </p:cNvSpPr>
              <p:nvPr/>
            </p:nvSpPr>
            <p:spPr bwMode="auto">
              <a:xfrm>
                <a:off x="3796" y="2523"/>
                <a:ext cx="29" cy="56"/>
              </a:xfrm>
              <a:custGeom>
                <a:avLst/>
                <a:gdLst>
                  <a:gd name="T0" fmla="*/ 0 w 29"/>
                  <a:gd name="T1" fmla="*/ 56 h 56"/>
                  <a:gd name="T2" fmla="*/ 29 w 29"/>
                  <a:gd name="T3" fmla="*/ 26 h 56"/>
                  <a:gd name="T4" fmla="*/ 29 w 29"/>
                  <a:gd name="T5" fmla="*/ 0 h 56"/>
                  <a:gd name="T6" fmla="*/ 0 w 29"/>
                  <a:gd name="T7" fmla="*/ 41 h 56"/>
                  <a:gd name="T8" fmla="*/ 0 w 29"/>
                  <a:gd name="T9" fmla="*/ 56 h 56"/>
                  <a:gd name="T10" fmla="*/ 0 60000 65536"/>
                  <a:gd name="T11" fmla="*/ 0 60000 65536"/>
                  <a:gd name="T12" fmla="*/ 0 60000 65536"/>
                  <a:gd name="T13" fmla="*/ 0 60000 65536"/>
                  <a:gd name="T14" fmla="*/ 0 60000 65536"/>
                  <a:gd name="T15" fmla="*/ 0 w 29"/>
                  <a:gd name="T16" fmla="*/ 0 h 56"/>
                  <a:gd name="T17" fmla="*/ 29 w 29"/>
                  <a:gd name="T18" fmla="*/ 56 h 56"/>
                </a:gdLst>
                <a:ahLst/>
                <a:cxnLst>
                  <a:cxn ang="T10">
                    <a:pos x="T0" y="T1"/>
                  </a:cxn>
                  <a:cxn ang="T11">
                    <a:pos x="T2" y="T3"/>
                  </a:cxn>
                  <a:cxn ang="T12">
                    <a:pos x="T4" y="T5"/>
                  </a:cxn>
                  <a:cxn ang="T13">
                    <a:pos x="T6" y="T7"/>
                  </a:cxn>
                  <a:cxn ang="T14">
                    <a:pos x="T8" y="T9"/>
                  </a:cxn>
                </a:cxnLst>
                <a:rect l="T15" t="T16" r="T17" b="T18"/>
                <a:pathLst>
                  <a:path w="29" h="56">
                    <a:moveTo>
                      <a:pt x="0" y="56"/>
                    </a:moveTo>
                    <a:lnTo>
                      <a:pt x="29" y="26"/>
                    </a:lnTo>
                    <a:lnTo>
                      <a:pt x="29" y="0"/>
                    </a:lnTo>
                    <a:lnTo>
                      <a:pt x="0" y="41"/>
                    </a:lnTo>
                    <a:lnTo>
                      <a:pt x="0" y="56"/>
                    </a:lnTo>
                    <a:close/>
                  </a:path>
                </a:pathLst>
              </a:custGeom>
              <a:solidFill>
                <a:srgbClr val="7A7A5A"/>
              </a:solidFill>
              <a:ln w="4763">
                <a:solidFill>
                  <a:srgbClr val="494936"/>
                </a:solidFill>
                <a:round/>
                <a:headEnd/>
                <a:tailEnd/>
              </a:ln>
            </p:spPr>
            <p:txBody>
              <a:bodyPr/>
              <a:lstStyle/>
              <a:p>
                <a:endParaRPr lang="en-US"/>
              </a:p>
            </p:txBody>
          </p:sp>
          <p:sp>
            <p:nvSpPr>
              <p:cNvPr id="1215" name="Rectangle 161"/>
              <p:cNvSpPr>
                <a:spLocks noChangeArrowheads="1"/>
              </p:cNvSpPr>
              <p:nvPr/>
            </p:nvSpPr>
            <p:spPr bwMode="auto">
              <a:xfrm>
                <a:off x="3743" y="2567"/>
                <a:ext cx="53" cy="15"/>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216" name="Rectangle 162"/>
              <p:cNvSpPr>
                <a:spLocks noChangeArrowheads="1"/>
              </p:cNvSpPr>
              <p:nvPr/>
            </p:nvSpPr>
            <p:spPr bwMode="auto">
              <a:xfrm>
                <a:off x="3744" y="2568"/>
                <a:ext cx="51" cy="13"/>
              </a:xfrm>
              <a:prstGeom prst="rect">
                <a:avLst/>
              </a:prstGeom>
              <a:solidFill>
                <a:srgbClr val="B7B79D"/>
              </a:solidFill>
              <a:ln w="4763">
                <a:solidFill>
                  <a:srgbClr val="494936"/>
                </a:solidFill>
                <a:miter lim="800000"/>
                <a:headEnd/>
                <a:tailEnd/>
              </a:ln>
            </p:spPr>
            <p:txBody>
              <a:bodyPr/>
              <a:lstStyle/>
              <a:p>
                <a:endParaRPr lang="vi-VN"/>
              </a:p>
            </p:txBody>
          </p:sp>
          <p:sp>
            <p:nvSpPr>
              <p:cNvPr id="1217" name="Rectangle 163"/>
              <p:cNvSpPr>
                <a:spLocks noChangeArrowheads="1"/>
              </p:cNvSpPr>
              <p:nvPr/>
            </p:nvSpPr>
            <p:spPr bwMode="auto">
              <a:xfrm>
                <a:off x="3158" y="2162"/>
                <a:ext cx="161" cy="35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218" name="Rectangle 164"/>
              <p:cNvSpPr>
                <a:spLocks noChangeArrowheads="1"/>
              </p:cNvSpPr>
              <p:nvPr/>
            </p:nvSpPr>
            <p:spPr bwMode="auto">
              <a:xfrm>
                <a:off x="3159" y="2163"/>
                <a:ext cx="159" cy="350"/>
              </a:xfrm>
              <a:prstGeom prst="rect">
                <a:avLst/>
              </a:prstGeom>
              <a:solidFill>
                <a:srgbClr val="B7B79D"/>
              </a:solidFill>
              <a:ln w="4763">
                <a:solidFill>
                  <a:srgbClr val="494936"/>
                </a:solidFill>
                <a:miter lim="800000"/>
                <a:headEnd/>
                <a:tailEnd/>
              </a:ln>
            </p:spPr>
            <p:txBody>
              <a:bodyPr/>
              <a:lstStyle/>
              <a:p>
                <a:endParaRPr lang="vi-VN"/>
              </a:p>
            </p:txBody>
          </p:sp>
          <p:sp>
            <p:nvSpPr>
              <p:cNvPr id="1219" name="Freeform 165"/>
              <p:cNvSpPr>
                <a:spLocks/>
              </p:cNvSpPr>
              <p:nvPr/>
            </p:nvSpPr>
            <p:spPr bwMode="auto">
              <a:xfrm>
                <a:off x="3319" y="2121"/>
                <a:ext cx="44" cy="396"/>
              </a:xfrm>
              <a:custGeom>
                <a:avLst/>
                <a:gdLst>
                  <a:gd name="T0" fmla="*/ 0 w 44"/>
                  <a:gd name="T1" fmla="*/ 396 h 396"/>
                  <a:gd name="T2" fmla="*/ 44 w 44"/>
                  <a:gd name="T3" fmla="*/ 353 h 396"/>
                  <a:gd name="T4" fmla="*/ 44 w 44"/>
                  <a:gd name="T5" fmla="*/ 0 h 396"/>
                  <a:gd name="T6" fmla="*/ 0 w 44"/>
                  <a:gd name="T7" fmla="*/ 44 h 396"/>
                  <a:gd name="T8" fmla="*/ 0 w 44"/>
                  <a:gd name="T9" fmla="*/ 396 h 396"/>
                  <a:gd name="T10" fmla="*/ 0 60000 65536"/>
                  <a:gd name="T11" fmla="*/ 0 60000 65536"/>
                  <a:gd name="T12" fmla="*/ 0 60000 65536"/>
                  <a:gd name="T13" fmla="*/ 0 60000 65536"/>
                  <a:gd name="T14" fmla="*/ 0 60000 65536"/>
                  <a:gd name="T15" fmla="*/ 0 w 44"/>
                  <a:gd name="T16" fmla="*/ 0 h 396"/>
                  <a:gd name="T17" fmla="*/ 44 w 44"/>
                  <a:gd name="T18" fmla="*/ 396 h 396"/>
                </a:gdLst>
                <a:ahLst/>
                <a:cxnLst>
                  <a:cxn ang="T10">
                    <a:pos x="T0" y="T1"/>
                  </a:cxn>
                  <a:cxn ang="T11">
                    <a:pos x="T2" y="T3"/>
                  </a:cxn>
                  <a:cxn ang="T12">
                    <a:pos x="T4" y="T5"/>
                  </a:cxn>
                  <a:cxn ang="T13">
                    <a:pos x="T6" y="T7"/>
                  </a:cxn>
                  <a:cxn ang="T14">
                    <a:pos x="T8" y="T9"/>
                  </a:cxn>
                </a:cxnLst>
                <a:rect l="T15" t="T16" r="T17" b="T18"/>
                <a:pathLst>
                  <a:path w="44" h="396">
                    <a:moveTo>
                      <a:pt x="0" y="396"/>
                    </a:moveTo>
                    <a:lnTo>
                      <a:pt x="44" y="353"/>
                    </a:lnTo>
                    <a:lnTo>
                      <a:pt x="44" y="0"/>
                    </a:lnTo>
                    <a:lnTo>
                      <a:pt x="0" y="44"/>
                    </a:lnTo>
                    <a:lnTo>
                      <a:pt x="0" y="396"/>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0" name="Freeform 166"/>
              <p:cNvSpPr>
                <a:spLocks/>
              </p:cNvSpPr>
              <p:nvPr/>
            </p:nvSpPr>
            <p:spPr bwMode="auto">
              <a:xfrm>
                <a:off x="3319" y="2121"/>
                <a:ext cx="44" cy="396"/>
              </a:xfrm>
              <a:custGeom>
                <a:avLst/>
                <a:gdLst>
                  <a:gd name="T0" fmla="*/ 0 w 44"/>
                  <a:gd name="T1" fmla="*/ 396 h 396"/>
                  <a:gd name="T2" fmla="*/ 44 w 44"/>
                  <a:gd name="T3" fmla="*/ 353 h 396"/>
                  <a:gd name="T4" fmla="*/ 44 w 44"/>
                  <a:gd name="T5" fmla="*/ 0 h 396"/>
                  <a:gd name="T6" fmla="*/ 0 w 44"/>
                  <a:gd name="T7" fmla="*/ 44 h 396"/>
                  <a:gd name="T8" fmla="*/ 0 w 44"/>
                  <a:gd name="T9" fmla="*/ 396 h 396"/>
                  <a:gd name="T10" fmla="*/ 0 60000 65536"/>
                  <a:gd name="T11" fmla="*/ 0 60000 65536"/>
                  <a:gd name="T12" fmla="*/ 0 60000 65536"/>
                  <a:gd name="T13" fmla="*/ 0 60000 65536"/>
                  <a:gd name="T14" fmla="*/ 0 60000 65536"/>
                  <a:gd name="T15" fmla="*/ 0 w 44"/>
                  <a:gd name="T16" fmla="*/ 0 h 396"/>
                  <a:gd name="T17" fmla="*/ 44 w 44"/>
                  <a:gd name="T18" fmla="*/ 396 h 396"/>
                </a:gdLst>
                <a:ahLst/>
                <a:cxnLst>
                  <a:cxn ang="T10">
                    <a:pos x="T0" y="T1"/>
                  </a:cxn>
                  <a:cxn ang="T11">
                    <a:pos x="T2" y="T3"/>
                  </a:cxn>
                  <a:cxn ang="T12">
                    <a:pos x="T4" y="T5"/>
                  </a:cxn>
                  <a:cxn ang="T13">
                    <a:pos x="T6" y="T7"/>
                  </a:cxn>
                  <a:cxn ang="T14">
                    <a:pos x="T8" y="T9"/>
                  </a:cxn>
                </a:cxnLst>
                <a:rect l="T15" t="T16" r="T17" b="T18"/>
                <a:pathLst>
                  <a:path w="44" h="396">
                    <a:moveTo>
                      <a:pt x="0" y="396"/>
                    </a:moveTo>
                    <a:lnTo>
                      <a:pt x="44" y="353"/>
                    </a:lnTo>
                    <a:lnTo>
                      <a:pt x="44" y="0"/>
                    </a:lnTo>
                    <a:lnTo>
                      <a:pt x="0" y="44"/>
                    </a:lnTo>
                    <a:lnTo>
                      <a:pt x="0" y="396"/>
                    </a:lnTo>
                    <a:close/>
                  </a:path>
                </a:pathLst>
              </a:custGeom>
              <a:solidFill>
                <a:srgbClr val="7A7A5A"/>
              </a:solidFill>
              <a:ln w="4763">
                <a:solidFill>
                  <a:srgbClr val="494936"/>
                </a:solidFill>
                <a:round/>
                <a:headEnd/>
                <a:tailEnd/>
              </a:ln>
            </p:spPr>
            <p:txBody>
              <a:bodyPr/>
              <a:lstStyle/>
              <a:p>
                <a:endParaRPr lang="en-US"/>
              </a:p>
            </p:txBody>
          </p:sp>
          <p:sp>
            <p:nvSpPr>
              <p:cNvPr id="1221" name="Freeform 167"/>
              <p:cNvSpPr>
                <a:spLocks/>
              </p:cNvSpPr>
              <p:nvPr/>
            </p:nvSpPr>
            <p:spPr bwMode="auto">
              <a:xfrm>
                <a:off x="3158" y="2121"/>
                <a:ext cx="205" cy="41"/>
              </a:xfrm>
              <a:custGeom>
                <a:avLst/>
                <a:gdLst>
                  <a:gd name="T0" fmla="*/ 0 w 205"/>
                  <a:gd name="T1" fmla="*/ 41 h 41"/>
                  <a:gd name="T2" fmla="*/ 44 w 205"/>
                  <a:gd name="T3" fmla="*/ 0 h 41"/>
                  <a:gd name="T4" fmla="*/ 205 w 205"/>
                  <a:gd name="T5" fmla="*/ 0 h 41"/>
                  <a:gd name="T6" fmla="*/ 161 w 205"/>
                  <a:gd name="T7" fmla="*/ 41 h 41"/>
                  <a:gd name="T8" fmla="*/ 0 w 205"/>
                  <a:gd name="T9" fmla="*/ 41 h 41"/>
                  <a:gd name="T10" fmla="*/ 0 60000 65536"/>
                  <a:gd name="T11" fmla="*/ 0 60000 65536"/>
                  <a:gd name="T12" fmla="*/ 0 60000 65536"/>
                  <a:gd name="T13" fmla="*/ 0 60000 65536"/>
                  <a:gd name="T14" fmla="*/ 0 60000 65536"/>
                  <a:gd name="T15" fmla="*/ 0 w 205"/>
                  <a:gd name="T16" fmla="*/ 0 h 41"/>
                  <a:gd name="T17" fmla="*/ 205 w 205"/>
                  <a:gd name="T18" fmla="*/ 41 h 41"/>
                </a:gdLst>
                <a:ahLst/>
                <a:cxnLst>
                  <a:cxn ang="T10">
                    <a:pos x="T0" y="T1"/>
                  </a:cxn>
                  <a:cxn ang="T11">
                    <a:pos x="T2" y="T3"/>
                  </a:cxn>
                  <a:cxn ang="T12">
                    <a:pos x="T4" y="T5"/>
                  </a:cxn>
                  <a:cxn ang="T13">
                    <a:pos x="T6" y="T7"/>
                  </a:cxn>
                  <a:cxn ang="T14">
                    <a:pos x="T8" y="T9"/>
                  </a:cxn>
                </a:cxnLst>
                <a:rect l="T15" t="T16" r="T17" b="T18"/>
                <a:pathLst>
                  <a:path w="205" h="41">
                    <a:moveTo>
                      <a:pt x="0" y="41"/>
                    </a:moveTo>
                    <a:lnTo>
                      <a:pt x="44" y="0"/>
                    </a:lnTo>
                    <a:lnTo>
                      <a:pt x="205" y="0"/>
                    </a:lnTo>
                    <a:lnTo>
                      <a:pt x="161" y="41"/>
                    </a:lnTo>
                    <a:lnTo>
                      <a:pt x="0" y="4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2" name="Freeform 168"/>
              <p:cNvSpPr>
                <a:spLocks/>
              </p:cNvSpPr>
              <p:nvPr/>
            </p:nvSpPr>
            <p:spPr bwMode="auto">
              <a:xfrm>
                <a:off x="3158" y="2121"/>
                <a:ext cx="205" cy="41"/>
              </a:xfrm>
              <a:custGeom>
                <a:avLst/>
                <a:gdLst>
                  <a:gd name="T0" fmla="*/ 0 w 205"/>
                  <a:gd name="T1" fmla="*/ 41 h 41"/>
                  <a:gd name="T2" fmla="*/ 44 w 205"/>
                  <a:gd name="T3" fmla="*/ 0 h 41"/>
                  <a:gd name="T4" fmla="*/ 205 w 205"/>
                  <a:gd name="T5" fmla="*/ 0 h 41"/>
                  <a:gd name="T6" fmla="*/ 161 w 205"/>
                  <a:gd name="T7" fmla="*/ 41 h 41"/>
                  <a:gd name="T8" fmla="*/ 0 w 205"/>
                  <a:gd name="T9" fmla="*/ 41 h 41"/>
                  <a:gd name="T10" fmla="*/ 0 60000 65536"/>
                  <a:gd name="T11" fmla="*/ 0 60000 65536"/>
                  <a:gd name="T12" fmla="*/ 0 60000 65536"/>
                  <a:gd name="T13" fmla="*/ 0 60000 65536"/>
                  <a:gd name="T14" fmla="*/ 0 60000 65536"/>
                  <a:gd name="T15" fmla="*/ 0 w 205"/>
                  <a:gd name="T16" fmla="*/ 0 h 41"/>
                  <a:gd name="T17" fmla="*/ 205 w 205"/>
                  <a:gd name="T18" fmla="*/ 41 h 41"/>
                </a:gdLst>
                <a:ahLst/>
                <a:cxnLst>
                  <a:cxn ang="T10">
                    <a:pos x="T0" y="T1"/>
                  </a:cxn>
                  <a:cxn ang="T11">
                    <a:pos x="T2" y="T3"/>
                  </a:cxn>
                  <a:cxn ang="T12">
                    <a:pos x="T4" y="T5"/>
                  </a:cxn>
                  <a:cxn ang="T13">
                    <a:pos x="T6" y="T7"/>
                  </a:cxn>
                  <a:cxn ang="T14">
                    <a:pos x="T8" y="T9"/>
                  </a:cxn>
                </a:cxnLst>
                <a:rect l="T15" t="T16" r="T17" b="T18"/>
                <a:pathLst>
                  <a:path w="205" h="41">
                    <a:moveTo>
                      <a:pt x="0" y="41"/>
                    </a:moveTo>
                    <a:lnTo>
                      <a:pt x="44" y="0"/>
                    </a:lnTo>
                    <a:lnTo>
                      <a:pt x="205" y="0"/>
                    </a:lnTo>
                    <a:lnTo>
                      <a:pt x="161" y="41"/>
                    </a:lnTo>
                    <a:lnTo>
                      <a:pt x="0" y="41"/>
                    </a:lnTo>
                    <a:close/>
                  </a:path>
                </a:pathLst>
              </a:custGeom>
              <a:solidFill>
                <a:srgbClr val="C9C9B6"/>
              </a:solidFill>
              <a:ln w="4763">
                <a:solidFill>
                  <a:srgbClr val="494936"/>
                </a:solidFill>
                <a:round/>
                <a:headEnd/>
                <a:tailEnd/>
              </a:ln>
            </p:spPr>
            <p:txBody>
              <a:bodyPr/>
              <a:lstStyle/>
              <a:p>
                <a:endParaRPr lang="en-US"/>
              </a:p>
            </p:txBody>
          </p:sp>
          <p:sp>
            <p:nvSpPr>
              <p:cNvPr id="1223" name="Line 169"/>
              <p:cNvSpPr>
                <a:spLocks noChangeShapeType="1"/>
              </p:cNvSpPr>
              <p:nvPr/>
            </p:nvSpPr>
            <p:spPr bwMode="auto">
              <a:xfrm>
                <a:off x="3237" y="2165"/>
                <a:ext cx="1" cy="349"/>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 name="Line 170"/>
              <p:cNvSpPr>
                <a:spLocks noChangeShapeType="1"/>
              </p:cNvSpPr>
              <p:nvPr/>
            </p:nvSpPr>
            <p:spPr bwMode="auto">
              <a:xfrm flipH="1">
                <a:off x="3237" y="2121"/>
                <a:ext cx="43" cy="39"/>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 name="Line 171"/>
              <p:cNvSpPr>
                <a:spLocks noChangeShapeType="1"/>
              </p:cNvSpPr>
              <p:nvPr/>
            </p:nvSpPr>
            <p:spPr bwMode="auto">
              <a:xfrm>
                <a:off x="3158" y="2182"/>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6" name="Line 172"/>
              <p:cNvSpPr>
                <a:spLocks noChangeShapeType="1"/>
              </p:cNvSpPr>
              <p:nvPr/>
            </p:nvSpPr>
            <p:spPr bwMode="auto">
              <a:xfrm>
                <a:off x="3158" y="2200"/>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7" name="Line 173"/>
              <p:cNvSpPr>
                <a:spLocks noChangeShapeType="1"/>
              </p:cNvSpPr>
              <p:nvPr/>
            </p:nvSpPr>
            <p:spPr bwMode="auto">
              <a:xfrm>
                <a:off x="3158" y="2214"/>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 name="Line 174"/>
              <p:cNvSpPr>
                <a:spLocks noChangeShapeType="1"/>
              </p:cNvSpPr>
              <p:nvPr/>
            </p:nvSpPr>
            <p:spPr bwMode="auto">
              <a:xfrm>
                <a:off x="3158" y="2232"/>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 name="Line 175"/>
              <p:cNvSpPr>
                <a:spLocks noChangeShapeType="1"/>
              </p:cNvSpPr>
              <p:nvPr/>
            </p:nvSpPr>
            <p:spPr bwMode="auto">
              <a:xfrm>
                <a:off x="3158" y="2249"/>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 name="Line 176"/>
              <p:cNvSpPr>
                <a:spLocks noChangeShapeType="1"/>
              </p:cNvSpPr>
              <p:nvPr/>
            </p:nvSpPr>
            <p:spPr bwMode="auto">
              <a:xfrm>
                <a:off x="3158" y="2267"/>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 name="Line 177"/>
              <p:cNvSpPr>
                <a:spLocks noChangeShapeType="1"/>
              </p:cNvSpPr>
              <p:nvPr/>
            </p:nvSpPr>
            <p:spPr bwMode="auto">
              <a:xfrm>
                <a:off x="3158" y="2281"/>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 name="Line 178"/>
              <p:cNvSpPr>
                <a:spLocks noChangeShapeType="1"/>
              </p:cNvSpPr>
              <p:nvPr/>
            </p:nvSpPr>
            <p:spPr bwMode="auto">
              <a:xfrm>
                <a:off x="3158" y="2299"/>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 name="Line 179"/>
              <p:cNvSpPr>
                <a:spLocks noChangeShapeType="1"/>
              </p:cNvSpPr>
              <p:nvPr/>
            </p:nvSpPr>
            <p:spPr bwMode="auto">
              <a:xfrm>
                <a:off x="3158" y="2316"/>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 name="Line 180"/>
              <p:cNvSpPr>
                <a:spLocks noChangeShapeType="1"/>
              </p:cNvSpPr>
              <p:nvPr/>
            </p:nvSpPr>
            <p:spPr bwMode="auto">
              <a:xfrm>
                <a:off x="3158" y="2331"/>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 name="Line 181"/>
              <p:cNvSpPr>
                <a:spLocks noChangeShapeType="1"/>
              </p:cNvSpPr>
              <p:nvPr/>
            </p:nvSpPr>
            <p:spPr bwMode="auto">
              <a:xfrm>
                <a:off x="3158" y="2348"/>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 name="Line 182"/>
              <p:cNvSpPr>
                <a:spLocks noChangeShapeType="1"/>
              </p:cNvSpPr>
              <p:nvPr/>
            </p:nvSpPr>
            <p:spPr bwMode="auto">
              <a:xfrm>
                <a:off x="3158" y="2366"/>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 name="Line 183"/>
              <p:cNvSpPr>
                <a:spLocks noChangeShapeType="1"/>
              </p:cNvSpPr>
              <p:nvPr/>
            </p:nvSpPr>
            <p:spPr bwMode="auto">
              <a:xfrm>
                <a:off x="3158" y="2383"/>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 name="Line 184"/>
              <p:cNvSpPr>
                <a:spLocks noChangeShapeType="1"/>
              </p:cNvSpPr>
              <p:nvPr/>
            </p:nvSpPr>
            <p:spPr bwMode="auto">
              <a:xfrm>
                <a:off x="3158" y="2398"/>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 name="Line 185"/>
              <p:cNvSpPr>
                <a:spLocks noChangeShapeType="1"/>
              </p:cNvSpPr>
              <p:nvPr/>
            </p:nvSpPr>
            <p:spPr bwMode="auto">
              <a:xfrm>
                <a:off x="3158" y="2415"/>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 name="Line 186"/>
              <p:cNvSpPr>
                <a:spLocks noChangeShapeType="1"/>
              </p:cNvSpPr>
              <p:nvPr/>
            </p:nvSpPr>
            <p:spPr bwMode="auto">
              <a:xfrm>
                <a:off x="3158" y="2433"/>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 name="Line 187"/>
              <p:cNvSpPr>
                <a:spLocks noChangeShapeType="1"/>
              </p:cNvSpPr>
              <p:nvPr/>
            </p:nvSpPr>
            <p:spPr bwMode="auto">
              <a:xfrm>
                <a:off x="3158" y="2447"/>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 name="Line 188"/>
              <p:cNvSpPr>
                <a:spLocks noChangeShapeType="1"/>
              </p:cNvSpPr>
              <p:nvPr/>
            </p:nvSpPr>
            <p:spPr bwMode="auto">
              <a:xfrm>
                <a:off x="3158" y="2465"/>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 name="Line 189"/>
              <p:cNvSpPr>
                <a:spLocks noChangeShapeType="1"/>
              </p:cNvSpPr>
              <p:nvPr/>
            </p:nvSpPr>
            <p:spPr bwMode="auto">
              <a:xfrm>
                <a:off x="3158" y="2482"/>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 name="Line 190"/>
              <p:cNvSpPr>
                <a:spLocks noChangeShapeType="1"/>
              </p:cNvSpPr>
              <p:nvPr/>
            </p:nvSpPr>
            <p:spPr bwMode="auto">
              <a:xfrm>
                <a:off x="3158" y="2500"/>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 name="Line 191"/>
              <p:cNvSpPr>
                <a:spLocks noChangeShapeType="1"/>
              </p:cNvSpPr>
              <p:nvPr/>
            </p:nvSpPr>
            <p:spPr bwMode="auto">
              <a:xfrm>
                <a:off x="3278" y="2182"/>
                <a:ext cx="1" cy="88"/>
              </a:xfrm>
              <a:prstGeom prst="line">
                <a:avLst/>
              </a:prstGeom>
              <a:noFill/>
              <a:ln w="9525">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 name="Rectangle 192"/>
              <p:cNvSpPr>
                <a:spLocks noChangeArrowheads="1"/>
              </p:cNvSpPr>
              <p:nvPr/>
            </p:nvSpPr>
            <p:spPr bwMode="auto">
              <a:xfrm>
                <a:off x="3357" y="2497"/>
                <a:ext cx="296" cy="2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247" name="Rectangle 193"/>
              <p:cNvSpPr>
                <a:spLocks noChangeArrowheads="1"/>
              </p:cNvSpPr>
              <p:nvPr/>
            </p:nvSpPr>
            <p:spPr bwMode="auto">
              <a:xfrm>
                <a:off x="3358" y="2498"/>
                <a:ext cx="294" cy="18"/>
              </a:xfrm>
              <a:prstGeom prst="rect">
                <a:avLst/>
              </a:prstGeom>
              <a:solidFill>
                <a:srgbClr val="B7B79D"/>
              </a:solidFill>
              <a:ln w="4763">
                <a:solidFill>
                  <a:srgbClr val="494936"/>
                </a:solidFill>
                <a:miter lim="800000"/>
                <a:headEnd/>
                <a:tailEnd/>
              </a:ln>
            </p:spPr>
            <p:txBody>
              <a:bodyPr/>
              <a:lstStyle/>
              <a:p>
                <a:endParaRPr lang="vi-VN"/>
              </a:p>
            </p:txBody>
          </p:sp>
          <p:sp>
            <p:nvSpPr>
              <p:cNvPr id="1248" name="Freeform 194"/>
              <p:cNvSpPr>
                <a:spLocks/>
              </p:cNvSpPr>
              <p:nvPr/>
            </p:nvSpPr>
            <p:spPr bwMode="auto">
              <a:xfrm>
                <a:off x="3653" y="2439"/>
                <a:ext cx="43" cy="78"/>
              </a:xfrm>
              <a:custGeom>
                <a:avLst/>
                <a:gdLst>
                  <a:gd name="T0" fmla="*/ 0 w 43"/>
                  <a:gd name="T1" fmla="*/ 78 h 78"/>
                  <a:gd name="T2" fmla="*/ 43 w 43"/>
                  <a:gd name="T3" fmla="*/ 32 h 78"/>
                  <a:gd name="T4" fmla="*/ 43 w 43"/>
                  <a:gd name="T5" fmla="*/ 0 h 78"/>
                  <a:gd name="T6" fmla="*/ 0 w 43"/>
                  <a:gd name="T7" fmla="*/ 55 h 78"/>
                  <a:gd name="T8" fmla="*/ 0 w 43"/>
                  <a:gd name="T9" fmla="*/ 78 h 78"/>
                  <a:gd name="T10" fmla="*/ 0 60000 65536"/>
                  <a:gd name="T11" fmla="*/ 0 60000 65536"/>
                  <a:gd name="T12" fmla="*/ 0 60000 65536"/>
                  <a:gd name="T13" fmla="*/ 0 60000 65536"/>
                  <a:gd name="T14" fmla="*/ 0 60000 65536"/>
                  <a:gd name="T15" fmla="*/ 0 w 43"/>
                  <a:gd name="T16" fmla="*/ 0 h 78"/>
                  <a:gd name="T17" fmla="*/ 43 w 43"/>
                  <a:gd name="T18" fmla="*/ 78 h 78"/>
                </a:gdLst>
                <a:ahLst/>
                <a:cxnLst>
                  <a:cxn ang="T10">
                    <a:pos x="T0" y="T1"/>
                  </a:cxn>
                  <a:cxn ang="T11">
                    <a:pos x="T2" y="T3"/>
                  </a:cxn>
                  <a:cxn ang="T12">
                    <a:pos x="T4" y="T5"/>
                  </a:cxn>
                  <a:cxn ang="T13">
                    <a:pos x="T6" y="T7"/>
                  </a:cxn>
                  <a:cxn ang="T14">
                    <a:pos x="T8" y="T9"/>
                  </a:cxn>
                </a:cxnLst>
                <a:rect l="T15" t="T16" r="T17" b="T18"/>
                <a:pathLst>
                  <a:path w="43" h="78">
                    <a:moveTo>
                      <a:pt x="0" y="78"/>
                    </a:moveTo>
                    <a:lnTo>
                      <a:pt x="43" y="32"/>
                    </a:lnTo>
                    <a:lnTo>
                      <a:pt x="43" y="0"/>
                    </a:lnTo>
                    <a:lnTo>
                      <a:pt x="0" y="55"/>
                    </a:lnTo>
                    <a:lnTo>
                      <a:pt x="0" y="78"/>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 name="Freeform 195"/>
              <p:cNvSpPr>
                <a:spLocks/>
              </p:cNvSpPr>
              <p:nvPr/>
            </p:nvSpPr>
            <p:spPr bwMode="auto">
              <a:xfrm>
                <a:off x="3653" y="2439"/>
                <a:ext cx="43" cy="78"/>
              </a:xfrm>
              <a:custGeom>
                <a:avLst/>
                <a:gdLst>
                  <a:gd name="T0" fmla="*/ 0 w 43"/>
                  <a:gd name="T1" fmla="*/ 78 h 78"/>
                  <a:gd name="T2" fmla="*/ 43 w 43"/>
                  <a:gd name="T3" fmla="*/ 32 h 78"/>
                  <a:gd name="T4" fmla="*/ 43 w 43"/>
                  <a:gd name="T5" fmla="*/ 0 h 78"/>
                  <a:gd name="T6" fmla="*/ 0 w 43"/>
                  <a:gd name="T7" fmla="*/ 55 h 78"/>
                  <a:gd name="T8" fmla="*/ 0 w 43"/>
                  <a:gd name="T9" fmla="*/ 78 h 78"/>
                  <a:gd name="T10" fmla="*/ 0 60000 65536"/>
                  <a:gd name="T11" fmla="*/ 0 60000 65536"/>
                  <a:gd name="T12" fmla="*/ 0 60000 65536"/>
                  <a:gd name="T13" fmla="*/ 0 60000 65536"/>
                  <a:gd name="T14" fmla="*/ 0 60000 65536"/>
                  <a:gd name="T15" fmla="*/ 0 w 43"/>
                  <a:gd name="T16" fmla="*/ 0 h 78"/>
                  <a:gd name="T17" fmla="*/ 43 w 43"/>
                  <a:gd name="T18" fmla="*/ 78 h 78"/>
                </a:gdLst>
                <a:ahLst/>
                <a:cxnLst>
                  <a:cxn ang="T10">
                    <a:pos x="T0" y="T1"/>
                  </a:cxn>
                  <a:cxn ang="T11">
                    <a:pos x="T2" y="T3"/>
                  </a:cxn>
                  <a:cxn ang="T12">
                    <a:pos x="T4" y="T5"/>
                  </a:cxn>
                  <a:cxn ang="T13">
                    <a:pos x="T6" y="T7"/>
                  </a:cxn>
                  <a:cxn ang="T14">
                    <a:pos x="T8" y="T9"/>
                  </a:cxn>
                </a:cxnLst>
                <a:rect l="T15" t="T16" r="T17" b="T18"/>
                <a:pathLst>
                  <a:path w="43" h="78">
                    <a:moveTo>
                      <a:pt x="0" y="78"/>
                    </a:moveTo>
                    <a:lnTo>
                      <a:pt x="43" y="32"/>
                    </a:lnTo>
                    <a:lnTo>
                      <a:pt x="43" y="0"/>
                    </a:lnTo>
                    <a:lnTo>
                      <a:pt x="0" y="55"/>
                    </a:lnTo>
                    <a:lnTo>
                      <a:pt x="0" y="78"/>
                    </a:lnTo>
                    <a:close/>
                  </a:path>
                </a:pathLst>
              </a:custGeom>
              <a:solidFill>
                <a:srgbClr val="7A7A5A"/>
              </a:solidFill>
              <a:ln w="4763">
                <a:solidFill>
                  <a:srgbClr val="494936"/>
                </a:solidFill>
                <a:round/>
                <a:headEnd/>
                <a:tailEnd/>
              </a:ln>
            </p:spPr>
            <p:txBody>
              <a:bodyPr/>
              <a:lstStyle/>
              <a:p>
                <a:endParaRPr lang="en-US"/>
              </a:p>
            </p:txBody>
          </p:sp>
          <p:sp>
            <p:nvSpPr>
              <p:cNvPr id="1250" name="Freeform 196"/>
              <p:cNvSpPr>
                <a:spLocks/>
              </p:cNvSpPr>
              <p:nvPr/>
            </p:nvSpPr>
            <p:spPr bwMode="auto">
              <a:xfrm>
                <a:off x="3331" y="2130"/>
                <a:ext cx="412" cy="37"/>
              </a:xfrm>
              <a:custGeom>
                <a:avLst/>
                <a:gdLst>
                  <a:gd name="T0" fmla="*/ 0 w 412"/>
                  <a:gd name="T1" fmla="*/ 37 h 37"/>
                  <a:gd name="T2" fmla="*/ 41 w 412"/>
                  <a:gd name="T3" fmla="*/ 0 h 37"/>
                  <a:gd name="T4" fmla="*/ 412 w 412"/>
                  <a:gd name="T5" fmla="*/ 0 h 37"/>
                  <a:gd name="T6" fmla="*/ 371 w 412"/>
                  <a:gd name="T7" fmla="*/ 37 h 37"/>
                  <a:gd name="T8" fmla="*/ 0 w 412"/>
                  <a:gd name="T9" fmla="*/ 37 h 37"/>
                  <a:gd name="T10" fmla="*/ 0 60000 65536"/>
                  <a:gd name="T11" fmla="*/ 0 60000 65536"/>
                  <a:gd name="T12" fmla="*/ 0 60000 65536"/>
                  <a:gd name="T13" fmla="*/ 0 60000 65536"/>
                  <a:gd name="T14" fmla="*/ 0 60000 65536"/>
                  <a:gd name="T15" fmla="*/ 0 w 412"/>
                  <a:gd name="T16" fmla="*/ 0 h 37"/>
                  <a:gd name="T17" fmla="*/ 412 w 412"/>
                  <a:gd name="T18" fmla="*/ 37 h 37"/>
                </a:gdLst>
                <a:ahLst/>
                <a:cxnLst>
                  <a:cxn ang="T10">
                    <a:pos x="T0" y="T1"/>
                  </a:cxn>
                  <a:cxn ang="T11">
                    <a:pos x="T2" y="T3"/>
                  </a:cxn>
                  <a:cxn ang="T12">
                    <a:pos x="T4" y="T5"/>
                  </a:cxn>
                  <a:cxn ang="T13">
                    <a:pos x="T6" y="T7"/>
                  </a:cxn>
                  <a:cxn ang="T14">
                    <a:pos x="T8" y="T9"/>
                  </a:cxn>
                </a:cxnLst>
                <a:rect l="T15" t="T16" r="T17" b="T18"/>
                <a:pathLst>
                  <a:path w="412" h="37">
                    <a:moveTo>
                      <a:pt x="0" y="37"/>
                    </a:moveTo>
                    <a:lnTo>
                      <a:pt x="41" y="0"/>
                    </a:lnTo>
                    <a:lnTo>
                      <a:pt x="412" y="0"/>
                    </a:lnTo>
                    <a:lnTo>
                      <a:pt x="371" y="37"/>
                    </a:lnTo>
                    <a:lnTo>
                      <a:pt x="0" y="3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1" name="Freeform 197"/>
              <p:cNvSpPr>
                <a:spLocks/>
              </p:cNvSpPr>
              <p:nvPr/>
            </p:nvSpPr>
            <p:spPr bwMode="auto">
              <a:xfrm>
                <a:off x="3331" y="2130"/>
                <a:ext cx="412" cy="37"/>
              </a:xfrm>
              <a:custGeom>
                <a:avLst/>
                <a:gdLst>
                  <a:gd name="T0" fmla="*/ 0 w 412"/>
                  <a:gd name="T1" fmla="*/ 37 h 37"/>
                  <a:gd name="T2" fmla="*/ 41 w 412"/>
                  <a:gd name="T3" fmla="*/ 0 h 37"/>
                  <a:gd name="T4" fmla="*/ 412 w 412"/>
                  <a:gd name="T5" fmla="*/ 0 h 37"/>
                  <a:gd name="T6" fmla="*/ 371 w 412"/>
                  <a:gd name="T7" fmla="*/ 37 h 37"/>
                  <a:gd name="T8" fmla="*/ 0 w 412"/>
                  <a:gd name="T9" fmla="*/ 37 h 37"/>
                  <a:gd name="T10" fmla="*/ 0 60000 65536"/>
                  <a:gd name="T11" fmla="*/ 0 60000 65536"/>
                  <a:gd name="T12" fmla="*/ 0 60000 65536"/>
                  <a:gd name="T13" fmla="*/ 0 60000 65536"/>
                  <a:gd name="T14" fmla="*/ 0 60000 65536"/>
                  <a:gd name="T15" fmla="*/ 0 w 412"/>
                  <a:gd name="T16" fmla="*/ 0 h 37"/>
                  <a:gd name="T17" fmla="*/ 412 w 412"/>
                  <a:gd name="T18" fmla="*/ 37 h 37"/>
                </a:gdLst>
                <a:ahLst/>
                <a:cxnLst>
                  <a:cxn ang="T10">
                    <a:pos x="T0" y="T1"/>
                  </a:cxn>
                  <a:cxn ang="T11">
                    <a:pos x="T2" y="T3"/>
                  </a:cxn>
                  <a:cxn ang="T12">
                    <a:pos x="T4" y="T5"/>
                  </a:cxn>
                  <a:cxn ang="T13">
                    <a:pos x="T6" y="T7"/>
                  </a:cxn>
                  <a:cxn ang="T14">
                    <a:pos x="T8" y="T9"/>
                  </a:cxn>
                </a:cxnLst>
                <a:rect l="T15" t="T16" r="T17" b="T18"/>
                <a:pathLst>
                  <a:path w="412" h="37">
                    <a:moveTo>
                      <a:pt x="0" y="37"/>
                    </a:moveTo>
                    <a:lnTo>
                      <a:pt x="41" y="0"/>
                    </a:lnTo>
                    <a:lnTo>
                      <a:pt x="412" y="0"/>
                    </a:lnTo>
                    <a:lnTo>
                      <a:pt x="371" y="37"/>
                    </a:lnTo>
                    <a:lnTo>
                      <a:pt x="0" y="37"/>
                    </a:lnTo>
                    <a:close/>
                  </a:path>
                </a:pathLst>
              </a:custGeom>
              <a:solidFill>
                <a:srgbClr val="C9C9B6"/>
              </a:solidFill>
              <a:ln w="4763">
                <a:solidFill>
                  <a:srgbClr val="494936"/>
                </a:solidFill>
                <a:round/>
                <a:headEnd/>
                <a:tailEnd/>
              </a:ln>
            </p:spPr>
            <p:txBody>
              <a:bodyPr/>
              <a:lstStyle/>
              <a:p>
                <a:endParaRPr lang="en-US"/>
              </a:p>
            </p:txBody>
          </p:sp>
          <p:sp>
            <p:nvSpPr>
              <p:cNvPr id="1252" name="Freeform 198"/>
              <p:cNvSpPr>
                <a:spLocks/>
              </p:cNvSpPr>
              <p:nvPr/>
            </p:nvSpPr>
            <p:spPr bwMode="auto">
              <a:xfrm>
                <a:off x="3357" y="2456"/>
                <a:ext cx="325" cy="41"/>
              </a:xfrm>
              <a:custGeom>
                <a:avLst/>
                <a:gdLst>
                  <a:gd name="T0" fmla="*/ 0 w 325"/>
                  <a:gd name="T1" fmla="*/ 41 h 41"/>
                  <a:gd name="T2" fmla="*/ 29 w 325"/>
                  <a:gd name="T3" fmla="*/ 0 h 41"/>
                  <a:gd name="T4" fmla="*/ 325 w 325"/>
                  <a:gd name="T5" fmla="*/ 0 h 41"/>
                  <a:gd name="T6" fmla="*/ 296 w 325"/>
                  <a:gd name="T7" fmla="*/ 41 h 41"/>
                  <a:gd name="T8" fmla="*/ 0 w 325"/>
                  <a:gd name="T9" fmla="*/ 41 h 41"/>
                  <a:gd name="T10" fmla="*/ 0 60000 65536"/>
                  <a:gd name="T11" fmla="*/ 0 60000 65536"/>
                  <a:gd name="T12" fmla="*/ 0 60000 65536"/>
                  <a:gd name="T13" fmla="*/ 0 60000 65536"/>
                  <a:gd name="T14" fmla="*/ 0 60000 65536"/>
                  <a:gd name="T15" fmla="*/ 0 w 325"/>
                  <a:gd name="T16" fmla="*/ 0 h 41"/>
                  <a:gd name="T17" fmla="*/ 325 w 325"/>
                  <a:gd name="T18" fmla="*/ 41 h 41"/>
                </a:gdLst>
                <a:ahLst/>
                <a:cxnLst>
                  <a:cxn ang="T10">
                    <a:pos x="T0" y="T1"/>
                  </a:cxn>
                  <a:cxn ang="T11">
                    <a:pos x="T2" y="T3"/>
                  </a:cxn>
                  <a:cxn ang="T12">
                    <a:pos x="T4" y="T5"/>
                  </a:cxn>
                  <a:cxn ang="T13">
                    <a:pos x="T6" y="T7"/>
                  </a:cxn>
                  <a:cxn ang="T14">
                    <a:pos x="T8" y="T9"/>
                  </a:cxn>
                </a:cxnLst>
                <a:rect l="T15" t="T16" r="T17" b="T18"/>
                <a:pathLst>
                  <a:path w="325" h="41">
                    <a:moveTo>
                      <a:pt x="0" y="41"/>
                    </a:moveTo>
                    <a:lnTo>
                      <a:pt x="29" y="0"/>
                    </a:lnTo>
                    <a:lnTo>
                      <a:pt x="325" y="0"/>
                    </a:lnTo>
                    <a:lnTo>
                      <a:pt x="296" y="41"/>
                    </a:lnTo>
                    <a:lnTo>
                      <a:pt x="0" y="4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3" name="Freeform 199"/>
              <p:cNvSpPr>
                <a:spLocks/>
              </p:cNvSpPr>
              <p:nvPr/>
            </p:nvSpPr>
            <p:spPr bwMode="auto">
              <a:xfrm>
                <a:off x="3357" y="2456"/>
                <a:ext cx="325" cy="41"/>
              </a:xfrm>
              <a:custGeom>
                <a:avLst/>
                <a:gdLst>
                  <a:gd name="T0" fmla="*/ 0 w 325"/>
                  <a:gd name="T1" fmla="*/ 41 h 41"/>
                  <a:gd name="T2" fmla="*/ 29 w 325"/>
                  <a:gd name="T3" fmla="*/ 0 h 41"/>
                  <a:gd name="T4" fmla="*/ 325 w 325"/>
                  <a:gd name="T5" fmla="*/ 0 h 41"/>
                  <a:gd name="T6" fmla="*/ 296 w 325"/>
                  <a:gd name="T7" fmla="*/ 41 h 41"/>
                  <a:gd name="T8" fmla="*/ 0 w 325"/>
                  <a:gd name="T9" fmla="*/ 41 h 41"/>
                  <a:gd name="T10" fmla="*/ 0 60000 65536"/>
                  <a:gd name="T11" fmla="*/ 0 60000 65536"/>
                  <a:gd name="T12" fmla="*/ 0 60000 65536"/>
                  <a:gd name="T13" fmla="*/ 0 60000 65536"/>
                  <a:gd name="T14" fmla="*/ 0 60000 65536"/>
                  <a:gd name="T15" fmla="*/ 0 w 325"/>
                  <a:gd name="T16" fmla="*/ 0 h 41"/>
                  <a:gd name="T17" fmla="*/ 325 w 325"/>
                  <a:gd name="T18" fmla="*/ 41 h 41"/>
                </a:gdLst>
                <a:ahLst/>
                <a:cxnLst>
                  <a:cxn ang="T10">
                    <a:pos x="T0" y="T1"/>
                  </a:cxn>
                  <a:cxn ang="T11">
                    <a:pos x="T2" y="T3"/>
                  </a:cxn>
                  <a:cxn ang="T12">
                    <a:pos x="T4" y="T5"/>
                  </a:cxn>
                  <a:cxn ang="T13">
                    <a:pos x="T6" y="T7"/>
                  </a:cxn>
                  <a:cxn ang="T14">
                    <a:pos x="T8" y="T9"/>
                  </a:cxn>
                </a:cxnLst>
                <a:rect l="T15" t="T16" r="T17" b="T18"/>
                <a:pathLst>
                  <a:path w="325" h="41">
                    <a:moveTo>
                      <a:pt x="0" y="41"/>
                    </a:moveTo>
                    <a:lnTo>
                      <a:pt x="29" y="0"/>
                    </a:lnTo>
                    <a:lnTo>
                      <a:pt x="325" y="0"/>
                    </a:lnTo>
                    <a:lnTo>
                      <a:pt x="296" y="41"/>
                    </a:lnTo>
                    <a:lnTo>
                      <a:pt x="0" y="41"/>
                    </a:lnTo>
                    <a:close/>
                  </a:path>
                </a:pathLst>
              </a:custGeom>
              <a:solidFill>
                <a:srgbClr val="C9C9B6"/>
              </a:solidFill>
              <a:ln w="4763">
                <a:solidFill>
                  <a:srgbClr val="494936"/>
                </a:solidFill>
                <a:round/>
                <a:headEnd/>
                <a:tailEnd/>
              </a:ln>
            </p:spPr>
            <p:txBody>
              <a:bodyPr/>
              <a:lstStyle/>
              <a:p>
                <a:endParaRPr lang="en-US"/>
              </a:p>
            </p:txBody>
          </p:sp>
          <p:sp>
            <p:nvSpPr>
              <p:cNvPr id="1254" name="Freeform 200"/>
              <p:cNvSpPr>
                <a:spLocks/>
              </p:cNvSpPr>
              <p:nvPr/>
            </p:nvSpPr>
            <p:spPr bwMode="auto">
              <a:xfrm>
                <a:off x="3702" y="2130"/>
                <a:ext cx="41" cy="329"/>
              </a:xfrm>
              <a:custGeom>
                <a:avLst/>
                <a:gdLst>
                  <a:gd name="T0" fmla="*/ 0 w 41"/>
                  <a:gd name="T1" fmla="*/ 329 h 329"/>
                  <a:gd name="T2" fmla="*/ 41 w 41"/>
                  <a:gd name="T3" fmla="*/ 288 h 329"/>
                  <a:gd name="T4" fmla="*/ 41 w 41"/>
                  <a:gd name="T5" fmla="*/ 0 h 329"/>
                  <a:gd name="T6" fmla="*/ 0 w 41"/>
                  <a:gd name="T7" fmla="*/ 37 h 329"/>
                  <a:gd name="T8" fmla="*/ 0 w 41"/>
                  <a:gd name="T9" fmla="*/ 329 h 329"/>
                  <a:gd name="T10" fmla="*/ 0 60000 65536"/>
                  <a:gd name="T11" fmla="*/ 0 60000 65536"/>
                  <a:gd name="T12" fmla="*/ 0 60000 65536"/>
                  <a:gd name="T13" fmla="*/ 0 60000 65536"/>
                  <a:gd name="T14" fmla="*/ 0 60000 65536"/>
                  <a:gd name="T15" fmla="*/ 0 w 41"/>
                  <a:gd name="T16" fmla="*/ 0 h 329"/>
                  <a:gd name="T17" fmla="*/ 41 w 41"/>
                  <a:gd name="T18" fmla="*/ 329 h 329"/>
                </a:gdLst>
                <a:ahLst/>
                <a:cxnLst>
                  <a:cxn ang="T10">
                    <a:pos x="T0" y="T1"/>
                  </a:cxn>
                  <a:cxn ang="T11">
                    <a:pos x="T2" y="T3"/>
                  </a:cxn>
                  <a:cxn ang="T12">
                    <a:pos x="T4" y="T5"/>
                  </a:cxn>
                  <a:cxn ang="T13">
                    <a:pos x="T6" y="T7"/>
                  </a:cxn>
                  <a:cxn ang="T14">
                    <a:pos x="T8" y="T9"/>
                  </a:cxn>
                </a:cxnLst>
                <a:rect l="T15" t="T16" r="T17" b="T18"/>
                <a:pathLst>
                  <a:path w="41" h="329">
                    <a:moveTo>
                      <a:pt x="0" y="329"/>
                    </a:moveTo>
                    <a:lnTo>
                      <a:pt x="41" y="288"/>
                    </a:lnTo>
                    <a:lnTo>
                      <a:pt x="41" y="0"/>
                    </a:lnTo>
                    <a:lnTo>
                      <a:pt x="0" y="37"/>
                    </a:lnTo>
                    <a:lnTo>
                      <a:pt x="0" y="32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5" name="Freeform 201"/>
              <p:cNvSpPr>
                <a:spLocks/>
              </p:cNvSpPr>
              <p:nvPr/>
            </p:nvSpPr>
            <p:spPr bwMode="auto">
              <a:xfrm>
                <a:off x="3702" y="2130"/>
                <a:ext cx="41" cy="329"/>
              </a:xfrm>
              <a:custGeom>
                <a:avLst/>
                <a:gdLst>
                  <a:gd name="T0" fmla="*/ 0 w 41"/>
                  <a:gd name="T1" fmla="*/ 329 h 329"/>
                  <a:gd name="T2" fmla="*/ 41 w 41"/>
                  <a:gd name="T3" fmla="*/ 288 h 329"/>
                  <a:gd name="T4" fmla="*/ 41 w 41"/>
                  <a:gd name="T5" fmla="*/ 0 h 329"/>
                  <a:gd name="T6" fmla="*/ 0 w 41"/>
                  <a:gd name="T7" fmla="*/ 37 h 329"/>
                  <a:gd name="T8" fmla="*/ 0 w 41"/>
                  <a:gd name="T9" fmla="*/ 329 h 329"/>
                  <a:gd name="T10" fmla="*/ 0 60000 65536"/>
                  <a:gd name="T11" fmla="*/ 0 60000 65536"/>
                  <a:gd name="T12" fmla="*/ 0 60000 65536"/>
                  <a:gd name="T13" fmla="*/ 0 60000 65536"/>
                  <a:gd name="T14" fmla="*/ 0 60000 65536"/>
                  <a:gd name="T15" fmla="*/ 0 w 41"/>
                  <a:gd name="T16" fmla="*/ 0 h 329"/>
                  <a:gd name="T17" fmla="*/ 41 w 41"/>
                  <a:gd name="T18" fmla="*/ 329 h 329"/>
                </a:gdLst>
                <a:ahLst/>
                <a:cxnLst>
                  <a:cxn ang="T10">
                    <a:pos x="T0" y="T1"/>
                  </a:cxn>
                  <a:cxn ang="T11">
                    <a:pos x="T2" y="T3"/>
                  </a:cxn>
                  <a:cxn ang="T12">
                    <a:pos x="T4" y="T5"/>
                  </a:cxn>
                  <a:cxn ang="T13">
                    <a:pos x="T6" y="T7"/>
                  </a:cxn>
                  <a:cxn ang="T14">
                    <a:pos x="T8" y="T9"/>
                  </a:cxn>
                </a:cxnLst>
                <a:rect l="T15" t="T16" r="T17" b="T18"/>
                <a:pathLst>
                  <a:path w="41" h="329">
                    <a:moveTo>
                      <a:pt x="0" y="329"/>
                    </a:moveTo>
                    <a:lnTo>
                      <a:pt x="41" y="288"/>
                    </a:lnTo>
                    <a:lnTo>
                      <a:pt x="41" y="0"/>
                    </a:lnTo>
                    <a:lnTo>
                      <a:pt x="0" y="37"/>
                    </a:lnTo>
                    <a:lnTo>
                      <a:pt x="0" y="329"/>
                    </a:lnTo>
                    <a:close/>
                  </a:path>
                </a:pathLst>
              </a:custGeom>
              <a:solidFill>
                <a:srgbClr val="7A7A5A"/>
              </a:solidFill>
              <a:ln w="4763">
                <a:solidFill>
                  <a:srgbClr val="494936"/>
                </a:solidFill>
                <a:round/>
                <a:headEnd/>
                <a:tailEnd/>
              </a:ln>
            </p:spPr>
            <p:txBody>
              <a:bodyPr/>
              <a:lstStyle/>
              <a:p>
                <a:endParaRPr lang="en-US"/>
              </a:p>
            </p:txBody>
          </p:sp>
          <p:sp>
            <p:nvSpPr>
              <p:cNvPr id="1256" name="Freeform 202"/>
              <p:cNvSpPr>
                <a:spLocks/>
              </p:cNvSpPr>
              <p:nvPr/>
            </p:nvSpPr>
            <p:spPr bwMode="auto">
              <a:xfrm>
                <a:off x="3331" y="2459"/>
                <a:ext cx="371" cy="15"/>
              </a:xfrm>
              <a:custGeom>
                <a:avLst/>
                <a:gdLst>
                  <a:gd name="T0" fmla="*/ 43 w 371"/>
                  <a:gd name="T1" fmla="*/ 15 h 15"/>
                  <a:gd name="T2" fmla="*/ 0 w 371"/>
                  <a:gd name="T3" fmla="*/ 0 h 15"/>
                  <a:gd name="T4" fmla="*/ 371 w 371"/>
                  <a:gd name="T5" fmla="*/ 0 h 15"/>
                  <a:gd name="T6" fmla="*/ 336 w 371"/>
                  <a:gd name="T7" fmla="*/ 15 h 15"/>
                  <a:gd name="T8" fmla="*/ 43 w 371"/>
                  <a:gd name="T9" fmla="*/ 15 h 15"/>
                  <a:gd name="T10" fmla="*/ 0 60000 65536"/>
                  <a:gd name="T11" fmla="*/ 0 60000 65536"/>
                  <a:gd name="T12" fmla="*/ 0 60000 65536"/>
                  <a:gd name="T13" fmla="*/ 0 60000 65536"/>
                  <a:gd name="T14" fmla="*/ 0 60000 65536"/>
                  <a:gd name="T15" fmla="*/ 0 w 371"/>
                  <a:gd name="T16" fmla="*/ 0 h 15"/>
                  <a:gd name="T17" fmla="*/ 371 w 371"/>
                  <a:gd name="T18" fmla="*/ 15 h 15"/>
                </a:gdLst>
                <a:ahLst/>
                <a:cxnLst>
                  <a:cxn ang="T10">
                    <a:pos x="T0" y="T1"/>
                  </a:cxn>
                  <a:cxn ang="T11">
                    <a:pos x="T2" y="T3"/>
                  </a:cxn>
                  <a:cxn ang="T12">
                    <a:pos x="T4" y="T5"/>
                  </a:cxn>
                  <a:cxn ang="T13">
                    <a:pos x="T6" y="T7"/>
                  </a:cxn>
                  <a:cxn ang="T14">
                    <a:pos x="T8" y="T9"/>
                  </a:cxn>
                </a:cxnLst>
                <a:rect l="T15" t="T16" r="T17" b="T18"/>
                <a:pathLst>
                  <a:path w="371" h="15">
                    <a:moveTo>
                      <a:pt x="43" y="15"/>
                    </a:moveTo>
                    <a:lnTo>
                      <a:pt x="0" y="0"/>
                    </a:lnTo>
                    <a:lnTo>
                      <a:pt x="371" y="0"/>
                    </a:lnTo>
                    <a:lnTo>
                      <a:pt x="336" y="15"/>
                    </a:lnTo>
                    <a:lnTo>
                      <a:pt x="43" y="15"/>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7" name="Freeform 203"/>
              <p:cNvSpPr>
                <a:spLocks/>
              </p:cNvSpPr>
              <p:nvPr/>
            </p:nvSpPr>
            <p:spPr bwMode="auto">
              <a:xfrm>
                <a:off x="3331" y="2459"/>
                <a:ext cx="371" cy="15"/>
              </a:xfrm>
              <a:custGeom>
                <a:avLst/>
                <a:gdLst>
                  <a:gd name="T0" fmla="*/ 43 w 371"/>
                  <a:gd name="T1" fmla="*/ 15 h 15"/>
                  <a:gd name="T2" fmla="*/ 0 w 371"/>
                  <a:gd name="T3" fmla="*/ 0 h 15"/>
                  <a:gd name="T4" fmla="*/ 371 w 371"/>
                  <a:gd name="T5" fmla="*/ 0 h 15"/>
                  <a:gd name="T6" fmla="*/ 336 w 371"/>
                  <a:gd name="T7" fmla="*/ 15 h 15"/>
                  <a:gd name="T8" fmla="*/ 43 w 371"/>
                  <a:gd name="T9" fmla="*/ 15 h 15"/>
                  <a:gd name="T10" fmla="*/ 0 60000 65536"/>
                  <a:gd name="T11" fmla="*/ 0 60000 65536"/>
                  <a:gd name="T12" fmla="*/ 0 60000 65536"/>
                  <a:gd name="T13" fmla="*/ 0 60000 65536"/>
                  <a:gd name="T14" fmla="*/ 0 60000 65536"/>
                  <a:gd name="T15" fmla="*/ 0 w 371"/>
                  <a:gd name="T16" fmla="*/ 0 h 15"/>
                  <a:gd name="T17" fmla="*/ 371 w 371"/>
                  <a:gd name="T18" fmla="*/ 15 h 15"/>
                </a:gdLst>
                <a:ahLst/>
                <a:cxnLst>
                  <a:cxn ang="T10">
                    <a:pos x="T0" y="T1"/>
                  </a:cxn>
                  <a:cxn ang="T11">
                    <a:pos x="T2" y="T3"/>
                  </a:cxn>
                  <a:cxn ang="T12">
                    <a:pos x="T4" y="T5"/>
                  </a:cxn>
                  <a:cxn ang="T13">
                    <a:pos x="T6" y="T7"/>
                  </a:cxn>
                  <a:cxn ang="T14">
                    <a:pos x="T8" y="T9"/>
                  </a:cxn>
                </a:cxnLst>
                <a:rect l="T15" t="T16" r="T17" b="T18"/>
                <a:pathLst>
                  <a:path w="371" h="15">
                    <a:moveTo>
                      <a:pt x="43" y="15"/>
                    </a:moveTo>
                    <a:lnTo>
                      <a:pt x="0" y="0"/>
                    </a:lnTo>
                    <a:lnTo>
                      <a:pt x="371" y="0"/>
                    </a:lnTo>
                    <a:lnTo>
                      <a:pt x="336" y="15"/>
                    </a:lnTo>
                    <a:lnTo>
                      <a:pt x="43" y="15"/>
                    </a:lnTo>
                    <a:close/>
                  </a:path>
                </a:pathLst>
              </a:custGeom>
              <a:solidFill>
                <a:srgbClr val="A5A585"/>
              </a:solidFill>
              <a:ln w="4763">
                <a:solidFill>
                  <a:srgbClr val="494936"/>
                </a:solidFill>
                <a:round/>
                <a:headEnd/>
                <a:tailEnd/>
              </a:ln>
            </p:spPr>
            <p:txBody>
              <a:bodyPr/>
              <a:lstStyle/>
              <a:p>
                <a:endParaRPr lang="en-US"/>
              </a:p>
            </p:txBody>
          </p:sp>
          <p:sp>
            <p:nvSpPr>
              <p:cNvPr id="1258" name="Rectangle 204"/>
              <p:cNvSpPr>
                <a:spLocks noChangeArrowheads="1"/>
              </p:cNvSpPr>
              <p:nvPr/>
            </p:nvSpPr>
            <p:spPr bwMode="auto">
              <a:xfrm>
                <a:off x="3332" y="2168"/>
                <a:ext cx="372" cy="293"/>
              </a:xfrm>
              <a:prstGeom prst="rect">
                <a:avLst/>
              </a:prstGeom>
              <a:solidFill>
                <a:srgbClr val="B7B79D"/>
              </a:solidFill>
              <a:ln w="4763">
                <a:solidFill>
                  <a:srgbClr val="494936"/>
                </a:solidFill>
                <a:miter lim="800000"/>
                <a:headEnd/>
                <a:tailEnd/>
              </a:ln>
            </p:spPr>
            <p:txBody>
              <a:bodyPr/>
              <a:lstStyle/>
              <a:p>
                <a:endParaRPr lang="vi-VN"/>
              </a:p>
            </p:txBody>
          </p:sp>
          <p:sp>
            <p:nvSpPr>
              <p:cNvPr id="1259" name="Rectangle 205"/>
              <p:cNvSpPr>
                <a:spLocks noChangeArrowheads="1"/>
              </p:cNvSpPr>
              <p:nvPr/>
            </p:nvSpPr>
            <p:spPr bwMode="auto">
              <a:xfrm>
                <a:off x="3364" y="2206"/>
                <a:ext cx="308" cy="226"/>
              </a:xfrm>
              <a:prstGeom prst="rect">
                <a:avLst/>
              </a:prstGeom>
              <a:solidFill>
                <a:srgbClr val="FFFFFF"/>
              </a:solidFill>
              <a:ln w="4763">
                <a:solidFill>
                  <a:srgbClr val="494936"/>
                </a:solidFill>
                <a:miter lim="800000"/>
                <a:headEnd/>
                <a:tailEnd/>
              </a:ln>
            </p:spPr>
            <p:txBody>
              <a:bodyPr/>
              <a:lstStyle/>
              <a:p>
                <a:endParaRPr lang="vi-VN"/>
              </a:p>
            </p:txBody>
          </p:sp>
          <p:sp>
            <p:nvSpPr>
              <p:cNvPr id="1260" name="Freeform 206"/>
              <p:cNvSpPr>
                <a:spLocks/>
              </p:cNvSpPr>
              <p:nvPr/>
            </p:nvSpPr>
            <p:spPr bwMode="auto">
              <a:xfrm>
                <a:off x="3257" y="2509"/>
                <a:ext cx="463" cy="70"/>
              </a:xfrm>
              <a:custGeom>
                <a:avLst/>
                <a:gdLst>
                  <a:gd name="T0" fmla="*/ 0 w 463"/>
                  <a:gd name="T1" fmla="*/ 70 h 70"/>
                  <a:gd name="T2" fmla="*/ 59 w 463"/>
                  <a:gd name="T3" fmla="*/ 0 h 70"/>
                  <a:gd name="T4" fmla="*/ 463 w 463"/>
                  <a:gd name="T5" fmla="*/ 0 h 70"/>
                  <a:gd name="T6" fmla="*/ 404 w 463"/>
                  <a:gd name="T7" fmla="*/ 70 h 70"/>
                  <a:gd name="T8" fmla="*/ 0 w 463"/>
                  <a:gd name="T9" fmla="*/ 70 h 70"/>
                  <a:gd name="T10" fmla="*/ 0 60000 65536"/>
                  <a:gd name="T11" fmla="*/ 0 60000 65536"/>
                  <a:gd name="T12" fmla="*/ 0 60000 65536"/>
                  <a:gd name="T13" fmla="*/ 0 60000 65536"/>
                  <a:gd name="T14" fmla="*/ 0 60000 65536"/>
                  <a:gd name="T15" fmla="*/ 0 w 463"/>
                  <a:gd name="T16" fmla="*/ 0 h 70"/>
                  <a:gd name="T17" fmla="*/ 463 w 463"/>
                  <a:gd name="T18" fmla="*/ 70 h 70"/>
                </a:gdLst>
                <a:ahLst/>
                <a:cxnLst>
                  <a:cxn ang="T10">
                    <a:pos x="T0" y="T1"/>
                  </a:cxn>
                  <a:cxn ang="T11">
                    <a:pos x="T2" y="T3"/>
                  </a:cxn>
                  <a:cxn ang="T12">
                    <a:pos x="T4" y="T5"/>
                  </a:cxn>
                  <a:cxn ang="T13">
                    <a:pos x="T6" y="T7"/>
                  </a:cxn>
                  <a:cxn ang="T14">
                    <a:pos x="T8" y="T9"/>
                  </a:cxn>
                </a:cxnLst>
                <a:rect l="T15" t="T16" r="T17" b="T18"/>
                <a:pathLst>
                  <a:path w="463" h="70">
                    <a:moveTo>
                      <a:pt x="0" y="70"/>
                    </a:moveTo>
                    <a:lnTo>
                      <a:pt x="59" y="0"/>
                    </a:lnTo>
                    <a:lnTo>
                      <a:pt x="463" y="0"/>
                    </a:lnTo>
                    <a:lnTo>
                      <a:pt x="404" y="70"/>
                    </a:lnTo>
                    <a:lnTo>
                      <a:pt x="0" y="7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1" name="Freeform 207"/>
              <p:cNvSpPr>
                <a:spLocks/>
              </p:cNvSpPr>
              <p:nvPr/>
            </p:nvSpPr>
            <p:spPr bwMode="auto">
              <a:xfrm>
                <a:off x="3257" y="2509"/>
                <a:ext cx="463" cy="70"/>
              </a:xfrm>
              <a:custGeom>
                <a:avLst/>
                <a:gdLst>
                  <a:gd name="T0" fmla="*/ 0 w 463"/>
                  <a:gd name="T1" fmla="*/ 70 h 70"/>
                  <a:gd name="T2" fmla="*/ 59 w 463"/>
                  <a:gd name="T3" fmla="*/ 0 h 70"/>
                  <a:gd name="T4" fmla="*/ 463 w 463"/>
                  <a:gd name="T5" fmla="*/ 0 h 70"/>
                  <a:gd name="T6" fmla="*/ 404 w 463"/>
                  <a:gd name="T7" fmla="*/ 70 h 70"/>
                  <a:gd name="T8" fmla="*/ 0 w 463"/>
                  <a:gd name="T9" fmla="*/ 70 h 70"/>
                  <a:gd name="T10" fmla="*/ 0 60000 65536"/>
                  <a:gd name="T11" fmla="*/ 0 60000 65536"/>
                  <a:gd name="T12" fmla="*/ 0 60000 65536"/>
                  <a:gd name="T13" fmla="*/ 0 60000 65536"/>
                  <a:gd name="T14" fmla="*/ 0 60000 65536"/>
                  <a:gd name="T15" fmla="*/ 0 w 463"/>
                  <a:gd name="T16" fmla="*/ 0 h 70"/>
                  <a:gd name="T17" fmla="*/ 463 w 463"/>
                  <a:gd name="T18" fmla="*/ 70 h 70"/>
                </a:gdLst>
                <a:ahLst/>
                <a:cxnLst>
                  <a:cxn ang="T10">
                    <a:pos x="T0" y="T1"/>
                  </a:cxn>
                  <a:cxn ang="T11">
                    <a:pos x="T2" y="T3"/>
                  </a:cxn>
                  <a:cxn ang="T12">
                    <a:pos x="T4" y="T5"/>
                  </a:cxn>
                  <a:cxn ang="T13">
                    <a:pos x="T6" y="T7"/>
                  </a:cxn>
                  <a:cxn ang="T14">
                    <a:pos x="T8" y="T9"/>
                  </a:cxn>
                </a:cxnLst>
                <a:rect l="T15" t="T16" r="T17" b="T18"/>
                <a:pathLst>
                  <a:path w="463" h="70">
                    <a:moveTo>
                      <a:pt x="0" y="70"/>
                    </a:moveTo>
                    <a:lnTo>
                      <a:pt x="59" y="0"/>
                    </a:lnTo>
                    <a:lnTo>
                      <a:pt x="463" y="0"/>
                    </a:lnTo>
                    <a:lnTo>
                      <a:pt x="404" y="70"/>
                    </a:lnTo>
                    <a:lnTo>
                      <a:pt x="0" y="70"/>
                    </a:lnTo>
                    <a:close/>
                  </a:path>
                </a:pathLst>
              </a:custGeom>
              <a:solidFill>
                <a:srgbClr val="C9C9B6"/>
              </a:solidFill>
              <a:ln w="4763">
                <a:solidFill>
                  <a:srgbClr val="494936"/>
                </a:solidFill>
                <a:round/>
                <a:headEnd/>
                <a:tailEnd/>
              </a:ln>
            </p:spPr>
            <p:txBody>
              <a:bodyPr/>
              <a:lstStyle/>
              <a:p>
                <a:endParaRPr lang="en-US"/>
              </a:p>
            </p:txBody>
          </p:sp>
          <p:sp>
            <p:nvSpPr>
              <p:cNvPr id="1262" name="Freeform 208"/>
              <p:cNvSpPr>
                <a:spLocks/>
              </p:cNvSpPr>
              <p:nvPr/>
            </p:nvSpPr>
            <p:spPr bwMode="auto">
              <a:xfrm>
                <a:off x="3661" y="2509"/>
                <a:ext cx="59" cy="84"/>
              </a:xfrm>
              <a:custGeom>
                <a:avLst/>
                <a:gdLst>
                  <a:gd name="T0" fmla="*/ 0 w 59"/>
                  <a:gd name="T1" fmla="*/ 84 h 84"/>
                  <a:gd name="T2" fmla="*/ 59 w 59"/>
                  <a:gd name="T3" fmla="*/ 26 h 84"/>
                  <a:gd name="T4" fmla="*/ 59 w 59"/>
                  <a:gd name="T5" fmla="*/ 0 h 84"/>
                  <a:gd name="T6" fmla="*/ 0 w 59"/>
                  <a:gd name="T7" fmla="*/ 70 h 84"/>
                  <a:gd name="T8" fmla="*/ 0 w 59"/>
                  <a:gd name="T9" fmla="*/ 84 h 84"/>
                  <a:gd name="T10" fmla="*/ 0 60000 65536"/>
                  <a:gd name="T11" fmla="*/ 0 60000 65536"/>
                  <a:gd name="T12" fmla="*/ 0 60000 65536"/>
                  <a:gd name="T13" fmla="*/ 0 60000 65536"/>
                  <a:gd name="T14" fmla="*/ 0 60000 65536"/>
                  <a:gd name="T15" fmla="*/ 0 w 59"/>
                  <a:gd name="T16" fmla="*/ 0 h 84"/>
                  <a:gd name="T17" fmla="*/ 59 w 59"/>
                  <a:gd name="T18" fmla="*/ 84 h 84"/>
                </a:gdLst>
                <a:ahLst/>
                <a:cxnLst>
                  <a:cxn ang="T10">
                    <a:pos x="T0" y="T1"/>
                  </a:cxn>
                  <a:cxn ang="T11">
                    <a:pos x="T2" y="T3"/>
                  </a:cxn>
                  <a:cxn ang="T12">
                    <a:pos x="T4" y="T5"/>
                  </a:cxn>
                  <a:cxn ang="T13">
                    <a:pos x="T6" y="T7"/>
                  </a:cxn>
                  <a:cxn ang="T14">
                    <a:pos x="T8" y="T9"/>
                  </a:cxn>
                </a:cxnLst>
                <a:rect l="T15" t="T16" r="T17" b="T18"/>
                <a:pathLst>
                  <a:path w="59" h="84">
                    <a:moveTo>
                      <a:pt x="0" y="84"/>
                    </a:moveTo>
                    <a:lnTo>
                      <a:pt x="59" y="26"/>
                    </a:lnTo>
                    <a:lnTo>
                      <a:pt x="59" y="0"/>
                    </a:lnTo>
                    <a:lnTo>
                      <a:pt x="0" y="70"/>
                    </a:lnTo>
                    <a:lnTo>
                      <a:pt x="0" y="84"/>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3" name="Freeform 209"/>
              <p:cNvSpPr>
                <a:spLocks/>
              </p:cNvSpPr>
              <p:nvPr/>
            </p:nvSpPr>
            <p:spPr bwMode="auto">
              <a:xfrm>
                <a:off x="3661" y="2509"/>
                <a:ext cx="59" cy="84"/>
              </a:xfrm>
              <a:custGeom>
                <a:avLst/>
                <a:gdLst>
                  <a:gd name="T0" fmla="*/ 0 w 59"/>
                  <a:gd name="T1" fmla="*/ 84 h 84"/>
                  <a:gd name="T2" fmla="*/ 59 w 59"/>
                  <a:gd name="T3" fmla="*/ 26 h 84"/>
                  <a:gd name="T4" fmla="*/ 59 w 59"/>
                  <a:gd name="T5" fmla="*/ 0 h 84"/>
                  <a:gd name="T6" fmla="*/ 0 w 59"/>
                  <a:gd name="T7" fmla="*/ 70 h 84"/>
                  <a:gd name="T8" fmla="*/ 0 w 59"/>
                  <a:gd name="T9" fmla="*/ 84 h 84"/>
                  <a:gd name="T10" fmla="*/ 0 60000 65536"/>
                  <a:gd name="T11" fmla="*/ 0 60000 65536"/>
                  <a:gd name="T12" fmla="*/ 0 60000 65536"/>
                  <a:gd name="T13" fmla="*/ 0 60000 65536"/>
                  <a:gd name="T14" fmla="*/ 0 60000 65536"/>
                  <a:gd name="T15" fmla="*/ 0 w 59"/>
                  <a:gd name="T16" fmla="*/ 0 h 84"/>
                  <a:gd name="T17" fmla="*/ 59 w 59"/>
                  <a:gd name="T18" fmla="*/ 84 h 84"/>
                </a:gdLst>
                <a:ahLst/>
                <a:cxnLst>
                  <a:cxn ang="T10">
                    <a:pos x="T0" y="T1"/>
                  </a:cxn>
                  <a:cxn ang="T11">
                    <a:pos x="T2" y="T3"/>
                  </a:cxn>
                  <a:cxn ang="T12">
                    <a:pos x="T4" y="T5"/>
                  </a:cxn>
                  <a:cxn ang="T13">
                    <a:pos x="T6" y="T7"/>
                  </a:cxn>
                  <a:cxn ang="T14">
                    <a:pos x="T8" y="T9"/>
                  </a:cxn>
                </a:cxnLst>
                <a:rect l="T15" t="T16" r="T17" b="T18"/>
                <a:pathLst>
                  <a:path w="59" h="84">
                    <a:moveTo>
                      <a:pt x="0" y="84"/>
                    </a:moveTo>
                    <a:lnTo>
                      <a:pt x="59" y="26"/>
                    </a:lnTo>
                    <a:lnTo>
                      <a:pt x="59" y="0"/>
                    </a:lnTo>
                    <a:lnTo>
                      <a:pt x="0" y="70"/>
                    </a:lnTo>
                    <a:lnTo>
                      <a:pt x="0" y="84"/>
                    </a:lnTo>
                    <a:close/>
                  </a:path>
                </a:pathLst>
              </a:custGeom>
              <a:solidFill>
                <a:srgbClr val="7A7A5A"/>
              </a:solidFill>
              <a:ln w="4763">
                <a:solidFill>
                  <a:srgbClr val="494936"/>
                </a:solidFill>
                <a:round/>
                <a:headEnd/>
                <a:tailEnd/>
              </a:ln>
            </p:spPr>
            <p:txBody>
              <a:bodyPr/>
              <a:lstStyle/>
              <a:p>
                <a:endParaRPr lang="en-US"/>
              </a:p>
            </p:txBody>
          </p:sp>
          <p:sp>
            <p:nvSpPr>
              <p:cNvPr id="1264" name="Rectangle 210"/>
              <p:cNvSpPr>
                <a:spLocks noChangeArrowheads="1"/>
              </p:cNvSpPr>
              <p:nvPr/>
            </p:nvSpPr>
            <p:spPr bwMode="auto">
              <a:xfrm>
                <a:off x="3257" y="2579"/>
                <a:ext cx="404"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265" name="Rectangle 211"/>
              <p:cNvSpPr>
                <a:spLocks noChangeArrowheads="1"/>
              </p:cNvSpPr>
              <p:nvPr/>
            </p:nvSpPr>
            <p:spPr bwMode="auto">
              <a:xfrm>
                <a:off x="3258" y="2580"/>
                <a:ext cx="402" cy="12"/>
              </a:xfrm>
              <a:prstGeom prst="rect">
                <a:avLst/>
              </a:prstGeom>
              <a:solidFill>
                <a:srgbClr val="B7B79D"/>
              </a:solidFill>
              <a:ln w="4763">
                <a:solidFill>
                  <a:srgbClr val="494936"/>
                </a:solidFill>
                <a:miter lim="800000"/>
                <a:headEnd/>
                <a:tailEnd/>
              </a:ln>
            </p:spPr>
            <p:txBody>
              <a:bodyPr/>
              <a:lstStyle/>
              <a:p>
                <a:endParaRPr lang="vi-VN"/>
              </a:p>
            </p:txBody>
          </p:sp>
        </p:grpSp>
      </p:grpSp>
      <p:grpSp>
        <p:nvGrpSpPr>
          <p:cNvPr id="22" name="Group 212"/>
          <p:cNvGrpSpPr>
            <a:grpSpLocks/>
          </p:cNvGrpSpPr>
          <p:nvPr/>
        </p:nvGrpSpPr>
        <p:grpSpPr bwMode="auto">
          <a:xfrm>
            <a:off x="3143251" y="3933825"/>
            <a:ext cx="1903413" cy="1366838"/>
            <a:chOff x="1020" y="2478"/>
            <a:chExt cx="1199" cy="861"/>
          </a:xfrm>
        </p:grpSpPr>
        <p:pic>
          <p:nvPicPr>
            <p:cNvPr id="1206" name="Picture 213" descr="sm_dance"/>
            <p:cNvPicPr>
              <a:picLocks noChangeAspect="1" noChangeArrowheads="1"/>
            </p:cNvPicPr>
            <p:nvPr/>
          </p:nvPicPr>
          <p:blipFill>
            <a:blip r:embed="rId26">
              <a:extLst>
                <a:ext uri="{28A0092B-C50C-407E-A947-70E740481C1C}">
                  <a14:useLocalDpi xmlns:a14="http://schemas.microsoft.com/office/drawing/2010/main" val="0"/>
                </a:ext>
              </a:extLst>
            </a:blip>
            <a:srcRect l="15396" t="1244" r="14153" b="49455"/>
            <a:stretch>
              <a:fillRect/>
            </a:stretch>
          </p:blipFill>
          <p:spPr bwMode="auto">
            <a:xfrm>
              <a:off x="1020" y="3022"/>
              <a:ext cx="45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68" name="Object 214"/>
            <p:cNvGraphicFramePr>
              <a:graphicFrameLocks noChangeAspect="1"/>
            </p:cNvGraphicFramePr>
            <p:nvPr/>
          </p:nvGraphicFramePr>
          <p:xfrm>
            <a:off x="1292" y="2478"/>
            <a:ext cx="927" cy="564"/>
          </p:xfrm>
          <a:graphic>
            <a:graphicData uri="http://schemas.openxmlformats.org/presentationml/2006/ole">
              <mc:AlternateContent xmlns:mc="http://schemas.openxmlformats.org/markup-compatibility/2006">
                <mc:Choice xmlns:v="urn:schemas-microsoft-com:vml" Requires="v">
                  <p:oleObj name="Visio" r:id="rId92" imgW="1471611" imgH="895502" progId="Visio.Drawing.11">
                    <p:embed/>
                  </p:oleObj>
                </mc:Choice>
                <mc:Fallback>
                  <p:oleObj name="Visio" r:id="rId92" imgW="1471611" imgH="895502" progId="Visio.Drawing.11">
                    <p:embed/>
                    <p:pic>
                      <p:nvPicPr>
                        <p:cNvPr id="1068" name="Object 214"/>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1292" y="2478"/>
                          <a:ext cx="927" cy="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3" name="Group 215"/>
          <p:cNvGrpSpPr>
            <a:grpSpLocks/>
          </p:cNvGrpSpPr>
          <p:nvPr/>
        </p:nvGrpSpPr>
        <p:grpSpPr bwMode="auto">
          <a:xfrm>
            <a:off x="8040688" y="104776"/>
            <a:ext cx="1223962" cy="6742113"/>
            <a:chOff x="612" y="73"/>
            <a:chExt cx="771" cy="4247"/>
          </a:xfrm>
        </p:grpSpPr>
        <p:grpSp>
          <p:nvGrpSpPr>
            <p:cNvPr id="1145" name="Group 216"/>
            <p:cNvGrpSpPr>
              <a:grpSpLocks/>
            </p:cNvGrpSpPr>
            <p:nvPr/>
          </p:nvGrpSpPr>
          <p:grpSpPr bwMode="auto">
            <a:xfrm>
              <a:off x="612" y="73"/>
              <a:ext cx="771" cy="3853"/>
              <a:chOff x="612" y="73"/>
              <a:chExt cx="771" cy="3853"/>
            </a:xfrm>
          </p:grpSpPr>
          <p:graphicFrame>
            <p:nvGraphicFramePr>
              <p:cNvPr id="1061" name="Object 217"/>
              <p:cNvGraphicFramePr>
                <a:graphicFrameLocks noChangeAspect="1"/>
              </p:cNvGraphicFramePr>
              <p:nvPr/>
            </p:nvGraphicFramePr>
            <p:xfrm>
              <a:off x="612" y="73"/>
              <a:ext cx="771" cy="269"/>
            </p:xfrm>
            <a:graphic>
              <a:graphicData uri="http://schemas.openxmlformats.org/presentationml/2006/ole">
                <mc:AlternateContent xmlns:mc="http://schemas.openxmlformats.org/markup-compatibility/2006">
                  <mc:Choice xmlns:v="urn:schemas-microsoft-com:vml" Requires="v">
                    <p:oleObj name="Visio" r:id="rId94" imgW="1657816" imgH="577596" progId="Visio.Drawing.11">
                      <p:embed/>
                    </p:oleObj>
                  </mc:Choice>
                  <mc:Fallback>
                    <p:oleObj name="Visio" r:id="rId94" imgW="1657816" imgH="577596" progId="Visio.Drawing.11">
                      <p:embed/>
                      <p:pic>
                        <p:nvPicPr>
                          <p:cNvPr id="1061" name="Object 217"/>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612" y="73"/>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2" name="Object 218"/>
              <p:cNvGraphicFramePr>
                <a:graphicFrameLocks noChangeAspect="1"/>
              </p:cNvGraphicFramePr>
              <p:nvPr/>
            </p:nvGraphicFramePr>
            <p:xfrm>
              <a:off x="612" y="663"/>
              <a:ext cx="771" cy="269"/>
            </p:xfrm>
            <a:graphic>
              <a:graphicData uri="http://schemas.openxmlformats.org/presentationml/2006/ole">
                <mc:AlternateContent xmlns:mc="http://schemas.openxmlformats.org/markup-compatibility/2006">
                  <mc:Choice xmlns:v="urn:schemas-microsoft-com:vml" Requires="v">
                    <p:oleObj name="Visio" r:id="rId95" imgW="1657816" imgH="577596" progId="Visio.Drawing.11">
                      <p:embed/>
                    </p:oleObj>
                  </mc:Choice>
                  <mc:Fallback>
                    <p:oleObj name="Visio" r:id="rId95" imgW="1657816" imgH="577596" progId="Visio.Drawing.11">
                      <p:embed/>
                      <p:pic>
                        <p:nvPicPr>
                          <p:cNvPr id="1062" name="Object 218"/>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12" y="663"/>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3" name="Object 219"/>
              <p:cNvGraphicFramePr>
                <a:graphicFrameLocks noChangeAspect="1"/>
              </p:cNvGraphicFramePr>
              <p:nvPr/>
            </p:nvGraphicFramePr>
            <p:xfrm>
              <a:off x="612" y="1253"/>
              <a:ext cx="771" cy="269"/>
            </p:xfrm>
            <a:graphic>
              <a:graphicData uri="http://schemas.openxmlformats.org/presentationml/2006/ole">
                <mc:AlternateContent xmlns:mc="http://schemas.openxmlformats.org/markup-compatibility/2006">
                  <mc:Choice xmlns:v="urn:schemas-microsoft-com:vml" Requires="v">
                    <p:oleObj name="Visio" r:id="rId96" imgW="1657816" imgH="577596" progId="Visio.Drawing.11">
                      <p:embed/>
                    </p:oleObj>
                  </mc:Choice>
                  <mc:Fallback>
                    <p:oleObj name="Visio" r:id="rId96" imgW="1657816" imgH="577596" progId="Visio.Drawing.11">
                      <p:embed/>
                      <p:pic>
                        <p:nvPicPr>
                          <p:cNvPr id="1063" name="Object 219"/>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12" y="1253"/>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4" name="Object 220"/>
              <p:cNvGraphicFramePr>
                <a:graphicFrameLocks noChangeAspect="1"/>
              </p:cNvGraphicFramePr>
              <p:nvPr/>
            </p:nvGraphicFramePr>
            <p:xfrm>
              <a:off x="612" y="1842"/>
              <a:ext cx="771" cy="269"/>
            </p:xfrm>
            <a:graphic>
              <a:graphicData uri="http://schemas.openxmlformats.org/presentationml/2006/ole">
                <mc:AlternateContent xmlns:mc="http://schemas.openxmlformats.org/markup-compatibility/2006">
                  <mc:Choice xmlns:v="urn:schemas-microsoft-com:vml" Requires="v">
                    <p:oleObj name="Visio" r:id="rId97" imgW="1657816" imgH="577596" progId="Visio.Drawing.11">
                      <p:embed/>
                    </p:oleObj>
                  </mc:Choice>
                  <mc:Fallback>
                    <p:oleObj name="Visio" r:id="rId97" imgW="1657816" imgH="577596" progId="Visio.Drawing.11">
                      <p:embed/>
                      <p:pic>
                        <p:nvPicPr>
                          <p:cNvPr id="1064" name="Object 220"/>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12" y="1842"/>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 name="Object 221"/>
              <p:cNvGraphicFramePr>
                <a:graphicFrameLocks noChangeAspect="1"/>
              </p:cNvGraphicFramePr>
              <p:nvPr/>
            </p:nvGraphicFramePr>
            <p:xfrm>
              <a:off x="612" y="2432"/>
              <a:ext cx="771" cy="269"/>
            </p:xfrm>
            <a:graphic>
              <a:graphicData uri="http://schemas.openxmlformats.org/presentationml/2006/ole">
                <mc:AlternateContent xmlns:mc="http://schemas.openxmlformats.org/markup-compatibility/2006">
                  <mc:Choice xmlns:v="urn:schemas-microsoft-com:vml" Requires="v">
                    <p:oleObj name="Visio" r:id="rId98" imgW="1657816" imgH="577596" progId="Visio.Drawing.11">
                      <p:embed/>
                    </p:oleObj>
                  </mc:Choice>
                  <mc:Fallback>
                    <p:oleObj name="Visio" r:id="rId98" imgW="1657816" imgH="577596" progId="Visio.Drawing.11">
                      <p:embed/>
                      <p:pic>
                        <p:nvPicPr>
                          <p:cNvPr id="1065" name="Object 221"/>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12" y="2432"/>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6" name="Object 222"/>
              <p:cNvGraphicFramePr>
                <a:graphicFrameLocks noChangeAspect="1"/>
              </p:cNvGraphicFramePr>
              <p:nvPr/>
            </p:nvGraphicFramePr>
            <p:xfrm>
              <a:off x="612" y="3022"/>
              <a:ext cx="771" cy="269"/>
            </p:xfrm>
            <a:graphic>
              <a:graphicData uri="http://schemas.openxmlformats.org/presentationml/2006/ole">
                <mc:AlternateContent xmlns:mc="http://schemas.openxmlformats.org/markup-compatibility/2006">
                  <mc:Choice xmlns:v="urn:schemas-microsoft-com:vml" Requires="v">
                    <p:oleObj name="Visio" r:id="rId99" imgW="1657816" imgH="577596" progId="Visio.Drawing.11">
                      <p:embed/>
                    </p:oleObj>
                  </mc:Choice>
                  <mc:Fallback>
                    <p:oleObj name="Visio" r:id="rId99" imgW="1657816" imgH="577596" progId="Visio.Drawing.11">
                      <p:embed/>
                      <p:pic>
                        <p:nvPicPr>
                          <p:cNvPr id="1066" name="Object 222"/>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12" y="3022"/>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7" name="Object 223"/>
              <p:cNvGraphicFramePr>
                <a:graphicFrameLocks noChangeAspect="1"/>
              </p:cNvGraphicFramePr>
              <p:nvPr/>
            </p:nvGraphicFramePr>
            <p:xfrm>
              <a:off x="612" y="3657"/>
              <a:ext cx="771" cy="269"/>
            </p:xfrm>
            <a:graphic>
              <a:graphicData uri="http://schemas.openxmlformats.org/presentationml/2006/ole">
                <mc:AlternateContent xmlns:mc="http://schemas.openxmlformats.org/markup-compatibility/2006">
                  <mc:Choice xmlns:v="urn:schemas-microsoft-com:vml" Requires="v">
                    <p:oleObj name="Visio" r:id="rId100" imgW="1657816" imgH="577596" progId="Visio.Drawing.11">
                      <p:embed/>
                    </p:oleObj>
                  </mc:Choice>
                  <mc:Fallback>
                    <p:oleObj name="Visio" r:id="rId100" imgW="1657816" imgH="577596" progId="Visio.Drawing.11">
                      <p:embed/>
                      <p:pic>
                        <p:nvPicPr>
                          <p:cNvPr id="1067" name="Object 223"/>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612" y="3657"/>
                            <a:ext cx="7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46" name="Group 224"/>
            <p:cNvGrpSpPr>
              <a:grpSpLocks noChangeAspect="1"/>
            </p:cNvGrpSpPr>
            <p:nvPr/>
          </p:nvGrpSpPr>
          <p:grpSpPr bwMode="auto">
            <a:xfrm>
              <a:off x="793" y="4095"/>
              <a:ext cx="318" cy="225"/>
              <a:chOff x="3152" y="2115"/>
              <a:chExt cx="682" cy="484"/>
            </a:xfrm>
          </p:grpSpPr>
          <p:sp>
            <p:nvSpPr>
              <p:cNvPr id="1147" name="AutoShape 225"/>
              <p:cNvSpPr>
                <a:spLocks noChangeAspect="1" noChangeArrowheads="1" noTextEdit="1"/>
              </p:cNvSpPr>
              <p:nvPr/>
            </p:nvSpPr>
            <p:spPr bwMode="auto">
              <a:xfrm>
                <a:off x="3152" y="2115"/>
                <a:ext cx="682"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148" name="Group 226"/>
              <p:cNvGrpSpPr>
                <a:grpSpLocks/>
              </p:cNvGrpSpPr>
              <p:nvPr/>
            </p:nvGrpSpPr>
            <p:grpSpPr bwMode="auto">
              <a:xfrm>
                <a:off x="3653" y="2462"/>
                <a:ext cx="144" cy="101"/>
                <a:chOff x="3653" y="2462"/>
                <a:chExt cx="144" cy="101"/>
              </a:xfrm>
            </p:grpSpPr>
            <p:sp>
              <p:nvSpPr>
                <p:cNvPr id="1204" name="Arc 227"/>
                <p:cNvSpPr>
                  <a:spLocks/>
                </p:cNvSpPr>
                <p:nvPr/>
              </p:nvSpPr>
              <p:spPr bwMode="auto">
                <a:xfrm>
                  <a:off x="3654" y="2462"/>
                  <a:ext cx="143" cy="101"/>
                </a:xfrm>
                <a:custGeom>
                  <a:avLst/>
                  <a:gdLst>
                    <a:gd name="T0" fmla="*/ 0 w 38280"/>
                    <a:gd name="T1" fmla="*/ 0 h 34953"/>
                    <a:gd name="T2" fmla="*/ 0 w 38280"/>
                    <a:gd name="T3" fmla="*/ 0 h 34953"/>
                    <a:gd name="T4" fmla="*/ 0 w 38280"/>
                    <a:gd name="T5" fmla="*/ 0 h 34953"/>
                    <a:gd name="T6" fmla="*/ 0 60000 65536"/>
                    <a:gd name="T7" fmla="*/ 0 60000 65536"/>
                    <a:gd name="T8" fmla="*/ 0 60000 65536"/>
                    <a:gd name="T9" fmla="*/ 0 w 38280"/>
                    <a:gd name="T10" fmla="*/ 0 h 34953"/>
                    <a:gd name="T11" fmla="*/ 38280 w 38280"/>
                    <a:gd name="T12" fmla="*/ 34953 h 34953"/>
                  </a:gdLst>
                  <a:ahLst/>
                  <a:cxnLst>
                    <a:cxn ang="T6">
                      <a:pos x="T0" y="T1"/>
                    </a:cxn>
                    <a:cxn ang="T7">
                      <a:pos x="T2" y="T3"/>
                    </a:cxn>
                    <a:cxn ang="T8">
                      <a:pos x="T4" y="T5"/>
                    </a:cxn>
                  </a:cxnLst>
                  <a:rect l="T9" t="T10" r="T11" b="T12"/>
                  <a:pathLst>
                    <a:path w="38280" h="34953" fill="none" extrusionOk="0">
                      <a:moveTo>
                        <a:pt x="-1" y="7876"/>
                      </a:moveTo>
                      <a:cubicBezTo>
                        <a:pt x="4102" y="2889"/>
                        <a:pt x="10221" y="-1"/>
                        <a:pt x="16680" y="0"/>
                      </a:cubicBezTo>
                      <a:cubicBezTo>
                        <a:pt x="28609" y="0"/>
                        <a:pt x="38280" y="9670"/>
                        <a:pt x="38280" y="21600"/>
                      </a:cubicBezTo>
                      <a:cubicBezTo>
                        <a:pt x="38280" y="26443"/>
                        <a:pt x="36652" y="31146"/>
                        <a:pt x="33658" y="34953"/>
                      </a:cubicBezTo>
                    </a:path>
                    <a:path w="38280" h="34953" stroke="0" extrusionOk="0">
                      <a:moveTo>
                        <a:pt x="-1" y="7876"/>
                      </a:moveTo>
                      <a:cubicBezTo>
                        <a:pt x="4102" y="2889"/>
                        <a:pt x="10221" y="-1"/>
                        <a:pt x="16680" y="0"/>
                      </a:cubicBezTo>
                      <a:cubicBezTo>
                        <a:pt x="28609" y="0"/>
                        <a:pt x="38280" y="9670"/>
                        <a:pt x="38280" y="21600"/>
                      </a:cubicBezTo>
                      <a:cubicBezTo>
                        <a:pt x="38280" y="26443"/>
                        <a:pt x="36652" y="31146"/>
                        <a:pt x="33658" y="34953"/>
                      </a:cubicBezTo>
                      <a:lnTo>
                        <a:pt x="16680" y="21600"/>
                      </a:lnTo>
                      <a:close/>
                    </a:path>
                  </a:pathLst>
                </a:custGeom>
                <a:noFill/>
                <a:ln w="19050">
                  <a:solidFill>
                    <a:srgbClr val="93936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5" name="Arc 228"/>
                <p:cNvSpPr>
                  <a:spLocks/>
                </p:cNvSpPr>
                <p:nvPr/>
              </p:nvSpPr>
              <p:spPr bwMode="auto">
                <a:xfrm>
                  <a:off x="3653" y="2462"/>
                  <a:ext cx="143" cy="101"/>
                </a:xfrm>
                <a:custGeom>
                  <a:avLst/>
                  <a:gdLst>
                    <a:gd name="T0" fmla="*/ 0 w 38420"/>
                    <a:gd name="T1" fmla="*/ 0 h 34953"/>
                    <a:gd name="T2" fmla="*/ 0 w 38420"/>
                    <a:gd name="T3" fmla="*/ 0 h 34953"/>
                    <a:gd name="T4" fmla="*/ 0 w 38420"/>
                    <a:gd name="T5" fmla="*/ 0 h 34953"/>
                    <a:gd name="T6" fmla="*/ 0 60000 65536"/>
                    <a:gd name="T7" fmla="*/ 0 60000 65536"/>
                    <a:gd name="T8" fmla="*/ 0 60000 65536"/>
                    <a:gd name="T9" fmla="*/ 0 w 38420"/>
                    <a:gd name="T10" fmla="*/ 0 h 34953"/>
                    <a:gd name="T11" fmla="*/ 38420 w 38420"/>
                    <a:gd name="T12" fmla="*/ 34953 h 34953"/>
                  </a:gdLst>
                  <a:ahLst/>
                  <a:cxnLst>
                    <a:cxn ang="T6">
                      <a:pos x="T0" y="T1"/>
                    </a:cxn>
                    <a:cxn ang="T7">
                      <a:pos x="T2" y="T3"/>
                    </a:cxn>
                    <a:cxn ang="T8">
                      <a:pos x="T4" y="T5"/>
                    </a:cxn>
                  </a:cxnLst>
                  <a:rect l="T9" t="T10" r="T11" b="T12"/>
                  <a:pathLst>
                    <a:path w="38420" h="34953" fill="none" extrusionOk="0">
                      <a:moveTo>
                        <a:pt x="0" y="8048"/>
                      </a:moveTo>
                      <a:cubicBezTo>
                        <a:pt x="4100" y="2959"/>
                        <a:pt x="10284" y="-1"/>
                        <a:pt x="16820" y="0"/>
                      </a:cubicBezTo>
                      <a:cubicBezTo>
                        <a:pt x="28749" y="0"/>
                        <a:pt x="38420" y="9670"/>
                        <a:pt x="38420" y="21600"/>
                      </a:cubicBezTo>
                      <a:cubicBezTo>
                        <a:pt x="38420" y="26443"/>
                        <a:pt x="36792" y="31146"/>
                        <a:pt x="33798" y="34953"/>
                      </a:cubicBezTo>
                    </a:path>
                    <a:path w="38420" h="34953" stroke="0" extrusionOk="0">
                      <a:moveTo>
                        <a:pt x="0" y="8048"/>
                      </a:moveTo>
                      <a:cubicBezTo>
                        <a:pt x="4100" y="2959"/>
                        <a:pt x="10284" y="-1"/>
                        <a:pt x="16820" y="0"/>
                      </a:cubicBezTo>
                      <a:cubicBezTo>
                        <a:pt x="28749" y="0"/>
                        <a:pt x="38420" y="9670"/>
                        <a:pt x="38420" y="21600"/>
                      </a:cubicBezTo>
                      <a:cubicBezTo>
                        <a:pt x="38420" y="26443"/>
                        <a:pt x="36792" y="31146"/>
                        <a:pt x="33798" y="34953"/>
                      </a:cubicBezTo>
                      <a:lnTo>
                        <a:pt x="16820" y="21600"/>
                      </a:lnTo>
                      <a:close/>
                    </a:path>
                  </a:pathLst>
                </a:custGeom>
                <a:noFill/>
                <a:ln w="9525">
                  <a:solidFill>
                    <a:srgbClr val="EDEDE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49" name="Freeform 229"/>
              <p:cNvSpPr>
                <a:spLocks/>
              </p:cNvSpPr>
              <p:nvPr/>
            </p:nvSpPr>
            <p:spPr bwMode="auto">
              <a:xfrm>
                <a:off x="3743" y="2523"/>
                <a:ext cx="82" cy="44"/>
              </a:xfrm>
              <a:custGeom>
                <a:avLst/>
                <a:gdLst>
                  <a:gd name="T0" fmla="*/ 0 w 82"/>
                  <a:gd name="T1" fmla="*/ 44 h 44"/>
                  <a:gd name="T2" fmla="*/ 30 w 82"/>
                  <a:gd name="T3" fmla="*/ 0 h 44"/>
                  <a:gd name="T4" fmla="*/ 82 w 82"/>
                  <a:gd name="T5" fmla="*/ 0 h 44"/>
                  <a:gd name="T6" fmla="*/ 53 w 82"/>
                  <a:gd name="T7" fmla="*/ 44 h 44"/>
                  <a:gd name="T8" fmla="*/ 0 w 82"/>
                  <a:gd name="T9" fmla="*/ 44 h 44"/>
                  <a:gd name="T10" fmla="*/ 0 60000 65536"/>
                  <a:gd name="T11" fmla="*/ 0 60000 65536"/>
                  <a:gd name="T12" fmla="*/ 0 60000 65536"/>
                  <a:gd name="T13" fmla="*/ 0 60000 65536"/>
                  <a:gd name="T14" fmla="*/ 0 60000 65536"/>
                  <a:gd name="T15" fmla="*/ 0 w 82"/>
                  <a:gd name="T16" fmla="*/ 0 h 44"/>
                  <a:gd name="T17" fmla="*/ 82 w 82"/>
                  <a:gd name="T18" fmla="*/ 44 h 44"/>
                </a:gdLst>
                <a:ahLst/>
                <a:cxnLst>
                  <a:cxn ang="T10">
                    <a:pos x="T0" y="T1"/>
                  </a:cxn>
                  <a:cxn ang="T11">
                    <a:pos x="T2" y="T3"/>
                  </a:cxn>
                  <a:cxn ang="T12">
                    <a:pos x="T4" y="T5"/>
                  </a:cxn>
                  <a:cxn ang="T13">
                    <a:pos x="T6" y="T7"/>
                  </a:cxn>
                  <a:cxn ang="T14">
                    <a:pos x="T8" y="T9"/>
                  </a:cxn>
                </a:cxnLst>
                <a:rect l="T15" t="T16" r="T17" b="T18"/>
                <a:pathLst>
                  <a:path w="82" h="44">
                    <a:moveTo>
                      <a:pt x="0" y="44"/>
                    </a:moveTo>
                    <a:lnTo>
                      <a:pt x="30" y="0"/>
                    </a:lnTo>
                    <a:lnTo>
                      <a:pt x="82" y="0"/>
                    </a:lnTo>
                    <a:lnTo>
                      <a:pt x="53" y="44"/>
                    </a:lnTo>
                    <a:lnTo>
                      <a:pt x="0" y="44"/>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0" name="Freeform 230"/>
              <p:cNvSpPr>
                <a:spLocks/>
              </p:cNvSpPr>
              <p:nvPr/>
            </p:nvSpPr>
            <p:spPr bwMode="auto">
              <a:xfrm>
                <a:off x="3743" y="2523"/>
                <a:ext cx="82" cy="44"/>
              </a:xfrm>
              <a:custGeom>
                <a:avLst/>
                <a:gdLst>
                  <a:gd name="T0" fmla="*/ 0 w 82"/>
                  <a:gd name="T1" fmla="*/ 44 h 44"/>
                  <a:gd name="T2" fmla="*/ 30 w 82"/>
                  <a:gd name="T3" fmla="*/ 0 h 44"/>
                  <a:gd name="T4" fmla="*/ 82 w 82"/>
                  <a:gd name="T5" fmla="*/ 0 h 44"/>
                  <a:gd name="T6" fmla="*/ 53 w 82"/>
                  <a:gd name="T7" fmla="*/ 44 h 44"/>
                  <a:gd name="T8" fmla="*/ 0 w 82"/>
                  <a:gd name="T9" fmla="*/ 44 h 44"/>
                  <a:gd name="T10" fmla="*/ 0 60000 65536"/>
                  <a:gd name="T11" fmla="*/ 0 60000 65536"/>
                  <a:gd name="T12" fmla="*/ 0 60000 65536"/>
                  <a:gd name="T13" fmla="*/ 0 60000 65536"/>
                  <a:gd name="T14" fmla="*/ 0 60000 65536"/>
                  <a:gd name="T15" fmla="*/ 0 w 82"/>
                  <a:gd name="T16" fmla="*/ 0 h 44"/>
                  <a:gd name="T17" fmla="*/ 82 w 82"/>
                  <a:gd name="T18" fmla="*/ 44 h 44"/>
                </a:gdLst>
                <a:ahLst/>
                <a:cxnLst>
                  <a:cxn ang="T10">
                    <a:pos x="T0" y="T1"/>
                  </a:cxn>
                  <a:cxn ang="T11">
                    <a:pos x="T2" y="T3"/>
                  </a:cxn>
                  <a:cxn ang="T12">
                    <a:pos x="T4" y="T5"/>
                  </a:cxn>
                  <a:cxn ang="T13">
                    <a:pos x="T6" y="T7"/>
                  </a:cxn>
                  <a:cxn ang="T14">
                    <a:pos x="T8" y="T9"/>
                  </a:cxn>
                </a:cxnLst>
                <a:rect l="T15" t="T16" r="T17" b="T18"/>
                <a:pathLst>
                  <a:path w="82" h="44">
                    <a:moveTo>
                      <a:pt x="0" y="44"/>
                    </a:moveTo>
                    <a:lnTo>
                      <a:pt x="30" y="0"/>
                    </a:lnTo>
                    <a:lnTo>
                      <a:pt x="82" y="0"/>
                    </a:lnTo>
                    <a:lnTo>
                      <a:pt x="53" y="44"/>
                    </a:lnTo>
                    <a:lnTo>
                      <a:pt x="0" y="44"/>
                    </a:lnTo>
                    <a:close/>
                  </a:path>
                </a:pathLst>
              </a:custGeom>
              <a:solidFill>
                <a:srgbClr val="C9C9B6"/>
              </a:solidFill>
              <a:ln w="4763">
                <a:solidFill>
                  <a:srgbClr val="494936"/>
                </a:solidFill>
                <a:round/>
                <a:headEnd/>
                <a:tailEnd/>
              </a:ln>
            </p:spPr>
            <p:txBody>
              <a:bodyPr/>
              <a:lstStyle/>
              <a:p>
                <a:endParaRPr lang="en-US"/>
              </a:p>
            </p:txBody>
          </p:sp>
          <p:sp>
            <p:nvSpPr>
              <p:cNvPr id="1151" name="Freeform 231"/>
              <p:cNvSpPr>
                <a:spLocks/>
              </p:cNvSpPr>
              <p:nvPr/>
            </p:nvSpPr>
            <p:spPr bwMode="auto">
              <a:xfrm>
                <a:off x="3796" y="2523"/>
                <a:ext cx="29" cy="56"/>
              </a:xfrm>
              <a:custGeom>
                <a:avLst/>
                <a:gdLst>
                  <a:gd name="T0" fmla="*/ 0 w 29"/>
                  <a:gd name="T1" fmla="*/ 56 h 56"/>
                  <a:gd name="T2" fmla="*/ 29 w 29"/>
                  <a:gd name="T3" fmla="*/ 26 h 56"/>
                  <a:gd name="T4" fmla="*/ 29 w 29"/>
                  <a:gd name="T5" fmla="*/ 0 h 56"/>
                  <a:gd name="T6" fmla="*/ 0 w 29"/>
                  <a:gd name="T7" fmla="*/ 41 h 56"/>
                  <a:gd name="T8" fmla="*/ 0 w 29"/>
                  <a:gd name="T9" fmla="*/ 56 h 56"/>
                  <a:gd name="T10" fmla="*/ 0 60000 65536"/>
                  <a:gd name="T11" fmla="*/ 0 60000 65536"/>
                  <a:gd name="T12" fmla="*/ 0 60000 65536"/>
                  <a:gd name="T13" fmla="*/ 0 60000 65536"/>
                  <a:gd name="T14" fmla="*/ 0 60000 65536"/>
                  <a:gd name="T15" fmla="*/ 0 w 29"/>
                  <a:gd name="T16" fmla="*/ 0 h 56"/>
                  <a:gd name="T17" fmla="*/ 29 w 29"/>
                  <a:gd name="T18" fmla="*/ 56 h 56"/>
                </a:gdLst>
                <a:ahLst/>
                <a:cxnLst>
                  <a:cxn ang="T10">
                    <a:pos x="T0" y="T1"/>
                  </a:cxn>
                  <a:cxn ang="T11">
                    <a:pos x="T2" y="T3"/>
                  </a:cxn>
                  <a:cxn ang="T12">
                    <a:pos x="T4" y="T5"/>
                  </a:cxn>
                  <a:cxn ang="T13">
                    <a:pos x="T6" y="T7"/>
                  </a:cxn>
                  <a:cxn ang="T14">
                    <a:pos x="T8" y="T9"/>
                  </a:cxn>
                </a:cxnLst>
                <a:rect l="T15" t="T16" r="T17" b="T18"/>
                <a:pathLst>
                  <a:path w="29" h="56">
                    <a:moveTo>
                      <a:pt x="0" y="56"/>
                    </a:moveTo>
                    <a:lnTo>
                      <a:pt x="29" y="26"/>
                    </a:lnTo>
                    <a:lnTo>
                      <a:pt x="29" y="0"/>
                    </a:lnTo>
                    <a:lnTo>
                      <a:pt x="0" y="41"/>
                    </a:lnTo>
                    <a:lnTo>
                      <a:pt x="0" y="56"/>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2" name="Freeform 232"/>
              <p:cNvSpPr>
                <a:spLocks/>
              </p:cNvSpPr>
              <p:nvPr/>
            </p:nvSpPr>
            <p:spPr bwMode="auto">
              <a:xfrm>
                <a:off x="3796" y="2523"/>
                <a:ext cx="29" cy="56"/>
              </a:xfrm>
              <a:custGeom>
                <a:avLst/>
                <a:gdLst>
                  <a:gd name="T0" fmla="*/ 0 w 29"/>
                  <a:gd name="T1" fmla="*/ 56 h 56"/>
                  <a:gd name="T2" fmla="*/ 29 w 29"/>
                  <a:gd name="T3" fmla="*/ 26 h 56"/>
                  <a:gd name="T4" fmla="*/ 29 w 29"/>
                  <a:gd name="T5" fmla="*/ 0 h 56"/>
                  <a:gd name="T6" fmla="*/ 0 w 29"/>
                  <a:gd name="T7" fmla="*/ 41 h 56"/>
                  <a:gd name="T8" fmla="*/ 0 w 29"/>
                  <a:gd name="T9" fmla="*/ 56 h 56"/>
                  <a:gd name="T10" fmla="*/ 0 60000 65536"/>
                  <a:gd name="T11" fmla="*/ 0 60000 65536"/>
                  <a:gd name="T12" fmla="*/ 0 60000 65536"/>
                  <a:gd name="T13" fmla="*/ 0 60000 65536"/>
                  <a:gd name="T14" fmla="*/ 0 60000 65536"/>
                  <a:gd name="T15" fmla="*/ 0 w 29"/>
                  <a:gd name="T16" fmla="*/ 0 h 56"/>
                  <a:gd name="T17" fmla="*/ 29 w 29"/>
                  <a:gd name="T18" fmla="*/ 56 h 56"/>
                </a:gdLst>
                <a:ahLst/>
                <a:cxnLst>
                  <a:cxn ang="T10">
                    <a:pos x="T0" y="T1"/>
                  </a:cxn>
                  <a:cxn ang="T11">
                    <a:pos x="T2" y="T3"/>
                  </a:cxn>
                  <a:cxn ang="T12">
                    <a:pos x="T4" y="T5"/>
                  </a:cxn>
                  <a:cxn ang="T13">
                    <a:pos x="T6" y="T7"/>
                  </a:cxn>
                  <a:cxn ang="T14">
                    <a:pos x="T8" y="T9"/>
                  </a:cxn>
                </a:cxnLst>
                <a:rect l="T15" t="T16" r="T17" b="T18"/>
                <a:pathLst>
                  <a:path w="29" h="56">
                    <a:moveTo>
                      <a:pt x="0" y="56"/>
                    </a:moveTo>
                    <a:lnTo>
                      <a:pt x="29" y="26"/>
                    </a:lnTo>
                    <a:lnTo>
                      <a:pt x="29" y="0"/>
                    </a:lnTo>
                    <a:lnTo>
                      <a:pt x="0" y="41"/>
                    </a:lnTo>
                    <a:lnTo>
                      <a:pt x="0" y="56"/>
                    </a:lnTo>
                    <a:close/>
                  </a:path>
                </a:pathLst>
              </a:custGeom>
              <a:solidFill>
                <a:srgbClr val="7A7A5A"/>
              </a:solidFill>
              <a:ln w="4763">
                <a:solidFill>
                  <a:srgbClr val="494936"/>
                </a:solidFill>
                <a:round/>
                <a:headEnd/>
                <a:tailEnd/>
              </a:ln>
            </p:spPr>
            <p:txBody>
              <a:bodyPr/>
              <a:lstStyle/>
              <a:p>
                <a:endParaRPr lang="en-US"/>
              </a:p>
            </p:txBody>
          </p:sp>
          <p:sp>
            <p:nvSpPr>
              <p:cNvPr id="1153" name="Rectangle 233"/>
              <p:cNvSpPr>
                <a:spLocks noChangeArrowheads="1"/>
              </p:cNvSpPr>
              <p:nvPr/>
            </p:nvSpPr>
            <p:spPr bwMode="auto">
              <a:xfrm>
                <a:off x="3743" y="2567"/>
                <a:ext cx="53" cy="15"/>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154" name="Rectangle 234"/>
              <p:cNvSpPr>
                <a:spLocks noChangeArrowheads="1"/>
              </p:cNvSpPr>
              <p:nvPr/>
            </p:nvSpPr>
            <p:spPr bwMode="auto">
              <a:xfrm>
                <a:off x="3744" y="2568"/>
                <a:ext cx="51" cy="13"/>
              </a:xfrm>
              <a:prstGeom prst="rect">
                <a:avLst/>
              </a:prstGeom>
              <a:solidFill>
                <a:srgbClr val="B7B79D"/>
              </a:solidFill>
              <a:ln w="4763">
                <a:solidFill>
                  <a:srgbClr val="494936"/>
                </a:solidFill>
                <a:miter lim="800000"/>
                <a:headEnd/>
                <a:tailEnd/>
              </a:ln>
            </p:spPr>
            <p:txBody>
              <a:bodyPr/>
              <a:lstStyle/>
              <a:p>
                <a:endParaRPr lang="vi-VN"/>
              </a:p>
            </p:txBody>
          </p:sp>
          <p:sp>
            <p:nvSpPr>
              <p:cNvPr id="1155" name="Rectangle 235"/>
              <p:cNvSpPr>
                <a:spLocks noChangeArrowheads="1"/>
              </p:cNvSpPr>
              <p:nvPr/>
            </p:nvSpPr>
            <p:spPr bwMode="auto">
              <a:xfrm>
                <a:off x="3158" y="2162"/>
                <a:ext cx="161" cy="352"/>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156" name="Rectangle 236"/>
              <p:cNvSpPr>
                <a:spLocks noChangeArrowheads="1"/>
              </p:cNvSpPr>
              <p:nvPr/>
            </p:nvSpPr>
            <p:spPr bwMode="auto">
              <a:xfrm>
                <a:off x="3159" y="2163"/>
                <a:ext cx="159" cy="350"/>
              </a:xfrm>
              <a:prstGeom prst="rect">
                <a:avLst/>
              </a:prstGeom>
              <a:solidFill>
                <a:srgbClr val="B7B79D"/>
              </a:solidFill>
              <a:ln w="4763">
                <a:solidFill>
                  <a:srgbClr val="494936"/>
                </a:solidFill>
                <a:miter lim="800000"/>
                <a:headEnd/>
                <a:tailEnd/>
              </a:ln>
            </p:spPr>
            <p:txBody>
              <a:bodyPr/>
              <a:lstStyle/>
              <a:p>
                <a:endParaRPr lang="vi-VN"/>
              </a:p>
            </p:txBody>
          </p:sp>
          <p:sp>
            <p:nvSpPr>
              <p:cNvPr id="1157" name="Freeform 237"/>
              <p:cNvSpPr>
                <a:spLocks/>
              </p:cNvSpPr>
              <p:nvPr/>
            </p:nvSpPr>
            <p:spPr bwMode="auto">
              <a:xfrm>
                <a:off x="3319" y="2121"/>
                <a:ext cx="44" cy="396"/>
              </a:xfrm>
              <a:custGeom>
                <a:avLst/>
                <a:gdLst>
                  <a:gd name="T0" fmla="*/ 0 w 44"/>
                  <a:gd name="T1" fmla="*/ 396 h 396"/>
                  <a:gd name="T2" fmla="*/ 44 w 44"/>
                  <a:gd name="T3" fmla="*/ 353 h 396"/>
                  <a:gd name="T4" fmla="*/ 44 w 44"/>
                  <a:gd name="T5" fmla="*/ 0 h 396"/>
                  <a:gd name="T6" fmla="*/ 0 w 44"/>
                  <a:gd name="T7" fmla="*/ 44 h 396"/>
                  <a:gd name="T8" fmla="*/ 0 w 44"/>
                  <a:gd name="T9" fmla="*/ 396 h 396"/>
                  <a:gd name="T10" fmla="*/ 0 60000 65536"/>
                  <a:gd name="T11" fmla="*/ 0 60000 65536"/>
                  <a:gd name="T12" fmla="*/ 0 60000 65536"/>
                  <a:gd name="T13" fmla="*/ 0 60000 65536"/>
                  <a:gd name="T14" fmla="*/ 0 60000 65536"/>
                  <a:gd name="T15" fmla="*/ 0 w 44"/>
                  <a:gd name="T16" fmla="*/ 0 h 396"/>
                  <a:gd name="T17" fmla="*/ 44 w 44"/>
                  <a:gd name="T18" fmla="*/ 396 h 396"/>
                </a:gdLst>
                <a:ahLst/>
                <a:cxnLst>
                  <a:cxn ang="T10">
                    <a:pos x="T0" y="T1"/>
                  </a:cxn>
                  <a:cxn ang="T11">
                    <a:pos x="T2" y="T3"/>
                  </a:cxn>
                  <a:cxn ang="T12">
                    <a:pos x="T4" y="T5"/>
                  </a:cxn>
                  <a:cxn ang="T13">
                    <a:pos x="T6" y="T7"/>
                  </a:cxn>
                  <a:cxn ang="T14">
                    <a:pos x="T8" y="T9"/>
                  </a:cxn>
                </a:cxnLst>
                <a:rect l="T15" t="T16" r="T17" b="T18"/>
                <a:pathLst>
                  <a:path w="44" h="396">
                    <a:moveTo>
                      <a:pt x="0" y="396"/>
                    </a:moveTo>
                    <a:lnTo>
                      <a:pt x="44" y="353"/>
                    </a:lnTo>
                    <a:lnTo>
                      <a:pt x="44" y="0"/>
                    </a:lnTo>
                    <a:lnTo>
                      <a:pt x="0" y="44"/>
                    </a:lnTo>
                    <a:lnTo>
                      <a:pt x="0" y="396"/>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238"/>
              <p:cNvSpPr>
                <a:spLocks/>
              </p:cNvSpPr>
              <p:nvPr/>
            </p:nvSpPr>
            <p:spPr bwMode="auto">
              <a:xfrm>
                <a:off x="3319" y="2121"/>
                <a:ext cx="44" cy="396"/>
              </a:xfrm>
              <a:custGeom>
                <a:avLst/>
                <a:gdLst>
                  <a:gd name="T0" fmla="*/ 0 w 44"/>
                  <a:gd name="T1" fmla="*/ 396 h 396"/>
                  <a:gd name="T2" fmla="*/ 44 w 44"/>
                  <a:gd name="T3" fmla="*/ 353 h 396"/>
                  <a:gd name="T4" fmla="*/ 44 w 44"/>
                  <a:gd name="T5" fmla="*/ 0 h 396"/>
                  <a:gd name="T6" fmla="*/ 0 w 44"/>
                  <a:gd name="T7" fmla="*/ 44 h 396"/>
                  <a:gd name="T8" fmla="*/ 0 w 44"/>
                  <a:gd name="T9" fmla="*/ 396 h 396"/>
                  <a:gd name="T10" fmla="*/ 0 60000 65536"/>
                  <a:gd name="T11" fmla="*/ 0 60000 65536"/>
                  <a:gd name="T12" fmla="*/ 0 60000 65536"/>
                  <a:gd name="T13" fmla="*/ 0 60000 65536"/>
                  <a:gd name="T14" fmla="*/ 0 60000 65536"/>
                  <a:gd name="T15" fmla="*/ 0 w 44"/>
                  <a:gd name="T16" fmla="*/ 0 h 396"/>
                  <a:gd name="T17" fmla="*/ 44 w 44"/>
                  <a:gd name="T18" fmla="*/ 396 h 396"/>
                </a:gdLst>
                <a:ahLst/>
                <a:cxnLst>
                  <a:cxn ang="T10">
                    <a:pos x="T0" y="T1"/>
                  </a:cxn>
                  <a:cxn ang="T11">
                    <a:pos x="T2" y="T3"/>
                  </a:cxn>
                  <a:cxn ang="T12">
                    <a:pos x="T4" y="T5"/>
                  </a:cxn>
                  <a:cxn ang="T13">
                    <a:pos x="T6" y="T7"/>
                  </a:cxn>
                  <a:cxn ang="T14">
                    <a:pos x="T8" y="T9"/>
                  </a:cxn>
                </a:cxnLst>
                <a:rect l="T15" t="T16" r="T17" b="T18"/>
                <a:pathLst>
                  <a:path w="44" h="396">
                    <a:moveTo>
                      <a:pt x="0" y="396"/>
                    </a:moveTo>
                    <a:lnTo>
                      <a:pt x="44" y="353"/>
                    </a:lnTo>
                    <a:lnTo>
                      <a:pt x="44" y="0"/>
                    </a:lnTo>
                    <a:lnTo>
                      <a:pt x="0" y="44"/>
                    </a:lnTo>
                    <a:lnTo>
                      <a:pt x="0" y="396"/>
                    </a:lnTo>
                    <a:close/>
                  </a:path>
                </a:pathLst>
              </a:custGeom>
              <a:solidFill>
                <a:srgbClr val="7A7A5A"/>
              </a:solidFill>
              <a:ln w="4763">
                <a:solidFill>
                  <a:srgbClr val="494936"/>
                </a:solidFill>
                <a:round/>
                <a:headEnd/>
                <a:tailEnd/>
              </a:ln>
            </p:spPr>
            <p:txBody>
              <a:bodyPr/>
              <a:lstStyle/>
              <a:p>
                <a:endParaRPr lang="en-US"/>
              </a:p>
            </p:txBody>
          </p:sp>
          <p:sp>
            <p:nvSpPr>
              <p:cNvPr id="1159" name="Freeform 239"/>
              <p:cNvSpPr>
                <a:spLocks/>
              </p:cNvSpPr>
              <p:nvPr/>
            </p:nvSpPr>
            <p:spPr bwMode="auto">
              <a:xfrm>
                <a:off x="3158" y="2121"/>
                <a:ext cx="205" cy="41"/>
              </a:xfrm>
              <a:custGeom>
                <a:avLst/>
                <a:gdLst>
                  <a:gd name="T0" fmla="*/ 0 w 205"/>
                  <a:gd name="T1" fmla="*/ 41 h 41"/>
                  <a:gd name="T2" fmla="*/ 44 w 205"/>
                  <a:gd name="T3" fmla="*/ 0 h 41"/>
                  <a:gd name="T4" fmla="*/ 205 w 205"/>
                  <a:gd name="T5" fmla="*/ 0 h 41"/>
                  <a:gd name="T6" fmla="*/ 161 w 205"/>
                  <a:gd name="T7" fmla="*/ 41 h 41"/>
                  <a:gd name="T8" fmla="*/ 0 w 205"/>
                  <a:gd name="T9" fmla="*/ 41 h 41"/>
                  <a:gd name="T10" fmla="*/ 0 60000 65536"/>
                  <a:gd name="T11" fmla="*/ 0 60000 65536"/>
                  <a:gd name="T12" fmla="*/ 0 60000 65536"/>
                  <a:gd name="T13" fmla="*/ 0 60000 65536"/>
                  <a:gd name="T14" fmla="*/ 0 60000 65536"/>
                  <a:gd name="T15" fmla="*/ 0 w 205"/>
                  <a:gd name="T16" fmla="*/ 0 h 41"/>
                  <a:gd name="T17" fmla="*/ 205 w 205"/>
                  <a:gd name="T18" fmla="*/ 41 h 41"/>
                </a:gdLst>
                <a:ahLst/>
                <a:cxnLst>
                  <a:cxn ang="T10">
                    <a:pos x="T0" y="T1"/>
                  </a:cxn>
                  <a:cxn ang="T11">
                    <a:pos x="T2" y="T3"/>
                  </a:cxn>
                  <a:cxn ang="T12">
                    <a:pos x="T4" y="T5"/>
                  </a:cxn>
                  <a:cxn ang="T13">
                    <a:pos x="T6" y="T7"/>
                  </a:cxn>
                  <a:cxn ang="T14">
                    <a:pos x="T8" y="T9"/>
                  </a:cxn>
                </a:cxnLst>
                <a:rect l="T15" t="T16" r="T17" b="T18"/>
                <a:pathLst>
                  <a:path w="205" h="41">
                    <a:moveTo>
                      <a:pt x="0" y="41"/>
                    </a:moveTo>
                    <a:lnTo>
                      <a:pt x="44" y="0"/>
                    </a:lnTo>
                    <a:lnTo>
                      <a:pt x="205" y="0"/>
                    </a:lnTo>
                    <a:lnTo>
                      <a:pt x="161" y="41"/>
                    </a:lnTo>
                    <a:lnTo>
                      <a:pt x="0" y="4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240"/>
              <p:cNvSpPr>
                <a:spLocks/>
              </p:cNvSpPr>
              <p:nvPr/>
            </p:nvSpPr>
            <p:spPr bwMode="auto">
              <a:xfrm>
                <a:off x="3158" y="2121"/>
                <a:ext cx="205" cy="41"/>
              </a:xfrm>
              <a:custGeom>
                <a:avLst/>
                <a:gdLst>
                  <a:gd name="T0" fmla="*/ 0 w 205"/>
                  <a:gd name="T1" fmla="*/ 41 h 41"/>
                  <a:gd name="T2" fmla="*/ 44 w 205"/>
                  <a:gd name="T3" fmla="*/ 0 h 41"/>
                  <a:gd name="T4" fmla="*/ 205 w 205"/>
                  <a:gd name="T5" fmla="*/ 0 h 41"/>
                  <a:gd name="T6" fmla="*/ 161 w 205"/>
                  <a:gd name="T7" fmla="*/ 41 h 41"/>
                  <a:gd name="T8" fmla="*/ 0 w 205"/>
                  <a:gd name="T9" fmla="*/ 41 h 41"/>
                  <a:gd name="T10" fmla="*/ 0 60000 65536"/>
                  <a:gd name="T11" fmla="*/ 0 60000 65536"/>
                  <a:gd name="T12" fmla="*/ 0 60000 65536"/>
                  <a:gd name="T13" fmla="*/ 0 60000 65536"/>
                  <a:gd name="T14" fmla="*/ 0 60000 65536"/>
                  <a:gd name="T15" fmla="*/ 0 w 205"/>
                  <a:gd name="T16" fmla="*/ 0 h 41"/>
                  <a:gd name="T17" fmla="*/ 205 w 205"/>
                  <a:gd name="T18" fmla="*/ 41 h 41"/>
                </a:gdLst>
                <a:ahLst/>
                <a:cxnLst>
                  <a:cxn ang="T10">
                    <a:pos x="T0" y="T1"/>
                  </a:cxn>
                  <a:cxn ang="T11">
                    <a:pos x="T2" y="T3"/>
                  </a:cxn>
                  <a:cxn ang="T12">
                    <a:pos x="T4" y="T5"/>
                  </a:cxn>
                  <a:cxn ang="T13">
                    <a:pos x="T6" y="T7"/>
                  </a:cxn>
                  <a:cxn ang="T14">
                    <a:pos x="T8" y="T9"/>
                  </a:cxn>
                </a:cxnLst>
                <a:rect l="T15" t="T16" r="T17" b="T18"/>
                <a:pathLst>
                  <a:path w="205" h="41">
                    <a:moveTo>
                      <a:pt x="0" y="41"/>
                    </a:moveTo>
                    <a:lnTo>
                      <a:pt x="44" y="0"/>
                    </a:lnTo>
                    <a:lnTo>
                      <a:pt x="205" y="0"/>
                    </a:lnTo>
                    <a:lnTo>
                      <a:pt x="161" y="41"/>
                    </a:lnTo>
                    <a:lnTo>
                      <a:pt x="0" y="41"/>
                    </a:lnTo>
                    <a:close/>
                  </a:path>
                </a:pathLst>
              </a:custGeom>
              <a:solidFill>
                <a:srgbClr val="C9C9B6"/>
              </a:solidFill>
              <a:ln w="4763">
                <a:solidFill>
                  <a:srgbClr val="494936"/>
                </a:solidFill>
                <a:round/>
                <a:headEnd/>
                <a:tailEnd/>
              </a:ln>
            </p:spPr>
            <p:txBody>
              <a:bodyPr/>
              <a:lstStyle/>
              <a:p>
                <a:endParaRPr lang="en-US"/>
              </a:p>
            </p:txBody>
          </p:sp>
          <p:sp>
            <p:nvSpPr>
              <p:cNvPr id="1161" name="Line 241"/>
              <p:cNvSpPr>
                <a:spLocks noChangeShapeType="1"/>
              </p:cNvSpPr>
              <p:nvPr/>
            </p:nvSpPr>
            <p:spPr bwMode="auto">
              <a:xfrm>
                <a:off x="3237" y="2165"/>
                <a:ext cx="1" cy="349"/>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2" name="Line 242"/>
              <p:cNvSpPr>
                <a:spLocks noChangeShapeType="1"/>
              </p:cNvSpPr>
              <p:nvPr/>
            </p:nvSpPr>
            <p:spPr bwMode="auto">
              <a:xfrm flipH="1">
                <a:off x="3237" y="2121"/>
                <a:ext cx="43" cy="39"/>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3" name="Line 243"/>
              <p:cNvSpPr>
                <a:spLocks noChangeShapeType="1"/>
              </p:cNvSpPr>
              <p:nvPr/>
            </p:nvSpPr>
            <p:spPr bwMode="auto">
              <a:xfrm>
                <a:off x="3158" y="2182"/>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4" name="Line 244"/>
              <p:cNvSpPr>
                <a:spLocks noChangeShapeType="1"/>
              </p:cNvSpPr>
              <p:nvPr/>
            </p:nvSpPr>
            <p:spPr bwMode="auto">
              <a:xfrm>
                <a:off x="3158" y="2200"/>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5" name="Line 245"/>
              <p:cNvSpPr>
                <a:spLocks noChangeShapeType="1"/>
              </p:cNvSpPr>
              <p:nvPr/>
            </p:nvSpPr>
            <p:spPr bwMode="auto">
              <a:xfrm>
                <a:off x="3158" y="2214"/>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6" name="Line 246"/>
              <p:cNvSpPr>
                <a:spLocks noChangeShapeType="1"/>
              </p:cNvSpPr>
              <p:nvPr/>
            </p:nvSpPr>
            <p:spPr bwMode="auto">
              <a:xfrm>
                <a:off x="3158" y="2232"/>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 name="Line 247"/>
              <p:cNvSpPr>
                <a:spLocks noChangeShapeType="1"/>
              </p:cNvSpPr>
              <p:nvPr/>
            </p:nvSpPr>
            <p:spPr bwMode="auto">
              <a:xfrm>
                <a:off x="3158" y="2249"/>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 name="Line 248"/>
              <p:cNvSpPr>
                <a:spLocks noChangeShapeType="1"/>
              </p:cNvSpPr>
              <p:nvPr/>
            </p:nvSpPr>
            <p:spPr bwMode="auto">
              <a:xfrm>
                <a:off x="3158" y="2267"/>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9" name="Line 249"/>
              <p:cNvSpPr>
                <a:spLocks noChangeShapeType="1"/>
              </p:cNvSpPr>
              <p:nvPr/>
            </p:nvSpPr>
            <p:spPr bwMode="auto">
              <a:xfrm>
                <a:off x="3158" y="2281"/>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0" name="Line 250"/>
              <p:cNvSpPr>
                <a:spLocks noChangeShapeType="1"/>
              </p:cNvSpPr>
              <p:nvPr/>
            </p:nvSpPr>
            <p:spPr bwMode="auto">
              <a:xfrm>
                <a:off x="3158" y="2299"/>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1" name="Line 251"/>
              <p:cNvSpPr>
                <a:spLocks noChangeShapeType="1"/>
              </p:cNvSpPr>
              <p:nvPr/>
            </p:nvSpPr>
            <p:spPr bwMode="auto">
              <a:xfrm>
                <a:off x="3158" y="2316"/>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2" name="Line 252"/>
              <p:cNvSpPr>
                <a:spLocks noChangeShapeType="1"/>
              </p:cNvSpPr>
              <p:nvPr/>
            </p:nvSpPr>
            <p:spPr bwMode="auto">
              <a:xfrm>
                <a:off x="3158" y="2331"/>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3" name="Line 253"/>
              <p:cNvSpPr>
                <a:spLocks noChangeShapeType="1"/>
              </p:cNvSpPr>
              <p:nvPr/>
            </p:nvSpPr>
            <p:spPr bwMode="auto">
              <a:xfrm>
                <a:off x="3158" y="2348"/>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4" name="Line 254"/>
              <p:cNvSpPr>
                <a:spLocks noChangeShapeType="1"/>
              </p:cNvSpPr>
              <p:nvPr/>
            </p:nvSpPr>
            <p:spPr bwMode="auto">
              <a:xfrm>
                <a:off x="3158" y="2366"/>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5" name="Line 255"/>
              <p:cNvSpPr>
                <a:spLocks noChangeShapeType="1"/>
              </p:cNvSpPr>
              <p:nvPr/>
            </p:nvSpPr>
            <p:spPr bwMode="auto">
              <a:xfrm>
                <a:off x="3158" y="2383"/>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6" name="Line 256"/>
              <p:cNvSpPr>
                <a:spLocks noChangeShapeType="1"/>
              </p:cNvSpPr>
              <p:nvPr/>
            </p:nvSpPr>
            <p:spPr bwMode="auto">
              <a:xfrm>
                <a:off x="3158" y="2398"/>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 name="Line 257"/>
              <p:cNvSpPr>
                <a:spLocks noChangeShapeType="1"/>
              </p:cNvSpPr>
              <p:nvPr/>
            </p:nvSpPr>
            <p:spPr bwMode="auto">
              <a:xfrm>
                <a:off x="3158" y="2415"/>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 name="Line 258"/>
              <p:cNvSpPr>
                <a:spLocks noChangeShapeType="1"/>
              </p:cNvSpPr>
              <p:nvPr/>
            </p:nvSpPr>
            <p:spPr bwMode="auto">
              <a:xfrm>
                <a:off x="3158" y="2433"/>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 name="Line 259"/>
              <p:cNvSpPr>
                <a:spLocks noChangeShapeType="1"/>
              </p:cNvSpPr>
              <p:nvPr/>
            </p:nvSpPr>
            <p:spPr bwMode="auto">
              <a:xfrm>
                <a:off x="3158" y="2447"/>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 name="Line 260"/>
              <p:cNvSpPr>
                <a:spLocks noChangeShapeType="1"/>
              </p:cNvSpPr>
              <p:nvPr/>
            </p:nvSpPr>
            <p:spPr bwMode="auto">
              <a:xfrm>
                <a:off x="3158" y="2465"/>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 name="Line 261"/>
              <p:cNvSpPr>
                <a:spLocks noChangeShapeType="1"/>
              </p:cNvSpPr>
              <p:nvPr/>
            </p:nvSpPr>
            <p:spPr bwMode="auto">
              <a:xfrm>
                <a:off x="3158" y="2482"/>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 name="Line 262"/>
              <p:cNvSpPr>
                <a:spLocks noChangeShapeType="1"/>
              </p:cNvSpPr>
              <p:nvPr/>
            </p:nvSpPr>
            <p:spPr bwMode="auto">
              <a:xfrm>
                <a:off x="3158" y="2500"/>
                <a:ext cx="76" cy="1"/>
              </a:xfrm>
              <a:prstGeom prst="line">
                <a:avLst/>
              </a:prstGeom>
              <a:noFill/>
              <a:ln w="4763">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 name="Line 263"/>
              <p:cNvSpPr>
                <a:spLocks noChangeShapeType="1"/>
              </p:cNvSpPr>
              <p:nvPr/>
            </p:nvSpPr>
            <p:spPr bwMode="auto">
              <a:xfrm>
                <a:off x="3278" y="2182"/>
                <a:ext cx="1" cy="88"/>
              </a:xfrm>
              <a:prstGeom prst="line">
                <a:avLst/>
              </a:prstGeom>
              <a:noFill/>
              <a:ln w="9525">
                <a:solidFill>
                  <a:srgbClr val="4949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 name="Rectangle 264"/>
              <p:cNvSpPr>
                <a:spLocks noChangeArrowheads="1"/>
              </p:cNvSpPr>
              <p:nvPr/>
            </p:nvSpPr>
            <p:spPr bwMode="auto">
              <a:xfrm>
                <a:off x="3357" y="2497"/>
                <a:ext cx="296" cy="2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185" name="Rectangle 265"/>
              <p:cNvSpPr>
                <a:spLocks noChangeArrowheads="1"/>
              </p:cNvSpPr>
              <p:nvPr/>
            </p:nvSpPr>
            <p:spPr bwMode="auto">
              <a:xfrm>
                <a:off x="3358" y="2498"/>
                <a:ext cx="294" cy="18"/>
              </a:xfrm>
              <a:prstGeom prst="rect">
                <a:avLst/>
              </a:prstGeom>
              <a:solidFill>
                <a:srgbClr val="B7B79D"/>
              </a:solidFill>
              <a:ln w="4763">
                <a:solidFill>
                  <a:srgbClr val="494936"/>
                </a:solidFill>
                <a:miter lim="800000"/>
                <a:headEnd/>
                <a:tailEnd/>
              </a:ln>
            </p:spPr>
            <p:txBody>
              <a:bodyPr/>
              <a:lstStyle/>
              <a:p>
                <a:endParaRPr lang="vi-VN"/>
              </a:p>
            </p:txBody>
          </p:sp>
          <p:sp>
            <p:nvSpPr>
              <p:cNvPr id="1186" name="Freeform 266"/>
              <p:cNvSpPr>
                <a:spLocks/>
              </p:cNvSpPr>
              <p:nvPr/>
            </p:nvSpPr>
            <p:spPr bwMode="auto">
              <a:xfrm>
                <a:off x="3653" y="2439"/>
                <a:ext cx="43" cy="78"/>
              </a:xfrm>
              <a:custGeom>
                <a:avLst/>
                <a:gdLst>
                  <a:gd name="T0" fmla="*/ 0 w 43"/>
                  <a:gd name="T1" fmla="*/ 78 h 78"/>
                  <a:gd name="T2" fmla="*/ 43 w 43"/>
                  <a:gd name="T3" fmla="*/ 32 h 78"/>
                  <a:gd name="T4" fmla="*/ 43 w 43"/>
                  <a:gd name="T5" fmla="*/ 0 h 78"/>
                  <a:gd name="T6" fmla="*/ 0 w 43"/>
                  <a:gd name="T7" fmla="*/ 55 h 78"/>
                  <a:gd name="T8" fmla="*/ 0 w 43"/>
                  <a:gd name="T9" fmla="*/ 78 h 78"/>
                  <a:gd name="T10" fmla="*/ 0 60000 65536"/>
                  <a:gd name="T11" fmla="*/ 0 60000 65536"/>
                  <a:gd name="T12" fmla="*/ 0 60000 65536"/>
                  <a:gd name="T13" fmla="*/ 0 60000 65536"/>
                  <a:gd name="T14" fmla="*/ 0 60000 65536"/>
                  <a:gd name="T15" fmla="*/ 0 w 43"/>
                  <a:gd name="T16" fmla="*/ 0 h 78"/>
                  <a:gd name="T17" fmla="*/ 43 w 43"/>
                  <a:gd name="T18" fmla="*/ 78 h 78"/>
                </a:gdLst>
                <a:ahLst/>
                <a:cxnLst>
                  <a:cxn ang="T10">
                    <a:pos x="T0" y="T1"/>
                  </a:cxn>
                  <a:cxn ang="T11">
                    <a:pos x="T2" y="T3"/>
                  </a:cxn>
                  <a:cxn ang="T12">
                    <a:pos x="T4" y="T5"/>
                  </a:cxn>
                  <a:cxn ang="T13">
                    <a:pos x="T6" y="T7"/>
                  </a:cxn>
                  <a:cxn ang="T14">
                    <a:pos x="T8" y="T9"/>
                  </a:cxn>
                </a:cxnLst>
                <a:rect l="T15" t="T16" r="T17" b="T18"/>
                <a:pathLst>
                  <a:path w="43" h="78">
                    <a:moveTo>
                      <a:pt x="0" y="78"/>
                    </a:moveTo>
                    <a:lnTo>
                      <a:pt x="43" y="32"/>
                    </a:lnTo>
                    <a:lnTo>
                      <a:pt x="43" y="0"/>
                    </a:lnTo>
                    <a:lnTo>
                      <a:pt x="0" y="55"/>
                    </a:lnTo>
                    <a:lnTo>
                      <a:pt x="0" y="78"/>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7" name="Freeform 267"/>
              <p:cNvSpPr>
                <a:spLocks/>
              </p:cNvSpPr>
              <p:nvPr/>
            </p:nvSpPr>
            <p:spPr bwMode="auto">
              <a:xfrm>
                <a:off x="3653" y="2439"/>
                <a:ext cx="43" cy="78"/>
              </a:xfrm>
              <a:custGeom>
                <a:avLst/>
                <a:gdLst>
                  <a:gd name="T0" fmla="*/ 0 w 43"/>
                  <a:gd name="T1" fmla="*/ 78 h 78"/>
                  <a:gd name="T2" fmla="*/ 43 w 43"/>
                  <a:gd name="T3" fmla="*/ 32 h 78"/>
                  <a:gd name="T4" fmla="*/ 43 w 43"/>
                  <a:gd name="T5" fmla="*/ 0 h 78"/>
                  <a:gd name="T6" fmla="*/ 0 w 43"/>
                  <a:gd name="T7" fmla="*/ 55 h 78"/>
                  <a:gd name="T8" fmla="*/ 0 w 43"/>
                  <a:gd name="T9" fmla="*/ 78 h 78"/>
                  <a:gd name="T10" fmla="*/ 0 60000 65536"/>
                  <a:gd name="T11" fmla="*/ 0 60000 65536"/>
                  <a:gd name="T12" fmla="*/ 0 60000 65536"/>
                  <a:gd name="T13" fmla="*/ 0 60000 65536"/>
                  <a:gd name="T14" fmla="*/ 0 60000 65536"/>
                  <a:gd name="T15" fmla="*/ 0 w 43"/>
                  <a:gd name="T16" fmla="*/ 0 h 78"/>
                  <a:gd name="T17" fmla="*/ 43 w 43"/>
                  <a:gd name="T18" fmla="*/ 78 h 78"/>
                </a:gdLst>
                <a:ahLst/>
                <a:cxnLst>
                  <a:cxn ang="T10">
                    <a:pos x="T0" y="T1"/>
                  </a:cxn>
                  <a:cxn ang="T11">
                    <a:pos x="T2" y="T3"/>
                  </a:cxn>
                  <a:cxn ang="T12">
                    <a:pos x="T4" y="T5"/>
                  </a:cxn>
                  <a:cxn ang="T13">
                    <a:pos x="T6" y="T7"/>
                  </a:cxn>
                  <a:cxn ang="T14">
                    <a:pos x="T8" y="T9"/>
                  </a:cxn>
                </a:cxnLst>
                <a:rect l="T15" t="T16" r="T17" b="T18"/>
                <a:pathLst>
                  <a:path w="43" h="78">
                    <a:moveTo>
                      <a:pt x="0" y="78"/>
                    </a:moveTo>
                    <a:lnTo>
                      <a:pt x="43" y="32"/>
                    </a:lnTo>
                    <a:lnTo>
                      <a:pt x="43" y="0"/>
                    </a:lnTo>
                    <a:lnTo>
                      <a:pt x="0" y="55"/>
                    </a:lnTo>
                    <a:lnTo>
                      <a:pt x="0" y="78"/>
                    </a:lnTo>
                    <a:close/>
                  </a:path>
                </a:pathLst>
              </a:custGeom>
              <a:solidFill>
                <a:srgbClr val="7A7A5A"/>
              </a:solidFill>
              <a:ln w="4763">
                <a:solidFill>
                  <a:srgbClr val="494936"/>
                </a:solidFill>
                <a:round/>
                <a:headEnd/>
                <a:tailEnd/>
              </a:ln>
            </p:spPr>
            <p:txBody>
              <a:bodyPr/>
              <a:lstStyle/>
              <a:p>
                <a:endParaRPr lang="en-US"/>
              </a:p>
            </p:txBody>
          </p:sp>
          <p:sp>
            <p:nvSpPr>
              <p:cNvPr id="1188" name="Freeform 268"/>
              <p:cNvSpPr>
                <a:spLocks/>
              </p:cNvSpPr>
              <p:nvPr/>
            </p:nvSpPr>
            <p:spPr bwMode="auto">
              <a:xfrm>
                <a:off x="3331" y="2130"/>
                <a:ext cx="412" cy="37"/>
              </a:xfrm>
              <a:custGeom>
                <a:avLst/>
                <a:gdLst>
                  <a:gd name="T0" fmla="*/ 0 w 412"/>
                  <a:gd name="T1" fmla="*/ 37 h 37"/>
                  <a:gd name="T2" fmla="*/ 41 w 412"/>
                  <a:gd name="T3" fmla="*/ 0 h 37"/>
                  <a:gd name="T4" fmla="*/ 412 w 412"/>
                  <a:gd name="T5" fmla="*/ 0 h 37"/>
                  <a:gd name="T6" fmla="*/ 371 w 412"/>
                  <a:gd name="T7" fmla="*/ 37 h 37"/>
                  <a:gd name="T8" fmla="*/ 0 w 412"/>
                  <a:gd name="T9" fmla="*/ 37 h 37"/>
                  <a:gd name="T10" fmla="*/ 0 60000 65536"/>
                  <a:gd name="T11" fmla="*/ 0 60000 65536"/>
                  <a:gd name="T12" fmla="*/ 0 60000 65536"/>
                  <a:gd name="T13" fmla="*/ 0 60000 65536"/>
                  <a:gd name="T14" fmla="*/ 0 60000 65536"/>
                  <a:gd name="T15" fmla="*/ 0 w 412"/>
                  <a:gd name="T16" fmla="*/ 0 h 37"/>
                  <a:gd name="T17" fmla="*/ 412 w 412"/>
                  <a:gd name="T18" fmla="*/ 37 h 37"/>
                </a:gdLst>
                <a:ahLst/>
                <a:cxnLst>
                  <a:cxn ang="T10">
                    <a:pos x="T0" y="T1"/>
                  </a:cxn>
                  <a:cxn ang="T11">
                    <a:pos x="T2" y="T3"/>
                  </a:cxn>
                  <a:cxn ang="T12">
                    <a:pos x="T4" y="T5"/>
                  </a:cxn>
                  <a:cxn ang="T13">
                    <a:pos x="T6" y="T7"/>
                  </a:cxn>
                  <a:cxn ang="T14">
                    <a:pos x="T8" y="T9"/>
                  </a:cxn>
                </a:cxnLst>
                <a:rect l="T15" t="T16" r="T17" b="T18"/>
                <a:pathLst>
                  <a:path w="412" h="37">
                    <a:moveTo>
                      <a:pt x="0" y="37"/>
                    </a:moveTo>
                    <a:lnTo>
                      <a:pt x="41" y="0"/>
                    </a:lnTo>
                    <a:lnTo>
                      <a:pt x="412" y="0"/>
                    </a:lnTo>
                    <a:lnTo>
                      <a:pt x="371" y="37"/>
                    </a:lnTo>
                    <a:lnTo>
                      <a:pt x="0" y="37"/>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9" name="Freeform 269"/>
              <p:cNvSpPr>
                <a:spLocks/>
              </p:cNvSpPr>
              <p:nvPr/>
            </p:nvSpPr>
            <p:spPr bwMode="auto">
              <a:xfrm>
                <a:off x="3331" y="2130"/>
                <a:ext cx="412" cy="37"/>
              </a:xfrm>
              <a:custGeom>
                <a:avLst/>
                <a:gdLst>
                  <a:gd name="T0" fmla="*/ 0 w 412"/>
                  <a:gd name="T1" fmla="*/ 37 h 37"/>
                  <a:gd name="T2" fmla="*/ 41 w 412"/>
                  <a:gd name="T3" fmla="*/ 0 h 37"/>
                  <a:gd name="T4" fmla="*/ 412 w 412"/>
                  <a:gd name="T5" fmla="*/ 0 h 37"/>
                  <a:gd name="T6" fmla="*/ 371 w 412"/>
                  <a:gd name="T7" fmla="*/ 37 h 37"/>
                  <a:gd name="T8" fmla="*/ 0 w 412"/>
                  <a:gd name="T9" fmla="*/ 37 h 37"/>
                  <a:gd name="T10" fmla="*/ 0 60000 65536"/>
                  <a:gd name="T11" fmla="*/ 0 60000 65536"/>
                  <a:gd name="T12" fmla="*/ 0 60000 65536"/>
                  <a:gd name="T13" fmla="*/ 0 60000 65536"/>
                  <a:gd name="T14" fmla="*/ 0 60000 65536"/>
                  <a:gd name="T15" fmla="*/ 0 w 412"/>
                  <a:gd name="T16" fmla="*/ 0 h 37"/>
                  <a:gd name="T17" fmla="*/ 412 w 412"/>
                  <a:gd name="T18" fmla="*/ 37 h 37"/>
                </a:gdLst>
                <a:ahLst/>
                <a:cxnLst>
                  <a:cxn ang="T10">
                    <a:pos x="T0" y="T1"/>
                  </a:cxn>
                  <a:cxn ang="T11">
                    <a:pos x="T2" y="T3"/>
                  </a:cxn>
                  <a:cxn ang="T12">
                    <a:pos x="T4" y="T5"/>
                  </a:cxn>
                  <a:cxn ang="T13">
                    <a:pos x="T6" y="T7"/>
                  </a:cxn>
                  <a:cxn ang="T14">
                    <a:pos x="T8" y="T9"/>
                  </a:cxn>
                </a:cxnLst>
                <a:rect l="T15" t="T16" r="T17" b="T18"/>
                <a:pathLst>
                  <a:path w="412" h="37">
                    <a:moveTo>
                      <a:pt x="0" y="37"/>
                    </a:moveTo>
                    <a:lnTo>
                      <a:pt x="41" y="0"/>
                    </a:lnTo>
                    <a:lnTo>
                      <a:pt x="412" y="0"/>
                    </a:lnTo>
                    <a:lnTo>
                      <a:pt x="371" y="37"/>
                    </a:lnTo>
                    <a:lnTo>
                      <a:pt x="0" y="37"/>
                    </a:lnTo>
                    <a:close/>
                  </a:path>
                </a:pathLst>
              </a:custGeom>
              <a:solidFill>
                <a:srgbClr val="C9C9B6"/>
              </a:solidFill>
              <a:ln w="4763">
                <a:solidFill>
                  <a:srgbClr val="494936"/>
                </a:solidFill>
                <a:round/>
                <a:headEnd/>
                <a:tailEnd/>
              </a:ln>
            </p:spPr>
            <p:txBody>
              <a:bodyPr/>
              <a:lstStyle/>
              <a:p>
                <a:endParaRPr lang="en-US"/>
              </a:p>
            </p:txBody>
          </p:sp>
          <p:sp>
            <p:nvSpPr>
              <p:cNvPr id="1190" name="Freeform 270"/>
              <p:cNvSpPr>
                <a:spLocks/>
              </p:cNvSpPr>
              <p:nvPr/>
            </p:nvSpPr>
            <p:spPr bwMode="auto">
              <a:xfrm>
                <a:off x="3357" y="2456"/>
                <a:ext cx="325" cy="41"/>
              </a:xfrm>
              <a:custGeom>
                <a:avLst/>
                <a:gdLst>
                  <a:gd name="T0" fmla="*/ 0 w 325"/>
                  <a:gd name="T1" fmla="*/ 41 h 41"/>
                  <a:gd name="T2" fmla="*/ 29 w 325"/>
                  <a:gd name="T3" fmla="*/ 0 h 41"/>
                  <a:gd name="T4" fmla="*/ 325 w 325"/>
                  <a:gd name="T5" fmla="*/ 0 h 41"/>
                  <a:gd name="T6" fmla="*/ 296 w 325"/>
                  <a:gd name="T7" fmla="*/ 41 h 41"/>
                  <a:gd name="T8" fmla="*/ 0 w 325"/>
                  <a:gd name="T9" fmla="*/ 41 h 41"/>
                  <a:gd name="T10" fmla="*/ 0 60000 65536"/>
                  <a:gd name="T11" fmla="*/ 0 60000 65536"/>
                  <a:gd name="T12" fmla="*/ 0 60000 65536"/>
                  <a:gd name="T13" fmla="*/ 0 60000 65536"/>
                  <a:gd name="T14" fmla="*/ 0 60000 65536"/>
                  <a:gd name="T15" fmla="*/ 0 w 325"/>
                  <a:gd name="T16" fmla="*/ 0 h 41"/>
                  <a:gd name="T17" fmla="*/ 325 w 325"/>
                  <a:gd name="T18" fmla="*/ 41 h 41"/>
                </a:gdLst>
                <a:ahLst/>
                <a:cxnLst>
                  <a:cxn ang="T10">
                    <a:pos x="T0" y="T1"/>
                  </a:cxn>
                  <a:cxn ang="T11">
                    <a:pos x="T2" y="T3"/>
                  </a:cxn>
                  <a:cxn ang="T12">
                    <a:pos x="T4" y="T5"/>
                  </a:cxn>
                  <a:cxn ang="T13">
                    <a:pos x="T6" y="T7"/>
                  </a:cxn>
                  <a:cxn ang="T14">
                    <a:pos x="T8" y="T9"/>
                  </a:cxn>
                </a:cxnLst>
                <a:rect l="T15" t="T16" r="T17" b="T18"/>
                <a:pathLst>
                  <a:path w="325" h="41">
                    <a:moveTo>
                      <a:pt x="0" y="41"/>
                    </a:moveTo>
                    <a:lnTo>
                      <a:pt x="29" y="0"/>
                    </a:lnTo>
                    <a:lnTo>
                      <a:pt x="325" y="0"/>
                    </a:lnTo>
                    <a:lnTo>
                      <a:pt x="296" y="41"/>
                    </a:lnTo>
                    <a:lnTo>
                      <a:pt x="0" y="4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1" name="Freeform 271"/>
              <p:cNvSpPr>
                <a:spLocks/>
              </p:cNvSpPr>
              <p:nvPr/>
            </p:nvSpPr>
            <p:spPr bwMode="auto">
              <a:xfrm>
                <a:off x="3357" y="2456"/>
                <a:ext cx="325" cy="41"/>
              </a:xfrm>
              <a:custGeom>
                <a:avLst/>
                <a:gdLst>
                  <a:gd name="T0" fmla="*/ 0 w 325"/>
                  <a:gd name="T1" fmla="*/ 41 h 41"/>
                  <a:gd name="T2" fmla="*/ 29 w 325"/>
                  <a:gd name="T3" fmla="*/ 0 h 41"/>
                  <a:gd name="T4" fmla="*/ 325 w 325"/>
                  <a:gd name="T5" fmla="*/ 0 h 41"/>
                  <a:gd name="T6" fmla="*/ 296 w 325"/>
                  <a:gd name="T7" fmla="*/ 41 h 41"/>
                  <a:gd name="T8" fmla="*/ 0 w 325"/>
                  <a:gd name="T9" fmla="*/ 41 h 41"/>
                  <a:gd name="T10" fmla="*/ 0 60000 65536"/>
                  <a:gd name="T11" fmla="*/ 0 60000 65536"/>
                  <a:gd name="T12" fmla="*/ 0 60000 65536"/>
                  <a:gd name="T13" fmla="*/ 0 60000 65536"/>
                  <a:gd name="T14" fmla="*/ 0 60000 65536"/>
                  <a:gd name="T15" fmla="*/ 0 w 325"/>
                  <a:gd name="T16" fmla="*/ 0 h 41"/>
                  <a:gd name="T17" fmla="*/ 325 w 325"/>
                  <a:gd name="T18" fmla="*/ 41 h 41"/>
                </a:gdLst>
                <a:ahLst/>
                <a:cxnLst>
                  <a:cxn ang="T10">
                    <a:pos x="T0" y="T1"/>
                  </a:cxn>
                  <a:cxn ang="T11">
                    <a:pos x="T2" y="T3"/>
                  </a:cxn>
                  <a:cxn ang="T12">
                    <a:pos x="T4" y="T5"/>
                  </a:cxn>
                  <a:cxn ang="T13">
                    <a:pos x="T6" y="T7"/>
                  </a:cxn>
                  <a:cxn ang="T14">
                    <a:pos x="T8" y="T9"/>
                  </a:cxn>
                </a:cxnLst>
                <a:rect l="T15" t="T16" r="T17" b="T18"/>
                <a:pathLst>
                  <a:path w="325" h="41">
                    <a:moveTo>
                      <a:pt x="0" y="41"/>
                    </a:moveTo>
                    <a:lnTo>
                      <a:pt x="29" y="0"/>
                    </a:lnTo>
                    <a:lnTo>
                      <a:pt x="325" y="0"/>
                    </a:lnTo>
                    <a:lnTo>
                      <a:pt x="296" y="41"/>
                    </a:lnTo>
                    <a:lnTo>
                      <a:pt x="0" y="41"/>
                    </a:lnTo>
                    <a:close/>
                  </a:path>
                </a:pathLst>
              </a:custGeom>
              <a:solidFill>
                <a:srgbClr val="C9C9B6"/>
              </a:solidFill>
              <a:ln w="4763">
                <a:solidFill>
                  <a:srgbClr val="494936"/>
                </a:solidFill>
                <a:round/>
                <a:headEnd/>
                <a:tailEnd/>
              </a:ln>
            </p:spPr>
            <p:txBody>
              <a:bodyPr/>
              <a:lstStyle/>
              <a:p>
                <a:endParaRPr lang="en-US"/>
              </a:p>
            </p:txBody>
          </p:sp>
          <p:sp>
            <p:nvSpPr>
              <p:cNvPr id="1192" name="Freeform 272"/>
              <p:cNvSpPr>
                <a:spLocks/>
              </p:cNvSpPr>
              <p:nvPr/>
            </p:nvSpPr>
            <p:spPr bwMode="auto">
              <a:xfrm>
                <a:off x="3702" y="2130"/>
                <a:ext cx="41" cy="329"/>
              </a:xfrm>
              <a:custGeom>
                <a:avLst/>
                <a:gdLst>
                  <a:gd name="T0" fmla="*/ 0 w 41"/>
                  <a:gd name="T1" fmla="*/ 329 h 329"/>
                  <a:gd name="T2" fmla="*/ 41 w 41"/>
                  <a:gd name="T3" fmla="*/ 288 h 329"/>
                  <a:gd name="T4" fmla="*/ 41 w 41"/>
                  <a:gd name="T5" fmla="*/ 0 h 329"/>
                  <a:gd name="T6" fmla="*/ 0 w 41"/>
                  <a:gd name="T7" fmla="*/ 37 h 329"/>
                  <a:gd name="T8" fmla="*/ 0 w 41"/>
                  <a:gd name="T9" fmla="*/ 329 h 329"/>
                  <a:gd name="T10" fmla="*/ 0 60000 65536"/>
                  <a:gd name="T11" fmla="*/ 0 60000 65536"/>
                  <a:gd name="T12" fmla="*/ 0 60000 65536"/>
                  <a:gd name="T13" fmla="*/ 0 60000 65536"/>
                  <a:gd name="T14" fmla="*/ 0 60000 65536"/>
                  <a:gd name="T15" fmla="*/ 0 w 41"/>
                  <a:gd name="T16" fmla="*/ 0 h 329"/>
                  <a:gd name="T17" fmla="*/ 41 w 41"/>
                  <a:gd name="T18" fmla="*/ 329 h 329"/>
                </a:gdLst>
                <a:ahLst/>
                <a:cxnLst>
                  <a:cxn ang="T10">
                    <a:pos x="T0" y="T1"/>
                  </a:cxn>
                  <a:cxn ang="T11">
                    <a:pos x="T2" y="T3"/>
                  </a:cxn>
                  <a:cxn ang="T12">
                    <a:pos x="T4" y="T5"/>
                  </a:cxn>
                  <a:cxn ang="T13">
                    <a:pos x="T6" y="T7"/>
                  </a:cxn>
                  <a:cxn ang="T14">
                    <a:pos x="T8" y="T9"/>
                  </a:cxn>
                </a:cxnLst>
                <a:rect l="T15" t="T16" r="T17" b="T18"/>
                <a:pathLst>
                  <a:path w="41" h="329">
                    <a:moveTo>
                      <a:pt x="0" y="329"/>
                    </a:moveTo>
                    <a:lnTo>
                      <a:pt x="41" y="288"/>
                    </a:lnTo>
                    <a:lnTo>
                      <a:pt x="41" y="0"/>
                    </a:lnTo>
                    <a:lnTo>
                      <a:pt x="0" y="37"/>
                    </a:lnTo>
                    <a:lnTo>
                      <a:pt x="0" y="32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3" name="Freeform 273"/>
              <p:cNvSpPr>
                <a:spLocks/>
              </p:cNvSpPr>
              <p:nvPr/>
            </p:nvSpPr>
            <p:spPr bwMode="auto">
              <a:xfrm>
                <a:off x="3702" y="2130"/>
                <a:ext cx="41" cy="329"/>
              </a:xfrm>
              <a:custGeom>
                <a:avLst/>
                <a:gdLst>
                  <a:gd name="T0" fmla="*/ 0 w 41"/>
                  <a:gd name="T1" fmla="*/ 329 h 329"/>
                  <a:gd name="T2" fmla="*/ 41 w 41"/>
                  <a:gd name="T3" fmla="*/ 288 h 329"/>
                  <a:gd name="T4" fmla="*/ 41 w 41"/>
                  <a:gd name="T5" fmla="*/ 0 h 329"/>
                  <a:gd name="T6" fmla="*/ 0 w 41"/>
                  <a:gd name="T7" fmla="*/ 37 h 329"/>
                  <a:gd name="T8" fmla="*/ 0 w 41"/>
                  <a:gd name="T9" fmla="*/ 329 h 329"/>
                  <a:gd name="T10" fmla="*/ 0 60000 65536"/>
                  <a:gd name="T11" fmla="*/ 0 60000 65536"/>
                  <a:gd name="T12" fmla="*/ 0 60000 65536"/>
                  <a:gd name="T13" fmla="*/ 0 60000 65536"/>
                  <a:gd name="T14" fmla="*/ 0 60000 65536"/>
                  <a:gd name="T15" fmla="*/ 0 w 41"/>
                  <a:gd name="T16" fmla="*/ 0 h 329"/>
                  <a:gd name="T17" fmla="*/ 41 w 41"/>
                  <a:gd name="T18" fmla="*/ 329 h 329"/>
                </a:gdLst>
                <a:ahLst/>
                <a:cxnLst>
                  <a:cxn ang="T10">
                    <a:pos x="T0" y="T1"/>
                  </a:cxn>
                  <a:cxn ang="T11">
                    <a:pos x="T2" y="T3"/>
                  </a:cxn>
                  <a:cxn ang="T12">
                    <a:pos x="T4" y="T5"/>
                  </a:cxn>
                  <a:cxn ang="T13">
                    <a:pos x="T6" y="T7"/>
                  </a:cxn>
                  <a:cxn ang="T14">
                    <a:pos x="T8" y="T9"/>
                  </a:cxn>
                </a:cxnLst>
                <a:rect l="T15" t="T16" r="T17" b="T18"/>
                <a:pathLst>
                  <a:path w="41" h="329">
                    <a:moveTo>
                      <a:pt x="0" y="329"/>
                    </a:moveTo>
                    <a:lnTo>
                      <a:pt x="41" y="288"/>
                    </a:lnTo>
                    <a:lnTo>
                      <a:pt x="41" y="0"/>
                    </a:lnTo>
                    <a:lnTo>
                      <a:pt x="0" y="37"/>
                    </a:lnTo>
                    <a:lnTo>
                      <a:pt x="0" y="329"/>
                    </a:lnTo>
                    <a:close/>
                  </a:path>
                </a:pathLst>
              </a:custGeom>
              <a:solidFill>
                <a:srgbClr val="7A7A5A"/>
              </a:solidFill>
              <a:ln w="4763">
                <a:solidFill>
                  <a:srgbClr val="494936"/>
                </a:solidFill>
                <a:round/>
                <a:headEnd/>
                <a:tailEnd/>
              </a:ln>
            </p:spPr>
            <p:txBody>
              <a:bodyPr/>
              <a:lstStyle/>
              <a:p>
                <a:endParaRPr lang="en-US"/>
              </a:p>
            </p:txBody>
          </p:sp>
          <p:sp>
            <p:nvSpPr>
              <p:cNvPr id="1194" name="Freeform 274"/>
              <p:cNvSpPr>
                <a:spLocks/>
              </p:cNvSpPr>
              <p:nvPr/>
            </p:nvSpPr>
            <p:spPr bwMode="auto">
              <a:xfrm>
                <a:off x="3331" y="2459"/>
                <a:ext cx="371" cy="15"/>
              </a:xfrm>
              <a:custGeom>
                <a:avLst/>
                <a:gdLst>
                  <a:gd name="T0" fmla="*/ 43 w 371"/>
                  <a:gd name="T1" fmla="*/ 15 h 15"/>
                  <a:gd name="T2" fmla="*/ 0 w 371"/>
                  <a:gd name="T3" fmla="*/ 0 h 15"/>
                  <a:gd name="T4" fmla="*/ 371 w 371"/>
                  <a:gd name="T5" fmla="*/ 0 h 15"/>
                  <a:gd name="T6" fmla="*/ 336 w 371"/>
                  <a:gd name="T7" fmla="*/ 15 h 15"/>
                  <a:gd name="T8" fmla="*/ 43 w 371"/>
                  <a:gd name="T9" fmla="*/ 15 h 15"/>
                  <a:gd name="T10" fmla="*/ 0 60000 65536"/>
                  <a:gd name="T11" fmla="*/ 0 60000 65536"/>
                  <a:gd name="T12" fmla="*/ 0 60000 65536"/>
                  <a:gd name="T13" fmla="*/ 0 60000 65536"/>
                  <a:gd name="T14" fmla="*/ 0 60000 65536"/>
                  <a:gd name="T15" fmla="*/ 0 w 371"/>
                  <a:gd name="T16" fmla="*/ 0 h 15"/>
                  <a:gd name="T17" fmla="*/ 371 w 371"/>
                  <a:gd name="T18" fmla="*/ 15 h 15"/>
                </a:gdLst>
                <a:ahLst/>
                <a:cxnLst>
                  <a:cxn ang="T10">
                    <a:pos x="T0" y="T1"/>
                  </a:cxn>
                  <a:cxn ang="T11">
                    <a:pos x="T2" y="T3"/>
                  </a:cxn>
                  <a:cxn ang="T12">
                    <a:pos x="T4" y="T5"/>
                  </a:cxn>
                  <a:cxn ang="T13">
                    <a:pos x="T6" y="T7"/>
                  </a:cxn>
                  <a:cxn ang="T14">
                    <a:pos x="T8" y="T9"/>
                  </a:cxn>
                </a:cxnLst>
                <a:rect l="T15" t="T16" r="T17" b="T18"/>
                <a:pathLst>
                  <a:path w="371" h="15">
                    <a:moveTo>
                      <a:pt x="43" y="15"/>
                    </a:moveTo>
                    <a:lnTo>
                      <a:pt x="0" y="0"/>
                    </a:lnTo>
                    <a:lnTo>
                      <a:pt x="371" y="0"/>
                    </a:lnTo>
                    <a:lnTo>
                      <a:pt x="336" y="15"/>
                    </a:lnTo>
                    <a:lnTo>
                      <a:pt x="43" y="15"/>
                    </a:lnTo>
                    <a:close/>
                  </a:path>
                </a:pathLst>
              </a:custGeom>
              <a:solidFill>
                <a:srgbClr val="A5A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5" name="Freeform 275"/>
              <p:cNvSpPr>
                <a:spLocks/>
              </p:cNvSpPr>
              <p:nvPr/>
            </p:nvSpPr>
            <p:spPr bwMode="auto">
              <a:xfrm>
                <a:off x="3331" y="2459"/>
                <a:ext cx="371" cy="15"/>
              </a:xfrm>
              <a:custGeom>
                <a:avLst/>
                <a:gdLst>
                  <a:gd name="T0" fmla="*/ 43 w 371"/>
                  <a:gd name="T1" fmla="*/ 15 h 15"/>
                  <a:gd name="T2" fmla="*/ 0 w 371"/>
                  <a:gd name="T3" fmla="*/ 0 h 15"/>
                  <a:gd name="T4" fmla="*/ 371 w 371"/>
                  <a:gd name="T5" fmla="*/ 0 h 15"/>
                  <a:gd name="T6" fmla="*/ 336 w 371"/>
                  <a:gd name="T7" fmla="*/ 15 h 15"/>
                  <a:gd name="T8" fmla="*/ 43 w 371"/>
                  <a:gd name="T9" fmla="*/ 15 h 15"/>
                  <a:gd name="T10" fmla="*/ 0 60000 65536"/>
                  <a:gd name="T11" fmla="*/ 0 60000 65536"/>
                  <a:gd name="T12" fmla="*/ 0 60000 65536"/>
                  <a:gd name="T13" fmla="*/ 0 60000 65536"/>
                  <a:gd name="T14" fmla="*/ 0 60000 65536"/>
                  <a:gd name="T15" fmla="*/ 0 w 371"/>
                  <a:gd name="T16" fmla="*/ 0 h 15"/>
                  <a:gd name="T17" fmla="*/ 371 w 371"/>
                  <a:gd name="T18" fmla="*/ 15 h 15"/>
                </a:gdLst>
                <a:ahLst/>
                <a:cxnLst>
                  <a:cxn ang="T10">
                    <a:pos x="T0" y="T1"/>
                  </a:cxn>
                  <a:cxn ang="T11">
                    <a:pos x="T2" y="T3"/>
                  </a:cxn>
                  <a:cxn ang="T12">
                    <a:pos x="T4" y="T5"/>
                  </a:cxn>
                  <a:cxn ang="T13">
                    <a:pos x="T6" y="T7"/>
                  </a:cxn>
                  <a:cxn ang="T14">
                    <a:pos x="T8" y="T9"/>
                  </a:cxn>
                </a:cxnLst>
                <a:rect l="T15" t="T16" r="T17" b="T18"/>
                <a:pathLst>
                  <a:path w="371" h="15">
                    <a:moveTo>
                      <a:pt x="43" y="15"/>
                    </a:moveTo>
                    <a:lnTo>
                      <a:pt x="0" y="0"/>
                    </a:lnTo>
                    <a:lnTo>
                      <a:pt x="371" y="0"/>
                    </a:lnTo>
                    <a:lnTo>
                      <a:pt x="336" y="15"/>
                    </a:lnTo>
                    <a:lnTo>
                      <a:pt x="43" y="15"/>
                    </a:lnTo>
                    <a:close/>
                  </a:path>
                </a:pathLst>
              </a:custGeom>
              <a:solidFill>
                <a:srgbClr val="A5A585"/>
              </a:solidFill>
              <a:ln w="4763">
                <a:solidFill>
                  <a:srgbClr val="494936"/>
                </a:solidFill>
                <a:round/>
                <a:headEnd/>
                <a:tailEnd/>
              </a:ln>
            </p:spPr>
            <p:txBody>
              <a:bodyPr/>
              <a:lstStyle/>
              <a:p>
                <a:endParaRPr lang="en-US"/>
              </a:p>
            </p:txBody>
          </p:sp>
          <p:sp>
            <p:nvSpPr>
              <p:cNvPr id="1196" name="Rectangle 276"/>
              <p:cNvSpPr>
                <a:spLocks noChangeArrowheads="1"/>
              </p:cNvSpPr>
              <p:nvPr/>
            </p:nvSpPr>
            <p:spPr bwMode="auto">
              <a:xfrm>
                <a:off x="3332" y="2168"/>
                <a:ext cx="372" cy="293"/>
              </a:xfrm>
              <a:prstGeom prst="rect">
                <a:avLst/>
              </a:prstGeom>
              <a:solidFill>
                <a:srgbClr val="B7B79D"/>
              </a:solidFill>
              <a:ln w="4763">
                <a:solidFill>
                  <a:srgbClr val="494936"/>
                </a:solidFill>
                <a:miter lim="800000"/>
                <a:headEnd/>
                <a:tailEnd/>
              </a:ln>
            </p:spPr>
            <p:txBody>
              <a:bodyPr/>
              <a:lstStyle/>
              <a:p>
                <a:endParaRPr lang="vi-VN"/>
              </a:p>
            </p:txBody>
          </p:sp>
          <p:sp>
            <p:nvSpPr>
              <p:cNvPr id="1197" name="Rectangle 277"/>
              <p:cNvSpPr>
                <a:spLocks noChangeArrowheads="1"/>
              </p:cNvSpPr>
              <p:nvPr/>
            </p:nvSpPr>
            <p:spPr bwMode="auto">
              <a:xfrm>
                <a:off x="3364" y="2206"/>
                <a:ext cx="308" cy="226"/>
              </a:xfrm>
              <a:prstGeom prst="rect">
                <a:avLst/>
              </a:prstGeom>
              <a:solidFill>
                <a:srgbClr val="FFFFFF"/>
              </a:solidFill>
              <a:ln w="4763">
                <a:solidFill>
                  <a:srgbClr val="494936"/>
                </a:solidFill>
                <a:miter lim="800000"/>
                <a:headEnd/>
                <a:tailEnd/>
              </a:ln>
            </p:spPr>
            <p:txBody>
              <a:bodyPr/>
              <a:lstStyle/>
              <a:p>
                <a:endParaRPr lang="vi-VN"/>
              </a:p>
            </p:txBody>
          </p:sp>
          <p:sp>
            <p:nvSpPr>
              <p:cNvPr id="1198" name="Freeform 278"/>
              <p:cNvSpPr>
                <a:spLocks/>
              </p:cNvSpPr>
              <p:nvPr/>
            </p:nvSpPr>
            <p:spPr bwMode="auto">
              <a:xfrm>
                <a:off x="3257" y="2509"/>
                <a:ext cx="463" cy="70"/>
              </a:xfrm>
              <a:custGeom>
                <a:avLst/>
                <a:gdLst>
                  <a:gd name="T0" fmla="*/ 0 w 463"/>
                  <a:gd name="T1" fmla="*/ 70 h 70"/>
                  <a:gd name="T2" fmla="*/ 59 w 463"/>
                  <a:gd name="T3" fmla="*/ 0 h 70"/>
                  <a:gd name="T4" fmla="*/ 463 w 463"/>
                  <a:gd name="T5" fmla="*/ 0 h 70"/>
                  <a:gd name="T6" fmla="*/ 404 w 463"/>
                  <a:gd name="T7" fmla="*/ 70 h 70"/>
                  <a:gd name="T8" fmla="*/ 0 w 463"/>
                  <a:gd name="T9" fmla="*/ 70 h 70"/>
                  <a:gd name="T10" fmla="*/ 0 60000 65536"/>
                  <a:gd name="T11" fmla="*/ 0 60000 65536"/>
                  <a:gd name="T12" fmla="*/ 0 60000 65536"/>
                  <a:gd name="T13" fmla="*/ 0 60000 65536"/>
                  <a:gd name="T14" fmla="*/ 0 60000 65536"/>
                  <a:gd name="T15" fmla="*/ 0 w 463"/>
                  <a:gd name="T16" fmla="*/ 0 h 70"/>
                  <a:gd name="T17" fmla="*/ 463 w 463"/>
                  <a:gd name="T18" fmla="*/ 70 h 70"/>
                </a:gdLst>
                <a:ahLst/>
                <a:cxnLst>
                  <a:cxn ang="T10">
                    <a:pos x="T0" y="T1"/>
                  </a:cxn>
                  <a:cxn ang="T11">
                    <a:pos x="T2" y="T3"/>
                  </a:cxn>
                  <a:cxn ang="T12">
                    <a:pos x="T4" y="T5"/>
                  </a:cxn>
                  <a:cxn ang="T13">
                    <a:pos x="T6" y="T7"/>
                  </a:cxn>
                  <a:cxn ang="T14">
                    <a:pos x="T8" y="T9"/>
                  </a:cxn>
                </a:cxnLst>
                <a:rect l="T15" t="T16" r="T17" b="T18"/>
                <a:pathLst>
                  <a:path w="463" h="70">
                    <a:moveTo>
                      <a:pt x="0" y="70"/>
                    </a:moveTo>
                    <a:lnTo>
                      <a:pt x="59" y="0"/>
                    </a:lnTo>
                    <a:lnTo>
                      <a:pt x="463" y="0"/>
                    </a:lnTo>
                    <a:lnTo>
                      <a:pt x="404" y="70"/>
                    </a:lnTo>
                    <a:lnTo>
                      <a:pt x="0" y="7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 name="Freeform 279"/>
              <p:cNvSpPr>
                <a:spLocks/>
              </p:cNvSpPr>
              <p:nvPr/>
            </p:nvSpPr>
            <p:spPr bwMode="auto">
              <a:xfrm>
                <a:off x="3257" y="2509"/>
                <a:ext cx="463" cy="70"/>
              </a:xfrm>
              <a:custGeom>
                <a:avLst/>
                <a:gdLst>
                  <a:gd name="T0" fmla="*/ 0 w 463"/>
                  <a:gd name="T1" fmla="*/ 70 h 70"/>
                  <a:gd name="T2" fmla="*/ 59 w 463"/>
                  <a:gd name="T3" fmla="*/ 0 h 70"/>
                  <a:gd name="T4" fmla="*/ 463 w 463"/>
                  <a:gd name="T5" fmla="*/ 0 h 70"/>
                  <a:gd name="T6" fmla="*/ 404 w 463"/>
                  <a:gd name="T7" fmla="*/ 70 h 70"/>
                  <a:gd name="T8" fmla="*/ 0 w 463"/>
                  <a:gd name="T9" fmla="*/ 70 h 70"/>
                  <a:gd name="T10" fmla="*/ 0 60000 65536"/>
                  <a:gd name="T11" fmla="*/ 0 60000 65536"/>
                  <a:gd name="T12" fmla="*/ 0 60000 65536"/>
                  <a:gd name="T13" fmla="*/ 0 60000 65536"/>
                  <a:gd name="T14" fmla="*/ 0 60000 65536"/>
                  <a:gd name="T15" fmla="*/ 0 w 463"/>
                  <a:gd name="T16" fmla="*/ 0 h 70"/>
                  <a:gd name="T17" fmla="*/ 463 w 463"/>
                  <a:gd name="T18" fmla="*/ 70 h 70"/>
                </a:gdLst>
                <a:ahLst/>
                <a:cxnLst>
                  <a:cxn ang="T10">
                    <a:pos x="T0" y="T1"/>
                  </a:cxn>
                  <a:cxn ang="T11">
                    <a:pos x="T2" y="T3"/>
                  </a:cxn>
                  <a:cxn ang="T12">
                    <a:pos x="T4" y="T5"/>
                  </a:cxn>
                  <a:cxn ang="T13">
                    <a:pos x="T6" y="T7"/>
                  </a:cxn>
                  <a:cxn ang="T14">
                    <a:pos x="T8" y="T9"/>
                  </a:cxn>
                </a:cxnLst>
                <a:rect l="T15" t="T16" r="T17" b="T18"/>
                <a:pathLst>
                  <a:path w="463" h="70">
                    <a:moveTo>
                      <a:pt x="0" y="70"/>
                    </a:moveTo>
                    <a:lnTo>
                      <a:pt x="59" y="0"/>
                    </a:lnTo>
                    <a:lnTo>
                      <a:pt x="463" y="0"/>
                    </a:lnTo>
                    <a:lnTo>
                      <a:pt x="404" y="70"/>
                    </a:lnTo>
                    <a:lnTo>
                      <a:pt x="0" y="70"/>
                    </a:lnTo>
                    <a:close/>
                  </a:path>
                </a:pathLst>
              </a:custGeom>
              <a:solidFill>
                <a:srgbClr val="C9C9B6"/>
              </a:solidFill>
              <a:ln w="4763">
                <a:solidFill>
                  <a:srgbClr val="494936"/>
                </a:solidFill>
                <a:round/>
                <a:headEnd/>
                <a:tailEnd/>
              </a:ln>
            </p:spPr>
            <p:txBody>
              <a:bodyPr/>
              <a:lstStyle/>
              <a:p>
                <a:endParaRPr lang="en-US"/>
              </a:p>
            </p:txBody>
          </p:sp>
          <p:sp>
            <p:nvSpPr>
              <p:cNvPr id="1200" name="Freeform 280"/>
              <p:cNvSpPr>
                <a:spLocks/>
              </p:cNvSpPr>
              <p:nvPr/>
            </p:nvSpPr>
            <p:spPr bwMode="auto">
              <a:xfrm>
                <a:off x="3661" y="2509"/>
                <a:ext cx="59" cy="84"/>
              </a:xfrm>
              <a:custGeom>
                <a:avLst/>
                <a:gdLst>
                  <a:gd name="T0" fmla="*/ 0 w 59"/>
                  <a:gd name="T1" fmla="*/ 84 h 84"/>
                  <a:gd name="T2" fmla="*/ 59 w 59"/>
                  <a:gd name="T3" fmla="*/ 26 h 84"/>
                  <a:gd name="T4" fmla="*/ 59 w 59"/>
                  <a:gd name="T5" fmla="*/ 0 h 84"/>
                  <a:gd name="T6" fmla="*/ 0 w 59"/>
                  <a:gd name="T7" fmla="*/ 70 h 84"/>
                  <a:gd name="T8" fmla="*/ 0 w 59"/>
                  <a:gd name="T9" fmla="*/ 84 h 84"/>
                  <a:gd name="T10" fmla="*/ 0 60000 65536"/>
                  <a:gd name="T11" fmla="*/ 0 60000 65536"/>
                  <a:gd name="T12" fmla="*/ 0 60000 65536"/>
                  <a:gd name="T13" fmla="*/ 0 60000 65536"/>
                  <a:gd name="T14" fmla="*/ 0 60000 65536"/>
                  <a:gd name="T15" fmla="*/ 0 w 59"/>
                  <a:gd name="T16" fmla="*/ 0 h 84"/>
                  <a:gd name="T17" fmla="*/ 59 w 59"/>
                  <a:gd name="T18" fmla="*/ 84 h 84"/>
                </a:gdLst>
                <a:ahLst/>
                <a:cxnLst>
                  <a:cxn ang="T10">
                    <a:pos x="T0" y="T1"/>
                  </a:cxn>
                  <a:cxn ang="T11">
                    <a:pos x="T2" y="T3"/>
                  </a:cxn>
                  <a:cxn ang="T12">
                    <a:pos x="T4" y="T5"/>
                  </a:cxn>
                  <a:cxn ang="T13">
                    <a:pos x="T6" y="T7"/>
                  </a:cxn>
                  <a:cxn ang="T14">
                    <a:pos x="T8" y="T9"/>
                  </a:cxn>
                </a:cxnLst>
                <a:rect l="T15" t="T16" r="T17" b="T18"/>
                <a:pathLst>
                  <a:path w="59" h="84">
                    <a:moveTo>
                      <a:pt x="0" y="84"/>
                    </a:moveTo>
                    <a:lnTo>
                      <a:pt x="59" y="26"/>
                    </a:lnTo>
                    <a:lnTo>
                      <a:pt x="59" y="0"/>
                    </a:lnTo>
                    <a:lnTo>
                      <a:pt x="0" y="70"/>
                    </a:lnTo>
                    <a:lnTo>
                      <a:pt x="0" y="84"/>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 name="Freeform 281"/>
              <p:cNvSpPr>
                <a:spLocks/>
              </p:cNvSpPr>
              <p:nvPr/>
            </p:nvSpPr>
            <p:spPr bwMode="auto">
              <a:xfrm>
                <a:off x="3661" y="2509"/>
                <a:ext cx="59" cy="84"/>
              </a:xfrm>
              <a:custGeom>
                <a:avLst/>
                <a:gdLst>
                  <a:gd name="T0" fmla="*/ 0 w 59"/>
                  <a:gd name="T1" fmla="*/ 84 h 84"/>
                  <a:gd name="T2" fmla="*/ 59 w 59"/>
                  <a:gd name="T3" fmla="*/ 26 h 84"/>
                  <a:gd name="T4" fmla="*/ 59 w 59"/>
                  <a:gd name="T5" fmla="*/ 0 h 84"/>
                  <a:gd name="T6" fmla="*/ 0 w 59"/>
                  <a:gd name="T7" fmla="*/ 70 h 84"/>
                  <a:gd name="T8" fmla="*/ 0 w 59"/>
                  <a:gd name="T9" fmla="*/ 84 h 84"/>
                  <a:gd name="T10" fmla="*/ 0 60000 65536"/>
                  <a:gd name="T11" fmla="*/ 0 60000 65536"/>
                  <a:gd name="T12" fmla="*/ 0 60000 65536"/>
                  <a:gd name="T13" fmla="*/ 0 60000 65536"/>
                  <a:gd name="T14" fmla="*/ 0 60000 65536"/>
                  <a:gd name="T15" fmla="*/ 0 w 59"/>
                  <a:gd name="T16" fmla="*/ 0 h 84"/>
                  <a:gd name="T17" fmla="*/ 59 w 59"/>
                  <a:gd name="T18" fmla="*/ 84 h 84"/>
                </a:gdLst>
                <a:ahLst/>
                <a:cxnLst>
                  <a:cxn ang="T10">
                    <a:pos x="T0" y="T1"/>
                  </a:cxn>
                  <a:cxn ang="T11">
                    <a:pos x="T2" y="T3"/>
                  </a:cxn>
                  <a:cxn ang="T12">
                    <a:pos x="T4" y="T5"/>
                  </a:cxn>
                  <a:cxn ang="T13">
                    <a:pos x="T6" y="T7"/>
                  </a:cxn>
                  <a:cxn ang="T14">
                    <a:pos x="T8" y="T9"/>
                  </a:cxn>
                </a:cxnLst>
                <a:rect l="T15" t="T16" r="T17" b="T18"/>
                <a:pathLst>
                  <a:path w="59" h="84">
                    <a:moveTo>
                      <a:pt x="0" y="84"/>
                    </a:moveTo>
                    <a:lnTo>
                      <a:pt x="59" y="26"/>
                    </a:lnTo>
                    <a:lnTo>
                      <a:pt x="59" y="0"/>
                    </a:lnTo>
                    <a:lnTo>
                      <a:pt x="0" y="70"/>
                    </a:lnTo>
                    <a:lnTo>
                      <a:pt x="0" y="84"/>
                    </a:lnTo>
                    <a:close/>
                  </a:path>
                </a:pathLst>
              </a:custGeom>
              <a:solidFill>
                <a:srgbClr val="7A7A5A"/>
              </a:solidFill>
              <a:ln w="4763">
                <a:solidFill>
                  <a:srgbClr val="494936"/>
                </a:solidFill>
                <a:round/>
                <a:headEnd/>
                <a:tailEnd/>
              </a:ln>
            </p:spPr>
            <p:txBody>
              <a:bodyPr/>
              <a:lstStyle/>
              <a:p>
                <a:endParaRPr lang="en-US"/>
              </a:p>
            </p:txBody>
          </p:sp>
          <p:sp>
            <p:nvSpPr>
              <p:cNvPr id="1202" name="Rectangle 282"/>
              <p:cNvSpPr>
                <a:spLocks noChangeArrowheads="1"/>
              </p:cNvSpPr>
              <p:nvPr/>
            </p:nvSpPr>
            <p:spPr bwMode="auto">
              <a:xfrm>
                <a:off x="3257" y="2579"/>
                <a:ext cx="404"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203" name="Rectangle 283"/>
              <p:cNvSpPr>
                <a:spLocks noChangeArrowheads="1"/>
              </p:cNvSpPr>
              <p:nvPr/>
            </p:nvSpPr>
            <p:spPr bwMode="auto">
              <a:xfrm>
                <a:off x="3258" y="2580"/>
                <a:ext cx="402" cy="12"/>
              </a:xfrm>
              <a:prstGeom prst="rect">
                <a:avLst/>
              </a:prstGeom>
              <a:solidFill>
                <a:srgbClr val="B7B79D"/>
              </a:solidFill>
              <a:ln w="4763">
                <a:solidFill>
                  <a:srgbClr val="494936"/>
                </a:solidFill>
                <a:miter lim="800000"/>
                <a:headEnd/>
                <a:tailEnd/>
              </a:ln>
            </p:spPr>
            <p:txBody>
              <a:bodyPr/>
              <a:lstStyle/>
              <a:p>
                <a:endParaRPr lang="vi-VN"/>
              </a:p>
            </p:txBody>
          </p:sp>
        </p:grpSp>
      </p:grpSp>
      <p:grpSp>
        <p:nvGrpSpPr>
          <p:cNvPr id="27" name="Group 3"/>
          <p:cNvGrpSpPr>
            <a:grpSpLocks/>
          </p:cNvGrpSpPr>
          <p:nvPr/>
        </p:nvGrpSpPr>
        <p:grpSpPr bwMode="auto">
          <a:xfrm>
            <a:off x="3935414" y="2924176"/>
            <a:ext cx="1831975" cy="1439863"/>
            <a:chOff x="1519" y="1842"/>
            <a:chExt cx="1154" cy="907"/>
          </a:xfrm>
        </p:grpSpPr>
        <p:pic>
          <p:nvPicPr>
            <p:cNvPr id="1144" name="Picture 4" descr="sm_dance"/>
            <p:cNvPicPr>
              <a:picLocks noChangeAspect="1" noChangeArrowheads="1"/>
            </p:cNvPicPr>
            <p:nvPr/>
          </p:nvPicPr>
          <p:blipFill>
            <a:blip r:embed="rId26">
              <a:extLst>
                <a:ext uri="{28A0092B-C50C-407E-A947-70E740481C1C}">
                  <a14:useLocalDpi xmlns:a14="http://schemas.microsoft.com/office/drawing/2010/main" val="0"/>
                </a:ext>
              </a:extLst>
            </a:blip>
            <a:srcRect l="15396" t="1244" r="14153" b="49455"/>
            <a:stretch>
              <a:fillRect/>
            </a:stretch>
          </p:blipFill>
          <p:spPr bwMode="auto">
            <a:xfrm>
              <a:off x="1519" y="2432"/>
              <a:ext cx="45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60" name="Object 5"/>
            <p:cNvGraphicFramePr>
              <a:graphicFrameLocks noChangeAspect="1"/>
            </p:cNvGraphicFramePr>
            <p:nvPr/>
          </p:nvGraphicFramePr>
          <p:xfrm>
            <a:off x="1746" y="1842"/>
            <a:ext cx="927" cy="564"/>
          </p:xfrm>
          <a:graphic>
            <a:graphicData uri="http://schemas.openxmlformats.org/presentationml/2006/ole">
              <mc:AlternateContent xmlns:mc="http://schemas.openxmlformats.org/markup-compatibility/2006">
                <mc:Choice xmlns:v="urn:schemas-microsoft-com:vml" Requires="v">
                  <p:oleObj name="Visio" r:id="rId101" imgW="1471611" imgH="895502" progId="Visio.Drawing.11">
                    <p:embed/>
                  </p:oleObj>
                </mc:Choice>
                <mc:Fallback>
                  <p:oleObj name="Visio" r:id="rId101" imgW="1471611" imgH="895502" progId="Visio.Drawing.11">
                    <p:embed/>
                    <p:pic>
                      <p:nvPicPr>
                        <p:cNvPr id="1060" name="Object 5"/>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1746" y="1842"/>
                          <a:ext cx="927" cy="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9579516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par>
                          <p:cTn id="12" fill="hold" nodeType="afterGroup">
                            <p:stCondLst>
                              <p:cond delay="4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2000"/>
                                        <p:tgtEl>
                                          <p:spTgt spid="23"/>
                                        </p:tgtEl>
                                      </p:cBhvr>
                                    </p:animEffect>
                                  </p:childTnLst>
                                </p:cTn>
                              </p:par>
                            </p:childTnLst>
                          </p:cTn>
                        </p:par>
                        <p:par>
                          <p:cTn id="16" fill="hold" nodeType="afterGroup">
                            <p:stCondLst>
                              <p:cond delay="60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2000"/>
                                        <p:tgtEl>
                                          <p:spTgt spid="2"/>
                                        </p:tgtEl>
                                      </p:cBhvr>
                                    </p:animEffect>
                                  </p:childTnLst>
                                </p:cTn>
                              </p:par>
                            </p:childTnLst>
                          </p:cTn>
                        </p:par>
                        <p:par>
                          <p:cTn id="20" fill="hold" nodeType="afterGroup">
                            <p:stCondLst>
                              <p:cond delay="8000"/>
                            </p:stCondLst>
                            <p:childTnLst>
                              <p:par>
                                <p:cTn id="21" presetID="18" presetClass="entr" presetSubtype="6" fill="hold" grpId="0" nodeType="afterEffect">
                                  <p:stCondLst>
                                    <p:cond delay="0"/>
                                  </p:stCondLst>
                                  <p:childTnLst>
                                    <p:set>
                                      <p:cBhvr>
                                        <p:cTn id="22" dur="1" fill="hold">
                                          <p:stCondLst>
                                            <p:cond delay="0"/>
                                          </p:stCondLst>
                                        </p:cTn>
                                        <p:tgtEl>
                                          <p:spTgt spid="24600"/>
                                        </p:tgtEl>
                                        <p:attrNameLst>
                                          <p:attrName>style.visibility</p:attrName>
                                        </p:attrNameLst>
                                      </p:cBhvr>
                                      <p:to>
                                        <p:strVal val="visible"/>
                                      </p:to>
                                    </p:set>
                                    <p:animEffect transition="in" filter="strips(downRight)">
                                      <p:cBhvr>
                                        <p:cTn id="23" dur="2000"/>
                                        <p:tgtEl>
                                          <p:spTgt spid="246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24611"/>
                                        </p:tgtEl>
                                        <p:attrNameLst>
                                          <p:attrName>style.visibility</p:attrName>
                                        </p:attrNameLst>
                                      </p:cBhvr>
                                      <p:to>
                                        <p:strVal val="visible"/>
                                      </p:to>
                                    </p:set>
                                    <p:anim calcmode="lin" valueType="num">
                                      <p:cBhvr>
                                        <p:cTn id="28" dur="1000" fill="hold"/>
                                        <p:tgtEl>
                                          <p:spTgt spid="24611"/>
                                        </p:tgtEl>
                                        <p:attrNameLst>
                                          <p:attrName>ppt_w</p:attrName>
                                        </p:attrNameLst>
                                      </p:cBhvr>
                                      <p:tavLst>
                                        <p:tav tm="0">
                                          <p:val>
                                            <p:fltVal val="0"/>
                                          </p:val>
                                        </p:tav>
                                        <p:tav tm="100000">
                                          <p:val>
                                            <p:strVal val="#ppt_w"/>
                                          </p:val>
                                        </p:tav>
                                      </p:tavLst>
                                    </p:anim>
                                    <p:anim calcmode="lin" valueType="num">
                                      <p:cBhvr>
                                        <p:cTn id="29" dur="1000" fill="hold"/>
                                        <p:tgtEl>
                                          <p:spTgt spid="24611"/>
                                        </p:tgtEl>
                                        <p:attrNameLst>
                                          <p:attrName>ppt_h</p:attrName>
                                        </p:attrNameLst>
                                      </p:cBhvr>
                                      <p:tavLst>
                                        <p:tav tm="0">
                                          <p:val>
                                            <p:fltVal val="0"/>
                                          </p:val>
                                        </p:tav>
                                        <p:tav tm="100000">
                                          <p:val>
                                            <p:strVal val="#ppt_h"/>
                                          </p:val>
                                        </p:tav>
                                      </p:tavLst>
                                    </p:anim>
                                    <p:animEffect transition="in" filter="fade">
                                      <p:cBhvr>
                                        <p:cTn id="30" dur="1000"/>
                                        <p:tgtEl>
                                          <p:spTgt spid="24611"/>
                                        </p:tgtEl>
                                      </p:cBhvr>
                                    </p:animEffect>
                                  </p:childTnLst>
                                </p:cTn>
                              </p:par>
                              <p:par>
                                <p:cTn id="31" presetID="53" presetClass="entr" presetSubtype="0" fill="hold" nodeType="withEffect">
                                  <p:stCondLst>
                                    <p:cond delay="0"/>
                                  </p:stCondLst>
                                  <p:childTnLst>
                                    <p:set>
                                      <p:cBhvr>
                                        <p:cTn id="32" dur="1" fill="hold">
                                          <p:stCondLst>
                                            <p:cond delay="0"/>
                                          </p:stCondLst>
                                        </p:cTn>
                                        <p:tgtEl>
                                          <p:spTgt spid="24612"/>
                                        </p:tgtEl>
                                        <p:attrNameLst>
                                          <p:attrName>style.visibility</p:attrName>
                                        </p:attrNameLst>
                                      </p:cBhvr>
                                      <p:to>
                                        <p:strVal val="visible"/>
                                      </p:to>
                                    </p:set>
                                    <p:anim calcmode="lin" valueType="num">
                                      <p:cBhvr>
                                        <p:cTn id="33" dur="1000" fill="hold"/>
                                        <p:tgtEl>
                                          <p:spTgt spid="24612"/>
                                        </p:tgtEl>
                                        <p:attrNameLst>
                                          <p:attrName>ppt_w</p:attrName>
                                        </p:attrNameLst>
                                      </p:cBhvr>
                                      <p:tavLst>
                                        <p:tav tm="0">
                                          <p:val>
                                            <p:fltVal val="0"/>
                                          </p:val>
                                        </p:tav>
                                        <p:tav tm="100000">
                                          <p:val>
                                            <p:strVal val="#ppt_w"/>
                                          </p:val>
                                        </p:tav>
                                      </p:tavLst>
                                    </p:anim>
                                    <p:anim calcmode="lin" valueType="num">
                                      <p:cBhvr>
                                        <p:cTn id="34" dur="1000" fill="hold"/>
                                        <p:tgtEl>
                                          <p:spTgt spid="24612"/>
                                        </p:tgtEl>
                                        <p:attrNameLst>
                                          <p:attrName>ppt_h</p:attrName>
                                        </p:attrNameLst>
                                      </p:cBhvr>
                                      <p:tavLst>
                                        <p:tav tm="0">
                                          <p:val>
                                            <p:fltVal val="0"/>
                                          </p:val>
                                        </p:tav>
                                        <p:tav tm="100000">
                                          <p:val>
                                            <p:strVal val="#ppt_h"/>
                                          </p:val>
                                        </p:tav>
                                      </p:tavLst>
                                    </p:anim>
                                    <p:animEffect transition="in" filter="fade">
                                      <p:cBhvr>
                                        <p:cTn id="35" dur="1000"/>
                                        <p:tgtEl>
                                          <p:spTgt spid="246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nodeType="clickEffect">
                                  <p:stCondLst>
                                    <p:cond delay="0"/>
                                  </p:stCondLst>
                                  <p:childTnLst>
                                    <p:animMotion origin="layout" path="M -3.88889E-6 -2.96296E-6 L -3.88889E-6 0.14699 " pathEditMode="relative" ptsTypes="AA">
                                      <p:cBhvr>
                                        <p:cTn id="39" dur="5000" fill="hold"/>
                                        <p:tgtEl>
                                          <p:spTgt spid="24611"/>
                                        </p:tgtEl>
                                        <p:attrNameLst>
                                          <p:attrName>ppt_x</p:attrName>
                                          <p:attrName>ppt_y</p:attrName>
                                        </p:attrNameLst>
                                      </p:cBhvr>
                                    </p:animMotion>
                                  </p:childTnLst>
                                </p:cTn>
                              </p:par>
                              <p:par>
                                <p:cTn id="40" presetID="0" presetClass="path" presetSubtype="0" accel="50000" decel="50000" fill="hold" nodeType="withEffect">
                                  <p:stCondLst>
                                    <p:cond delay="0"/>
                                  </p:stCondLst>
                                  <p:childTnLst>
                                    <p:animMotion origin="layout" path="M 3.05556E-6 -2.96296E-6 L 3.05556E-6 0.13634 " pathEditMode="relative" ptsTypes="AA">
                                      <p:cBhvr>
                                        <p:cTn id="41" dur="5000" fill="hold"/>
                                        <p:tgtEl>
                                          <p:spTgt spid="24612"/>
                                        </p:tgtEl>
                                        <p:attrNameLst>
                                          <p:attrName>ppt_x</p:attrName>
                                          <p:attrName>ppt_y</p:attrName>
                                        </p:attrNameLst>
                                      </p:cBhvr>
                                    </p:animMotion>
                                  </p:childTnLst>
                                </p:cTn>
                              </p:par>
                            </p:childTnLst>
                          </p:cTn>
                        </p:par>
                        <p:par>
                          <p:cTn id="42" fill="hold" nodeType="afterGroup">
                            <p:stCondLst>
                              <p:cond delay="5000"/>
                            </p:stCondLst>
                            <p:childTnLst>
                              <p:par>
                                <p:cTn id="43" presetID="1" presetClass="exit" presetSubtype="0" fill="hold" nodeType="afterEffect">
                                  <p:stCondLst>
                                    <p:cond delay="0"/>
                                  </p:stCondLst>
                                  <p:childTnLst>
                                    <p:set>
                                      <p:cBhvr>
                                        <p:cTn id="44" dur="1" fill="hold">
                                          <p:stCondLst>
                                            <p:cond delay="0"/>
                                          </p:stCondLst>
                                        </p:cTn>
                                        <p:tgtEl>
                                          <p:spTgt spid="24612"/>
                                        </p:tgtEl>
                                        <p:attrNameLst>
                                          <p:attrName>style.visibility</p:attrName>
                                        </p:attrNameLst>
                                      </p:cBhvr>
                                      <p:to>
                                        <p:strVal val="hidden"/>
                                      </p:to>
                                    </p:set>
                                  </p:childTnLst>
                                </p:cTn>
                              </p:par>
                            </p:childTnLst>
                          </p:cTn>
                        </p:par>
                        <p:par>
                          <p:cTn id="45" fill="hold" nodeType="afterGroup">
                            <p:stCondLst>
                              <p:cond delay="5000"/>
                            </p:stCondLst>
                            <p:childTnLst>
                              <p:par>
                                <p:cTn id="46" presetID="1" presetClass="entr" presetSubtype="0" fill="hold" nodeType="afterEffect">
                                  <p:stCondLst>
                                    <p:cond delay="0"/>
                                  </p:stCondLst>
                                  <p:childTnLst>
                                    <p:set>
                                      <p:cBhvr>
                                        <p:cTn id="47" dur="1" fill="hold">
                                          <p:stCondLst>
                                            <p:cond delay="0"/>
                                          </p:stCondLst>
                                        </p:cTn>
                                        <p:tgtEl>
                                          <p:spTgt spid="2460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461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xit" presetSubtype="16" fill="hold" nodeType="clickEffect">
                                  <p:stCondLst>
                                    <p:cond delay="0"/>
                                  </p:stCondLst>
                                  <p:childTnLst>
                                    <p:animEffect transition="out" filter="diamond(in)">
                                      <p:cBhvr>
                                        <p:cTn id="53" dur="2000"/>
                                        <p:tgtEl>
                                          <p:spTgt spid="24609"/>
                                        </p:tgtEl>
                                      </p:cBhvr>
                                    </p:animEffect>
                                    <p:set>
                                      <p:cBhvr>
                                        <p:cTn id="54" dur="1" fill="hold">
                                          <p:stCondLst>
                                            <p:cond delay="1999"/>
                                          </p:stCondLst>
                                        </p:cTn>
                                        <p:tgtEl>
                                          <p:spTgt spid="24609"/>
                                        </p:tgtEl>
                                        <p:attrNameLst>
                                          <p:attrName>style.visibility</p:attrName>
                                        </p:attrNameLst>
                                      </p:cBhvr>
                                      <p:to>
                                        <p:strVal val="hidden"/>
                                      </p:to>
                                    </p:set>
                                  </p:childTnLst>
                                </p:cTn>
                              </p:par>
                            </p:childTnLst>
                          </p:cTn>
                        </p:par>
                        <p:par>
                          <p:cTn id="55" fill="hold" nodeType="afterGroup">
                            <p:stCondLst>
                              <p:cond delay="2000"/>
                            </p:stCondLst>
                            <p:childTnLst>
                              <p:par>
                                <p:cTn id="56" presetID="8" presetClass="entr" presetSubtype="32" fill="hold" nodeType="afterEffect">
                                  <p:stCondLst>
                                    <p:cond delay="0"/>
                                  </p:stCondLst>
                                  <p:childTnLst>
                                    <p:set>
                                      <p:cBhvr>
                                        <p:cTn id="57" dur="1" fill="hold">
                                          <p:stCondLst>
                                            <p:cond delay="0"/>
                                          </p:stCondLst>
                                        </p:cTn>
                                        <p:tgtEl>
                                          <p:spTgt spid="24613"/>
                                        </p:tgtEl>
                                        <p:attrNameLst>
                                          <p:attrName>style.visibility</p:attrName>
                                        </p:attrNameLst>
                                      </p:cBhvr>
                                      <p:to>
                                        <p:strVal val="visible"/>
                                      </p:to>
                                    </p:set>
                                    <p:animEffect transition="in" filter="diamond(out)">
                                      <p:cBhvr>
                                        <p:cTn id="58" dur="1000"/>
                                        <p:tgtEl>
                                          <p:spTgt spid="246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0" presetClass="path" presetSubtype="0" accel="50000" decel="50000" fill="hold" nodeType="clickEffect">
                                  <p:stCondLst>
                                    <p:cond delay="0"/>
                                  </p:stCondLst>
                                  <p:childTnLst>
                                    <p:animMotion origin="layout" path="M -2.77778E-7 -3.7037E-6 L -2.77778E-7 0.14699 " pathEditMode="relative" ptsTypes="AA">
                                      <p:cBhvr>
                                        <p:cTn id="62" dur="5000" fill="hold"/>
                                        <p:tgtEl>
                                          <p:spTgt spid="24610"/>
                                        </p:tgtEl>
                                        <p:attrNameLst>
                                          <p:attrName>ppt_x</p:attrName>
                                          <p:attrName>ppt_y</p:attrName>
                                        </p:attrNameLst>
                                      </p:cBhvr>
                                    </p:animMotion>
                                  </p:childTnLst>
                                </p:cTn>
                              </p:par>
                              <p:par>
                                <p:cTn id="63" presetID="0" presetClass="path" presetSubtype="0" accel="50000" decel="50000" fill="hold" nodeType="withEffect">
                                  <p:stCondLst>
                                    <p:cond delay="0"/>
                                  </p:stCondLst>
                                  <p:childTnLst>
                                    <p:animMotion origin="layout" path="M 3.05556E-6 -3.33333E-6 L 3.05556E-6 0.14699 " pathEditMode="relative" ptsTypes="AA">
                                      <p:cBhvr>
                                        <p:cTn id="64" dur="5000" fill="hold"/>
                                        <p:tgtEl>
                                          <p:spTgt spid="24613"/>
                                        </p:tgtEl>
                                        <p:attrNameLst>
                                          <p:attrName>ppt_x</p:attrName>
                                          <p:attrName>ppt_y</p:attrName>
                                        </p:attrNameLst>
                                      </p:cBhvr>
                                    </p:animMotion>
                                  </p:childTnLst>
                                </p:cTn>
                              </p:par>
                            </p:childTnLst>
                          </p:cTn>
                        </p:par>
                        <p:par>
                          <p:cTn id="65" fill="hold" nodeType="afterGroup">
                            <p:stCondLst>
                              <p:cond delay="5000"/>
                            </p:stCondLst>
                            <p:childTnLst>
                              <p:par>
                                <p:cTn id="66" presetID="1" presetClass="exit" presetSubtype="0" fill="hold" nodeType="afterEffect">
                                  <p:stCondLst>
                                    <p:cond delay="0"/>
                                  </p:stCondLst>
                                  <p:childTnLst>
                                    <p:set>
                                      <p:cBhvr>
                                        <p:cTn id="67" dur="1" fill="hold">
                                          <p:stCondLst>
                                            <p:cond delay="0"/>
                                          </p:stCondLst>
                                        </p:cTn>
                                        <p:tgtEl>
                                          <p:spTgt spid="24613"/>
                                        </p:tgtEl>
                                        <p:attrNameLst>
                                          <p:attrName>style.visibility</p:attrName>
                                        </p:attrNameLst>
                                      </p:cBhvr>
                                      <p:to>
                                        <p:strVal val="hidden"/>
                                      </p:to>
                                    </p:set>
                                  </p:childTnLst>
                                </p:cTn>
                              </p:par>
                            </p:childTnLst>
                          </p:cTn>
                        </p:par>
                        <p:par>
                          <p:cTn id="68" fill="hold" nodeType="afterGroup">
                            <p:stCondLst>
                              <p:cond delay="5000"/>
                            </p:stCondLst>
                            <p:childTnLst>
                              <p:par>
                                <p:cTn id="69" presetID="1" presetClass="entr" presetSubtype="0" fill="hold" nodeType="afterEffect">
                                  <p:stCondLst>
                                    <p:cond delay="0"/>
                                  </p:stCondLst>
                                  <p:childTnLst>
                                    <p:set>
                                      <p:cBhvr>
                                        <p:cTn id="70" dur="1" fill="hold">
                                          <p:stCondLst>
                                            <p:cond delay="0"/>
                                          </p:stCondLst>
                                        </p:cTn>
                                        <p:tgtEl>
                                          <p:spTgt spid="24614"/>
                                        </p:tgtEl>
                                        <p:attrNameLst>
                                          <p:attrName>style.visibility</p:attrName>
                                        </p:attrNameLst>
                                      </p:cBhvr>
                                      <p:to>
                                        <p:strVal val="visible"/>
                                      </p:to>
                                    </p:set>
                                  </p:childTnLst>
                                </p:cTn>
                              </p:par>
                            </p:childTnLst>
                          </p:cTn>
                        </p:par>
                        <p:par>
                          <p:cTn id="71" fill="hold" nodeType="afterGroup">
                            <p:stCondLst>
                              <p:cond delay="5000"/>
                            </p:stCondLst>
                            <p:childTnLst>
                              <p:par>
                                <p:cTn id="72" presetID="1" presetClass="entr" presetSubtype="0" fill="hold" nodeType="afterEffect">
                                  <p:stCondLst>
                                    <p:cond delay="0"/>
                                  </p:stCondLst>
                                  <p:childTnLst>
                                    <p:set>
                                      <p:cBhvr>
                                        <p:cTn id="73" dur="1" fill="hold">
                                          <p:stCondLst>
                                            <p:cond delay="0"/>
                                          </p:stCondLst>
                                        </p:cTn>
                                        <p:tgtEl>
                                          <p:spTgt spid="24616"/>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0" presetClass="path" presetSubtype="0" accel="50000" decel="50000" fill="hold" nodeType="clickEffect">
                                  <p:stCondLst>
                                    <p:cond delay="0"/>
                                  </p:stCondLst>
                                  <p:childTnLst>
                                    <p:animMotion origin="layout" path="M -2.77778E-7 -6.2963E-6 L -2.77778E-7 0.12615 " pathEditMode="relative" ptsTypes="AA">
                                      <p:cBhvr>
                                        <p:cTn id="77" dur="5000" fill="hold"/>
                                        <p:tgtEl>
                                          <p:spTgt spid="24616"/>
                                        </p:tgtEl>
                                        <p:attrNameLst>
                                          <p:attrName>ppt_x</p:attrName>
                                          <p:attrName>ppt_y</p:attrName>
                                        </p:attrNameLst>
                                      </p:cBhvr>
                                    </p:animMotion>
                                  </p:childTnLst>
                                </p:cTn>
                              </p:par>
                              <p:par>
                                <p:cTn id="78" presetID="0" presetClass="path" presetSubtype="0" accel="50000" decel="50000" fill="hold" nodeType="withEffect">
                                  <p:stCondLst>
                                    <p:cond delay="0"/>
                                  </p:stCondLst>
                                  <p:childTnLst>
                                    <p:animMotion origin="layout" path="M 3.88889E-6 -2.22222E-6 L 3.88889E-6 0.13658 " pathEditMode="relative" ptsTypes="AA">
                                      <p:cBhvr>
                                        <p:cTn id="79" dur="5000" fill="hold"/>
                                        <p:tgtEl>
                                          <p:spTgt spid="24614"/>
                                        </p:tgtEl>
                                        <p:attrNameLst>
                                          <p:attrName>ppt_x</p:attrName>
                                          <p:attrName>ppt_y</p:attrName>
                                        </p:attrNameLst>
                                      </p:cBhvr>
                                    </p:animMotion>
                                  </p:childTnLst>
                                </p:cTn>
                              </p:par>
                            </p:childTnLst>
                          </p:cTn>
                        </p:par>
                        <p:par>
                          <p:cTn id="80" fill="hold" nodeType="afterGroup">
                            <p:stCondLst>
                              <p:cond delay="5000"/>
                            </p:stCondLst>
                            <p:childTnLst>
                              <p:par>
                                <p:cTn id="81" presetID="1" presetClass="exit" presetSubtype="0" fill="hold" nodeType="afterEffect">
                                  <p:stCondLst>
                                    <p:cond delay="0"/>
                                  </p:stCondLst>
                                  <p:childTnLst>
                                    <p:set>
                                      <p:cBhvr>
                                        <p:cTn id="82" dur="1" fill="hold">
                                          <p:stCondLst>
                                            <p:cond delay="0"/>
                                          </p:stCondLst>
                                        </p:cTn>
                                        <p:tgtEl>
                                          <p:spTgt spid="24614"/>
                                        </p:tgtEl>
                                        <p:attrNameLst>
                                          <p:attrName>style.visibility</p:attrName>
                                        </p:attrNameLst>
                                      </p:cBhvr>
                                      <p:to>
                                        <p:strVal val="hidden"/>
                                      </p:to>
                                    </p:set>
                                  </p:childTnLst>
                                </p:cTn>
                              </p:par>
                            </p:childTnLst>
                          </p:cTn>
                        </p:par>
                        <p:par>
                          <p:cTn id="83" fill="hold" nodeType="afterGroup">
                            <p:stCondLst>
                              <p:cond delay="5000"/>
                            </p:stCondLst>
                            <p:childTnLst>
                              <p:par>
                                <p:cTn id="84" presetID="1" presetClass="entr" presetSubtype="0" fill="hold" nodeType="afterEffect">
                                  <p:stCondLst>
                                    <p:cond delay="0"/>
                                  </p:stCondLst>
                                  <p:childTnLst>
                                    <p:set>
                                      <p:cBhvr>
                                        <p:cTn id="85" dur="1" fill="hold">
                                          <p:stCondLst>
                                            <p:cond delay="0"/>
                                          </p:stCondLst>
                                        </p:cTn>
                                        <p:tgtEl>
                                          <p:spTgt spid="24582"/>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24615"/>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xit" presetSubtype="0" fill="hold" nodeType="clickEffect">
                                  <p:stCondLst>
                                    <p:cond delay="0"/>
                                  </p:stCondLst>
                                  <p:childTnLst>
                                    <p:animEffect transition="out" filter="fade">
                                      <p:cBhvr>
                                        <p:cTn id="91" dur="500"/>
                                        <p:tgtEl>
                                          <p:spTgt spid="24582"/>
                                        </p:tgtEl>
                                      </p:cBhvr>
                                    </p:animEffect>
                                    <p:set>
                                      <p:cBhvr>
                                        <p:cTn id="92" dur="1" fill="hold">
                                          <p:stCondLst>
                                            <p:cond delay="499"/>
                                          </p:stCondLst>
                                        </p:cTn>
                                        <p:tgtEl>
                                          <p:spTgt spid="24582"/>
                                        </p:tgtEl>
                                        <p:attrNameLst>
                                          <p:attrName>style.visibility</p:attrName>
                                        </p:attrNameLst>
                                      </p:cBhvr>
                                      <p:to>
                                        <p:strVal val="hidden"/>
                                      </p:to>
                                    </p:set>
                                  </p:childTnLst>
                                </p:cTn>
                              </p:par>
                              <p:par>
                                <p:cTn id="93" presetID="17" presetClass="entr" presetSubtype="10" fill="hold" nodeType="withEffect">
                                  <p:stCondLst>
                                    <p:cond delay="0"/>
                                  </p:stCondLst>
                                  <p:childTnLst>
                                    <p:set>
                                      <p:cBhvr>
                                        <p:cTn id="94" dur="1" fill="hold">
                                          <p:stCondLst>
                                            <p:cond delay="0"/>
                                          </p:stCondLst>
                                        </p:cTn>
                                        <p:tgtEl>
                                          <p:spTgt spid="24606"/>
                                        </p:tgtEl>
                                        <p:attrNameLst>
                                          <p:attrName>style.visibility</p:attrName>
                                        </p:attrNameLst>
                                      </p:cBhvr>
                                      <p:to>
                                        <p:strVal val="visible"/>
                                      </p:to>
                                    </p:set>
                                    <p:anim calcmode="lin" valueType="num">
                                      <p:cBhvr>
                                        <p:cTn id="95" dur="500" fill="hold"/>
                                        <p:tgtEl>
                                          <p:spTgt spid="24606"/>
                                        </p:tgtEl>
                                        <p:attrNameLst>
                                          <p:attrName>ppt_w</p:attrName>
                                        </p:attrNameLst>
                                      </p:cBhvr>
                                      <p:tavLst>
                                        <p:tav tm="0">
                                          <p:val>
                                            <p:fltVal val="0"/>
                                          </p:val>
                                        </p:tav>
                                        <p:tav tm="100000">
                                          <p:val>
                                            <p:strVal val="#ppt_w"/>
                                          </p:val>
                                        </p:tav>
                                      </p:tavLst>
                                    </p:anim>
                                    <p:anim calcmode="lin" valueType="num">
                                      <p:cBhvr>
                                        <p:cTn id="96" dur="500" fill="hold"/>
                                        <p:tgtEl>
                                          <p:spTgt spid="24606"/>
                                        </p:tgtEl>
                                        <p:attrNameLst>
                                          <p:attrName>ppt_h</p:attrName>
                                        </p:attrNameLst>
                                      </p:cBhvr>
                                      <p:tavLst>
                                        <p:tav tm="0">
                                          <p:val>
                                            <p:strVal val="#ppt_h"/>
                                          </p:val>
                                        </p:tav>
                                        <p:tav tm="100000">
                                          <p:val>
                                            <p:strVal val="#ppt_h"/>
                                          </p:val>
                                        </p:tav>
                                      </p:tavLst>
                                    </p:anim>
                                  </p:childTnLst>
                                </p:cTn>
                              </p:par>
                              <p:par>
                                <p:cTn id="97" presetID="17" presetClass="entr" presetSubtype="10" fill="hold" nodeType="withEffect">
                                  <p:stCondLst>
                                    <p:cond delay="0"/>
                                  </p:stCondLst>
                                  <p:childTnLst>
                                    <p:set>
                                      <p:cBhvr>
                                        <p:cTn id="98" dur="1" fill="hold">
                                          <p:stCondLst>
                                            <p:cond delay="0"/>
                                          </p:stCondLst>
                                        </p:cTn>
                                        <p:tgtEl>
                                          <p:spTgt spid="24583"/>
                                        </p:tgtEl>
                                        <p:attrNameLst>
                                          <p:attrName>style.visibility</p:attrName>
                                        </p:attrNameLst>
                                      </p:cBhvr>
                                      <p:to>
                                        <p:strVal val="visible"/>
                                      </p:to>
                                    </p:set>
                                    <p:anim calcmode="lin" valueType="num">
                                      <p:cBhvr>
                                        <p:cTn id="99" dur="500" fill="hold"/>
                                        <p:tgtEl>
                                          <p:spTgt spid="24583"/>
                                        </p:tgtEl>
                                        <p:attrNameLst>
                                          <p:attrName>ppt_w</p:attrName>
                                        </p:attrNameLst>
                                      </p:cBhvr>
                                      <p:tavLst>
                                        <p:tav tm="0">
                                          <p:val>
                                            <p:fltVal val="0"/>
                                          </p:val>
                                        </p:tav>
                                        <p:tav tm="100000">
                                          <p:val>
                                            <p:strVal val="#ppt_w"/>
                                          </p:val>
                                        </p:tav>
                                      </p:tavLst>
                                    </p:anim>
                                    <p:anim calcmode="lin" valueType="num">
                                      <p:cBhvr>
                                        <p:cTn id="100" dur="500" fill="hold"/>
                                        <p:tgtEl>
                                          <p:spTgt spid="24583"/>
                                        </p:tgtEl>
                                        <p:attrNameLst>
                                          <p:attrName>ppt_h</p:attrName>
                                        </p:attrNameLst>
                                      </p:cBhvr>
                                      <p:tavLst>
                                        <p:tav tm="0">
                                          <p:val>
                                            <p:strVal val="#ppt_h"/>
                                          </p:val>
                                        </p:tav>
                                        <p:tav tm="100000">
                                          <p:val>
                                            <p:strVal val="#ppt_h"/>
                                          </p:val>
                                        </p:tav>
                                      </p:tavLst>
                                    </p:anim>
                                  </p:childTnLst>
                                </p:cTn>
                              </p:par>
                              <p:par>
                                <p:cTn id="101" presetID="17" presetClass="entr" presetSubtype="10" fill="hold" nodeType="withEffect">
                                  <p:stCondLst>
                                    <p:cond delay="0"/>
                                  </p:stCondLst>
                                  <p:childTnLst>
                                    <p:set>
                                      <p:cBhvr>
                                        <p:cTn id="102" dur="1" fill="hold">
                                          <p:stCondLst>
                                            <p:cond delay="0"/>
                                          </p:stCondLst>
                                        </p:cTn>
                                        <p:tgtEl>
                                          <p:spTgt spid="24607"/>
                                        </p:tgtEl>
                                        <p:attrNameLst>
                                          <p:attrName>style.visibility</p:attrName>
                                        </p:attrNameLst>
                                      </p:cBhvr>
                                      <p:to>
                                        <p:strVal val="visible"/>
                                      </p:to>
                                    </p:set>
                                    <p:anim calcmode="lin" valueType="num">
                                      <p:cBhvr>
                                        <p:cTn id="103" dur="500" fill="hold"/>
                                        <p:tgtEl>
                                          <p:spTgt spid="24607"/>
                                        </p:tgtEl>
                                        <p:attrNameLst>
                                          <p:attrName>ppt_w</p:attrName>
                                        </p:attrNameLst>
                                      </p:cBhvr>
                                      <p:tavLst>
                                        <p:tav tm="0">
                                          <p:val>
                                            <p:fltVal val="0"/>
                                          </p:val>
                                        </p:tav>
                                        <p:tav tm="100000">
                                          <p:val>
                                            <p:strVal val="#ppt_w"/>
                                          </p:val>
                                        </p:tav>
                                      </p:tavLst>
                                    </p:anim>
                                    <p:anim calcmode="lin" valueType="num">
                                      <p:cBhvr>
                                        <p:cTn id="104" dur="500" fill="hold"/>
                                        <p:tgtEl>
                                          <p:spTgt spid="24607"/>
                                        </p:tgtEl>
                                        <p:attrNameLst>
                                          <p:attrName>ppt_h</p:attrName>
                                        </p:attrNameLst>
                                      </p:cBhvr>
                                      <p:tavLst>
                                        <p:tav tm="0">
                                          <p:val>
                                            <p:strVal val="#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1"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additive="base">
                                        <p:cTn id="109" dur="1000" fill="hold"/>
                                        <p:tgtEl>
                                          <p:spTgt spid="4"/>
                                        </p:tgtEl>
                                        <p:attrNameLst>
                                          <p:attrName>ppt_x</p:attrName>
                                        </p:attrNameLst>
                                      </p:cBhvr>
                                      <p:tavLst>
                                        <p:tav tm="0">
                                          <p:val>
                                            <p:strVal val="#ppt_x"/>
                                          </p:val>
                                        </p:tav>
                                        <p:tav tm="100000">
                                          <p:val>
                                            <p:strVal val="#ppt_x"/>
                                          </p:val>
                                        </p:tav>
                                      </p:tavLst>
                                    </p:anim>
                                    <p:anim calcmode="lin" valueType="num">
                                      <p:cBhvr additive="base">
                                        <p:cTn id="11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xit" presetSubtype="1" fill="hold" nodeType="clickEffect">
                                  <p:stCondLst>
                                    <p:cond delay="0"/>
                                  </p:stCondLst>
                                  <p:childTnLst>
                                    <p:anim calcmode="lin" valueType="num">
                                      <p:cBhvr additive="base">
                                        <p:cTn id="114" dur="500"/>
                                        <p:tgtEl>
                                          <p:spTgt spid="4"/>
                                        </p:tgtEl>
                                        <p:attrNameLst>
                                          <p:attrName>ppt_x</p:attrName>
                                        </p:attrNameLst>
                                      </p:cBhvr>
                                      <p:tavLst>
                                        <p:tav tm="0">
                                          <p:val>
                                            <p:strVal val="ppt_x"/>
                                          </p:val>
                                        </p:tav>
                                        <p:tav tm="100000">
                                          <p:val>
                                            <p:strVal val="ppt_x"/>
                                          </p:val>
                                        </p:tav>
                                      </p:tavLst>
                                    </p:anim>
                                    <p:anim calcmode="lin" valueType="num">
                                      <p:cBhvr additive="base">
                                        <p:cTn id="115" dur="500"/>
                                        <p:tgtEl>
                                          <p:spTgt spid="4"/>
                                        </p:tgtEl>
                                        <p:attrNameLst>
                                          <p:attrName>ppt_y</p:attrName>
                                        </p:attrNameLst>
                                      </p:cBhvr>
                                      <p:tavLst>
                                        <p:tav tm="0">
                                          <p:val>
                                            <p:strVal val="ppt_y"/>
                                          </p:val>
                                        </p:tav>
                                        <p:tav tm="100000">
                                          <p:val>
                                            <p:strVal val="0-ppt_h/2"/>
                                          </p:val>
                                        </p:tav>
                                      </p:tavLst>
                                    </p:anim>
                                    <p:set>
                                      <p:cBhvr>
                                        <p:cTn id="116" dur="1" fill="hold">
                                          <p:stCondLst>
                                            <p:cond delay="499"/>
                                          </p:stCondLst>
                                        </p:cTn>
                                        <p:tgtEl>
                                          <p:spTgt spid="4"/>
                                        </p:tgtEl>
                                        <p:attrNameLst>
                                          <p:attrName>style.visibility</p:attrName>
                                        </p:attrNameLst>
                                      </p:cBhvr>
                                      <p:to>
                                        <p:strVal val="hidden"/>
                                      </p:to>
                                    </p:set>
                                  </p:childTnLst>
                                </p:cTn>
                              </p:par>
                              <p:par>
                                <p:cTn id="117" presetID="0" presetClass="path" presetSubtype="0" accel="50000" decel="50000" fill="hold" nodeType="withEffect">
                                  <p:stCondLst>
                                    <p:cond delay="0"/>
                                  </p:stCondLst>
                                  <p:childTnLst>
                                    <p:animMotion origin="layout" path="M 0.0026 -0.00139 L 0.0026 0.13495 " pathEditMode="relative" ptsTypes="AA">
                                      <p:cBhvr>
                                        <p:cTn id="118" dur="2000" fill="hold"/>
                                        <p:tgtEl>
                                          <p:spTgt spid="24615"/>
                                        </p:tgtEl>
                                        <p:attrNameLst>
                                          <p:attrName>ppt_x</p:attrName>
                                          <p:attrName>ppt_y</p:attrName>
                                        </p:attrNameLst>
                                      </p:cBhvr>
                                    </p:animMotion>
                                  </p:childTnLst>
                                </p:cTn>
                              </p:par>
                              <p:par>
                                <p:cTn id="119" presetID="0" presetClass="path" presetSubtype="0" accel="50000" decel="50000" fill="hold" nodeType="withEffect">
                                  <p:stCondLst>
                                    <p:cond delay="0"/>
                                  </p:stCondLst>
                                  <p:childTnLst>
                                    <p:animMotion origin="layout" path="M 0.00052 -2.59259E-6 L 0.00486 0.12593 " pathEditMode="relative" rAng="0" ptsTypes="AA">
                                      <p:cBhvr>
                                        <p:cTn id="120" dur="2000" fill="hold"/>
                                        <p:tgtEl>
                                          <p:spTgt spid="24606"/>
                                        </p:tgtEl>
                                        <p:attrNameLst>
                                          <p:attrName>ppt_x</p:attrName>
                                          <p:attrName>ppt_y</p:attrName>
                                        </p:attrNameLst>
                                      </p:cBhvr>
                                      <p:rCtr x="208" y="6296"/>
                                    </p:animMotion>
                                  </p:childTnLst>
                                </p:cTn>
                              </p:par>
                            </p:childTnLst>
                          </p:cTn>
                        </p:par>
                        <p:par>
                          <p:cTn id="121" fill="hold" nodeType="afterGroup">
                            <p:stCondLst>
                              <p:cond delay="2000"/>
                            </p:stCondLst>
                            <p:childTnLst>
                              <p:par>
                                <p:cTn id="122" presetID="1" presetClass="exit" presetSubtype="0" fill="hold" nodeType="afterEffect">
                                  <p:stCondLst>
                                    <p:cond delay="0"/>
                                  </p:stCondLst>
                                  <p:childTnLst>
                                    <p:set>
                                      <p:cBhvr>
                                        <p:cTn id="123" dur="1" fill="hold">
                                          <p:stCondLst>
                                            <p:cond delay="0"/>
                                          </p:stCondLst>
                                        </p:cTn>
                                        <p:tgtEl>
                                          <p:spTgt spid="24606"/>
                                        </p:tgtEl>
                                        <p:attrNameLst>
                                          <p:attrName>style.visibility</p:attrName>
                                        </p:attrNameLst>
                                      </p:cBhvr>
                                      <p:to>
                                        <p:strVal val="hidden"/>
                                      </p:to>
                                    </p:set>
                                  </p:childTnLst>
                                </p:cTn>
                              </p:par>
                            </p:childTnLst>
                          </p:cTn>
                        </p:par>
                        <p:par>
                          <p:cTn id="124" fill="hold" nodeType="afterGroup">
                            <p:stCondLst>
                              <p:cond delay="2000"/>
                            </p:stCondLst>
                            <p:childTnLst>
                              <p:par>
                                <p:cTn id="125" presetID="1" presetClass="entr" presetSubtype="0" fill="hold" nodeType="afterEffect">
                                  <p:stCondLst>
                                    <p:cond delay="0"/>
                                  </p:stCondLst>
                                  <p:childTnLst>
                                    <p:set>
                                      <p:cBhvr>
                                        <p:cTn id="126" dur="1" fill="hold">
                                          <p:stCondLst>
                                            <p:cond delay="0"/>
                                          </p:stCondLst>
                                        </p:cTn>
                                        <p:tgtEl>
                                          <p:spTgt spid="24621"/>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51" presetClass="entr" presetSubtype="0" fill="hold" grpId="0" nodeType="clickEffect">
                                  <p:stCondLst>
                                    <p:cond delay="0"/>
                                  </p:stCondLst>
                                  <p:childTnLst>
                                    <p:set>
                                      <p:cBhvr>
                                        <p:cTn id="130" dur="1" fill="hold">
                                          <p:stCondLst>
                                            <p:cond delay="0"/>
                                          </p:stCondLst>
                                        </p:cTn>
                                        <p:tgtEl>
                                          <p:spTgt spid="24620"/>
                                        </p:tgtEl>
                                        <p:attrNameLst>
                                          <p:attrName>style.visibility</p:attrName>
                                        </p:attrNameLst>
                                      </p:cBhvr>
                                      <p:to>
                                        <p:strVal val="visible"/>
                                      </p:to>
                                    </p:set>
                                    <p:animEffect transition="in" filter="fade">
                                      <p:cBhvr>
                                        <p:cTn id="131" dur="770" decel="100000"/>
                                        <p:tgtEl>
                                          <p:spTgt spid="24620"/>
                                        </p:tgtEl>
                                      </p:cBhvr>
                                    </p:animEffect>
                                    <p:animScale>
                                      <p:cBhvr>
                                        <p:cTn id="132" dur="770" decel="100000"/>
                                        <p:tgtEl>
                                          <p:spTgt spid="24620"/>
                                        </p:tgtEl>
                                      </p:cBhvr>
                                      <p:from x="10000" y="10000"/>
                                      <p:to x="200000" y="450000"/>
                                    </p:animScale>
                                    <p:animScale>
                                      <p:cBhvr>
                                        <p:cTn id="133" dur="1230" accel="100000" fill="hold">
                                          <p:stCondLst>
                                            <p:cond delay="770"/>
                                          </p:stCondLst>
                                        </p:cTn>
                                        <p:tgtEl>
                                          <p:spTgt spid="24620"/>
                                        </p:tgtEl>
                                      </p:cBhvr>
                                      <p:from x="200000" y="450000"/>
                                      <p:to x="100000" y="100000"/>
                                    </p:animScale>
                                    <p:set>
                                      <p:cBhvr>
                                        <p:cTn id="134" dur="770" fill="hold"/>
                                        <p:tgtEl>
                                          <p:spTgt spid="24620"/>
                                        </p:tgtEl>
                                        <p:attrNameLst>
                                          <p:attrName>ppt_x</p:attrName>
                                        </p:attrNameLst>
                                      </p:cBhvr>
                                      <p:to>
                                        <p:strVal val="(0.5)"/>
                                      </p:to>
                                    </p:set>
                                    <p:anim from="(0.5)" to="(#ppt_x)" calcmode="lin" valueType="num">
                                      <p:cBhvr>
                                        <p:cTn id="135" dur="1230" accel="100000" fill="hold">
                                          <p:stCondLst>
                                            <p:cond delay="770"/>
                                          </p:stCondLst>
                                        </p:cTn>
                                        <p:tgtEl>
                                          <p:spTgt spid="24620"/>
                                        </p:tgtEl>
                                        <p:attrNameLst>
                                          <p:attrName>ppt_x</p:attrName>
                                        </p:attrNameLst>
                                      </p:cBhvr>
                                    </p:anim>
                                    <p:set>
                                      <p:cBhvr>
                                        <p:cTn id="136" dur="770" fill="hold"/>
                                        <p:tgtEl>
                                          <p:spTgt spid="24620"/>
                                        </p:tgtEl>
                                        <p:attrNameLst>
                                          <p:attrName>ppt_y</p:attrName>
                                        </p:attrNameLst>
                                      </p:cBhvr>
                                      <p:to>
                                        <p:strVal val="(#ppt_y+0.4)"/>
                                      </p:to>
                                    </p:set>
                                    <p:anim from="(#ppt_y+0.4)" to="(#ppt_y)" calcmode="lin" valueType="num">
                                      <p:cBhvr>
                                        <p:cTn id="137" dur="1230" accel="100000" fill="hold">
                                          <p:stCondLst>
                                            <p:cond delay="770"/>
                                          </p:stCondLst>
                                        </p:cTn>
                                        <p:tgtEl>
                                          <p:spTgt spid="24620"/>
                                        </p:tgtEl>
                                        <p:attrNameLst>
                                          <p:attrName>ppt_y</p:attrName>
                                        </p:attrNameLst>
                                      </p:cBhvr>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4" presetClass="entr" presetSubtype="0" accel="100000" fill="hold" grpId="0" nodeType="clickEffect">
                                  <p:stCondLst>
                                    <p:cond delay="0"/>
                                  </p:stCondLst>
                                  <p:childTnLst>
                                    <p:set>
                                      <p:cBhvr>
                                        <p:cTn id="141" dur="1" fill="hold">
                                          <p:stCondLst>
                                            <p:cond delay="0"/>
                                          </p:stCondLst>
                                        </p:cTn>
                                        <p:tgtEl>
                                          <p:spTgt spid="24622"/>
                                        </p:tgtEl>
                                        <p:attrNameLst>
                                          <p:attrName>style.visibility</p:attrName>
                                        </p:attrNameLst>
                                      </p:cBhvr>
                                      <p:to>
                                        <p:strVal val="visible"/>
                                      </p:to>
                                    </p:set>
                                    <p:anim calcmode="lin" valueType="num">
                                      <p:cBhvr>
                                        <p:cTn id="142" dur="500" fill="hold"/>
                                        <p:tgtEl>
                                          <p:spTgt spid="24622"/>
                                        </p:tgtEl>
                                        <p:attrNameLst>
                                          <p:attrName>ppt_w</p:attrName>
                                        </p:attrNameLst>
                                      </p:cBhvr>
                                      <p:tavLst>
                                        <p:tav tm="0">
                                          <p:val>
                                            <p:strVal val="#ppt_w*0.05"/>
                                          </p:val>
                                        </p:tav>
                                        <p:tav tm="100000">
                                          <p:val>
                                            <p:strVal val="#ppt_w"/>
                                          </p:val>
                                        </p:tav>
                                      </p:tavLst>
                                    </p:anim>
                                    <p:anim calcmode="lin" valueType="num">
                                      <p:cBhvr>
                                        <p:cTn id="143" dur="500" fill="hold"/>
                                        <p:tgtEl>
                                          <p:spTgt spid="24622"/>
                                        </p:tgtEl>
                                        <p:attrNameLst>
                                          <p:attrName>ppt_h</p:attrName>
                                        </p:attrNameLst>
                                      </p:cBhvr>
                                      <p:tavLst>
                                        <p:tav tm="0">
                                          <p:val>
                                            <p:strVal val="#ppt_h"/>
                                          </p:val>
                                        </p:tav>
                                        <p:tav tm="100000">
                                          <p:val>
                                            <p:strVal val="#ppt_h"/>
                                          </p:val>
                                        </p:tav>
                                      </p:tavLst>
                                    </p:anim>
                                    <p:anim calcmode="lin" valueType="num">
                                      <p:cBhvr>
                                        <p:cTn id="144" dur="500" fill="hold"/>
                                        <p:tgtEl>
                                          <p:spTgt spid="24622"/>
                                        </p:tgtEl>
                                        <p:attrNameLst>
                                          <p:attrName>ppt_x</p:attrName>
                                        </p:attrNameLst>
                                      </p:cBhvr>
                                      <p:tavLst>
                                        <p:tav tm="0">
                                          <p:val>
                                            <p:strVal val="#ppt_x-.2"/>
                                          </p:val>
                                        </p:tav>
                                        <p:tav tm="100000">
                                          <p:val>
                                            <p:strVal val="#ppt_x"/>
                                          </p:val>
                                        </p:tav>
                                      </p:tavLst>
                                    </p:anim>
                                    <p:anim calcmode="lin" valueType="num">
                                      <p:cBhvr>
                                        <p:cTn id="145" dur="500" fill="hold"/>
                                        <p:tgtEl>
                                          <p:spTgt spid="24622"/>
                                        </p:tgtEl>
                                        <p:attrNameLst>
                                          <p:attrName>ppt_y</p:attrName>
                                        </p:attrNameLst>
                                      </p:cBhvr>
                                      <p:tavLst>
                                        <p:tav tm="0">
                                          <p:val>
                                            <p:strVal val="#ppt_y"/>
                                          </p:val>
                                        </p:tav>
                                        <p:tav tm="100000">
                                          <p:val>
                                            <p:strVal val="#ppt_y"/>
                                          </p:val>
                                        </p:tav>
                                      </p:tavLst>
                                    </p:anim>
                                    <p:animEffect transition="in" filter="fade">
                                      <p:cBhvr>
                                        <p:cTn id="146" dur="500"/>
                                        <p:tgtEl>
                                          <p:spTgt spid="24622"/>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54" presetClass="entr" presetSubtype="0" accel="100000" fill="hold" grpId="0" nodeType="clickEffect">
                                  <p:stCondLst>
                                    <p:cond delay="0"/>
                                  </p:stCondLst>
                                  <p:childTnLst>
                                    <p:set>
                                      <p:cBhvr>
                                        <p:cTn id="150" dur="1" fill="hold">
                                          <p:stCondLst>
                                            <p:cond delay="0"/>
                                          </p:stCondLst>
                                        </p:cTn>
                                        <p:tgtEl>
                                          <p:spTgt spid="24623"/>
                                        </p:tgtEl>
                                        <p:attrNameLst>
                                          <p:attrName>style.visibility</p:attrName>
                                        </p:attrNameLst>
                                      </p:cBhvr>
                                      <p:to>
                                        <p:strVal val="visible"/>
                                      </p:to>
                                    </p:set>
                                    <p:anim calcmode="lin" valueType="num">
                                      <p:cBhvr>
                                        <p:cTn id="151" dur="500" fill="hold"/>
                                        <p:tgtEl>
                                          <p:spTgt spid="24623"/>
                                        </p:tgtEl>
                                        <p:attrNameLst>
                                          <p:attrName>ppt_w</p:attrName>
                                        </p:attrNameLst>
                                      </p:cBhvr>
                                      <p:tavLst>
                                        <p:tav tm="0">
                                          <p:val>
                                            <p:strVal val="#ppt_w*0.05"/>
                                          </p:val>
                                        </p:tav>
                                        <p:tav tm="100000">
                                          <p:val>
                                            <p:strVal val="#ppt_w"/>
                                          </p:val>
                                        </p:tav>
                                      </p:tavLst>
                                    </p:anim>
                                    <p:anim calcmode="lin" valueType="num">
                                      <p:cBhvr>
                                        <p:cTn id="152" dur="500" fill="hold"/>
                                        <p:tgtEl>
                                          <p:spTgt spid="24623"/>
                                        </p:tgtEl>
                                        <p:attrNameLst>
                                          <p:attrName>ppt_h</p:attrName>
                                        </p:attrNameLst>
                                      </p:cBhvr>
                                      <p:tavLst>
                                        <p:tav tm="0">
                                          <p:val>
                                            <p:strVal val="#ppt_h"/>
                                          </p:val>
                                        </p:tav>
                                        <p:tav tm="100000">
                                          <p:val>
                                            <p:strVal val="#ppt_h"/>
                                          </p:val>
                                        </p:tav>
                                      </p:tavLst>
                                    </p:anim>
                                    <p:anim calcmode="lin" valueType="num">
                                      <p:cBhvr>
                                        <p:cTn id="153" dur="500" fill="hold"/>
                                        <p:tgtEl>
                                          <p:spTgt spid="24623"/>
                                        </p:tgtEl>
                                        <p:attrNameLst>
                                          <p:attrName>ppt_x</p:attrName>
                                        </p:attrNameLst>
                                      </p:cBhvr>
                                      <p:tavLst>
                                        <p:tav tm="0">
                                          <p:val>
                                            <p:strVal val="#ppt_x-.2"/>
                                          </p:val>
                                        </p:tav>
                                        <p:tav tm="100000">
                                          <p:val>
                                            <p:strVal val="#ppt_x"/>
                                          </p:val>
                                        </p:tav>
                                      </p:tavLst>
                                    </p:anim>
                                    <p:anim calcmode="lin" valueType="num">
                                      <p:cBhvr>
                                        <p:cTn id="154" dur="500" fill="hold"/>
                                        <p:tgtEl>
                                          <p:spTgt spid="24623"/>
                                        </p:tgtEl>
                                        <p:attrNameLst>
                                          <p:attrName>ppt_y</p:attrName>
                                        </p:attrNameLst>
                                      </p:cBhvr>
                                      <p:tavLst>
                                        <p:tav tm="0">
                                          <p:val>
                                            <p:strVal val="#ppt_y"/>
                                          </p:val>
                                        </p:tav>
                                        <p:tav tm="100000">
                                          <p:val>
                                            <p:strVal val="#ppt_y"/>
                                          </p:val>
                                        </p:tav>
                                      </p:tavLst>
                                    </p:anim>
                                    <p:animEffect transition="in" filter="fade">
                                      <p:cBhvr>
                                        <p:cTn id="155" dur="500"/>
                                        <p:tgtEl>
                                          <p:spTgt spid="24623"/>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1" fill="hold" nodeType="clickEffect">
                                  <p:stCondLst>
                                    <p:cond delay="0"/>
                                  </p:stCondLst>
                                  <p:childTnLst>
                                    <p:set>
                                      <p:cBhvr>
                                        <p:cTn id="159" dur="1" fill="hold">
                                          <p:stCondLst>
                                            <p:cond delay="0"/>
                                          </p:stCondLst>
                                        </p:cTn>
                                        <p:tgtEl>
                                          <p:spTgt spid="27"/>
                                        </p:tgtEl>
                                        <p:attrNameLst>
                                          <p:attrName>style.visibility</p:attrName>
                                        </p:attrNameLst>
                                      </p:cBhvr>
                                      <p:to>
                                        <p:strVal val="visible"/>
                                      </p:to>
                                    </p:set>
                                    <p:anim calcmode="lin" valueType="num">
                                      <p:cBhvr additive="base">
                                        <p:cTn id="160" dur="500" fill="hold"/>
                                        <p:tgtEl>
                                          <p:spTgt spid="27"/>
                                        </p:tgtEl>
                                        <p:attrNameLst>
                                          <p:attrName>ppt_x</p:attrName>
                                        </p:attrNameLst>
                                      </p:cBhvr>
                                      <p:tavLst>
                                        <p:tav tm="0">
                                          <p:val>
                                            <p:strVal val="#ppt_x"/>
                                          </p:val>
                                        </p:tav>
                                        <p:tav tm="100000">
                                          <p:val>
                                            <p:strVal val="#ppt_x"/>
                                          </p:val>
                                        </p:tav>
                                      </p:tavLst>
                                    </p:anim>
                                    <p:anim calcmode="lin" valueType="num">
                                      <p:cBhvr additive="base">
                                        <p:cTn id="161"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xit" presetSubtype="1" fill="hold" nodeType="clickEffect">
                                  <p:stCondLst>
                                    <p:cond delay="0"/>
                                  </p:stCondLst>
                                  <p:childTnLst>
                                    <p:anim calcmode="lin" valueType="num">
                                      <p:cBhvr additive="base">
                                        <p:cTn id="165" dur="500"/>
                                        <p:tgtEl>
                                          <p:spTgt spid="27"/>
                                        </p:tgtEl>
                                        <p:attrNameLst>
                                          <p:attrName>ppt_x</p:attrName>
                                        </p:attrNameLst>
                                      </p:cBhvr>
                                      <p:tavLst>
                                        <p:tav tm="0">
                                          <p:val>
                                            <p:strVal val="ppt_x"/>
                                          </p:val>
                                        </p:tav>
                                        <p:tav tm="100000">
                                          <p:val>
                                            <p:strVal val="ppt_x"/>
                                          </p:val>
                                        </p:tav>
                                      </p:tavLst>
                                    </p:anim>
                                    <p:anim calcmode="lin" valueType="num">
                                      <p:cBhvr additive="base">
                                        <p:cTn id="166" dur="500"/>
                                        <p:tgtEl>
                                          <p:spTgt spid="27"/>
                                        </p:tgtEl>
                                        <p:attrNameLst>
                                          <p:attrName>ppt_y</p:attrName>
                                        </p:attrNameLst>
                                      </p:cBhvr>
                                      <p:tavLst>
                                        <p:tav tm="0">
                                          <p:val>
                                            <p:strVal val="ppt_y"/>
                                          </p:val>
                                        </p:tav>
                                        <p:tav tm="100000">
                                          <p:val>
                                            <p:strVal val="0-ppt_h/2"/>
                                          </p:val>
                                        </p:tav>
                                      </p:tavLst>
                                    </p:anim>
                                    <p:set>
                                      <p:cBhvr>
                                        <p:cTn id="167" dur="1" fill="hold">
                                          <p:stCondLst>
                                            <p:cond delay="499"/>
                                          </p:stCondLst>
                                        </p:cTn>
                                        <p:tgtEl>
                                          <p:spTgt spid="27"/>
                                        </p:tgtEl>
                                        <p:attrNameLst>
                                          <p:attrName>style.visibility</p:attrName>
                                        </p:attrNameLst>
                                      </p:cBhvr>
                                      <p:to>
                                        <p:strVal val="hidden"/>
                                      </p:to>
                                    </p:set>
                                  </p:childTnLst>
                                </p:cTn>
                              </p:par>
                              <p:par>
                                <p:cTn id="168" presetID="1" presetClass="exit" presetSubtype="0" fill="hold" grpId="1" nodeType="withEffect">
                                  <p:stCondLst>
                                    <p:cond delay="0"/>
                                  </p:stCondLst>
                                  <p:childTnLst>
                                    <p:set>
                                      <p:cBhvr>
                                        <p:cTn id="169" dur="1" fill="hold">
                                          <p:stCondLst>
                                            <p:cond delay="0"/>
                                          </p:stCondLst>
                                        </p:cTn>
                                        <p:tgtEl>
                                          <p:spTgt spid="24620"/>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24622"/>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24621"/>
                                        </p:tgtEl>
                                        <p:attrNameLst>
                                          <p:attrName>style.visibility</p:attrName>
                                        </p:attrNameLst>
                                      </p:cBhvr>
                                      <p:to>
                                        <p:strVal val="hidden"/>
                                      </p:to>
                                    </p:set>
                                  </p:childTnLst>
                                </p:cTn>
                              </p:par>
                              <p:par>
                                <p:cTn id="174" presetID="1" presetClass="exit" presetSubtype="0" fill="hold" grpId="1" nodeType="withEffect">
                                  <p:stCondLst>
                                    <p:cond delay="0"/>
                                  </p:stCondLst>
                                  <p:childTnLst>
                                    <p:set>
                                      <p:cBhvr>
                                        <p:cTn id="175" dur="1" fill="hold">
                                          <p:stCondLst>
                                            <p:cond delay="0"/>
                                          </p:stCondLst>
                                        </p:cTn>
                                        <p:tgtEl>
                                          <p:spTgt spid="24623"/>
                                        </p:tgtEl>
                                        <p:attrNameLst>
                                          <p:attrName>style.visibility</p:attrName>
                                        </p:attrNameLst>
                                      </p:cBhvr>
                                      <p:to>
                                        <p:strVal val="hidden"/>
                                      </p:to>
                                    </p:set>
                                  </p:childTnLst>
                                </p:cTn>
                              </p:par>
                              <p:par>
                                <p:cTn id="176" presetID="1" presetClass="entr" presetSubtype="0" fill="hold" nodeType="withEffect">
                                  <p:stCondLst>
                                    <p:cond delay="0"/>
                                  </p:stCondLst>
                                  <p:childTnLst>
                                    <p:set>
                                      <p:cBhvr>
                                        <p:cTn id="177" dur="1" fill="hold">
                                          <p:stCondLst>
                                            <p:cond delay="0"/>
                                          </p:stCondLst>
                                        </p:cTn>
                                        <p:tgtEl>
                                          <p:spTgt spid="5"/>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6"/>
                                        </p:tgtEl>
                                        <p:attrNameLst>
                                          <p:attrName>style.visibility</p:attrName>
                                        </p:attrNameLst>
                                      </p:cBhvr>
                                      <p:to>
                                        <p:strVal val="visible"/>
                                      </p:to>
                                    </p:set>
                                  </p:childTnLst>
                                </p:cTn>
                              </p:par>
                            </p:childTnLst>
                          </p:cTn>
                        </p:par>
                        <p:par>
                          <p:cTn id="180" fill="hold" nodeType="afterGroup">
                            <p:stCondLst>
                              <p:cond delay="500"/>
                            </p:stCondLst>
                            <p:childTnLst>
                              <p:par>
                                <p:cTn id="181" presetID="0" presetClass="path" presetSubtype="0" accel="50000" decel="50000" fill="hold" nodeType="afterEffect">
                                  <p:stCondLst>
                                    <p:cond delay="0"/>
                                  </p:stCondLst>
                                  <p:childTnLst>
                                    <p:animMotion origin="layout" path="M -8.33333E-7 -5.92593E-6 L -8.33333E-7 0.13657 " pathEditMode="relative" ptsTypes="AA">
                                      <p:cBhvr>
                                        <p:cTn id="182" dur="2000" fill="hold"/>
                                        <p:tgtEl>
                                          <p:spTgt spid="6"/>
                                        </p:tgtEl>
                                        <p:attrNameLst>
                                          <p:attrName>ppt_x</p:attrName>
                                          <p:attrName>ppt_y</p:attrName>
                                        </p:attrNameLst>
                                      </p:cBhvr>
                                    </p:animMotion>
                                  </p:childTnLst>
                                </p:cTn>
                              </p:par>
                              <p:par>
                                <p:cTn id="183" presetID="0" presetClass="path" presetSubtype="0" accel="50000" decel="50000" fill="hold" nodeType="withEffect">
                                  <p:stCondLst>
                                    <p:cond delay="0"/>
                                  </p:stCondLst>
                                  <p:childTnLst>
                                    <p:animMotion origin="layout" path="M 8.61111E-6 1.85185E-6 L 8.61111E-6 0.13635 " pathEditMode="relative" ptsTypes="AA">
                                      <p:cBhvr>
                                        <p:cTn id="184" dur="2000" fill="hold"/>
                                        <p:tgtEl>
                                          <p:spTgt spid="5"/>
                                        </p:tgtEl>
                                        <p:attrNameLst>
                                          <p:attrName>ppt_x</p:attrName>
                                          <p:attrName>ppt_y</p:attrName>
                                        </p:attrNameLst>
                                      </p:cBhvr>
                                    </p:animMotion>
                                  </p:childTnLst>
                                </p:cTn>
                              </p:par>
                            </p:childTnLst>
                          </p:cTn>
                        </p:par>
                        <p:par>
                          <p:cTn id="185" fill="hold" nodeType="afterGroup">
                            <p:stCondLst>
                              <p:cond delay="2500"/>
                            </p:stCondLst>
                            <p:childTnLst>
                              <p:par>
                                <p:cTn id="186" presetID="1" presetClass="exit" presetSubtype="0" fill="hold" nodeType="afterEffect">
                                  <p:stCondLst>
                                    <p:cond delay="0"/>
                                  </p:stCondLst>
                                  <p:childTnLst>
                                    <p:set>
                                      <p:cBhvr>
                                        <p:cTn id="187" dur="1" fill="hold">
                                          <p:stCondLst>
                                            <p:cond delay="0"/>
                                          </p:stCondLst>
                                        </p:cTn>
                                        <p:tgtEl>
                                          <p:spTgt spid="5"/>
                                        </p:tgtEl>
                                        <p:attrNameLst>
                                          <p:attrName>style.visibility</p:attrName>
                                        </p:attrNameLst>
                                      </p:cBhvr>
                                      <p:to>
                                        <p:strVal val="hidden"/>
                                      </p:to>
                                    </p:set>
                                  </p:childTnLst>
                                </p:cTn>
                              </p:par>
                              <p:par>
                                <p:cTn id="188" presetID="1" presetClass="entr" presetSubtype="0" fill="hold" nodeType="withEffect">
                                  <p:stCondLst>
                                    <p:cond delay="0"/>
                                  </p:stCondLst>
                                  <p:childTnLst>
                                    <p:set>
                                      <p:cBhvr>
                                        <p:cTn id="189" dur="1" fill="hold">
                                          <p:stCondLst>
                                            <p:cond delay="0"/>
                                          </p:stCondLst>
                                        </p:cTn>
                                        <p:tgtEl>
                                          <p:spTgt spid="7"/>
                                        </p:tgtEl>
                                        <p:attrNameLst>
                                          <p:attrName>style.visibility</p:attrName>
                                        </p:attrNameLst>
                                      </p:cBhvr>
                                      <p:to>
                                        <p:strVal val="visible"/>
                                      </p:to>
                                    </p:set>
                                  </p:childTnLst>
                                </p:cTn>
                              </p:par>
                            </p:childTnLst>
                          </p:cTn>
                        </p:par>
                        <p:par>
                          <p:cTn id="190" fill="hold" nodeType="afterGroup">
                            <p:stCondLst>
                              <p:cond delay="2500"/>
                            </p:stCondLst>
                            <p:childTnLst>
                              <p:par>
                                <p:cTn id="191" presetID="1" presetClass="exit" presetSubtype="0" fill="hold" nodeType="afterEffect">
                                  <p:stCondLst>
                                    <p:cond delay="0"/>
                                  </p:stCondLst>
                                  <p:childTnLst>
                                    <p:set>
                                      <p:cBhvr>
                                        <p:cTn id="192" dur="1" fill="hold">
                                          <p:stCondLst>
                                            <p:cond delay="0"/>
                                          </p:stCondLst>
                                        </p:cTn>
                                        <p:tgtEl>
                                          <p:spTgt spid="7"/>
                                        </p:tgtEl>
                                        <p:attrNameLst>
                                          <p:attrName>style.visibility</p:attrName>
                                        </p:attrNameLst>
                                      </p:cBhvr>
                                      <p:to>
                                        <p:strVal val="hidden"/>
                                      </p:to>
                                    </p:set>
                                  </p:childTnLst>
                                </p:cTn>
                              </p:par>
                            </p:childTnLst>
                          </p:cTn>
                        </p:par>
                        <p:par>
                          <p:cTn id="193" fill="hold" nodeType="afterGroup">
                            <p:stCondLst>
                              <p:cond delay="2500"/>
                            </p:stCondLst>
                            <p:childTnLst>
                              <p:par>
                                <p:cTn id="194" presetID="1" presetClass="entr" presetSubtype="0" fill="hold" nodeType="afterEffect">
                                  <p:stCondLst>
                                    <p:cond delay="0"/>
                                  </p:stCondLst>
                                  <p:childTnLst>
                                    <p:set>
                                      <p:cBhvr>
                                        <p:cTn id="195" dur="1" fill="hold">
                                          <p:stCondLst>
                                            <p:cond delay="0"/>
                                          </p:stCondLst>
                                        </p:cTn>
                                        <p:tgtEl>
                                          <p:spTgt spid="8"/>
                                        </p:tgtEl>
                                        <p:attrNameLst>
                                          <p:attrName>style.visibility</p:attrName>
                                        </p:attrNameLst>
                                      </p:cBhvr>
                                      <p:to>
                                        <p:strVal val="visible"/>
                                      </p:to>
                                    </p:se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51" presetClass="entr" presetSubtype="0" fill="hold" grpId="0" nodeType="clickEffect">
                                  <p:stCondLst>
                                    <p:cond delay="0"/>
                                  </p:stCondLst>
                                  <p:childTnLst>
                                    <p:set>
                                      <p:cBhvr>
                                        <p:cTn id="199" dur="1" fill="hold">
                                          <p:stCondLst>
                                            <p:cond delay="0"/>
                                          </p:stCondLst>
                                        </p:cTn>
                                        <p:tgtEl>
                                          <p:spTgt spid="24608"/>
                                        </p:tgtEl>
                                        <p:attrNameLst>
                                          <p:attrName>style.visibility</p:attrName>
                                        </p:attrNameLst>
                                      </p:cBhvr>
                                      <p:to>
                                        <p:strVal val="visible"/>
                                      </p:to>
                                    </p:set>
                                    <p:animEffect transition="in" filter="fade">
                                      <p:cBhvr>
                                        <p:cTn id="200" dur="770" decel="100000"/>
                                        <p:tgtEl>
                                          <p:spTgt spid="24608"/>
                                        </p:tgtEl>
                                      </p:cBhvr>
                                    </p:animEffect>
                                    <p:animScale>
                                      <p:cBhvr>
                                        <p:cTn id="201" dur="770" decel="100000"/>
                                        <p:tgtEl>
                                          <p:spTgt spid="24608"/>
                                        </p:tgtEl>
                                      </p:cBhvr>
                                      <p:from x="10000" y="10000"/>
                                      <p:to x="200000" y="450000"/>
                                    </p:animScale>
                                    <p:animScale>
                                      <p:cBhvr>
                                        <p:cTn id="202" dur="1230" accel="100000" fill="hold">
                                          <p:stCondLst>
                                            <p:cond delay="770"/>
                                          </p:stCondLst>
                                        </p:cTn>
                                        <p:tgtEl>
                                          <p:spTgt spid="24608"/>
                                        </p:tgtEl>
                                      </p:cBhvr>
                                      <p:from x="200000" y="450000"/>
                                      <p:to x="100000" y="100000"/>
                                    </p:animScale>
                                    <p:set>
                                      <p:cBhvr>
                                        <p:cTn id="203" dur="770" fill="hold"/>
                                        <p:tgtEl>
                                          <p:spTgt spid="24608"/>
                                        </p:tgtEl>
                                        <p:attrNameLst>
                                          <p:attrName>ppt_x</p:attrName>
                                        </p:attrNameLst>
                                      </p:cBhvr>
                                      <p:to>
                                        <p:strVal val="(0.5)"/>
                                      </p:to>
                                    </p:set>
                                    <p:anim from="(0.5)" to="(#ppt_x)" calcmode="lin" valueType="num">
                                      <p:cBhvr>
                                        <p:cTn id="204" dur="1230" accel="100000" fill="hold">
                                          <p:stCondLst>
                                            <p:cond delay="770"/>
                                          </p:stCondLst>
                                        </p:cTn>
                                        <p:tgtEl>
                                          <p:spTgt spid="24608"/>
                                        </p:tgtEl>
                                        <p:attrNameLst>
                                          <p:attrName>ppt_x</p:attrName>
                                        </p:attrNameLst>
                                      </p:cBhvr>
                                    </p:anim>
                                    <p:set>
                                      <p:cBhvr>
                                        <p:cTn id="205" dur="770" fill="hold"/>
                                        <p:tgtEl>
                                          <p:spTgt spid="24608"/>
                                        </p:tgtEl>
                                        <p:attrNameLst>
                                          <p:attrName>ppt_y</p:attrName>
                                        </p:attrNameLst>
                                      </p:cBhvr>
                                      <p:to>
                                        <p:strVal val="(#ppt_y+0.4)"/>
                                      </p:to>
                                    </p:set>
                                    <p:anim from="(#ppt_y+0.4)" to="(#ppt_y)" calcmode="lin" valueType="num">
                                      <p:cBhvr>
                                        <p:cTn id="206" dur="1230" accel="100000" fill="hold">
                                          <p:stCondLst>
                                            <p:cond delay="770"/>
                                          </p:stCondLst>
                                        </p:cTn>
                                        <p:tgtEl>
                                          <p:spTgt spid="24608"/>
                                        </p:tgtEl>
                                        <p:attrNameLst>
                                          <p:attrName>ppt_y</p:attrName>
                                        </p:attrNameLst>
                                      </p:cBhvr>
                                    </p:anim>
                                  </p:childTnLst>
                                </p:cTn>
                              </p:par>
                            </p:childTnLst>
                          </p:cTn>
                        </p:par>
                      </p:childTnLst>
                    </p:cTn>
                  </p:par>
                  <p:par>
                    <p:cTn id="207" fill="hold" nodeType="clickPar">
                      <p:stCondLst>
                        <p:cond delay="indefinite"/>
                      </p:stCondLst>
                      <p:childTnLst>
                        <p:par>
                          <p:cTn id="208" fill="hold" nodeType="withGroup">
                            <p:stCondLst>
                              <p:cond delay="0"/>
                            </p:stCondLst>
                            <p:childTnLst>
                              <p:par>
                                <p:cTn id="209" presetID="54" presetClass="entr" presetSubtype="0" accel="100000" fill="hold" grpId="0" nodeType="clickEffect">
                                  <p:stCondLst>
                                    <p:cond delay="0"/>
                                  </p:stCondLst>
                                  <p:childTnLst>
                                    <p:set>
                                      <p:cBhvr>
                                        <p:cTn id="210" dur="1" fill="hold">
                                          <p:stCondLst>
                                            <p:cond delay="0"/>
                                          </p:stCondLst>
                                        </p:cTn>
                                        <p:tgtEl>
                                          <p:spTgt spid="24644"/>
                                        </p:tgtEl>
                                        <p:attrNameLst>
                                          <p:attrName>style.visibility</p:attrName>
                                        </p:attrNameLst>
                                      </p:cBhvr>
                                      <p:to>
                                        <p:strVal val="visible"/>
                                      </p:to>
                                    </p:set>
                                    <p:anim calcmode="lin" valueType="num">
                                      <p:cBhvr>
                                        <p:cTn id="211" dur="500" fill="hold"/>
                                        <p:tgtEl>
                                          <p:spTgt spid="24644"/>
                                        </p:tgtEl>
                                        <p:attrNameLst>
                                          <p:attrName>ppt_w</p:attrName>
                                        </p:attrNameLst>
                                      </p:cBhvr>
                                      <p:tavLst>
                                        <p:tav tm="0">
                                          <p:val>
                                            <p:strVal val="#ppt_w*0.05"/>
                                          </p:val>
                                        </p:tav>
                                        <p:tav tm="100000">
                                          <p:val>
                                            <p:strVal val="#ppt_w"/>
                                          </p:val>
                                        </p:tav>
                                      </p:tavLst>
                                    </p:anim>
                                    <p:anim calcmode="lin" valueType="num">
                                      <p:cBhvr>
                                        <p:cTn id="212" dur="500" fill="hold"/>
                                        <p:tgtEl>
                                          <p:spTgt spid="24644"/>
                                        </p:tgtEl>
                                        <p:attrNameLst>
                                          <p:attrName>ppt_h</p:attrName>
                                        </p:attrNameLst>
                                      </p:cBhvr>
                                      <p:tavLst>
                                        <p:tav tm="0">
                                          <p:val>
                                            <p:strVal val="#ppt_h"/>
                                          </p:val>
                                        </p:tav>
                                        <p:tav tm="100000">
                                          <p:val>
                                            <p:strVal val="#ppt_h"/>
                                          </p:val>
                                        </p:tav>
                                      </p:tavLst>
                                    </p:anim>
                                    <p:anim calcmode="lin" valueType="num">
                                      <p:cBhvr>
                                        <p:cTn id="213" dur="500" fill="hold"/>
                                        <p:tgtEl>
                                          <p:spTgt spid="24644"/>
                                        </p:tgtEl>
                                        <p:attrNameLst>
                                          <p:attrName>ppt_x</p:attrName>
                                        </p:attrNameLst>
                                      </p:cBhvr>
                                      <p:tavLst>
                                        <p:tav tm="0">
                                          <p:val>
                                            <p:strVal val="#ppt_x-.2"/>
                                          </p:val>
                                        </p:tav>
                                        <p:tav tm="100000">
                                          <p:val>
                                            <p:strVal val="#ppt_x"/>
                                          </p:val>
                                        </p:tav>
                                      </p:tavLst>
                                    </p:anim>
                                    <p:anim calcmode="lin" valueType="num">
                                      <p:cBhvr>
                                        <p:cTn id="214" dur="500" fill="hold"/>
                                        <p:tgtEl>
                                          <p:spTgt spid="24644"/>
                                        </p:tgtEl>
                                        <p:attrNameLst>
                                          <p:attrName>ppt_y</p:attrName>
                                        </p:attrNameLst>
                                      </p:cBhvr>
                                      <p:tavLst>
                                        <p:tav tm="0">
                                          <p:val>
                                            <p:strVal val="#ppt_y"/>
                                          </p:val>
                                        </p:tav>
                                        <p:tav tm="100000">
                                          <p:val>
                                            <p:strVal val="#ppt_y"/>
                                          </p:val>
                                        </p:tav>
                                      </p:tavLst>
                                    </p:anim>
                                    <p:animEffect transition="in" filter="fade">
                                      <p:cBhvr>
                                        <p:cTn id="215" dur="500"/>
                                        <p:tgtEl>
                                          <p:spTgt spid="24644"/>
                                        </p:tgtEl>
                                      </p:cBhvr>
                                    </p:animEffec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54" presetClass="entr" presetSubtype="0" accel="100000" fill="hold" grpId="0" nodeType="clickEffect">
                                  <p:stCondLst>
                                    <p:cond delay="0"/>
                                  </p:stCondLst>
                                  <p:childTnLst>
                                    <p:set>
                                      <p:cBhvr>
                                        <p:cTn id="219" dur="1" fill="hold">
                                          <p:stCondLst>
                                            <p:cond delay="0"/>
                                          </p:stCondLst>
                                        </p:cTn>
                                        <p:tgtEl>
                                          <p:spTgt spid="24645"/>
                                        </p:tgtEl>
                                        <p:attrNameLst>
                                          <p:attrName>style.visibility</p:attrName>
                                        </p:attrNameLst>
                                      </p:cBhvr>
                                      <p:to>
                                        <p:strVal val="visible"/>
                                      </p:to>
                                    </p:set>
                                    <p:anim calcmode="lin" valueType="num">
                                      <p:cBhvr>
                                        <p:cTn id="220" dur="500" fill="hold"/>
                                        <p:tgtEl>
                                          <p:spTgt spid="24645"/>
                                        </p:tgtEl>
                                        <p:attrNameLst>
                                          <p:attrName>ppt_w</p:attrName>
                                        </p:attrNameLst>
                                      </p:cBhvr>
                                      <p:tavLst>
                                        <p:tav tm="0">
                                          <p:val>
                                            <p:strVal val="#ppt_w*0.05"/>
                                          </p:val>
                                        </p:tav>
                                        <p:tav tm="100000">
                                          <p:val>
                                            <p:strVal val="#ppt_w"/>
                                          </p:val>
                                        </p:tav>
                                      </p:tavLst>
                                    </p:anim>
                                    <p:anim calcmode="lin" valueType="num">
                                      <p:cBhvr>
                                        <p:cTn id="221" dur="500" fill="hold"/>
                                        <p:tgtEl>
                                          <p:spTgt spid="24645"/>
                                        </p:tgtEl>
                                        <p:attrNameLst>
                                          <p:attrName>ppt_h</p:attrName>
                                        </p:attrNameLst>
                                      </p:cBhvr>
                                      <p:tavLst>
                                        <p:tav tm="0">
                                          <p:val>
                                            <p:strVal val="#ppt_h"/>
                                          </p:val>
                                        </p:tav>
                                        <p:tav tm="100000">
                                          <p:val>
                                            <p:strVal val="#ppt_h"/>
                                          </p:val>
                                        </p:tav>
                                      </p:tavLst>
                                    </p:anim>
                                    <p:anim calcmode="lin" valueType="num">
                                      <p:cBhvr>
                                        <p:cTn id="222" dur="500" fill="hold"/>
                                        <p:tgtEl>
                                          <p:spTgt spid="24645"/>
                                        </p:tgtEl>
                                        <p:attrNameLst>
                                          <p:attrName>ppt_x</p:attrName>
                                        </p:attrNameLst>
                                      </p:cBhvr>
                                      <p:tavLst>
                                        <p:tav tm="0">
                                          <p:val>
                                            <p:strVal val="#ppt_x-.2"/>
                                          </p:val>
                                        </p:tav>
                                        <p:tav tm="100000">
                                          <p:val>
                                            <p:strVal val="#ppt_x"/>
                                          </p:val>
                                        </p:tav>
                                      </p:tavLst>
                                    </p:anim>
                                    <p:anim calcmode="lin" valueType="num">
                                      <p:cBhvr>
                                        <p:cTn id="223" dur="500" fill="hold"/>
                                        <p:tgtEl>
                                          <p:spTgt spid="24645"/>
                                        </p:tgtEl>
                                        <p:attrNameLst>
                                          <p:attrName>ppt_y</p:attrName>
                                        </p:attrNameLst>
                                      </p:cBhvr>
                                      <p:tavLst>
                                        <p:tav tm="0">
                                          <p:val>
                                            <p:strVal val="#ppt_y"/>
                                          </p:val>
                                        </p:tav>
                                        <p:tav tm="100000">
                                          <p:val>
                                            <p:strVal val="#ppt_y"/>
                                          </p:val>
                                        </p:tav>
                                      </p:tavLst>
                                    </p:anim>
                                    <p:animEffect transition="in" filter="fade">
                                      <p:cBhvr>
                                        <p:cTn id="224" dur="500"/>
                                        <p:tgtEl>
                                          <p:spTgt spid="24645"/>
                                        </p:tgtEl>
                                      </p:cBhvr>
                                    </p:animEffec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2" presetClass="entr" presetSubtype="1" fill="hold" nodeType="clickEffect">
                                  <p:stCondLst>
                                    <p:cond delay="0"/>
                                  </p:stCondLst>
                                  <p:childTnLst>
                                    <p:set>
                                      <p:cBhvr>
                                        <p:cTn id="228" dur="1" fill="hold">
                                          <p:stCondLst>
                                            <p:cond delay="0"/>
                                          </p:stCondLst>
                                        </p:cTn>
                                        <p:tgtEl>
                                          <p:spTgt spid="22"/>
                                        </p:tgtEl>
                                        <p:attrNameLst>
                                          <p:attrName>style.visibility</p:attrName>
                                        </p:attrNameLst>
                                      </p:cBhvr>
                                      <p:to>
                                        <p:strVal val="visible"/>
                                      </p:to>
                                    </p:set>
                                    <p:anim calcmode="lin" valueType="num">
                                      <p:cBhvr additive="base">
                                        <p:cTn id="229" dur="500" fill="hold"/>
                                        <p:tgtEl>
                                          <p:spTgt spid="22"/>
                                        </p:tgtEl>
                                        <p:attrNameLst>
                                          <p:attrName>ppt_x</p:attrName>
                                        </p:attrNameLst>
                                      </p:cBhvr>
                                      <p:tavLst>
                                        <p:tav tm="0">
                                          <p:val>
                                            <p:strVal val="#ppt_x"/>
                                          </p:val>
                                        </p:tav>
                                        <p:tav tm="100000">
                                          <p:val>
                                            <p:strVal val="#ppt_x"/>
                                          </p:val>
                                        </p:tav>
                                      </p:tavLst>
                                    </p:anim>
                                    <p:anim calcmode="lin" valueType="num">
                                      <p:cBhvr additive="base">
                                        <p:cTn id="23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xit" presetSubtype="1" fill="hold" nodeType="clickEffect">
                                  <p:stCondLst>
                                    <p:cond delay="0"/>
                                  </p:stCondLst>
                                  <p:childTnLst>
                                    <p:anim calcmode="lin" valueType="num">
                                      <p:cBhvr additive="base">
                                        <p:cTn id="234" dur="500"/>
                                        <p:tgtEl>
                                          <p:spTgt spid="22"/>
                                        </p:tgtEl>
                                        <p:attrNameLst>
                                          <p:attrName>ppt_x</p:attrName>
                                        </p:attrNameLst>
                                      </p:cBhvr>
                                      <p:tavLst>
                                        <p:tav tm="0">
                                          <p:val>
                                            <p:strVal val="ppt_x"/>
                                          </p:val>
                                        </p:tav>
                                        <p:tav tm="100000">
                                          <p:val>
                                            <p:strVal val="ppt_x"/>
                                          </p:val>
                                        </p:tav>
                                      </p:tavLst>
                                    </p:anim>
                                    <p:anim calcmode="lin" valueType="num">
                                      <p:cBhvr additive="base">
                                        <p:cTn id="235" dur="500"/>
                                        <p:tgtEl>
                                          <p:spTgt spid="22"/>
                                        </p:tgtEl>
                                        <p:attrNameLst>
                                          <p:attrName>ppt_y</p:attrName>
                                        </p:attrNameLst>
                                      </p:cBhvr>
                                      <p:tavLst>
                                        <p:tav tm="0">
                                          <p:val>
                                            <p:strVal val="ppt_y"/>
                                          </p:val>
                                        </p:tav>
                                        <p:tav tm="100000">
                                          <p:val>
                                            <p:strVal val="0-ppt_h/2"/>
                                          </p:val>
                                        </p:tav>
                                      </p:tavLst>
                                    </p:anim>
                                    <p:set>
                                      <p:cBhvr>
                                        <p:cTn id="236" dur="1" fill="hold">
                                          <p:stCondLst>
                                            <p:cond delay="499"/>
                                          </p:stCondLst>
                                        </p:cTn>
                                        <p:tgtEl>
                                          <p:spTgt spid="22"/>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8"/>
                                        </p:tgtEl>
                                        <p:attrNameLst>
                                          <p:attrName>style.visibility</p:attrName>
                                        </p:attrNameLst>
                                      </p:cBhvr>
                                      <p:to>
                                        <p:strVal val="hidden"/>
                                      </p:to>
                                    </p:set>
                                  </p:childTnLst>
                                </p:cTn>
                              </p:par>
                              <p:par>
                                <p:cTn id="239" presetID="1" presetClass="exit" presetSubtype="0" fill="hold" grpId="1" nodeType="withEffect">
                                  <p:stCondLst>
                                    <p:cond delay="0"/>
                                  </p:stCondLst>
                                  <p:childTnLst>
                                    <p:set>
                                      <p:cBhvr>
                                        <p:cTn id="240" dur="1" fill="hold">
                                          <p:stCondLst>
                                            <p:cond delay="0"/>
                                          </p:stCondLst>
                                        </p:cTn>
                                        <p:tgtEl>
                                          <p:spTgt spid="24608"/>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24644"/>
                                        </p:tgtEl>
                                        <p:attrNameLst>
                                          <p:attrName>style.visibility</p:attrName>
                                        </p:attrNameLst>
                                      </p:cBhvr>
                                      <p:to>
                                        <p:strVal val="hidden"/>
                                      </p:to>
                                    </p:set>
                                  </p:childTnLst>
                                </p:cTn>
                              </p:par>
                              <p:par>
                                <p:cTn id="243" presetID="1" presetClass="exit" presetSubtype="0" fill="hold" grpId="1" nodeType="withEffect">
                                  <p:stCondLst>
                                    <p:cond delay="0"/>
                                  </p:stCondLst>
                                  <p:childTnLst>
                                    <p:set>
                                      <p:cBhvr>
                                        <p:cTn id="244" dur="1" fill="hold">
                                          <p:stCondLst>
                                            <p:cond delay="0"/>
                                          </p:stCondLst>
                                        </p:cTn>
                                        <p:tgtEl>
                                          <p:spTgt spid="24645"/>
                                        </p:tgtEl>
                                        <p:attrNameLst>
                                          <p:attrName>style.visibility</p:attrName>
                                        </p:attrNameLst>
                                      </p:cBhvr>
                                      <p:to>
                                        <p:strVal val="hidden"/>
                                      </p:to>
                                    </p:set>
                                  </p:childTnLst>
                                </p:cTn>
                              </p:par>
                              <p:par>
                                <p:cTn id="245" presetID="1" presetClass="entr" presetSubtype="0" fill="hold" nodeType="withEffect">
                                  <p:stCondLst>
                                    <p:cond delay="0"/>
                                  </p:stCondLst>
                                  <p:childTnLst>
                                    <p:set>
                                      <p:cBhvr>
                                        <p:cTn id="246" dur="1" fill="hold">
                                          <p:stCondLst>
                                            <p:cond delay="0"/>
                                          </p:stCondLst>
                                        </p:cTn>
                                        <p:tgtEl>
                                          <p:spTgt spid="9"/>
                                        </p:tgtEl>
                                        <p:attrNameLst>
                                          <p:attrName>style.visibility</p:attrName>
                                        </p:attrNameLst>
                                      </p:cBhvr>
                                      <p:to>
                                        <p:strVal val="visible"/>
                                      </p:to>
                                    </p:se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1" presetClass="exit" presetSubtype="0" fill="hold" nodeType="clickEffect">
                                  <p:stCondLst>
                                    <p:cond delay="0"/>
                                  </p:stCondLst>
                                  <p:childTnLst>
                                    <p:set>
                                      <p:cBhvr>
                                        <p:cTn id="250" dur="1" fill="hold">
                                          <p:stCondLst>
                                            <p:cond delay="0"/>
                                          </p:stCondLst>
                                        </p:cTn>
                                        <p:tgtEl>
                                          <p:spTgt spid="9"/>
                                        </p:tgtEl>
                                        <p:attrNameLst>
                                          <p:attrName>style.visibility</p:attrName>
                                        </p:attrNameLst>
                                      </p:cBhvr>
                                      <p:to>
                                        <p:strVal val="hidden"/>
                                      </p:to>
                                    </p:set>
                                  </p:childTnLst>
                                </p:cTn>
                              </p:par>
                              <p:par>
                                <p:cTn id="251" presetID="17" presetClass="entr" presetSubtype="10" fill="hold" nodeType="withEffect">
                                  <p:stCondLst>
                                    <p:cond delay="0"/>
                                  </p:stCondLst>
                                  <p:childTnLst>
                                    <p:set>
                                      <p:cBhvr>
                                        <p:cTn id="252" dur="1" fill="hold">
                                          <p:stCondLst>
                                            <p:cond delay="0"/>
                                          </p:stCondLst>
                                        </p:cTn>
                                        <p:tgtEl>
                                          <p:spTgt spid="11"/>
                                        </p:tgtEl>
                                        <p:attrNameLst>
                                          <p:attrName>style.visibility</p:attrName>
                                        </p:attrNameLst>
                                      </p:cBhvr>
                                      <p:to>
                                        <p:strVal val="visible"/>
                                      </p:to>
                                    </p:set>
                                    <p:anim calcmode="lin" valueType="num">
                                      <p:cBhvr>
                                        <p:cTn id="253" dur="500" fill="hold"/>
                                        <p:tgtEl>
                                          <p:spTgt spid="11"/>
                                        </p:tgtEl>
                                        <p:attrNameLst>
                                          <p:attrName>ppt_w</p:attrName>
                                        </p:attrNameLst>
                                      </p:cBhvr>
                                      <p:tavLst>
                                        <p:tav tm="0">
                                          <p:val>
                                            <p:fltVal val="0"/>
                                          </p:val>
                                        </p:tav>
                                        <p:tav tm="100000">
                                          <p:val>
                                            <p:strVal val="#ppt_w"/>
                                          </p:val>
                                        </p:tav>
                                      </p:tavLst>
                                    </p:anim>
                                    <p:anim calcmode="lin" valueType="num">
                                      <p:cBhvr>
                                        <p:cTn id="254" dur="500" fill="hold"/>
                                        <p:tgtEl>
                                          <p:spTgt spid="11"/>
                                        </p:tgtEl>
                                        <p:attrNameLst>
                                          <p:attrName>ppt_h</p:attrName>
                                        </p:attrNameLst>
                                      </p:cBhvr>
                                      <p:tavLst>
                                        <p:tav tm="0">
                                          <p:val>
                                            <p:strVal val="#ppt_h"/>
                                          </p:val>
                                        </p:tav>
                                        <p:tav tm="100000">
                                          <p:val>
                                            <p:strVal val="#ppt_h"/>
                                          </p:val>
                                        </p:tav>
                                      </p:tavLst>
                                    </p:anim>
                                  </p:childTnLst>
                                </p:cTn>
                              </p:par>
                              <p:par>
                                <p:cTn id="255" presetID="1" presetClass="entr" presetSubtype="0" fill="hold" nodeType="withEffect">
                                  <p:stCondLst>
                                    <p:cond delay="0"/>
                                  </p:stCondLst>
                                  <p:childTnLst>
                                    <p:set>
                                      <p:cBhvr>
                                        <p:cTn id="256" dur="1" fill="hold">
                                          <p:stCondLst>
                                            <p:cond delay="0"/>
                                          </p:stCondLst>
                                        </p:cTn>
                                        <p:tgtEl>
                                          <p:spTgt spid="16"/>
                                        </p:tgtEl>
                                        <p:attrNameLst>
                                          <p:attrName>style.visibility</p:attrName>
                                        </p:attrNameLst>
                                      </p:cBhvr>
                                      <p:to>
                                        <p:strVal val="visible"/>
                                      </p:to>
                                    </p:set>
                                  </p:childTnLst>
                                </p:cTn>
                              </p:par>
                            </p:childTnLst>
                          </p:cTn>
                        </p:par>
                      </p:childTnLst>
                    </p:cTn>
                  </p:par>
                  <p:par>
                    <p:cTn id="257" fill="hold" nodeType="clickPar">
                      <p:stCondLst>
                        <p:cond delay="indefinite"/>
                      </p:stCondLst>
                      <p:childTnLst>
                        <p:par>
                          <p:cTn id="258" fill="hold" nodeType="withGroup">
                            <p:stCondLst>
                              <p:cond delay="0"/>
                            </p:stCondLst>
                            <p:childTnLst>
                              <p:par>
                                <p:cTn id="259" presetID="0" presetClass="path" presetSubtype="0" accel="50000" decel="50000" fill="hold" nodeType="clickEffect">
                                  <p:stCondLst>
                                    <p:cond delay="0"/>
                                  </p:stCondLst>
                                  <p:childTnLst>
                                    <p:animMotion origin="layout" path="M -3.61111E-6 7.40741E-6 L -3.61111E-6 0.13658 " pathEditMode="relative" ptsTypes="AA">
                                      <p:cBhvr>
                                        <p:cTn id="260" dur="2000" fill="hold"/>
                                        <p:tgtEl>
                                          <p:spTgt spid="11"/>
                                        </p:tgtEl>
                                        <p:attrNameLst>
                                          <p:attrName>ppt_x</p:attrName>
                                          <p:attrName>ppt_y</p:attrName>
                                        </p:attrNameLst>
                                      </p:cBhvr>
                                    </p:animMotion>
                                  </p:childTnLst>
                                </p:cTn>
                              </p:par>
                              <p:par>
                                <p:cTn id="261" presetID="0" presetClass="path" presetSubtype="0" accel="50000" decel="50000" fill="hold" nodeType="withEffect">
                                  <p:stCondLst>
                                    <p:cond delay="0"/>
                                  </p:stCondLst>
                                  <p:childTnLst>
                                    <p:animMotion origin="layout" path="M -3.05556E-6 4.07407E-6 L -3.05556E-6 0.14699 " pathEditMode="relative" ptsTypes="AA">
                                      <p:cBhvr>
                                        <p:cTn id="262" dur="2000" fill="hold"/>
                                        <p:tgtEl>
                                          <p:spTgt spid="16"/>
                                        </p:tgtEl>
                                        <p:attrNameLst>
                                          <p:attrName>ppt_x</p:attrName>
                                          <p:attrName>ppt_y</p:attrName>
                                        </p:attrNameLst>
                                      </p:cBhvr>
                                    </p:animMotion>
                                  </p:childTnLst>
                                </p:cTn>
                              </p:par>
                            </p:childTnLst>
                          </p:cTn>
                        </p:par>
                      </p:childTnLst>
                    </p:cTn>
                  </p:par>
                  <p:par>
                    <p:cTn id="263" fill="hold" nodeType="clickPar">
                      <p:stCondLst>
                        <p:cond delay="indefinite"/>
                      </p:stCondLst>
                      <p:childTnLst>
                        <p:par>
                          <p:cTn id="264" fill="hold" nodeType="withGroup">
                            <p:stCondLst>
                              <p:cond delay="0"/>
                            </p:stCondLst>
                            <p:childTnLst>
                              <p:par>
                                <p:cTn id="265" presetID="10" presetClass="exit" presetSubtype="0" fill="hold" nodeType="clickEffect">
                                  <p:stCondLst>
                                    <p:cond delay="0"/>
                                  </p:stCondLst>
                                  <p:childTnLst>
                                    <p:animEffect transition="out" filter="fade">
                                      <p:cBhvr>
                                        <p:cTn id="266" dur="1000"/>
                                        <p:tgtEl>
                                          <p:spTgt spid="11"/>
                                        </p:tgtEl>
                                      </p:cBhvr>
                                    </p:animEffect>
                                    <p:set>
                                      <p:cBhvr>
                                        <p:cTn id="267" dur="1" fill="hold">
                                          <p:stCondLst>
                                            <p:cond delay="999"/>
                                          </p:stCondLst>
                                        </p:cTn>
                                        <p:tgtEl>
                                          <p:spTgt spid="11"/>
                                        </p:tgtEl>
                                        <p:attrNameLst>
                                          <p:attrName>style.visibility</p:attrName>
                                        </p:attrNameLst>
                                      </p:cBhvr>
                                      <p:to>
                                        <p:strVal val="hidden"/>
                                      </p:to>
                                    </p:set>
                                  </p:childTnLst>
                                </p:cTn>
                              </p:par>
                              <p:par>
                                <p:cTn id="268" presetID="1" presetClass="entr" presetSubtype="0" fill="hold" nodeType="withEffect">
                                  <p:stCondLst>
                                    <p:cond delay="0"/>
                                  </p:stCondLst>
                                  <p:childTnLst>
                                    <p:set>
                                      <p:cBhvr>
                                        <p:cTn id="269" dur="1" fill="hold">
                                          <p:stCondLst>
                                            <p:cond delay="0"/>
                                          </p:stCondLst>
                                        </p:cTn>
                                        <p:tgtEl>
                                          <p:spTgt spid="24604"/>
                                        </p:tgtEl>
                                        <p:attrNameLst>
                                          <p:attrName>style.visibility</p:attrName>
                                        </p:attrNameLst>
                                      </p:cBhvr>
                                      <p:to>
                                        <p:strVal val="visible"/>
                                      </p:to>
                                    </p:set>
                                  </p:childTnLst>
                                </p:cTn>
                              </p:par>
                              <p:par>
                                <p:cTn id="270" presetID="1" presetClass="entr" presetSubtype="0" fill="hold" nodeType="withEffect">
                                  <p:stCondLst>
                                    <p:cond delay="0"/>
                                  </p:stCondLst>
                                  <p:childTnLst>
                                    <p:set>
                                      <p:cBhvr>
                                        <p:cTn id="271" dur="1" fill="hold">
                                          <p:stCondLst>
                                            <p:cond delay="0"/>
                                          </p:stCondLst>
                                        </p:cTn>
                                        <p:tgtEl>
                                          <p:spTgt spid="24602"/>
                                        </p:tgtEl>
                                        <p:attrNameLst>
                                          <p:attrName>style.visibility</p:attrName>
                                        </p:attrNameLst>
                                      </p:cBhvr>
                                      <p:to>
                                        <p:strVal val="visible"/>
                                      </p:to>
                                    </p:set>
                                  </p:childTnLst>
                                </p:cTn>
                              </p:par>
                              <p:par>
                                <p:cTn id="272" presetID="0" presetClass="path" presetSubtype="0" accel="50000" decel="50000" fill="hold" nodeType="withEffect">
                                  <p:stCondLst>
                                    <p:cond delay="0"/>
                                  </p:stCondLst>
                                  <p:childTnLst>
                                    <p:animMotion origin="layout" path="M 0.00347 4.81481E-6 L 0.00399 0.09976 " pathEditMode="relative" rAng="0" ptsTypes="AA">
                                      <p:cBhvr>
                                        <p:cTn id="273" dur="2000" fill="hold"/>
                                        <p:tgtEl>
                                          <p:spTgt spid="24604"/>
                                        </p:tgtEl>
                                        <p:attrNameLst>
                                          <p:attrName>ppt_x</p:attrName>
                                          <p:attrName>ppt_y</p:attrName>
                                        </p:attrNameLst>
                                      </p:cBhvr>
                                      <p:rCtr x="17" y="4977"/>
                                    </p:animMotion>
                                  </p:childTnLst>
                                </p:cTn>
                              </p:par>
                            </p:childTnLst>
                          </p:cTn>
                        </p:par>
                        <p:par>
                          <p:cTn id="274" fill="hold" nodeType="afterGroup">
                            <p:stCondLst>
                              <p:cond delay="2000"/>
                            </p:stCondLst>
                            <p:childTnLst>
                              <p:par>
                                <p:cTn id="275" presetID="0" presetClass="path" presetSubtype="0" accel="50000" decel="50000" fill="hold" nodeType="afterEffect">
                                  <p:stCondLst>
                                    <p:cond delay="0"/>
                                  </p:stCondLst>
                                  <p:childTnLst>
                                    <p:animMotion origin="layout" path="M 0.00191 0.09977 L 0.61614 0.09977 " pathEditMode="relative" rAng="0" ptsTypes="AA">
                                      <p:cBhvr>
                                        <p:cTn id="276" dur="3000" fill="hold"/>
                                        <p:tgtEl>
                                          <p:spTgt spid="24604"/>
                                        </p:tgtEl>
                                        <p:attrNameLst>
                                          <p:attrName>ppt_x</p:attrName>
                                          <p:attrName>ppt_y</p:attrName>
                                        </p:attrNameLst>
                                      </p:cBhvr>
                                      <p:rCtr x="0" y="0"/>
                                    </p:animMotion>
                                  </p:childTnLst>
                                </p:cTn>
                              </p:par>
                            </p:childTnLst>
                          </p:cTn>
                        </p:par>
                        <p:par>
                          <p:cTn id="277" fill="hold" nodeType="afterGroup">
                            <p:stCondLst>
                              <p:cond delay="5000"/>
                            </p:stCondLst>
                            <p:childTnLst>
                              <p:par>
                                <p:cTn id="278" presetID="0" presetClass="path" presetSubtype="0" accel="50000" decel="50000" fill="hold" nodeType="afterEffect">
                                  <p:stCondLst>
                                    <p:cond delay="0"/>
                                  </p:stCondLst>
                                  <p:childTnLst>
                                    <p:animMotion origin="layout" path="M 0.60989 0.09976 L 0.60989 0.00532 " pathEditMode="relative" rAng="0" ptsTypes="AA">
                                      <p:cBhvr>
                                        <p:cTn id="279" dur="2000" fill="hold"/>
                                        <p:tgtEl>
                                          <p:spTgt spid="24604"/>
                                        </p:tgtEl>
                                        <p:attrNameLst>
                                          <p:attrName>ppt_x</p:attrName>
                                          <p:attrName>ppt_y</p:attrName>
                                        </p:attrNameLst>
                                      </p:cBhvr>
                                      <p:rCtr x="0" y="-4722"/>
                                    </p:animMotion>
                                  </p:childTnLst>
                                </p:cTn>
                              </p:par>
                            </p:childTnLst>
                          </p:cTn>
                        </p:par>
                        <p:par>
                          <p:cTn id="280" fill="hold" nodeType="afterGroup">
                            <p:stCondLst>
                              <p:cond delay="7000"/>
                            </p:stCondLst>
                            <p:childTnLst>
                              <p:par>
                                <p:cTn id="281" presetID="53" presetClass="entr" presetSubtype="0" fill="hold" nodeType="afterEffect">
                                  <p:stCondLst>
                                    <p:cond delay="0"/>
                                  </p:stCondLst>
                                  <p:childTnLst>
                                    <p:set>
                                      <p:cBhvr>
                                        <p:cTn id="282" dur="1" fill="hold">
                                          <p:stCondLst>
                                            <p:cond delay="0"/>
                                          </p:stCondLst>
                                        </p:cTn>
                                        <p:tgtEl>
                                          <p:spTgt spid="24662"/>
                                        </p:tgtEl>
                                        <p:attrNameLst>
                                          <p:attrName>style.visibility</p:attrName>
                                        </p:attrNameLst>
                                      </p:cBhvr>
                                      <p:to>
                                        <p:strVal val="visible"/>
                                      </p:to>
                                    </p:set>
                                    <p:anim calcmode="lin" valueType="num">
                                      <p:cBhvr>
                                        <p:cTn id="283" dur="500" fill="hold"/>
                                        <p:tgtEl>
                                          <p:spTgt spid="24662"/>
                                        </p:tgtEl>
                                        <p:attrNameLst>
                                          <p:attrName>ppt_w</p:attrName>
                                        </p:attrNameLst>
                                      </p:cBhvr>
                                      <p:tavLst>
                                        <p:tav tm="0">
                                          <p:val>
                                            <p:fltVal val="0"/>
                                          </p:val>
                                        </p:tav>
                                        <p:tav tm="100000">
                                          <p:val>
                                            <p:strVal val="#ppt_w"/>
                                          </p:val>
                                        </p:tav>
                                      </p:tavLst>
                                    </p:anim>
                                    <p:anim calcmode="lin" valueType="num">
                                      <p:cBhvr>
                                        <p:cTn id="284" dur="500" fill="hold"/>
                                        <p:tgtEl>
                                          <p:spTgt spid="24662"/>
                                        </p:tgtEl>
                                        <p:attrNameLst>
                                          <p:attrName>ppt_h</p:attrName>
                                        </p:attrNameLst>
                                      </p:cBhvr>
                                      <p:tavLst>
                                        <p:tav tm="0">
                                          <p:val>
                                            <p:fltVal val="0"/>
                                          </p:val>
                                        </p:tav>
                                        <p:tav tm="100000">
                                          <p:val>
                                            <p:strVal val="#ppt_h"/>
                                          </p:val>
                                        </p:tav>
                                      </p:tavLst>
                                    </p:anim>
                                    <p:animEffect transition="in" filter="fade">
                                      <p:cBhvr>
                                        <p:cTn id="285" dur="500"/>
                                        <p:tgtEl>
                                          <p:spTgt spid="24662"/>
                                        </p:tgtEl>
                                      </p:cBhvr>
                                    </p:animEffect>
                                  </p:childTnLst>
                                </p:cTn>
                              </p:par>
                            </p:childTnLst>
                          </p:cTn>
                        </p:par>
                        <p:par>
                          <p:cTn id="286" fill="hold" nodeType="afterGroup">
                            <p:stCondLst>
                              <p:cond delay="7500"/>
                            </p:stCondLst>
                            <p:childTnLst>
                              <p:par>
                                <p:cTn id="287" presetID="0" presetClass="path" presetSubtype="0" accel="50000" decel="50000" fill="hold" nodeType="afterEffect">
                                  <p:stCondLst>
                                    <p:cond delay="0"/>
                                  </p:stCondLst>
                                  <p:childTnLst>
                                    <p:animMotion origin="layout" path="M 0.00521 4.81481E-6 L 0.00521 0.09444 " pathEditMode="relative" rAng="0" ptsTypes="AA">
                                      <p:cBhvr>
                                        <p:cTn id="288" dur="2000" fill="hold"/>
                                        <p:tgtEl>
                                          <p:spTgt spid="24602"/>
                                        </p:tgtEl>
                                        <p:attrNameLst>
                                          <p:attrName>ppt_x</p:attrName>
                                          <p:attrName>ppt_y</p:attrName>
                                        </p:attrNameLst>
                                      </p:cBhvr>
                                      <p:rCtr x="0" y="4722"/>
                                    </p:animMotion>
                                  </p:childTnLst>
                                </p:cTn>
                              </p:par>
                            </p:childTnLst>
                          </p:cTn>
                        </p:par>
                        <p:par>
                          <p:cTn id="289" fill="hold" nodeType="afterGroup">
                            <p:stCondLst>
                              <p:cond delay="9500"/>
                            </p:stCondLst>
                            <p:childTnLst>
                              <p:par>
                                <p:cTn id="290" presetID="0" presetClass="path" presetSubtype="0" accel="50000" decel="50000" fill="hold" nodeType="afterEffect">
                                  <p:stCondLst>
                                    <p:cond delay="0"/>
                                  </p:stCondLst>
                                  <p:childTnLst>
                                    <p:animMotion origin="layout" path="M 0.00625 0.09976 L 0.61267 0.09976 " pathEditMode="relative" rAng="0" ptsTypes="AA">
                                      <p:cBhvr>
                                        <p:cTn id="291" dur="2000" fill="hold"/>
                                        <p:tgtEl>
                                          <p:spTgt spid="24602"/>
                                        </p:tgtEl>
                                        <p:attrNameLst>
                                          <p:attrName>ppt_x</p:attrName>
                                          <p:attrName>ppt_y</p:attrName>
                                        </p:attrNameLst>
                                      </p:cBhvr>
                                      <p:rCtr x="30312" y="0"/>
                                    </p:animMotion>
                                  </p:childTnLst>
                                </p:cTn>
                              </p:par>
                            </p:childTnLst>
                          </p:cTn>
                        </p:par>
                        <p:par>
                          <p:cTn id="292" fill="hold" nodeType="afterGroup">
                            <p:stCondLst>
                              <p:cond delay="11500"/>
                            </p:stCondLst>
                            <p:childTnLst>
                              <p:par>
                                <p:cTn id="293" presetID="0" presetClass="path" presetSubtype="0" accel="50000" decel="50000" fill="hold" nodeType="afterEffect">
                                  <p:stCondLst>
                                    <p:cond delay="0"/>
                                  </p:stCondLst>
                                  <p:childTnLst>
                                    <p:animMotion origin="layout" path="M 0.6132 0.09976 L 0.6132 0.00532 " pathEditMode="relative" rAng="0" ptsTypes="AA">
                                      <p:cBhvr>
                                        <p:cTn id="294" dur="2000" fill="hold"/>
                                        <p:tgtEl>
                                          <p:spTgt spid="24602"/>
                                        </p:tgtEl>
                                        <p:attrNameLst>
                                          <p:attrName>ppt_x</p:attrName>
                                          <p:attrName>ppt_y</p:attrName>
                                        </p:attrNameLst>
                                      </p:cBhvr>
                                      <p:rCtr x="0" y="-4722"/>
                                    </p:animMotion>
                                  </p:childTnLst>
                                </p:cTn>
                              </p:par>
                            </p:childTnLst>
                          </p:cTn>
                        </p:par>
                        <p:par>
                          <p:cTn id="295" fill="hold" nodeType="afterGroup">
                            <p:stCondLst>
                              <p:cond delay="13500"/>
                            </p:stCondLst>
                            <p:childTnLst>
                              <p:par>
                                <p:cTn id="296" presetID="53" presetClass="entr" presetSubtype="0" fill="hold" nodeType="afterEffect">
                                  <p:stCondLst>
                                    <p:cond delay="0"/>
                                  </p:stCondLst>
                                  <p:childTnLst>
                                    <p:set>
                                      <p:cBhvr>
                                        <p:cTn id="297" dur="1" fill="hold">
                                          <p:stCondLst>
                                            <p:cond delay="0"/>
                                          </p:stCondLst>
                                        </p:cTn>
                                        <p:tgtEl>
                                          <p:spTgt spid="24663"/>
                                        </p:tgtEl>
                                        <p:attrNameLst>
                                          <p:attrName>style.visibility</p:attrName>
                                        </p:attrNameLst>
                                      </p:cBhvr>
                                      <p:to>
                                        <p:strVal val="visible"/>
                                      </p:to>
                                    </p:set>
                                    <p:anim calcmode="lin" valueType="num">
                                      <p:cBhvr>
                                        <p:cTn id="298" dur="500" fill="hold"/>
                                        <p:tgtEl>
                                          <p:spTgt spid="24663"/>
                                        </p:tgtEl>
                                        <p:attrNameLst>
                                          <p:attrName>ppt_w</p:attrName>
                                        </p:attrNameLst>
                                      </p:cBhvr>
                                      <p:tavLst>
                                        <p:tav tm="0">
                                          <p:val>
                                            <p:fltVal val="0"/>
                                          </p:val>
                                        </p:tav>
                                        <p:tav tm="100000">
                                          <p:val>
                                            <p:strVal val="#ppt_w"/>
                                          </p:val>
                                        </p:tav>
                                      </p:tavLst>
                                    </p:anim>
                                    <p:anim calcmode="lin" valueType="num">
                                      <p:cBhvr>
                                        <p:cTn id="299" dur="500" fill="hold"/>
                                        <p:tgtEl>
                                          <p:spTgt spid="24663"/>
                                        </p:tgtEl>
                                        <p:attrNameLst>
                                          <p:attrName>ppt_h</p:attrName>
                                        </p:attrNameLst>
                                      </p:cBhvr>
                                      <p:tavLst>
                                        <p:tav tm="0">
                                          <p:val>
                                            <p:fltVal val="0"/>
                                          </p:val>
                                        </p:tav>
                                        <p:tav tm="100000">
                                          <p:val>
                                            <p:strVal val="#ppt_h"/>
                                          </p:val>
                                        </p:tav>
                                      </p:tavLst>
                                    </p:anim>
                                    <p:animEffect transition="in" filter="fade">
                                      <p:cBhvr>
                                        <p:cTn id="300" dur="500"/>
                                        <p:tgtEl>
                                          <p:spTgt spid="24663"/>
                                        </p:tgtEl>
                                      </p:cBhvr>
                                    </p:animEffect>
                                  </p:childTnLst>
                                </p:cTn>
                              </p:par>
                            </p:childTnLst>
                          </p:cTn>
                        </p:par>
                        <p:par>
                          <p:cTn id="301" fill="hold" nodeType="afterGroup">
                            <p:stCondLst>
                              <p:cond delay="14000"/>
                            </p:stCondLst>
                            <p:childTnLst>
                              <p:par>
                                <p:cTn id="302" presetID="1" presetClass="entr" presetSubtype="0" fill="hold" nodeType="afterEffect">
                                  <p:stCondLst>
                                    <p:cond delay="0"/>
                                  </p:stCondLst>
                                  <p:childTnLst>
                                    <p:set>
                                      <p:cBhvr>
                                        <p:cTn id="303" dur="1" fill="hold">
                                          <p:stCondLst>
                                            <p:cond delay="0"/>
                                          </p:stCondLst>
                                        </p:cTn>
                                        <p:tgtEl>
                                          <p:spTgt spid="24605"/>
                                        </p:tgtEl>
                                        <p:attrNameLst>
                                          <p:attrName>style.visibility</p:attrName>
                                        </p:attrNameLst>
                                      </p:cBhvr>
                                      <p:to>
                                        <p:strVal val="visible"/>
                                      </p:to>
                                    </p:set>
                                  </p:childTnLst>
                                </p:cTn>
                              </p:par>
                            </p:childTnLst>
                          </p:cTn>
                        </p:par>
                        <p:par>
                          <p:cTn id="304" fill="hold" nodeType="afterGroup">
                            <p:stCondLst>
                              <p:cond delay="14000"/>
                            </p:stCondLst>
                            <p:childTnLst>
                              <p:par>
                                <p:cTn id="305" presetID="0" presetClass="path" presetSubtype="0" accel="50000" decel="50000" fill="hold" nodeType="afterEffect">
                                  <p:stCondLst>
                                    <p:cond delay="0"/>
                                  </p:stCondLst>
                                  <p:childTnLst>
                                    <p:animMotion origin="layout" path="M 0.00347 4.81481E-6 L 0.00399 0.09976 " pathEditMode="relative" rAng="0" ptsTypes="AA">
                                      <p:cBhvr>
                                        <p:cTn id="306" dur="2000" fill="hold"/>
                                        <p:tgtEl>
                                          <p:spTgt spid="24605"/>
                                        </p:tgtEl>
                                        <p:attrNameLst>
                                          <p:attrName>ppt_x</p:attrName>
                                          <p:attrName>ppt_y</p:attrName>
                                        </p:attrNameLst>
                                      </p:cBhvr>
                                      <p:rCtr x="17" y="4977"/>
                                    </p:animMotion>
                                  </p:childTnLst>
                                </p:cTn>
                              </p:par>
                            </p:childTnLst>
                          </p:cTn>
                        </p:par>
                        <p:par>
                          <p:cTn id="307" fill="hold" nodeType="afterGroup">
                            <p:stCondLst>
                              <p:cond delay="16000"/>
                            </p:stCondLst>
                            <p:childTnLst>
                              <p:par>
                                <p:cTn id="308" presetID="0" presetClass="path" presetSubtype="0" accel="50000" decel="50000" fill="hold" nodeType="afterEffect">
                                  <p:stCondLst>
                                    <p:cond delay="0"/>
                                  </p:stCondLst>
                                  <p:childTnLst>
                                    <p:animMotion origin="layout" path="M 0.00191 0.09977 L 0.61614 0.09977 " pathEditMode="relative" rAng="0" ptsTypes="AA">
                                      <p:cBhvr>
                                        <p:cTn id="309" dur="3000" fill="hold"/>
                                        <p:tgtEl>
                                          <p:spTgt spid="24605"/>
                                        </p:tgtEl>
                                        <p:attrNameLst>
                                          <p:attrName>ppt_x</p:attrName>
                                          <p:attrName>ppt_y</p:attrName>
                                        </p:attrNameLst>
                                      </p:cBhvr>
                                      <p:rCtr x="0" y="0"/>
                                    </p:animMotion>
                                  </p:childTnLst>
                                </p:cTn>
                              </p:par>
                            </p:childTnLst>
                          </p:cTn>
                        </p:par>
                        <p:par>
                          <p:cTn id="310" fill="hold" nodeType="afterGroup">
                            <p:stCondLst>
                              <p:cond delay="19000"/>
                            </p:stCondLst>
                            <p:childTnLst>
                              <p:par>
                                <p:cTn id="311" presetID="0" presetClass="path" presetSubtype="0" accel="50000" decel="50000" fill="hold" nodeType="afterEffect">
                                  <p:stCondLst>
                                    <p:cond delay="0"/>
                                  </p:stCondLst>
                                  <p:childTnLst>
                                    <p:animMotion origin="layout" path="M 0.60989 0.09976 L 0.60989 0.00532 " pathEditMode="relative" rAng="0" ptsTypes="AA">
                                      <p:cBhvr>
                                        <p:cTn id="312" dur="2000" fill="hold"/>
                                        <p:tgtEl>
                                          <p:spTgt spid="24605"/>
                                        </p:tgtEl>
                                        <p:attrNameLst>
                                          <p:attrName>ppt_x</p:attrName>
                                          <p:attrName>ppt_y</p:attrName>
                                        </p:attrNameLst>
                                      </p:cBhvr>
                                      <p:rCtr x="0" y="-4722"/>
                                    </p:animMotion>
                                  </p:childTnLst>
                                </p:cTn>
                              </p:par>
                            </p:childTnLst>
                          </p:cTn>
                        </p:par>
                        <p:par>
                          <p:cTn id="313" fill="hold" nodeType="afterGroup">
                            <p:stCondLst>
                              <p:cond delay="21000"/>
                            </p:stCondLst>
                            <p:childTnLst>
                              <p:par>
                                <p:cTn id="314" presetID="53" presetClass="entr" presetSubtype="0" fill="hold" nodeType="afterEffect">
                                  <p:stCondLst>
                                    <p:cond delay="0"/>
                                  </p:stCondLst>
                                  <p:childTnLst>
                                    <p:set>
                                      <p:cBhvr>
                                        <p:cTn id="315" dur="1" fill="hold">
                                          <p:stCondLst>
                                            <p:cond delay="0"/>
                                          </p:stCondLst>
                                        </p:cTn>
                                        <p:tgtEl>
                                          <p:spTgt spid="24664"/>
                                        </p:tgtEl>
                                        <p:attrNameLst>
                                          <p:attrName>style.visibility</p:attrName>
                                        </p:attrNameLst>
                                      </p:cBhvr>
                                      <p:to>
                                        <p:strVal val="visible"/>
                                      </p:to>
                                    </p:set>
                                    <p:anim calcmode="lin" valueType="num">
                                      <p:cBhvr>
                                        <p:cTn id="316" dur="500" fill="hold"/>
                                        <p:tgtEl>
                                          <p:spTgt spid="24664"/>
                                        </p:tgtEl>
                                        <p:attrNameLst>
                                          <p:attrName>ppt_w</p:attrName>
                                        </p:attrNameLst>
                                      </p:cBhvr>
                                      <p:tavLst>
                                        <p:tav tm="0">
                                          <p:val>
                                            <p:fltVal val="0"/>
                                          </p:val>
                                        </p:tav>
                                        <p:tav tm="100000">
                                          <p:val>
                                            <p:strVal val="#ppt_w"/>
                                          </p:val>
                                        </p:tav>
                                      </p:tavLst>
                                    </p:anim>
                                    <p:anim calcmode="lin" valueType="num">
                                      <p:cBhvr>
                                        <p:cTn id="317" dur="500" fill="hold"/>
                                        <p:tgtEl>
                                          <p:spTgt spid="24664"/>
                                        </p:tgtEl>
                                        <p:attrNameLst>
                                          <p:attrName>ppt_h</p:attrName>
                                        </p:attrNameLst>
                                      </p:cBhvr>
                                      <p:tavLst>
                                        <p:tav tm="0">
                                          <p:val>
                                            <p:fltVal val="0"/>
                                          </p:val>
                                        </p:tav>
                                        <p:tav tm="100000">
                                          <p:val>
                                            <p:strVal val="#ppt_h"/>
                                          </p:val>
                                        </p:tav>
                                      </p:tavLst>
                                    </p:anim>
                                    <p:animEffect transition="in" filter="fade">
                                      <p:cBhvr>
                                        <p:cTn id="318" dur="500"/>
                                        <p:tgtEl>
                                          <p:spTgt spid="24664"/>
                                        </p:tgtEl>
                                      </p:cBhvr>
                                    </p:animEffect>
                                  </p:childTnLst>
                                </p:cTn>
                              </p:par>
                            </p:childTnLst>
                          </p:cTn>
                        </p:par>
                        <p:par>
                          <p:cTn id="319" fill="hold" nodeType="afterGroup">
                            <p:stCondLst>
                              <p:cond delay="21500"/>
                            </p:stCondLst>
                            <p:childTnLst>
                              <p:par>
                                <p:cTn id="320" presetID="1" presetClass="entr" presetSubtype="0" fill="hold" nodeType="afterEffect">
                                  <p:stCondLst>
                                    <p:cond delay="0"/>
                                  </p:stCondLst>
                                  <p:childTnLst>
                                    <p:set>
                                      <p:cBhvr>
                                        <p:cTn id="321" dur="1" fill="hold">
                                          <p:stCondLst>
                                            <p:cond delay="0"/>
                                          </p:stCondLst>
                                        </p:cTn>
                                        <p:tgtEl>
                                          <p:spTgt spid="24603"/>
                                        </p:tgtEl>
                                        <p:attrNameLst>
                                          <p:attrName>style.visibility</p:attrName>
                                        </p:attrNameLst>
                                      </p:cBhvr>
                                      <p:to>
                                        <p:strVal val="visible"/>
                                      </p:to>
                                    </p:set>
                                  </p:childTnLst>
                                </p:cTn>
                              </p:par>
                            </p:childTnLst>
                          </p:cTn>
                        </p:par>
                        <p:par>
                          <p:cTn id="322" fill="hold" nodeType="afterGroup">
                            <p:stCondLst>
                              <p:cond delay="21500"/>
                            </p:stCondLst>
                            <p:childTnLst>
                              <p:par>
                                <p:cTn id="323" presetID="0" presetClass="path" presetSubtype="0" accel="50000" decel="50000" fill="hold" nodeType="afterEffect">
                                  <p:stCondLst>
                                    <p:cond delay="0"/>
                                  </p:stCondLst>
                                  <p:childTnLst>
                                    <p:animMotion origin="layout" path="M -2.5E-6 4.81481E-6 L -2.5E-6 0.09444 " pathEditMode="relative" rAng="0" ptsTypes="AA">
                                      <p:cBhvr>
                                        <p:cTn id="324" dur="2000" fill="hold"/>
                                        <p:tgtEl>
                                          <p:spTgt spid="24603"/>
                                        </p:tgtEl>
                                        <p:attrNameLst>
                                          <p:attrName>ppt_x</p:attrName>
                                          <p:attrName>ppt_y</p:attrName>
                                        </p:attrNameLst>
                                      </p:cBhvr>
                                      <p:rCtr x="0" y="4722"/>
                                    </p:animMotion>
                                  </p:childTnLst>
                                </p:cTn>
                              </p:par>
                            </p:childTnLst>
                          </p:cTn>
                        </p:par>
                        <p:par>
                          <p:cTn id="325" fill="hold" nodeType="afterGroup">
                            <p:stCondLst>
                              <p:cond delay="23500"/>
                            </p:stCondLst>
                            <p:childTnLst>
                              <p:par>
                                <p:cTn id="326" presetID="0" presetClass="path" presetSubtype="0" accel="50000" decel="50000" fill="hold" nodeType="afterEffect">
                                  <p:stCondLst>
                                    <p:cond delay="0"/>
                                  </p:stCondLst>
                                  <p:childTnLst>
                                    <p:animMotion origin="layout" path="M 0.00625 0.09976 L 0.61267 0.09976 " pathEditMode="relative" rAng="0" ptsTypes="AA">
                                      <p:cBhvr>
                                        <p:cTn id="327" dur="2000" fill="hold"/>
                                        <p:tgtEl>
                                          <p:spTgt spid="24603"/>
                                        </p:tgtEl>
                                        <p:attrNameLst>
                                          <p:attrName>ppt_x</p:attrName>
                                          <p:attrName>ppt_y</p:attrName>
                                        </p:attrNameLst>
                                      </p:cBhvr>
                                      <p:rCtr x="30312" y="0"/>
                                    </p:animMotion>
                                  </p:childTnLst>
                                </p:cTn>
                              </p:par>
                            </p:childTnLst>
                          </p:cTn>
                        </p:par>
                        <p:par>
                          <p:cTn id="328" fill="hold" nodeType="afterGroup">
                            <p:stCondLst>
                              <p:cond delay="25500"/>
                            </p:stCondLst>
                            <p:childTnLst>
                              <p:par>
                                <p:cTn id="329" presetID="0" presetClass="path" presetSubtype="0" accel="50000" decel="50000" fill="hold" nodeType="afterEffect">
                                  <p:stCondLst>
                                    <p:cond delay="0"/>
                                  </p:stCondLst>
                                  <p:childTnLst>
                                    <p:animMotion origin="layout" path="M 0.60591 0.09976 L 0.60591 0.00532 " pathEditMode="relative" rAng="0" ptsTypes="AA">
                                      <p:cBhvr>
                                        <p:cTn id="330" dur="2000" fill="hold"/>
                                        <p:tgtEl>
                                          <p:spTgt spid="24603"/>
                                        </p:tgtEl>
                                        <p:attrNameLst>
                                          <p:attrName>ppt_x</p:attrName>
                                          <p:attrName>ppt_y</p:attrName>
                                        </p:attrNameLst>
                                      </p:cBhvr>
                                      <p:rCtr x="0" y="-4722"/>
                                    </p:animMotion>
                                  </p:childTnLst>
                                </p:cTn>
                              </p:par>
                            </p:childTnLst>
                          </p:cTn>
                        </p:par>
                        <p:par>
                          <p:cTn id="331" fill="hold" nodeType="afterGroup">
                            <p:stCondLst>
                              <p:cond delay="27500"/>
                            </p:stCondLst>
                            <p:childTnLst>
                              <p:par>
                                <p:cTn id="332" presetID="53" presetClass="entr" presetSubtype="0" fill="hold" nodeType="afterEffect">
                                  <p:stCondLst>
                                    <p:cond delay="0"/>
                                  </p:stCondLst>
                                  <p:childTnLst>
                                    <p:set>
                                      <p:cBhvr>
                                        <p:cTn id="333" dur="1" fill="hold">
                                          <p:stCondLst>
                                            <p:cond delay="0"/>
                                          </p:stCondLst>
                                        </p:cTn>
                                        <p:tgtEl>
                                          <p:spTgt spid="24665"/>
                                        </p:tgtEl>
                                        <p:attrNameLst>
                                          <p:attrName>style.visibility</p:attrName>
                                        </p:attrNameLst>
                                      </p:cBhvr>
                                      <p:to>
                                        <p:strVal val="visible"/>
                                      </p:to>
                                    </p:set>
                                    <p:anim calcmode="lin" valueType="num">
                                      <p:cBhvr>
                                        <p:cTn id="334" dur="500" fill="hold"/>
                                        <p:tgtEl>
                                          <p:spTgt spid="24665"/>
                                        </p:tgtEl>
                                        <p:attrNameLst>
                                          <p:attrName>ppt_w</p:attrName>
                                        </p:attrNameLst>
                                      </p:cBhvr>
                                      <p:tavLst>
                                        <p:tav tm="0">
                                          <p:val>
                                            <p:fltVal val="0"/>
                                          </p:val>
                                        </p:tav>
                                        <p:tav tm="100000">
                                          <p:val>
                                            <p:strVal val="#ppt_w"/>
                                          </p:val>
                                        </p:tav>
                                      </p:tavLst>
                                    </p:anim>
                                    <p:anim calcmode="lin" valueType="num">
                                      <p:cBhvr>
                                        <p:cTn id="335" dur="500" fill="hold"/>
                                        <p:tgtEl>
                                          <p:spTgt spid="24665"/>
                                        </p:tgtEl>
                                        <p:attrNameLst>
                                          <p:attrName>ppt_h</p:attrName>
                                        </p:attrNameLst>
                                      </p:cBhvr>
                                      <p:tavLst>
                                        <p:tav tm="0">
                                          <p:val>
                                            <p:fltVal val="0"/>
                                          </p:val>
                                        </p:tav>
                                        <p:tav tm="100000">
                                          <p:val>
                                            <p:strVal val="#ppt_h"/>
                                          </p:val>
                                        </p:tav>
                                      </p:tavLst>
                                    </p:anim>
                                    <p:animEffect transition="in" filter="fade">
                                      <p:cBhvr>
                                        <p:cTn id="336" dur="500"/>
                                        <p:tgtEl>
                                          <p:spTgt spid="24665"/>
                                        </p:tgtEl>
                                      </p:cBhvr>
                                    </p:animEffect>
                                  </p:childTnLst>
                                </p:cTn>
                              </p:par>
                            </p:childTnLst>
                          </p:cTn>
                        </p:par>
                        <p:par>
                          <p:cTn id="337" fill="hold" nodeType="afterGroup">
                            <p:stCondLst>
                              <p:cond delay="28000"/>
                            </p:stCondLst>
                            <p:childTnLst>
                              <p:par>
                                <p:cTn id="338" presetID="1" presetClass="entr" presetSubtype="0" fill="hold" nodeType="afterEffect">
                                  <p:stCondLst>
                                    <p:cond delay="0"/>
                                  </p:stCondLst>
                                  <p:childTnLst>
                                    <p:set>
                                      <p:cBhvr>
                                        <p:cTn id="339" dur="1" fill="hold">
                                          <p:stCondLst>
                                            <p:cond delay="0"/>
                                          </p:stCondLst>
                                        </p:cTn>
                                        <p:tgtEl>
                                          <p:spTgt spid="24601"/>
                                        </p:tgtEl>
                                        <p:attrNameLst>
                                          <p:attrName>style.visibility</p:attrName>
                                        </p:attrNameLst>
                                      </p:cBhvr>
                                      <p:to>
                                        <p:strVal val="visible"/>
                                      </p:to>
                                    </p:set>
                                  </p:childTnLst>
                                </p:cTn>
                              </p:par>
                            </p:childTnLst>
                          </p:cTn>
                        </p:par>
                        <p:par>
                          <p:cTn id="340" fill="hold" nodeType="afterGroup">
                            <p:stCondLst>
                              <p:cond delay="28000"/>
                            </p:stCondLst>
                            <p:childTnLst>
                              <p:par>
                                <p:cTn id="341" presetID="0" presetClass="path" presetSubtype="0" accel="50000" decel="50000" fill="hold" nodeType="afterEffect">
                                  <p:stCondLst>
                                    <p:cond delay="0"/>
                                  </p:stCondLst>
                                  <p:childTnLst>
                                    <p:animMotion origin="layout" path="M 0.00694 4.81481E-6 L 0.00694 0.09444 " pathEditMode="relative" rAng="0" ptsTypes="AA">
                                      <p:cBhvr>
                                        <p:cTn id="342" dur="2000" fill="hold"/>
                                        <p:tgtEl>
                                          <p:spTgt spid="24601"/>
                                        </p:tgtEl>
                                        <p:attrNameLst>
                                          <p:attrName>ppt_x</p:attrName>
                                          <p:attrName>ppt_y</p:attrName>
                                        </p:attrNameLst>
                                      </p:cBhvr>
                                      <p:rCtr x="0" y="4722"/>
                                    </p:animMotion>
                                  </p:childTnLst>
                                </p:cTn>
                              </p:par>
                            </p:childTnLst>
                          </p:cTn>
                        </p:par>
                        <p:par>
                          <p:cTn id="343" fill="hold" nodeType="afterGroup">
                            <p:stCondLst>
                              <p:cond delay="30000"/>
                            </p:stCondLst>
                            <p:childTnLst>
                              <p:par>
                                <p:cTn id="344" presetID="0" presetClass="path" presetSubtype="0" accel="50000" decel="50000" fill="hold" nodeType="afterEffect">
                                  <p:stCondLst>
                                    <p:cond delay="0"/>
                                  </p:stCondLst>
                                  <p:childTnLst>
                                    <p:animMotion origin="layout" path="M 0.00625 0.09976 L 0.61267 0.09976 " pathEditMode="relative" rAng="0" ptsTypes="AA">
                                      <p:cBhvr>
                                        <p:cTn id="345" dur="2000" fill="hold"/>
                                        <p:tgtEl>
                                          <p:spTgt spid="24601"/>
                                        </p:tgtEl>
                                        <p:attrNameLst>
                                          <p:attrName>ppt_x</p:attrName>
                                          <p:attrName>ppt_y</p:attrName>
                                        </p:attrNameLst>
                                      </p:cBhvr>
                                      <p:rCtr x="30312" y="0"/>
                                    </p:animMotion>
                                  </p:childTnLst>
                                </p:cTn>
                              </p:par>
                            </p:childTnLst>
                          </p:cTn>
                        </p:par>
                        <p:par>
                          <p:cTn id="346" fill="hold" nodeType="afterGroup">
                            <p:stCondLst>
                              <p:cond delay="32000"/>
                            </p:stCondLst>
                            <p:childTnLst>
                              <p:par>
                                <p:cTn id="347" presetID="0" presetClass="path" presetSubtype="0" accel="50000" decel="50000" fill="hold" nodeType="afterEffect">
                                  <p:stCondLst>
                                    <p:cond delay="0"/>
                                  </p:stCondLst>
                                  <p:childTnLst>
                                    <p:animMotion origin="layout" path="M 0.6132 0.09976 L 0.6132 0.00532 " pathEditMode="relative" rAng="0" ptsTypes="AA">
                                      <p:cBhvr>
                                        <p:cTn id="348" dur="2000" fill="hold"/>
                                        <p:tgtEl>
                                          <p:spTgt spid="24601"/>
                                        </p:tgtEl>
                                        <p:attrNameLst>
                                          <p:attrName>ppt_x</p:attrName>
                                          <p:attrName>ppt_y</p:attrName>
                                        </p:attrNameLst>
                                      </p:cBhvr>
                                      <p:rCtr x="0" y="-4722"/>
                                    </p:animMotion>
                                  </p:childTnLst>
                                </p:cTn>
                              </p:par>
                            </p:childTnLst>
                          </p:cTn>
                        </p:par>
                        <p:par>
                          <p:cTn id="349" fill="hold" nodeType="afterGroup">
                            <p:stCondLst>
                              <p:cond delay="34000"/>
                            </p:stCondLst>
                            <p:childTnLst>
                              <p:par>
                                <p:cTn id="350" presetID="53" presetClass="entr" presetSubtype="0" fill="hold" nodeType="afterEffect">
                                  <p:stCondLst>
                                    <p:cond delay="0"/>
                                  </p:stCondLst>
                                  <p:childTnLst>
                                    <p:set>
                                      <p:cBhvr>
                                        <p:cTn id="351" dur="1" fill="hold">
                                          <p:stCondLst>
                                            <p:cond delay="0"/>
                                          </p:stCondLst>
                                        </p:cTn>
                                        <p:tgtEl>
                                          <p:spTgt spid="24667"/>
                                        </p:tgtEl>
                                        <p:attrNameLst>
                                          <p:attrName>style.visibility</p:attrName>
                                        </p:attrNameLst>
                                      </p:cBhvr>
                                      <p:to>
                                        <p:strVal val="visible"/>
                                      </p:to>
                                    </p:set>
                                    <p:anim calcmode="lin" valueType="num">
                                      <p:cBhvr>
                                        <p:cTn id="352" dur="500" fill="hold"/>
                                        <p:tgtEl>
                                          <p:spTgt spid="24667"/>
                                        </p:tgtEl>
                                        <p:attrNameLst>
                                          <p:attrName>ppt_w</p:attrName>
                                        </p:attrNameLst>
                                      </p:cBhvr>
                                      <p:tavLst>
                                        <p:tav tm="0">
                                          <p:val>
                                            <p:fltVal val="0"/>
                                          </p:val>
                                        </p:tav>
                                        <p:tav tm="100000">
                                          <p:val>
                                            <p:strVal val="#ppt_w"/>
                                          </p:val>
                                        </p:tav>
                                      </p:tavLst>
                                    </p:anim>
                                    <p:anim calcmode="lin" valueType="num">
                                      <p:cBhvr>
                                        <p:cTn id="353" dur="500" fill="hold"/>
                                        <p:tgtEl>
                                          <p:spTgt spid="24667"/>
                                        </p:tgtEl>
                                        <p:attrNameLst>
                                          <p:attrName>ppt_h</p:attrName>
                                        </p:attrNameLst>
                                      </p:cBhvr>
                                      <p:tavLst>
                                        <p:tav tm="0">
                                          <p:val>
                                            <p:fltVal val="0"/>
                                          </p:val>
                                        </p:tav>
                                        <p:tav tm="100000">
                                          <p:val>
                                            <p:strVal val="#ppt_h"/>
                                          </p:val>
                                        </p:tav>
                                      </p:tavLst>
                                    </p:anim>
                                    <p:animEffect transition="in" filter="fade">
                                      <p:cBhvr>
                                        <p:cTn id="354" dur="500"/>
                                        <p:tgtEl>
                                          <p:spTgt spid="24667"/>
                                        </p:tgtEl>
                                      </p:cBhvr>
                                    </p:animEffect>
                                  </p:childTnLst>
                                </p:cTn>
                              </p:par>
                            </p:childTnLst>
                          </p:cTn>
                        </p:par>
                        <p:par>
                          <p:cTn id="355" fill="hold" nodeType="afterGroup">
                            <p:stCondLst>
                              <p:cond delay="34500"/>
                            </p:stCondLst>
                            <p:childTnLst>
                              <p:par>
                                <p:cTn id="356" presetID="1" presetClass="entr" presetSubtype="0" fill="hold" nodeType="afterEffect">
                                  <p:stCondLst>
                                    <p:cond delay="0"/>
                                  </p:stCondLst>
                                  <p:childTnLst>
                                    <p:set>
                                      <p:cBhvr>
                                        <p:cTn id="357" dur="1" fill="hold">
                                          <p:stCondLst>
                                            <p:cond delay="0"/>
                                          </p:stCondLst>
                                        </p:cTn>
                                        <p:tgtEl>
                                          <p:spTgt spid="24668"/>
                                        </p:tgtEl>
                                        <p:attrNameLst>
                                          <p:attrName>style.visibility</p:attrName>
                                        </p:attrNameLst>
                                      </p:cBhvr>
                                      <p:to>
                                        <p:strVal val="visible"/>
                                      </p:to>
                                    </p:set>
                                  </p:childTnLst>
                                </p:cTn>
                              </p:par>
                            </p:childTnLst>
                          </p:cTn>
                        </p:par>
                        <p:par>
                          <p:cTn id="358" fill="hold" nodeType="afterGroup">
                            <p:stCondLst>
                              <p:cond delay="34500"/>
                            </p:stCondLst>
                            <p:childTnLst>
                              <p:par>
                                <p:cTn id="359" presetID="0" presetClass="path" presetSubtype="0" accel="50000" decel="50000" fill="hold" nodeType="afterEffect">
                                  <p:stCondLst>
                                    <p:cond delay="0"/>
                                  </p:stCondLst>
                                  <p:childTnLst>
                                    <p:animMotion origin="layout" path="M 0.00347 4.81481E-6 L 0.00399 0.09976 " pathEditMode="relative" rAng="0" ptsTypes="AA">
                                      <p:cBhvr>
                                        <p:cTn id="360" dur="2000" fill="hold"/>
                                        <p:tgtEl>
                                          <p:spTgt spid="24668"/>
                                        </p:tgtEl>
                                        <p:attrNameLst>
                                          <p:attrName>ppt_x</p:attrName>
                                          <p:attrName>ppt_y</p:attrName>
                                        </p:attrNameLst>
                                      </p:cBhvr>
                                      <p:rCtr x="17" y="4977"/>
                                    </p:animMotion>
                                  </p:childTnLst>
                                </p:cTn>
                              </p:par>
                            </p:childTnLst>
                          </p:cTn>
                        </p:par>
                        <p:par>
                          <p:cTn id="361" fill="hold" nodeType="afterGroup">
                            <p:stCondLst>
                              <p:cond delay="36500"/>
                            </p:stCondLst>
                            <p:childTnLst>
                              <p:par>
                                <p:cTn id="362" presetID="0" presetClass="path" presetSubtype="0" accel="50000" decel="50000" fill="hold" nodeType="afterEffect">
                                  <p:stCondLst>
                                    <p:cond delay="0"/>
                                  </p:stCondLst>
                                  <p:childTnLst>
                                    <p:animMotion origin="layout" path="M 0.00191 0.09467 L 0.61614 0.09467 " pathEditMode="relative" rAng="0" ptsTypes="AA">
                                      <p:cBhvr>
                                        <p:cTn id="363" dur="3000" fill="hold"/>
                                        <p:tgtEl>
                                          <p:spTgt spid="24668"/>
                                        </p:tgtEl>
                                        <p:attrNameLst>
                                          <p:attrName>ppt_x</p:attrName>
                                          <p:attrName>ppt_y</p:attrName>
                                        </p:attrNameLst>
                                      </p:cBhvr>
                                      <p:rCtr x="30712" y="0"/>
                                    </p:animMotion>
                                  </p:childTnLst>
                                </p:cTn>
                              </p:par>
                            </p:childTnLst>
                          </p:cTn>
                        </p:par>
                        <p:par>
                          <p:cTn id="364" fill="hold" nodeType="afterGroup">
                            <p:stCondLst>
                              <p:cond delay="39500"/>
                            </p:stCondLst>
                            <p:childTnLst>
                              <p:par>
                                <p:cTn id="365" presetID="0" presetClass="path" presetSubtype="0" accel="50000" decel="50000" fill="hold" nodeType="afterEffect">
                                  <p:stCondLst>
                                    <p:cond delay="0"/>
                                  </p:stCondLst>
                                  <p:childTnLst>
                                    <p:animMotion origin="layout" path="M 0.60989 0.09976 L 0.60989 0.00532 " pathEditMode="relative" rAng="0" ptsTypes="AA">
                                      <p:cBhvr>
                                        <p:cTn id="366" dur="2000" fill="hold"/>
                                        <p:tgtEl>
                                          <p:spTgt spid="24668"/>
                                        </p:tgtEl>
                                        <p:attrNameLst>
                                          <p:attrName>ppt_x</p:attrName>
                                          <p:attrName>ppt_y</p:attrName>
                                        </p:attrNameLst>
                                      </p:cBhvr>
                                      <p:rCtr x="0" y="-4722"/>
                                    </p:animMotion>
                                  </p:childTnLst>
                                </p:cTn>
                              </p:par>
                            </p:childTnLst>
                          </p:cTn>
                        </p:par>
                        <p:par>
                          <p:cTn id="367" fill="hold" nodeType="afterGroup">
                            <p:stCondLst>
                              <p:cond delay="41500"/>
                            </p:stCondLst>
                            <p:childTnLst>
                              <p:par>
                                <p:cTn id="368" presetID="53" presetClass="entr" presetSubtype="0" fill="hold" nodeType="afterEffect">
                                  <p:stCondLst>
                                    <p:cond delay="0"/>
                                  </p:stCondLst>
                                  <p:childTnLst>
                                    <p:set>
                                      <p:cBhvr>
                                        <p:cTn id="369" dur="1" fill="hold">
                                          <p:stCondLst>
                                            <p:cond delay="0"/>
                                          </p:stCondLst>
                                        </p:cTn>
                                        <p:tgtEl>
                                          <p:spTgt spid="24666"/>
                                        </p:tgtEl>
                                        <p:attrNameLst>
                                          <p:attrName>style.visibility</p:attrName>
                                        </p:attrNameLst>
                                      </p:cBhvr>
                                      <p:to>
                                        <p:strVal val="visible"/>
                                      </p:to>
                                    </p:set>
                                    <p:anim calcmode="lin" valueType="num">
                                      <p:cBhvr>
                                        <p:cTn id="370" dur="500" fill="hold"/>
                                        <p:tgtEl>
                                          <p:spTgt spid="24666"/>
                                        </p:tgtEl>
                                        <p:attrNameLst>
                                          <p:attrName>ppt_w</p:attrName>
                                        </p:attrNameLst>
                                      </p:cBhvr>
                                      <p:tavLst>
                                        <p:tav tm="0">
                                          <p:val>
                                            <p:fltVal val="0"/>
                                          </p:val>
                                        </p:tav>
                                        <p:tav tm="100000">
                                          <p:val>
                                            <p:strVal val="#ppt_w"/>
                                          </p:val>
                                        </p:tav>
                                      </p:tavLst>
                                    </p:anim>
                                    <p:anim calcmode="lin" valueType="num">
                                      <p:cBhvr>
                                        <p:cTn id="371" dur="500" fill="hold"/>
                                        <p:tgtEl>
                                          <p:spTgt spid="24666"/>
                                        </p:tgtEl>
                                        <p:attrNameLst>
                                          <p:attrName>ppt_h</p:attrName>
                                        </p:attrNameLst>
                                      </p:cBhvr>
                                      <p:tavLst>
                                        <p:tav tm="0">
                                          <p:val>
                                            <p:fltVal val="0"/>
                                          </p:val>
                                        </p:tav>
                                        <p:tav tm="100000">
                                          <p:val>
                                            <p:strVal val="#ppt_h"/>
                                          </p:val>
                                        </p:tav>
                                      </p:tavLst>
                                    </p:anim>
                                    <p:animEffect transition="in" filter="fade">
                                      <p:cBhvr>
                                        <p:cTn id="372" dur="500"/>
                                        <p:tgtEl>
                                          <p:spTgt spid="24666"/>
                                        </p:tgtEl>
                                      </p:cBhvr>
                                    </p:animEffect>
                                  </p:childTnLst>
                                </p:cTn>
                              </p:par>
                            </p:childTnLst>
                          </p:cTn>
                        </p:par>
                      </p:childTnLst>
                    </p:cTn>
                  </p:par>
                  <p:par>
                    <p:cTn id="373" fill="hold" nodeType="clickPar">
                      <p:stCondLst>
                        <p:cond delay="indefinite"/>
                      </p:stCondLst>
                      <p:childTnLst>
                        <p:par>
                          <p:cTn id="374" fill="hold" nodeType="withGroup">
                            <p:stCondLst>
                              <p:cond delay="0"/>
                            </p:stCondLst>
                            <p:childTnLst>
                              <p:par>
                                <p:cTn id="375" presetID="10" presetClass="exit" presetSubtype="0" fill="hold" nodeType="clickEffect">
                                  <p:stCondLst>
                                    <p:cond delay="0"/>
                                  </p:stCondLst>
                                  <p:childTnLst>
                                    <p:animEffect transition="out" filter="fade">
                                      <p:cBhvr>
                                        <p:cTn id="376" dur="500"/>
                                        <p:tgtEl>
                                          <p:spTgt spid="24662"/>
                                        </p:tgtEl>
                                      </p:cBhvr>
                                    </p:animEffect>
                                    <p:set>
                                      <p:cBhvr>
                                        <p:cTn id="377" dur="1" fill="hold">
                                          <p:stCondLst>
                                            <p:cond delay="499"/>
                                          </p:stCondLst>
                                        </p:cTn>
                                        <p:tgtEl>
                                          <p:spTgt spid="24662"/>
                                        </p:tgtEl>
                                        <p:attrNameLst>
                                          <p:attrName>style.visibility</p:attrName>
                                        </p:attrNameLst>
                                      </p:cBhvr>
                                      <p:to>
                                        <p:strVal val="hidden"/>
                                      </p:to>
                                    </p:set>
                                  </p:childTnLst>
                                </p:cTn>
                              </p:par>
                              <p:par>
                                <p:cTn id="378" presetID="10" presetClass="exit" presetSubtype="0" fill="hold" nodeType="withEffect">
                                  <p:stCondLst>
                                    <p:cond delay="0"/>
                                  </p:stCondLst>
                                  <p:childTnLst>
                                    <p:animEffect transition="out" filter="fade">
                                      <p:cBhvr>
                                        <p:cTn id="379" dur="500"/>
                                        <p:tgtEl>
                                          <p:spTgt spid="24663"/>
                                        </p:tgtEl>
                                      </p:cBhvr>
                                    </p:animEffect>
                                    <p:set>
                                      <p:cBhvr>
                                        <p:cTn id="380" dur="1" fill="hold">
                                          <p:stCondLst>
                                            <p:cond delay="499"/>
                                          </p:stCondLst>
                                        </p:cTn>
                                        <p:tgtEl>
                                          <p:spTgt spid="24663"/>
                                        </p:tgtEl>
                                        <p:attrNameLst>
                                          <p:attrName>style.visibility</p:attrName>
                                        </p:attrNameLst>
                                      </p:cBhvr>
                                      <p:to>
                                        <p:strVal val="hidden"/>
                                      </p:to>
                                    </p:set>
                                  </p:childTnLst>
                                </p:cTn>
                              </p:par>
                              <p:par>
                                <p:cTn id="381" presetID="10" presetClass="exit" presetSubtype="0" fill="hold" nodeType="withEffect">
                                  <p:stCondLst>
                                    <p:cond delay="0"/>
                                  </p:stCondLst>
                                  <p:childTnLst>
                                    <p:animEffect transition="out" filter="fade">
                                      <p:cBhvr>
                                        <p:cTn id="382" dur="500"/>
                                        <p:tgtEl>
                                          <p:spTgt spid="24664"/>
                                        </p:tgtEl>
                                      </p:cBhvr>
                                    </p:animEffect>
                                    <p:set>
                                      <p:cBhvr>
                                        <p:cTn id="383" dur="1" fill="hold">
                                          <p:stCondLst>
                                            <p:cond delay="499"/>
                                          </p:stCondLst>
                                        </p:cTn>
                                        <p:tgtEl>
                                          <p:spTgt spid="24664"/>
                                        </p:tgtEl>
                                        <p:attrNameLst>
                                          <p:attrName>style.visibility</p:attrName>
                                        </p:attrNameLst>
                                      </p:cBhvr>
                                      <p:to>
                                        <p:strVal val="hidden"/>
                                      </p:to>
                                    </p:set>
                                  </p:childTnLst>
                                </p:cTn>
                              </p:par>
                              <p:par>
                                <p:cTn id="384" presetID="10" presetClass="exit" presetSubtype="0" fill="hold" nodeType="withEffect">
                                  <p:stCondLst>
                                    <p:cond delay="0"/>
                                  </p:stCondLst>
                                  <p:childTnLst>
                                    <p:animEffect transition="out" filter="fade">
                                      <p:cBhvr>
                                        <p:cTn id="385" dur="500"/>
                                        <p:tgtEl>
                                          <p:spTgt spid="24665"/>
                                        </p:tgtEl>
                                      </p:cBhvr>
                                    </p:animEffect>
                                    <p:set>
                                      <p:cBhvr>
                                        <p:cTn id="386" dur="1" fill="hold">
                                          <p:stCondLst>
                                            <p:cond delay="499"/>
                                          </p:stCondLst>
                                        </p:cTn>
                                        <p:tgtEl>
                                          <p:spTgt spid="24665"/>
                                        </p:tgtEl>
                                        <p:attrNameLst>
                                          <p:attrName>style.visibility</p:attrName>
                                        </p:attrNameLst>
                                      </p:cBhvr>
                                      <p:to>
                                        <p:strVal val="hidden"/>
                                      </p:to>
                                    </p:set>
                                  </p:childTnLst>
                                </p:cTn>
                              </p:par>
                              <p:par>
                                <p:cTn id="387" presetID="10" presetClass="exit" presetSubtype="0" fill="hold" nodeType="withEffect">
                                  <p:stCondLst>
                                    <p:cond delay="0"/>
                                  </p:stCondLst>
                                  <p:childTnLst>
                                    <p:animEffect transition="out" filter="fade">
                                      <p:cBhvr>
                                        <p:cTn id="388" dur="500"/>
                                        <p:tgtEl>
                                          <p:spTgt spid="24667"/>
                                        </p:tgtEl>
                                      </p:cBhvr>
                                    </p:animEffect>
                                    <p:set>
                                      <p:cBhvr>
                                        <p:cTn id="389" dur="1" fill="hold">
                                          <p:stCondLst>
                                            <p:cond delay="499"/>
                                          </p:stCondLst>
                                        </p:cTn>
                                        <p:tgtEl>
                                          <p:spTgt spid="24667"/>
                                        </p:tgtEl>
                                        <p:attrNameLst>
                                          <p:attrName>style.visibility</p:attrName>
                                        </p:attrNameLst>
                                      </p:cBhvr>
                                      <p:to>
                                        <p:strVal val="hidden"/>
                                      </p:to>
                                    </p:set>
                                  </p:childTnLst>
                                </p:cTn>
                              </p:par>
                              <p:par>
                                <p:cTn id="390" presetID="10" presetClass="exit" presetSubtype="0" fill="hold" nodeType="withEffect">
                                  <p:stCondLst>
                                    <p:cond delay="0"/>
                                  </p:stCondLst>
                                  <p:childTnLst>
                                    <p:animEffect transition="out" filter="fade">
                                      <p:cBhvr>
                                        <p:cTn id="391" dur="500"/>
                                        <p:tgtEl>
                                          <p:spTgt spid="24666"/>
                                        </p:tgtEl>
                                      </p:cBhvr>
                                    </p:animEffect>
                                    <p:set>
                                      <p:cBhvr>
                                        <p:cTn id="392" dur="1" fill="hold">
                                          <p:stCondLst>
                                            <p:cond delay="499"/>
                                          </p:stCondLst>
                                        </p:cTn>
                                        <p:tgtEl>
                                          <p:spTgt spid="24666"/>
                                        </p:tgtEl>
                                        <p:attrNameLst>
                                          <p:attrName>style.visibility</p:attrName>
                                        </p:attrNameLst>
                                      </p:cBhvr>
                                      <p:to>
                                        <p:strVal val="hidden"/>
                                      </p:to>
                                    </p:set>
                                  </p:childTnLst>
                                </p:cTn>
                              </p:par>
                              <p:par>
                                <p:cTn id="393" presetID="1" presetClass="entr" presetSubtype="0" fill="hold" nodeType="withEffect">
                                  <p:stCondLst>
                                    <p:cond delay="0"/>
                                  </p:stCondLst>
                                  <p:childTnLst>
                                    <p:set>
                                      <p:cBhvr>
                                        <p:cTn id="394" dur="1" fill="hold">
                                          <p:stCondLst>
                                            <p:cond delay="0"/>
                                          </p:stCondLst>
                                        </p:cTn>
                                        <p:tgtEl>
                                          <p:spTgt spid="15"/>
                                        </p:tgtEl>
                                        <p:attrNameLst>
                                          <p:attrName>style.visibility</p:attrName>
                                        </p:attrNameLst>
                                      </p:cBhvr>
                                      <p:to>
                                        <p:strVal val="visible"/>
                                      </p:to>
                                    </p:set>
                                  </p:childTnLst>
                                </p:cTn>
                              </p:par>
                              <p:par>
                                <p:cTn id="395" presetID="1" presetClass="entr" presetSubtype="0" fill="hold" nodeType="withEffect">
                                  <p:stCondLst>
                                    <p:cond delay="0"/>
                                  </p:stCondLst>
                                  <p:childTnLst>
                                    <p:set>
                                      <p:cBhvr>
                                        <p:cTn id="396" dur="1" fill="hold">
                                          <p:stCondLst>
                                            <p:cond delay="0"/>
                                          </p:stCondLst>
                                        </p:cTn>
                                        <p:tgtEl>
                                          <p:spTgt spid="17"/>
                                        </p:tgtEl>
                                        <p:attrNameLst>
                                          <p:attrName>style.visibility</p:attrName>
                                        </p:attrNameLst>
                                      </p:cBhvr>
                                      <p:to>
                                        <p:strVal val="visible"/>
                                      </p:to>
                                    </p:set>
                                  </p:childTnLst>
                                </p:cTn>
                              </p:par>
                            </p:childTnLst>
                          </p:cTn>
                        </p:par>
                      </p:childTnLst>
                    </p:cTn>
                  </p:par>
                  <p:par>
                    <p:cTn id="397" fill="hold" nodeType="clickPar">
                      <p:stCondLst>
                        <p:cond delay="indefinite"/>
                      </p:stCondLst>
                      <p:childTnLst>
                        <p:par>
                          <p:cTn id="398" fill="hold" nodeType="withGroup">
                            <p:stCondLst>
                              <p:cond delay="0"/>
                            </p:stCondLst>
                            <p:childTnLst>
                              <p:par>
                                <p:cTn id="399" presetID="0" presetClass="path" presetSubtype="0" accel="50000" decel="50000" fill="hold" nodeType="clickEffect">
                                  <p:stCondLst>
                                    <p:cond delay="0"/>
                                  </p:stCondLst>
                                  <p:childTnLst>
                                    <p:animMotion origin="layout" path="M -1.11111E-6 4.07407E-6 L -1.11111E-6 -0.14699 " pathEditMode="relative" ptsTypes="AA">
                                      <p:cBhvr>
                                        <p:cTn id="400" dur="2000" fill="hold"/>
                                        <p:tgtEl>
                                          <p:spTgt spid="15"/>
                                        </p:tgtEl>
                                        <p:attrNameLst>
                                          <p:attrName>ppt_x</p:attrName>
                                          <p:attrName>ppt_y</p:attrName>
                                        </p:attrNameLst>
                                      </p:cBhvr>
                                    </p:animMotion>
                                  </p:childTnLst>
                                </p:cTn>
                              </p:par>
                              <p:par>
                                <p:cTn id="401" presetID="0" presetClass="path" presetSubtype="0" accel="50000" decel="50000" fill="hold" nodeType="withEffect">
                                  <p:stCondLst>
                                    <p:cond delay="0"/>
                                  </p:stCondLst>
                                  <p:childTnLst>
                                    <p:animMotion origin="layout" path="M -0.00556 4.81481E-6 L -0.00556 -0.147 " pathEditMode="relative" rAng="0" ptsTypes="AA">
                                      <p:cBhvr>
                                        <p:cTn id="402" dur="2000" fill="hold"/>
                                        <p:tgtEl>
                                          <p:spTgt spid="17"/>
                                        </p:tgtEl>
                                        <p:attrNameLst>
                                          <p:attrName>ppt_x</p:attrName>
                                          <p:attrName>ppt_y</p:attrName>
                                        </p:attrNameLst>
                                      </p:cBhvr>
                                      <p:rCtr x="0" y="-7361"/>
                                    </p:animMotion>
                                  </p:childTnLst>
                                </p:cTn>
                              </p:par>
                            </p:childTnLst>
                          </p:cTn>
                        </p:par>
                      </p:childTnLst>
                    </p:cTn>
                  </p:par>
                  <p:par>
                    <p:cTn id="403" fill="hold" nodeType="clickPar">
                      <p:stCondLst>
                        <p:cond delay="indefinite"/>
                      </p:stCondLst>
                      <p:childTnLst>
                        <p:par>
                          <p:cTn id="404" fill="hold" nodeType="withGroup">
                            <p:stCondLst>
                              <p:cond delay="0"/>
                            </p:stCondLst>
                            <p:childTnLst>
                              <p:par>
                                <p:cTn id="405" presetID="53" presetClass="exit" presetSubtype="0" fill="hold" nodeType="clickEffect">
                                  <p:stCondLst>
                                    <p:cond delay="0"/>
                                  </p:stCondLst>
                                  <p:childTnLst>
                                    <p:anim calcmode="lin" valueType="num">
                                      <p:cBhvr>
                                        <p:cTn id="406" dur="1000"/>
                                        <p:tgtEl>
                                          <p:spTgt spid="15"/>
                                        </p:tgtEl>
                                        <p:attrNameLst>
                                          <p:attrName>ppt_w</p:attrName>
                                        </p:attrNameLst>
                                      </p:cBhvr>
                                      <p:tavLst>
                                        <p:tav tm="0">
                                          <p:val>
                                            <p:strVal val="ppt_w"/>
                                          </p:val>
                                        </p:tav>
                                        <p:tav tm="100000">
                                          <p:val>
                                            <p:fltVal val="0"/>
                                          </p:val>
                                        </p:tav>
                                      </p:tavLst>
                                    </p:anim>
                                    <p:anim calcmode="lin" valueType="num">
                                      <p:cBhvr>
                                        <p:cTn id="407" dur="1000"/>
                                        <p:tgtEl>
                                          <p:spTgt spid="15"/>
                                        </p:tgtEl>
                                        <p:attrNameLst>
                                          <p:attrName>ppt_h</p:attrName>
                                        </p:attrNameLst>
                                      </p:cBhvr>
                                      <p:tavLst>
                                        <p:tav tm="0">
                                          <p:val>
                                            <p:strVal val="ppt_h"/>
                                          </p:val>
                                        </p:tav>
                                        <p:tav tm="100000">
                                          <p:val>
                                            <p:fltVal val="0"/>
                                          </p:val>
                                        </p:tav>
                                      </p:tavLst>
                                    </p:anim>
                                    <p:animEffect transition="out" filter="fade">
                                      <p:cBhvr>
                                        <p:cTn id="408" dur="1000"/>
                                        <p:tgtEl>
                                          <p:spTgt spid="15"/>
                                        </p:tgtEl>
                                      </p:cBhvr>
                                    </p:animEffect>
                                    <p:set>
                                      <p:cBhvr>
                                        <p:cTn id="409" dur="1" fill="hold">
                                          <p:stCondLst>
                                            <p:cond delay="999"/>
                                          </p:stCondLst>
                                        </p:cTn>
                                        <p:tgtEl>
                                          <p:spTgt spid="15"/>
                                        </p:tgtEl>
                                        <p:attrNameLst>
                                          <p:attrName>style.visibility</p:attrName>
                                        </p:attrNameLst>
                                      </p:cBhvr>
                                      <p:to>
                                        <p:strVal val="hidden"/>
                                      </p:to>
                                    </p:set>
                                  </p:childTnLst>
                                </p:cTn>
                              </p:par>
                            </p:childTnLst>
                          </p:cTn>
                        </p:par>
                        <p:par>
                          <p:cTn id="410" fill="hold" nodeType="afterGroup">
                            <p:stCondLst>
                              <p:cond delay="1000"/>
                            </p:stCondLst>
                            <p:childTnLst>
                              <p:par>
                                <p:cTn id="411" presetID="53" presetClass="entr" presetSubtype="0" fill="hold" nodeType="afterEffect">
                                  <p:stCondLst>
                                    <p:cond delay="0"/>
                                  </p:stCondLst>
                                  <p:childTnLst>
                                    <p:set>
                                      <p:cBhvr>
                                        <p:cTn id="412" dur="1" fill="hold">
                                          <p:stCondLst>
                                            <p:cond delay="0"/>
                                          </p:stCondLst>
                                        </p:cTn>
                                        <p:tgtEl>
                                          <p:spTgt spid="12"/>
                                        </p:tgtEl>
                                        <p:attrNameLst>
                                          <p:attrName>style.visibility</p:attrName>
                                        </p:attrNameLst>
                                      </p:cBhvr>
                                      <p:to>
                                        <p:strVal val="visible"/>
                                      </p:to>
                                    </p:set>
                                    <p:anim calcmode="lin" valueType="num">
                                      <p:cBhvr>
                                        <p:cTn id="413" dur="500" fill="hold"/>
                                        <p:tgtEl>
                                          <p:spTgt spid="12"/>
                                        </p:tgtEl>
                                        <p:attrNameLst>
                                          <p:attrName>ppt_w</p:attrName>
                                        </p:attrNameLst>
                                      </p:cBhvr>
                                      <p:tavLst>
                                        <p:tav tm="0">
                                          <p:val>
                                            <p:fltVal val="0"/>
                                          </p:val>
                                        </p:tav>
                                        <p:tav tm="100000">
                                          <p:val>
                                            <p:strVal val="#ppt_w"/>
                                          </p:val>
                                        </p:tav>
                                      </p:tavLst>
                                    </p:anim>
                                    <p:anim calcmode="lin" valueType="num">
                                      <p:cBhvr>
                                        <p:cTn id="414" dur="500" fill="hold"/>
                                        <p:tgtEl>
                                          <p:spTgt spid="12"/>
                                        </p:tgtEl>
                                        <p:attrNameLst>
                                          <p:attrName>ppt_h</p:attrName>
                                        </p:attrNameLst>
                                      </p:cBhvr>
                                      <p:tavLst>
                                        <p:tav tm="0">
                                          <p:val>
                                            <p:fltVal val="0"/>
                                          </p:val>
                                        </p:tav>
                                        <p:tav tm="100000">
                                          <p:val>
                                            <p:strVal val="#ppt_h"/>
                                          </p:val>
                                        </p:tav>
                                      </p:tavLst>
                                    </p:anim>
                                    <p:animEffect transition="in" filter="fade">
                                      <p:cBhvr>
                                        <p:cTn id="415" dur="500"/>
                                        <p:tgtEl>
                                          <p:spTgt spid="12"/>
                                        </p:tgtEl>
                                      </p:cBhvr>
                                    </p:animEffect>
                                  </p:childTnLst>
                                </p:cTn>
                              </p:par>
                            </p:childTnLst>
                          </p:cTn>
                        </p:par>
                        <p:par>
                          <p:cTn id="416" fill="hold" nodeType="afterGroup">
                            <p:stCondLst>
                              <p:cond delay="1500"/>
                            </p:stCondLst>
                            <p:childTnLst>
                              <p:par>
                                <p:cTn id="417" presetID="53" presetClass="entr" presetSubtype="0" fill="hold" grpId="0" nodeType="afterEffect">
                                  <p:stCondLst>
                                    <p:cond delay="0"/>
                                  </p:stCondLst>
                                  <p:childTnLst>
                                    <p:set>
                                      <p:cBhvr>
                                        <p:cTn id="418" dur="1" fill="hold">
                                          <p:stCondLst>
                                            <p:cond delay="0"/>
                                          </p:stCondLst>
                                        </p:cTn>
                                        <p:tgtEl>
                                          <p:spTgt spid="24669"/>
                                        </p:tgtEl>
                                        <p:attrNameLst>
                                          <p:attrName>style.visibility</p:attrName>
                                        </p:attrNameLst>
                                      </p:cBhvr>
                                      <p:to>
                                        <p:strVal val="visible"/>
                                      </p:to>
                                    </p:set>
                                    <p:anim calcmode="lin" valueType="num">
                                      <p:cBhvr>
                                        <p:cTn id="419" dur="500" fill="hold"/>
                                        <p:tgtEl>
                                          <p:spTgt spid="24669"/>
                                        </p:tgtEl>
                                        <p:attrNameLst>
                                          <p:attrName>ppt_w</p:attrName>
                                        </p:attrNameLst>
                                      </p:cBhvr>
                                      <p:tavLst>
                                        <p:tav tm="0">
                                          <p:val>
                                            <p:fltVal val="0"/>
                                          </p:val>
                                        </p:tav>
                                        <p:tav tm="100000">
                                          <p:val>
                                            <p:strVal val="#ppt_w"/>
                                          </p:val>
                                        </p:tav>
                                      </p:tavLst>
                                    </p:anim>
                                    <p:anim calcmode="lin" valueType="num">
                                      <p:cBhvr>
                                        <p:cTn id="420" dur="500" fill="hold"/>
                                        <p:tgtEl>
                                          <p:spTgt spid="24669"/>
                                        </p:tgtEl>
                                        <p:attrNameLst>
                                          <p:attrName>ppt_h</p:attrName>
                                        </p:attrNameLst>
                                      </p:cBhvr>
                                      <p:tavLst>
                                        <p:tav tm="0">
                                          <p:val>
                                            <p:fltVal val="0"/>
                                          </p:val>
                                        </p:tav>
                                        <p:tav tm="100000">
                                          <p:val>
                                            <p:strVal val="#ppt_h"/>
                                          </p:val>
                                        </p:tav>
                                      </p:tavLst>
                                    </p:anim>
                                    <p:animEffect transition="in" filter="fade">
                                      <p:cBhvr>
                                        <p:cTn id="421" dur="500"/>
                                        <p:tgtEl>
                                          <p:spTgt spid="24669"/>
                                        </p:tgtEl>
                                      </p:cBhvr>
                                    </p:animEffect>
                                  </p:childTnLst>
                                </p:cTn>
                              </p:par>
                            </p:childTnLst>
                          </p:cTn>
                        </p:par>
                        <p:par>
                          <p:cTn id="422" fill="hold" nodeType="afterGroup">
                            <p:stCondLst>
                              <p:cond delay="2000"/>
                            </p:stCondLst>
                            <p:childTnLst>
                              <p:par>
                                <p:cTn id="423" presetID="53" presetClass="entr" presetSubtype="0" fill="hold" grpId="0" nodeType="afterEffect">
                                  <p:stCondLst>
                                    <p:cond delay="0"/>
                                  </p:stCondLst>
                                  <p:childTnLst>
                                    <p:set>
                                      <p:cBhvr>
                                        <p:cTn id="424" dur="1" fill="hold">
                                          <p:stCondLst>
                                            <p:cond delay="0"/>
                                          </p:stCondLst>
                                        </p:cTn>
                                        <p:tgtEl>
                                          <p:spTgt spid="24675"/>
                                        </p:tgtEl>
                                        <p:attrNameLst>
                                          <p:attrName>style.visibility</p:attrName>
                                        </p:attrNameLst>
                                      </p:cBhvr>
                                      <p:to>
                                        <p:strVal val="visible"/>
                                      </p:to>
                                    </p:set>
                                    <p:anim calcmode="lin" valueType="num">
                                      <p:cBhvr>
                                        <p:cTn id="425" dur="500" fill="hold"/>
                                        <p:tgtEl>
                                          <p:spTgt spid="24675"/>
                                        </p:tgtEl>
                                        <p:attrNameLst>
                                          <p:attrName>ppt_w</p:attrName>
                                        </p:attrNameLst>
                                      </p:cBhvr>
                                      <p:tavLst>
                                        <p:tav tm="0">
                                          <p:val>
                                            <p:fltVal val="0"/>
                                          </p:val>
                                        </p:tav>
                                        <p:tav tm="100000">
                                          <p:val>
                                            <p:strVal val="#ppt_w"/>
                                          </p:val>
                                        </p:tav>
                                      </p:tavLst>
                                    </p:anim>
                                    <p:anim calcmode="lin" valueType="num">
                                      <p:cBhvr>
                                        <p:cTn id="426" dur="500" fill="hold"/>
                                        <p:tgtEl>
                                          <p:spTgt spid="24675"/>
                                        </p:tgtEl>
                                        <p:attrNameLst>
                                          <p:attrName>ppt_h</p:attrName>
                                        </p:attrNameLst>
                                      </p:cBhvr>
                                      <p:tavLst>
                                        <p:tav tm="0">
                                          <p:val>
                                            <p:fltVal val="0"/>
                                          </p:val>
                                        </p:tav>
                                        <p:tav tm="100000">
                                          <p:val>
                                            <p:strVal val="#ppt_h"/>
                                          </p:val>
                                        </p:tav>
                                      </p:tavLst>
                                    </p:anim>
                                    <p:animEffect transition="in" filter="fade">
                                      <p:cBhvr>
                                        <p:cTn id="427" dur="500"/>
                                        <p:tgtEl>
                                          <p:spTgt spid="24675"/>
                                        </p:tgtEl>
                                      </p:cBhvr>
                                    </p:animEffect>
                                  </p:childTnLst>
                                </p:cTn>
                              </p:par>
                            </p:childTnLst>
                          </p:cTn>
                        </p:par>
                        <p:par>
                          <p:cTn id="428" fill="hold" nodeType="afterGroup">
                            <p:stCondLst>
                              <p:cond delay="2500"/>
                            </p:stCondLst>
                            <p:childTnLst>
                              <p:par>
                                <p:cTn id="429" presetID="53" presetClass="entr" presetSubtype="0" fill="hold" grpId="0" nodeType="afterEffect">
                                  <p:stCondLst>
                                    <p:cond delay="0"/>
                                  </p:stCondLst>
                                  <p:childTnLst>
                                    <p:set>
                                      <p:cBhvr>
                                        <p:cTn id="430" dur="1" fill="hold">
                                          <p:stCondLst>
                                            <p:cond delay="0"/>
                                          </p:stCondLst>
                                        </p:cTn>
                                        <p:tgtEl>
                                          <p:spTgt spid="24676"/>
                                        </p:tgtEl>
                                        <p:attrNameLst>
                                          <p:attrName>style.visibility</p:attrName>
                                        </p:attrNameLst>
                                      </p:cBhvr>
                                      <p:to>
                                        <p:strVal val="visible"/>
                                      </p:to>
                                    </p:set>
                                    <p:anim calcmode="lin" valueType="num">
                                      <p:cBhvr>
                                        <p:cTn id="431" dur="500" fill="hold"/>
                                        <p:tgtEl>
                                          <p:spTgt spid="24676"/>
                                        </p:tgtEl>
                                        <p:attrNameLst>
                                          <p:attrName>ppt_w</p:attrName>
                                        </p:attrNameLst>
                                      </p:cBhvr>
                                      <p:tavLst>
                                        <p:tav tm="0">
                                          <p:val>
                                            <p:fltVal val="0"/>
                                          </p:val>
                                        </p:tav>
                                        <p:tav tm="100000">
                                          <p:val>
                                            <p:strVal val="#ppt_w"/>
                                          </p:val>
                                        </p:tav>
                                      </p:tavLst>
                                    </p:anim>
                                    <p:anim calcmode="lin" valueType="num">
                                      <p:cBhvr>
                                        <p:cTn id="432" dur="500" fill="hold"/>
                                        <p:tgtEl>
                                          <p:spTgt spid="24676"/>
                                        </p:tgtEl>
                                        <p:attrNameLst>
                                          <p:attrName>ppt_h</p:attrName>
                                        </p:attrNameLst>
                                      </p:cBhvr>
                                      <p:tavLst>
                                        <p:tav tm="0">
                                          <p:val>
                                            <p:fltVal val="0"/>
                                          </p:val>
                                        </p:tav>
                                        <p:tav tm="100000">
                                          <p:val>
                                            <p:strVal val="#ppt_h"/>
                                          </p:val>
                                        </p:tav>
                                      </p:tavLst>
                                    </p:anim>
                                    <p:animEffect transition="in" filter="fade">
                                      <p:cBhvr>
                                        <p:cTn id="433" dur="500"/>
                                        <p:tgtEl>
                                          <p:spTgt spid="24676"/>
                                        </p:tgtEl>
                                      </p:cBhvr>
                                    </p:animEffect>
                                  </p:childTnLst>
                                </p:cTn>
                              </p:par>
                            </p:childTnLst>
                          </p:cTn>
                        </p:par>
                      </p:childTnLst>
                    </p:cTn>
                  </p:par>
                  <p:par>
                    <p:cTn id="434" fill="hold" nodeType="clickPar">
                      <p:stCondLst>
                        <p:cond delay="indefinite"/>
                      </p:stCondLst>
                      <p:childTnLst>
                        <p:par>
                          <p:cTn id="435" fill="hold" nodeType="withGroup">
                            <p:stCondLst>
                              <p:cond delay="0"/>
                            </p:stCondLst>
                            <p:childTnLst>
                              <p:par>
                                <p:cTn id="436" presetID="48" presetClass="exit" presetSubtype="0" decel="50000" fill="hold" grpId="1" nodeType="clickEffect">
                                  <p:stCondLst>
                                    <p:cond delay="0"/>
                                  </p:stCondLst>
                                  <p:childTnLst>
                                    <p:anim calcmode="lin" valueType="num">
                                      <p:cBhvr>
                                        <p:cTn id="437" dur="3000"/>
                                        <p:tgtEl>
                                          <p:spTgt spid="24675"/>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438" dur="3000"/>
                                        <p:tgtEl>
                                          <p:spTgt spid="24675"/>
                                        </p:tgtEl>
                                        <p:attrNameLst>
                                          <p:attrName>ppt_x</p:attrName>
                                        </p:attrNameLst>
                                      </p:cBhvr>
                                      <p:tavLst>
                                        <p:tav tm="0">
                                          <p:val>
                                            <p:strVal val="ppt_x"/>
                                          </p:val>
                                        </p:tav>
                                        <p:tav tm="50000">
                                          <p:val>
                                            <p:fltVal val="0.95"/>
                                          </p:val>
                                        </p:tav>
                                        <p:tav tm="100000">
                                          <p:val>
                                            <p:fltVal val="-1"/>
                                          </p:val>
                                        </p:tav>
                                      </p:tavLst>
                                    </p:anim>
                                    <p:anim calcmode="lin" valueType="num">
                                      <p:cBhvr>
                                        <p:cTn id="439" dur="3000"/>
                                        <p:tgtEl>
                                          <p:spTgt spid="24675"/>
                                        </p:tgtEl>
                                        <p:attrNameLst>
                                          <p:attrName>ppt_y</p:attrName>
                                        </p:attrNameLst>
                                      </p:cBhvr>
                                      <p:tavLst>
                                        <p:tav tm="0">
                                          <p:val>
                                            <p:strVal val="ppt_y"/>
                                          </p:val>
                                        </p:tav>
                                        <p:tav tm="100000">
                                          <p:val>
                                            <p:strVal val="ppt_y"/>
                                          </p:val>
                                        </p:tav>
                                      </p:tavLst>
                                    </p:anim>
                                    <p:animEffect transition="out" filter="fade">
                                      <p:cBhvr>
                                        <p:cTn id="440" dur="3000"/>
                                        <p:tgtEl>
                                          <p:spTgt spid="24675"/>
                                        </p:tgtEl>
                                      </p:cBhvr>
                                    </p:animEffect>
                                    <p:set>
                                      <p:cBhvr>
                                        <p:cTn id="441" dur="1" fill="hold">
                                          <p:stCondLst>
                                            <p:cond delay="2999"/>
                                          </p:stCondLst>
                                        </p:cTn>
                                        <p:tgtEl>
                                          <p:spTgt spid="24675"/>
                                        </p:tgtEl>
                                        <p:attrNameLst>
                                          <p:attrName>style.visibility</p:attrName>
                                        </p:attrNameLst>
                                      </p:cBhvr>
                                      <p:to>
                                        <p:strVal val="hidden"/>
                                      </p:to>
                                    </p:set>
                                  </p:childTnLst>
                                </p:cTn>
                              </p:par>
                            </p:childTnLst>
                          </p:cTn>
                        </p:par>
                        <p:par>
                          <p:cTn id="442" fill="hold" nodeType="afterGroup">
                            <p:stCondLst>
                              <p:cond delay="3000"/>
                            </p:stCondLst>
                            <p:childTnLst>
                              <p:par>
                                <p:cTn id="443" presetID="48" presetClass="exit" presetSubtype="0" decel="50000" fill="hold" grpId="1" nodeType="afterEffect">
                                  <p:stCondLst>
                                    <p:cond delay="0"/>
                                  </p:stCondLst>
                                  <p:childTnLst>
                                    <p:anim calcmode="lin" valueType="num">
                                      <p:cBhvr>
                                        <p:cTn id="444" dur="2000"/>
                                        <p:tgtEl>
                                          <p:spTgt spid="24676"/>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445" dur="2000"/>
                                        <p:tgtEl>
                                          <p:spTgt spid="24676"/>
                                        </p:tgtEl>
                                        <p:attrNameLst>
                                          <p:attrName>ppt_x</p:attrName>
                                        </p:attrNameLst>
                                      </p:cBhvr>
                                      <p:tavLst>
                                        <p:tav tm="0">
                                          <p:val>
                                            <p:strVal val="ppt_x"/>
                                          </p:val>
                                        </p:tav>
                                        <p:tav tm="50000">
                                          <p:val>
                                            <p:fltVal val="0.95"/>
                                          </p:val>
                                        </p:tav>
                                        <p:tav tm="100000">
                                          <p:val>
                                            <p:fltVal val="-1"/>
                                          </p:val>
                                        </p:tav>
                                      </p:tavLst>
                                    </p:anim>
                                    <p:anim calcmode="lin" valueType="num">
                                      <p:cBhvr>
                                        <p:cTn id="446" dur="2000"/>
                                        <p:tgtEl>
                                          <p:spTgt spid="24676"/>
                                        </p:tgtEl>
                                        <p:attrNameLst>
                                          <p:attrName>ppt_y</p:attrName>
                                        </p:attrNameLst>
                                      </p:cBhvr>
                                      <p:tavLst>
                                        <p:tav tm="0">
                                          <p:val>
                                            <p:strVal val="ppt_y"/>
                                          </p:val>
                                        </p:tav>
                                        <p:tav tm="100000">
                                          <p:val>
                                            <p:strVal val="ppt_y"/>
                                          </p:val>
                                        </p:tav>
                                      </p:tavLst>
                                    </p:anim>
                                    <p:animEffect transition="out" filter="fade">
                                      <p:cBhvr>
                                        <p:cTn id="447" dur="2000"/>
                                        <p:tgtEl>
                                          <p:spTgt spid="24676"/>
                                        </p:tgtEl>
                                      </p:cBhvr>
                                    </p:animEffect>
                                    <p:set>
                                      <p:cBhvr>
                                        <p:cTn id="448" dur="1" fill="hold">
                                          <p:stCondLst>
                                            <p:cond delay="1999"/>
                                          </p:stCondLst>
                                        </p:cTn>
                                        <p:tgtEl>
                                          <p:spTgt spid="24676"/>
                                        </p:tgtEl>
                                        <p:attrNameLst>
                                          <p:attrName>style.visibility</p:attrName>
                                        </p:attrNameLst>
                                      </p:cBhvr>
                                      <p:to>
                                        <p:strVal val="hidden"/>
                                      </p:to>
                                    </p:set>
                                  </p:childTnLst>
                                </p:cTn>
                              </p:par>
                            </p:childTnLst>
                          </p:cTn>
                        </p:par>
                        <p:par>
                          <p:cTn id="449" fill="hold" nodeType="afterGroup">
                            <p:stCondLst>
                              <p:cond delay="5000"/>
                            </p:stCondLst>
                            <p:childTnLst>
                              <p:par>
                                <p:cTn id="450" presetID="48" presetClass="exit" presetSubtype="0" decel="50000" fill="hold" grpId="1" nodeType="afterEffect">
                                  <p:stCondLst>
                                    <p:cond delay="0"/>
                                  </p:stCondLst>
                                  <p:childTnLst>
                                    <p:anim calcmode="lin" valueType="num">
                                      <p:cBhvr>
                                        <p:cTn id="451" dur="2000"/>
                                        <p:tgtEl>
                                          <p:spTgt spid="24669"/>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452" dur="2000"/>
                                        <p:tgtEl>
                                          <p:spTgt spid="24669"/>
                                        </p:tgtEl>
                                        <p:attrNameLst>
                                          <p:attrName>ppt_x</p:attrName>
                                        </p:attrNameLst>
                                      </p:cBhvr>
                                      <p:tavLst>
                                        <p:tav tm="0">
                                          <p:val>
                                            <p:strVal val="ppt_x"/>
                                          </p:val>
                                        </p:tav>
                                        <p:tav tm="50000">
                                          <p:val>
                                            <p:fltVal val="0.95"/>
                                          </p:val>
                                        </p:tav>
                                        <p:tav tm="100000">
                                          <p:val>
                                            <p:fltVal val="-1"/>
                                          </p:val>
                                        </p:tav>
                                      </p:tavLst>
                                    </p:anim>
                                    <p:anim calcmode="lin" valueType="num">
                                      <p:cBhvr>
                                        <p:cTn id="453" dur="2000"/>
                                        <p:tgtEl>
                                          <p:spTgt spid="24669"/>
                                        </p:tgtEl>
                                        <p:attrNameLst>
                                          <p:attrName>ppt_y</p:attrName>
                                        </p:attrNameLst>
                                      </p:cBhvr>
                                      <p:tavLst>
                                        <p:tav tm="0">
                                          <p:val>
                                            <p:strVal val="ppt_y"/>
                                          </p:val>
                                        </p:tav>
                                        <p:tav tm="100000">
                                          <p:val>
                                            <p:strVal val="ppt_y"/>
                                          </p:val>
                                        </p:tav>
                                      </p:tavLst>
                                    </p:anim>
                                    <p:animEffect transition="out" filter="fade">
                                      <p:cBhvr>
                                        <p:cTn id="454" dur="2000"/>
                                        <p:tgtEl>
                                          <p:spTgt spid="24669"/>
                                        </p:tgtEl>
                                      </p:cBhvr>
                                    </p:animEffect>
                                    <p:set>
                                      <p:cBhvr>
                                        <p:cTn id="455" dur="1" fill="hold">
                                          <p:stCondLst>
                                            <p:cond delay="1999"/>
                                          </p:stCondLst>
                                        </p:cTn>
                                        <p:tgtEl>
                                          <p:spTgt spid="24669"/>
                                        </p:tgtEl>
                                        <p:attrNameLst>
                                          <p:attrName>style.visibility</p:attrName>
                                        </p:attrNameLst>
                                      </p:cBhvr>
                                      <p:to>
                                        <p:strVal val="hidden"/>
                                      </p:to>
                                    </p:set>
                                  </p:childTnLst>
                                </p:cTn>
                              </p:par>
                              <p:par>
                                <p:cTn id="456" presetID="1" presetClass="entr" presetSubtype="0" fill="hold" nodeType="withEffect">
                                  <p:stCondLst>
                                    <p:cond delay="0"/>
                                  </p:stCondLst>
                                  <p:childTnLst>
                                    <p:set>
                                      <p:cBhvr>
                                        <p:cTn id="457" dur="1" fill="hold">
                                          <p:stCondLst>
                                            <p:cond delay="0"/>
                                          </p:stCondLst>
                                        </p:cTn>
                                        <p:tgtEl>
                                          <p:spTgt spid="13"/>
                                        </p:tgtEl>
                                        <p:attrNameLst>
                                          <p:attrName>style.visibility</p:attrName>
                                        </p:attrNameLst>
                                      </p:cBhvr>
                                      <p:to>
                                        <p:strVal val="visible"/>
                                      </p:to>
                                    </p:set>
                                  </p:childTnLst>
                                </p:cTn>
                              </p:par>
                            </p:childTnLst>
                          </p:cTn>
                        </p:par>
                      </p:childTnLst>
                    </p:cTn>
                  </p:par>
                  <p:par>
                    <p:cTn id="458" fill="hold" nodeType="clickPar">
                      <p:stCondLst>
                        <p:cond delay="indefinite"/>
                      </p:stCondLst>
                      <p:childTnLst>
                        <p:par>
                          <p:cTn id="459" fill="hold" nodeType="withGroup">
                            <p:stCondLst>
                              <p:cond delay="0"/>
                            </p:stCondLst>
                            <p:childTnLst>
                              <p:par>
                                <p:cTn id="460" presetID="0" presetClass="path" presetSubtype="0" accel="50000" decel="50000" fill="hold" nodeType="clickEffect">
                                  <p:stCondLst>
                                    <p:cond delay="0"/>
                                  </p:stCondLst>
                                  <p:childTnLst>
                                    <p:animMotion origin="layout" path="M 2.5E-6 4.44444E-6 L 2.5E-6 -0.13658 " pathEditMode="relative" rAng="0" ptsTypes="AA">
                                      <p:cBhvr>
                                        <p:cTn id="461" dur="2000" fill="hold"/>
                                        <p:tgtEl>
                                          <p:spTgt spid="12"/>
                                        </p:tgtEl>
                                        <p:attrNameLst>
                                          <p:attrName>ppt_x</p:attrName>
                                          <p:attrName>ppt_y</p:attrName>
                                        </p:attrNameLst>
                                      </p:cBhvr>
                                      <p:rCtr x="0" y="0"/>
                                    </p:animMotion>
                                  </p:childTnLst>
                                </p:cTn>
                              </p:par>
                              <p:par>
                                <p:cTn id="462" presetID="0" presetClass="path" presetSubtype="0" accel="50000" decel="50000" fill="hold" nodeType="withEffect">
                                  <p:stCondLst>
                                    <p:cond delay="0"/>
                                  </p:stCondLst>
                                  <p:childTnLst>
                                    <p:animMotion origin="layout" path="M -0.00312 2.96296E-6 L -0.00312 -0.13658 " pathEditMode="relative" rAng="0" ptsTypes="AA">
                                      <p:cBhvr>
                                        <p:cTn id="463" dur="2000" fill="hold"/>
                                        <p:tgtEl>
                                          <p:spTgt spid="13"/>
                                        </p:tgtEl>
                                        <p:attrNameLst>
                                          <p:attrName>ppt_x</p:attrName>
                                          <p:attrName>ppt_y</p:attrName>
                                        </p:attrNameLst>
                                      </p:cBhvr>
                                      <p:rCtr x="0" y="-6829"/>
                                    </p:animMotion>
                                  </p:childTnLst>
                                </p:cTn>
                              </p:par>
                            </p:childTnLst>
                          </p:cTn>
                        </p:par>
                        <p:par>
                          <p:cTn id="464" fill="hold" nodeType="afterGroup">
                            <p:stCondLst>
                              <p:cond delay="2000"/>
                            </p:stCondLst>
                            <p:childTnLst>
                              <p:par>
                                <p:cTn id="465" presetID="1" presetClass="exit" presetSubtype="0" fill="hold" nodeType="afterEffect">
                                  <p:stCondLst>
                                    <p:cond delay="0"/>
                                  </p:stCondLst>
                                  <p:childTnLst>
                                    <p:set>
                                      <p:cBhvr>
                                        <p:cTn id="466" dur="1" fill="hold">
                                          <p:stCondLst>
                                            <p:cond delay="0"/>
                                          </p:stCondLst>
                                        </p:cTn>
                                        <p:tgtEl>
                                          <p:spTgt spid="12"/>
                                        </p:tgtEl>
                                        <p:attrNameLst>
                                          <p:attrName>style.visibility</p:attrName>
                                        </p:attrNameLst>
                                      </p:cBhvr>
                                      <p:to>
                                        <p:strVal val="hidden"/>
                                      </p:to>
                                    </p:set>
                                  </p:childTnLst>
                                </p:cTn>
                              </p:par>
                              <p:par>
                                <p:cTn id="467" presetID="1" presetClass="entr" presetSubtype="0" fill="hold" grpId="0" nodeType="withEffect">
                                  <p:stCondLst>
                                    <p:cond delay="0"/>
                                  </p:stCondLst>
                                  <p:childTnLst>
                                    <p:set>
                                      <p:cBhvr>
                                        <p:cTn id="468" dur="1" fill="hold">
                                          <p:stCondLst>
                                            <p:cond delay="0"/>
                                          </p:stCondLst>
                                        </p:cTn>
                                        <p:tgtEl>
                                          <p:spTgt spid="24682"/>
                                        </p:tgtEl>
                                        <p:attrNameLst>
                                          <p:attrName>style.visibility</p:attrName>
                                        </p:attrNameLst>
                                      </p:cBhvr>
                                      <p:to>
                                        <p:strVal val="visible"/>
                                      </p:to>
                                    </p:set>
                                  </p:childTnLst>
                                </p:cTn>
                              </p:par>
                              <p:par>
                                <p:cTn id="469" presetID="1" presetClass="entr" presetSubtype="0" fill="hold" nodeType="withEffect">
                                  <p:stCondLst>
                                    <p:cond delay="0"/>
                                  </p:stCondLst>
                                  <p:childTnLst>
                                    <p:set>
                                      <p:cBhvr>
                                        <p:cTn id="470" dur="1" fill="hold">
                                          <p:stCondLst>
                                            <p:cond delay="0"/>
                                          </p:stCondLst>
                                        </p:cTn>
                                        <p:tgtEl>
                                          <p:spTgt spid="24683"/>
                                        </p:tgtEl>
                                        <p:attrNameLst>
                                          <p:attrName>style.visibility</p:attrName>
                                        </p:attrNameLst>
                                      </p:cBhvr>
                                      <p:to>
                                        <p:strVal val="visible"/>
                                      </p:to>
                                    </p:set>
                                  </p:childTnLst>
                                </p:cTn>
                              </p:par>
                              <p:par>
                                <p:cTn id="471" presetID="1" presetClass="entr" presetSubtype="0" fill="hold" grpId="0" nodeType="withEffect">
                                  <p:stCondLst>
                                    <p:cond delay="0"/>
                                  </p:stCondLst>
                                  <p:childTnLst>
                                    <p:set>
                                      <p:cBhvr>
                                        <p:cTn id="472" dur="1" fill="hold">
                                          <p:stCondLst>
                                            <p:cond delay="0"/>
                                          </p:stCondLst>
                                        </p:cTn>
                                        <p:tgtEl>
                                          <p:spTgt spid="24684"/>
                                        </p:tgtEl>
                                        <p:attrNameLst>
                                          <p:attrName>style.visibility</p:attrName>
                                        </p:attrNameLst>
                                      </p:cBhvr>
                                      <p:to>
                                        <p:strVal val="visible"/>
                                      </p:to>
                                    </p:set>
                                  </p:childTnLst>
                                </p:cTn>
                              </p:par>
                              <p:par>
                                <p:cTn id="473" presetID="1" presetClass="entr" presetSubtype="0" fill="hold" grpId="0" nodeType="withEffect">
                                  <p:stCondLst>
                                    <p:cond delay="0"/>
                                  </p:stCondLst>
                                  <p:childTnLst>
                                    <p:set>
                                      <p:cBhvr>
                                        <p:cTn id="474" dur="1" fill="hold">
                                          <p:stCondLst>
                                            <p:cond delay="0"/>
                                          </p:stCondLst>
                                        </p:cTn>
                                        <p:tgtEl>
                                          <p:spTgt spid="24685"/>
                                        </p:tgtEl>
                                        <p:attrNameLst>
                                          <p:attrName>style.visibility</p:attrName>
                                        </p:attrNameLst>
                                      </p:cBhvr>
                                      <p:to>
                                        <p:strVal val="visible"/>
                                      </p:to>
                                    </p:set>
                                  </p:childTnLst>
                                </p:cTn>
                              </p:par>
                            </p:childTnLst>
                          </p:cTn>
                        </p:par>
                      </p:childTnLst>
                    </p:cTn>
                  </p:par>
                  <p:par>
                    <p:cTn id="475" fill="hold" nodeType="clickPar">
                      <p:stCondLst>
                        <p:cond delay="indefinite"/>
                      </p:stCondLst>
                      <p:childTnLst>
                        <p:par>
                          <p:cTn id="476" fill="hold" nodeType="withGroup">
                            <p:stCondLst>
                              <p:cond delay="0"/>
                            </p:stCondLst>
                            <p:childTnLst>
                              <p:par>
                                <p:cTn id="477" presetID="48" presetClass="exit" presetSubtype="0" decel="50000" fill="hold" grpId="1" nodeType="clickEffect">
                                  <p:stCondLst>
                                    <p:cond delay="0"/>
                                  </p:stCondLst>
                                  <p:childTnLst>
                                    <p:anim calcmode="lin" valueType="num">
                                      <p:cBhvr>
                                        <p:cTn id="478" dur="2000"/>
                                        <p:tgtEl>
                                          <p:spTgt spid="24684"/>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479" dur="2000"/>
                                        <p:tgtEl>
                                          <p:spTgt spid="24684"/>
                                        </p:tgtEl>
                                        <p:attrNameLst>
                                          <p:attrName>ppt_x</p:attrName>
                                        </p:attrNameLst>
                                      </p:cBhvr>
                                      <p:tavLst>
                                        <p:tav tm="0">
                                          <p:val>
                                            <p:strVal val="ppt_x"/>
                                          </p:val>
                                        </p:tav>
                                        <p:tav tm="50000">
                                          <p:val>
                                            <p:fltVal val="0.95"/>
                                          </p:val>
                                        </p:tav>
                                        <p:tav tm="100000">
                                          <p:val>
                                            <p:fltVal val="-1"/>
                                          </p:val>
                                        </p:tav>
                                      </p:tavLst>
                                    </p:anim>
                                    <p:anim calcmode="lin" valueType="num">
                                      <p:cBhvr>
                                        <p:cTn id="480" dur="2000"/>
                                        <p:tgtEl>
                                          <p:spTgt spid="24684"/>
                                        </p:tgtEl>
                                        <p:attrNameLst>
                                          <p:attrName>ppt_y</p:attrName>
                                        </p:attrNameLst>
                                      </p:cBhvr>
                                      <p:tavLst>
                                        <p:tav tm="0">
                                          <p:val>
                                            <p:strVal val="ppt_y"/>
                                          </p:val>
                                        </p:tav>
                                        <p:tav tm="100000">
                                          <p:val>
                                            <p:strVal val="ppt_y"/>
                                          </p:val>
                                        </p:tav>
                                      </p:tavLst>
                                    </p:anim>
                                    <p:animEffect transition="out" filter="fade">
                                      <p:cBhvr>
                                        <p:cTn id="481" dur="2000"/>
                                        <p:tgtEl>
                                          <p:spTgt spid="24684"/>
                                        </p:tgtEl>
                                      </p:cBhvr>
                                    </p:animEffect>
                                    <p:set>
                                      <p:cBhvr>
                                        <p:cTn id="482" dur="1" fill="hold">
                                          <p:stCondLst>
                                            <p:cond delay="1999"/>
                                          </p:stCondLst>
                                        </p:cTn>
                                        <p:tgtEl>
                                          <p:spTgt spid="24684"/>
                                        </p:tgtEl>
                                        <p:attrNameLst>
                                          <p:attrName>style.visibility</p:attrName>
                                        </p:attrNameLst>
                                      </p:cBhvr>
                                      <p:to>
                                        <p:strVal val="hidden"/>
                                      </p:to>
                                    </p:set>
                                  </p:childTnLst>
                                </p:cTn>
                              </p:par>
                            </p:childTnLst>
                          </p:cTn>
                        </p:par>
                        <p:par>
                          <p:cTn id="483" fill="hold" nodeType="afterGroup">
                            <p:stCondLst>
                              <p:cond delay="2000"/>
                            </p:stCondLst>
                            <p:childTnLst>
                              <p:par>
                                <p:cTn id="484" presetID="48" presetClass="exit" presetSubtype="0" decel="50000" fill="hold" grpId="1" nodeType="afterEffect">
                                  <p:stCondLst>
                                    <p:cond delay="0"/>
                                  </p:stCondLst>
                                  <p:childTnLst>
                                    <p:anim calcmode="lin" valueType="num">
                                      <p:cBhvr>
                                        <p:cTn id="485" dur="1000"/>
                                        <p:tgtEl>
                                          <p:spTgt spid="24685"/>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486" dur="1000"/>
                                        <p:tgtEl>
                                          <p:spTgt spid="24685"/>
                                        </p:tgtEl>
                                        <p:attrNameLst>
                                          <p:attrName>ppt_x</p:attrName>
                                        </p:attrNameLst>
                                      </p:cBhvr>
                                      <p:tavLst>
                                        <p:tav tm="0">
                                          <p:val>
                                            <p:strVal val="ppt_x"/>
                                          </p:val>
                                        </p:tav>
                                        <p:tav tm="50000">
                                          <p:val>
                                            <p:fltVal val="0.95"/>
                                          </p:val>
                                        </p:tav>
                                        <p:tav tm="100000">
                                          <p:val>
                                            <p:fltVal val="-1"/>
                                          </p:val>
                                        </p:tav>
                                      </p:tavLst>
                                    </p:anim>
                                    <p:anim calcmode="lin" valueType="num">
                                      <p:cBhvr>
                                        <p:cTn id="487" dur="1000"/>
                                        <p:tgtEl>
                                          <p:spTgt spid="24685"/>
                                        </p:tgtEl>
                                        <p:attrNameLst>
                                          <p:attrName>ppt_y</p:attrName>
                                        </p:attrNameLst>
                                      </p:cBhvr>
                                      <p:tavLst>
                                        <p:tav tm="0">
                                          <p:val>
                                            <p:strVal val="ppt_y"/>
                                          </p:val>
                                        </p:tav>
                                        <p:tav tm="100000">
                                          <p:val>
                                            <p:strVal val="ppt_y"/>
                                          </p:val>
                                        </p:tav>
                                      </p:tavLst>
                                    </p:anim>
                                    <p:animEffect transition="out" filter="fade">
                                      <p:cBhvr>
                                        <p:cTn id="488" dur="1000"/>
                                        <p:tgtEl>
                                          <p:spTgt spid="24685"/>
                                        </p:tgtEl>
                                      </p:cBhvr>
                                    </p:animEffect>
                                    <p:set>
                                      <p:cBhvr>
                                        <p:cTn id="489" dur="1" fill="hold">
                                          <p:stCondLst>
                                            <p:cond delay="999"/>
                                          </p:stCondLst>
                                        </p:cTn>
                                        <p:tgtEl>
                                          <p:spTgt spid="24685"/>
                                        </p:tgtEl>
                                        <p:attrNameLst>
                                          <p:attrName>style.visibility</p:attrName>
                                        </p:attrNameLst>
                                      </p:cBhvr>
                                      <p:to>
                                        <p:strVal val="hidden"/>
                                      </p:to>
                                    </p:set>
                                  </p:childTnLst>
                                </p:cTn>
                              </p:par>
                            </p:childTnLst>
                          </p:cTn>
                        </p:par>
                        <p:par>
                          <p:cTn id="490" fill="hold" nodeType="afterGroup">
                            <p:stCondLst>
                              <p:cond delay="3000"/>
                            </p:stCondLst>
                            <p:childTnLst>
                              <p:par>
                                <p:cTn id="491" presetID="48" presetClass="exit" presetSubtype="0" decel="50000" fill="hold" grpId="1" nodeType="afterEffect">
                                  <p:stCondLst>
                                    <p:cond delay="0"/>
                                  </p:stCondLst>
                                  <p:childTnLst>
                                    <p:anim calcmode="lin" valueType="num">
                                      <p:cBhvr>
                                        <p:cTn id="492" dur="1000"/>
                                        <p:tgtEl>
                                          <p:spTgt spid="24682"/>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493" dur="1000"/>
                                        <p:tgtEl>
                                          <p:spTgt spid="24682"/>
                                        </p:tgtEl>
                                        <p:attrNameLst>
                                          <p:attrName>ppt_x</p:attrName>
                                        </p:attrNameLst>
                                      </p:cBhvr>
                                      <p:tavLst>
                                        <p:tav tm="0">
                                          <p:val>
                                            <p:strVal val="ppt_x"/>
                                          </p:val>
                                        </p:tav>
                                        <p:tav tm="50000">
                                          <p:val>
                                            <p:fltVal val="0.95"/>
                                          </p:val>
                                        </p:tav>
                                        <p:tav tm="100000">
                                          <p:val>
                                            <p:fltVal val="-1"/>
                                          </p:val>
                                        </p:tav>
                                      </p:tavLst>
                                    </p:anim>
                                    <p:anim calcmode="lin" valueType="num">
                                      <p:cBhvr>
                                        <p:cTn id="494" dur="1000"/>
                                        <p:tgtEl>
                                          <p:spTgt spid="24682"/>
                                        </p:tgtEl>
                                        <p:attrNameLst>
                                          <p:attrName>ppt_y</p:attrName>
                                        </p:attrNameLst>
                                      </p:cBhvr>
                                      <p:tavLst>
                                        <p:tav tm="0">
                                          <p:val>
                                            <p:strVal val="ppt_y"/>
                                          </p:val>
                                        </p:tav>
                                        <p:tav tm="100000">
                                          <p:val>
                                            <p:strVal val="ppt_y"/>
                                          </p:val>
                                        </p:tav>
                                      </p:tavLst>
                                    </p:anim>
                                    <p:animEffect transition="out" filter="fade">
                                      <p:cBhvr>
                                        <p:cTn id="495" dur="1000"/>
                                        <p:tgtEl>
                                          <p:spTgt spid="24682"/>
                                        </p:tgtEl>
                                      </p:cBhvr>
                                    </p:animEffect>
                                    <p:set>
                                      <p:cBhvr>
                                        <p:cTn id="496" dur="1" fill="hold">
                                          <p:stCondLst>
                                            <p:cond delay="999"/>
                                          </p:stCondLst>
                                        </p:cTn>
                                        <p:tgtEl>
                                          <p:spTgt spid="24682"/>
                                        </p:tgtEl>
                                        <p:attrNameLst>
                                          <p:attrName>style.visibility</p:attrName>
                                        </p:attrNameLst>
                                      </p:cBhvr>
                                      <p:to>
                                        <p:strVal val="hidden"/>
                                      </p:to>
                                    </p:set>
                                  </p:childTnLst>
                                </p:cTn>
                              </p:par>
                              <p:par>
                                <p:cTn id="497" presetID="1" presetClass="entr" presetSubtype="0" fill="hold" nodeType="withEffect">
                                  <p:stCondLst>
                                    <p:cond delay="0"/>
                                  </p:stCondLst>
                                  <p:childTnLst>
                                    <p:set>
                                      <p:cBhvr>
                                        <p:cTn id="498" dur="1" fill="hold">
                                          <p:stCondLst>
                                            <p:cond delay="0"/>
                                          </p:stCondLst>
                                        </p:cTn>
                                        <p:tgtEl>
                                          <p:spTgt spid="24686"/>
                                        </p:tgtEl>
                                        <p:attrNameLst>
                                          <p:attrName>style.visibility</p:attrName>
                                        </p:attrNameLst>
                                      </p:cBhvr>
                                      <p:to>
                                        <p:strVal val="visible"/>
                                      </p:to>
                                    </p:set>
                                  </p:childTnLst>
                                </p:cTn>
                              </p:par>
                            </p:childTnLst>
                          </p:cTn>
                        </p:par>
                      </p:childTnLst>
                    </p:cTn>
                  </p:par>
                  <p:par>
                    <p:cTn id="499" fill="hold" nodeType="clickPar">
                      <p:stCondLst>
                        <p:cond delay="indefinite"/>
                      </p:stCondLst>
                      <p:childTnLst>
                        <p:par>
                          <p:cTn id="500" fill="hold" nodeType="withGroup">
                            <p:stCondLst>
                              <p:cond delay="0"/>
                            </p:stCondLst>
                            <p:childTnLst>
                              <p:par>
                                <p:cTn id="501" presetID="0" presetClass="path" presetSubtype="0" accel="50000" decel="50000" fill="hold" nodeType="clickEffect">
                                  <p:stCondLst>
                                    <p:cond delay="0"/>
                                  </p:stCondLst>
                                  <p:childTnLst>
                                    <p:animMotion origin="layout" path="M -5.55556E-7 7.40741E-7 L -5.55556E-7 -0.13658 " pathEditMode="relative" ptsTypes="AA">
                                      <p:cBhvr>
                                        <p:cTn id="502" dur="2000" fill="hold"/>
                                        <p:tgtEl>
                                          <p:spTgt spid="24683"/>
                                        </p:tgtEl>
                                        <p:attrNameLst>
                                          <p:attrName>ppt_x</p:attrName>
                                          <p:attrName>ppt_y</p:attrName>
                                        </p:attrNameLst>
                                      </p:cBhvr>
                                    </p:animMotion>
                                  </p:childTnLst>
                                </p:cTn>
                              </p:par>
                              <p:par>
                                <p:cTn id="503" presetID="0" presetClass="path" presetSubtype="0" accel="50000" decel="50000" fill="hold" nodeType="withEffect">
                                  <p:stCondLst>
                                    <p:cond delay="0"/>
                                  </p:stCondLst>
                                  <p:childTnLst>
                                    <p:animMotion origin="layout" path="M -4.44444E-6 2.22222E-6 L -4.44444E-6 -0.13658 " pathEditMode="relative" ptsTypes="AA">
                                      <p:cBhvr>
                                        <p:cTn id="504" dur="2000" fill="hold"/>
                                        <p:tgtEl>
                                          <p:spTgt spid="24686"/>
                                        </p:tgtEl>
                                        <p:attrNameLst>
                                          <p:attrName>ppt_x</p:attrName>
                                          <p:attrName>ppt_y</p:attrName>
                                        </p:attrNameLst>
                                      </p:cBhvr>
                                    </p:animMotion>
                                  </p:childTnLst>
                                </p:cTn>
                              </p:par>
                            </p:childTnLst>
                          </p:cTn>
                        </p:par>
                        <p:par>
                          <p:cTn id="505" fill="hold" nodeType="afterGroup">
                            <p:stCondLst>
                              <p:cond delay="2000"/>
                            </p:stCondLst>
                            <p:childTnLst>
                              <p:par>
                                <p:cTn id="506" presetID="0" presetClass="path" presetSubtype="0" accel="50000" decel="50000" fill="hold" nodeType="afterEffect">
                                  <p:stCondLst>
                                    <p:cond delay="0"/>
                                  </p:stCondLst>
                                  <p:childTnLst>
                                    <p:animMotion origin="layout" path="M -5.55556E-7 -0.13657 L -0.05503 -0.13657 " pathEditMode="relative" ptsTypes="AA">
                                      <p:cBhvr>
                                        <p:cTn id="507" dur="2000" fill="hold"/>
                                        <p:tgtEl>
                                          <p:spTgt spid="24683"/>
                                        </p:tgtEl>
                                        <p:attrNameLst>
                                          <p:attrName>ppt_x</p:attrName>
                                          <p:attrName>ppt_y</p:attrName>
                                        </p:attrNameLst>
                                      </p:cBhvr>
                                    </p:animMotion>
                                  </p:childTnLst>
                                </p:cTn>
                              </p:par>
                            </p:childTnLst>
                          </p:cTn>
                        </p:par>
                      </p:childTnLst>
                    </p:cTn>
                  </p:par>
                  <p:par>
                    <p:cTn id="508" fill="hold" nodeType="clickPar">
                      <p:stCondLst>
                        <p:cond delay="indefinite"/>
                      </p:stCondLst>
                      <p:childTnLst>
                        <p:par>
                          <p:cTn id="509" fill="hold" nodeType="withGroup">
                            <p:stCondLst>
                              <p:cond delay="0"/>
                            </p:stCondLst>
                            <p:childTnLst>
                              <p:par>
                                <p:cTn id="510" presetID="22" presetClass="entr" presetSubtype="8" fill="hold" grpId="0" nodeType="clickEffect">
                                  <p:stCondLst>
                                    <p:cond delay="0"/>
                                  </p:stCondLst>
                                  <p:childTnLst>
                                    <p:set>
                                      <p:cBhvr>
                                        <p:cTn id="511" dur="1" fill="hold">
                                          <p:stCondLst>
                                            <p:cond delay="0"/>
                                          </p:stCondLst>
                                        </p:cTn>
                                        <p:tgtEl>
                                          <p:spTgt spid="24578"/>
                                        </p:tgtEl>
                                        <p:attrNameLst>
                                          <p:attrName>style.visibility</p:attrName>
                                        </p:attrNameLst>
                                      </p:cBhvr>
                                      <p:to>
                                        <p:strVal val="visible"/>
                                      </p:to>
                                    </p:set>
                                    <p:animEffect transition="in" filter="wipe(left)">
                                      <p:cBhvr>
                                        <p:cTn id="512" dur="2000"/>
                                        <p:tgtEl>
                                          <p:spTgt spid="24578"/>
                                        </p:tgtEl>
                                      </p:cBhvr>
                                    </p:animEffect>
                                  </p:childTnLst>
                                </p:cTn>
                              </p:par>
                            </p:childTnLst>
                          </p:cTn>
                        </p:par>
                      </p:childTnLst>
                    </p:cTn>
                  </p:par>
                  <p:par>
                    <p:cTn id="513" fill="hold" nodeType="clickPar">
                      <p:stCondLst>
                        <p:cond delay="indefinite"/>
                      </p:stCondLst>
                      <p:childTnLst>
                        <p:par>
                          <p:cTn id="514" fill="hold" nodeType="withGroup">
                            <p:stCondLst>
                              <p:cond delay="0"/>
                            </p:stCondLst>
                            <p:childTnLst>
                              <p:par>
                                <p:cTn id="515" presetID="0" presetClass="path" presetSubtype="0" accel="50000" decel="50000" fill="hold" nodeType="clickEffect">
                                  <p:stCondLst>
                                    <p:cond delay="0"/>
                                  </p:stCondLst>
                                  <p:childTnLst>
                                    <p:animMotion origin="layout" path="M -0.00104 -0.00255 L -0.00034 0.41829 " pathEditMode="relative" rAng="0" ptsTypes="AA">
                                      <p:cBhvr>
                                        <p:cTn id="516" dur="2000" fill="hold"/>
                                        <p:tgtEl>
                                          <p:spTgt spid="24583"/>
                                        </p:tgtEl>
                                        <p:attrNameLst>
                                          <p:attrName>ppt_x</p:attrName>
                                          <p:attrName>ppt_y</p:attrName>
                                        </p:attrNameLst>
                                      </p:cBhvr>
                                      <p:rCtr x="35" y="21042"/>
                                    </p:animMotion>
                                  </p:childTnLst>
                                </p:cTn>
                              </p:par>
                            </p:childTnLst>
                          </p:cTn>
                        </p:par>
                        <p:par>
                          <p:cTn id="517" fill="hold" nodeType="afterGroup">
                            <p:stCondLst>
                              <p:cond delay="2000"/>
                            </p:stCondLst>
                            <p:childTnLst>
                              <p:par>
                                <p:cTn id="518" presetID="0" presetClass="path" presetSubtype="0" accel="50000" decel="50000" fill="hold" nodeType="afterEffect">
                                  <p:stCondLst>
                                    <p:cond delay="0"/>
                                  </p:stCondLst>
                                  <p:childTnLst>
                                    <p:animMotion origin="layout" path="M -0.00034 0.41829 L 0.22014 0.41829 " pathEditMode="relative" ptsTypes="AA">
                                      <p:cBhvr>
                                        <p:cTn id="519" dur="2000" fill="hold"/>
                                        <p:tgtEl>
                                          <p:spTgt spid="24583"/>
                                        </p:tgtEl>
                                        <p:attrNameLst>
                                          <p:attrName>ppt_x</p:attrName>
                                          <p:attrName>ppt_y</p:attrName>
                                        </p:attrNameLst>
                                      </p:cBhvr>
                                    </p:animMotion>
                                  </p:childTnLst>
                                </p:cTn>
                              </p:par>
                            </p:childTnLst>
                          </p:cTn>
                        </p:par>
                        <p:par>
                          <p:cTn id="520" fill="hold" nodeType="afterGroup">
                            <p:stCondLst>
                              <p:cond delay="4000"/>
                            </p:stCondLst>
                            <p:childTnLst>
                              <p:par>
                                <p:cTn id="521" presetID="0" presetClass="path" presetSubtype="0" accel="50000" decel="50000" fill="hold" nodeType="afterEffect">
                                  <p:stCondLst>
                                    <p:cond delay="0"/>
                                  </p:stCondLst>
                                  <p:childTnLst>
                                    <p:animMotion origin="layout" path="M 0.22014 0.41829 L 0.22014 -0.00162 " pathEditMode="relative" ptsTypes="AA">
                                      <p:cBhvr>
                                        <p:cTn id="522" dur="2000" fill="hold"/>
                                        <p:tgtEl>
                                          <p:spTgt spid="24583"/>
                                        </p:tgtEl>
                                        <p:attrNameLst>
                                          <p:attrName>ppt_x</p:attrName>
                                          <p:attrName>ppt_y</p:attrName>
                                        </p:attrNameLst>
                                      </p:cBhvr>
                                    </p:animMotion>
                                  </p:childTnLst>
                                </p:cTn>
                              </p:par>
                            </p:childTnLst>
                          </p:cTn>
                        </p:par>
                        <p:par>
                          <p:cTn id="523" fill="hold" nodeType="afterGroup">
                            <p:stCondLst>
                              <p:cond delay="6000"/>
                            </p:stCondLst>
                            <p:childTnLst>
                              <p:par>
                                <p:cTn id="524" presetID="0" presetClass="path" presetSubtype="0" accel="50000" decel="50000" fill="hold" nodeType="afterEffect">
                                  <p:stCondLst>
                                    <p:cond delay="0"/>
                                  </p:stCondLst>
                                  <p:childTnLst>
                                    <p:animMotion origin="layout" path="M 0.22014 -0.0044 L 0.16493 -0.0044 " pathEditMode="relative" rAng="0" ptsTypes="AA">
                                      <p:cBhvr>
                                        <p:cTn id="525" dur="2000" fill="hold"/>
                                        <p:tgtEl>
                                          <p:spTgt spid="24583"/>
                                        </p:tgtEl>
                                        <p:attrNameLst>
                                          <p:attrName>ppt_x</p:attrName>
                                          <p:attrName>ppt_y</p:attrName>
                                        </p:attrNameLst>
                                      </p:cBhvr>
                                      <p:rCtr x="-2760" y="0"/>
                                    </p:animMotion>
                                  </p:childTnLst>
                                </p:cTn>
                              </p:par>
                            </p:childTnLst>
                          </p:cTn>
                        </p:par>
                        <p:par>
                          <p:cTn id="526" fill="hold" nodeType="afterGroup">
                            <p:stCondLst>
                              <p:cond delay="8000"/>
                            </p:stCondLst>
                            <p:childTnLst>
                              <p:par>
                                <p:cTn id="527" presetID="0" presetClass="path" presetSubtype="0" accel="50000" decel="50000" fill="hold" nodeType="afterEffect">
                                  <p:stCondLst>
                                    <p:cond delay="0"/>
                                  </p:stCondLst>
                                  <p:childTnLst>
                                    <p:animMotion origin="layout" path="M 0.00521 -2.59259E-6 L -0.03108 -0.00092 " pathEditMode="relative" rAng="0" ptsTypes="AA">
                                      <p:cBhvr>
                                        <p:cTn id="528" dur="2000" fill="hold"/>
                                        <p:tgtEl>
                                          <p:spTgt spid="24607"/>
                                        </p:tgtEl>
                                        <p:attrNameLst>
                                          <p:attrName>ppt_x</p:attrName>
                                          <p:attrName>ppt_y</p:attrName>
                                        </p:attrNameLst>
                                      </p:cBhvr>
                                      <p:rCtr x="-1823" y="-46"/>
                                    </p:animMotion>
                                  </p:childTnLst>
                                </p:cTn>
                              </p:par>
                            </p:childTnLst>
                          </p:cTn>
                        </p:par>
                        <p:par>
                          <p:cTn id="529" fill="hold" nodeType="afterGroup">
                            <p:stCondLst>
                              <p:cond delay="10000"/>
                            </p:stCondLst>
                            <p:childTnLst>
                              <p:par>
                                <p:cTn id="530" presetID="0" presetClass="path" presetSubtype="0" accel="50000" decel="50000" fill="hold" nodeType="afterEffect">
                                  <p:stCondLst>
                                    <p:cond delay="0"/>
                                  </p:stCondLst>
                                  <p:childTnLst>
                                    <p:animMotion origin="layout" path="M -0.03264 -0.00254 L -0.03264 0.40695 " pathEditMode="relative" ptsTypes="AA">
                                      <p:cBhvr>
                                        <p:cTn id="531" dur="2000" fill="hold"/>
                                        <p:tgtEl>
                                          <p:spTgt spid="24607"/>
                                        </p:tgtEl>
                                        <p:attrNameLst>
                                          <p:attrName>ppt_x</p:attrName>
                                          <p:attrName>ppt_y</p:attrName>
                                        </p:attrNameLst>
                                      </p:cBhvr>
                                    </p:animMotion>
                                  </p:childTnLst>
                                </p:cTn>
                              </p:par>
                            </p:childTnLst>
                          </p:cTn>
                        </p:par>
                        <p:par>
                          <p:cTn id="532" fill="hold" nodeType="afterGroup">
                            <p:stCondLst>
                              <p:cond delay="12000"/>
                            </p:stCondLst>
                            <p:childTnLst>
                              <p:par>
                                <p:cTn id="533" presetID="0" presetClass="path" presetSubtype="0" accel="50000" decel="50000" fill="hold" nodeType="afterEffect">
                                  <p:stCondLst>
                                    <p:cond delay="0"/>
                                  </p:stCondLst>
                                  <p:childTnLst>
                                    <p:animMotion origin="layout" path="M -0.03194 0.41829 L 0.18073 0.41829 " pathEditMode="relative" ptsTypes="AA">
                                      <p:cBhvr>
                                        <p:cTn id="534" dur="2000" fill="hold"/>
                                        <p:tgtEl>
                                          <p:spTgt spid="24607"/>
                                        </p:tgtEl>
                                        <p:attrNameLst>
                                          <p:attrName>ppt_x</p:attrName>
                                          <p:attrName>ppt_y</p:attrName>
                                        </p:attrNameLst>
                                      </p:cBhvr>
                                    </p:animMotion>
                                  </p:childTnLst>
                                </p:cTn>
                              </p:par>
                            </p:childTnLst>
                          </p:cTn>
                        </p:par>
                        <p:par>
                          <p:cTn id="535" fill="hold" nodeType="afterGroup">
                            <p:stCondLst>
                              <p:cond delay="14000"/>
                            </p:stCondLst>
                            <p:childTnLst>
                              <p:par>
                                <p:cTn id="536" presetID="0" presetClass="path" presetSubtype="0" accel="50000" decel="50000" fill="hold" nodeType="afterEffect">
                                  <p:stCondLst>
                                    <p:cond delay="0"/>
                                  </p:stCondLst>
                                  <p:childTnLst>
                                    <p:animMotion origin="layout" path="M 0.18438 0.41829 L 0.18542 -0.00185 " pathEditMode="relative" rAng="0" ptsTypes="AA">
                                      <p:cBhvr>
                                        <p:cTn id="537" dur="2000" fill="hold"/>
                                        <p:tgtEl>
                                          <p:spTgt spid="24607"/>
                                        </p:tgtEl>
                                        <p:attrNameLst>
                                          <p:attrName>ppt_x</p:attrName>
                                          <p:attrName>ppt_y</p:attrName>
                                        </p:attrNameLst>
                                      </p:cBhvr>
                                      <p:rCtr x="52" y="-21019"/>
                                    </p:animMotion>
                                  </p:childTnLst>
                                </p:cTn>
                              </p:par>
                            </p:childTnLst>
                          </p:cTn>
                        </p:par>
                        <p:par>
                          <p:cTn id="538" fill="hold" nodeType="afterGroup">
                            <p:stCondLst>
                              <p:cond delay="16000"/>
                            </p:stCondLst>
                            <p:childTnLst>
                              <p:par>
                                <p:cTn id="539" presetID="0" presetClass="path" presetSubtype="0" accel="50000" decel="50000" fill="hold" nodeType="afterEffect">
                                  <p:stCondLst>
                                    <p:cond delay="0"/>
                                  </p:stCondLst>
                                  <p:childTnLst>
                                    <p:animMotion origin="layout" path="M 0.19063 -0.0044 L 0.16701 -0.0044 " pathEditMode="relative" rAng="0" ptsTypes="AA">
                                      <p:cBhvr>
                                        <p:cTn id="540" dur="2000" fill="hold"/>
                                        <p:tgtEl>
                                          <p:spTgt spid="24607"/>
                                        </p:tgtEl>
                                        <p:attrNameLst>
                                          <p:attrName>ppt_x</p:attrName>
                                          <p:attrName>ppt_y</p:attrName>
                                        </p:attrNameLst>
                                      </p:cBhvr>
                                      <p:rCtr x="-1181" y="0"/>
                                    </p:animMotion>
                                  </p:childTnLst>
                                </p:cTn>
                              </p:par>
                            </p:childTnLst>
                          </p:cTn>
                        </p:par>
                        <p:par>
                          <p:cTn id="541" fill="hold" nodeType="afterGroup">
                            <p:stCondLst>
                              <p:cond delay="18000"/>
                            </p:stCondLst>
                            <p:childTnLst>
                              <p:par>
                                <p:cTn id="542" presetID="1" presetClass="exit" presetSubtype="0" fill="hold" nodeType="afterEffect">
                                  <p:stCondLst>
                                    <p:cond delay="0"/>
                                  </p:stCondLst>
                                  <p:childTnLst>
                                    <p:set>
                                      <p:cBhvr>
                                        <p:cTn id="543" dur="1" fill="hold">
                                          <p:stCondLst>
                                            <p:cond delay="0"/>
                                          </p:stCondLst>
                                        </p:cTn>
                                        <p:tgtEl>
                                          <p:spTgt spid="24583"/>
                                        </p:tgtEl>
                                        <p:attrNameLst>
                                          <p:attrName>style.visibility</p:attrName>
                                        </p:attrNameLst>
                                      </p:cBhvr>
                                      <p:to>
                                        <p:strVal val="hidden"/>
                                      </p:to>
                                    </p:set>
                                  </p:childTnLst>
                                </p:cTn>
                              </p:par>
                            </p:childTnLst>
                          </p:cTn>
                        </p:par>
                        <p:par>
                          <p:cTn id="544" fill="hold" nodeType="afterGroup">
                            <p:stCondLst>
                              <p:cond delay="18000"/>
                            </p:stCondLst>
                            <p:childTnLst>
                              <p:par>
                                <p:cTn id="545" presetID="1" presetClass="exit" presetSubtype="0" fill="hold" nodeType="afterEffect">
                                  <p:stCondLst>
                                    <p:cond delay="0"/>
                                  </p:stCondLst>
                                  <p:childTnLst>
                                    <p:set>
                                      <p:cBhvr>
                                        <p:cTn id="546" dur="1" fill="hold">
                                          <p:stCondLst>
                                            <p:cond delay="0"/>
                                          </p:stCondLst>
                                        </p:cTn>
                                        <p:tgtEl>
                                          <p:spTgt spid="24607"/>
                                        </p:tgtEl>
                                        <p:attrNameLst>
                                          <p:attrName>style.visibility</p:attrName>
                                        </p:attrNameLst>
                                      </p:cBhvr>
                                      <p:to>
                                        <p:strVal val="hidden"/>
                                      </p:to>
                                    </p:set>
                                  </p:childTnLst>
                                </p:cTn>
                              </p:par>
                            </p:childTnLst>
                          </p:cTn>
                        </p:par>
                        <p:par>
                          <p:cTn id="547" fill="hold" nodeType="afterGroup">
                            <p:stCondLst>
                              <p:cond delay="18000"/>
                            </p:stCondLst>
                            <p:childTnLst>
                              <p:par>
                                <p:cTn id="548" presetID="1" presetClass="exit" presetSubtype="0" fill="hold" nodeType="afterEffect">
                                  <p:stCondLst>
                                    <p:cond delay="0"/>
                                  </p:stCondLst>
                                  <p:childTnLst>
                                    <p:set>
                                      <p:cBhvr>
                                        <p:cTn id="549" dur="1" fill="hold">
                                          <p:stCondLst>
                                            <p:cond delay="0"/>
                                          </p:stCondLst>
                                        </p:cTn>
                                        <p:tgtEl>
                                          <p:spTgt spid="24683"/>
                                        </p:tgtEl>
                                        <p:attrNameLst>
                                          <p:attrName>style.visibility</p:attrName>
                                        </p:attrNameLst>
                                      </p:cBhvr>
                                      <p:to>
                                        <p:strVal val="hidden"/>
                                      </p:to>
                                    </p:set>
                                  </p:childTnLst>
                                </p:cTn>
                              </p:par>
                              <p:par>
                                <p:cTn id="550" presetID="22" presetClass="exit" presetSubtype="4" fill="hold" grpId="1" nodeType="withEffect">
                                  <p:stCondLst>
                                    <p:cond delay="0"/>
                                  </p:stCondLst>
                                  <p:childTnLst>
                                    <p:animEffect transition="out" filter="wipe(down)">
                                      <p:cBhvr>
                                        <p:cTn id="551" dur="500"/>
                                        <p:tgtEl>
                                          <p:spTgt spid="24578"/>
                                        </p:tgtEl>
                                      </p:cBhvr>
                                    </p:animEffect>
                                    <p:set>
                                      <p:cBhvr>
                                        <p:cTn id="552" dur="1" fill="hold">
                                          <p:stCondLst>
                                            <p:cond delay="499"/>
                                          </p:stCondLst>
                                        </p:cTn>
                                        <p:tgtEl>
                                          <p:spTgt spid="24578"/>
                                        </p:tgtEl>
                                        <p:attrNameLst>
                                          <p:attrName>style.visibility</p:attrName>
                                        </p:attrNameLst>
                                      </p:cBhvr>
                                      <p:to>
                                        <p:strVal val="hidden"/>
                                      </p:to>
                                    </p:set>
                                  </p:childTnLst>
                                </p:cTn>
                              </p:par>
                            </p:childTnLst>
                          </p:cTn>
                        </p:par>
                        <p:par>
                          <p:cTn id="553" fill="hold" nodeType="afterGroup">
                            <p:stCondLst>
                              <p:cond delay="18500"/>
                            </p:stCondLst>
                            <p:childTnLst>
                              <p:par>
                                <p:cTn id="554" presetID="1" presetClass="entr" presetSubtype="0" fill="hold" nodeType="afterEffect">
                                  <p:stCondLst>
                                    <p:cond delay="0"/>
                                  </p:stCondLst>
                                  <p:childTnLst>
                                    <p:set>
                                      <p:cBhvr>
                                        <p:cTn id="555" dur="1" fill="hold">
                                          <p:stCondLst>
                                            <p:cond delay="0"/>
                                          </p:stCondLst>
                                        </p:cTn>
                                        <p:tgtEl>
                                          <p:spTgt spid="14"/>
                                        </p:tgtEl>
                                        <p:attrNameLst>
                                          <p:attrName>style.visibility</p:attrName>
                                        </p:attrNameLst>
                                      </p:cBhvr>
                                      <p:to>
                                        <p:strVal val="visible"/>
                                      </p:to>
                                    </p:set>
                                  </p:childTnLst>
                                </p:cTn>
                              </p:par>
                            </p:childTnLst>
                          </p:cTn>
                        </p:par>
                      </p:childTnLst>
                    </p:cTn>
                  </p:par>
                  <p:par>
                    <p:cTn id="556" fill="hold" nodeType="clickPar">
                      <p:stCondLst>
                        <p:cond delay="indefinite"/>
                      </p:stCondLst>
                      <p:childTnLst>
                        <p:par>
                          <p:cTn id="557" fill="hold" nodeType="withGroup">
                            <p:stCondLst>
                              <p:cond delay="0"/>
                            </p:stCondLst>
                            <p:childTnLst>
                              <p:par>
                                <p:cTn id="558" presetID="53" presetClass="exit" presetSubtype="0" fill="hold" nodeType="clickEffect">
                                  <p:stCondLst>
                                    <p:cond delay="0"/>
                                  </p:stCondLst>
                                  <p:childTnLst>
                                    <p:anim calcmode="lin" valueType="num">
                                      <p:cBhvr>
                                        <p:cTn id="559" dur="1000"/>
                                        <p:tgtEl>
                                          <p:spTgt spid="14"/>
                                        </p:tgtEl>
                                        <p:attrNameLst>
                                          <p:attrName>ppt_w</p:attrName>
                                        </p:attrNameLst>
                                      </p:cBhvr>
                                      <p:tavLst>
                                        <p:tav tm="0">
                                          <p:val>
                                            <p:strVal val="ppt_w"/>
                                          </p:val>
                                        </p:tav>
                                        <p:tav tm="100000">
                                          <p:val>
                                            <p:fltVal val="0"/>
                                          </p:val>
                                        </p:tav>
                                      </p:tavLst>
                                    </p:anim>
                                    <p:anim calcmode="lin" valueType="num">
                                      <p:cBhvr>
                                        <p:cTn id="560" dur="1000"/>
                                        <p:tgtEl>
                                          <p:spTgt spid="14"/>
                                        </p:tgtEl>
                                        <p:attrNameLst>
                                          <p:attrName>ppt_h</p:attrName>
                                        </p:attrNameLst>
                                      </p:cBhvr>
                                      <p:tavLst>
                                        <p:tav tm="0">
                                          <p:val>
                                            <p:strVal val="ppt_h"/>
                                          </p:val>
                                        </p:tav>
                                        <p:tav tm="100000">
                                          <p:val>
                                            <p:fltVal val="0"/>
                                          </p:val>
                                        </p:tav>
                                      </p:tavLst>
                                    </p:anim>
                                    <p:animEffect transition="out" filter="fade">
                                      <p:cBhvr>
                                        <p:cTn id="561" dur="1000"/>
                                        <p:tgtEl>
                                          <p:spTgt spid="14"/>
                                        </p:tgtEl>
                                      </p:cBhvr>
                                    </p:animEffect>
                                    <p:set>
                                      <p:cBhvr>
                                        <p:cTn id="562" dur="1" fill="hold">
                                          <p:stCondLst>
                                            <p:cond delay="999"/>
                                          </p:stCondLst>
                                        </p:cTn>
                                        <p:tgtEl>
                                          <p:spTgt spid="14"/>
                                        </p:tgtEl>
                                        <p:attrNameLst>
                                          <p:attrName>style.visibility</p:attrName>
                                        </p:attrNameLst>
                                      </p:cBhvr>
                                      <p:to>
                                        <p:strVal val="hidden"/>
                                      </p:to>
                                    </p:set>
                                  </p:childTnLst>
                                </p:cTn>
                              </p:par>
                              <p:par>
                                <p:cTn id="563" presetID="53" presetClass="entr" presetSubtype="0" fill="hold" nodeType="withEffect">
                                  <p:stCondLst>
                                    <p:cond delay="0"/>
                                  </p:stCondLst>
                                  <p:childTnLst>
                                    <p:set>
                                      <p:cBhvr>
                                        <p:cTn id="564" dur="1" fill="hold">
                                          <p:stCondLst>
                                            <p:cond delay="0"/>
                                          </p:stCondLst>
                                        </p:cTn>
                                        <p:tgtEl>
                                          <p:spTgt spid="24691"/>
                                        </p:tgtEl>
                                        <p:attrNameLst>
                                          <p:attrName>style.visibility</p:attrName>
                                        </p:attrNameLst>
                                      </p:cBhvr>
                                      <p:to>
                                        <p:strVal val="visible"/>
                                      </p:to>
                                    </p:set>
                                    <p:anim calcmode="lin" valueType="num">
                                      <p:cBhvr>
                                        <p:cTn id="565" dur="1000" fill="hold"/>
                                        <p:tgtEl>
                                          <p:spTgt spid="24691"/>
                                        </p:tgtEl>
                                        <p:attrNameLst>
                                          <p:attrName>ppt_w</p:attrName>
                                        </p:attrNameLst>
                                      </p:cBhvr>
                                      <p:tavLst>
                                        <p:tav tm="0">
                                          <p:val>
                                            <p:fltVal val="0"/>
                                          </p:val>
                                        </p:tav>
                                        <p:tav tm="100000">
                                          <p:val>
                                            <p:strVal val="#ppt_w"/>
                                          </p:val>
                                        </p:tav>
                                      </p:tavLst>
                                    </p:anim>
                                    <p:anim calcmode="lin" valueType="num">
                                      <p:cBhvr>
                                        <p:cTn id="566" dur="1000" fill="hold"/>
                                        <p:tgtEl>
                                          <p:spTgt spid="24691"/>
                                        </p:tgtEl>
                                        <p:attrNameLst>
                                          <p:attrName>ppt_h</p:attrName>
                                        </p:attrNameLst>
                                      </p:cBhvr>
                                      <p:tavLst>
                                        <p:tav tm="0">
                                          <p:val>
                                            <p:fltVal val="0"/>
                                          </p:val>
                                        </p:tav>
                                        <p:tav tm="100000">
                                          <p:val>
                                            <p:strVal val="#ppt_h"/>
                                          </p:val>
                                        </p:tav>
                                      </p:tavLst>
                                    </p:anim>
                                    <p:animEffect transition="in" filter="fade">
                                      <p:cBhvr>
                                        <p:cTn id="567" dur="1000"/>
                                        <p:tgtEl>
                                          <p:spTgt spid="24691"/>
                                        </p:tgtEl>
                                      </p:cBhvr>
                                    </p:animEffect>
                                  </p:childTnLst>
                                </p:cTn>
                              </p:par>
                              <p:par>
                                <p:cTn id="568" presetID="1" presetClass="entr" presetSubtype="0" fill="hold" nodeType="withEffect">
                                  <p:stCondLst>
                                    <p:cond delay="0"/>
                                  </p:stCondLst>
                                  <p:childTnLst>
                                    <p:set>
                                      <p:cBhvr>
                                        <p:cTn id="569" dur="1" fill="hold">
                                          <p:stCondLst>
                                            <p:cond delay="0"/>
                                          </p:stCondLst>
                                        </p:cTn>
                                        <p:tgtEl>
                                          <p:spTgt spid="24692"/>
                                        </p:tgtEl>
                                        <p:attrNameLst>
                                          <p:attrName>style.visibility</p:attrName>
                                        </p:attrNameLst>
                                      </p:cBhvr>
                                      <p:to>
                                        <p:strVal val="visible"/>
                                      </p:to>
                                    </p:set>
                                  </p:childTnLst>
                                </p:cTn>
                              </p:par>
                            </p:childTnLst>
                          </p:cTn>
                        </p:par>
                      </p:childTnLst>
                    </p:cTn>
                  </p:par>
                  <p:par>
                    <p:cTn id="570" fill="hold" nodeType="clickPar">
                      <p:stCondLst>
                        <p:cond delay="indefinite"/>
                      </p:stCondLst>
                      <p:childTnLst>
                        <p:par>
                          <p:cTn id="571" fill="hold" nodeType="withGroup">
                            <p:stCondLst>
                              <p:cond delay="0"/>
                            </p:stCondLst>
                            <p:childTnLst>
                              <p:par>
                                <p:cTn id="572" presetID="0" presetClass="path" presetSubtype="0" accel="50000" decel="50000" fill="hold" nodeType="clickEffect">
                                  <p:stCondLst>
                                    <p:cond delay="0"/>
                                  </p:stCondLst>
                                  <p:childTnLst>
                                    <p:animMotion origin="layout" path="M 0.01597 0.00115 L 0.01615 -0.13935 " pathEditMode="relative" rAng="0" ptsTypes="AA">
                                      <p:cBhvr>
                                        <p:cTn id="573" dur="2000" fill="hold"/>
                                        <p:tgtEl>
                                          <p:spTgt spid="24691"/>
                                        </p:tgtEl>
                                        <p:attrNameLst>
                                          <p:attrName>ppt_x</p:attrName>
                                          <p:attrName>ppt_y</p:attrName>
                                        </p:attrNameLst>
                                      </p:cBhvr>
                                      <p:rCtr x="0" y="-7037"/>
                                    </p:animMotion>
                                  </p:childTnLst>
                                </p:cTn>
                              </p:par>
                              <p:par>
                                <p:cTn id="574" presetID="0" presetClass="path" presetSubtype="0" accel="50000" decel="50000" fill="hold" nodeType="withEffect">
                                  <p:stCondLst>
                                    <p:cond delay="0"/>
                                  </p:stCondLst>
                                  <p:childTnLst>
                                    <p:animMotion origin="layout" path="M 0.00295 2.96296E-6 L 0.00295 -0.13635 " pathEditMode="relative" rAng="0" ptsTypes="AA">
                                      <p:cBhvr>
                                        <p:cTn id="575" dur="2000" fill="hold"/>
                                        <p:tgtEl>
                                          <p:spTgt spid="24692"/>
                                        </p:tgtEl>
                                        <p:attrNameLst>
                                          <p:attrName>ppt_x</p:attrName>
                                          <p:attrName>ppt_y</p:attrName>
                                        </p:attrNameLst>
                                      </p:cBhvr>
                                      <p:rCtr x="0" y="-6829"/>
                                    </p:animMotion>
                                  </p:childTnLst>
                                </p:cTn>
                              </p:par>
                            </p:childTnLst>
                          </p:cTn>
                        </p:par>
                        <p:par>
                          <p:cTn id="576" fill="hold" nodeType="afterGroup">
                            <p:stCondLst>
                              <p:cond delay="2000"/>
                            </p:stCondLst>
                            <p:childTnLst>
                              <p:par>
                                <p:cTn id="577" presetID="1" presetClass="exit" presetSubtype="0" fill="hold" nodeType="afterEffect">
                                  <p:stCondLst>
                                    <p:cond delay="0"/>
                                  </p:stCondLst>
                                  <p:childTnLst>
                                    <p:set>
                                      <p:cBhvr>
                                        <p:cTn id="578" dur="1" fill="hold">
                                          <p:stCondLst>
                                            <p:cond delay="0"/>
                                          </p:stCondLst>
                                        </p:cTn>
                                        <p:tgtEl>
                                          <p:spTgt spid="24691"/>
                                        </p:tgtEl>
                                        <p:attrNameLst>
                                          <p:attrName>style.visibility</p:attrName>
                                        </p:attrNameLst>
                                      </p:cBhvr>
                                      <p:to>
                                        <p:strVal val="hidden"/>
                                      </p:to>
                                    </p:set>
                                  </p:childTnLst>
                                </p:cTn>
                              </p:par>
                              <p:par>
                                <p:cTn id="579" presetID="1" presetClass="entr" presetSubtype="0" fill="hold" nodeType="withEffect">
                                  <p:stCondLst>
                                    <p:cond delay="0"/>
                                  </p:stCondLst>
                                  <p:childTnLst>
                                    <p:set>
                                      <p:cBhvr>
                                        <p:cTn id="580" dur="1" fill="hold">
                                          <p:stCondLst>
                                            <p:cond delay="0"/>
                                          </p:stCondLst>
                                        </p:cTn>
                                        <p:tgtEl>
                                          <p:spTgt spid="24693"/>
                                        </p:tgtEl>
                                        <p:attrNameLst>
                                          <p:attrName>style.visibility</p:attrName>
                                        </p:attrNameLst>
                                      </p:cBhvr>
                                      <p:to>
                                        <p:strVal val="visible"/>
                                      </p:to>
                                    </p:set>
                                  </p:childTnLst>
                                </p:cTn>
                              </p:par>
                              <p:par>
                                <p:cTn id="581" presetID="1" presetClass="entr" presetSubtype="0" fill="hold" nodeType="withEffect">
                                  <p:stCondLst>
                                    <p:cond delay="0"/>
                                  </p:stCondLst>
                                  <p:childTnLst>
                                    <p:set>
                                      <p:cBhvr>
                                        <p:cTn id="582" dur="1" fill="hold">
                                          <p:stCondLst>
                                            <p:cond delay="0"/>
                                          </p:stCondLst>
                                        </p:cTn>
                                        <p:tgtEl>
                                          <p:spTgt spid="24694"/>
                                        </p:tgtEl>
                                        <p:attrNameLst>
                                          <p:attrName>style.visibility</p:attrName>
                                        </p:attrNameLst>
                                      </p:cBhvr>
                                      <p:to>
                                        <p:strVal val="visible"/>
                                      </p:to>
                                    </p:set>
                                  </p:childTnLst>
                                </p:cTn>
                              </p:par>
                            </p:childTnLst>
                          </p:cTn>
                        </p:par>
                      </p:childTnLst>
                    </p:cTn>
                  </p:par>
                  <p:par>
                    <p:cTn id="583" fill="hold" nodeType="clickPar">
                      <p:stCondLst>
                        <p:cond delay="indefinite"/>
                      </p:stCondLst>
                      <p:childTnLst>
                        <p:par>
                          <p:cTn id="584" fill="hold" nodeType="withGroup">
                            <p:stCondLst>
                              <p:cond delay="0"/>
                            </p:stCondLst>
                            <p:childTnLst>
                              <p:par>
                                <p:cTn id="585" presetID="0" presetClass="path" presetSubtype="0" accel="50000" decel="50000" fill="hold" nodeType="clickEffect">
                                  <p:stCondLst>
                                    <p:cond delay="0"/>
                                  </p:stCondLst>
                                  <p:childTnLst>
                                    <p:animMotion origin="layout" path="M -1.66667E-6 5.18519E-6 L -1.66667E-6 -0.13657 " pathEditMode="relative" ptsTypes="AA">
                                      <p:cBhvr>
                                        <p:cTn id="586" dur="2000" fill="hold"/>
                                        <p:tgtEl>
                                          <p:spTgt spid="24693"/>
                                        </p:tgtEl>
                                        <p:attrNameLst>
                                          <p:attrName>ppt_x</p:attrName>
                                          <p:attrName>ppt_y</p:attrName>
                                        </p:attrNameLst>
                                      </p:cBhvr>
                                    </p:animMotion>
                                  </p:childTnLst>
                                </p:cTn>
                              </p:par>
                              <p:par>
                                <p:cTn id="587" presetID="0" presetClass="path" presetSubtype="0" accel="50000" decel="50000" fill="hold" nodeType="withEffect">
                                  <p:stCondLst>
                                    <p:cond delay="0"/>
                                  </p:stCondLst>
                                  <p:childTnLst>
                                    <p:animMotion origin="layout" path="M -3.61111E-6 4.81481E-6 L -3.61111E-6 -0.14699 " pathEditMode="relative" ptsTypes="AA">
                                      <p:cBhvr>
                                        <p:cTn id="588" dur="2000" fill="hold"/>
                                        <p:tgtEl>
                                          <p:spTgt spid="24694"/>
                                        </p:tgtEl>
                                        <p:attrNameLst>
                                          <p:attrName>ppt_x</p:attrName>
                                          <p:attrName>ppt_y</p:attrName>
                                        </p:attrNameLst>
                                      </p:cBhvr>
                                    </p:animMotion>
                                  </p:childTnLst>
                                </p:cTn>
                              </p:par>
                            </p:childTnLst>
                          </p:cTn>
                        </p:par>
                        <p:par>
                          <p:cTn id="589" fill="hold" nodeType="afterGroup">
                            <p:stCondLst>
                              <p:cond delay="2000"/>
                            </p:stCondLst>
                            <p:childTnLst>
                              <p:par>
                                <p:cTn id="590" presetID="1" presetClass="exit" presetSubtype="0" fill="hold" nodeType="afterEffect">
                                  <p:stCondLst>
                                    <p:cond delay="0"/>
                                  </p:stCondLst>
                                  <p:childTnLst>
                                    <p:set>
                                      <p:cBhvr>
                                        <p:cTn id="591" dur="1" fill="hold">
                                          <p:stCondLst>
                                            <p:cond delay="0"/>
                                          </p:stCondLst>
                                        </p:cTn>
                                        <p:tgtEl>
                                          <p:spTgt spid="24693"/>
                                        </p:tgtEl>
                                        <p:attrNameLst>
                                          <p:attrName>style.visibility</p:attrName>
                                        </p:attrNameLst>
                                      </p:cBhvr>
                                      <p:to>
                                        <p:strVal val="hidden"/>
                                      </p:to>
                                    </p:set>
                                  </p:childTnLst>
                                </p:cTn>
                              </p:par>
                              <p:par>
                                <p:cTn id="592" presetID="1" presetClass="entr" presetSubtype="0" fill="hold" nodeType="withEffect">
                                  <p:stCondLst>
                                    <p:cond delay="0"/>
                                  </p:stCondLst>
                                  <p:childTnLst>
                                    <p:set>
                                      <p:cBhvr>
                                        <p:cTn id="593" dur="1" fill="hold">
                                          <p:stCondLst>
                                            <p:cond delay="0"/>
                                          </p:stCondLst>
                                        </p:cTn>
                                        <p:tgtEl>
                                          <p:spTgt spid="24695"/>
                                        </p:tgtEl>
                                        <p:attrNameLst>
                                          <p:attrName>style.visibility</p:attrName>
                                        </p:attrNameLst>
                                      </p:cBhvr>
                                      <p:to>
                                        <p:strVal val="visible"/>
                                      </p:to>
                                    </p:set>
                                  </p:childTnLst>
                                </p:cTn>
                              </p:par>
                            </p:childTnLst>
                          </p:cTn>
                        </p:par>
                      </p:childTnLst>
                    </p:cTn>
                  </p:par>
                  <p:par>
                    <p:cTn id="594" fill="hold" nodeType="clickPar">
                      <p:stCondLst>
                        <p:cond delay="indefinite"/>
                      </p:stCondLst>
                      <p:childTnLst>
                        <p:par>
                          <p:cTn id="595" fill="hold" nodeType="withGroup">
                            <p:stCondLst>
                              <p:cond delay="0"/>
                            </p:stCondLst>
                            <p:childTnLst>
                              <p:par>
                                <p:cTn id="596" presetID="8" presetClass="exit" presetSubtype="16" fill="hold" nodeType="clickEffect">
                                  <p:stCondLst>
                                    <p:cond delay="0"/>
                                  </p:stCondLst>
                                  <p:childTnLst>
                                    <p:animEffect transition="out" filter="diamond(in)">
                                      <p:cBhvr>
                                        <p:cTn id="597" dur="2000"/>
                                        <p:tgtEl>
                                          <p:spTgt spid="24695"/>
                                        </p:tgtEl>
                                      </p:cBhvr>
                                    </p:animEffect>
                                    <p:set>
                                      <p:cBhvr>
                                        <p:cTn id="598" dur="1" fill="hold">
                                          <p:stCondLst>
                                            <p:cond delay="1999"/>
                                          </p:stCondLst>
                                        </p:cTn>
                                        <p:tgtEl>
                                          <p:spTgt spid="24695"/>
                                        </p:tgtEl>
                                        <p:attrNameLst>
                                          <p:attrName>style.visibility</p:attrName>
                                        </p:attrNameLst>
                                      </p:cBhvr>
                                      <p:to>
                                        <p:strVal val="hidden"/>
                                      </p:to>
                                    </p:set>
                                  </p:childTnLst>
                                </p:cTn>
                              </p:par>
                            </p:childTnLst>
                          </p:cTn>
                        </p:par>
                        <p:par>
                          <p:cTn id="599" fill="hold" nodeType="afterGroup">
                            <p:stCondLst>
                              <p:cond delay="2000"/>
                            </p:stCondLst>
                            <p:childTnLst>
                              <p:par>
                                <p:cTn id="600" presetID="8" presetClass="entr" presetSubtype="32" fill="hold" nodeType="afterEffect">
                                  <p:stCondLst>
                                    <p:cond delay="0"/>
                                  </p:stCondLst>
                                  <p:childTnLst>
                                    <p:set>
                                      <p:cBhvr>
                                        <p:cTn id="601" dur="1" fill="hold">
                                          <p:stCondLst>
                                            <p:cond delay="0"/>
                                          </p:stCondLst>
                                        </p:cTn>
                                        <p:tgtEl>
                                          <p:spTgt spid="24696"/>
                                        </p:tgtEl>
                                        <p:attrNameLst>
                                          <p:attrName>style.visibility</p:attrName>
                                        </p:attrNameLst>
                                      </p:cBhvr>
                                      <p:to>
                                        <p:strVal val="visible"/>
                                      </p:to>
                                    </p:set>
                                    <p:animEffect transition="in" filter="diamond(out)">
                                      <p:cBhvr>
                                        <p:cTn id="602" dur="2000"/>
                                        <p:tgtEl>
                                          <p:spTgt spid="24696"/>
                                        </p:tgtEl>
                                      </p:cBhvr>
                                    </p:animEffect>
                                  </p:childTnLst>
                                </p:cTn>
                              </p:par>
                              <p:par>
                                <p:cTn id="603" presetID="1" presetClass="entr" presetSubtype="0" fill="hold" nodeType="withEffect">
                                  <p:stCondLst>
                                    <p:cond delay="0"/>
                                  </p:stCondLst>
                                  <p:childTnLst>
                                    <p:set>
                                      <p:cBhvr>
                                        <p:cTn id="604" dur="1" fill="hold">
                                          <p:stCondLst>
                                            <p:cond delay="0"/>
                                          </p:stCondLst>
                                        </p:cTn>
                                        <p:tgtEl>
                                          <p:spTgt spid="24697"/>
                                        </p:tgtEl>
                                        <p:attrNameLst>
                                          <p:attrName>style.visibility</p:attrName>
                                        </p:attrNameLst>
                                      </p:cBhvr>
                                      <p:to>
                                        <p:strVal val="visible"/>
                                      </p:to>
                                    </p:set>
                                  </p:childTnLst>
                                </p:cTn>
                              </p:par>
                            </p:childTnLst>
                          </p:cTn>
                        </p:par>
                      </p:childTnLst>
                    </p:cTn>
                  </p:par>
                  <p:par>
                    <p:cTn id="605" fill="hold" nodeType="clickPar">
                      <p:stCondLst>
                        <p:cond delay="indefinite"/>
                      </p:stCondLst>
                      <p:childTnLst>
                        <p:par>
                          <p:cTn id="606" fill="hold" nodeType="withGroup">
                            <p:stCondLst>
                              <p:cond delay="0"/>
                            </p:stCondLst>
                            <p:childTnLst>
                              <p:par>
                                <p:cTn id="607" presetID="0" presetClass="path" presetSubtype="0" accel="50000" decel="50000" fill="hold" nodeType="clickEffect">
                                  <p:stCondLst>
                                    <p:cond delay="0"/>
                                  </p:stCondLst>
                                  <p:childTnLst>
                                    <p:animMotion origin="layout" path="M -5.55556E-7 5.18519E-6 L -5.55556E-7 -0.13657 " pathEditMode="relative" ptsTypes="AA">
                                      <p:cBhvr>
                                        <p:cTn id="608" dur="2000" fill="hold"/>
                                        <p:tgtEl>
                                          <p:spTgt spid="24696"/>
                                        </p:tgtEl>
                                        <p:attrNameLst>
                                          <p:attrName>ppt_x</p:attrName>
                                          <p:attrName>ppt_y</p:attrName>
                                        </p:attrNameLst>
                                      </p:cBhvr>
                                    </p:animMotion>
                                  </p:childTnLst>
                                </p:cTn>
                              </p:par>
                              <p:par>
                                <p:cTn id="609" presetID="0" presetClass="path" presetSubtype="0" accel="50000" decel="50000" fill="hold" nodeType="withEffect">
                                  <p:stCondLst>
                                    <p:cond delay="0"/>
                                  </p:stCondLst>
                                  <p:childTnLst>
                                    <p:animMotion origin="layout" path="M -0.00382 -2.22222E-6 L -0.00382 -0.13634 " pathEditMode="relative" rAng="0" ptsTypes="AA">
                                      <p:cBhvr>
                                        <p:cTn id="610" dur="2000" fill="hold"/>
                                        <p:tgtEl>
                                          <p:spTgt spid="24697"/>
                                        </p:tgtEl>
                                        <p:attrNameLst>
                                          <p:attrName>ppt_x</p:attrName>
                                          <p:attrName>ppt_y</p:attrName>
                                        </p:attrNameLst>
                                      </p:cBhvr>
                                      <p:rCtr x="0" y="-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8" grpId="1" animBg="1"/>
      <p:bldP spid="24600" grpId="0" animBg="1"/>
      <p:bldP spid="24608" grpId="0" animBg="1"/>
      <p:bldP spid="24608" grpId="1" animBg="1"/>
      <p:bldP spid="24620" grpId="0" animBg="1"/>
      <p:bldP spid="24620" grpId="1" animBg="1"/>
      <p:bldP spid="24622" grpId="0" animBg="1"/>
      <p:bldP spid="24622" grpId="1" animBg="1"/>
      <p:bldP spid="24623" grpId="0" animBg="1"/>
      <p:bldP spid="24623" grpId="1" animBg="1"/>
      <p:bldP spid="24644" grpId="0" animBg="1"/>
      <p:bldP spid="24644" grpId="1" animBg="1"/>
      <p:bldP spid="24645" grpId="0" animBg="1"/>
      <p:bldP spid="24645" grpId="1" animBg="1"/>
      <p:bldP spid="24669" grpId="0" animBg="1"/>
      <p:bldP spid="24669" grpId="1" animBg="1"/>
      <p:bldP spid="24675" grpId="0" animBg="1"/>
      <p:bldP spid="24675" grpId="1" animBg="1"/>
      <p:bldP spid="24676" grpId="0" animBg="1"/>
      <p:bldP spid="24676" grpId="1" animBg="1"/>
      <p:bldP spid="24682" grpId="0" animBg="1"/>
      <p:bldP spid="24682" grpId="1" animBg="1"/>
      <p:bldP spid="24684" grpId="0" animBg="1"/>
      <p:bldP spid="24684" grpId="1" animBg="1"/>
      <p:bldP spid="24685" grpId="0" animBg="1"/>
      <p:bldP spid="2468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985A3755-0B7B-4C42-AFE3-24137D54433E}" type="slidenum">
              <a:rPr lang="en-US">
                <a:latin typeface="Arial" pitchFamily="34" charset="0"/>
                <a:cs typeface="Arial" pitchFamily="34" charset="0"/>
              </a:rPr>
              <a:pPr>
                <a:defRPr/>
              </a:pPr>
              <a:t>19</a:t>
            </a:fld>
            <a:endParaRPr lang="en-US">
              <a:latin typeface="Arial" pitchFamily="34" charset="0"/>
              <a:cs typeface="Arial" pitchFamily="34" charset="0"/>
            </a:endParaRP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3208" r="43750" b="3773"/>
          <a:stretch>
            <a:fillRect/>
          </a:stretch>
        </p:blipFill>
        <p:spPr bwMode="auto">
          <a:xfrm>
            <a:off x="2667000" y="2286000"/>
            <a:ext cx="190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AutoShape 7"/>
          <p:cNvSpPr>
            <a:spLocks noChangeArrowheads="1"/>
          </p:cNvSpPr>
          <p:nvPr/>
        </p:nvSpPr>
        <p:spPr bwMode="auto">
          <a:xfrm>
            <a:off x="5638800" y="2362200"/>
            <a:ext cx="4343400" cy="3733800"/>
          </a:xfrm>
          <a:prstGeom prst="wedgeRectCallout">
            <a:avLst>
              <a:gd name="adj1" fmla="val -77352"/>
              <a:gd name="adj2" fmla="val 3001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lvl="4" eaLnBrk="0" hangingPunct="0"/>
            <a:endParaRPr lang="en-US" sz="100" b="1">
              <a:latin typeface="Arial" charset="0"/>
              <a:cs typeface="Arial" charset="0"/>
            </a:endParaRPr>
          </a:p>
          <a:p>
            <a:pPr lvl="1" eaLnBrk="0" hangingPunct="0"/>
            <a:r>
              <a:rPr lang="en-US" sz="2400" b="1">
                <a:latin typeface="Arial" charset="0"/>
                <a:cs typeface="Arial" charset="0"/>
              </a:rPr>
              <a:t>Truyền dẫn nhị phân</a:t>
            </a:r>
            <a:r>
              <a:rPr lang="en-US" sz="2800">
                <a:latin typeface="Arial" charset="0"/>
                <a:cs typeface="Arial" charset="0"/>
              </a:rPr>
              <a:t> </a:t>
            </a:r>
          </a:p>
          <a:p>
            <a:pPr lvl="1" eaLnBrk="0" hangingPunct="0">
              <a:buFontTx/>
              <a:buChar char="•"/>
            </a:pPr>
            <a:r>
              <a:rPr lang="en-US" sz="2600">
                <a:latin typeface="Arial" charset="0"/>
                <a:cs typeface="Arial" charset="0"/>
              </a:rPr>
              <a:t> Dây, đầu nối, điện áp</a:t>
            </a:r>
          </a:p>
          <a:p>
            <a:pPr lvl="1" eaLnBrk="0" hangingPunct="0">
              <a:buFontTx/>
              <a:buChar char="•"/>
            </a:pPr>
            <a:r>
              <a:rPr lang="en-US" sz="2600">
                <a:latin typeface="Arial" charset="0"/>
                <a:cs typeface="Arial" charset="0"/>
              </a:rPr>
              <a:t> Tốc độ truyền dữ liệu</a:t>
            </a:r>
          </a:p>
          <a:p>
            <a:pPr lvl="1" eaLnBrk="0" hangingPunct="0">
              <a:buFontTx/>
              <a:buChar char="•"/>
            </a:pPr>
            <a:r>
              <a:rPr lang="en-US" sz="2600">
                <a:latin typeface="Arial" charset="0"/>
                <a:cs typeface="Arial" charset="0"/>
              </a:rPr>
              <a:t> Phương tiện truyền dẫn</a:t>
            </a:r>
          </a:p>
          <a:p>
            <a:pPr lvl="1" eaLnBrk="0" hangingPunct="0">
              <a:buFontTx/>
              <a:buChar char="•"/>
            </a:pPr>
            <a:r>
              <a:rPr lang="en-US" sz="2600">
                <a:latin typeface="Arial" charset="0"/>
                <a:cs typeface="Arial" charset="0"/>
              </a:rPr>
              <a:t> Chế độ truyền dẫn (simplex, half-duplex, full-duplex)</a:t>
            </a:r>
          </a:p>
          <a:p>
            <a:pPr algn="ctr" eaLnBrk="0" hangingPunct="0"/>
            <a:endParaRPr lang="en-US" sz="2600">
              <a:latin typeface="Arial" charset="0"/>
              <a:cs typeface="Arial" charset="0"/>
            </a:endParaRPr>
          </a:p>
        </p:txBody>
      </p:sp>
      <p:sp>
        <p:nvSpPr>
          <p:cNvPr id="45062" name="Rectangle 8"/>
          <p:cNvSpPr>
            <a:spLocks noChangeArrowheads="1"/>
          </p:cNvSpPr>
          <p:nvPr/>
        </p:nvSpPr>
        <p:spPr bwMode="auto">
          <a:xfrm>
            <a:off x="2590800" y="5153025"/>
            <a:ext cx="2057400" cy="457200"/>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latin typeface="Arial" charset="0"/>
              <a:cs typeface="Arial" charset="0"/>
            </a:endParaRPr>
          </a:p>
        </p:txBody>
      </p:sp>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188074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82C5-8768-4C32-94A4-1E1F8A4705D2}"/>
              </a:ext>
            </a:extLst>
          </p:cNvPr>
          <p:cNvSpPr>
            <a:spLocks noGrp="1"/>
          </p:cNvSpPr>
          <p:nvPr>
            <p:ph type="title"/>
          </p:nvPr>
        </p:nvSpPr>
        <p:spPr/>
        <p:txBody>
          <a:bodyPr/>
          <a:lstStyle/>
          <a:p>
            <a:r>
              <a:rPr lang="en-US" dirty="0"/>
              <a:t>NỘI DUNG</a:t>
            </a:r>
          </a:p>
        </p:txBody>
      </p:sp>
      <p:sp>
        <p:nvSpPr>
          <p:cNvPr id="3" name="Content Placeholder 2">
            <a:extLst>
              <a:ext uri="{FF2B5EF4-FFF2-40B4-BE49-F238E27FC236}">
                <a16:creationId xmlns:a16="http://schemas.microsoft.com/office/drawing/2014/main" id="{9C12EACE-6AE0-40B2-99DF-8C7CDC412718}"/>
              </a:ext>
            </a:extLst>
          </p:cNvPr>
          <p:cNvSpPr>
            <a:spLocks noGrp="1"/>
          </p:cNvSpPr>
          <p:nvPr>
            <p:ph idx="1"/>
          </p:nvPr>
        </p:nvSpPr>
        <p:spPr/>
        <p:txBody>
          <a:bodyPr/>
          <a:lstStyle/>
          <a:p>
            <a:pPr marL="571500" indent="-571500">
              <a:buFont typeface="+mj-lt"/>
              <a:buAutoNum type="romanUcPeriod"/>
            </a:pPr>
            <a:r>
              <a:rPr lang="en-US" dirty="0" err="1"/>
              <a:t>Các</a:t>
            </a:r>
            <a:r>
              <a:rPr lang="en-US" dirty="0"/>
              <a:t> </a:t>
            </a:r>
            <a:r>
              <a:rPr lang="en-US" dirty="0" err="1"/>
              <a:t>tổ</a:t>
            </a:r>
            <a:r>
              <a:rPr lang="en-US" dirty="0"/>
              <a:t> </a:t>
            </a:r>
            <a:r>
              <a:rPr lang="en-US" dirty="0" err="1"/>
              <a:t>chức</a:t>
            </a:r>
            <a:r>
              <a:rPr lang="en-US" dirty="0"/>
              <a:t> </a:t>
            </a:r>
            <a:r>
              <a:rPr lang="en-US" dirty="0" err="1"/>
              <a:t>định</a:t>
            </a:r>
            <a:r>
              <a:rPr lang="en-US" dirty="0"/>
              <a:t> </a:t>
            </a:r>
            <a:r>
              <a:rPr lang="en-US" dirty="0" err="1"/>
              <a:t>chuẩn</a:t>
            </a:r>
            <a:r>
              <a:rPr lang="en-US" dirty="0"/>
              <a:t> </a:t>
            </a:r>
            <a:r>
              <a:rPr lang="en-US" dirty="0" err="1"/>
              <a:t>mạng</a:t>
            </a:r>
            <a:r>
              <a:rPr lang="en-US" dirty="0"/>
              <a:t> </a:t>
            </a:r>
            <a:r>
              <a:rPr lang="en-US" dirty="0" err="1"/>
              <a:t>máy</a:t>
            </a:r>
            <a:r>
              <a:rPr lang="en-US" dirty="0"/>
              <a:t> </a:t>
            </a:r>
            <a:r>
              <a:rPr lang="en-US" dirty="0" err="1"/>
              <a:t>tính</a:t>
            </a:r>
            <a:endParaRPr lang="en-US" dirty="0"/>
          </a:p>
          <a:p>
            <a:pPr marL="571500" indent="-571500">
              <a:buFont typeface="+mj-lt"/>
              <a:buAutoNum type="romanUcPeriod"/>
            </a:pPr>
            <a:r>
              <a:rPr lang="en-US" dirty="0" err="1"/>
              <a:t>Mô</a:t>
            </a:r>
            <a:r>
              <a:rPr lang="en-US" dirty="0"/>
              <a:t> </a:t>
            </a:r>
            <a:r>
              <a:rPr lang="en-US" dirty="0" err="1"/>
              <a:t>hình</a:t>
            </a:r>
            <a:r>
              <a:rPr lang="en-US" dirty="0"/>
              <a:t> OSI</a:t>
            </a:r>
          </a:p>
          <a:p>
            <a:pPr marL="571500" indent="-571500">
              <a:buFont typeface="+mj-lt"/>
              <a:buAutoNum type="romanUcPeriod"/>
            </a:pPr>
            <a:r>
              <a:rPr lang="en-US" dirty="0" err="1"/>
              <a:t>Mô</a:t>
            </a:r>
            <a:r>
              <a:rPr lang="en-US" dirty="0"/>
              <a:t> </a:t>
            </a:r>
            <a:r>
              <a:rPr lang="en-US" dirty="0" err="1"/>
              <a:t>hình</a:t>
            </a:r>
            <a:r>
              <a:rPr lang="en-US" dirty="0"/>
              <a:t> TCP/IP</a:t>
            </a:r>
          </a:p>
          <a:p>
            <a:pPr marL="571500" indent="-571500">
              <a:buFont typeface="+mj-lt"/>
              <a:buAutoNum type="romanUcPeriod"/>
            </a:pPr>
            <a:r>
              <a:rPr lang="en-US" dirty="0"/>
              <a:t>Ph</a:t>
            </a:r>
            <a:r>
              <a:rPr lang="vi-VN" dirty="0"/>
              <a:t>ư</a:t>
            </a:r>
            <a:r>
              <a:rPr lang="en-US" dirty="0" err="1"/>
              <a:t>ơng</a:t>
            </a:r>
            <a:r>
              <a:rPr lang="en-US" dirty="0"/>
              <a:t> </a:t>
            </a:r>
            <a:r>
              <a:rPr lang="en-US" dirty="0" err="1"/>
              <a:t>tiện</a:t>
            </a:r>
            <a:r>
              <a:rPr lang="en-US" dirty="0"/>
              <a:t> </a:t>
            </a:r>
            <a:r>
              <a:rPr lang="en-US" dirty="0" err="1"/>
              <a:t>truyền</a:t>
            </a:r>
            <a:r>
              <a:rPr lang="en-US" dirty="0"/>
              <a:t> </a:t>
            </a:r>
            <a:r>
              <a:rPr lang="en-US" dirty="0" err="1"/>
              <a:t>dẫn</a:t>
            </a:r>
            <a:endParaRPr lang="en-US" dirty="0"/>
          </a:p>
        </p:txBody>
      </p:sp>
    </p:spTree>
    <p:extLst>
      <p:ext uri="{BB962C8B-B14F-4D97-AF65-F5344CB8AC3E}">
        <p14:creationId xmlns:p14="http://schemas.microsoft.com/office/powerpoint/2010/main" val="3698786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8945D2CF-9BA2-41D9-BA98-2D362CF74F5A}" type="slidenum">
              <a:rPr lang="en-US">
                <a:latin typeface="Arial" pitchFamily="34" charset="0"/>
                <a:cs typeface="Arial" pitchFamily="34" charset="0"/>
              </a:rPr>
              <a:pPr>
                <a:defRPr/>
              </a:pPr>
              <a:t>20</a:t>
            </a:fld>
            <a:endParaRPr lang="en-US">
              <a:latin typeface="Arial" pitchFamily="34" charset="0"/>
              <a:cs typeface="Arial" pitchFamily="34" charset="0"/>
            </a:endParaRPr>
          </a:p>
        </p:txBody>
      </p:sp>
      <p:pic>
        <p:nvPicPr>
          <p:cNvPr id="46084" name="Picture 3"/>
          <p:cNvPicPr>
            <a:picLocks noChangeAspect="1" noChangeArrowheads="1"/>
          </p:cNvPicPr>
          <p:nvPr/>
        </p:nvPicPr>
        <p:blipFill>
          <a:blip r:embed="rId2">
            <a:extLst>
              <a:ext uri="{28A0092B-C50C-407E-A947-70E740481C1C}">
                <a14:useLocalDpi xmlns:a14="http://schemas.microsoft.com/office/drawing/2010/main" val="0"/>
              </a:ext>
            </a:extLst>
          </a:blip>
          <a:srcRect l="4167" t="13208" r="43750" b="3773"/>
          <a:stretch>
            <a:fillRect/>
          </a:stretch>
        </p:blipFill>
        <p:spPr bwMode="auto">
          <a:xfrm>
            <a:off x="2667000" y="2286000"/>
            <a:ext cx="190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7"/>
          <p:cNvSpPr>
            <a:spLocks noChangeArrowheads="1"/>
          </p:cNvSpPr>
          <p:nvPr/>
        </p:nvSpPr>
        <p:spPr bwMode="auto">
          <a:xfrm>
            <a:off x="2590800" y="4686300"/>
            <a:ext cx="2057400" cy="457200"/>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latin typeface="Arial" charset="0"/>
              <a:cs typeface="Arial" charset="0"/>
            </a:endParaRPr>
          </a:p>
        </p:txBody>
      </p:sp>
      <p:sp>
        <p:nvSpPr>
          <p:cNvPr id="46086" name="AutoShape 11"/>
          <p:cNvSpPr>
            <a:spLocks noChangeArrowheads="1"/>
          </p:cNvSpPr>
          <p:nvPr/>
        </p:nvSpPr>
        <p:spPr bwMode="auto">
          <a:xfrm>
            <a:off x="5562600" y="2667000"/>
            <a:ext cx="4495800" cy="3657600"/>
          </a:xfrm>
          <a:prstGeom prst="wedgeRectCallout">
            <a:avLst>
              <a:gd name="adj1" fmla="val -80889"/>
              <a:gd name="adj2" fmla="val 877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lvl="3" eaLnBrk="0" hangingPunct="0">
              <a:buFont typeface="Arial" charset="0"/>
              <a:buChar char="•"/>
            </a:pPr>
            <a:endParaRPr lang="en-US" sz="2600" b="1">
              <a:latin typeface="Arial" charset="0"/>
              <a:cs typeface="Arial" charset="0"/>
            </a:endParaRPr>
          </a:p>
          <a:p>
            <a:pPr eaLnBrk="0" hangingPunct="0"/>
            <a:r>
              <a:rPr lang="en-US" sz="2600" b="1">
                <a:latin typeface="Arial" charset="0"/>
                <a:cs typeface="Arial" charset="0"/>
              </a:rPr>
              <a:t>Điều khiển liên kết, truy xuất đường truyền</a:t>
            </a:r>
          </a:p>
          <a:p>
            <a:pPr eaLnBrk="0" hangingPunct="0">
              <a:buFontTx/>
              <a:buChar char="•"/>
            </a:pPr>
            <a:r>
              <a:rPr lang="en-US" sz="2600" b="1">
                <a:latin typeface="Arial" charset="0"/>
                <a:cs typeface="Arial" charset="0"/>
              </a:rPr>
              <a:t> </a:t>
            </a:r>
            <a:r>
              <a:rPr lang="en-US" sz="2600">
                <a:latin typeface="Arial" charset="0"/>
                <a:cs typeface="Arial" charset="0"/>
              </a:rPr>
              <a:t>Đóng Frame</a:t>
            </a:r>
          </a:p>
          <a:p>
            <a:pPr eaLnBrk="0" hangingPunct="0">
              <a:buFontTx/>
              <a:buChar char="•"/>
            </a:pPr>
            <a:r>
              <a:rPr lang="en-US" sz="2600">
                <a:latin typeface="Arial" charset="0"/>
                <a:cs typeface="Arial" charset="0"/>
              </a:rPr>
              <a:t> Ghi địa chỉ vật lý</a:t>
            </a:r>
          </a:p>
          <a:p>
            <a:pPr eaLnBrk="0" hangingPunct="0">
              <a:buFontTx/>
              <a:buChar char="•"/>
            </a:pPr>
            <a:r>
              <a:rPr lang="en-US" sz="2600">
                <a:latin typeface="Arial" charset="0"/>
                <a:cs typeface="Arial" charset="0"/>
              </a:rPr>
              <a:t> Điều khiển luồng</a:t>
            </a:r>
          </a:p>
          <a:p>
            <a:pPr eaLnBrk="0" hangingPunct="0">
              <a:buFontTx/>
              <a:buChar char="•"/>
            </a:pPr>
            <a:r>
              <a:rPr lang="en-US" sz="2600">
                <a:latin typeface="Arial" charset="0"/>
                <a:cs typeface="Arial" charset="0"/>
              </a:rPr>
              <a:t> Kiểm soát lỗi, thông báo lỗi</a:t>
            </a:r>
          </a:p>
        </p:txBody>
      </p:sp>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383605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75E9F4E7-3887-4409-AC8B-965272C59E7E}" type="slidenum">
              <a:rPr lang="en-US">
                <a:latin typeface="Arial" pitchFamily="34" charset="0"/>
                <a:cs typeface="Arial" pitchFamily="34" charset="0"/>
              </a:rPr>
              <a:pPr>
                <a:defRPr/>
              </a:pPr>
              <a:t>21</a:t>
            </a:fld>
            <a:endParaRPr lang="en-US">
              <a:latin typeface="Arial" pitchFamily="34" charset="0"/>
              <a:cs typeface="Arial" pitchFamily="34" charset="0"/>
            </a:endParaRPr>
          </a:p>
        </p:txBody>
      </p:sp>
      <p:pic>
        <p:nvPicPr>
          <p:cNvPr id="47108" name="Picture 3"/>
          <p:cNvPicPr>
            <a:picLocks noChangeAspect="1" noChangeArrowheads="1"/>
          </p:cNvPicPr>
          <p:nvPr/>
        </p:nvPicPr>
        <p:blipFill>
          <a:blip r:embed="rId2">
            <a:extLst>
              <a:ext uri="{28A0092B-C50C-407E-A947-70E740481C1C}">
                <a14:useLocalDpi xmlns:a14="http://schemas.microsoft.com/office/drawing/2010/main" val="0"/>
              </a:ext>
            </a:extLst>
          </a:blip>
          <a:srcRect l="4167" t="13208" r="43750" b="3773"/>
          <a:stretch>
            <a:fillRect/>
          </a:stretch>
        </p:blipFill>
        <p:spPr bwMode="auto">
          <a:xfrm>
            <a:off x="2667000" y="2286000"/>
            <a:ext cx="190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AutoShape 4"/>
          <p:cNvSpPr>
            <a:spLocks noChangeArrowheads="1"/>
          </p:cNvSpPr>
          <p:nvPr/>
        </p:nvSpPr>
        <p:spPr bwMode="auto">
          <a:xfrm>
            <a:off x="5638800" y="2362200"/>
            <a:ext cx="4724400" cy="3276600"/>
          </a:xfrm>
          <a:prstGeom prst="wedgeRectCallout">
            <a:avLst>
              <a:gd name="adj1" fmla="val -74398"/>
              <a:gd name="adj2" fmla="val 1322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lvl="4" eaLnBrk="0" hangingPunct="0"/>
            <a:endParaRPr lang="en-US" sz="2600" b="1">
              <a:latin typeface="Arial" charset="0"/>
              <a:cs typeface="Arial" charset="0"/>
            </a:endParaRPr>
          </a:p>
          <a:p>
            <a:pPr lvl="1" eaLnBrk="0" hangingPunct="0"/>
            <a:r>
              <a:rPr lang="en-US" sz="2600" b="1">
                <a:latin typeface="Arial" charset="0"/>
                <a:cs typeface="Arial" charset="0"/>
              </a:rPr>
              <a:t>Địa chỉ mạng và xác định đường đi tốt nhất</a:t>
            </a:r>
            <a:endParaRPr lang="en-US" sz="2600">
              <a:latin typeface="Arial" charset="0"/>
              <a:cs typeface="Arial" charset="0"/>
            </a:endParaRPr>
          </a:p>
          <a:p>
            <a:pPr lvl="1" eaLnBrk="0" hangingPunct="0">
              <a:buFontTx/>
              <a:buChar char="•"/>
            </a:pPr>
            <a:r>
              <a:rPr lang="en-US" sz="2600">
                <a:latin typeface="Arial" charset="0"/>
                <a:cs typeface="Arial" charset="0"/>
              </a:rPr>
              <a:t> Tin cậy</a:t>
            </a:r>
          </a:p>
          <a:p>
            <a:pPr lvl="1" eaLnBrk="0" hangingPunct="0">
              <a:buFontTx/>
              <a:buChar char="•"/>
            </a:pPr>
            <a:r>
              <a:rPr lang="en-US" sz="2600">
                <a:latin typeface="Arial" charset="0"/>
                <a:cs typeface="Arial" charset="0"/>
              </a:rPr>
              <a:t> Địa chỉ luận lý, topo mạng</a:t>
            </a:r>
          </a:p>
          <a:p>
            <a:pPr lvl="1" eaLnBrk="0" hangingPunct="0">
              <a:buFontTx/>
              <a:buChar char="•"/>
            </a:pPr>
            <a:r>
              <a:rPr lang="en-US" sz="2600">
                <a:latin typeface="Arial" charset="0"/>
                <a:cs typeface="Arial" charset="0"/>
              </a:rPr>
              <a:t> Định tuyến (tìm đường đi) cho gói tin</a:t>
            </a:r>
          </a:p>
        </p:txBody>
      </p:sp>
      <p:sp>
        <p:nvSpPr>
          <p:cNvPr id="47110" name="Rectangle 5"/>
          <p:cNvSpPr>
            <a:spLocks noChangeArrowheads="1"/>
          </p:cNvSpPr>
          <p:nvPr/>
        </p:nvSpPr>
        <p:spPr bwMode="auto">
          <a:xfrm>
            <a:off x="2590800" y="4205288"/>
            <a:ext cx="2057400" cy="457200"/>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latin typeface="Arial" charset="0"/>
              <a:cs typeface="Arial" charset="0"/>
            </a:endParaRPr>
          </a:p>
        </p:txBody>
      </p:sp>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592389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424FF674-8C21-41F9-B4BD-24849B317F4B}" type="slidenum">
              <a:rPr lang="en-US">
                <a:latin typeface="Arial" pitchFamily="34" charset="0"/>
                <a:cs typeface="Arial" pitchFamily="34" charset="0"/>
              </a:rPr>
              <a:pPr>
                <a:defRPr/>
              </a:pPr>
              <a:t>22</a:t>
            </a:fld>
            <a:endParaRPr lang="en-US">
              <a:latin typeface="Arial" pitchFamily="34" charset="0"/>
              <a:cs typeface="Arial" pitchFamily="34" charset="0"/>
            </a:endParaRPr>
          </a:p>
        </p:txBody>
      </p:sp>
      <p:pic>
        <p:nvPicPr>
          <p:cNvPr id="48132" name="Picture 3"/>
          <p:cNvPicPr>
            <a:picLocks noChangeAspect="1" noChangeArrowheads="1"/>
          </p:cNvPicPr>
          <p:nvPr/>
        </p:nvPicPr>
        <p:blipFill>
          <a:blip r:embed="rId2">
            <a:extLst>
              <a:ext uri="{28A0092B-C50C-407E-A947-70E740481C1C}">
                <a14:useLocalDpi xmlns:a14="http://schemas.microsoft.com/office/drawing/2010/main" val="0"/>
              </a:ext>
            </a:extLst>
          </a:blip>
          <a:srcRect l="4167" t="13208" r="43750" b="3773"/>
          <a:stretch>
            <a:fillRect/>
          </a:stretch>
        </p:blipFill>
        <p:spPr bwMode="auto">
          <a:xfrm>
            <a:off x="2667000" y="2286000"/>
            <a:ext cx="190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AutoShape 4"/>
          <p:cNvSpPr>
            <a:spLocks noChangeArrowheads="1"/>
          </p:cNvSpPr>
          <p:nvPr/>
        </p:nvSpPr>
        <p:spPr bwMode="auto">
          <a:xfrm>
            <a:off x="5638800" y="2362200"/>
            <a:ext cx="4724400" cy="3810000"/>
          </a:xfrm>
          <a:prstGeom prst="wedgeRectCallout">
            <a:avLst>
              <a:gd name="adj1" fmla="val -75069"/>
              <a:gd name="adj2" fmla="val -741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lvl="4" eaLnBrk="0" hangingPunct="0"/>
            <a:endParaRPr lang="en-US" sz="100" b="1">
              <a:latin typeface="Arial" charset="0"/>
              <a:cs typeface="Arial" charset="0"/>
            </a:endParaRPr>
          </a:p>
          <a:p>
            <a:pPr lvl="1" eaLnBrk="0" hangingPunct="0"/>
            <a:r>
              <a:rPr lang="en-US" sz="2600" b="1">
                <a:latin typeface="Arial" charset="0"/>
                <a:cs typeface="Arial" charset="0"/>
              </a:rPr>
              <a:t>Kết nối end-to-end</a:t>
            </a:r>
          </a:p>
          <a:p>
            <a:pPr lvl="1" eaLnBrk="0" hangingPunct="0">
              <a:buFontTx/>
              <a:buChar char="•"/>
            </a:pPr>
            <a:r>
              <a:rPr lang="en-US" sz="2600">
                <a:latin typeface="Arial" charset="0"/>
                <a:cs typeface="Arial" charset="0"/>
              </a:rPr>
              <a:t> Vận chuyển giữa các host</a:t>
            </a:r>
          </a:p>
          <a:p>
            <a:pPr lvl="1" eaLnBrk="0" hangingPunct="0">
              <a:buFontTx/>
              <a:buChar char="•"/>
            </a:pPr>
            <a:r>
              <a:rPr lang="en-US" sz="2600">
                <a:latin typeface="Arial" charset="0"/>
                <a:cs typeface="Arial" charset="0"/>
              </a:rPr>
              <a:t> Vận chuyển tin cậy</a:t>
            </a:r>
          </a:p>
          <a:p>
            <a:pPr lvl="1" eaLnBrk="0" hangingPunct="0">
              <a:buFontTx/>
              <a:buChar char="•"/>
            </a:pPr>
            <a:r>
              <a:rPr lang="en-US" sz="2600">
                <a:latin typeface="Arial" charset="0"/>
                <a:cs typeface="Arial" charset="0"/>
              </a:rPr>
              <a:t> Thiết lập, duy trì, kết nối các mạch ảo</a:t>
            </a:r>
          </a:p>
          <a:p>
            <a:pPr lvl="1" eaLnBrk="0" hangingPunct="0">
              <a:buFontTx/>
              <a:buChar char="•"/>
            </a:pPr>
            <a:r>
              <a:rPr lang="en-US" sz="2600">
                <a:latin typeface="Arial" charset="0"/>
                <a:cs typeface="Arial" charset="0"/>
              </a:rPr>
              <a:t> Phát hiện lỗi, phục hồi thông tin và điều khiển luồng</a:t>
            </a:r>
          </a:p>
          <a:p>
            <a:pPr algn="ctr" eaLnBrk="0" hangingPunct="0"/>
            <a:endParaRPr lang="en-US" sz="2600">
              <a:latin typeface="Arial" charset="0"/>
              <a:cs typeface="Arial" charset="0"/>
            </a:endParaRPr>
          </a:p>
        </p:txBody>
      </p:sp>
      <p:sp>
        <p:nvSpPr>
          <p:cNvPr id="48134" name="Rectangle 5"/>
          <p:cNvSpPr>
            <a:spLocks noChangeArrowheads="1"/>
          </p:cNvSpPr>
          <p:nvPr/>
        </p:nvSpPr>
        <p:spPr bwMode="auto">
          <a:xfrm>
            <a:off x="2590800" y="3733800"/>
            <a:ext cx="2057400" cy="457200"/>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latin typeface="Arial" charset="0"/>
              <a:cs typeface="Arial" charset="0"/>
            </a:endParaRPr>
          </a:p>
        </p:txBody>
      </p:sp>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4226741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C0EBD1B5-3994-4E5E-B1AC-39B9CE45B1A4}" type="slidenum">
              <a:rPr lang="en-US">
                <a:latin typeface="Arial" pitchFamily="34" charset="0"/>
                <a:cs typeface="Arial" pitchFamily="34" charset="0"/>
              </a:rPr>
              <a:pPr>
                <a:defRPr/>
              </a:pPr>
              <a:t>23</a:t>
            </a:fld>
            <a:endParaRPr lang="en-US">
              <a:latin typeface="Arial" pitchFamily="34" charset="0"/>
              <a:cs typeface="Arial" pitchFamily="34" charset="0"/>
            </a:endParaRPr>
          </a:p>
        </p:txBody>
      </p:sp>
      <p:pic>
        <p:nvPicPr>
          <p:cNvPr id="49156" name="Picture 3"/>
          <p:cNvPicPr>
            <a:picLocks noChangeAspect="1" noChangeArrowheads="1"/>
          </p:cNvPicPr>
          <p:nvPr/>
        </p:nvPicPr>
        <p:blipFill>
          <a:blip r:embed="rId2">
            <a:extLst>
              <a:ext uri="{28A0092B-C50C-407E-A947-70E740481C1C}">
                <a14:useLocalDpi xmlns:a14="http://schemas.microsoft.com/office/drawing/2010/main" val="0"/>
              </a:ext>
            </a:extLst>
          </a:blip>
          <a:srcRect l="4167" t="13208" r="43750" b="3773"/>
          <a:stretch>
            <a:fillRect/>
          </a:stretch>
        </p:blipFill>
        <p:spPr bwMode="auto">
          <a:xfrm>
            <a:off x="2667000" y="2286000"/>
            <a:ext cx="190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AutoShape 4"/>
          <p:cNvSpPr>
            <a:spLocks noChangeArrowheads="1"/>
          </p:cNvSpPr>
          <p:nvPr/>
        </p:nvSpPr>
        <p:spPr bwMode="auto">
          <a:xfrm>
            <a:off x="5638800" y="2362200"/>
            <a:ext cx="4495800" cy="1905000"/>
          </a:xfrm>
          <a:prstGeom prst="wedgeRectCallout">
            <a:avLst>
              <a:gd name="adj1" fmla="val -74718"/>
              <a:gd name="adj2" fmla="val 91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lvl="1" eaLnBrk="0" hangingPunct="0"/>
            <a:r>
              <a:rPr lang="en-US" sz="2600" b="1">
                <a:latin typeface="Arial" charset="0"/>
                <a:cs typeface="Arial" charset="0"/>
              </a:rPr>
              <a:t>Truyền thông liên host</a:t>
            </a:r>
          </a:p>
          <a:p>
            <a:pPr lvl="1" eaLnBrk="0" hangingPunct="0">
              <a:buFontTx/>
              <a:buChar char="•"/>
            </a:pPr>
            <a:r>
              <a:rPr lang="en-US" sz="2600">
                <a:latin typeface="Arial" charset="0"/>
                <a:cs typeface="Arial" charset="0"/>
              </a:rPr>
              <a:t> Thiết lập, quản lý và kết thúc các phiên giữa các ứng dụng</a:t>
            </a:r>
          </a:p>
          <a:p>
            <a:pPr lvl="1">
              <a:spcBef>
                <a:spcPct val="20000"/>
              </a:spcBef>
              <a:buClr>
                <a:schemeClr val="tx1"/>
              </a:buClr>
              <a:buSzPct val="75000"/>
              <a:buFontTx/>
              <a:buChar char="–"/>
            </a:pPr>
            <a:endParaRPr lang="en-US" sz="2600">
              <a:latin typeface="Arial" charset="0"/>
              <a:cs typeface="Arial" charset="0"/>
            </a:endParaRPr>
          </a:p>
        </p:txBody>
      </p:sp>
      <p:sp>
        <p:nvSpPr>
          <p:cNvPr id="49158" name="Rectangle 5"/>
          <p:cNvSpPr>
            <a:spLocks noChangeArrowheads="1"/>
          </p:cNvSpPr>
          <p:nvPr/>
        </p:nvSpPr>
        <p:spPr bwMode="auto">
          <a:xfrm>
            <a:off x="2590800" y="3262313"/>
            <a:ext cx="2057400" cy="457200"/>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latin typeface="Arial" charset="0"/>
              <a:cs typeface="Arial" charset="0"/>
            </a:endParaRPr>
          </a:p>
        </p:txBody>
      </p:sp>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2641055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987D0C31-3FC0-4E3B-8829-6A9341C2DFAA}" type="slidenum">
              <a:rPr lang="en-US">
                <a:latin typeface="Arial" pitchFamily="34" charset="0"/>
                <a:cs typeface="Arial" pitchFamily="34" charset="0"/>
              </a:rPr>
              <a:pPr>
                <a:defRPr/>
              </a:pPr>
              <a:t>24</a:t>
            </a:fld>
            <a:endParaRPr lang="en-US">
              <a:latin typeface="Arial" pitchFamily="34" charset="0"/>
              <a:cs typeface="Arial" pitchFamily="34" charset="0"/>
            </a:endParaRPr>
          </a:p>
        </p:txBody>
      </p:sp>
      <p:pic>
        <p:nvPicPr>
          <p:cNvPr id="50180" name="Picture 3"/>
          <p:cNvPicPr>
            <a:picLocks noChangeAspect="1" noChangeArrowheads="1"/>
          </p:cNvPicPr>
          <p:nvPr/>
        </p:nvPicPr>
        <p:blipFill>
          <a:blip r:embed="rId2">
            <a:extLst>
              <a:ext uri="{28A0092B-C50C-407E-A947-70E740481C1C}">
                <a14:useLocalDpi xmlns:a14="http://schemas.microsoft.com/office/drawing/2010/main" val="0"/>
              </a:ext>
            </a:extLst>
          </a:blip>
          <a:srcRect l="4167" t="13208" r="43750" b="3773"/>
          <a:stretch>
            <a:fillRect/>
          </a:stretch>
        </p:blipFill>
        <p:spPr bwMode="auto">
          <a:xfrm>
            <a:off x="2667000" y="2286000"/>
            <a:ext cx="190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AutoShape 4"/>
          <p:cNvSpPr>
            <a:spLocks noChangeArrowheads="1"/>
          </p:cNvSpPr>
          <p:nvPr/>
        </p:nvSpPr>
        <p:spPr bwMode="auto">
          <a:xfrm>
            <a:off x="5638800" y="2362200"/>
            <a:ext cx="4495800" cy="2438400"/>
          </a:xfrm>
          <a:prstGeom prst="wedgeRectCallout">
            <a:avLst>
              <a:gd name="adj1" fmla="val -74398"/>
              <a:gd name="adj2" fmla="val -2219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lvl="4" eaLnBrk="0" hangingPunct="0"/>
            <a:endParaRPr lang="en-US" sz="500">
              <a:latin typeface="Arial" charset="0"/>
              <a:cs typeface="Arial" charset="0"/>
            </a:endParaRPr>
          </a:p>
          <a:p>
            <a:pPr lvl="1" eaLnBrk="0" hangingPunct="0"/>
            <a:r>
              <a:rPr lang="en-US" sz="2600" b="1">
                <a:latin typeface="Arial" charset="0"/>
                <a:cs typeface="Arial" charset="0"/>
              </a:rPr>
              <a:t>Trình bày dữ liệu</a:t>
            </a:r>
          </a:p>
          <a:p>
            <a:pPr lvl="1" eaLnBrk="0" hangingPunct="0">
              <a:buFontTx/>
              <a:buChar char="•"/>
            </a:pPr>
            <a:r>
              <a:rPr lang="en-US" sz="2600">
                <a:latin typeface="Arial" charset="0"/>
                <a:cs typeface="Arial" charset="0"/>
              </a:rPr>
              <a:t> Định dạng dữ liệu</a:t>
            </a:r>
          </a:p>
          <a:p>
            <a:pPr lvl="1" eaLnBrk="0" hangingPunct="0">
              <a:buFontTx/>
              <a:buChar char="•"/>
            </a:pPr>
            <a:r>
              <a:rPr lang="en-US" sz="2600">
                <a:latin typeface="Arial" charset="0"/>
                <a:cs typeface="Arial" charset="0"/>
              </a:rPr>
              <a:t> Cấu trúc dữ liệu</a:t>
            </a:r>
          </a:p>
          <a:p>
            <a:pPr lvl="1" eaLnBrk="0" hangingPunct="0">
              <a:buFontTx/>
              <a:buChar char="•"/>
            </a:pPr>
            <a:r>
              <a:rPr lang="en-US" sz="2600">
                <a:latin typeface="Arial" charset="0"/>
                <a:cs typeface="Arial" charset="0"/>
              </a:rPr>
              <a:t> Mã hóa</a:t>
            </a:r>
          </a:p>
          <a:p>
            <a:pPr lvl="1" eaLnBrk="0" hangingPunct="0">
              <a:buFontTx/>
              <a:buChar char="•"/>
            </a:pPr>
            <a:r>
              <a:rPr lang="en-US" sz="2600">
                <a:latin typeface="Arial" charset="0"/>
                <a:cs typeface="Arial" charset="0"/>
              </a:rPr>
              <a:t> Nén dữ liệu</a:t>
            </a:r>
          </a:p>
          <a:p>
            <a:pPr algn="ctr" eaLnBrk="0" hangingPunct="0"/>
            <a:endParaRPr lang="en-US" sz="2600">
              <a:latin typeface="Arial" charset="0"/>
              <a:cs typeface="Arial" charset="0"/>
            </a:endParaRPr>
          </a:p>
        </p:txBody>
      </p:sp>
      <p:sp>
        <p:nvSpPr>
          <p:cNvPr id="50182" name="Rectangle 5"/>
          <p:cNvSpPr>
            <a:spLocks noChangeArrowheads="1"/>
          </p:cNvSpPr>
          <p:nvPr/>
        </p:nvSpPr>
        <p:spPr bwMode="auto">
          <a:xfrm>
            <a:off x="2590800" y="2790825"/>
            <a:ext cx="2057400" cy="457200"/>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latin typeface="Arial" charset="0"/>
              <a:cs typeface="Arial" charset="0"/>
            </a:endParaRPr>
          </a:p>
        </p:txBody>
      </p:sp>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2753740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2CE9BBC5-6610-4BC1-99D9-57544DE6E62E}" type="slidenum">
              <a:rPr lang="en-US">
                <a:latin typeface="Arial" pitchFamily="34" charset="0"/>
                <a:cs typeface="Arial" pitchFamily="34" charset="0"/>
              </a:rPr>
              <a:pPr>
                <a:defRPr/>
              </a:pPr>
              <a:t>25</a:t>
            </a:fld>
            <a:endParaRPr lang="en-US">
              <a:latin typeface="Arial" pitchFamily="34" charset="0"/>
              <a:cs typeface="Arial" pitchFamily="34" charset="0"/>
            </a:endParaRPr>
          </a:p>
        </p:txBody>
      </p:sp>
      <p:pic>
        <p:nvPicPr>
          <p:cNvPr id="51204" name="Picture 3"/>
          <p:cNvPicPr>
            <a:picLocks noChangeAspect="1" noChangeArrowheads="1"/>
          </p:cNvPicPr>
          <p:nvPr/>
        </p:nvPicPr>
        <p:blipFill>
          <a:blip r:embed="rId2">
            <a:extLst>
              <a:ext uri="{28A0092B-C50C-407E-A947-70E740481C1C}">
                <a14:useLocalDpi xmlns:a14="http://schemas.microsoft.com/office/drawing/2010/main" val="0"/>
              </a:ext>
            </a:extLst>
          </a:blip>
          <a:srcRect l="4167" t="13208" r="43750" b="3773"/>
          <a:stretch>
            <a:fillRect/>
          </a:stretch>
        </p:blipFill>
        <p:spPr bwMode="auto">
          <a:xfrm>
            <a:off x="2667000" y="2286000"/>
            <a:ext cx="190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AutoShape 4"/>
          <p:cNvSpPr>
            <a:spLocks noChangeArrowheads="1"/>
          </p:cNvSpPr>
          <p:nvPr/>
        </p:nvSpPr>
        <p:spPr bwMode="auto">
          <a:xfrm>
            <a:off x="5638800" y="2362200"/>
            <a:ext cx="4572000" cy="3733800"/>
          </a:xfrm>
          <a:prstGeom prst="wedgeRectCallout">
            <a:avLst>
              <a:gd name="adj1" fmla="val -74306"/>
              <a:gd name="adj2" fmla="val -4392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lvl="4" eaLnBrk="0" hangingPunct="0"/>
            <a:r>
              <a:rPr lang="en-US" sz="2400">
                <a:latin typeface="Arial" charset="0"/>
                <a:cs typeface="Arial" charset="0"/>
              </a:rPr>
              <a:t> </a:t>
            </a:r>
            <a:endParaRPr lang="en-US" sz="2600">
              <a:latin typeface="Arial" charset="0"/>
              <a:cs typeface="Arial" charset="0"/>
            </a:endParaRPr>
          </a:p>
          <a:p>
            <a:pPr lvl="1" eaLnBrk="0" hangingPunct="0"/>
            <a:r>
              <a:rPr lang="en-US" sz="2600" b="1">
                <a:latin typeface="Arial" charset="0"/>
                <a:cs typeface="Arial" charset="0"/>
              </a:rPr>
              <a:t>Các quá trình mạng của ứng dụng</a:t>
            </a:r>
            <a:endParaRPr lang="en-US" sz="2600">
              <a:latin typeface="Arial" charset="0"/>
              <a:cs typeface="Arial" charset="0"/>
            </a:endParaRPr>
          </a:p>
          <a:p>
            <a:pPr lvl="1" eaLnBrk="0" hangingPunct="0">
              <a:buFontTx/>
              <a:buChar char="•"/>
            </a:pPr>
            <a:r>
              <a:rPr lang="en-US" sz="2600">
                <a:latin typeface="Arial" charset="0"/>
                <a:cs typeface="Arial" charset="0"/>
              </a:rPr>
              <a:t> Xác định giao diện giữa người sử dụng và môi trường tham chiếu OSI </a:t>
            </a:r>
          </a:p>
          <a:p>
            <a:pPr lvl="1" eaLnBrk="0" hangingPunct="0">
              <a:buFontTx/>
              <a:buChar char="•"/>
            </a:pPr>
            <a:r>
              <a:rPr lang="en-US" sz="2600">
                <a:latin typeface="Arial" charset="0"/>
                <a:cs typeface="Arial" charset="0"/>
              </a:rPr>
              <a:t> Cung cấp các dịch vụ mạng cho các ứng dụng như email, truyền file…</a:t>
            </a:r>
          </a:p>
        </p:txBody>
      </p:sp>
      <p:sp>
        <p:nvSpPr>
          <p:cNvPr id="51206" name="Rectangle 5"/>
          <p:cNvSpPr>
            <a:spLocks noChangeArrowheads="1"/>
          </p:cNvSpPr>
          <p:nvPr/>
        </p:nvSpPr>
        <p:spPr bwMode="auto">
          <a:xfrm>
            <a:off x="2590800" y="2314575"/>
            <a:ext cx="2057400" cy="457200"/>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latin typeface="Arial" charset="0"/>
              <a:cs typeface="Arial" charset="0"/>
            </a:endParaRPr>
          </a:p>
        </p:txBody>
      </p:sp>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2274198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2C23D970-C034-45D7-AA0E-EF4C99AA4927}" type="slidenum">
              <a:rPr lang="en-US"/>
              <a:pPr>
                <a:defRPr/>
              </a:pPr>
              <a:t>26</a:t>
            </a:fld>
            <a:endParaRPr lang="en-US"/>
          </a:p>
        </p:txBody>
      </p:sp>
      <p:pic>
        <p:nvPicPr>
          <p:cNvPr id="52228" name="Picture 3"/>
          <p:cNvPicPr>
            <a:picLocks noChangeAspect="1" noChangeArrowheads="1"/>
          </p:cNvPicPr>
          <p:nvPr/>
        </p:nvPicPr>
        <p:blipFill>
          <a:blip r:embed="rId2">
            <a:extLst>
              <a:ext uri="{28A0092B-C50C-407E-A947-70E740481C1C}">
                <a14:useLocalDpi xmlns:a14="http://schemas.microsoft.com/office/drawing/2010/main" val="0"/>
              </a:ext>
            </a:extLst>
          </a:blip>
          <a:srcRect l="4167" t="13208" r="43750" b="3773"/>
          <a:stretch>
            <a:fillRect/>
          </a:stretch>
        </p:blipFill>
        <p:spPr bwMode="auto">
          <a:xfrm>
            <a:off x="2667000" y="2286000"/>
            <a:ext cx="190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AutoShape 5"/>
          <p:cNvSpPr>
            <a:spLocks/>
          </p:cNvSpPr>
          <p:nvPr/>
        </p:nvSpPr>
        <p:spPr bwMode="auto">
          <a:xfrm>
            <a:off x="4800600" y="2362200"/>
            <a:ext cx="76200" cy="1828800"/>
          </a:xfrm>
          <a:prstGeom prst="rightBrace">
            <a:avLst>
              <a:gd name="adj1" fmla="val 20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vi-VN" b="1"/>
          </a:p>
        </p:txBody>
      </p:sp>
      <p:sp>
        <p:nvSpPr>
          <p:cNvPr id="52230" name="Rectangle 6"/>
          <p:cNvSpPr>
            <a:spLocks noChangeArrowheads="1"/>
          </p:cNvSpPr>
          <p:nvPr/>
        </p:nvSpPr>
        <p:spPr bwMode="auto">
          <a:xfrm>
            <a:off x="2590800" y="2286000"/>
            <a:ext cx="2057400" cy="1905000"/>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p>
        </p:txBody>
      </p:sp>
      <p:sp>
        <p:nvSpPr>
          <p:cNvPr id="52231" name="AutoShape 7"/>
          <p:cNvSpPr>
            <a:spLocks noChangeArrowheads="1"/>
          </p:cNvSpPr>
          <p:nvPr/>
        </p:nvSpPr>
        <p:spPr bwMode="auto">
          <a:xfrm>
            <a:off x="5715000" y="2362200"/>
            <a:ext cx="3962400" cy="1600200"/>
          </a:xfrm>
          <a:prstGeom prst="wedgeRectCallout">
            <a:avLst>
              <a:gd name="adj1" fmla="val -67949"/>
              <a:gd name="adj2" fmla="val 426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en-US" sz="2600">
                <a:latin typeface="Arial" charset="0"/>
                <a:cs typeface="Arial" charset="0"/>
              </a:rPr>
              <a:t>Những lớp này chỉ tồn tại trong máy tính nguồn và máy tính đích</a:t>
            </a:r>
          </a:p>
        </p:txBody>
      </p:sp>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3189561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0E913D4A-2CCB-47C6-B632-75F523925A26}" type="slidenum">
              <a:rPr lang="en-US">
                <a:latin typeface="Arial" pitchFamily="34" charset="0"/>
                <a:cs typeface="Arial" pitchFamily="34" charset="0"/>
              </a:rPr>
              <a:pPr>
                <a:defRPr/>
              </a:pPr>
              <a:t>27</a:t>
            </a:fld>
            <a:endParaRPr lang="en-US">
              <a:latin typeface="Arial" pitchFamily="34" charset="0"/>
              <a:cs typeface="Arial" pitchFamily="34" charset="0"/>
            </a:endParaRPr>
          </a:p>
        </p:txBody>
      </p:sp>
      <p:pic>
        <p:nvPicPr>
          <p:cNvPr id="53252" name="Picture 3"/>
          <p:cNvPicPr>
            <a:picLocks noChangeAspect="1" noChangeArrowheads="1"/>
          </p:cNvPicPr>
          <p:nvPr/>
        </p:nvPicPr>
        <p:blipFill>
          <a:blip r:embed="rId2">
            <a:extLst>
              <a:ext uri="{28A0092B-C50C-407E-A947-70E740481C1C}">
                <a14:useLocalDpi xmlns:a14="http://schemas.microsoft.com/office/drawing/2010/main" val="0"/>
              </a:ext>
            </a:extLst>
          </a:blip>
          <a:srcRect l="4167" t="13208" r="43750" b="3773"/>
          <a:stretch>
            <a:fillRect/>
          </a:stretch>
        </p:blipFill>
        <p:spPr bwMode="auto">
          <a:xfrm>
            <a:off x="2667000" y="2286000"/>
            <a:ext cx="190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AutoShape 5"/>
          <p:cNvSpPr>
            <a:spLocks/>
          </p:cNvSpPr>
          <p:nvPr/>
        </p:nvSpPr>
        <p:spPr bwMode="auto">
          <a:xfrm>
            <a:off x="4738688" y="4252913"/>
            <a:ext cx="76200" cy="1371600"/>
          </a:xfrm>
          <a:prstGeom prst="rightBrace">
            <a:avLst>
              <a:gd name="adj1" fmla="val 1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vi-VN" b="1">
              <a:latin typeface="Arial" charset="0"/>
              <a:cs typeface="Arial" charset="0"/>
            </a:endParaRPr>
          </a:p>
        </p:txBody>
      </p:sp>
      <p:sp>
        <p:nvSpPr>
          <p:cNvPr id="53254" name="Rectangle 6"/>
          <p:cNvSpPr>
            <a:spLocks noChangeArrowheads="1"/>
          </p:cNvSpPr>
          <p:nvPr/>
        </p:nvSpPr>
        <p:spPr bwMode="auto">
          <a:xfrm>
            <a:off x="2590800" y="4191001"/>
            <a:ext cx="2057400" cy="1419225"/>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latin typeface="Arial" charset="0"/>
              <a:cs typeface="Arial" charset="0"/>
            </a:endParaRPr>
          </a:p>
        </p:txBody>
      </p:sp>
      <p:sp>
        <p:nvSpPr>
          <p:cNvPr id="53255" name="AutoShape 8"/>
          <p:cNvSpPr>
            <a:spLocks noChangeArrowheads="1"/>
          </p:cNvSpPr>
          <p:nvPr/>
        </p:nvSpPr>
        <p:spPr bwMode="auto">
          <a:xfrm>
            <a:off x="5638800" y="3124200"/>
            <a:ext cx="3810000" cy="2362200"/>
          </a:xfrm>
          <a:prstGeom prst="wedgeRectCallout">
            <a:avLst>
              <a:gd name="adj1" fmla="val -70333"/>
              <a:gd name="adj2" fmla="val 2661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en-US" sz="2600">
                <a:latin typeface="Arial" charset="0"/>
                <a:cs typeface="Arial" charset="0"/>
              </a:rPr>
              <a:t>Những lớp này quản lý thông tin di chuyển trong mạng LAN hoặc WAN giữa máy tính nguồn và máy tính đích</a:t>
            </a:r>
          </a:p>
        </p:txBody>
      </p:sp>
      <p:sp>
        <p:nvSpPr>
          <p:cNvPr id="2" name="Title 1"/>
          <p:cNvSpPr>
            <a:spLocks noGrp="1"/>
          </p:cNvSpPr>
          <p:nvPr>
            <p:ph type="title"/>
          </p:nvPr>
        </p:nvSpPr>
        <p:spPr/>
        <p:txBody>
          <a:bodyPr/>
          <a:lstStyle/>
          <a:p>
            <a:r>
              <a:rPr lang="en-US" dirty="0"/>
              <a:t>II. MÔ HÌNH OSI</a:t>
            </a:r>
          </a:p>
        </p:txBody>
      </p:sp>
    </p:spTree>
    <p:extLst>
      <p:ext uri="{BB962C8B-B14F-4D97-AF65-F5344CB8AC3E}">
        <p14:creationId xmlns:p14="http://schemas.microsoft.com/office/powerpoint/2010/main" val="1779647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15C3-DCBB-4ABD-ACB9-BF12009C846E}"/>
              </a:ext>
            </a:extLst>
          </p:cNvPr>
          <p:cNvSpPr>
            <a:spLocks noGrp="1"/>
          </p:cNvSpPr>
          <p:nvPr>
            <p:ph type="title"/>
          </p:nvPr>
        </p:nvSpPr>
        <p:spPr/>
        <p:txBody>
          <a:bodyPr/>
          <a:lstStyle/>
          <a:p>
            <a:endParaRPr lang="en-US"/>
          </a:p>
        </p:txBody>
      </p:sp>
      <p:pic>
        <p:nvPicPr>
          <p:cNvPr id="8194" name="Picture 2" descr="[âIMG]">
            <a:extLst>
              <a:ext uri="{FF2B5EF4-FFF2-40B4-BE49-F238E27FC236}">
                <a16:creationId xmlns:a16="http://schemas.microsoft.com/office/drawing/2014/main" id="{D1ADAF58-F084-4F6E-9A73-403F652A8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5"/>
            <a:ext cx="4631635" cy="6515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âIMG]">
            <a:extLst>
              <a:ext uri="{FF2B5EF4-FFF2-40B4-BE49-F238E27FC236}">
                <a16:creationId xmlns:a16="http://schemas.microsoft.com/office/drawing/2014/main" id="{D1ADAF58-F084-4F6E-9A73-403F652A81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4052"/>
          <a:stretch/>
        </p:blipFill>
        <p:spPr bwMode="auto">
          <a:xfrm>
            <a:off x="4631635" y="60325"/>
            <a:ext cx="7730926" cy="608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92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15C3-DCBB-4ABD-ACB9-BF12009C846E}"/>
              </a:ext>
            </a:extLst>
          </p:cNvPr>
          <p:cNvSpPr>
            <a:spLocks noGrp="1"/>
          </p:cNvSpPr>
          <p:nvPr>
            <p:ph type="title"/>
          </p:nvPr>
        </p:nvSpPr>
        <p:spPr/>
        <p:txBody>
          <a:bodyPr/>
          <a:lstStyle/>
          <a:p>
            <a:r>
              <a:rPr lang="en-US"/>
              <a:t>OSI example</a:t>
            </a:r>
          </a:p>
        </p:txBody>
      </p:sp>
      <p:pic>
        <p:nvPicPr>
          <p:cNvPr id="8194" name="Picture 2" descr="[âIMG]">
            <a:extLst>
              <a:ext uri="{FF2B5EF4-FFF2-40B4-BE49-F238E27FC236}">
                <a16:creationId xmlns:a16="http://schemas.microsoft.com/office/drawing/2014/main" id="{D1ADAF58-F084-4F6E-9A73-403F652A8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799"/>
            <a:ext cx="3782284" cy="53205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vi-VN"/>
          </a:p>
        </p:txBody>
      </p:sp>
      <p:pic>
        <p:nvPicPr>
          <p:cNvPr id="6" name="Picture 2" descr="[âIMG]">
            <a:extLst>
              <a:ext uri="{FF2B5EF4-FFF2-40B4-BE49-F238E27FC236}">
                <a16:creationId xmlns:a16="http://schemas.microsoft.com/office/drawing/2014/main" id="{D1ADAF58-F084-4F6E-9A73-403F652A81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017"/>
          <a:stretch/>
        </p:blipFill>
        <p:spPr bwMode="auto">
          <a:xfrm>
            <a:off x="3783652" y="1066798"/>
            <a:ext cx="8408348" cy="532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21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A0B0C-1D45-443E-9270-8F08EA03556B}"/>
              </a:ext>
            </a:extLst>
          </p:cNvPr>
          <p:cNvSpPr>
            <a:spLocks noGrp="1"/>
          </p:cNvSpPr>
          <p:nvPr>
            <p:ph type="title"/>
          </p:nvPr>
        </p:nvSpPr>
        <p:spPr/>
        <p:txBody>
          <a:bodyPr/>
          <a:lstStyle/>
          <a:p>
            <a:r>
              <a:rPr lang="en-US" dirty="0"/>
              <a:t>I. CÁC TỔ CHỨC ĐỊNH CHUẨN MMT</a:t>
            </a:r>
          </a:p>
        </p:txBody>
      </p:sp>
      <p:sp>
        <p:nvSpPr>
          <p:cNvPr id="3" name="Content Placeholder 2">
            <a:extLst>
              <a:ext uri="{FF2B5EF4-FFF2-40B4-BE49-F238E27FC236}">
                <a16:creationId xmlns:a16="http://schemas.microsoft.com/office/drawing/2014/main" id="{7419F808-9F5A-4B74-BFB8-C7BB1D8D0E1C}"/>
              </a:ext>
            </a:extLst>
          </p:cNvPr>
          <p:cNvSpPr>
            <a:spLocks noGrp="1"/>
          </p:cNvSpPr>
          <p:nvPr>
            <p:ph idx="1"/>
          </p:nvPr>
        </p:nvSpPr>
        <p:spPr/>
        <p:txBody>
          <a:bodyPr/>
          <a:lstStyle/>
          <a:p>
            <a:pPr algn="just"/>
            <a:r>
              <a:rPr lang="vi-VN" dirty="0"/>
              <a:t>Để các thiết bị phần cứng mạng của nhiều nhà sản xuất khác nhau có thể đấu nối, trao đổi thông tin được với nhau trong một</a:t>
            </a:r>
            <a:r>
              <a:rPr lang="en-US" dirty="0"/>
              <a:t> </a:t>
            </a:r>
            <a:r>
              <a:rPr lang="en-US" dirty="0" err="1"/>
              <a:t>hệ</a:t>
            </a:r>
            <a:r>
              <a:rPr lang="en-US" dirty="0"/>
              <a:t> </a:t>
            </a:r>
            <a:r>
              <a:rPr lang="en-US" dirty="0" err="1"/>
              <a:t>thống</a:t>
            </a:r>
            <a:r>
              <a:rPr lang="vi-VN" dirty="0"/>
              <a:t> mạng thì chúng phải được sản xuất theo cùng một chuẩn.</a:t>
            </a:r>
            <a:endParaRPr lang="en-US" dirty="0"/>
          </a:p>
          <a:p>
            <a:pPr algn="just"/>
            <a:r>
              <a:rPr lang="en-US" dirty="0" err="1"/>
              <a:t>Trên</a:t>
            </a:r>
            <a:r>
              <a:rPr lang="en-US" dirty="0"/>
              <a:t> </a:t>
            </a:r>
            <a:r>
              <a:rPr lang="en-US" dirty="0" err="1"/>
              <a:t>thế</a:t>
            </a:r>
            <a:r>
              <a:rPr lang="en-US" dirty="0"/>
              <a:t> </a:t>
            </a:r>
            <a:r>
              <a:rPr lang="en-US" dirty="0" err="1"/>
              <a:t>giới</a:t>
            </a:r>
            <a:r>
              <a:rPr lang="en-US" dirty="0"/>
              <a:t> </a:t>
            </a:r>
            <a:r>
              <a:rPr lang="en-US" dirty="0" err="1"/>
              <a:t>có</a:t>
            </a:r>
            <a:r>
              <a:rPr lang="en-US" dirty="0"/>
              <a:t> </a:t>
            </a:r>
            <a:r>
              <a:rPr lang="en-US" dirty="0" err="1"/>
              <a:t>nhiều</a:t>
            </a:r>
            <a:r>
              <a:rPr lang="en-US" dirty="0"/>
              <a:t> </a:t>
            </a:r>
            <a:r>
              <a:rPr lang="en-US" dirty="0" err="1"/>
              <a:t>tổ</a:t>
            </a:r>
            <a:r>
              <a:rPr lang="en-US" dirty="0"/>
              <a:t> </a:t>
            </a:r>
            <a:r>
              <a:rPr lang="en-US" dirty="0" err="1"/>
              <a:t>chức</a:t>
            </a:r>
            <a:r>
              <a:rPr lang="en-US" dirty="0"/>
              <a:t> </a:t>
            </a:r>
            <a:r>
              <a:rPr lang="en-US" dirty="0" err="1"/>
              <a:t>thực</a:t>
            </a:r>
            <a:r>
              <a:rPr lang="en-US" dirty="0"/>
              <a:t> </a:t>
            </a:r>
            <a:r>
              <a:rPr lang="en-US" dirty="0" err="1"/>
              <a:t>hiện</a:t>
            </a:r>
            <a:r>
              <a:rPr lang="en-US" dirty="0"/>
              <a:t> </a:t>
            </a:r>
            <a:r>
              <a:rPr lang="en-US" dirty="0" err="1"/>
              <a:t>định</a:t>
            </a:r>
            <a:r>
              <a:rPr lang="en-US" dirty="0"/>
              <a:t> </a:t>
            </a:r>
            <a:r>
              <a:rPr lang="en-US" dirty="0" err="1"/>
              <a:t>chuẩn</a:t>
            </a:r>
            <a:r>
              <a:rPr lang="en-US" dirty="0"/>
              <a:t> </a:t>
            </a:r>
            <a:r>
              <a:rPr lang="en-US" dirty="0" err="1"/>
              <a:t>này</a:t>
            </a:r>
            <a:r>
              <a:rPr lang="en-US" dirty="0"/>
              <a:t>. </a:t>
            </a:r>
            <a:r>
              <a:rPr lang="en-US" dirty="0" err="1"/>
              <a:t>Tiêu</a:t>
            </a:r>
            <a:r>
              <a:rPr lang="en-US" dirty="0"/>
              <a:t> </a:t>
            </a:r>
            <a:r>
              <a:rPr lang="en-US" dirty="0" err="1"/>
              <a:t>biểu</a:t>
            </a:r>
            <a:r>
              <a:rPr lang="en-US" dirty="0"/>
              <a:t> </a:t>
            </a:r>
            <a:r>
              <a:rPr lang="en-US" dirty="0" err="1"/>
              <a:t>gồm</a:t>
            </a:r>
            <a:r>
              <a:rPr lang="en-US" dirty="0"/>
              <a:t>:</a:t>
            </a:r>
          </a:p>
          <a:p>
            <a:pPr lvl="1"/>
            <a:r>
              <a:rPr lang="en-US" dirty="0"/>
              <a:t>EIA (Electronic Industry Association)</a:t>
            </a:r>
          </a:p>
          <a:p>
            <a:pPr lvl="1"/>
            <a:r>
              <a:rPr lang="en-US" dirty="0"/>
              <a:t>TIA (Telecom Industry Association)</a:t>
            </a:r>
          </a:p>
          <a:p>
            <a:pPr lvl="1"/>
            <a:r>
              <a:rPr lang="en-US" dirty="0"/>
              <a:t>ISO (International Standard Organization)</a:t>
            </a:r>
          </a:p>
          <a:p>
            <a:pPr lvl="1"/>
            <a:r>
              <a:rPr lang="en-US" dirty="0"/>
              <a:t>ANSI (American National Standard Institute)</a:t>
            </a:r>
          </a:p>
          <a:p>
            <a:pPr lvl="1"/>
            <a:r>
              <a:rPr lang="en-US" dirty="0"/>
              <a:t>IEEE (Institute of Electrical and Electronics Engineers)</a:t>
            </a:r>
          </a:p>
          <a:p>
            <a:pPr lvl="1" algn="just"/>
            <a:endParaRPr lang="en-US" dirty="0"/>
          </a:p>
        </p:txBody>
      </p:sp>
    </p:spTree>
    <p:extLst>
      <p:ext uri="{BB962C8B-B14F-4D97-AF65-F5344CB8AC3E}">
        <p14:creationId xmlns:p14="http://schemas.microsoft.com/office/powerpoint/2010/main" val="376767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Ví dụ</a:t>
            </a:r>
            <a:endParaRPr lang="vi-VN"/>
          </a:p>
        </p:txBody>
      </p:sp>
      <p:sp>
        <p:nvSpPr>
          <p:cNvPr id="3" name="Content Placeholder 2"/>
          <p:cNvSpPr>
            <a:spLocks noGrp="1"/>
          </p:cNvSpPr>
          <p:nvPr>
            <p:ph idx="1"/>
          </p:nvPr>
        </p:nvSpPr>
        <p:spPr/>
        <p:txBody>
          <a:bodyPr/>
          <a:lstStyle/>
          <a:p>
            <a:r>
              <a:rPr lang="en-US" dirty="0" err="1"/>
              <a:t>Bạn</a:t>
            </a:r>
            <a:r>
              <a:rPr lang="en-US" dirty="0"/>
              <a:t> </a:t>
            </a:r>
            <a:r>
              <a:rPr lang="en-US" dirty="0" err="1"/>
              <a:t>gửi</a:t>
            </a:r>
            <a:r>
              <a:rPr lang="en-US" dirty="0"/>
              <a:t> </a:t>
            </a:r>
            <a:r>
              <a:rPr lang="en-US" dirty="0" err="1"/>
              <a:t>một</a:t>
            </a:r>
            <a:r>
              <a:rPr lang="en-US" dirty="0"/>
              <a:t> con </a:t>
            </a:r>
            <a:r>
              <a:rPr lang="en-US" dirty="0" err="1"/>
              <a:t>số</a:t>
            </a:r>
            <a:r>
              <a:rPr lang="en-US" dirty="0"/>
              <a:t> (</a:t>
            </a:r>
            <a:r>
              <a:rPr lang="en-US" dirty="0" err="1"/>
              <a:t>số</a:t>
            </a:r>
            <a:r>
              <a:rPr lang="en-US" dirty="0"/>
              <a:t> </a:t>
            </a:r>
            <a:r>
              <a:rPr lang="en-US" dirty="0" err="1"/>
              <a:t>tiền</a:t>
            </a:r>
            <a:r>
              <a:rPr lang="en-US" dirty="0"/>
              <a:t> </a:t>
            </a:r>
            <a:r>
              <a:rPr lang="en-US" dirty="0" err="1"/>
              <a:t>trong</a:t>
            </a:r>
            <a:r>
              <a:rPr lang="en-US" dirty="0"/>
              <a:t> </a:t>
            </a:r>
            <a:r>
              <a:rPr lang="en-US" dirty="0" err="1"/>
              <a:t>ví</a:t>
            </a:r>
            <a:r>
              <a:rPr lang="en-US" dirty="0"/>
              <a:t> </a:t>
            </a:r>
            <a:r>
              <a:rPr lang="en-US" dirty="0" err="1"/>
              <a:t>của</a:t>
            </a:r>
            <a:r>
              <a:rPr lang="en-US" dirty="0"/>
              <a:t> </a:t>
            </a:r>
            <a:r>
              <a:rPr lang="en-US" dirty="0" err="1"/>
              <a:t>bạn</a:t>
            </a:r>
            <a:r>
              <a:rPr lang="en-US" dirty="0"/>
              <a:t> </a:t>
            </a:r>
            <a:r>
              <a:rPr lang="en-US" dirty="0" err="1"/>
              <a:t>đơn</a:t>
            </a:r>
            <a:r>
              <a:rPr lang="en-US" dirty="0"/>
              <a:t> </a:t>
            </a:r>
            <a:r>
              <a:rPr lang="en-US" dirty="0" err="1"/>
              <a:t>vị</a:t>
            </a:r>
            <a:r>
              <a:rPr lang="en-US" dirty="0"/>
              <a:t> </a:t>
            </a:r>
            <a:r>
              <a:rPr lang="en-US" dirty="0" err="1"/>
              <a:t>nghìn</a:t>
            </a:r>
            <a:r>
              <a:rPr lang="en-US" dirty="0"/>
              <a:t> </a:t>
            </a:r>
            <a:r>
              <a:rPr lang="en-US" dirty="0" err="1"/>
              <a:t>đồng</a:t>
            </a:r>
            <a:r>
              <a:rPr lang="en-US" dirty="0"/>
              <a:t>) </a:t>
            </a:r>
            <a:r>
              <a:rPr lang="en-US" dirty="0" err="1"/>
              <a:t>cho</a:t>
            </a:r>
            <a:r>
              <a:rPr lang="en-US" dirty="0"/>
              <a:t> </a:t>
            </a:r>
            <a:r>
              <a:rPr lang="en-US" dirty="0" err="1"/>
              <a:t>người</a:t>
            </a:r>
            <a:r>
              <a:rPr lang="en-US" dirty="0"/>
              <a:t> </a:t>
            </a:r>
            <a:r>
              <a:rPr lang="en-US" dirty="0" err="1"/>
              <a:t>bạn</a:t>
            </a:r>
            <a:r>
              <a:rPr lang="en-US" dirty="0"/>
              <a:t> </a:t>
            </a:r>
            <a:r>
              <a:rPr lang="en-US" dirty="0" err="1"/>
              <a:t>cùng</a:t>
            </a:r>
            <a:r>
              <a:rPr lang="en-US" dirty="0"/>
              <a:t> </a:t>
            </a:r>
            <a:r>
              <a:rPr lang="en-US" dirty="0" err="1"/>
              <a:t>bàn</a:t>
            </a:r>
            <a:r>
              <a:rPr lang="en-US" dirty="0"/>
              <a:t> </a:t>
            </a:r>
            <a:r>
              <a:rPr lang="en-US" dirty="0" err="1"/>
              <a:t>bằng</a:t>
            </a:r>
            <a:r>
              <a:rPr lang="en-US" dirty="0"/>
              <a:t> </a:t>
            </a:r>
            <a:r>
              <a:rPr lang="en-US" dirty="0" err="1"/>
              <a:t>cách</a:t>
            </a:r>
            <a:r>
              <a:rPr lang="en-US" dirty="0"/>
              <a:t> </a:t>
            </a:r>
            <a:r>
              <a:rPr lang="en-US" dirty="0" err="1"/>
              <a:t>chuyển</a:t>
            </a:r>
            <a:r>
              <a:rPr lang="en-US" dirty="0"/>
              <a:t> sang </a:t>
            </a:r>
            <a:r>
              <a:rPr lang="en-US" dirty="0" err="1"/>
              <a:t>nhị</a:t>
            </a:r>
            <a:r>
              <a:rPr lang="en-US" dirty="0"/>
              <a:t> </a:t>
            </a:r>
            <a:r>
              <a:rPr lang="en-US" dirty="0" err="1"/>
              <a:t>phân</a:t>
            </a:r>
            <a:r>
              <a:rPr lang="en-US" dirty="0"/>
              <a:t> </a:t>
            </a:r>
            <a:r>
              <a:rPr lang="en-US" dirty="0" err="1"/>
              <a:t>và</a:t>
            </a:r>
            <a:r>
              <a:rPr lang="en-US" dirty="0"/>
              <a:t> </a:t>
            </a:r>
            <a:r>
              <a:rPr lang="en-US" dirty="0" err="1"/>
              <a:t>mã</a:t>
            </a:r>
            <a:r>
              <a:rPr lang="en-US" dirty="0"/>
              <a:t> 1 – 0 |. </a:t>
            </a:r>
            <a:r>
              <a:rPr lang="en-US" dirty="0" err="1"/>
              <a:t>Mỗi</a:t>
            </a:r>
            <a:r>
              <a:rPr lang="en-US" dirty="0"/>
              <a:t> 10-20-30 </a:t>
            </a:r>
            <a:r>
              <a:rPr lang="en-US" dirty="0" err="1"/>
              <a:t>giây</a:t>
            </a:r>
            <a:r>
              <a:rPr lang="en-US" dirty="0"/>
              <a:t> </a:t>
            </a:r>
            <a:r>
              <a:rPr lang="en-US" dirty="0" err="1"/>
              <a:t>gửi</a:t>
            </a:r>
            <a:r>
              <a:rPr lang="en-US" dirty="0"/>
              <a:t> 1  </a:t>
            </a:r>
            <a:r>
              <a:rPr lang="en-US" dirty="0" err="1"/>
              <a:t>ký</a:t>
            </a:r>
            <a:r>
              <a:rPr lang="en-US" dirty="0"/>
              <a:t> </a:t>
            </a:r>
            <a:r>
              <a:rPr lang="en-US" dirty="0" err="1"/>
              <a:t>tự</a:t>
            </a:r>
            <a:r>
              <a:rPr lang="en-US" dirty="0"/>
              <a:t> -  </a:t>
            </a:r>
            <a:r>
              <a:rPr lang="en-US" dirty="0" err="1"/>
              <a:t>hoặc</a:t>
            </a:r>
            <a:r>
              <a:rPr lang="en-US" dirty="0"/>
              <a:t> |.</a:t>
            </a:r>
          </a:p>
          <a:p>
            <a:r>
              <a:rPr lang="en-US" dirty="0"/>
              <a:t>Sau </a:t>
            </a:r>
            <a:r>
              <a:rPr lang="en-US" dirty="0" err="1"/>
              <a:t>đó</a:t>
            </a:r>
            <a:r>
              <a:rPr lang="en-US" dirty="0"/>
              <a:t>, </a:t>
            </a:r>
            <a:r>
              <a:rPr lang="en-US" dirty="0" err="1"/>
              <a:t>tạo</a:t>
            </a:r>
            <a:r>
              <a:rPr lang="en-US" dirty="0"/>
              <a:t> </a:t>
            </a:r>
            <a:r>
              <a:rPr lang="en-US" dirty="0" err="1"/>
              <a:t>quy</a:t>
            </a:r>
            <a:r>
              <a:rPr lang="en-US" dirty="0"/>
              <a:t> </a:t>
            </a:r>
            <a:r>
              <a:rPr lang="en-US" dirty="0" err="1"/>
              <a:t>trình</a:t>
            </a:r>
            <a:r>
              <a:rPr lang="en-US" dirty="0"/>
              <a:t> </a:t>
            </a:r>
            <a:r>
              <a:rPr lang="en-US" dirty="0" err="1"/>
              <a:t>này</a:t>
            </a:r>
            <a:r>
              <a:rPr lang="en-US" dirty="0"/>
              <a:t> </a:t>
            </a:r>
            <a:r>
              <a:rPr lang="en-US" dirty="0" err="1"/>
              <a:t>theo</a:t>
            </a:r>
            <a:r>
              <a:rPr lang="en-US" dirty="0"/>
              <a:t> </a:t>
            </a:r>
            <a:r>
              <a:rPr lang="en-US" i="1" dirty="0"/>
              <a:t>‘OSI’ </a:t>
            </a:r>
            <a:r>
              <a:rPr lang="en-US" dirty="0" err="1"/>
              <a:t>như</a:t>
            </a:r>
            <a:r>
              <a:rPr lang="en-US" dirty="0"/>
              <a:t> </a:t>
            </a:r>
            <a:r>
              <a:rPr lang="en-US" dirty="0" err="1"/>
              <a:t>ví</a:t>
            </a:r>
            <a:r>
              <a:rPr lang="en-US" dirty="0"/>
              <a:t> </a:t>
            </a:r>
            <a:r>
              <a:rPr lang="en-US" dirty="0" err="1"/>
              <a:t>dụ</a:t>
            </a:r>
            <a:r>
              <a:rPr lang="en-US" dirty="0"/>
              <a:t> </a:t>
            </a:r>
            <a:r>
              <a:rPr lang="en-US" dirty="0" err="1"/>
              <a:t>trước</a:t>
            </a:r>
            <a:r>
              <a:rPr lang="en-US" dirty="0"/>
              <a:t>.</a:t>
            </a:r>
            <a:endParaRPr lang="vi-VN" dirty="0"/>
          </a:p>
        </p:txBody>
      </p:sp>
    </p:spTree>
    <p:extLst>
      <p:ext uri="{BB962C8B-B14F-4D97-AF65-F5344CB8AC3E}">
        <p14:creationId xmlns:p14="http://schemas.microsoft.com/office/powerpoint/2010/main" val="579218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99DF-27F1-9888-3992-FB70A531A80F}"/>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C7B059A0-0E2E-2D99-4C66-53CA142C70BF}"/>
              </a:ext>
            </a:extLst>
          </p:cNvPr>
          <p:cNvSpPr>
            <a:spLocks noGrp="1"/>
          </p:cNvSpPr>
          <p:nvPr>
            <p:ph idx="1"/>
          </p:nvPr>
        </p:nvSpPr>
        <p:spPr>
          <a:xfrm>
            <a:off x="133350" y="1309687"/>
            <a:ext cx="12058650" cy="5486400"/>
          </a:xfrm>
        </p:spPr>
        <p:txBody>
          <a:bodyPr/>
          <a:lstStyle/>
          <a:p>
            <a:pPr marL="0" indent="0" algn="l">
              <a:buNone/>
            </a:pPr>
            <a:r>
              <a:rPr lang="vi-VN" sz="2800" b="0" i="0" dirty="0">
                <a:solidFill>
                  <a:srgbClr val="0D0D0D"/>
                </a:solidFill>
                <a:effectLst/>
                <a:latin typeface="Söhne"/>
              </a:rPr>
              <a:t>Câu 1: Mục đích chính của mô hình OSI là gì? a) Để chỉ rõ các giao thức mạng cụ thể b) Để cung cấp một cách tiêu chuẩn cho việc truyền thông mạng c) Để phân loại các loại máy tính trong mạng d) Để tạo ra các ứng dụng mạng mới</a:t>
            </a:r>
          </a:p>
          <a:p>
            <a:pPr marL="0" indent="0" algn="l">
              <a:buNone/>
            </a:pPr>
            <a:r>
              <a:rPr lang="vi-VN" sz="2800" b="0" i="0" dirty="0">
                <a:solidFill>
                  <a:srgbClr val="0D0D0D"/>
                </a:solidFill>
                <a:effectLst/>
                <a:latin typeface="Söhne"/>
              </a:rPr>
              <a:t>Câu 2: Mô hình OSI có bao nhiêu lớp? a) 4 b) 5 c) 6 d) 7</a:t>
            </a:r>
          </a:p>
          <a:p>
            <a:pPr marL="0" indent="0" algn="l">
              <a:buNone/>
            </a:pPr>
            <a:r>
              <a:rPr lang="vi-VN" sz="2800" b="0" i="0" dirty="0">
                <a:solidFill>
                  <a:srgbClr val="0D0D0D"/>
                </a:solidFill>
                <a:effectLst/>
                <a:latin typeface="Söhne"/>
              </a:rPr>
              <a:t>Câu 3: Lớp nào của mô hình OSI chịu trách nhiệm xác định địa chỉ vật lý của thiết bị trong mạng? a) Lớp </a:t>
            </a:r>
            <a:r>
              <a:rPr lang="vi-VN" sz="2800" b="0" i="0" dirty="0" err="1">
                <a:solidFill>
                  <a:srgbClr val="0D0D0D"/>
                </a:solidFill>
                <a:effectLst/>
                <a:latin typeface="Söhne"/>
              </a:rPr>
              <a:t>Transport</a:t>
            </a:r>
            <a:r>
              <a:rPr lang="vi-VN" sz="2800" b="0" i="0" dirty="0">
                <a:solidFill>
                  <a:srgbClr val="0D0D0D"/>
                </a:solidFill>
                <a:effectLst/>
                <a:latin typeface="Söhne"/>
              </a:rPr>
              <a:t> b) Lớp </a:t>
            </a:r>
            <a:r>
              <a:rPr lang="vi-VN" sz="2800" b="0" i="0" dirty="0" err="1">
                <a:solidFill>
                  <a:srgbClr val="0D0D0D"/>
                </a:solidFill>
                <a:effectLst/>
                <a:latin typeface="Söhne"/>
              </a:rPr>
              <a:t>Network</a:t>
            </a:r>
            <a:r>
              <a:rPr lang="vi-VN" sz="2800" b="0" i="0" dirty="0">
                <a:solidFill>
                  <a:srgbClr val="0D0D0D"/>
                </a:solidFill>
                <a:effectLst/>
                <a:latin typeface="Söhne"/>
              </a:rPr>
              <a:t> c) Lớp </a:t>
            </a:r>
            <a:r>
              <a:rPr lang="vi-VN" sz="2800" b="0" i="0" dirty="0" err="1">
                <a:solidFill>
                  <a:srgbClr val="0D0D0D"/>
                </a:solidFill>
                <a:effectLst/>
                <a:latin typeface="Söhne"/>
              </a:rPr>
              <a:t>Data</a:t>
            </a:r>
            <a:r>
              <a:rPr lang="vi-VN" sz="2800" b="0" i="0" dirty="0">
                <a:solidFill>
                  <a:srgbClr val="0D0D0D"/>
                </a:solidFill>
                <a:effectLst/>
                <a:latin typeface="Söhne"/>
              </a:rPr>
              <a:t> </a:t>
            </a:r>
            <a:r>
              <a:rPr lang="vi-VN" sz="2800" b="0" i="0" dirty="0" err="1">
                <a:solidFill>
                  <a:srgbClr val="0D0D0D"/>
                </a:solidFill>
                <a:effectLst/>
                <a:latin typeface="Söhne"/>
              </a:rPr>
              <a:t>Link</a:t>
            </a:r>
            <a:r>
              <a:rPr lang="vi-VN" sz="2800" b="0" i="0" dirty="0">
                <a:solidFill>
                  <a:srgbClr val="0D0D0D"/>
                </a:solidFill>
                <a:effectLst/>
                <a:latin typeface="Söhne"/>
              </a:rPr>
              <a:t> d) Lớp </a:t>
            </a:r>
            <a:r>
              <a:rPr lang="vi-VN" sz="2800" b="0" i="0" dirty="0" err="1">
                <a:solidFill>
                  <a:srgbClr val="0D0D0D"/>
                </a:solidFill>
                <a:effectLst/>
                <a:latin typeface="Söhne"/>
              </a:rPr>
              <a:t>Physical</a:t>
            </a:r>
            <a:endParaRPr lang="vi-VN" sz="2800" b="0" i="0" dirty="0">
              <a:solidFill>
                <a:srgbClr val="0D0D0D"/>
              </a:solidFill>
              <a:effectLst/>
              <a:latin typeface="Söhne"/>
            </a:endParaRPr>
          </a:p>
          <a:p>
            <a:pPr marL="0" indent="0" algn="l">
              <a:buNone/>
            </a:pPr>
            <a:r>
              <a:rPr lang="vi-VN" sz="2800" b="0" i="0" dirty="0">
                <a:solidFill>
                  <a:srgbClr val="0D0D0D"/>
                </a:solidFill>
                <a:effectLst/>
                <a:latin typeface="Söhne"/>
              </a:rPr>
              <a:t>Câu 4: Giao thức nào thường hoạt động ở lớp </a:t>
            </a:r>
            <a:r>
              <a:rPr lang="vi-VN" sz="2800" b="0" i="0" dirty="0" err="1">
                <a:solidFill>
                  <a:srgbClr val="0D0D0D"/>
                </a:solidFill>
                <a:effectLst/>
                <a:latin typeface="Söhne"/>
              </a:rPr>
              <a:t>Network</a:t>
            </a:r>
            <a:r>
              <a:rPr lang="vi-VN" sz="2800" b="0" i="0" dirty="0">
                <a:solidFill>
                  <a:srgbClr val="0D0D0D"/>
                </a:solidFill>
                <a:effectLst/>
                <a:latin typeface="Söhne"/>
              </a:rPr>
              <a:t> của mô hình OSI? a) TCP b) UDP c) IP d) HTTP</a:t>
            </a:r>
          </a:p>
          <a:p>
            <a:pPr marL="0" indent="0" algn="l">
              <a:buNone/>
            </a:pPr>
            <a:r>
              <a:rPr lang="vi-VN" sz="2800" b="0" i="0" dirty="0">
                <a:solidFill>
                  <a:srgbClr val="0D0D0D"/>
                </a:solidFill>
                <a:effectLst/>
                <a:latin typeface="Söhne"/>
              </a:rPr>
              <a:t>Câu 5: Lớp nào của mô hình OSI cung cấp các giao diện cho ứng dụng để truy cập vào mạng? a) Lớp </a:t>
            </a:r>
            <a:r>
              <a:rPr lang="vi-VN" sz="2800" b="0" i="0" dirty="0" err="1">
                <a:solidFill>
                  <a:srgbClr val="0D0D0D"/>
                </a:solidFill>
                <a:effectLst/>
                <a:latin typeface="Söhne"/>
              </a:rPr>
              <a:t>Network</a:t>
            </a:r>
            <a:r>
              <a:rPr lang="vi-VN" sz="2800" b="0" i="0" dirty="0">
                <a:solidFill>
                  <a:srgbClr val="0D0D0D"/>
                </a:solidFill>
                <a:effectLst/>
                <a:latin typeface="Söhne"/>
              </a:rPr>
              <a:t> b) Lớp </a:t>
            </a:r>
            <a:r>
              <a:rPr lang="vi-VN" sz="2800" b="0" i="0" dirty="0" err="1">
                <a:solidFill>
                  <a:srgbClr val="0D0D0D"/>
                </a:solidFill>
                <a:effectLst/>
                <a:latin typeface="Söhne"/>
              </a:rPr>
              <a:t>Transport</a:t>
            </a:r>
            <a:r>
              <a:rPr lang="vi-VN" sz="2800" b="0" i="0" dirty="0">
                <a:solidFill>
                  <a:srgbClr val="0D0D0D"/>
                </a:solidFill>
                <a:effectLst/>
                <a:latin typeface="Söhne"/>
              </a:rPr>
              <a:t> c) Lớp </a:t>
            </a:r>
            <a:r>
              <a:rPr lang="vi-VN" sz="2800" b="0" i="0" dirty="0" err="1">
                <a:solidFill>
                  <a:srgbClr val="0D0D0D"/>
                </a:solidFill>
                <a:effectLst/>
                <a:latin typeface="Söhne"/>
              </a:rPr>
              <a:t>Application</a:t>
            </a:r>
            <a:r>
              <a:rPr lang="vi-VN" sz="2800" b="0" i="0" dirty="0">
                <a:solidFill>
                  <a:srgbClr val="0D0D0D"/>
                </a:solidFill>
                <a:effectLst/>
                <a:latin typeface="Söhne"/>
              </a:rPr>
              <a:t> d) Lớp </a:t>
            </a:r>
            <a:r>
              <a:rPr lang="vi-VN" sz="2800" b="0" i="0" dirty="0" err="1">
                <a:solidFill>
                  <a:srgbClr val="0D0D0D"/>
                </a:solidFill>
                <a:effectLst/>
                <a:latin typeface="Söhne"/>
              </a:rPr>
              <a:t>Data</a:t>
            </a:r>
            <a:r>
              <a:rPr lang="vi-VN" sz="2800" b="0" i="0" dirty="0">
                <a:solidFill>
                  <a:srgbClr val="0D0D0D"/>
                </a:solidFill>
                <a:effectLst/>
                <a:latin typeface="Söhne"/>
              </a:rPr>
              <a:t> </a:t>
            </a:r>
            <a:r>
              <a:rPr lang="vi-VN" sz="2800" b="0" i="0" dirty="0" err="1">
                <a:solidFill>
                  <a:srgbClr val="0D0D0D"/>
                </a:solidFill>
                <a:effectLst/>
                <a:latin typeface="Söhne"/>
              </a:rPr>
              <a:t>Link</a:t>
            </a:r>
            <a:endParaRPr lang="vi-VN" sz="2800" b="0" i="0" dirty="0">
              <a:solidFill>
                <a:srgbClr val="0D0D0D"/>
              </a:solidFill>
              <a:effectLst/>
              <a:latin typeface="Söhne"/>
            </a:endParaRPr>
          </a:p>
          <a:p>
            <a:pPr marL="0" indent="0">
              <a:buNone/>
            </a:pPr>
            <a:endParaRPr lang="en-US" sz="2800" dirty="0"/>
          </a:p>
        </p:txBody>
      </p:sp>
    </p:spTree>
    <p:extLst>
      <p:ext uri="{BB962C8B-B14F-4D97-AF65-F5344CB8AC3E}">
        <p14:creationId xmlns:p14="http://schemas.microsoft.com/office/powerpoint/2010/main" val="1060608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2A3A-B613-467A-983B-57150C8D25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68C9B1-BF66-47E8-B391-74582B943063}"/>
              </a:ext>
            </a:extLst>
          </p:cNvPr>
          <p:cNvSpPr>
            <a:spLocks noGrp="1"/>
          </p:cNvSpPr>
          <p:nvPr>
            <p:ph idx="1"/>
          </p:nvPr>
        </p:nvSpPr>
        <p:spPr/>
        <p:txBody>
          <a:bodyPr/>
          <a:lstStyle/>
          <a:p>
            <a:endParaRPr lang="en-US"/>
          </a:p>
        </p:txBody>
      </p:sp>
      <p:pic>
        <p:nvPicPr>
          <p:cNvPr id="9218" name="Picture 2" descr="upload_2015-4-11_12-0-28">
            <a:extLst>
              <a:ext uri="{FF2B5EF4-FFF2-40B4-BE49-F238E27FC236}">
                <a16:creationId xmlns:a16="http://schemas.microsoft.com/office/drawing/2014/main" id="{7A195142-B202-4890-A8E1-583D36652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844" y="304800"/>
            <a:ext cx="9688099" cy="638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94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idx="1"/>
          </p:nvPr>
        </p:nvGraphicFramePr>
        <p:xfrm>
          <a:off x="2133600" y="1371600"/>
          <a:ext cx="7620000" cy="5029200"/>
        </p:xfrm>
        <a:graphic>
          <a:graphicData uri="http://schemas.openxmlformats.org/presentationml/2006/ole">
            <mc:AlternateContent xmlns:mc="http://schemas.openxmlformats.org/markup-compatibility/2006">
              <mc:Choice xmlns:v="urn:schemas-microsoft-com:vml" Requires="v">
                <p:oleObj name="Bitmap Image" r:id="rId2" imgW="5952381" imgH="4352381" progId="PBrush">
                  <p:embed/>
                </p:oleObj>
              </mc:Choice>
              <mc:Fallback>
                <p:oleObj name="Bitmap Image" r:id="rId2" imgW="5952381" imgH="4352381" progId="PBrush">
                  <p:embed/>
                  <p:pic>
                    <p:nvPicPr>
                      <p:cNvPr id="205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7620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err="1">
                <a:latin typeface="Arial" pitchFamily="34" charset="0"/>
                <a:cs typeface="Arial" pitchFamily="34" charset="0"/>
              </a:rPr>
              <a:t>Dòng</a:t>
            </a:r>
            <a:r>
              <a:rPr lang="en-US" dirty="0">
                <a:latin typeface="Arial" pitchFamily="34" charset="0"/>
                <a:cs typeface="Arial" pitchFamily="34" charset="0"/>
              </a:rPr>
              <a:t> </a:t>
            </a:r>
            <a:r>
              <a:rPr lang="en-US" dirty="0" err="1">
                <a:latin typeface="Arial" pitchFamily="34" charset="0"/>
                <a:cs typeface="Arial" pitchFamily="34" charset="0"/>
              </a:rPr>
              <a:t>dữ</a:t>
            </a:r>
            <a:r>
              <a:rPr lang="en-US" dirty="0">
                <a:latin typeface="Arial" pitchFamily="34" charset="0"/>
                <a:cs typeface="Arial" pitchFamily="34" charset="0"/>
              </a:rPr>
              <a:t> </a:t>
            </a:r>
            <a:r>
              <a:rPr lang="en-US" dirty="0" err="1">
                <a:latin typeface="Arial" pitchFamily="34" charset="0"/>
                <a:cs typeface="Arial" pitchFamily="34" charset="0"/>
              </a:rPr>
              <a:t>liệu</a:t>
            </a:r>
            <a:r>
              <a:rPr lang="en-US" dirty="0">
                <a:latin typeface="Arial" pitchFamily="34" charset="0"/>
                <a:cs typeface="Arial" pitchFamily="34" charset="0"/>
              </a:rPr>
              <a:t> </a:t>
            </a:r>
            <a:r>
              <a:rPr lang="en-US" dirty="0" err="1">
                <a:latin typeface="Arial" pitchFamily="34" charset="0"/>
                <a:cs typeface="Arial" pitchFamily="34" charset="0"/>
              </a:rPr>
              <a:t>trên</a:t>
            </a:r>
            <a:r>
              <a:rPr lang="en-US" dirty="0">
                <a:latin typeface="Arial" pitchFamily="34" charset="0"/>
                <a:cs typeface="Arial" pitchFamily="34" charset="0"/>
              </a:rPr>
              <a:t> </a:t>
            </a:r>
            <a:r>
              <a:rPr lang="en-US" dirty="0" err="1">
                <a:latin typeface="Arial" pitchFamily="34" charset="0"/>
                <a:cs typeface="Arial" pitchFamily="34" charset="0"/>
              </a:rPr>
              <a:t>mạng</a:t>
            </a:r>
            <a:endParaRPr lang="en-US" dirty="0"/>
          </a:p>
        </p:txBody>
      </p:sp>
    </p:spTree>
    <p:extLst>
      <p:ext uri="{BB962C8B-B14F-4D97-AF65-F5344CB8AC3E}">
        <p14:creationId xmlns:p14="http://schemas.microsoft.com/office/powerpoint/2010/main" val="1268000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6"/>
          <p:cNvPicPr>
            <a:picLocks noChangeAspect="1" noChangeArrowheads="1"/>
          </p:cNvPicPr>
          <p:nvPr/>
        </p:nvPicPr>
        <p:blipFill>
          <a:blip r:embed="rId3">
            <a:extLst>
              <a:ext uri="{28A0092B-C50C-407E-A947-70E740481C1C}">
                <a14:useLocalDpi xmlns:a14="http://schemas.microsoft.com/office/drawing/2010/main" val="0"/>
              </a:ext>
            </a:extLst>
          </a:blip>
          <a:srcRect t="7663"/>
          <a:stretch>
            <a:fillRect/>
          </a:stretch>
        </p:blipFill>
        <p:spPr bwMode="auto">
          <a:xfrm>
            <a:off x="1872768" y="1085851"/>
            <a:ext cx="8446464"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III. MÔ HÌNH TCP/IP</a:t>
            </a:r>
          </a:p>
        </p:txBody>
      </p:sp>
    </p:spTree>
    <p:extLst>
      <p:ext uri="{BB962C8B-B14F-4D97-AF65-F5344CB8AC3E}">
        <p14:creationId xmlns:p14="http://schemas.microsoft.com/office/powerpoint/2010/main" val="341569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6"/>
          <p:cNvPicPr>
            <a:picLocks noChangeAspect="1" noChangeArrowheads="1"/>
          </p:cNvPicPr>
          <p:nvPr/>
        </p:nvPicPr>
        <p:blipFill>
          <a:blip r:embed="rId3">
            <a:extLst>
              <a:ext uri="{28A0092B-C50C-407E-A947-70E740481C1C}">
                <a14:useLocalDpi xmlns:a14="http://schemas.microsoft.com/office/drawing/2010/main" val="0"/>
              </a:ext>
            </a:extLst>
          </a:blip>
          <a:srcRect t="7663"/>
          <a:stretch>
            <a:fillRect/>
          </a:stretch>
        </p:blipFill>
        <p:spPr bwMode="auto">
          <a:xfrm>
            <a:off x="1872768" y="1085851"/>
            <a:ext cx="8446464"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III. TCP/IP vs OSI </a:t>
            </a:r>
          </a:p>
        </p:txBody>
      </p:sp>
    </p:spTree>
    <p:extLst>
      <p:ext uri="{BB962C8B-B14F-4D97-AF65-F5344CB8AC3E}">
        <p14:creationId xmlns:p14="http://schemas.microsoft.com/office/powerpoint/2010/main" val="3467576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11CB-95CD-4C39-8461-90529122ABBD}"/>
              </a:ext>
            </a:extLst>
          </p:cNvPr>
          <p:cNvSpPr>
            <a:spLocks noGrp="1"/>
          </p:cNvSpPr>
          <p:nvPr>
            <p:ph type="title"/>
          </p:nvPr>
        </p:nvSpPr>
        <p:spPr/>
        <p:txBody>
          <a:bodyPr/>
          <a:lstStyle/>
          <a:p>
            <a:r>
              <a:rPr lang="en-US" dirty="0"/>
              <a:t>III. MÔ HÌNH TCP/IP</a:t>
            </a:r>
          </a:p>
        </p:txBody>
      </p:sp>
      <p:sp>
        <p:nvSpPr>
          <p:cNvPr id="3" name="Content Placeholder 2">
            <a:extLst>
              <a:ext uri="{FF2B5EF4-FFF2-40B4-BE49-F238E27FC236}">
                <a16:creationId xmlns:a16="http://schemas.microsoft.com/office/drawing/2014/main" id="{4EA19ABA-6316-4B83-8613-7D634C51D66E}"/>
              </a:ext>
            </a:extLst>
          </p:cNvPr>
          <p:cNvSpPr>
            <a:spLocks noGrp="1"/>
          </p:cNvSpPr>
          <p:nvPr>
            <p:ph idx="1"/>
          </p:nvPr>
        </p:nvSpPr>
        <p:spPr/>
        <p:txBody>
          <a:bodyPr/>
          <a:lstStyle/>
          <a:p>
            <a:pPr algn="just"/>
            <a:r>
              <a:rPr lang="en-US" dirty="0" err="1"/>
              <a:t>Bộ</a:t>
            </a:r>
            <a:r>
              <a:rPr lang="en-US" dirty="0"/>
              <a:t> </a:t>
            </a:r>
            <a:r>
              <a:rPr lang="en-US" dirty="0" err="1"/>
              <a:t>giao</a:t>
            </a:r>
            <a:r>
              <a:rPr lang="en-US" dirty="0"/>
              <a:t> </a:t>
            </a:r>
            <a:r>
              <a:rPr lang="en-US" dirty="0" err="1"/>
              <a:t>thức</a:t>
            </a:r>
            <a:r>
              <a:rPr lang="en-US" dirty="0"/>
              <a:t> </a:t>
            </a:r>
            <a:r>
              <a:rPr lang="en-US" dirty="0" err="1"/>
              <a:t>liên</a:t>
            </a:r>
            <a:r>
              <a:rPr lang="en-US" dirty="0"/>
              <a:t> </a:t>
            </a:r>
            <a:r>
              <a:rPr lang="en-US" dirty="0" err="1"/>
              <a:t>mạng</a:t>
            </a:r>
            <a:r>
              <a:rPr lang="en-US" dirty="0"/>
              <a:t> </a:t>
            </a:r>
            <a:r>
              <a:rPr lang="en-US" dirty="0" err="1"/>
              <a:t>xuất</a:t>
            </a:r>
            <a:r>
              <a:rPr lang="en-US" dirty="0"/>
              <a:t> </a:t>
            </a:r>
            <a:r>
              <a:rPr lang="en-US" dirty="0" err="1"/>
              <a:t>phát</a:t>
            </a:r>
            <a:r>
              <a:rPr lang="en-US" dirty="0"/>
              <a:t> </a:t>
            </a:r>
            <a:r>
              <a:rPr lang="en-US" dirty="0" err="1"/>
              <a:t>từ</a:t>
            </a:r>
            <a:r>
              <a:rPr lang="en-US" dirty="0"/>
              <a:t> </a:t>
            </a:r>
            <a:r>
              <a:rPr lang="en-US" dirty="0" err="1"/>
              <a:t>công</a:t>
            </a:r>
            <a:r>
              <a:rPr lang="en-US" dirty="0"/>
              <a:t> </a:t>
            </a:r>
            <a:r>
              <a:rPr lang="en-US" dirty="0" err="1"/>
              <a:t>trình</a:t>
            </a:r>
            <a:r>
              <a:rPr lang="en-US" dirty="0"/>
              <a:t> DARPA, </a:t>
            </a:r>
            <a:r>
              <a:rPr lang="en-US" dirty="0" err="1"/>
              <a:t>từ</a:t>
            </a:r>
            <a:r>
              <a:rPr lang="en-US" dirty="0"/>
              <a:t> </a:t>
            </a:r>
            <a:r>
              <a:rPr lang="en-US" dirty="0" err="1"/>
              <a:t>những</a:t>
            </a:r>
            <a:r>
              <a:rPr lang="en-US" dirty="0"/>
              <a:t> </a:t>
            </a:r>
            <a:r>
              <a:rPr lang="en-US" dirty="0" err="1"/>
              <a:t>năm</a:t>
            </a:r>
            <a:r>
              <a:rPr lang="en-US" dirty="0"/>
              <a:t> </a:t>
            </a:r>
            <a:r>
              <a:rPr lang="en-US" dirty="0" err="1"/>
              <a:t>đầu</a:t>
            </a:r>
            <a:r>
              <a:rPr lang="en-US" dirty="0"/>
              <a:t> </a:t>
            </a:r>
            <a:r>
              <a:rPr lang="en-US" dirty="0" err="1"/>
              <a:t>thập</a:t>
            </a:r>
            <a:r>
              <a:rPr lang="en-US" dirty="0"/>
              <a:t> </a:t>
            </a:r>
            <a:r>
              <a:rPr lang="en-US" dirty="0" err="1"/>
              <a:t>niên</a:t>
            </a:r>
            <a:r>
              <a:rPr lang="en-US" dirty="0"/>
              <a:t> </a:t>
            </a:r>
            <a:r>
              <a:rPr lang="en-US" dirty="0" err="1"/>
              <a:t>kỷ</a:t>
            </a:r>
            <a:r>
              <a:rPr lang="en-US" dirty="0"/>
              <a:t> 1970. </a:t>
            </a:r>
          </a:p>
          <a:p>
            <a:pPr algn="just"/>
            <a:r>
              <a:rPr lang="vi-VN" dirty="0"/>
              <a:t>Vào tháng 3 năm 1982, Bộ Quốc phòng Mỹ chấp thuận TCP/IP thành một tiêu chuẩn cho toàn bộ mạng lưới vi tính truyền thông quốc phòng. </a:t>
            </a:r>
            <a:endParaRPr lang="en-US" dirty="0"/>
          </a:p>
          <a:p>
            <a:pPr algn="just"/>
            <a:r>
              <a:rPr lang="vi-VN" dirty="0"/>
              <a:t>Vào năm 1985, Uỷ ban kiến trúc Internet (</a:t>
            </a:r>
            <a:r>
              <a:rPr lang="vi-VN" i="1" dirty="0"/>
              <a:t>Internet Architecture Board</a:t>
            </a:r>
            <a:r>
              <a:rPr lang="vi-VN" dirty="0"/>
              <a:t>) đã dành 3 ngày hội thảo về TCP/IP cho công nghiệp điện toán</a:t>
            </a:r>
            <a:endParaRPr lang="en-US" dirty="0"/>
          </a:p>
          <a:p>
            <a:pPr algn="just"/>
            <a:r>
              <a:rPr lang="en-US" dirty="0" err="1"/>
              <a:t>Ngày</a:t>
            </a:r>
            <a:r>
              <a:rPr lang="en-US" dirty="0"/>
              <a:t> nay, </a:t>
            </a:r>
            <a:r>
              <a:rPr lang="en-US" dirty="0" err="1"/>
              <a:t>mô</a:t>
            </a:r>
            <a:r>
              <a:rPr lang="en-US" dirty="0"/>
              <a:t> </a:t>
            </a:r>
            <a:r>
              <a:rPr lang="en-US" dirty="0" err="1"/>
              <a:t>hình</a:t>
            </a:r>
            <a:r>
              <a:rPr lang="en-US" dirty="0"/>
              <a:t> TCP/IP đ</a:t>
            </a:r>
            <a:r>
              <a:rPr lang="vi-VN" dirty="0"/>
              <a:t>ư</a:t>
            </a:r>
            <a:r>
              <a:rPr lang="en-US" dirty="0" err="1"/>
              <a:t>ợc</a:t>
            </a:r>
            <a:r>
              <a:rPr lang="en-US" dirty="0"/>
              <a:t> </a:t>
            </a:r>
            <a:r>
              <a:rPr lang="en-US" dirty="0" err="1"/>
              <a:t>áp</a:t>
            </a:r>
            <a:r>
              <a:rPr lang="en-US" dirty="0"/>
              <a:t> </a:t>
            </a:r>
            <a:r>
              <a:rPr lang="en-US" dirty="0" err="1"/>
              <a:t>dụng</a:t>
            </a:r>
            <a:r>
              <a:rPr lang="en-US" dirty="0"/>
              <a:t> </a:t>
            </a:r>
            <a:r>
              <a:rPr lang="en-US" dirty="0" err="1"/>
              <a:t>rộng</a:t>
            </a:r>
            <a:r>
              <a:rPr lang="en-US" dirty="0"/>
              <a:t> </a:t>
            </a:r>
            <a:r>
              <a:rPr lang="en-US" dirty="0" err="1"/>
              <a:t>rãi</a:t>
            </a:r>
            <a:r>
              <a:rPr lang="en-US" dirty="0"/>
              <a:t> </a:t>
            </a:r>
            <a:r>
              <a:rPr lang="en-US" dirty="0" err="1"/>
              <a:t>hơn</a:t>
            </a:r>
            <a:r>
              <a:rPr lang="en-US" dirty="0"/>
              <a:t> </a:t>
            </a:r>
            <a:r>
              <a:rPr lang="en-US" dirty="0" err="1"/>
              <a:t>nhiều</a:t>
            </a:r>
            <a:r>
              <a:rPr lang="en-US" dirty="0"/>
              <a:t> so </a:t>
            </a:r>
            <a:r>
              <a:rPr lang="en-US" dirty="0" err="1"/>
              <a:t>với</a:t>
            </a:r>
            <a:r>
              <a:rPr lang="en-US" dirty="0"/>
              <a:t> </a:t>
            </a:r>
            <a:r>
              <a:rPr lang="en-US" dirty="0" err="1"/>
              <a:t>mô</a:t>
            </a:r>
            <a:r>
              <a:rPr lang="en-US" dirty="0"/>
              <a:t> </a:t>
            </a:r>
            <a:r>
              <a:rPr lang="en-US" dirty="0" err="1"/>
              <a:t>hình</a:t>
            </a:r>
            <a:r>
              <a:rPr lang="en-US" dirty="0"/>
              <a:t> OSI.</a:t>
            </a:r>
          </a:p>
        </p:txBody>
      </p:sp>
    </p:spTree>
    <p:extLst>
      <p:ext uri="{BB962C8B-B14F-4D97-AF65-F5344CB8AC3E}">
        <p14:creationId xmlns:p14="http://schemas.microsoft.com/office/powerpoint/2010/main" val="1279845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828" name="Object 4"/>
          <p:cNvGraphicFramePr>
            <a:graphicFrameLocks noGrp="1" noChangeAspect="1"/>
          </p:cNvGraphicFramePr>
          <p:nvPr>
            <p:ph idx="1"/>
          </p:nvPr>
        </p:nvGraphicFramePr>
        <p:xfrm>
          <a:off x="4638675" y="2133600"/>
          <a:ext cx="2914650" cy="3581400"/>
        </p:xfrm>
        <a:graphic>
          <a:graphicData uri="http://schemas.openxmlformats.org/presentationml/2006/ole">
            <mc:AlternateContent xmlns:mc="http://schemas.openxmlformats.org/markup-compatibility/2006">
              <mc:Choice xmlns:v="urn:schemas-microsoft-com:vml" Requires="v">
                <p:oleObj name="Bitmap Image" r:id="rId2" imgW="2914286" imgH="2514286" progId="PBrush">
                  <p:embed/>
                </p:oleObj>
              </mc:Choice>
              <mc:Fallback>
                <p:oleObj name="Bitmap Image" r:id="rId2" imgW="2914286" imgH="2514286" progId="PBrush">
                  <p:embed/>
                  <p:pic>
                    <p:nvPicPr>
                      <p:cNvPr id="20582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2133600"/>
                        <a:ext cx="29146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AE947E54-A335-48D5-A1B9-1C736B0458F5}" type="slidenum">
              <a:rPr lang="en-US">
                <a:latin typeface="Arial" pitchFamily="34" charset="0"/>
                <a:cs typeface="Arial" pitchFamily="34" charset="0"/>
              </a:rPr>
              <a:pPr>
                <a:defRPr/>
              </a:pPr>
              <a:t>37</a:t>
            </a:fld>
            <a:endParaRPr lang="en-US">
              <a:latin typeface="Arial" pitchFamily="34" charset="0"/>
              <a:cs typeface="Arial" pitchFamily="34" charset="0"/>
            </a:endParaRPr>
          </a:p>
        </p:txBody>
      </p:sp>
      <p:sp>
        <p:nvSpPr>
          <p:cNvPr id="5125" name="Rectangle 7"/>
          <p:cNvSpPr>
            <a:spLocks noChangeArrowheads="1"/>
          </p:cNvSpPr>
          <p:nvPr/>
        </p:nvSpPr>
        <p:spPr bwMode="auto">
          <a:xfrm>
            <a:off x="2286000" y="1811339"/>
            <a:ext cx="2514600"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pPr>
            <a:r>
              <a:rPr lang="en-US" sz="2400">
                <a:latin typeface="Arial" charset="0"/>
                <a:cs typeface="Arial" charset="0"/>
              </a:rPr>
              <a:t>	Kiểm soát các giao thức lớp cao, các chủ đề về trình bày, biểu diễn thông tin, mã hóa và điều khiển hội thoại. Đặc tả cho các ứng dụng phổ biến.</a:t>
            </a:r>
          </a:p>
        </p:txBody>
      </p:sp>
      <p:sp>
        <p:nvSpPr>
          <p:cNvPr id="2" name="Title 1"/>
          <p:cNvSpPr>
            <a:spLocks noGrp="1"/>
          </p:cNvSpPr>
          <p:nvPr>
            <p:ph type="title"/>
          </p:nvPr>
        </p:nvSpPr>
        <p:spPr/>
        <p:txBody>
          <a:bodyPr/>
          <a:lstStyle/>
          <a:p>
            <a:r>
              <a:rPr lang="en-US" dirty="0" err="1">
                <a:latin typeface="Arial" pitchFamily="34" charset="0"/>
                <a:cs typeface="Arial" pitchFamily="34" charset="0"/>
              </a:rPr>
              <a:t>Lớp</a:t>
            </a:r>
            <a:r>
              <a:rPr lang="en-US" dirty="0">
                <a:latin typeface="Arial" pitchFamily="34" charset="0"/>
                <a:cs typeface="Arial" pitchFamily="34" charset="0"/>
              </a:rPr>
              <a:t> </a:t>
            </a:r>
            <a:r>
              <a:rPr lang="en-US" dirty="0" err="1">
                <a:latin typeface="Arial" pitchFamily="34" charset="0"/>
                <a:cs typeface="Arial" pitchFamily="34" charset="0"/>
              </a:rPr>
              <a:t>ứng</a:t>
            </a:r>
            <a:r>
              <a:rPr lang="en-US" dirty="0">
                <a:latin typeface="Arial" pitchFamily="34" charset="0"/>
                <a:cs typeface="Arial" pitchFamily="34" charset="0"/>
              </a:rPr>
              <a:t> </a:t>
            </a:r>
            <a:r>
              <a:rPr lang="en-US" dirty="0" err="1">
                <a:latin typeface="Arial" pitchFamily="34" charset="0"/>
                <a:cs typeface="Arial" pitchFamily="34" charset="0"/>
              </a:rPr>
              <a:t>dụng</a:t>
            </a:r>
            <a:endParaRPr lang="en-US" dirty="0"/>
          </a:p>
        </p:txBody>
      </p:sp>
    </p:spTree>
    <p:extLst>
      <p:ext uri="{BB962C8B-B14F-4D97-AF65-F5344CB8AC3E}">
        <p14:creationId xmlns:p14="http://schemas.microsoft.com/office/powerpoint/2010/main" val="4049936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667000" y="304800"/>
            <a:ext cx="7793038" cy="685800"/>
          </a:xfrm>
        </p:spPr>
        <p:txBody>
          <a:bodyPr rtlCol="0">
            <a:normAutofit/>
          </a:bodyPr>
          <a:lstStyle/>
          <a:p>
            <a:pPr fontAlgn="auto">
              <a:spcAft>
                <a:spcPts val="0"/>
              </a:spcAft>
              <a:defRPr/>
            </a:pPr>
            <a:r>
              <a:rPr lang="en-US" dirty="0" err="1">
                <a:latin typeface="Arial" pitchFamily="34" charset="0"/>
                <a:cs typeface="Arial" pitchFamily="34" charset="0"/>
              </a:rPr>
              <a:t>Lớp</a:t>
            </a:r>
            <a:r>
              <a:rPr lang="en-US" dirty="0">
                <a:latin typeface="Arial" pitchFamily="34" charset="0"/>
                <a:cs typeface="Arial" pitchFamily="34" charset="0"/>
              </a:rPr>
              <a:t> </a:t>
            </a:r>
            <a:r>
              <a:rPr lang="en-US" dirty="0" err="1">
                <a:latin typeface="Arial" pitchFamily="34" charset="0"/>
                <a:cs typeface="Arial" pitchFamily="34" charset="0"/>
              </a:rPr>
              <a:t>ứng</a:t>
            </a:r>
            <a:r>
              <a:rPr lang="en-US" dirty="0">
                <a:latin typeface="Arial" pitchFamily="34" charset="0"/>
                <a:cs typeface="Arial" pitchFamily="34" charset="0"/>
              </a:rPr>
              <a:t> </a:t>
            </a:r>
            <a:r>
              <a:rPr lang="en-US" dirty="0" err="1">
                <a:latin typeface="Arial" pitchFamily="34" charset="0"/>
                <a:cs typeface="Arial" pitchFamily="34" charset="0"/>
              </a:rPr>
              <a:t>dụng</a:t>
            </a:r>
            <a:endParaRPr lang="en-US" dirty="0">
              <a:solidFill>
                <a:schemeClr val="tx2">
                  <a:satMod val="130000"/>
                </a:schemeClr>
              </a:solidFill>
              <a:latin typeface="Arial" pitchFamily="34" charset="0"/>
              <a:cs typeface="Arial" pitchFamily="34" charset="0"/>
            </a:endParaRPr>
          </a:p>
        </p:txBody>
      </p:sp>
      <p:sp>
        <p:nvSpPr>
          <p:cNvPr id="124931" name="Rectangle 3"/>
          <p:cNvSpPr>
            <a:spLocks noGrp="1" noChangeArrowheads="1"/>
          </p:cNvSpPr>
          <p:nvPr>
            <p:ph idx="1"/>
          </p:nvPr>
        </p:nvSpPr>
        <p:spPr>
          <a:xfrm>
            <a:off x="2133600" y="1752600"/>
            <a:ext cx="8324850" cy="4495800"/>
          </a:xfrm>
        </p:spPr>
        <p:txBody>
          <a:bodyPr/>
          <a:lstStyle/>
          <a:p>
            <a:pPr eaLnBrk="1" hangingPunct="1">
              <a:lnSpc>
                <a:spcPct val="90000"/>
              </a:lnSpc>
            </a:pPr>
            <a:r>
              <a:rPr lang="en-US" sz="2400">
                <a:latin typeface="Arial" charset="0"/>
                <a:cs typeface="Arial" charset="0"/>
              </a:rPr>
              <a:t>FTP (File Transfer Protocol): là dịch vụ có tạo cầu nối, sử dụng TCP để truyền các tập tin giữa các hệ thống.</a:t>
            </a:r>
          </a:p>
          <a:p>
            <a:pPr eaLnBrk="1" hangingPunct="1">
              <a:lnSpc>
                <a:spcPct val="90000"/>
              </a:lnSpc>
            </a:pPr>
            <a:r>
              <a:rPr lang="en-US" sz="2400">
                <a:latin typeface="Arial" charset="0"/>
                <a:cs typeface="Arial" charset="0"/>
              </a:rPr>
              <a:t>TFTP (Trivial File Transfer Protocol): là dịch vụ không tạo cầu nối, sử dụng UDP. Được dùng trên router để truyền các file cấu hình và hệ điều hành.</a:t>
            </a:r>
          </a:p>
          <a:p>
            <a:pPr eaLnBrk="1" hangingPunct="1">
              <a:lnSpc>
                <a:spcPct val="90000"/>
              </a:lnSpc>
            </a:pPr>
            <a:r>
              <a:rPr lang="en-US" sz="2400">
                <a:latin typeface="Arial" charset="0"/>
                <a:cs typeface="Arial" charset="0"/>
              </a:rPr>
              <a:t>NFS (Network File System): cho phép truy xuất file đến các thiết bị lưu trữ ở xa như một đĩa cứng qua mạng.</a:t>
            </a:r>
          </a:p>
          <a:p>
            <a:pPr eaLnBrk="1" hangingPunct="1">
              <a:lnSpc>
                <a:spcPct val="90000"/>
              </a:lnSpc>
            </a:pPr>
            <a:r>
              <a:rPr lang="en-US" sz="2400">
                <a:latin typeface="Arial" charset="0"/>
                <a:cs typeface="Arial" charset="0"/>
              </a:rPr>
              <a:t>SMTP (Simple Mail Transfer Protocol): quản lý hoạt động truyền e-mail qua mạng máy tính.</a:t>
            </a: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D35B27D7-F2C7-450C-A23D-B98392E4F691}" type="slidenum">
              <a:rPr lang="en-US">
                <a:latin typeface="Arial" pitchFamily="34" charset="0"/>
                <a:cs typeface="Arial" pitchFamily="34" charset="0"/>
              </a:rPr>
              <a:pPr>
                <a:defRPr/>
              </a:pPr>
              <a:t>38</a:t>
            </a:fld>
            <a:endParaRPr lang="en-US">
              <a:latin typeface="Arial" pitchFamily="34" charset="0"/>
              <a:cs typeface="Arial" pitchFamily="34" charset="0"/>
            </a:endParaRPr>
          </a:p>
        </p:txBody>
      </p:sp>
    </p:spTree>
    <p:extLst>
      <p:ext uri="{BB962C8B-B14F-4D97-AF65-F5344CB8AC3E}">
        <p14:creationId xmlns:p14="http://schemas.microsoft.com/office/powerpoint/2010/main" val="949731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057400" y="0"/>
            <a:ext cx="7867650" cy="944562"/>
          </a:xfrm>
        </p:spPr>
        <p:txBody>
          <a:bodyPr rtlCol="0">
            <a:normAutofit/>
          </a:bodyPr>
          <a:lstStyle/>
          <a:p>
            <a:pPr fontAlgn="auto">
              <a:spcAft>
                <a:spcPts val="0"/>
              </a:spcAft>
              <a:defRPr/>
            </a:pPr>
            <a:r>
              <a:rPr lang="en-US" dirty="0" err="1">
                <a:latin typeface="Arial" pitchFamily="34" charset="0"/>
                <a:cs typeface="Arial" pitchFamily="34" charset="0"/>
              </a:rPr>
              <a:t>Lớp</a:t>
            </a:r>
            <a:r>
              <a:rPr lang="en-US" dirty="0">
                <a:latin typeface="Arial" pitchFamily="34" charset="0"/>
                <a:cs typeface="Arial" pitchFamily="34" charset="0"/>
              </a:rPr>
              <a:t> </a:t>
            </a:r>
            <a:r>
              <a:rPr lang="en-US" dirty="0" err="1">
                <a:latin typeface="Arial" pitchFamily="34" charset="0"/>
                <a:cs typeface="Arial" pitchFamily="34" charset="0"/>
              </a:rPr>
              <a:t>ứng</a:t>
            </a:r>
            <a:r>
              <a:rPr lang="en-US" dirty="0">
                <a:latin typeface="Arial" pitchFamily="34" charset="0"/>
                <a:cs typeface="Arial" pitchFamily="34" charset="0"/>
              </a:rPr>
              <a:t> </a:t>
            </a:r>
            <a:r>
              <a:rPr lang="en-US" dirty="0" err="1">
                <a:latin typeface="Arial" pitchFamily="34" charset="0"/>
                <a:cs typeface="Arial" pitchFamily="34" charset="0"/>
              </a:rPr>
              <a:t>dụng</a:t>
            </a:r>
            <a:endParaRPr lang="en-US" dirty="0">
              <a:solidFill>
                <a:schemeClr val="tx2">
                  <a:satMod val="130000"/>
                </a:schemeClr>
              </a:solidFill>
              <a:latin typeface="Arial" pitchFamily="34" charset="0"/>
              <a:cs typeface="Arial" pitchFamily="34" charset="0"/>
            </a:endParaRPr>
          </a:p>
        </p:txBody>
      </p:sp>
      <p:sp>
        <p:nvSpPr>
          <p:cNvPr id="125955" name="Rectangle 3"/>
          <p:cNvSpPr>
            <a:spLocks noGrp="1" noChangeArrowheads="1"/>
          </p:cNvSpPr>
          <p:nvPr>
            <p:ph idx="1"/>
          </p:nvPr>
        </p:nvSpPr>
        <p:spPr/>
        <p:txBody>
          <a:bodyPr/>
          <a:lstStyle/>
          <a:p>
            <a:pPr eaLnBrk="1" hangingPunct="1">
              <a:lnSpc>
                <a:spcPct val="90000"/>
              </a:lnSpc>
            </a:pPr>
            <a:r>
              <a:rPr lang="en-US" sz="2800">
                <a:latin typeface="Arial" charset="0"/>
                <a:cs typeface="Arial" charset="0"/>
              </a:rPr>
              <a:t>Telnet (Terminal emulation): cung cấp khả năng truy nhập từ xa vào máy tính khác. Telnet client là host cục bộ, telnet server là host ở xa.</a:t>
            </a:r>
          </a:p>
          <a:p>
            <a:pPr eaLnBrk="1" hangingPunct="1">
              <a:lnSpc>
                <a:spcPct val="90000"/>
              </a:lnSpc>
            </a:pPr>
            <a:r>
              <a:rPr lang="en-US" sz="2800">
                <a:latin typeface="Arial" charset="0"/>
                <a:cs typeface="Arial" charset="0"/>
              </a:rPr>
              <a:t>SNMP (Simple Network Management): cung cấp một phương pháp để giám sát và điều khiển các thiết bị mạng.</a:t>
            </a:r>
          </a:p>
          <a:p>
            <a:pPr eaLnBrk="1" hangingPunct="1">
              <a:lnSpc>
                <a:spcPct val="90000"/>
              </a:lnSpc>
            </a:pPr>
            <a:r>
              <a:rPr lang="en-US" sz="2800">
                <a:latin typeface="Arial" charset="0"/>
                <a:cs typeface="Arial" charset="0"/>
              </a:rPr>
              <a:t>DNS (Domain Name System): thông dịch tên của các miền (Domain) và các node mạng được công khai sang các địa chỉ IP.</a:t>
            </a: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9D02B656-AC73-4C0D-B81F-F864C3CD047A}" type="slidenum">
              <a:rPr lang="en-US">
                <a:latin typeface="Arial" pitchFamily="34" charset="0"/>
                <a:cs typeface="Arial" pitchFamily="34" charset="0"/>
              </a:rPr>
              <a:pPr>
                <a:defRPr/>
              </a:pPr>
              <a:t>39</a:t>
            </a:fld>
            <a:endParaRPr lang="en-US">
              <a:latin typeface="Arial" pitchFamily="34" charset="0"/>
              <a:cs typeface="Arial" pitchFamily="34" charset="0"/>
            </a:endParaRPr>
          </a:p>
        </p:txBody>
      </p:sp>
    </p:spTree>
    <p:extLst>
      <p:ext uri="{BB962C8B-B14F-4D97-AF65-F5344CB8AC3E}">
        <p14:creationId xmlns:p14="http://schemas.microsoft.com/office/powerpoint/2010/main" val="313112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9537-EF9D-4058-8D22-273DF3048B39}"/>
              </a:ext>
            </a:extLst>
          </p:cNvPr>
          <p:cNvSpPr>
            <a:spLocks noGrp="1"/>
          </p:cNvSpPr>
          <p:nvPr>
            <p:ph type="title"/>
          </p:nvPr>
        </p:nvSpPr>
        <p:spPr/>
        <p:txBody>
          <a:bodyPr/>
          <a:lstStyle/>
          <a:p>
            <a:r>
              <a:rPr lang="en-US" dirty="0"/>
              <a:t>I. CÁC TỔ CHỨC ĐỊNH CHUẨN MMT</a:t>
            </a:r>
          </a:p>
        </p:txBody>
      </p:sp>
      <p:sp>
        <p:nvSpPr>
          <p:cNvPr id="3" name="Content Placeholder 2">
            <a:extLst>
              <a:ext uri="{FF2B5EF4-FFF2-40B4-BE49-F238E27FC236}">
                <a16:creationId xmlns:a16="http://schemas.microsoft.com/office/drawing/2014/main" id="{EAFD862A-FAC2-4132-A260-7BDE47339F25}"/>
              </a:ext>
            </a:extLst>
          </p:cNvPr>
          <p:cNvSpPr>
            <a:spLocks noGrp="1"/>
          </p:cNvSpPr>
          <p:nvPr>
            <p:ph idx="1"/>
          </p:nvPr>
        </p:nvSpPr>
        <p:spPr/>
        <p:txBody>
          <a:bodyPr/>
          <a:lstStyle/>
          <a:p>
            <a:pPr algn="just"/>
            <a:r>
              <a:rPr lang="en-US" dirty="0"/>
              <a:t>EIA (Electronic Industry Association </a:t>
            </a:r>
            <a:r>
              <a:rPr lang="vi-VN" dirty="0"/>
              <a:t>– Hiệp hội doanh nghiệp điện tử) là một tiêu chuẩn và tổ chức thương mại bao gồm liên minh các hiệp hội thương mại của các nhà sản xuất thiết bị điện tử tại Hoa Kỳ . </a:t>
            </a:r>
            <a:endParaRPr lang="en-US" dirty="0"/>
          </a:p>
          <a:p>
            <a:pPr algn="just"/>
            <a:r>
              <a:rPr lang="vi-VN" dirty="0"/>
              <a:t>Họ đã phát triển các tiêu chuẩn để đảm bảo thiết bị của các nhà sản xuất khác nhau có thể tương thích và hoán đổi thay thế lẫn nhau.</a:t>
            </a:r>
            <a:endParaRPr lang="en-US" dirty="0"/>
          </a:p>
          <a:p>
            <a:pPr algn="just"/>
            <a:r>
              <a:rPr lang="en-US" dirty="0" err="1"/>
              <a:t>Một</a:t>
            </a:r>
            <a:r>
              <a:rPr lang="en-US" dirty="0"/>
              <a:t> </a:t>
            </a:r>
            <a:r>
              <a:rPr lang="en-US" dirty="0" err="1"/>
              <a:t>số</a:t>
            </a:r>
            <a:r>
              <a:rPr lang="en-US" dirty="0"/>
              <a:t> </a:t>
            </a:r>
            <a:r>
              <a:rPr lang="en-US" dirty="0" err="1"/>
              <a:t>tiêu</a:t>
            </a:r>
            <a:r>
              <a:rPr lang="en-US" dirty="0"/>
              <a:t> </a:t>
            </a:r>
            <a:r>
              <a:rPr lang="en-US" dirty="0" err="1"/>
              <a:t>chuẩn</a:t>
            </a:r>
            <a:r>
              <a:rPr lang="en-US" dirty="0"/>
              <a:t> </a:t>
            </a:r>
            <a:r>
              <a:rPr lang="en-US" dirty="0" err="1"/>
              <a:t>nổi</a:t>
            </a:r>
            <a:r>
              <a:rPr lang="en-US" dirty="0"/>
              <a:t> </a:t>
            </a:r>
            <a:r>
              <a:rPr lang="en-US" dirty="0" err="1"/>
              <a:t>tiếng</a:t>
            </a:r>
            <a:r>
              <a:rPr lang="en-US" dirty="0"/>
              <a:t> </a:t>
            </a:r>
            <a:r>
              <a:rPr lang="en-US" dirty="0" err="1"/>
              <a:t>của</a:t>
            </a:r>
            <a:r>
              <a:rPr lang="en-US" dirty="0"/>
              <a:t> EIA: </a:t>
            </a:r>
          </a:p>
          <a:p>
            <a:pPr algn="just"/>
            <a:endParaRPr lang="en-US" dirty="0"/>
          </a:p>
        </p:txBody>
      </p:sp>
    </p:spTree>
    <p:extLst>
      <p:ext uri="{BB962C8B-B14F-4D97-AF65-F5344CB8AC3E}">
        <p14:creationId xmlns:p14="http://schemas.microsoft.com/office/powerpoint/2010/main" val="2150687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2209800" y="-76200"/>
            <a:ext cx="7867650" cy="1143000"/>
          </a:xfrm>
        </p:spPr>
        <p:txBody>
          <a:bodyPr rtlCol="0">
            <a:normAutofit fontScale="90000"/>
          </a:bodyPr>
          <a:lstStyle/>
          <a:p>
            <a:pPr fontAlgn="auto">
              <a:spcAft>
                <a:spcPts val="0"/>
              </a:spcAft>
              <a:defRPr/>
            </a:pPr>
            <a:r>
              <a:rPr lang="en-US" dirty="0" err="1">
                <a:solidFill>
                  <a:schemeClr val="tx2">
                    <a:satMod val="130000"/>
                  </a:schemeClr>
                </a:solidFill>
                <a:latin typeface="Arial" pitchFamily="34" charset="0"/>
                <a:cs typeface="Arial" pitchFamily="34" charset="0"/>
              </a:rPr>
              <a:t>Các</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cổng</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phổ</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biến</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dùng</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cho</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các</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giao</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thức</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lớp</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ứng</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dụng</a:t>
            </a:r>
            <a:endParaRPr lang="en-US" dirty="0">
              <a:solidFill>
                <a:schemeClr val="tx2">
                  <a:satMod val="130000"/>
                </a:schemeClr>
              </a:solidFill>
              <a:latin typeface="Arial" pitchFamily="34" charset="0"/>
              <a:cs typeface="Arial" pitchFamily="34" charset="0"/>
            </a:endParaRP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1C680874-93B1-44DD-B9E7-8DEE84877B7E}" type="slidenum">
              <a:rPr lang="en-US">
                <a:latin typeface="Arial" pitchFamily="34" charset="0"/>
                <a:cs typeface="Arial" pitchFamily="34" charset="0"/>
              </a:rPr>
              <a:pPr>
                <a:defRPr/>
              </a:pPr>
              <a:t>40</a:t>
            </a:fld>
            <a:endParaRPr lang="en-US">
              <a:latin typeface="Arial" pitchFamily="34" charset="0"/>
              <a:cs typeface="Arial" pitchFamily="34" charset="0"/>
            </a:endParaRPr>
          </a:p>
        </p:txBody>
      </p:sp>
      <p:pic>
        <p:nvPicPr>
          <p:cNvPr id="1269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526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650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6" name="Object 4"/>
          <p:cNvGraphicFramePr>
            <a:graphicFrameLocks noGrp="1" noChangeAspect="1"/>
          </p:cNvGraphicFramePr>
          <p:nvPr>
            <p:ph idx="1"/>
          </p:nvPr>
        </p:nvGraphicFramePr>
        <p:xfrm>
          <a:off x="4708525" y="2209800"/>
          <a:ext cx="5468938" cy="3505200"/>
        </p:xfrm>
        <a:graphic>
          <a:graphicData uri="http://schemas.openxmlformats.org/presentationml/2006/ole">
            <mc:AlternateContent xmlns:mc="http://schemas.openxmlformats.org/markup-compatibility/2006">
              <mc:Choice xmlns:v="urn:schemas-microsoft-com:vml" Requires="v">
                <p:oleObj name="Bitmap Image" r:id="rId2" imgW="3715269" imgH="2381582" progId="PBrush">
                  <p:embed/>
                </p:oleObj>
              </mc:Choice>
              <mc:Fallback>
                <p:oleObj name="Bitmap Image" r:id="rId2" imgW="3715269" imgH="2381582" progId="PBrush">
                  <p:embed/>
                  <p:pic>
                    <p:nvPicPr>
                      <p:cNvPr id="20787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525" y="2209800"/>
                        <a:ext cx="54689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EE410A85-EEEC-420B-A62F-B89715478ED9}" type="slidenum">
              <a:rPr lang="en-US">
                <a:latin typeface="Arial" pitchFamily="34" charset="0"/>
                <a:cs typeface="Arial" pitchFamily="34" charset="0"/>
              </a:rPr>
              <a:pPr>
                <a:defRPr/>
              </a:pPr>
              <a:t>41</a:t>
            </a:fld>
            <a:endParaRPr lang="en-US">
              <a:latin typeface="Arial" pitchFamily="34" charset="0"/>
              <a:cs typeface="Arial" pitchFamily="34" charset="0"/>
            </a:endParaRPr>
          </a:p>
        </p:txBody>
      </p:sp>
      <p:sp>
        <p:nvSpPr>
          <p:cNvPr id="6149" name="Rectangle 7"/>
          <p:cNvSpPr>
            <a:spLocks noChangeArrowheads="1"/>
          </p:cNvSpPr>
          <p:nvPr/>
        </p:nvSpPr>
        <p:spPr bwMode="auto">
          <a:xfrm>
            <a:off x="2286000" y="2017714"/>
            <a:ext cx="2514600"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pPr>
            <a:r>
              <a:rPr lang="en-US" sz="2400">
                <a:latin typeface="Arial" charset="0"/>
                <a:cs typeface="Arial" charset="0"/>
              </a:rPr>
              <a:t>	Cung ứng dịch vụ vận chuyển từ host nguồn đến host đích. Thiết lập một cầu nối luận lý giữa các đầu cuối của mạng, giữa host truyền và host nhận.</a:t>
            </a:r>
          </a:p>
        </p:txBody>
      </p:sp>
      <p:sp>
        <p:nvSpPr>
          <p:cNvPr id="9" name="Title 1"/>
          <p:cNvSpPr txBox="1">
            <a:spLocks/>
          </p:cNvSpPr>
          <p:nvPr/>
        </p:nvSpPr>
        <p:spPr bwMode="auto">
          <a:xfrm>
            <a:off x="1524000" y="60325"/>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333399"/>
                </a:solidFill>
                <a:latin typeface="Arial" charset="0"/>
              </a:defRPr>
            </a:lvl2pPr>
            <a:lvl3pPr algn="ctr" rtl="0" eaLnBrk="1" fontAlgn="base" hangingPunct="1">
              <a:spcBef>
                <a:spcPct val="0"/>
              </a:spcBef>
              <a:spcAft>
                <a:spcPct val="0"/>
              </a:spcAft>
              <a:defRPr sz="3600" b="1">
                <a:solidFill>
                  <a:srgbClr val="333399"/>
                </a:solidFill>
                <a:latin typeface="Arial" charset="0"/>
              </a:defRPr>
            </a:lvl3pPr>
            <a:lvl4pPr algn="ctr" rtl="0" eaLnBrk="1" fontAlgn="base" hangingPunct="1">
              <a:spcBef>
                <a:spcPct val="0"/>
              </a:spcBef>
              <a:spcAft>
                <a:spcPct val="0"/>
              </a:spcAft>
              <a:defRPr sz="3600" b="1">
                <a:solidFill>
                  <a:srgbClr val="333399"/>
                </a:solidFill>
                <a:latin typeface="Arial" charset="0"/>
              </a:defRPr>
            </a:lvl4pPr>
            <a:lvl5pPr algn="ctr" rtl="0" eaLnBrk="1" fontAlgn="base" hangingPunct="1">
              <a:spcBef>
                <a:spcPct val="0"/>
              </a:spcBef>
              <a:spcAft>
                <a:spcPct val="0"/>
              </a:spcAft>
              <a:defRPr sz="3600" b="1">
                <a:solidFill>
                  <a:srgbClr val="333399"/>
                </a:solidFill>
                <a:latin typeface="Arial" charset="0"/>
              </a:defRPr>
            </a:lvl5pPr>
            <a:lvl6pPr marL="457200" algn="ctr" rtl="0" eaLnBrk="1" fontAlgn="base" hangingPunct="1">
              <a:spcBef>
                <a:spcPct val="0"/>
              </a:spcBef>
              <a:spcAft>
                <a:spcPct val="0"/>
              </a:spcAft>
              <a:defRPr sz="3800" b="1">
                <a:solidFill>
                  <a:srgbClr val="333399"/>
                </a:solidFill>
                <a:latin typeface="Arial" charset="0"/>
              </a:defRPr>
            </a:lvl6pPr>
            <a:lvl7pPr marL="914400" algn="ctr" rtl="0" eaLnBrk="1" fontAlgn="base" hangingPunct="1">
              <a:spcBef>
                <a:spcPct val="0"/>
              </a:spcBef>
              <a:spcAft>
                <a:spcPct val="0"/>
              </a:spcAft>
              <a:defRPr sz="3800" b="1">
                <a:solidFill>
                  <a:srgbClr val="333399"/>
                </a:solidFill>
                <a:latin typeface="Arial" charset="0"/>
              </a:defRPr>
            </a:lvl7pPr>
            <a:lvl8pPr marL="1371600" algn="ctr" rtl="0" eaLnBrk="1" fontAlgn="base" hangingPunct="1">
              <a:spcBef>
                <a:spcPct val="0"/>
              </a:spcBef>
              <a:spcAft>
                <a:spcPct val="0"/>
              </a:spcAft>
              <a:defRPr sz="3800" b="1">
                <a:solidFill>
                  <a:srgbClr val="333399"/>
                </a:solidFill>
                <a:latin typeface="Arial" charset="0"/>
              </a:defRPr>
            </a:lvl8pPr>
            <a:lvl9pPr marL="1828800" algn="ctr" rtl="0" eaLnBrk="1" fontAlgn="base" hangingPunct="1">
              <a:spcBef>
                <a:spcPct val="0"/>
              </a:spcBef>
              <a:spcAft>
                <a:spcPct val="0"/>
              </a:spcAft>
              <a:defRPr sz="3800" b="1">
                <a:solidFill>
                  <a:srgbClr val="333399"/>
                </a:solidFill>
                <a:latin typeface="Arial" charset="0"/>
              </a:defRPr>
            </a:lvl9pPr>
          </a:lstStyle>
          <a:p>
            <a:r>
              <a:rPr lang="en-US" dirty="0" err="1">
                <a:latin typeface="Arial" pitchFamily="34" charset="0"/>
                <a:cs typeface="Arial" pitchFamily="34" charset="0"/>
              </a:rPr>
              <a:t>Lớp</a:t>
            </a:r>
            <a:r>
              <a:rPr lang="en-US" dirty="0">
                <a:latin typeface="Arial" pitchFamily="34" charset="0"/>
                <a:cs typeface="Arial" pitchFamily="34" charset="0"/>
              </a:rPr>
              <a:t> </a:t>
            </a:r>
            <a:r>
              <a:rPr lang="en-US" dirty="0" err="1">
                <a:latin typeface="Arial" pitchFamily="34" charset="0"/>
                <a:cs typeface="Arial" pitchFamily="34" charset="0"/>
              </a:rPr>
              <a:t>vận</a:t>
            </a:r>
            <a:r>
              <a:rPr lang="en-US" dirty="0">
                <a:latin typeface="Arial" pitchFamily="34" charset="0"/>
                <a:cs typeface="Arial" pitchFamily="34" charset="0"/>
              </a:rPr>
              <a:t> </a:t>
            </a:r>
            <a:r>
              <a:rPr lang="en-US" dirty="0" err="1">
                <a:latin typeface="Arial" pitchFamily="34" charset="0"/>
                <a:cs typeface="Arial" pitchFamily="34" charset="0"/>
              </a:rPr>
              <a:t>chuyển</a:t>
            </a:r>
            <a:endParaRPr lang="en-US" dirty="0"/>
          </a:p>
        </p:txBody>
      </p:sp>
    </p:spTree>
    <p:extLst>
      <p:ext uri="{BB962C8B-B14F-4D97-AF65-F5344CB8AC3E}">
        <p14:creationId xmlns:p14="http://schemas.microsoft.com/office/powerpoint/2010/main" val="552591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71BD5-6A48-472A-9808-0E4194F21B48}"/>
              </a:ext>
            </a:extLst>
          </p:cNvPr>
          <p:cNvSpPr>
            <a:spLocks noGrp="1"/>
          </p:cNvSpPr>
          <p:nvPr>
            <p:ph type="title"/>
          </p:nvPr>
        </p:nvSpPr>
        <p:spPr/>
        <p:txBody>
          <a:bodyPr/>
          <a:lstStyle/>
          <a:p>
            <a:r>
              <a:rPr lang="en-US" dirty="0" err="1">
                <a:latin typeface="Arial" pitchFamily="34" charset="0"/>
                <a:cs typeface="Arial" pitchFamily="34" charset="0"/>
              </a:rPr>
              <a:t>Lớp</a:t>
            </a:r>
            <a:r>
              <a:rPr lang="en-US" dirty="0">
                <a:latin typeface="Arial" pitchFamily="34" charset="0"/>
                <a:cs typeface="Arial" pitchFamily="34" charset="0"/>
              </a:rPr>
              <a:t> </a:t>
            </a:r>
            <a:r>
              <a:rPr lang="en-US" dirty="0" err="1">
                <a:latin typeface="Arial" pitchFamily="34" charset="0"/>
                <a:cs typeface="Arial" pitchFamily="34" charset="0"/>
              </a:rPr>
              <a:t>vận</a:t>
            </a:r>
            <a:r>
              <a:rPr lang="en-US" dirty="0">
                <a:latin typeface="Arial" pitchFamily="34" charset="0"/>
                <a:cs typeface="Arial" pitchFamily="34" charset="0"/>
              </a:rPr>
              <a:t> </a:t>
            </a:r>
            <a:r>
              <a:rPr lang="en-US" dirty="0" err="1">
                <a:latin typeface="Arial" pitchFamily="34" charset="0"/>
                <a:cs typeface="Arial" pitchFamily="34" charset="0"/>
              </a:rPr>
              <a:t>chuyển</a:t>
            </a:r>
            <a:endParaRPr lang="en-US" dirty="0"/>
          </a:p>
        </p:txBody>
      </p:sp>
      <p:sp>
        <p:nvSpPr>
          <p:cNvPr id="3" name="Content Placeholder 2">
            <a:extLst>
              <a:ext uri="{FF2B5EF4-FFF2-40B4-BE49-F238E27FC236}">
                <a16:creationId xmlns:a16="http://schemas.microsoft.com/office/drawing/2014/main" id="{D9E5D8A8-8327-43F9-AD8B-63888C7B7BC3}"/>
              </a:ext>
            </a:extLst>
          </p:cNvPr>
          <p:cNvSpPr>
            <a:spLocks noGrp="1"/>
          </p:cNvSpPr>
          <p:nvPr>
            <p:ph idx="1"/>
          </p:nvPr>
        </p:nvSpPr>
        <p:spPr/>
        <p:txBody>
          <a:bodyPr/>
          <a:lstStyle/>
          <a:p>
            <a:pPr algn="just"/>
            <a:r>
              <a:rPr lang="vi-VN" dirty="0"/>
              <a:t>UDP (User Datagram Protocol) là một giao thức truyền tải </a:t>
            </a:r>
            <a:r>
              <a:rPr lang="vi-VN" i="1" dirty="0"/>
              <a:t>connectionless </a:t>
            </a:r>
            <a:r>
              <a:rPr lang="vi-VN" dirty="0"/>
              <a:t>điển hình. </a:t>
            </a:r>
            <a:endParaRPr lang="en-US" dirty="0"/>
          </a:p>
          <a:p>
            <a:pPr algn="just"/>
            <a:r>
              <a:rPr lang="vi-VN" dirty="0"/>
              <a:t>Một giao thức connectionless sẽ không thực hiện thao tác xây dựng kết nối trước khi truyền dữ liệu mà thực hiện truyền ngay lập tức khi có dữ liệu cần truyền (gọi là kiểu truyền </a:t>
            </a:r>
            <a:r>
              <a:rPr lang="vi-VN" i="1" dirty="0"/>
              <a:t>best effort</a:t>
            </a:r>
            <a:r>
              <a:rPr lang="vi-VN" dirty="0"/>
              <a:t> – truyền tổng lực)</a:t>
            </a:r>
            <a:endParaRPr lang="en-US" dirty="0"/>
          </a:p>
        </p:txBody>
      </p:sp>
      <p:sp>
        <p:nvSpPr>
          <p:cNvPr id="7" name="AutoShape 8" descr="http://www.adminvietnam.org/wp-content/uploads/2016/10/udp-datagram.png">
            <a:extLst>
              <a:ext uri="{FF2B5EF4-FFF2-40B4-BE49-F238E27FC236}">
                <a16:creationId xmlns:a16="http://schemas.microsoft.com/office/drawing/2014/main" id="{A7712273-0F80-4FC6-86CA-789C8777B7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A7145959-19BF-4925-918E-C6112BE8CA73}"/>
              </a:ext>
            </a:extLst>
          </p:cNvPr>
          <p:cNvPicPr>
            <a:picLocks noChangeAspect="1"/>
          </p:cNvPicPr>
          <p:nvPr/>
        </p:nvPicPr>
        <p:blipFill>
          <a:blip r:embed="rId2"/>
          <a:stretch>
            <a:fillRect/>
          </a:stretch>
        </p:blipFill>
        <p:spPr>
          <a:xfrm>
            <a:off x="3362739" y="3879828"/>
            <a:ext cx="7099852" cy="2841647"/>
          </a:xfrm>
          <a:prstGeom prst="rect">
            <a:avLst/>
          </a:prstGeom>
        </p:spPr>
      </p:pic>
    </p:spTree>
    <p:extLst>
      <p:ext uri="{BB962C8B-B14F-4D97-AF65-F5344CB8AC3E}">
        <p14:creationId xmlns:p14="http://schemas.microsoft.com/office/powerpoint/2010/main" val="1267184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1405-F43F-44D8-AA54-84867DA451E3}"/>
              </a:ext>
            </a:extLst>
          </p:cNvPr>
          <p:cNvSpPr>
            <a:spLocks noGrp="1"/>
          </p:cNvSpPr>
          <p:nvPr>
            <p:ph type="title"/>
          </p:nvPr>
        </p:nvSpPr>
        <p:spPr/>
        <p:txBody>
          <a:bodyPr/>
          <a:lstStyle/>
          <a:p>
            <a:r>
              <a:rPr lang="en-US" dirty="0" err="1">
                <a:latin typeface="Arial" pitchFamily="34" charset="0"/>
                <a:cs typeface="Arial" pitchFamily="34" charset="0"/>
              </a:rPr>
              <a:t>Lớp</a:t>
            </a:r>
            <a:r>
              <a:rPr lang="en-US" dirty="0">
                <a:latin typeface="Arial" pitchFamily="34" charset="0"/>
                <a:cs typeface="Arial" pitchFamily="34" charset="0"/>
              </a:rPr>
              <a:t> </a:t>
            </a:r>
            <a:r>
              <a:rPr lang="en-US" dirty="0" err="1">
                <a:latin typeface="Arial" pitchFamily="34" charset="0"/>
                <a:cs typeface="Arial" pitchFamily="34" charset="0"/>
              </a:rPr>
              <a:t>vận</a:t>
            </a:r>
            <a:r>
              <a:rPr lang="en-US" dirty="0">
                <a:latin typeface="Arial" pitchFamily="34" charset="0"/>
                <a:cs typeface="Arial" pitchFamily="34" charset="0"/>
              </a:rPr>
              <a:t> </a:t>
            </a:r>
            <a:r>
              <a:rPr lang="en-US" dirty="0" err="1">
                <a:latin typeface="Arial" pitchFamily="34" charset="0"/>
                <a:cs typeface="Arial" pitchFamily="34" charset="0"/>
              </a:rPr>
              <a:t>chuyển</a:t>
            </a:r>
            <a:endParaRPr lang="en-US" dirty="0"/>
          </a:p>
        </p:txBody>
      </p:sp>
      <p:sp>
        <p:nvSpPr>
          <p:cNvPr id="3" name="Content Placeholder 2">
            <a:extLst>
              <a:ext uri="{FF2B5EF4-FFF2-40B4-BE49-F238E27FC236}">
                <a16:creationId xmlns:a16="http://schemas.microsoft.com/office/drawing/2014/main" id="{B9E8EEA2-DE63-4F37-B098-CCE192F4CF2B}"/>
              </a:ext>
            </a:extLst>
          </p:cNvPr>
          <p:cNvSpPr>
            <a:spLocks noGrp="1"/>
          </p:cNvSpPr>
          <p:nvPr>
            <p:ph idx="1"/>
          </p:nvPr>
        </p:nvSpPr>
        <p:spPr/>
        <p:txBody>
          <a:bodyPr/>
          <a:lstStyle/>
          <a:p>
            <a:r>
              <a:rPr lang="vi-VN" dirty="0"/>
              <a:t>Ngược lại với UDP, TCP (Tranmission Control Protocol) là giao thức truyền tải connection-oriented điển hình</a:t>
            </a:r>
            <a:endParaRPr lang="en-US" dirty="0"/>
          </a:p>
        </p:txBody>
      </p:sp>
      <p:pic>
        <p:nvPicPr>
          <p:cNvPr id="5" name="Picture 4">
            <a:extLst>
              <a:ext uri="{FF2B5EF4-FFF2-40B4-BE49-F238E27FC236}">
                <a16:creationId xmlns:a16="http://schemas.microsoft.com/office/drawing/2014/main" id="{0D1A104E-AE1F-4615-B243-D1665A90E9D7}"/>
              </a:ext>
            </a:extLst>
          </p:cNvPr>
          <p:cNvPicPr>
            <a:picLocks noChangeAspect="1"/>
          </p:cNvPicPr>
          <p:nvPr/>
        </p:nvPicPr>
        <p:blipFill>
          <a:blip r:embed="rId2"/>
          <a:stretch>
            <a:fillRect/>
          </a:stretch>
        </p:blipFill>
        <p:spPr>
          <a:xfrm>
            <a:off x="4621696" y="2144109"/>
            <a:ext cx="5069991" cy="4418615"/>
          </a:xfrm>
          <a:prstGeom prst="rect">
            <a:avLst/>
          </a:prstGeom>
        </p:spPr>
      </p:pic>
    </p:spTree>
    <p:extLst>
      <p:ext uri="{BB962C8B-B14F-4D97-AF65-F5344CB8AC3E}">
        <p14:creationId xmlns:p14="http://schemas.microsoft.com/office/powerpoint/2010/main" val="692402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E45E4-F28E-7B69-8FD5-604748661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91B13-4FEC-7CA2-965B-FACABE026E34}"/>
              </a:ext>
            </a:extLst>
          </p:cNvPr>
          <p:cNvSpPr>
            <a:spLocks noGrp="1"/>
          </p:cNvSpPr>
          <p:nvPr>
            <p:ph type="title"/>
          </p:nvPr>
        </p:nvSpPr>
        <p:spPr/>
        <p:txBody>
          <a:bodyPr/>
          <a:lstStyle/>
          <a:p>
            <a:r>
              <a:rPr lang="en-US" dirty="0" err="1"/>
              <a:t>Câu</a:t>
            </a:r>
            <a:r>
              <a:rPr lang="en-US" dirty="0"/>
              <a:t> </a:t>
            </a:r>
            <a:r>
              <a:rPr lang="en-US" dirty="0" err="1"/>
              <a:t>hỏi</a:t>
            </a:r>
            <a:endParaRPr lang="vi-VN" dirty="0"/>
          </a:p>
        </p:txBody>
      </p:sp>
      <p:sp>
        <p:nvSpPr>
          <p:cNvPr id="3" name="Content Placeholder 2">
            <a:extLst>
              <a:ext uri="{FF2B5EF4-FFF2-40B4-BE49-F238E27FC236}">
                <a16:creationId xmlns:a16="http://schemas.microsoft.com/office/drawing/2014/main" id="{7277F59A-6F92-E3B1-F815-AB3C7397B0DC}"/>
              </a:ext>
            </a:extLst>
          </p:cNvPr>
          <p:cNvSpPr>
            <a:spLocks noGrp="1"/>
          </p:cNvSpPr>
          <p:nvPr>
            <p:ph idx="1"/>
          </p:nvPr>
        </p:nvSpPr>
        <p:spPr>
          <a:xfrm>
            <a:off x="825500" y="1066800"/>
            <a:ext cx="4706938" cy="5486400"/>
          </a:xfrm>
        </p:spPr>
        <p:txBody>
          <a:bodyPr/>
          <a:lstStyle/>
          <a:p>
            <a:r>
              <a:rPr lang="vi-VN" sz="2400" dirty="0"/>
              <a:t>Hãy so sánh giữa mô hình OSI và mô hình TCP/IP. Nêu điểm giống nhau và khác biệt giữa hai mô hình này và đánh giá ưu nhược điểm của mỗi mô hình trong thực tế</a:t>
            </a:r>
            <a:r>
              <a:rPr lang="en-US" sz="2400" dirty="0"/>
              <a:t>:</a:t>
            </a:r>
          </a:p>
          <a:p>
            <a:pPr lvl="1"/>
            <a:r>
              <a:rPr lang="en-US" sz="2400" dirty="0" err="1"/>
              <a:t>Số</a:t>
            </a:r>
            <a:r>
              <a:rPr lang="en-US" sz="2400" dirty="0"/>
              <a:t> </a:t>
            </a:r>
            <a:r>
              <a:rPr lang="en-US" sz="2400" dirty="0" err="1"/>
              <a:t>tầng</a:t>
            </a:r>
            <a:r>
              <a:rPr lang="en-US" sz="2400" dirty="0"/>
              <a:t> </a:t>
            </a:r>
            <a:r>
              <a:rPr lang="en-US" sz="2400" dirty="0" err="1"/>
              <a:t>và</a:t>
            </a:r>
            <a:r>
              <a:rPr lang="en-US" sz="2400" dirty="0"/>
              <a:t> </a:t>
            </a:r>
            <a:r>
              <a:rPr lang="en-US" sz="2400" dirty="0" err="1"/>
              <a:t>nhiệm</a:t>
            </a:r>
            <a:r>
              <a:rPr lang="en-US" sz="2400" dirty="0"/>
              <a:t> </a:t>
            </a:r>
            <a:r>
              <a:rPr lang="en-US" sz="2400" dirty="0" err="1"/>
              <a:t>vụ</a:t>
            </a:r>
            <a:r>
              <a:rPr lang="en-US" sz="2400" dirty="0"/>
              <a:t> </a:t>
            </a:r>
            <a:r>
              <a:rPr lang="en-US" sz="2400" dirty="0" err="1"/>
              <a:t>các</a:t>
            </a:r>
            <a:r>
              <a:rPr lang="en-US" sz="2400" dirty="0"/>
              <a:t> </a:t>
            </a:r>
            <a:r>
              <a:rPr lang="en-US" sz="2400" dirty="0" err="1"/>
              <a:t>tầng</a:t>
            </a:r>
            <a:r>
              <a:rPr lang="en-US" sz="2400" dirty="0"/>
              <a:t>. (</a:t>
            </a:r>
            <a:r>
              <a:rPr lang="en-US" sz="2400" dirty="0" err="1"/>
              <a:t>vẽ</a:t>
            </a:r>
            <a:r>
              <a:rPr lang="en-US" sz="2400" dirty="0"/>
              <a:t>)</a:t>
            </a:r>
          </a:p>
          <a:p>
            <a:pPr lvl="1"/>
            <a:r>
              <a:rPr lang="en-US" sz="2400" dirty="0" err="1"/>
              <a:t>Ưu</a:t>
            </a:r>
            <a:r>
              <a:rPr lang="en-US" sz="2400" dirty="0"/>
              <a:t> </a:t>
            </a:r>
            <a:r>
              <a:rPr lang="en-US" sz="2400" dirty="0" err="1"/>
              <a:t>nhược</a:t>
            </a:r>
            <a:r>
              <a:rPr lang="en-US" sz="2400" dirty="0"/>
              <a:t> </a:t>
            </a:r>
            <a:r>
              <a:rPr lang="en-US" sz="2400" dirty="0" err="1"/>
              <a:t>điểm</a:t>
            </a:r>
            <a:r>
              <a:rPr lang="en-US" sz="2400" dirty="0"/>
              <a:t> </a:t>
            </a:r>
            <a:r>
              <a:rPr lang="en-US" sz="2400" dirty="0" err="1"/>
              <a:t>chung</a:t>
            </a:r>
            <a:r>
              <a:rPr lang="en-US" sz="2400" dirty="0"/>
              <a:t> </a:t>
            </a:r>
            <a:r>
              <a:rPr lang="en-US" sz="2400" dirty="0" err="1"/>
              <a:t>và</a:t>
            </a:r>
            <a:r>
              <a:rPr lang="en-US" sz="2400" dirty="0"/>
              <a:t> </a:t>
            </a:r>
            <a:r>
              <a:rPr lang="en-US" sz="2400" dirty="0" err="1"/>
              <a:t>riêng</a:t>
            </a:r>
            <a:endParaRPr lang="en-US" sz="2400" dirty="0"/>
          </a:p>
          <a:p>
            <a:pPr lvl="1"/>
            <a:r>
              <a:rPr lang="en-US" sz="2400" dirty="0" err="1"/>
              <a:t>Thuật</a:t>
            </a:r>
            <a:r>
              <a:rPr lang="en-US" sz="2400" dirty="0"/>
              <a:t> </a:t>
            </a:r>
            <a:r>
              <a:rPr lang="en-US" sz="2400" dirty="0" err="1"/>
              <a:t>ngữ</a:t>
            </a:r>
            <a:r>
              <a:rPr lang="en-US" sz="2400" dirty="0"/>
              <a:t> </a:t>
            </a:r>
            <a:r>
              <a:rPr lang="en-US" sz="2400" dirty="0" err="1"/>
              <a:t>chung</a:t>
            </a:r>
            <a:r>
              <a:rPr lang="en-US" sz="2400" dirty="0"/>
              <a:t> </a:t>
            </a:r>
            <a:r>
              <a:rPr lang="en-US" sz="2400" dirty="0" err="1"/>
              <a:t>và</a:t>
            </a:r>
            <a:r>
              <a:rPr lang="en-US" sz="2400" dirty="0"/>
              <a:t> </a:t>
            </a:r>
            <a:r>
              <a:rPr lang="en-US" sz="2400" dirty="0" err="1"/>
              <a:t>riêng</a:t>
            </a:r>
            <a:r>
              <a:rPr lang="en-US" sz="2400" dirty="0"/>
              <a:t>.</a:t>
            </a:r>
          </a:p>
          <a:p>
            <a:pPr lvl="1"/>
            <a:r>
              <a:rPr lang="en-US" sz="2400" dirty="0" err="1"/>
              <a:t>Khác</a:t>
            </a:r>
            <a:endParaRPr lang="vi-VN" sz="2400" dirty="0"/>
          </a:p>
        </p:txBody>
      </p:sp>
      <p:sp>
        <p:nvSpPr>
          <p:cNvPr id="4" name="Content Placeholder 2">
            <a:extLst>
              <a:ext uri="{FF2B5EF4-FFF2-40B4-BE49-F238E27FC236}">
                <a16:creationId xmlns:a16="http://schemas.microsoft.com/office/drawing/2014/main" id="{FAF36245-B777-5786-4CC4-F881FD774833}"/>
              </a:ext>
            </a:extLst>
          </p:cNvPr>
          <p:cNvSpPr txBox="1">
            <a:spLocks/>
          </p:cNvSpPr>
          <p:nvPr/>
        </p:nvSpPr>
        <p:spPr bwMode="auto">
          <a:xfrm>
            <a:off x="6189662" y="1066800"/>
            <a:ext cx="47069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ts val="600"/>
              </a:spcAft>
              <a:buFont typeface="Wingdings" pitchFamily="2" charset="2"/>
              <a:buChar char="Ø"/>
              <a:defRPr sz="3200">
                <a:solidFill>
                  <a:srgbClr val="0000CC"/>
                </a:solidFill>
                <a:latin typeface="Times New Roman" pitchFamily="18" charset="0"/>
                <a:ea typeface="+mn-ea"/>
                <a:cs typeface="Times New Roman" pitchFamily="18" charset="0"/>
              </a:defRPr>
            </a:lvl1pPr>
            <a:lvl2pPr marL="742950" indent="-285750" algn="l" rtl="0" eaLnBrk="1" fontAlgn="base" hangingPunct="1">
              <a:spcBef>
                <a:spcPts val="600"/>
              </a:spcBef>
              <a:spcAft>
                <a:spcPts val="600"/>
              </a:spcAft>
              <a:buFont typeface="Wingdings" pitchFamily="2" charset="2"/>
              <a:buChar char="§"/>
              <a:defRPr sz="3000">
                <a:solidFill>
                  <a:srgbClr val="C00000"/>
                </a:solidFill>
                <a:latin typeface="Times New Roman" pitchFamily="18" charset="0"/>
                <a:cs typeface="Times New Roman" pitchFamily="18" charset="0"/>
              </a:defRPr>
            </a:lvl2pPr>
            <a:lvl3pPr marL="1143000" indent="-228600" algn="l" rtl="0" eaLnBrk="1" fontAlgn="base" hangingPunct="1">
              <a:spcBef>
                <a:spcPts val="600"/>
              </a:spcBef>
              <a:spcAft>
                <a:spcPts val="600"/>
              </a:spcAft>
              <a:buChar char="•"/>
              <a:defRPr sz="2800">
                <a:solidFill>
                  <a:srgbClr val="333399"/>
                </a:solidFill>
                <a:latin typeface="Times New Roman" pitchFamily="18" charset="0"/>
                <a:cs typeface="Times New Roman" pitchFamily="18" charset="0"/>
              </a:defRPr>
            </a:lvl3pPr>
            <a:lvl4pPr marL="1600200" indent="-228600" algn="l" rtl="0" eaLnBrk="1" fontAlgn="base" hangingPunct="1">
              <a:spcBef>
                <a:spcPts val="600"/>
              </a:spcBef>
              <a:spcAft>
                <a:spcPts val="600"/>
              </a:spcAft>
              <a:buChar char="–"/>
              <a:defRPr sz="2600">
                <a:solidFill>
                  <a:srgbClr val="000066"/>
                </a:solidFill>
                <a:latin typeface="Times New Roman" pitchFamily="18" charset="0"/>
                <a:cs typeface="Times New Roman" pitchFamily="18" charset="0"/>
              </a:defRPr>
            </a:lvl4pPr>
            <a:lvl5pPr marL="2057400" indent="-228600" algn="l" rtl="0" eaLnBrk="1" fontAlgn="base" hangingPunct="1">
              <a:spcBef>
                <a:spcPts val="600"/>
              </a:spcBef>
              <a:spcAft>
                <a:spcPts val="600"/>
              </a:spcAft>
              <a:buChar char="»"/>
              <a:defRPr sz="2000">
                <a:solidFill>
                  <a:srgbClr val="000066"/>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b="1">
                <a:solidFill>
                  <a:srgbClr val="000066"/>
                </a:solidFill>
                <a:latin typeface="+mn-lt"/>
              </a:defRPr>
            </a:lvl6pPr>
            <a:lvl7pPr marL="2971800" indent="-228600" algn="l" rtl="0" eaLnBrk="1" fontAlgn="base" hangingPunct="1">
              <a:spcBef>
                <a:spcPct val="20000"/>
              </a:spcBef>
              <a:spcAft>
                <a:spcPct val="0"/>
              </a:spcAft>
              <a:buChar char="»"/>
              <a:defRPr sz="2000" b="1">
                <a:solidFill>
                  <a:srgbClr val="000066"/>
                </a:solidFill>
                <a:latin typeface="+mn-lt"/>
              </a:defRPr>
            </a:lvl7pPr>
            <a:lvl8pPr marL="3429000" indent="-228600" algn="l" rtl="0" eaLnBrk="1" fontAlgn="base" hangingPunct="1">
              <a:spcBef>
                <a:spcPct val="20000"/>
              </a:spcBef>
              <a:spcAft>
                <a:spcPct val="0"/>
              </a:spcAft>
              <a:buChar char="»"/>
              <a:defRPr sz="2000" b="1">
                <a:solidFill>
                  <a:srgbClr val="000066"/>
                </a:solidFill>
                <a:latin typeface="+mn-lt"/>
              </a:defRPr>
            </a:lvl8pPr>
            <a:lvl9pPr marL="3886200" indent="-228600" algn="l" rtl="0" eaLnBrk="1" fontAlgn="base" hangingPunct="1">
              <a:spcBef>
                <a:spcPct val="20000"/>
              </a:spcBef>
              <a:spcAft>
                <a:spcPct val="0"/>
              </a:spcAft>
              <a:buChar char="»"/>
              <a:defRPr sz="2000" b="1">
                <a:solidFill>
                  <a:srgbClr val="000066"/>
                </a:solidFill>
                <a:latin typeface="+mn-lt"/>
              </a:defRPr>
            </a:lvl9pPr>
          </a:lstStyle>
          <a:p>
            <a:r>
              <a:rPr lang="vi-VN" sz="2400" kern="0" dirty="0"/>
              <a:t>Hãy xem xét một hệ thống mạng với các thành phần khác nhau như máy tính, thiết bị định tuyến và máy chủ. Dựa trên mô hình OSI, yêu cầu học viên phân tích cách các gói dữ liệu được truyền qua mạng từ máy tính nguồn đến máy chủ đích. Yêu cầu họ mô tả quá trình này qua mỗi lớp của mô hình OSI, bao gồm các giao thức và chức năng của từng lớp. </a:t>
            </a:r>
          </a:p>
        </p:txBody>
      </p:sp>
    </p:spTree>
    <p:extLst>
      <p:ext uri="{BB962C8B-B14F-4D97-AF65-F5344CB8AC3E}">
        <p14:creationId xmlns:p14="http://schemas.microsoft.com/office/powerpoint/2010/main" val="2150343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B51C-0E36-4AA1-9F48-E5A6DFA3BC2B}"/>
              </a:ext>
            </a:extLst>
          </p:cNvPr>
          <p:cNvSpPr>
            <a:spLocks noGrp="1"/>
          </p:cNvSpPr>
          <p:nvPr>
            <p:ph type="title"/>
          </p:nvPr>
        </p:nvSpPr>
        <p:spPr/>
        <p:txBody>
          <a:bodyPr/>
          <a:lstStyle/>
          <a:p>
            <a:r>
              <a:rPr lang="en-US" dirty="0"/>
              <a:t>BẮT TAY BA B</a:t>
            </a:r>
            <a:r>
              <a:rPr lang="vi-VN" dirty="0"/>
              <a:t>Ư</a:t>
            </a:r>
            <a:r>
              <a:rPr lang="en-US" dirty="0"/>
              <a:t>ỚC</a:t>
            </a:r>
          </a:p>
        </p:txBody>
      </p:sp>
      <p:sp>
        <p:nvSpPr>
          <p:cNvPr id="3" name="Content Placeholder 2">
            <a:extLst>
              <a:ext uri="{FF2B5EF4-FFF2-40B4-BE49-F238E27FC236}">
                <a16:creationId xmlns:a16="http://schemas.microsoft.com/office/drawing/2014/main" id="{C5C656BD-1D0B-4F74-A947-F9B23F7859BB}"/>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8060DF46-CD75-4125-B454-A475ED211C6F}"/>
              </a:ext>
            </a:extLst>
          </p:cNvPr>
          <p:cNvPicPr>
            <a:picLocks noChangeAspect="1"/>
          </p:cNvPicPr>
          <p:nvPr/>
        </p:nvPicPr>
        <p:blipFill>
          <a:blip r:embed="rId2"/>
          <a:stretch>
            <a:fillRect/>
          </a:stretch>
        </p:blipFill>
        <p:spPr>
          <a:xfrm>
            <a:off x="508000" y="1066800"/>
            <a:ext cx="10915650" cy="5219700"/>
          </a:xfrm>
          <a:prstGeom prst="rect">
            <a:avLst/>
          </a:prstGeom>
        </p:spPr>
      </p:pic>
    </p:spTree>
    <p:extLst>
      <p:ext uri="{BB962C8B-B14F-4D97-AF65-F5344CB8AC3E}">
        <p14:creationId xmlns:p14="http://schemas.microsoft.com/office/powerpoint/2010/main" val="370177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590800" y="0"/>
            <a:ext cx="7867650" cy="1143000"/>
          </a:xfrm>
        </p:spPr>
        <p:txBody>
          <a:bodyPr rtlCol="0">
            <a:normAutofit/>
          </a:bodyPr>
          <a:lstStyle/>
          <a:p>
            <a:pPr fontAlgn="auto">
              <a:spcAft>
                <a:spcPts val="0"/>
              </a:spcAft>
              <a:defRPr/>
            </a:pPr>
            <a:r>
              <a:rPr lang="en-US" dirty="0" err="1">
                <a:latin typeface="Arial" pitchFamily="34" charset="0"/>
                <a:cs typeface="Arial" pitchFamily="34" charset="0"/>
              </a:rPr>
              <a:t>Lớp</a:t>
            </a:r>
            <a:r>
              <a:rPr lang="en-US" dirty="0">
                <a:latin typeface="Arial" pitchFamily="34" charset="0"/>
                <a:cs typeface="Arial" pitchFamily="34" charset="0"/>
              </a:rPr>
              <a:t> </a:t>
            </a:r>
            <a:r>
              <a:rPr lang="en-US" dirty="0" err="1">
                <a:latin typeface="Arial" pitchFamily="34" charset="0"/>
                <a:cs typeface="Arial" pitchFamily="34" charset="0"/>
              </a:rPr>
              <a:t>vận</a:t>
            </a:r>
            <a:r>
              <a:rPr lang="en-US" dirty="0">
                <a:latin typeface="Arial" pitchFamily="34" charset="0"/>
                <a:cs typeface="Arial" pitchFamily="34" charset="0"/>
              </a:rPr>
              <a:t> </a:t>
            </a:r>
            <a:r>
              <a:rPr lang="en-US" dirty="0" err="1">
                <a:latin typeface="Arial" pitchFamily="34" charset="0"/>
                <a:cs typeface="Arial" pitchFamily="34" charset="0"/>
              </a:rPr>
              <a:t>chuyển</a:t>
            </a:r>
            <a:endParaRPr lang="en-US" dirty="0">
              <a:solidFill>
                <a:schemeClr val="tx2">
                  <a:satMod val="130000"/>
                </a:schemeClr>
              </a:solidFill>
              <a:latin typeface="Arial" pitchFamily="34" charset="0"/>
              <a:cs typeface="Arial" pitchFamily="34" charset="0"/>
            </a:endParaRPr>
          </a:p>
        </p:txBody>
      </p:sp>
      <p:sp>
        <p:nvSpPr>
          <p:cNvPr id="128003" name="Rectangle 3"/>
          <p:cNvSpPr>
            <a:spLocks noGrp="1" noChangeArrowheads="1"/>
          </p:cNvSpPr>
          <p:nvPr>
            <p:ph idx="1"/>
          </p:nvPr>
        </p:nvSpPr>
        <p:spPr/>
        <p:txBody>
          <a:bodyPr/>
          <a:lstStyle/>
          <a:p>
            <a:pPr eaLnBrk="1" hangingPunct="1"/>
            <a:r>
              <a:rPr lang="en-US" sz="2800">
                <a:latin typeface="Arial" charset="0"/>
                <a:cs typeface="Arial" charset="0"/>
              </a:rPr>
              <a:t>TCP và UDP (User Datagram Protocol):</a:t>
            </a:r>
          </a:p>
          <a:p>
            <a:pPr lvl="1" eaLnBrk="1" hangingPunct="1"/>
            <a:r>
              <a:rPr lang="en-US" sz="2400">
                <a:latin typeface="Arial" charset="0"/>
                <a:cs typeface="Arial" charset="0"/>
              </a:rPr>
              <a:t>Phân đoạn dữ liệu ứng dụng lớp trên.</a:t>
            </a:r>
          </a:p>
          <a:p>
            <a:pPr lvl="1" eaLnBrk="1" hangingPunct="1"/>
            <a:r>
              <a:rPr lang="en-US" sz="2400">
                <a:latin typeface="Arial" charset="0"/>
                <a:cs typeface="Arial" charset="0"/>
              </a:rPr>
              <a:t>Truyền các segment từ một thiết bị đầu cuối này đến thiết bị đầu cuối khác</a:t>
            </a:r>
          </a:p>
          <a:p>
            <a:pPr eaLnBrk="1" hangingPunct="1"/>
            <a:r>
              <a:rPr lang="en-US" sz="2800">
                <a:latin typeface="Arial" charset="0"/>
                <a:cs typeface="Arial" charset="0"/>
              </a:rPr>
              <a:t>Riêng TCP còn có thêm các chức năng:</a:t>
            </a:r>
          </a:p>
          <a:p>
            <a:pPr lvl="1" eaLnBrk="1" hangingPunct="1"/>
            <a:r>
              <a:rPr lang="en-US" sz="2400">
                <a:latin typeface="Arial" charset="0"/>
                <a:cs typeface="Arial" charset="0"/>
              </a:rPr>
              <a:t>Thiết lập các hoạt động end-to-end.</a:t>
            </a:r>
          </a:p>
          <a:p>
            <a:pPr lvl="1" eaLnBrk="1" hangingPunct="1"/>
            <a:r>
              <a:rPr lang="en-US" sz="2400">
                <a:latin typeface="Arial" charset="0"/>
                <a:cs typeface="Arial" charset="0"/>
              </a:rPr>
              <a:t>Cửa sổ trượt cung cấp điều khiển luồng.</a:t>
            </a:r>
          </a:p>
          <a:p>
            <a:pPr lvl="1" eaLnBrk="1" hangingPunct="1"/>
            <a:r>
              <a:rPr lang="en-US" sz="2400">
                <a:latin typeface="Arial" charset="0"/>
                <a:cs typeface="Arial" charset="0"/>
              </a:rPr>
              <a:t>Chỉ số tuần tự và báo nhận cung cấp độ tin cậy cho hoạt động.</a:t>
            </a: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9F840C0E-F913-498A-AC85-5528FE2C808B}" type="slidenum">
              <a:rPr lang="en-US">
                <a:latin typeface="Arial" pitchFamily="34" charset="0"/>
                <a:cs typeface="Arial" pitchFamily="34" charset="0"/>
              </a:rPr>
              <a:pPr>
                <a:defRPr/>
              </a:pPr>
              <a:t>46</a:t>
            </a:fld>
            <a:endParaRPr lang="en-US">
              <a:latin typeface="Arial" pitchFamily="34" charset="0"/>
              <a:cs typeface="Arial" pitchFamily="34" charset="0"/>
            </a:endParaRPr>
          </a:p>
        </p:txBody>
      </p:sp>
    </p:spTree>
    <p:extLst>
      <p:ext uri="{BB962C8B-B14F-4D97-AF65-F5344CB8AC3E}">
        <p14:creationId xmlns:p14="http://schemas.microsoft.com/office/powerpoint/2010/main" val="2018282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924" name="Object 4"/>
          <p:cNvGraphicFramePr>
            <a:graphicFrameLocks noGrp="1" noChangeAspect="1"/>
          </p:cNvGraphicFramePr>
          <p:nvPr>
            <p:ph idx="1"/>
          </p:nvPr>
        </p:nvGraphicFramePr>
        <p:xfrm>
          <a:off x="4648200" y="2133600"/>
          <a:ext cx="5886450" cy="3143250"/>
        </p:xfrm>
        <a:graphic>
          <a:graphicData uri="http://schemas.openxmlformats.org/presentationml/2006/ole">
            <mc:AlternateContent xmlns:mc="http://schemas.openxmlformats.org/markup-compatibility/2006">
              <mc:Choice xmlns:v="urn:schemas-microsoft-com:vml" Requires="v">
                <p:oleObj name="Bitmap Image" r:id="rId2" imgW="3924848" imgH="2095793" progId="PBrush">
                  <p:embed/>
                </p:oleObj>
              </mc:Choice>
              <mc:Fallback>
                <p:oleObj name="Bitmap Image" r:id="rId2" imgW="3924848" imgH="2095793" progId="PBrush">
                  <p:embed/>
                  <p:pic>
                    <p:nvPicPr>
                      <p:cNvPr id="20992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58864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A2D259CD-2763-4654-A123-C40563F91581}" type="slidenum">
              <a:rPr lang="en-US">
                <a:latin typeface="Arial" pitchFamily="34" charset="0"/>
                <a:cs typeface="Arial" pitchFamily="34" charset="0"/>
              </a:rPr>
              <a:pPr>
                <a:defRPr/>
              </a:pPr>
              <a:t>47</a:t>
            </a:fld>
            <a:endParaRPr lang="en-US">
              <a:latin typeface="Arial" pitchFamily="34" charset="0"/>
              <a:cs typeface="Arial" pitchFamily="34" charset="0"/>
            </a:endParaRPr>
          </a:p>
        </p:txBody>
      </p:sp>
      <p:sp>
        <p:nvSpPr>
          <p:cNvPr id="7173" name="Rectangle 7"/>
          <p:cNvSpPr>
            <a:spLocks noChangeArrowheads="1"/>
          </p:cNvSpPr>
          <p:nvPr/>
        </p:nvSpPr>
        <p:spPr bwMode="auto">
          <a:xfrm>
            <a:off x="2057400" y="2017714"/>
            <a:ext cx="2743200"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pPr>
            <a:r>
              <a:rPr lang="en-US" sz="2400">
                <a:latin typeface="Arial" charset="0"/>
                <a:cs typeface="Arial" charset="0"/>
              </a:rPr>
              <a:t>	Mục đích của lớp Internet là chọn đường đi tốt nhất xuyên qua mạng cho các gói dữ liệu di chuyển tới đích. Giao thức chính của lớp này là Internet Protocol (IP).</a:t>
            </a:r>
          </a:p>
        </p:txBody>
      </p:sp>
      <p:sp>
        <p:nvSpPr>
          <p:cNvPr id="6" name="Title 1"/>
          <p:cNvSpPr txBox="1">
            <a:spLocks/>
          </p:cNvSpPr>
          <p:nvPr/>
        </p:nvSpPr>
        <p:spPr bwMode="auto">
          <a:xfrm>
            <a:off x="1524000" y="60325"/>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333399"/>
                </a:solidFill>
                <a:latin typeface="Arial" charset="0"/>
              </a:defRPr>
            </a:lvl2pPr>
            <a:lvl3pPr algn="ctr" rtl="0" eaLnBrk="1" fontAlgn="base" hangingPunct="1">
              <a:spcBef>
                <a:spcPct val="0"/>
              </a:spcBef>
              <a:spcAft>
                <a:spcPct val="0"/>
              </a:spcAft>
              <a:defRPr sz="3600" b="1">
                <a:solidFill>
                  <a:srgbClr val="333399"/>
                </a:solidFill>
                <a:latin typeface="Arial" charset="0"/>
              </a:defRPr>
            </a:lvl3pPr>
            <a:lvl4pPr algn="ctr" rtl="0" eaLnBrk="1" fontAlgn="base" hangingPunct="1">
              <a:spcBef>
                <a:spcPct val="0"/>
              </a:spcBef>
              <a:spcAft>
                <a:spcPct val="0"/>
              </a:spcAft>
              <a:defRPr sz="3600" b="1">
                <a:solidFill>
                  <a:srgbClr val="333399"/>
                </a:solidFill>
                <a:latin typeface="Arial" charset="0"/>
              </a:defRPr>
            </a:lvl4pPr>
            <a:lvl5pPr algn="ctr" rtl="0" eaLnBrk="1" fontAlgn="base" hangingPunct="1">
              <a:spcBef>
                <a:spcPct val="0"/>
              </a:spcBef>
              <a:spcAft>
                <a:spcPct val="0"/>
              </a:spcAft>
              <a:defRPr sz="3600" b="1">
                <a:solidFill>
                  <a:srgbClr val="333399"/>
                </a:solidFill>
                <a:latin typeface="Arial" charset="0"/>
              </a:defRPr>
            </a:lvl5pPr>
            <a:lvl6pPr marL="457200" algn="ctr" rtl="0" eaLnBrk="1" fontAlgn="base" hangingPunct="1">
              <a:spcBef>
                <a:spcPct val="0"/>
              </a:spcBef>
              <a:spcAft>
                <a:spcPct val="0"/>
              </a:spcAft>
              <a:defRPr sz="3800" b="1">
                <a:solidFill>
                  <a:srgbClr val="333399"/>
                </a:solidFill>
                <a:latin typeface="Arial" charset="0"/>
              </a:defRPr>
            </a:lvl6pPr>
            <a:lvl7pPr marL="914400" algn="ctr" rtl="0" eaLnBrk="1" fontAlgn="base" hangingPunct="1">
              <a:spcBef>
                <a:spcPct val="0"/>
              </a:spcBef>
              <a:spcAft>
                <a:spcPct val="0"/>
              </a:spcAft>
              <a:defRPr sz="3800" b="1">
                <a:solidFill>
                  <a:srgbClr val="333399"/>
                </a:solidFill>
                <a:latin typeface="Arial" charset="0"/>
              </a:defRPr>
            </a:lvl7pPr>
            <a:lvl8pPr marL="1371600" algn="ctr" rtl="0" eaLnBrk="1" fontAlgn="base" hangingPunct="1">
              <a:spcBef>
                <a:spcPct val="0"/>
              </a:spcBef>
              <a:spcAft>
                <a:spcPct val="0"/>
              </a:spcAft>
              <a:defRPr sz="3800" b="1">
                <a:solidFill>
                  <a:srgbClr val="333399"/>
                </a:solidFill>
                <a:latin typeface="Arial" charset="0"/>
              </a:defRPr>
            </a:lvl8pPr>
            <a:lvl9pPr marL="1828800" algn="ctr" rtl="0" eaLnBrk="1" fontAlgn="base" hangingPunct="1">
              <a:spcBef>
                <a:spcPct val="0"/>
              </a:spcBef>
              <a:spcAft>
                <a:spcPct val="0"/>
              </a:spcAft>
              <a:defRPr sz="3800" b="1">
                <a:solidFill>
                  <a:srgbClr val="333399"/>
                </a:solidFill>
                <a:latin typeface="Arial" charset="0"/>
              </a:defRPr>
            </a:lvl9pPr>
          </a:lstStyle>
          <a:p>
            <a:r>
              <a:rPr lang="en-US" dirty="0" err="1">
                <a:latin typeface="Arial" pitchFamily="34" charset="0"/>
                <a:cs typeface="Arial" pitchFamily="34" charset="0"/>
              </a:rPr>
              <a:t>Lớp</a:t>
            </a:r>
            <a:r>
              <a:rPr lang="en-US" dirty="0">
                <a:latin typeface="Arial" pitchFamily="34" charset="0"/>
                <a:cs typeface="Arial" pitchFamily="34" charset="0"/>
              </a:rPr>
              <a:t> Internet</a:t>
            </a:r>
            <a:endParaRPr lang="en-US" dirty="0"/>
          </a:p>
        </p:txBody>
      </p:sp>
    </p:spTree>
    <p:extLst>
      <p:ext uri="{BB962C8B-B14F-4D97-AF65-F5344CB8AC3E}">
        <p14:creationId xmlns:p14="http://schemas.microsoft.com/office/powerpoint/2010/main" val="2732702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1972" name="Object 4"/>
          <p:cNvGraphicFramePr>
            <a:graphicFrameLocks noGrp="1" noChangeAspect="1"/>
          </p:cNvGraphicFramePr>
          <p:nvPr>
            <p:ph idx="1"/>
          </p:nvPr>
        </p:nvGraphicFramePr>
        <p:xfrm>
          <a:off x="4800600" y="2133601"/>
          <a:ext cx="5651500" cy="3414713"/>
        </p:xfrm>
        <a:graphic>
          <a:graphicData uri="http://schemas.openxmlformats.org/presentationml/2006/ole">
            <mc:AlternateContent xmlns:mc="http://schemas.openxmlformats.org/markup-compatibility/2006">
              <mc:Choice xmlns:v="urn:schemas-microsoft-com:vml" Requires="v">
                <p:oleObj name="Bitmap Image" r:id="rId2" imgW="3610479" imgH="2180952" progId="PBrush">
                  <p:embed/>
                </p:oleObj>
              </mc:Choice>
              <mc:Fallback>
                <p:oleObj name="Bitmap Image" r:id="rId2" imgW="3610479" imgH="2180952" progId="PBrush">
                  <p:embed/>
                  <p:pic>
                    <p:nvPicPr>
                      <p:cNvPr id="21197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3601"/>
                        <a:ext cx="565150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06D84EB5-ABEE-40CC-BCC9-EB80149C215F}" type="slidenum">
              <a:rPr lang="en-US">
                <a:latin typeface="Arial" pitchFamily="34" charset="0"/>
                <a:cs typeface="Arial" pitchFamily="34" charset="0"/>
              </a:rPr>
              <a:pPr>
                <a:defRPr/>
              </a:pPr>
              <a:t>48</a:t>
            </a:fld>
            <a:endParaRPr lang="en-US">
              <a:latin typeface="Arial" pitchFamily="34" charset="0"/>
              <a:cs typeface="Arial" pitchFamily="34" charset="0"/>
            </a:endParaRPr>
          </a:p>
        </p:txBody>
      </p:sp>
      <p:sp>
        <p:nvSpPr>
          <p:cNvPr id="8197" name="Text Box 6"/>
          <p:cNvSpPr txBox="1">
            <a:spLocks noChangeArrowheads="1"/>
          </p:cNvSpPr>
          <p:nvPr/>
        </p:nvSpPr>
        <p:spPr bwMode="auto">
          <a:xfrm>
            <a:off x="2438400" y="2133600"/>
            <a:ext cx="2286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2400">
                <a:latin typeface="Arial" charset="0"/>
                <a:cs typeface="Arial" charset="0"/>
              </a:rPr>
              <a:t>Định ra các thủ tục để giao tiếp với phần cứng mạng và truy nhập môi trường truyền. Có nhiều giao thức hoạt động tại lớp này</a:t>
            </a:r>
          </a:p>
        </p:txBody>
      </p:sp>
      <p:sp>
        <p:nvSpPr>
          <p:cNvPr id="6" name="Title 1"/>
          <p:cNvSpPr txBox="1">
            <a:spLocks/>
          </p:cNvSpPr>
          <p:nvPr/>
        </p:nvSpPr>
        <p:spPr bwMode="auto">
          <a:xfrm>
            <a:off x="1524000" y="60325"/>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333399"/>
                </a:solidFill>
                <a:latin typeface="Arial" charset="0"/>
              </a:defRPr>
            </a:lvl2pPr>
            <a:lvl3pPr algn="ctr" rtl="0" eaLnBrk="1" fontAlgn="base" hangingPunct="1">
              <a:spcBef>
                <a:spcPct val="0"/>
              </a:spcBef>
              <a:spcAft>
                <a:spcPct val="0"/>
              </a:spcAft>
              <a:defRPr sz="3600" b="1">
                <a:solidFill>
                  <a:srgbClr val="333399"/>
                </a:solidFill>
                <a:latin typeface="Arial" charset="0"/>
              </a:defRPr>
            </a:lvl3pPr>
            <a:lvl4pPr algn="ctr" rtl="0" eaLnBrk="1" fontAlgn="base" hangingPunct="1">
              <a:spcBef>
                <a:spcPct val="0"/>
              </a:spcBef>
              <a:spcAft>
                <a:spcPct val="0"/>
              </a:spcAft>
              <a:defRPr sz="3600" b="1">
                <a:solidFill>
                  <a:srgbClr val="333399"/>
                </a:solidFill>
                <a:latin typeface="Arial" charset="0"/>
              </a:defRPr>
            </a:lvl4pPr>
            <a:lvl5pPr algn="ctr" rtl="0" eaLnBrk="1" fontAlgn="base" hangingPunct="1">
              <a:spcBef>
                <a:spcPct val="0"/>
              </a:spcBef>
              <a:spcAft>
                <a:spcPct val="0"/>
              </a:spcAft>
              <a:defRPr sz="3600" b="1">
                <a:solidFill>
                  <a:srgbClr val="333399"/>
                </a:solidFill>
                <a:latin typeface="Arial" charset="0"/>
              </a:defRPr>
            </a:lvl5pPr>
            <a:lvl6pPr marL="457200" algn="ctr" rtl="0" eaLnBrk="1" fontAlgn="base" hangingPunct="1">
              <a:spcBef>
                <a:spcPct val="0"/>
              </a:spcBef>
              <a:spcAft>
                <a:spcPct val="0"/>
              </a:spcAft>
              <a:defRPr sz="3800" b="1">
                <a:solidFill>
                  <a:srgbClr val="333399"/>
                </a:solidFill>
                <a:latin typeface="Arial" charset="0"/>
              </a:defRPr>
            </a:lvl6pPr>
            <a:lvl7pPr marL="914400" algn="ctr" rtl="0" eaLnBrk="1" fontAlgn="base" hangingPunct="1">
              <a:spcBef>
                <a:spcPct val="0"/>
              </a:spcBef>
              <a:spcAft>
                <a:spcPct val="0"/>
              </a:spcAft>
              <a:defRPr sz="3800" b="1">
                <a:solidFill>
                  <a:srgbClr val="333399"/>
                </a:solidFill>
                <a:latin typeface="Arial" charset="0"/>
              </a:defRPr>
            </a:lvl7pPr>
            <a:lvl8pPr marL="1371600" algn="ctr" rtl="0" eaLnBrk="1" fontAlgn="base" hangingPunct="1">
              <a:spcBef>
                <a:spcPct val="0"/>
              </a:spcBef>
              <a:spcAft>
                <a:spcPct val="0"/>
              </a:spcAft>
              <a:defRPr sz="3800" b="1">
                <a:solidFill>
                  <a:srgbClr val="333399"/>
                </a:solidFill>
                <a:latin typeface="Arial" charset="0"/>
              </a:defRPr>
            </a:lvl8pPr>
            <a:lvl9pPr marL="1828800" algn="ctr" rtl="0" eaLnBrk="1" fontAlgn="base" hangingPunct="1">
              <a:spcBef>
                <a:spcPct val="0"/>
              </a:spcBef>
              <a:spcAft>
                <a:spcPct val="0"/>
              </a:spcAft>
              <a:defRPr sz="3800" b="1">
                <a:solidFill>
                  <a:srgbClr val="333399"/>
                </a:solidFill>
                <a:latin typeface="Arial" charset="0"/>
              </a:defRPr>
            </a:lvl9pPr>
          </a:lstStyle>
          <a:p>
            <a:r>
              <a:rPr lang="en-US" dirty="0" err="1">
                <a:latin typeface="Arial" pitchFamily="34" charset="0"/>
                <a:cs typeface="Arial" pitchFamily="34" charset="0"/>
              </a:rPr>
              <a:t>Lớp</a:t>
            </a:r>
            <a:r>
              <a:rPr lang="en-US" dirty="0">
                <a:latin typeface="Arial" pitchFamily="34" charset="0"/>
                <a:cs typeface="Arial" pitchFamily="34" charset="0"/>
              </a:rPr>
              <a:t> </a:t>
            </a:r>
            <a:r>
              <a:rPr lang="en-US" dirty="0" err="1">
                <a:latin typeface="Arial" pitchFamily="34" charset="0"/>
                <a:cs typeface="Arial" pitchFamily="34" charset="0"/>
              </a:rPr>
              <a:t>truy</a:t>
            </a:r>
            <a:r>
              <a:rPr lang="en-US" dirty="0">
                <a:latin typeface="Arial" pitchFamily="34" charset="0"/>
                <a:cs typeface="Arial" pitchFamily="34" charset="0"/>
              </a:rPr>
              <a:t> </a:t>
            </a:r>
            <a:r>
              <a:rPr lang="en-US" dirty="0" err="1">
                <a:latin typeface="Arial" pitchFamily="34" charset="0"/>
                <a:cs typeface="Arial" pitchFamily="34" charset="0"/>
              </a:rPr>
              <a:t>nhập</a:t>
            </a:r>
            <a:r>
              <a:rPr lang="en-US" dirty="0">
                <a:latin typeface="Arial" pitchFamily="34" charset="0"/>
                <a:cs typeface="Arial" pitchFamily="34" charset="0"/>
              </a:rPr>
              <a:t> </a:t>
            </a:r>
            <a:r>
              <a:rPr lang="en-US" dirty="0" err="1">
                <a:latin typeface="Arial" pitchFamily="34" charset="0"/>
                <a:cs typeface="Arial" pitchFamily="34" charset="0"/>
              </a:rPr>
              <a:t>mạng</a:t>
            </a:r>
            <a:endParaRPr lang="en-US" dirty="0"/>
          </a:p>
        </p:txBody>
      </p:sp>
    </p:spTree>
    <p:extLst>
      <p:ext uri="{BB962C8B-B14F-4D97-AF65-F5344CB8AC3E}">
        <p14:creationId xmlns:p14="http://schemas.microsoft.com/office/powerpoint/2010/main" val="2451653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a:xfrm>
            <a:off x="2209800" y="2017714"/>
            <a:ext cx="3733800" cy="4230687"/>
          </a:xfrm>
        </p:spPr>
        <p:txBody>
          <a:bodyPr/>
          <a:lstStyle/>
          <a:p>
            <a:pPr eaLnBrk="1" hangingPunct="1">
              <a:lnSpc>
                <a:spcPct val="90000"/>
              </a:lnSpc>
              <a:buClr>
                <a:srgbClr val="7030A0"/>
              </a:buClr>
              <a:buFont typeface="Wingdings" pitchFamily="2" charset="2"/>
              <a:buChar char="§"/>
            </a:pPr>
            <a:r>
              <a:rPr lang="en-US" sz="2400">
                <a:latin typeface="Arial" charset="0"/>
                <a:cs typeface="Arial" charset="0"/>
              </a:rPr>
              <a:t>Giống nhau</a:t>
            </a:r>
          </a:p>
          <a:p>
            <a:pPr lvl="1" eaLnBrk="1" hangingPunct="1">
              <a:lnSpc>
                <a:spcPct val="90000"/>
              </a:lnSpc>
              <a:buClr>
                <a:srgbClr val="0070C0"/>
              </a:buClr>
              <a:buFont typeface="Wingdings" pitchFamily="2" charset="2"/>
              <a:buChar char="§"/>
            </a:pPr>
            <a:r>
              <a:rPr lang="en-US" sz="2000">
                <a:latin typeface="Arial" charset="0"/>
                <a:cs typeface="Arial" charset="0"/>
              </a:rPr>
              <a:t>Đều phân lớp chức năng</a:t>
            </a:r>
          </a:p>
          <a:p>
            <a:pPr lvl="1" eaLnBrk="1" hangingPunct="1">
              <a:lnSpc>
                <a:spcPct val="90000"/>
              </a:lnSpc>
              <a:buClr>
                <a:srgbClr val="0070C0"/>
              </a:buClr>
              <a:buFont typeface="Wingdings" pitchFamily="2" charset="2"/>
              <a:buChar char="§"/>
            </a:pPr>
            <a:r>
              <a:rPr lang="en-US" sz="2000">
                <a:latin typeface="Arial" charset="0"/>
                <a:cs typeface="Arial" charset="0"/>
              </a:rPr>
              <a:t>Đều có lớp vận chuyển và lớp mạng.</a:t>
            </a:r>
          </a:p>
          <a:p>
            <a:pPr lvl="1" eaLnBrk="1" hangingPunct="1">
              <a:lnSpc>
                <a:spcPct val="90000"/>
              </a:lnSpc>
              <a:buClr>
                <a:srgbClr val="0070C0"/>
              </a:buClr>
              <a:buFont typeface="Wingdings" pitchFamily="2" charset="2"/>
              <a:buChar char="§"/>
            </a:pPr>
            <a:r>
              <a:rPr lang="en-US" sz="2000">
                <a:latin typeface="Arial" charset="0"/>
                <a:cs typeface="Arial" charset="0"/>
              </a:rPr>
              <a:t>Chuyển gói là hiển nhiên.</a:t>
            </a:r>
          </a:p>
          <a:p>
            <a:pPr lvl="1" eaLnBrk="1" hangingPunct="1">
              <a:lnSpc>
                <a:spcPct val="90000"/>
              </a:lnSpc>
              <a:buClr>
                <a:srgbClr val="0070C0"/>
              </a:buClr>
              <a:buFont typeface="Wingdings" pitchFamily="2" charset="2"/>
              <a:buChar char="§"/>
            </a:pPr>
            <a:r>
              <a:rPr lang="en-US" sz="2000">
                <a:latin typeface="Arial" charset="0"/>
                <a:cs typeface="Arial" charset="0"/>
              </a:rPr>
              <a:t>Đều có mối quan hệ trên dưới, ngang hàng.</a:t>
            </a:r>
          </a:p>
        </p:txBody>
      </p:sp>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2F7566C9-86D8-4C35-AF74-0F1018099EF5}" type="slidenum">
              <a:rPr lang="en-US">
                <a:latin typeface="Arial" pitchFamily="34" charset="0"/>
                <a:cs typeface="Arial" pitchFamily="34" charset="0"/>
              </a:rPr>
              <a:pPr>
                <a:defRPr/>
              </a:pPr>
              <a:t>49</a:t>
            </a:fld>
            <a:endParaRPr lang="en-US">
              <a:latin typeface="Arial" pitchFamily="34" charset="0"/>
              <a:cs typeface="Arial" pitchFamily="34" charset="0"/>
            </a:endParaRPr>
          </a:p>
        </p:txBody>
      </p:sp>
      <p:sp>
        <p:nvSpPr>
          <p:cNvPr id="122885" name="Rectangle 4"/>
          <p:cNvSpPr>
            <a:spLocks noChangeArrowheads="1"/>
          </p:cNvSpPr>
          <p:nvPr/>
        </p:nvSpPr>
        <p:spPr bwMode="auto">
          <a:xfrm>
            <a:off x="6096000" y="1905000"/>
            <a:ext cx="426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pitchFamily="2" charset="2"/>
              <a:buChar char="n"/>
            </a:pPr>
            <a:r>
              <a:rPr lang="en-US" sz="2400">
                <a:latin typeface="Arial" charset="0"/>
                <a:cs typeface="Arial" charset="0"/>
              </a:rPr>
              <a:t>Khác nhau</a:t>
            </a:r>
          </a:p>
          <a:p>
            <a:pPr marL="742950" lvl="1" indent="-285750">
              <a:spcBef>
                <a:spcPct val="20000"/>
              </a:spcBef>
              <a:buClr>
                <a:schemeClr val="hlink"/>
              </a:buClr>
              <a:buSzPct val="55000"/>
              <a:buFont typeface="Wingdings" pitchFamily="2" charset="2"/>
              <a:buChar char="n"/>
            </a:pPr>
            <a:r>
              <a:rPr lang="en-US" sz="2000">
                <a:latin typeface="Arial" charset="0"/>
                <a:cs typeface="Arial" charset="0"/>
              </a:rPr>
              <a:t>TCP/IP gộp lớp trình bày và lớp phiên vào lớp ứng dụng.</a:t>
            </a:r>
          </a:p>
          <a:p>
            <a:pPr marL="742950" lvl="1" indent="-285750">
              <a:spcBef>
                <a:spcPct val="20000"/>
              </a:spcBef>
              <a:buClr>
                <a:schemeClr val="hlink"/>
              </a:buClr>
              <a:buSzPct val="55000"/>
              <a:buFont typeface="Wingdings" pitchFamily="2" charset="2"/>
              <a:buChar char="n"/>
            </a:pPr>
            <a:r>
              <a:rPr lang="en-US" sz="2000">
                <a:latin typeface="Arial" charset="0"/>
                <a:cs typeface="Arial" charset="0"/>
              </a:rPr>
              <a:t>TCP/IP gộp lớp vật lý và lớp liên kết dữ liệu vào lớp truy nhập mạng.</a:t>
            </a:r>
          </a:p>
          <a:p>
            <a:pPr marL="742950" lvl="1" indent="-285750">
              <a:spcBef>
                <a:spcPct val="20000"/>
              </a:spcBef>
              <a:buClr>
                <a:schemeClr val="hlink"/>
              </a:buClr>
              <a:buSzPct val="55000"/>
              <a:buFont typeface="Wingdings" pitchFamily="2" charset="2"/>
              <a:buChar char="n"/>
            </a:pPr>
            <a:r>
              <a:rPr lang="en-US" sz="2000">
                <a:latin typeface="Arial" charset="0"/>
                <a:cs typeface="Arial" charset="0"/>
              </a:rPr>
              <a:t>TCP/IP đơn giản vì có ít lớp hơn.</a:t>
            </a:r>
          </a:p>
          <a:p>
            <a:pPr marL="742950" lvl="1" indent="-285750">
              <a:spcBef>
                <a:spcPct val="20000"/>
              </a:spcBef>
              <a:buClr>
                <a:schemeClr val="hlink"/>
              </a:buClr>
              <a:buSzPct val="55000"/>
              <a:buFont typeface="Wingdings" pitchFamily="2" charset="2"/>
              <a:buChar char="n"/>
            </a:pPr>
            <a:r>
              <a:rPr lang="en-US" sz="2000">
                <a:latin typeface="Arial" charset="0"/>
                <a:cs typeface="Arial" charset="0"/>
              </a:rPr>
              <a:t>OSI không có khái niệm chuyển phát thiếu tin cậy ở lớp 4 như UDP của TCP/IP</a:t>
            </a:r>
          </a:p>
        </p:txBody>
      </p:sp>
      <p:sp>
        <p:nvSpPr>
          <p:cNvPr id="6" name="Title 1"/>
          <p:cNvSpPr txBox="1">
            <a:spLocks/>
          </p:cNvSpPr>
          <p:nvPr/>
        </p:nvSpPr>
        <p:spPr bwMode="auto">
          <a:xfrm>
            <a:off x="1524000" y="60325"/>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333399"/>
                </a:solidFill>
                <a:latin typeface="Arial" charset="0"/>
              </a:defRPr>
            </a:lvl2pPr>
            <a:lvl3pPr algn="ctr" rtl="0" eaLnBrk="1" fontAlgn="base" hangingPunct="1">
              <a:spcBef>
                <a:spcPct val="0"/>
              </a:spcBef>
              <a:spcAft>
                <a:spcPct val="0"/>
              </a:spcAft>
              <a:defRPr sz="3600" b="1">
                <a:solidFill>
                  <a:srgbClr val="333399"/>
                </a:solidFill>
                <a:latin typeface="Arial" charset="0"/>
              </a:defRPr>
            </a:lvl3pPr>
            <a:lvl4pPr algn="ctr" rtl="0" eaLnBrk="1" fontAlgn="base" hangingPunct="1">
              <a:spcBef>
                <a:spcPct val="0"/>
              </a:spcBef>
              <a:spcAft>
                <a:spcPct val="0"/>
              </a:spcAft>
              <a:defRPr sz="3600" b="1">
                <a:solidFill>
                  <a:srgbClr val="333399"/>
                </a:solidFill>
                <a:latin typeface="Arial" charset="0"/>
              </a:defRPr>
            </a:lvl4pPr>
            <a:lvl5pPr algn="ctr" rtl="0" eaLnBrk="1" fontAlgn="base" hangingPunct="1">
              <a:spcBef>
                <a:spcPct val="0"/>
              </a:spcBef>
              <a:spcAft>
                <a:spcPct val="0"/>
              </a:spcAft>
              <a:defRPr sz="3600" b="1">
                <a:solidFill>
                  <a:srgbClr val="333399"/>
                </a:solidFill>
                <a:latin typeface="Arial" charset="0"/>
              </a:defRPr>
            </a:lvl5pPr>
            <a:lvl6pPr marL="457200" algn="ctr" rtl="0" eaLnBrk="1" fontAlgn="base" hangingPunct="1">
              <a:spcBef>
                <a:spcPct val="0"/>
              </a:spcBef>
              <a:spcAft>
                <a:spcPct val="0"/>
              </a:spcAft>
              <a:defRPr sz="3800" b="1">
                <a:solidFill>
                  <a:srgbClr val="333399"/>
                </a:solidFill>
                <a:latin typeface="Arial" charset="0"/>
              </a:defRPr>
            </a:lvl6pPr>
            <a:lvl7pPr marL="914400" algn="ctr" rtl="0" eaLnBrk="1" fontAlgn="base" hangingPunct="1">
              <a:spcBef>
                <a:spcPct val="0"/>
              </a:spcBef>
              <a:spcAft>
                <a:spcPct val="0"/>
              </a:spcAft>
              <a:defRPr sz="3800" b="1">
                <a:solidFill>
                  <a:srgbClr val="333399"/>
                </a:solidFill>
                <a:latin typeface="Arial" charset="0"/>
              </a:defRPr>
            </a:lvl7pPr>
            <a:lvl8pPr marL="1371600" algn="ctr" rtl="0" eaLnBrk="1" fontAlgn="base" hangingPunct="1">
              <a:spcBef>
                <a:spcPct val="0"/>
              </a:spcBef>
              <a:spcAft>
                <a:spcPct val="0"/>
              </a:spcAft>
              <a:defRPr sz="3800" b="1">
                <a:solidFill>
                  <a:srgbClr val="333399"/>
                </a:solidFill>
                <a:latin typeface="Arial" charset="0"/>
              </a:defRPr>
            </a:lvl8pPr>
            <a:lvl9pPr marL="1828800" algn="ctr" rtl="0" eaLnBrk="1" fontAlgn="base" hangingPunct="1">
              <a:spcBef>
                <a:spcPct val="0"/>
              </a:spcBef>
              <a:spcAft>
                <a:spcPct val="0"/>
              </a:spcAft>
              <a:defRPr sz="3800" b="1">
                <a:solidFill>
                  <a:srgbClr val="333399"/>
                </a:solidFill>
                <a:latin typeface="Arial" charset="0"/>
              </a:defRPr>
            </a:lvl9pPr>
          </a:lstStyle>
          <a:p>
            <a:r>
              <a:rPr lang="en-US" dirty="0">
                <a:latin typeface="Arial" pitchFamily="34" charset="0"/>
                <a:cs typeface="Arial" pitchFamily="34" charset="0"/>
              </a:rPr>
              <a:t>So </a:t>
            </a:r>
            <a:r>
              <a:rPr lang="en-US" dirty="0" err="1">
                <a:latin typeface="Arial" pitchFamily="34" charset="0"/>
                <a:cs typeface="Arial" pitchFamily="34" charset="0"/>
              </a:rPr>
              <a:t>sánh</a:t>
            </a:r>
            <a:r>
              <a:rPr lang="en-US" dirty="0">
                <a:latin typeface="Arial" pitchFamily="34" charset="0"/>
                <a:cs typeface="Arial" pitchFamily="34" charset="0"/>
              </a:rPr>
              <a:t> </a:t>
            </a:r>
            <a:r>
              <a:rPr lang="en-US" dirty="0" err="1">
                <a:latin typeface="Arial" pitchFamily="34" charset="0"/>
                <a:cs typeface="Arial" pitchFamily="34" charset="0"/>
              </a:rPr>
              <a:t>mô</a:t>
            </a:r>
            <a:r>
              <a:rPr lang="en-US" dirty="0">
                <a:latin typeface="Arial" pitchFamily="34" charset="0"/>
                <a:cs typeface="Arial" pitchFamily="34" charset="0"/>
              </a:rPr>
              <a:t> </a:t>
            </a:r>
            <a:r>
              <a:rPr lang="en-US" dirty="0" err="1">
                <a:latin typeface="Arial" pitchFamily="34" charset="0"/>
                <a:cs typeface="Arial" pitchFamily="34" charset="0"/>
              </a:rPr>
              <a:t>hình</a:t>
            </a:r>
            <a:r>
              <a:rPr lang="en-US" dirty="0">
                <a:latin typeface="Arial" pitchFamily="34" charset="0"/>
                <a:cs typeface="Arial" pitchFamily="34" charset="0"/>
              </a:rPr>
              <a:t> OSI </a:t>
            </a:r>
            <a:r>
              <a:rPr lang="en-US" dirty="0" err="1">
                <a:latin typeface="Arial" pitchFamily="34" charset="0"/>
                <a:cs typeface="Arial" pitchFamily="34" charset="0"/>
              </a:rPr>
              <a:t>và</a:t>
            </a:r>
            <a:r>
              <a:rPr lang="en-US" dirty="0">
                <a:latin typeface="Arial" pitchFamily="34" charset="0"/>
                <a:cs typeface="Arial" pitchFamily="34" charset="0"/>
              </a:rPr>
              <a:t> TCP/IP</a:t>
            </a:r>
            <a:endParaRPr lang="en-US" dirty="0"/>
          </a:p>
        </p:txBody>
      </p:sp>
    </p:spTree>
    <p:extLst>
      <p:ext uri="{BB962C8B-B14F-4D97-AF65-F5344CB8AC3E}">
        <p14:creationId xmlns:p14="http://schemas.microsoft.com/office/powerpoint/2010/main" val="211387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D0BA-DB74-4762-8A6C-BF1C7F1B8AE6}"/>
              </a:ext>
            </a:extLst>
          </p:cNvPr>
          <p:cNvSpPr>
            <a:spLocks noGrp="1"/>
          </p:cNvSpPr>
          <p:nvPr>
            <p:ph type="title"/>
          </p:nvPr>
        </p:nvSpPr>
        <p:spPr/>
        <p:txBody>
          <a:bodyPr/>
          <a:lstStyle/>
          <a:p>
            <a:r>
              <a:rPr lang="en-US" dirty="0"/>
              <a:t>I. CÁC TỔ CHỨC ĐỊNH CHUẨN MMT</a:t>
            </a:r>
          </a:p>
        </p:txBody>
      </p:sp>
      <p:sp>
        <p:nvSpPr>
          <p:cNvPr id="3" name="Content Placeholder 2">
            <a:extLst>
              <a:ext uri="{FF2B5EF4-FFF2-40B4-BE49-F238E27FC236}">
                <a16:creationId xmlns:a16="http://schemas.microsoft.com/office/drawing/2014/main" id="{5B580936-F9F5-4A61-A328-940A159E825E}"/>
              </a:ext>
            </a:extLst>
          </p:cNvPr>
          <p:cNvSpPr>
            <a:spLocks noGrp="1"/>
          </p:cNvSpPr>
          <p:nvPr>
            <p:ph idx="1"/>
          </p:nvPr>
        </p:nvSpPr>
        <p:spPr/>
        <p:txBody>
          <a:bodyPr/>
          <a:lstStyle/>
          <a:p>
            <a:pPr lvl="1"/>
            <a:r>
              <a:rPr lang="vi-VN" dirty="0"/>
              <a:t>EIA/ECA-310  : Cabinets, rack (bao gồm rack 19-inch , đơn vị rack ), tấm và tiêu chuẩn thiết bị kèm theo.</a:t>
            </a:r>
          </a:p>
          <a:p>
            <a:pPr lvl="1"/>
            <a:r>
              <a:rPr lang="vi-VN" dirty="0"/>
              <a:t>EIA-343 : Trước đây là RS-343 - Tiêu chuẩn tín hiệu video có độ phân giải cao không phát sóng đơn sắc.</a:t>
            </a:r>
          </a:p>
          <a:p>
            <a:pPr lvl="1"/>
            <a:r>
              <a:rPr lang="vi-VN" dirty="0"/>
              <a:t>EIA-343A : Trước đây RS-343 A - Tiêu chuẩn tín hiệu video có độ phân giải cao đơn sắc CCTV . Dựa trên tiêu chuẩn EIA - 343.</a:t>
            </a:r>
          </a:p>
          <a:p>
            <a:pPr lvl="1"/>
            <a:r>
              <a:rPr lang="vi-VN" dirty="0"/>
              <a:t>EIA-189A : Trước đây RS-189A - Mã hóa màu sắc thanh tín hiệu (trước là thanh màu SMPTE ).</a:t>
            </a:r>
          </a:p>
          <a:p>
            <a:pPr lvl="1"/>
            <a:r>
              <a:rPr lang="vi-VN" dirty="0"/>
              <a:t>RS-449  : Tiêu chuẩn giao tiếp dữ liệu nối tiếp.</a:t>
            </a:r>
            <a:endParaRPr lang="en-US" dirty="0"/>
          </a:p>
          <a:p>
            <a:pPr lvl="1"/>
            <a:r>
              <a:rPr lang="en-US" dirty="0"/>
              <a:t>….</a:t>
            </a:r>
            <a:endParaRPr lang="vi-VN" dirty="0"/>
          </a:p>
          <a:p>
            <a:pPr lvl="1"/>
            <a:endParaRPr lang="en-US" dirty="0"/>
          </a:p>
        </p:txBody>
      </p:sp>
    </p:spTree>
    <p:extLst>
      <p:ext uri="{BB962C8B-B14F-4D97-AF65-F5344CB8AC3E}">
        <p14:creationId xmlns:p14="http://schemas.microsoft.com/office/powerpoint/2010/main" val="3129177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828801" y="0"/>
            <a:ext cx="7793037" cy="838200"/>
          </a:xfrm>
        </p:spPr>
        <p:txBody>
          <a:bodyPr rtlCol="0">
            <a:normAutofit fontScale="90000"/>
          </a:bodyPr>
          <a:lstStyle/>
          <a:p>
            <a:pPr fontAlgn="auto">
              <a:spcAft>
                <a:spcPts val="0"/>
              </a:spcAft>
              <a:defRPr/>
            </a:pPr>
            <a:r>
              <a:rPr lang="en-US" dirty="0" err="1">
                <a:solidFill>
                  <a:schemeClr val="tx2">
                    <a:satMod val="130000"/>
                  </a:schemeClr>
                </a:solidFill>
                <a:latin typeface="Arial" pitchFamily="34" charset="0"/>
                <a:cs typeface="Arial" pitchFamily="34" charset="0"/>
              </a:rPr>
              <a:t>Các</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giao</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thức</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trong</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mô</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hình</a:t>
            </a:r>
            <a:r>
              <a:rPr lang="en-US" dirty="0">
                <a:solidFill>
                  <a:schemeClr val="tx2">
                    <a:satMod val="130000"/>
                  </a:schemeClr>
                </a:solidFill>
                <a:latin typeface="Arial" pitchFamily="34" charset="0"/>
                <a:cs typeface="Arial" pitchFamily="34" charset="0"/>
              </a:rPr>
              <a:t> TCP/IP</a:t>
            </a: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A7783A9F-C1AF-4A15-94A6-87CCF07600C9}" type="slidenum">
              <a:rPr lang="en-US">
                <a:latin typeface="Arial" pitchFamily="34" charset="0"/>
                <a:cs typeface="Arial" pitchFamily="34" charset="0"/>
              </a:rPr>
              <a:pPr>
                <a:defRPr/>
              </a:pPr>
              <a:t>50</a:t>
            </a:fld>
            <a:endParaRPr lang="en-US">
              <a:latin typeface="Arial" pitchFamily="34" charset="0"/>
              <a:cs typeface="Arial" pitchFamily="34" charset="0"/>
            </a:endParaRPr>
          </a:p>
        </p:txBody>
      </p:sp>
      <p:pic>
        <p:nvPicPr>
          <p:cNvPr id="123908" name="Picture 4" descr="cac giao thuc trong mo hinh t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47801"/>
            <a:ext cx="64770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570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9923-CF10-4902-82DE-754D65909849}"/>
              </a:ext>
            </a:extLst>
          </p:cNvPr>
          <p:cNvSpPr>
            <a:spLocks noGrp="1"/>
          </p:cNvSpPr>
          <p:nvPr>
            <p:ph type="title"/>
          </p:nvPr>
        </p:nvSpPr>
        <p:spPr/>
        <p:txBody>
          <a:bodyPr/>
          <a:lstStyle/>
          <a:p>
            <a:r>
              <a:rPr lang="en-US" dirty="0" err="1">
                <a:solidFill>
                  <a:schemeClr val="tx2">
                    <a:satMod val="130000"/>
                  </a:schemeClr>
                </a:solidFill>
                <a:latin typeface="Arial" pitchFamily="34" charset="0"/>
                <a:cs typeface="Arial" pitchFamily="34" charset="0"/>
              </a:rPr>
              <a:t>Các</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giao</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thức</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trong</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mô</a:t>
            </a:r>
            <a:r>
              <a:rPr lang="en-US" dirty="0">
                <a:solidFill>
                  <a:schemeClr val="tx2">
                    <a:satMod val="130000"/>
                  </a:schemeClr>
                </a:solidFill>
                <a:latin typeface="Arial" pitchFamily="34" charset="0"/>
                <a:cs typeface="Arial" pitchFamily="34" charset="0"/>
              </a:rPr>
              <a:t> </a:t>
            </a:r>
            <a:r>
              <a:rPr lang="en-US" dirty="0" err="1">
                <a:solidFill>
                  <a:schemeClr val="tx2">
                    <a:satMod val="130000"/>
                  </a:schemeClr>
                </a:solidFill>
                <a:latin typeface="Arial" pitchFamily="34" charset="0"/>
                <a:cs typeface="Arial" pitchFamily="34" charset="0"/>
              </a:rPr>
              <a:t>hình</a:t>
            </a:r>
            <a:r>
              <a:rPr lang="en-US" dirty="0">
                <a:solidFill>
                  <a:schemeClr val="tx2">
                    <a:satMod val="130000"/>
                  </a:schemeClr>
                </a:solidFill>
                <a:latin typeface="Arial" pitchFamily="34" charset="0"/>
                <a:cs typeface="Arial" pitchFamily="34" charset="0"/>
              </a:rPr>
              <a:t> TCP/IP</a:t>
            </a:r>
            <a:endParaRPr lang="en-US" dirty="0"/>
          </a:p>
        </p:txBody>
      </p:sp>
      <p:sp>
        <p:nvSpPr>
          <p:cNvPr id="3" name="Content Placeholder 2">
            <a:extLst>
              <a:ext uri="{FF2B5EF4-FFF2-40B4-BE49-F238E27FC236}">
                <a16:creationId xmlns:a16="http://schemas.microsoft.com/office/drawing/2014/main" id="{594C9AB7-679C-49CB-B529-0FE4E4DADCD4}"/>
              </a:ext>
            </a:extLst>
          </p:cNvPr>
          <p:cNvSpPr>
            <a:spLocks noGrp="1"/>
          </p:cNvSpPr>
          <p:nvPr>
            <p:ph idx="1"/>
          </p:nvPr>
        </p:nvSpPr>
        <p:spPr/>
        <p:txBody>
          <a:bodyPr/>
          <a:lstStyle/>
          <a:p>
            <a:endParaRPr lang="en-US"/>
          </a:p>
        </p:txBody>
      </p:sp>
      <p:pic>
        <p:nvPicPr>
          <p:cNvPr id="10242" name="Picture 2" descr="http://voer.edu.vn/file/10029">
            <a:extLst>
              <a:ext uri="{FF2B5EF4-FFF2-40B4-BE49-F238E27FC236}">
                <a16:creationId xmlns:a16="http://schemas.microsoft.com/office/drawing/2014/main" id="{CA1CFC2A-D73D-4251-8FF4-9397B7CBB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666" y="1482380"/>
            <a:ext cx="8878667" cy="459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528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905000" y="152400"/>
            <a:ext cx="8553450" cy="1020762"/>
          </a:xfrm>
        </p:spPr>
        <p:txBody>
          <a:bodyPr rtlCol="0">
            <a:normAutofit/>
          </a:bodyPr>
          <a:lstStyle/>
          <a:p>
            <a:pPr fontAlgn="auto">
              <a:spcAft>
                <a:spcPts val="0"/>
              </a:spcAft>
              <a:defRPr/>
            </a:pPr>
            <a:r>
              <a:rPr lang="en-US" dirty="0">
                <a:latin typeface="Arial" pitchFamily="34" charset="0"/>
                <a:cs typeface="Arial" pitchFamily="34" charset="0"/>
              </a:rPr>
              <a:t>IV. </a:t>
            </a:r>
            <a:r>
              <a:rPr lang="en-US" dirty="0" err="1">
                <a:latin typeface="Arial" pitchFamily="34" charset="0"/>
                <a:cs typeface="Arial" pitchFamily="34" charset="0"/>
              </a:rPr>
              <a:t>Phương</a:t>
            </a:r>
            <a:r>
              <a:rPr lang="en-US" dirty="0">
                <a:latin typeface="Arial" pitchFamily="34" charset="0"/>
                <a:cs typeface="Arial" pitchFamily="34" charset="0"/>
              </a:rPr>
              <a:t> </a:t>
            </a:r>
            <a:r>
              <a:rPr lang="en-US" dirty="0" err="1">
                <a:latin typeface="Arial" pitchFamily="34" charset="0"/>
                <a:cs typeface="Arial" pitchFamily="34" charset="0"/>
              </a:rPr>
              <a:t>tiện</a:t>
            </a:r>
            <a:r>
              <a:rPr lang="en-US" dirty="0">
                <a:latin typeface="Arial" pitchFamily="34" charset="0"/>
                <a:cs typeface="Arial" pitchFamily="34" charset="0"/>
              </a:rPr>
              <a:t> </a:t>
            </a:r>
            <a:r>
              <a:rPr lang="en-US" dirty="0" err="1">
                <a:latin typeface="Arial" pitchFamily="34" charset="0"/>
                <a:cs typeface="Arial" pitchFamily="34" charset="0"/>
              </a:rPr>
              <a:t>truyền</a:t>
            </a:r>
            <a:r>
              <a:rPr lang="en-US" dirty="0">
                <a:latin typeface="Arial" pitchFamily="34" charset="0"/>
                <a:cs typeface="Arial" pitchFamily="34" charset="0"/>
              </a:rPr>
              <a:t> </a:t>
            </a:r>
            <a:r>
              <a:rPr lang="en-US" dirty="0" err="1">
                <a:latin typeface="Arial" pitchFamily="34" charset="0"/>
                <a:cs typeface="Arial" pitchFamily="34" charset="0"/>
              </a:rPr>
              <a:t>dẫn</a:t>
            </a:r>
            <a:endParaRPr lang="en-US" dirty="0">
              <a:latin typeface="Arial" pitchFamily="34" charset="0"/>
              <a:cs typeface="Arial" pitchFamily="34" charset="0"/>
            </a:endParaRPr>
          </a:p>
        </p:txBody>
      </p:sp>
      <p:sp>
        <p:nvSpPr>
          <p:cNvPr id="64515" name="Rectangle 3"/>
          <p:cNvSpPr>
            <a:spLocks noGrp="1" noChangeArrowheads="1"/>
          </p:cNvSpPr>
          <p:nvPr>
            <p:ph idx="1"/>
          </p:nvPr>
        </p:nvSpPr>
        <p:spPr>
          <a:xfrm>
            <a:off x="1981200" y="1600200"/>
            <a:ext cx="8382000" cy="4419600"/>
          </a:xfrm>
        </p:spPr>
        <p:txBody>
          <a:bodyPr/>
          <a:lstStyle/>
          <a:p>
            <a:pPr>
              <a:lnSpc>
                <a:spcPct val="150000"/>
              </a:lnSpc>
              <a:spcBef>
                <a:spcPts val="1200"/>
              </a:spcBef>
            </a:pPr>
            <a:r>
              <a:rPr lang="en-US" dirty="0" err="1">
                <a:latin typeface="Arial" charset="0"/>
                <a:cs typeface="Arial" charset="0"/>
              </a:rPr>
              <a:t>Cáp</a:t>
            </a:r>
            <a:r>
              <a:rPr lang="en-US" dirty="0">
                <a:latin typeface="Arial" charset="0"/>
                <a:cs typeface="Arial" charset="0"/>
              </a:rPr>
              <a:t> </a:t>
            </a:r>
            <a:r>
              <a:rPr lang="en-US" dirty="0" err="1">
                <a:latin typeface="Arial" charset="0"/>
                <a:cs typeface="Arial" charset="0"/>
              </a:rPr>
              <a:t>đồng</a:t>
            </a:r>
            <a:r>
              <a:rPr lang="en-US" dirty="0">
                <a:latin typeface="Arial" charset="0"/>
                <a:cs typeface="Arial" charset="0"/>
              </a:rPr>
              <a:t> </a:t>
            </a:r>
            <a:r>
              <a:rPr lang="en-US" dirty="0" err="1">
                <a:latin typeface="Arial" charset="0"/>
                <a:cs typeface="Arial" charset="0"/>
              </a:rPr>
              <a:t>trục</a:t>
            </a:r>
            <a:endParaRPr lang="en-US" dirty="0">
              <a:latin typeface="Arial" charset="0"/>
              <a:cs typeface="Arial" charset="0"/>
            </a:endParaRPr>
          </a:p>
          <a:p>
            <a:pPr>
              <a:lnSpc>
                <a:spcPct val="150000"/>
              </a:lnSpc>
              <a:spcBef>
                <a:spcPts val="1200"/>
              </a:spcBef>
            </a:pPr>
            <a:r>
              <a:rPr lang="en-US" dirty="0" err="1">
                <a:latin typeface="Arial" charset="0"/>
                <a:cs typeface="Arial" charset="0"/>
              </a:rPr>
              <a:t>Cáp</a:t>
            </a:r>
            <a:r>
              <a:rPr lang="en-US" dirty="0">
                <a:latin typeface="Arial" charset="0"/>
                <a:cs typeface="Arial" charset="0"/>
              </a:rPr>
              <a:t> </a:t>
            </a:r>
            <a:r>
              <a:rPr lang="en-US" dirty="0" err="1">
                <a:latin typeface="Arial" charset="0"/>
                <a:cs typeface="Arial" charset="0"/>
              </a:rPr>
              <a:t>xoắn</a:t>
            </a:r>
            <a:r>
              <a:rPr lang="en-US" dirty="0">
                <a:latin typeface="Arial" charset="0"/>
                <a:cs typeface="Arial" charset="0"/>
              </a:rPr>
              <a:t> </a:t>
            </a:r>
            <a:r>
              <a:rPr lang="en-US" dirty="0" err="1">
                <a:latin typeface="Arial" charset="0"/>
                <a:cs typeface="Arial" charset="0"/>
              </a:rPr>
              <a:t>đôi</a:t>
            </a:r>
            <a:endParaRPr lang="en-US" dirty="0">
              <a:latin typeface="Arial" charset="0"/>
              <a:cs typeface="Arial" charset="0"/>
            </a:endParaRPr>
          </a:p>
          <a:p>
            <a:pPr>
              <a:lnSpc>
                <a:spcPct val="150000"/>
              </a:lnSpc>
              <a:spcBef>
                <a:spcPts val="1200"/>
              </a:spcBef>
            </a:pPr>
            <a:r>
              <a:rPr lang="en-US" dirty="0" err="1">
                <a:latin typeface="Arial" charset="0"/>
                <a:cs typeface="Arial" charset="0"/>
              </a:rPr>
              <a:t>Cáp</a:t>
            </a:r>
            <a:r>
              <a:rPr lang="en-US" dirty="0">
                <a:latin typeface="Arial" charset="0"/>
                <a:cs typeface="Arial" charset="0"/>
              </a:rPr>
              <a:t> </a:t>
            </a:r>
            <a:r>
              <a:rPr lang="en-US" dirty="0" err="1">
                <a:latin typeface="Arial" charset="0"/>
                <a:cs typeface="Arial" charset="0"/>
              </a:rPr>
              <a:t>quang</a:t>
            </a:r>
            <a:endParaRPr lang="en-US" dirty="0">
              <a:latin typeface="Arial" charset="0"/>
              <a:cs typeface="Arial" charset="0"/>
            </a:endParaRPr>
          </a:p>
          <a:p>
            <a:pPr>
              <a:lnSpc>
                <a:spcPct val="150000"/>
              </a:lnSpc>
              <a:spcBef>
                <a:spcPts val="1200"/>
              </a:spcBef>
            </a:pPr>
            <a:endParaRPr lang="en-US" dirty="0">
              <a:latin typeface="Arial" charset="0"/>
              <a:cs typeface="Arial" charset="0"/>
            </a:endParaRP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BC5AFF84-23A6-4F76-8EF5-7F9AF9C8629A}" type="slidenum">
              <a:rPr lang="en-US">
                <a:latin typeface="Arial" pitchFamily="34" charset="0"/>
                <a:cs typeface="Arial" pitchFamily="34" charset="0"/>
              </a:rPr>
              <a:pPr>
                <a:defRPr/>
              </a:pPr>
              <a:t>52</a:t>
            </a:fld>
            <a:endParaRPr lang="en-US">
              <a:latin typeface="Arial" pitchFamily="34" charset="0"/>
              <a:cs typeface="Arial" pitchFamily="34" charset="0"/>
            </a:endParaRPr>
          </a:p>
        </p:txBody>
      </p:sp>
    </p:spTree>
    <p:extLst>
      <p:ext uri="{BB962C8B-B14F-4D97-AF65-F5344CB8AC3E}">
        <p14:creationId xmlns:p14="http://schemas.microsoft.com/office/powerpoint/2010/main" val="3961780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endParaRPr lang="en-US" dirty="0"/>
          </a:p>
        </p:txBody>
      </p:sp>
      <p:sp>
        <p:nvSpPr>
          <p:cNvPr id="3" name="Content Placeholder 2"/>
          <p:cNvSpPr>
            <a:spLocks noGrp="1"/>
          </p:cNvSpPr>
          <p:nvPr>
            <p:ph idx="1"/>
          </p:nvPr>
        </p:nvSpPr>
        <p:spPr/>
        <p:txBody>
          <a:bodyPr/>
          <a:lstStyle/>
          <a:p>
            <a:r>
              <a:rPr lang="en-US" dirty="0" err="1"/>
              <a:t>Là</a:t>
            </a:r>
            <a:r>
              <a:rPr lang="en-US" dirty="0"/>
              <a:t> </a:t>
            </a:r>
            <a:r>
              <a:rPr lang="en-US" dirty="0" err="1"/>
              <a:t>kiểu</a:t>
            </a:r>
            <a:r>
              <a:rPr lang="en-US" dirty="0"/>
              <a:t> </a:t>
            </a:r>
            <a:r>
              <a:rPr lang="en-US" dirty="0" err="1"/>
              <a:t>cáp</a:t>
            </a:r>
            <a:r>
              <a:rPr lang="en-US" dirty="0"/>
              <a:t> </a:t>
            </a:r>
            <a:r>
              <a:rPr lang="en-US" dirty="0" err="1"/>
              <a:t>đầu</a:t>
            </a:r>
            <a:r>
              <a:rPr lang="en-US" dirty="0"/>
              <a:t> </a:t>
            </a:r>
            <a:r>
              <a:rPr lang="en-US" dirty="0" err="1"/>
              <a:t>tiên</a:t>
            </a:r>
            <a:r>
              <a:rPr lang="en-US" dirty="0"/>
              <a:t> </a:t>
            </a:r>
            <a:r>
              <a:rPr lang="en-US" dirty="0" err="1"/>
              <a:t>được</a:t>
            </a:r>
            <a:r>
              <a:rPr lang="en-US" dirty="0"/>
              <a:t> </a:t>
            </a:r>
            <a:r>
              <a:rPr lang="en-US" dirty="0" err="1"/>
              <a:t>dùng</a:t>
            </a:r>
            <a:r>
              <a:rPr lang="en-US" dirty="0"/>
              <a:t> </a:t>
            </a:r>
            <a:r>
              <a:rPr lang="en-US" dirty="0" err="1"/>
              <a:t>trong</a:t>
            </a:r>
            <a:r>
              <a:rPr lang="en-US" dirty="0"/>
              <a:t> </a:t>
            </a:r>
            <a:r>
              <a:rPr lang="en-US" dirty="0" err="1"/>
              <a:t>mạng</a:t>
            </a:r>
            <a:r>
              <a:rPr lang="en-US" dirty="0"/>
              <a:t> LAN.</a:t>
            </a:r>
          </a:p>
          <a:p>
            <a:r>
              <a:rPr lang="en-US" dirty="0" err="1"/>
              <a:t>Cấu</a:t>
            </a:r>
            <a:r>
              <a:rPr lang="en-US" dirty="0"/>
              <a:t> </a:t>
            </a:r>
            <a:r>
              <a:rPr lang="en-US" dirty="0" err="1"/>
              <a:t>tạo</a:t>
            </a:r>
            <a:r>
              <a:rPr lang="en-US" dirty="0"/>
              <a:t> :</a:t>
            </a:r>
          </a:p>
          <a:p>
            <a:pPr lvl="1"/>
            <a:r>
              <a:rPr lang="en-US" sz="3200" dirty="0" err="1"/>
              <a:t>Dây</a:t>
            </a:r>
            <a:r>
              <a:rPr lang="en-US" sz="3200" dirty="0"/>
              <a:t> </a:t>
            </a:r>
            <a:r>
              <a:rPr lang="en-US" sz="3200" dirty="0" err="1"/>
              <a:t>dẫn</a:t>
            </a:r>
            <a:r>
              <a:rPr lang="en-US" sz="3200" dirty="0"/>
              <a:t> </a:t>
            </a:r>
            <a:r>
              <a:rPr lang="en-US" sz="3200" dirty="0" err="1"/>
              <a:t>trung</a:t>
            </a:r>
            <a:r>
              <a:rPr lang="en-US" sz="3200" dirty="0"/>
              <a:t> </a:t>
            </a:r>
            <a:r>
              <a:rPr lang="en-US" sz="3200" dirty="0" err="1"/>
              <a:t>tâm</a:t>
            </a:r>
            <a:r>
              <a:rPr lang="en-US" sz="3200" dirty="0"/>
              <a:t> : </a:t>
            </a:r>
            <a:r>
              <a:rPr lang="en-US" sz="3200" dirty="0" err="1"/>
              <a:t>đồng</a:t>
            </a:r>
            <a:r>
              <a:rPr lang="en-US" sz="3200" dirty="0"/>
              <a:t>, </a:t>
            </a:r>
            <a:r>
              <a:rPr lang="en-US" sz="3200" dirty="0" err="1"/>
              <a:t>đồng</a:t>
            </a:r>
            <a:r>
              <a:rPr lang="en-US" sz="3200" dirty="0"/>
              <a:t> </a:t>
            </a:r>
            <a:r>
              <a:rPr lang="en-US" sz="3200" dirty="0" err="1"/>
              <a:t>bện</a:t>
            </a:r>
            <a:endParaRPr lang="en-US" sz="3200" dirty="0"/>
          </a:p>
          <a:p>
            <a:pPr lvl="1"/>
            <a:r>
              <a:rPr lang="en-US" sz="3200" dirty="0" err="1"/>
              <a:t>Lớp</a:t>
            </a:r>
            <a:r>
              <a:rPr lang="en-US" sz="3200" dirty="0"/>
              <a:t> </a:t>
            </a:r>
            <a:r>
              <a:rPr lang="en-US" sz="3200" dirty="0" err="1"/>
              <a:t>cách</a:t>
            </a:r>
            <a:r>
              <a:rPr lang="en-US" sz="3200" dirty="0"/>
              <a:t> </a:t>
            </a:r>
            <a:r>
              <a:rPr lang="en-US" sz="3200" dirty="0" err="1"/>
              <a:t>điện</a:t>
            </a:r>
            <a:endParaRPr lang="en-US" sz="3200" dirty="0"/>
          </a:p>
          <a:p>
            <a:pPr lvl="1"/>
            <a:r>
              <a:rPr lang="en-US" sz="3200" dirty="0" err="1"/>
              <a:t>Dây</a:t>
            </a:r>
            <a:r>
              <a:rPr lang="en-US" sz="3200" dirty="0"/>
              <a:t> </a:t>
            </a:r>
            <a:r>
              <a:rPr lang="en-US" sz="3200" dirty="0" err="1"/>
              <a:t>dẫn</a:t>
            </a:r>
            <a:r>
              <a:rPr lang="en-US" sz="3200" dirty="0"/>
              <a:t> </a:t>
            </a:r>
            <a:r>
              <a:rPr lang="en-US" sz="3200" dirty="0" err="1"/>
              <a:t>ngoài</a:t>
            </a:r>
            <a:r>
              <a:rPr lang="en-US" sz="3200" dirty="0"/>
              <a:t> : </a:t>
            </a:r>
            <a:r>
              <a:rPr lang="en-US" sz="3200" dirty="0" err="1"/>
              <a:t>dây</a:t>
            </a:r>
            <a:r>
              <a:rPr lang="en-US" sz="3200" dirty="0"/>
              <a:t> </a:t>
            </a:r>
            <a:r>
              <a:rPr lang="en-US" sz="3200" dirty="0" err="1"/>
              <a:t>đồng</a:t>
            </a:r>
            <a:r>
              <a:rPr lang="en-US" sz="3200" dirty="0"/>
              <a:t> </a:t>
            </a:r>
            <a:r>
              <a:rPr lang="en-US" sz="3200" dirty="0" err="1"/>
              <a:t>bện</a:t>
            </a:r>
            <a:endParaRPr lang="en-US" sz="3200" dirty="0"/>
          </a:p>
          <a:p>
            <a:pPr lvl="1"/>
            <a:r>
              <a:rPr lang="en-US" sz="3200" dirty="0" err="1"/>
              <a:t>Lớp</a:t>
            </a:r>
            <a:r>
              <a:rPr lang="en-US" sz="3200" dirty="0"/>
              <a:t> </a:t>
            </a:r>
            <a:r>
              <a:rPr lang="en-US" sz="3200" dirty="0" err="1"/>
              <a:t>vỏ</a:t>
            </a:r>
            <a:r>
              <a:rPr lang="en-US" sz="3200" dirty="0"/>
              <a:t> plastic </a:t>
            </a:r>
            <a:r>
              <a:rPr lang="en-US" sz="3200" dirty="0" err="1"/>
              <a:t>bảo</a:t>
            </a:r>
            <a:r>
              <a:rPr lang="en-US" sz="3200" dirty="0"/>
              <a:t> </a:t>
            </a:r>
            <a:r>
              <a:rPr lang="en-US" sz="3200" dirty="0" err="1"/>
              <a:t>vệ</a:t>
            </a:r>
            <a:r>
              <a:rPr lang="en-US" sz="3200" dirty="0"/>
              <a:t>.</a:t>
            </a:r>
          </a:p>
          <a:p>
            <a:pPr marL="398463" lvl="1" indent="-339725">
              <a:buFont typeface="Wingdings" pitchFamily="2" charset="2"/>
              <a:buChar char="Ø"/>
            </a:pPr>
            <a:r>
              <a:rPr lang="en-US" sz="3200" dirty="0" err="1">
                <a:solidFill>
                  <a:srgbClr val="0000CC"/>
                </a:solidFill>
                <a:ea typeface="+mn-ea"/>
              </a:rPr>
              <a:t>Ưu</a:t>
            </a:r>
            <a:r>
              <a:rPr lang="en-US" sz="3200" dirty="0">
                <a:solidFill>
                  <a:srgbClr val="0000CC"/>
                </a:solidFill>
                <a:ea typeface="+mn-ea"/>
              </a:rPr>
              <a:t> </a:t>
            </a:r>
            <a:r>
              <a:rPr lang="en-US" sz="3200" dirty="0" err="1">
                <a:solidFill>
                  <a:srgbClr val="0000CC"/>
                </a:solidFill>
                <a:ea typeface="+mn-ea"/>
              </a:rPr>
              <a:t>điểm</a:t>
            </a:r>
            <a:r>
              <a:rPr lang="en-US" sz="3200" dirty="0">
                <a:solidFill>
                  <a:srgbClr val="0000CC"/>
                </a:solidFill>
                <a:ea typeface="+mn-ea"/>
              </a:rPr>
              <a:t> : </a:t>
            </a:r>
            <a:r>
              <a:rPr lang="en-US" sz="3200" dirty="0" err="1">
                <a:solidFill>
                  <a:srgbClr val="0000CC"/>
                </a:solidFill>
                <a:ea typeface="+mn-ea"/>
              </a:rPr>
              <a:t>rẻ</a:t>
            </a:r>
            <a:r>
              <a:rPr lang="en-US" sz="3200" dirty="0">
                <a:solidFill>
                  <a:srgbClr val="0000CC"/>
                </a:solidFill>
                <a:ea typeface="+mn-ea"/>
              </a:rPr>
              <a:t>, </a:t>
            </a:r>
            <a:r>
              <a:rPr lang="en-US" sz="3200" dirty="0" err="1">
                <a:solidFill>
                  <a:srgbClr val="0000CC"/>
                </a:solidFill>
                <a:ea typeface="+mn-ea"/>
              </a:rPr>
              <a:t>nhẹ</a:t>
            </a:r>
            <a:r>
              <a:rPr lang="en-US" sz="3200" dirty="0">
                <a:solidFill>
                  <a:srgbClr val="0000CC"/>
                </a:solidFill>
                <a:ea typeface="+mn-ea"/>
              </a:rPr>
              <a:t>, </a:t>
            </a:r>
            <a:r>
              <a:rPr lang="en-US" sz="3200" dirty="0" err="1">
                <a:solidFill>
                  <a:srgbClr val="0000CC"/>
                </a:solidFill>
                <a:ea typeface="+mn-ea"/>
              </a:rPr>
              <a:t>dễ</a:t>
            </a:r>
            <a:r>
              <a:rPr lang="en-US" sz="3200" dirty="0">
                <a:solidFill>
                  <a:srgbClr val="0000CC"/>
                </a:solidFill>
                <a:ea typeface="+mn-ea"/>
              </a:rPr>
              <a:t> </a:t>
            </a:r>
            <a:r>
              <a:rPr lang="en-US" sz="3200" dirty="0" err="1">
                <a:solidFill>
                  <a:srgbClr val="0000CC"/>
                </a:solidFill>
                <a:ea typeface="+mn-ea"/>
              </a:rPr>
              <a:t>kéo</a:t>
            </a:r>
            <a:r>
              <a:rPr lang="en-US" sz="3200" dirty="0">
                <a:solidFill>
                  <a:srgbClr val="0000CC"/>
                </a:solidFill>
                <a:ea typeface="+mn-ea"/>
              </a:rPr>
              <a:t> </a:t>
            </a:r>
            <a:r>
              <a:rPr lang="en-US" sz="3200" dirty="0" err="1">
                <a:solidFill>
                  <a:srgbClr val="0000CC"/>
                </a:solidFill>
                <a:ea typeface="+mn-ea"/>
              </a:rPr>
              <a:t>dây</a:t>
            </a:r>
            <a:r>
              <a:rPr lang="en-US" sz="3200" dirty="0">
                <a:solidFill>
                  <a:srgbClr val="0000CC"/>
                </a:solidFill>
                <a:ea typeface="+mn-ea"/>
              </a:rPr>
              <a:t>.</a:t>
            </a:r>
          </a:p>
          <a:p>
            <a:pPr marL="398463" lvl="1" indent="-339725">
              <a:buFont typeface="Wingdings" pitchFamily="2" charset="2"/>
              <a:buChar char="Ø"/>
            </a:pPr>
            <a:endParaRPr lang="en-US" sz="3200" dirty="0">
              <a:solidFill>
                <a:srgbClr val="0000CC"/>
              </a:solidFill>
              <a:ea typeface="+mn-ea"/>
            </a:endParaRPr>
          </a:p>
        </p:txBody>
      </p:sp>
    </p:spTree>
    <p:extLst>
      <p:ext uri="{BB962C8B-B14F-4D97-AF65-F5344CB8AC3E}">
        <p14:creationId xmlns:p14="http://schemas.microsoft.com/office/powerpoint/2010/main" val="218906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endParaRPr lang="en-US" dirty="0"/>
          </a:p>
        </p:txBody>
      </p:sp>
      <p:sp>
        <p:nvSpPr>
          <p:cNvPr id="3" name="Content Placeholder 2"/>
          <p:cNvSpPr>
            <a:spLocks noGrp="1"/>
          </p:cNvSpPr>
          <p:nvPr>
            <p:ph idx="1"/>
          </p:nvPr>
        </p:nvSpPr>
        <p:spPr/>
        <p:txBody>
          <a:bodyPr/>
          <a:lstStyle/>
          <a:p>
            <a:pPr>
              <a:lnSpc>
                <a:spcPct val="90000"/>
              </a:lnSpc>
            </a:pPr>
            <a:r>
              <a:rPr lang="en-US" dirty="0" err="1"/>
              <a:t>Tốc</a:t>
            </a:r>
            <a:r>
              <a:rPr lang="en-US" dirty="0"/>
              <a:t> </a:t>
            </a:r>
            <a:r>
              <a:rPr lang="en-US" dirty="0" err="1"/>
              <a:t>độ</a:t>
            </a:r>
            <a:r>
              <a:rPr lang="en-US" dirty="0"/>
              <a:t> </a:t>
            </a:r>
            <a:r>
              <a:rPr lang="en-US" dirty="0" err="1"/>
              <a:t>truyền</a:t>
            </a:r>
            <a:r>
              <a:rPr lang="en-US" dirty="0"/>
              <a:t> </a:t>
            </a:r>
            <a:r>
              <a:rPr lang="en-US" dirty="0" err="1"/>
              <a:t>thông</a:t>
            </a:r>
            <a:r>
              <a:rPr lang="en-US" dirty="0"/>
              <a:t> tin </a:t>
            </a:r>
            <a:r>
              <a:rPr lang="en-US" dirty="0" err="1"/>
              <a:t>thay</a:t>
            </a:r>
            <a:r>
              <a:rPr lang="en-US" dirty="0"/>
              <a:t> </a:t>
            </a:r>
            <a:r>
              <a:rPr lang="en-US" dirty="0" err="1"/>
              <a:t>đổi</a:t>
            </a:r>
            <a:r>
              <a:rPr lang="en-US" dirty="0"/>
              <a:t> </a:t>
            </a:r>
            <a:r>
              <a:rPr lang="en-US" dirty="0" err="1"/>
              <a:t>tùy</a:t>
            </a:r>
            <a:r>
              <a:rPr lang="en-US" dirty="0"/>
              <a:t> </a:t>
            </a:r>
            <a:r>
              <a:rPr lang="en-US" dirty="0" err="1"/>
              <a:t>theo</a:t>
            </a:r>
            <a:r>
              <a:rPr lang="en-US" dirty="0"/>
              <a:t> </a:t>
            </a:r>
            <a:r>
              <a:rPr lang="en-US" dirty="0" err="1"/>
              <a:t>phạm</a:t>
            </a:r>
            <a:r>
              <a:rPr lang="en-US" dirty="0"/>
              <a:t> vi </a:t>
            </a:r>
            <a:r>
              <a:rPr lang="en-US" dirty="0" err="1"/>
              <a:t>hệ</a:t>
            </a:r>
            <a:r>
              <a:rPr lang="en-US" dirty="0"/>
              <a:t> </a:t>
            </a:r>
            <a:r>
              <a:rPr lang="en-US" dirty="0" err="1"/>
              <a:t>thống</a:t>
            </a:r>
            <a:r>
              <a:rPr lang="en-US" dirty="0"/>
              <a:t> </a:t>
            </a:r>
            <a:r>
              <a:rPr lang="en-US" dirty="0" err="1"/>
              <a:t>được</a:t>
            </a:r>
            <a:r>
              <a:rPr lang="en-US" dirty="0"/>
              <a:t> </a:t>
            </a:r>
            <a:r>
              <a:rPr lang="en-US" dirty="0" err="1"/>
              <a:t>triển</a:t>
            </a:r>
            <a:r>
              <a:rPr lang="en-US" dirty="0"/>
              <a:t> </a:t>
            </a:r>
            <a:r>
              <a:rPr lang="en-US" dirty="0" err="1"/>
              <a:t>khai</a:t>
            </a:r>
            <a:r>
              <a:rPr lang="en-US" dirty="0"/>
              <a:t> :</a:t>
            </a:r>
          </a:p>
          <a:p>
            <a:pPr lvl="1">
              <a:lnSpc>
                <a:spcPct val="90000"/>
              </a:lnSpc>
            </a:pPr>
            <a:r>
              <a:rPr lang="en-US" dirty="0"/>
              <a:t>LAN: </a:t>
            </a:r>
            <a:r>
              <a:rPr lang="en-US" dirty="0" err="1"/>
              <a:t>tốc</a:t>
            </a:r>
            <a:r>
              <a:rPr lang="en-US" dirty="0"/>
              <a:t> </a:t>
            </a:r>
            <a:r>
              <a:rPr lang="en-US" dirty="0" err="1"/>
              <a:t>độ</a:t>
            </a:r>
            <a:r>
              <a:rPr lang="en-US" dirty="0"/>
              <a:t> 10Mbps ~ 100Mbps, </a:t>
            </a:r>
            <a:r>
              <a:rPr lang="en-US" dirty="0" err="1"/>
              <a:t>khoảng</a:t>
            </a:r>
            <a:r>
              <a:rPr lang="en-US" dirty="0"/>
              <a:t> </a:t>
            </a:r>
            <a:r>
              <a:rPr lang="en-US" dirty="0" err="1"/>
              <a:t>cách</a:t>
            </a:r>
            <a:r>
              <a:rPr lang="en-US" dirty="0"/>
              <a:t> </a:t>
            </a:r>
            <a:r>
              <a:rPr lang="en-US" dirty="0" err="1"/>
              <a:t>khoảng</a:t>
            </a:r>
            <a:r>
              <a:rPr lang="en-US" dirty="0"/>
              <a:t> </a:t>
            </a:r>
            <a:r>
              <a:rPr lang="en-US" dirty="0" err="1"/>
              <a:t>vài</a:t>
            </a:r>
            <a:r>
              <a:rPr lang="en-US" dirty="0"/>
              <a:t> </a:t>
            </a:r>
            <a:r>
              <a:rPr lang="en-US" dirty="0" err="1"/>
              <a:t>trăm</a:t>
            </a:r>
            <a:r>
              <a:rPr lang="en-US" dirty="0"/>
              <a:t> </a:t>
            </a:r>
            <a:r>
              <a:rPr lang="en-US" dirty="0" err="1"/>
              <a:t>mét</a:t>
            </a:r>
            <a:r>
              <a:rPr lang="en-US" dirty="0"/>
              <a:t> (UTP: length &lt; 100 m). </a:t>
            </a:r>
          </a:p>
          <a:p>
            <a:pPr lvl="1">
              <a:lnSpc>
                <a:spcPct val="90000"/>
              </a:lnSpc>
            </a:pPr>
            <a:r>
              <a:rPr lang="en-US" dirty="0"/>
              <a:t>WAN: </a:t>
            </a:r>
            <a:r>
              <a:rPr lang="en-US" dirty="0" err="1"/>
              <a:t>tốc</a:t>
            </a:r>
            <a:r>
              <a:rPr lang="en-US" dirty="0"/>
              <a:t> </a:t>
            </a:r>
            <a:r>
              <a:rPr lang="en-US" dirty="0" err="1"/>
              <a:t>độ</a:t>
            </a:r>
            <a:r>
              <a:rPr lang="en-US" dirty="0"/>
              <a:t> </a:t>
            </a:r>
            <a:r>
              <a:rPr lang="en-US" dirty="0" err="1"/>
              <a:t>truyền</a:t>
            </a:r>
            <a:r>
              <a:rPr lang="en-US" dirty="0"/>
              <a:t> </a:t>
            </a:r>
            <a:r>
              <a:rPr lang="en-US" dirty="0" err="1"/>
              <a:t>thấp</a:t>
            </a:r>
            <a:r>
              <a:rPr lang="en-US" dirty="0"/>
              <a:t> </a:t>
            </a:r>
            <a:r>
              <a:rPr lang="en-US" dirty="0" err="1"/>
              <a:t>hơn</a:t>
            </a:r>
            <a:r>
              <a:rPr lang="en-US" dirty="0"/>
              <a:t>, </a:t>
            </a:r>
            <a:r>
              <a:rPr lang="en-US" dirty="0" err="1"/>
              <a:t>từ</a:t>
            </a:r>
            <a:r>
              <a:rPr lang="en-US" dirty="0"/>
              <a:t> </a:t>
            </a:r>
            <a:r>
              <a:rPr lang="en-US" dirty="0" err="1"/>
              <a:t>vài</a:t>
            </a:r>
            <a:r>
              <a:rPr lang="en-US" dirty="0"/>
              <a:t> </a:t>
            </a:r>
            <a:r>
              <a:rPr lang="en-US" dirty="0" err="1"/>
              <a:t>chục</a:t>
            </a:r>
            <a:r>
              <a:rPr lang="en-US" dirty="0"/>
              <a:t> Kbps </a:t>
            </a:r>
            <a:r>
              <a:rPr lang="en-US" dirty="0" err="1"/>
              <a:t>đến</a:t>
            </a:r>
            <a:r>
              <a:rPr lang="en-US" dirty="0"/>
              <a:t> </a:t>
            </a:r>
            <a:r>
              <a:rPr lang="en-US" dirty="0" err="1"/>
              <a:t>vài</a:t>
            </a:r>
            <a:r>
              <a:rPr lang="en-US" dirty="0"/>
              <a:t>  Mbps. </a:t>
            </a:r>
            <a:r>
              <a:rPr lang="en-US" dirty="0" err="1"/>
              <a:t>Ví</a:t>
            </a:r>
            <a:r>
              <a:rPr lang="en-US" dirty="0"/>
              <a:t> </a:t>
            </a:r>
            <a:r>
              <a:rPr lang="en-US" dirty="0" err="1"/>
              <a:t>dụ</a:t>
            </a:r>
            <a:r>
              <a:rPr lang="en-US" dirty="0"/>
              <a:t>: T1 ~ 1,5Mbps, E1 ~ 2Mbps, </a:t>
            </a:r>
            <a:r>
              <a:rPr lang="en-US" dirty="0" err="1"/>
              <a:t>đường</a:t>
            </a:r>
            <a:r>
              <a:rPr lang="en-US" dirty="0"/>
              <a:t> ĐT: 64Kbps</a:t>
            </a:r>
          </a:p>
          <a:p>
            <a:endParaRPr lang="en-US" dirty="0"/>
          </a:p>
        </p:txBody>
      </p:sp>
    </p:spTree>
    <p:extLst>
      <p:ext uri="{BB962C8B-B14F-4D97-AF65-F5344CB8AC3E}">
        <p14:creationId xmlns:p14="http://schemas.microsoft.com/office/powerpoint/2010/main" val="129177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1" y="1066801"/>
            <a:ext cx="634590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t="16254" b="6612"/>
          <a:stretch>
            <a:fillRect/>
          </a:stretch>
        </p:blipFill>
        <p:spPr bwMode="auto">
          <a:xfrm>
            <a:off x="6117303" y="3743633"/>
            <a:ext cx="4114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503" y="4103073"/>
            <a:ext cx="41148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702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590800" y="0"/>
            <a:ext cx="7867650" cy="1143000"/>
          </a:xfrm>
        </p:spPr>
        <p:txBody>
          <a:bodyPr rtlCol="0">
            <a:normAutofit/>
          </a:bodyPr>
          <a:lstStyle/>
          <a:p>
            <a:pPr fontAlgn="auto">
              <a:spcAft>
                <a:spcPts val="0"/>
              </a:spcAft>
              <a:defRPr/>
            </a:pPr>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p>
        </p:txBody>
      </p:sp>
      <p:sp>
        <p:nvSpPr>
          <p:cNvPr id="65539" name="Rectangle 4"/>
          <p:cNvSpPr>
            <a:spLocks noGrp="1" noChangeArrowheads="1"/>
          </p:cNvSpPr>
          <p:nvPr>
            <p:ph idx="1"/>
          </p:nvPr>
        </p:nvSpPr>
        <p:spPr>
          <a:xfrm>
            <a:off x="2438400" y="1371600"/>
            <a:ext cx="7315200" cy="4648200"/>
          </a:xfrm>
        </p:spPr>
        <p:txBody>
          <a:bodyPr/>
          <a:lstStyle/>
          <a:p>
            <a:pPr marL="0"/>
            <a:r>
              <a:rPr lang="en-US" sz="3000" dirty="0" err="1">
                <a:latin typeface="Arial" charset="0"/>
                <a:cs typeface="Arial" charset="0"/>
              </a:rPr>
              <a:t>Phân</a:t>
            </a:r>
            <a:r>
              <a:rPr lang="en-US" sz="3000" dirty="0">
                <a:latin typeface="Arial" charset="0"/>
                <a:cs typeface="Arial" charset="0"/>
              </a:rPr>
              <a:t> </a:t>
            </a:r>
            <a:r>
              <a:rPr lang="en-US" sz="3000" dirty="0" err="1">
                <a:latin typeface="Arial" charset="0"/>
                <a:cs typeface="Arial" charset="0"/>
              </a:rPr>
              <a:t>loại</a:t>
            </a:r>
            <a:endParaRPr lang="en-US" sz="3000" dirty="0">
              <a:latin typeface="Arial" charset="0"/>
              <a:cs typeface="Arial" charset="0"/>
            </a:endParaRPr>
          </a:p>
          <a:p>
            <a:pPr marL="0" lvl="1"/>
            <a:r>
              <a:rPr lang="en-US" dirty="0" err="1">
                <a:latin typeface="Arial" charset="0"/>
                <a:cs typeface="Arial" charset="0"/>
              </a:rPr>
              <a:t>Thinnet</a:t>
            </a:r>
            <a:r>
              <a:rPr lang="en-US" dirty="0">
                <a:latin typeface="Arial" charset="0"/>
                <a:cs typeface="Arial" charset="0"/>
              </a:rPr>
              <a:t>/</a:t>
            </a:r>
            <a:r>
              <a:rPr lang="en-US" dirty="0" err="1">
                <a:latin typeface="Arial" charset="0"/>
                <a:cs typeface="Arial" charset="0"/>
              </a:rPr>
              <a:t>Thicknet</a:t>
            </a:r>
            <a:endParaRPr lang="en-US" dirty="0">
              <a:latin typeface="Arial" charset="0"/>
              <a:cs typeface="Arial" charset="0"/>
            </a:endParaRPr>
          </a:p>
          <a:p>
            <a:pPr marL="0" lvl="1"/>
            <a:r>
              <a:rPr lang="en-US" dirty="0">
                <a:latin typeface="Arial" charset="0"/>
                <a:cs typeface="Arial" charset="0"/>
              </a:rPr>
              <a:t>Baseband/ Broadband</a:t>
            </a:r>
          </a:p>
        </p:txBody>
      </p:sp>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A7CF91D9-C65D-49DC-95A8-4180765DFAF1}" type="slidenum">
              <a:rPr lang="en-US">
                <a:latin typeface="Arial" pitchFamily="34" charset="0"/>
                <a:cs typeface="Arial" pitchFamily="34" charset="0"/>
              </a:rPr>
              <a:pPr>
                <a:defRPr/>
              </a:pPr>
              <a:t>56</a:t>
            </a:fld>
            <a:endParaRPr lang="en-US">
              <a:latin typeface="Arial" pitchFamily="34" charset="0"/>
              <a:cs typeface="Arial" pitchFamily="34" charset="0"/>
            </a:endParaRPr>
          </a:p>
        </p:txBody>
      </p:sp>
    </p:spTree>
    <p:extLst>
      <p:ext uri="{BB962C8B-B14F-4D97-AF65-F5344CB8AC3E}">
        <p14:creationId xmlns:p14="http://schemas.microsoft.com/office/powerpoint/2010/main" val="705404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endParaRPr lang="en-US" dirty="0"/>
          </a:p>
        </p:txBody>
      </p:sp>
      <p:sp>
        <p:nvSpPr>
          <p:cNvPr id="3" name="Content Placeholder 2"/>
          <p:cNvSpPr>
            <a:spLocks noGrp="1"/>
          </p:cNvSpPr>
          <p:nvPr>
            <p:ph idx="1"/>
          </p:nvPr>
        </p:nvSpPr>
        <p:spPr/>
        <p:txBody>
          <a:bodyPr/>
          <a:lstStyle/>
          <a:p>
            <a:r>
              <a:rPr lang="en-US" dirty="0" err="1"/>
              <a:t>Cáp</a:t>
            </a:r>
            <a:r>
              <a:rPr lang="en-US" dirty="0"/>
              <a:t> </a:t>
            </a:r>
            <a:r>
              <a:rPr lang="en-US" dirty="0" err="1"/>
              <a:t>thinnet</a:t>
            </a:r>
            <a:r>
              <a:rPr lang="en-US" dirty="0"/>
              <a:t> (</a:t>
            </a:r>
            <a:r>
              <a:rPr lang="en-US" dirty="0" err="1"/>
              <a:t>mỏng</a:t>
            </a:r>
            <a:r>
              <a:rPr lang="en-US" dirty="0"/>
              <a:t>) : </a:t>
            </a:r>
            <a:r>
              <a:rPr lang="en-US" dirty="0" err="1"/>
              <a:t>có</a:t>
            </a:r>
            <a:r>
              <a:rPr lang="en-US" dirty="0"/>
              <a:t> </a:t>
            </a:r>
            <a:r>
              <a:rPr lang="en-US" dirty="0" err="1"/>
              <a:t>đường</a:t>
            </a:r>
            <a:r>
              <a:rPr lang="en-US" dirty="0"/>
              <a:t> </a:t>
            </a:r>
            <a:r>
              <a:rPr lang="en-US" dirty="0" err="1"/>
              <a:t>kính</a:t>
            </a:r>
            <a:r>
              <a:rPr lang="en-US" dirty="0"/>
              <a:t> </a:t>
            </a:r>
            <a:r>
              <a:rPr lang="en-US" dirty="0" err="1"/>
              <a:t>khoảng</a:t>
            </a:r>
            <a:r>
              <a:rPr lang="en-US" dirty="0"/>
              <a:t> 6mm, </a:t>
            </a:r>
            <a:r>
              <a:rPr lang="en-US" dirty="0" err="1"/>
              <a:t>chiều</a:t>
            </a:r>
            <a:r>
              <a:rPr lang="en-US" dirty="0"/>
              <a:t> </a:t>
            </a:r>
            <a:r>
              <a:rPr lang="en-US" dirty="0" err="1"/>
              <a:t>dài</a:t>
            </a:r>
            <a:r>
              <a:rPr lang="en-US" dirty="0"/>
              <a:t> </a:t>
            </a:r>
            <a:r>
              <a:rPr lang="en-US" dirty="0" err="1"/>
              <a:t>tối</a:t>
            </a:r>
            <a:r>
              <a:rPr lang="en-US" dirty="0"/>
              <a:t> </a:t>
            </a:r>
            <a:r>
              <a:rPr lang="en-US" dirty="0" err="1"/>
              <a:t>đa</a:t>
            </a:r>
            <a:r>
              <a:rPr lang="en-US" dirty="0"/>
              <a:t> </a:t>
            </a:r>
            <a:r>
              <a:rPr lang="en-US" dirty="0" err="1"/>
              <a:t>của</a:t>
            </a:r>
            <a:r>
              <a:rPr lang="en-US" dirty="0"/>
              <a:t> </a:t>
            </a:r>
            <a:r>
              <a:rPr lang="en-US" dirty="0" err="1"/>
              <a:t>đoạn</a:t>
            </a:r>
            <a:r>
              <a:rPr lang="en-US" dirty="0"/>
              <a:t> </a:t>
            </a:r>
            <a:r>
              <a:rPr lang="en-US" dirty="0" err="1"/>
              <a:t>cáp</a:t>
            </a:r>
            <a:r>
              <a:rPr lang="en-US" dirty="0"/>
              <a:t> </a:t>
            </a:r>
            <a:r>
              <a:rPr lang="en-US" dirty="0" err="1"/>
              <a:t>là</a:t>
            </a:r>
            <a:r>
              <a:rPr lang="en-US" dirty="0"/>
              <a:t> 185m.</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1" y="2514600"/>
            <a:ext cx="7311275" cy="2743200"/>
          </a:xfrm>
          <a:prstGeom prst="rect">
            <a:avLst/>
          </a:prstGeom>
        </p:spPr>
      </p:pic>
    </p:spTree>
    <p:extLst>
      <p:ext uri="{BB962C8B-B14F-4D97-AF65-F5344CB8AC3E}">
        <p14:creationId xmlns:p14="http://schemas.microsoft.com/office/powerpoint/2010/main" val="244409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524000"/>
            <a:ext cx="8001000" cy="4572000"/>
          </a:xfrm>
        </p:spPr>
      </p:pic>
    </p:spTree>
    <p:extLst>
      <p:ext uri="{BB962C8B-B14F-4D97-AF65-F5344CB8AC3E}">
        <p14:creationId xmlns:p14="http://schemas.microsoft.com/office/powerpoint/2010/main" val="3302482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1" y="1143000"/>
            <a:ext cx="7582831" cy="4572000"/>
          </a:xfrm>
        </p:spPr>
      </p:pic>
    </p:spTree>
    <p:extLst>
      <p:ext uri="{BB962C8B-B14F-4D97-AF65-F5344CB8AC3E}">
        <p14:creationId xmlns:p14="http://schemas.microsoft.com/office/powerpoint/2010/main" val="243763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37BC-54E1-40C4-8A76-1386D450B983}"/>
              </a:ext>
            </a:extLst>
          </p:cNvPr>
          <p:cNvSpPr>
            <a:spLocks noGrp="1"/>
          </p:cNvSpPr>
          <p:nvPr>
            <p:ph type="title"/>
          </p:nvPr>
        </p:nvSpPr>
        <p:spPr/>
        <p:txBody>
          <a:bodyPr/>
          <a:lstStyle/>
          <a:p>
            <a:r>
              <a:rPr lang="en-US" dirty="0"/>
              <a:t>I. CÁC TỔ CHỨC ĐỊNH CHUẨN MMT</a:t>
            </a:r>
          </a:p>
        </p:txBody>
      </p:sp>
      <p:sp>
        <p:nvSpPr>
          <p:cNvPr id="3" name="Content Placeholder 2">
            <a:extLst>
              <a:ext uri="{FF2B5EF4-FFF2-40B4-BE49-F238E27FC236}">
                <a16:creationId xmlns:a16="http://schemas.microsoft.com/office/drawing/2014/main" id="{6FF9D935-B776-405C-915C-322474CB7A9F}"/>
              </a:ext>
            </a:extLst>
          </p:cNvPr>
          <p:cNvSpPr>
            <a:spLocks noGrp="1"/>
          </p:cNvSpPr>
          <p:nvPr>
            <p:ph idx="1"/>
          </p:nvPr>
        </p:nvSpPr>
        <p:spPr/>
        <p:txBody>
          <a:bodyPr/>
          <a:lstStyle/>
          <a:p>
            <a:r>
              <a:rPr lang="en-US" dirty="0"/>
              <a:t>TIA (Telecom Industry Association) – </a:t>
            </a:r>
            <a:r>
              <a:rPr lang="en-US" dirty="0" err="1"/>
              <a:t>hiệp</a:t>
            </a:r>
            <a:r>
              <a:rPr lang="en-US" dirty="0"/>
              <a:t> </a:t>
            </a:r>
            <a:r>
              <a:rPr lang="en-US" dirty="0" err="1"/>
              <a:t>hội</a:t>
            </a:r>
            <a:r>
              <a:rPr lang="en-US" dirty="0"/>
              <a:t> </a:t>
            </a:r>
            <a:r>
              <a:rPr lang="en-US" dirty="0" err="1"/>
              <a:t>công</a:t>
            </a:r>
            <a:r>
              <a:rPr lang="en-US" dirty="0"/>
              <a:t> </a:t>
            </a:r>
            <a:r>
              <a:rPr lang="en-US" dirty="0" err="1"/>
              <a:t>nghiệp</a:t>
            </a:r>
            <a:r>
              <a:rPr lang="en-US" dirty="0"/>
              <a:t> </a:t>
            </a:r>
            <a:r>
              <a:rPr lang="en-US" dirty="0" err="1"/>
              <a:t>viễn</a:t>
            </a:r>
            <a:r>
              <a:rPr lang="en-US" dirty="0"/>
              <a:t> </a:t>
            </a:r>
            <a:r>
              <a:rPr lang="en-US" dirty="0" err="1"/>
              <a:t>thông</a:t>
            </a:r>
            <a:r>
              <a:rPr lang="en-US" dirty="0"/>
              <a:t>. </a:t>
            </a:r>
          </a:p>
          <a:p>
            <a:r>
              <a:rPr lang="en-US" dirty="0" err="1"/>
              <a:t>Tổ</a:t>
            </a:r>
            <a:r>
              <a:rPr lang="en-US" dirty="0"/>
              <a:t> </a:t>
            </a:r>
            <a:r>
              <a:rPr lang="en-US" dirty="0" err="1"/>
              <a:t>chức</a:t>
            </a:r>
            <a:r>
              <a:rPr lang="en-US" dirty="0"/>
              <a:t> </a:t>
            </a:r>
            <a:r>
              <a:rPr lang="en-US" dirty="0" err="1"/>
              <a:t>này</a:t>
            </a:r>
            <a:r>
              <a:rPr lang="en-US" dirty="0"/>
              <a:t> đ</a:t>
            </a:r>
            <a:r>
              <a:rPr lang="vi-VN" dirty="0"/>
              <a:t>ư</a:t>
            </a:r>
            <a:r>
              <a:rPr lang="en-US" dirty="0" err="1"/>
              <a:t>ợc</a:t>
            </a:r>
            <a:r>
              <a:rPr lang="en-US" dirty="0"/>
              <a:t> </a:t>
            </a:r>
            <a:r>
              <a:rPr lang="en-US" dirty="0" err="1"/>
              <a:t>thành</a:t>
            </a:r>
            <a:r>
              <a:rPr lang="en-US" dirty="0"/>
              <a:t> </a:t>
            </a:r>
            <a:r>
              <a:rPr lang="en-US" dirty="0" err="1"/>
              <a:t>lập</a:t>
            </a:r>
            <a:r>
              <a:rPr lang="en-US" dirty="0"/>
              <a:t> </a:t>
            </a:r>
            <a:r>
              <a:rPr lang="en-US" dirty="0" err="1"/>
              <a:t>bởi</a:t>
            </a:r>
            <a:r>
              <a:rPr lang="en-US" dirty="0"/>
              <a:t> ANSI (American National Standards Institute) </a:t>
            </a:r>
            <a:r>
              <a:rPr lang="en-US" dirty="0" err="1"/>
              <a:t>để</a:t>
            </a:r>
            <a:r>
              <a:rPr lang="en-US" dirty="0"/>
              <a:t> </a:t>
            </a:r>
            <a:r>
              <a:rPr lang="en-US" dirty="0" err="1"/>
              <a:t>phát</a:t>
            </a:r>
            <a:r>
              <a:rPr lang="en-US" dirty="0"/>
              <a:t> </a:t>
            </a:r>
            <a:r>
              <a:rPr lang="en-US" dirty="0" err="1"/>
              <a:t>triển</a:t>
            </a:r>
            <a:r>
              <a:rPr lang="en-US" dirty="0"/>
              <a:t> </a:t>
            </a:r>
            <a:r>
              <a:rPr lang="en-US" dirty="0" err="1"/>
              <a:t>các</a:t>
            </a:r>
            <a:r>
              <a:rPr lang="en-US" dirty="0"/>
              <a:t> </a:t>
            </a:r>
            <a:r>
              <a:rPr lang="en-US" dirty="0" err="1"/>
              <a:t>tiêu</a:t>
            </a:r>
            <a:r>
              <a:rPr lang="en-US" dirty="0"/>
              <a:t> </a:t>
            </a:r>
            <a:r>
              <a:rPr lang="en-US" dirty="0" err="1"/>
              <a:t>chuẩn</a:t>
            </a:r>
            <a:r>
              <a:rPr lang="en-US" dirty="0"/>
              <a:t> </a:t>
            </a:r>
            <a:r>
              <a:rPr lang="en-US" dirty="0" err="1"/>
              <a:t>công</a:t>
            </a:r>
            <a:r>
              <a:rPr lang="en-US" dirty="0"/>
              <a:t> </a:t>
            </a:r>
            <a:r>
              <a:rPr lang="en-US" dirty="0" err="1"/>
              <a:t>nghiệp</a:t>
            </a:r>
            <a:r>
              <a:rPr lang="en-US" dirty="0"/>
              <a:t> </a:t>
            </a:r>
            <a:r>
              <a:rPr lang="en-US" dirty="0" err="1"/>
              <a:t>cho</a:t>
            </a:r>
            <a:r>
              <a:rPr lang="en-US" dirty="0"/>
              <a:t> </a:t>
            </a:r>
            <a:r>
              <a:rPr lang="en-US" dirty="0" err="1"/>
              <a:t>các</a:t>
            </a:r>
            <a:r>
              <a:rPr lang="en-US" dirty="0"/>
              <a:t> </a:t>
            </a:r>
            <a:r>
              <a:rPr lang="en-US" dirty="0" err="1"/>
              <a:t>công</a:t>
            </a:r>
            <a:r>
              <a:rPr lang="en-US" dirty="0"/>
              <a:t> ty </a:t>
            </a:r>
            <a:r>
              <a:rPr lang="en-US" dirty="0" err="1"/>
              <a:t>về</a:t>
            </a:r>
            <a:r>
              <a:rPr lang="en-US" dirty="0"/>
              <a:t> </a:t>
            </a:r>
            <a:r>
              <a:rPr lang="en-US" dirty="0" err="1"/>
              <a:t>công</a:t>
            </a:r>
            <a:r>
              <a:rPr lang="en-US" dirty="0"/>
              <a:t> </a:t>
            </a:r>
            <a:r>
              <a:rPr lang="en-US" dirty="0" err="1"/>
              <a:t>nghệ</a:t>
            </a:r>
            <a:r>
              <a:rPr lang="en-US" dirty="0"/>
              <a:t> </a:t>
            </a:r>
            <a:r>
              <a:rPr lang="en-US" dirty="0" err="1"/>
              <a:t>thông</a:t>
            </a:r>
            <a:r>
              <a:rPr lang="en-US" dirty="0"/>
              <a:t> tin </a:t>
            </a:r>
            <a:r>
              <a:rPr lang="en-US" dirty="0" err="1"/>
              <a:t>và</a:t>
            </a:r>
            <a:r>
              <a:rPr lang="en-US" dirty="0"/>
              <a:t> </a:t>
            </a:r>
            <a:r>
              <a:rPr lang="en-US" dirty="0" err="1"/>
              <a:t>truyền</a:t>
            </a:r>
            <a:r>
              <a:rPr lang="en-US" dirty="0"/>
              <a:t> </a:t>
            </a:r>
            <a:r>
              <a:rPr lang="en-US" dirty="0" err="1"/>
              <a:t>thông</a:t>
            </a:r>
            <a:r>
              <a:rPr lang="en-US" dirty="0"/>
              <a:t>.</a:t>
            </a:r>
          </a:p>
          <a:p>
            <a:r>
              <a:rPr lang="en-US" dirty="0" err="1"/>
              <a:t>Các</a:t>
            </a:r>
            <a:r>
              <a:rPr lang="en-US" dirty="0"/>
              <a:t> </a:t>
            </a:r>
            <a:r>
              <a:rPr lang="en-US" dirty="0" err="1"/>
              <a:t>tiêu</a:t>
            </a:r>
            <a:r>
              <a:rPr lang="en-US" dirty="0"/>
              <a:t> </a:t>
            </a:r>
            <a:r>
              <a:rPr lang="en-US" dirty="0" err="1"/>
              <a:t>chuẩn</a:t>
            </a:r>
            <a:r>
              <a:rPr lang="en-US" dirty="0"/>
              <a:t> </a:t>
            </a:r>
            <a:r>
              <a:rPr lang="en-US" dirty="0" err="1"/>
              <a:t>của</a:t>
            </a:r>
            <a:r>
              <a:rPr lang="en-US" dirty="0"/>
              <a:t> TIA h</a:t>
            </a:r>
            <a:r>
              <a:rPr lang="vi-VN" dirty="0"/>
              <a:t>ư</a:t>
            </a:r>
            <a:r>
              <a:rPr lang="en-US" dirty="0" err="1"/>
              <a:t>ớng</a:t>
            </a:r>
            <a:r>
              <a:rPr lang="en-US" dirty="0"/>
              <a:t> </a:t>
            </a:r>
            <a:r>
              <a:rPr lang="en-US" dirty="0" err="1"/>
              <a:t>về</a:t>
            </a:r>
            <a:r>
              <a:rPr lang="en-US" dirty="0"/>
              <a:t> </a:t>
            </a:r>
            <a:r>
              <a:rPr lang="en-US" dirty="0" err="1"/>
              <a:t>các</a:t>
            </a:r>
            <a:r>
              <a:rPr lang="en-US" dirty="0"/>
              <a:t> </a:t>
            </a:r>
            <a:r>
              <a:rPr lang="en-US" dirty="0" err="1"/>
              <a:t>vấn</a:t>
            </a:r>
            <a:r>
              <a:rPr lang="en-US" dirty="0"/>
              <a:t> </a:t>
            </a:r>
            <a:r>
              <a:rPr lang="en-US" dirty="0" err="1"/>
              <a:t>đề</a:t>
            </a:r>
            <a:r>
              <a:rPr lang="en-US" dirty="0"/>
              <a:t> </a:t>
            </a:r>
            <a:r>
              <a:rPr lang="en-US" dirty="0" err="1"/>
              <a:t>nh</a:t>
            </a:r>
            <a:r>
              <a:rPr lang="vi-VN" dirty="0"/>
              <a:t>ư</a:t>
            </a:r>
            <a:r>
              <a:rPr lang="en-US" dirty="0"/>
              <a:t>: VoIP, </a:t>
            </a:r>
            <a:r>
              <a:rPr lang="en-US" dirty="0" err="1"/>
              <a:t>thiết</a:t>
            </a:r>
            <a:r>
              <a:rPr lang="en-US" dirty="0"/>
              <a:t> </a:t>
            </a:r>
            <a:r>
              <a:rPr lang="en-US" dirty="0" err="1"/>
              <a:t>bị</a:t>
            </a:r>
            <a:r>
              <a:rPr lang="en-US" dirty="0"/>
              <a:t> </a:t>
            </a:r>
            <a:r>
              <a:rPr lang="en-US" dirty="0" err="1"/>
              <a:t>đầu</a:t>
            </a:r>
            <a:r>
              <a:rPr lang="en-US" dirty="0"/>
              <a:t> </a:t>
            </a:r>
            <a:r>
              <a:rPr lang="en-US" dirty="0" err="1"/>
              <a:t>cuối</a:t>
            </a:r>
            <a:r>
              <a:rPr lang="en-US" dirty="0"/>
              <a:t>, </a:t>
            </a:r>
            <a:r>
              <a:rPr lang="en-US" dirty="0" err="1"/>
              <a:t>trung</a:t>
            </a:r>
            <a:r>
              <a:rPr lang="en-US" dirty="0"/>
              <a:t> </a:t>
            </a:r>
            <a:r>
              <a:rPr lang="en-US" dirty="0" err="1"/>
              <a:t>tâm</a:t>
            </a:r>
            <a:r>
              <a:rPr lang="en-US" dirty="0"/>
              <a:t> </a:t>
            </a:r>
            <a:r>
              <a:rPr lang="en-US" dirty="0" err="1"/>
              <a:t>dữ</a:t>
            </a:r>
            <a:r>
              <a:rPr lang="en-US" dirty="0"/>
              <a:t> </a:t>
            </a:r>
            <a:r>
              <a:rPr lang="en-US" dirty="0" err="1"/>
              <a:t>liệu</a:t>
            </a:r>
            <a:r>
              <a:rPr lang="en-US" dirty="0"/>
              <a:t>, </a:t>
            </a:r>
            <a:r>
              <a:rPr lang="en-US" dirty="0" err="1"/>
              <a:t>thiết</a:t>
            </a:r>
            <a:r>
              <a:rPr lang="en-US" dirty="0"/>
              <a:t> </a:t>
            </a:r>
            <a:r>
              <a:rPr lang="en-US" dirty="0" err="1"/>
              <a:t>bị</a:t>
            </a:r>
            <a:r>
              <a:rPr lang="en-US" dirty="0"/>
              <a:t> di </a:t>
            </a:r>
            <a:r>
              <a:rPr lang="en-US" dirty="0" err="1"/>
              <a:t>động</a:t>
            </a:r>
            <a:r>
              <a:rPr lang="en-US" dirty="0"/>
              <a:t>,…</a:t>
            </a:r>
          </a:p>
          <a:p>
            <a:endParaRPr lang="en-US" dirty="0"/>
          </a:p>
        </p:txBody>
      </p:sp>
    </p:spTree>
    <p:extLst>
      <p:ext uri="{BB962C8B-B14F-4D97-AF65-F5344CB8AC3E}">
        <p14:creationId xmlns:p14="http://schemas.microsoft.com/office/powerpoint/2010/main" val="3259465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1" y="1143000"/>
            <a:ext cx="7901297" cy="5029200"/>
          </a:xfrm>
        </p:spPr>
      </p:pic>
    </p:spTree>
    <p:extLst>
      <p:ext uri="{BB962C8B-B14F-4D97-AF65-F5344CB8AC3E}">
        <p14:creationId xmlns:p14="http://schemas.microsoft.com/office/powerpoint/2010/main" val="11701328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endParaRPr lang="en-US" dirty="0"/>
          </a:p>
        </p:txBody>
      </p:sp>
      <p:sp>
        <p:nvSpPr>
          <p:cNvPr id="3" name="Content Placeholder 2"/>
          <p:cNvSpPr>
            <a:spLocks noGrp="1"/>
          </p:cNvSpPr>
          <p:nvPr>
            <p:ph idx="1"/>
          </p:nvPr>
        </p:nvSpPr>
        <p:spPr/>
        <p:txBody>
          <a:bodyPr/>
          <a:lstStyle/>
          <a:p>
            <a:r>
              <a:rPr lang="en-US" dirty="0" err="1"/>
              <a:t>Cáp</a:t>
            </a:r>
            <a:r>
              <a:rPr lang="en-US" dirty="0"/>
              <a:t> </a:t>
            </a:r>
            <a:r>
              <a:rPr lang="en-US" dirty="0" err="1"/>
              <a:t>thicknet</a:t>
            </a:r>
            <a:r>
              <a:rPr lang="en-US" dirty="0"/>
              <a:t> (</a:t>
            </a:r>
            <a:r>
              <a:rPr lang="en-US" dirty="0" err="1"/>
              <a:t>dày</a:t>
            </a:r>
            <a:r>
              <a:rPr lang="en-US" dirty="0"/>
              <a:t>) : </a:t>
            </a:r>
            <a:r>
              <a:rPr lang="en-US" dirty="0" err="1"/>
              <a:t>có</a:t>
            </a:r>
            <a:r>
              <a:rPr lang="en-US" dirty="0"/>
              <a:t> </a:t>
            </a:r>
            <a:r>
              <a:rPr lang="en-US" dirty="0" err="1"/>
              <a:t>đường</a:t>
            </a:r>
            <a:r>
              <a:rPr lang="en-US" dirty="0"/>
              <a:t> </a:t>
            </a:r>
            <a:r>
              <a:rPr lang="en-US" dirty="0" err="1"/>
              <a:t>kính</a:t>
            </a:r>
            <a:r>
              <a:rPr lang="en-US" dirty="0"/>
              <a:t> </a:t>
            </a:r>
            <a:r>
              <a:rPr lang="en-US" dirty="0" err="1"/>
              <a:t>khoảng</a:t>
            </a:r>
            <a:r>
              <a:rPr lang="en-US" dirty="0"/>
              <a:t> 13mm, </a:t>
            </a:r>
            <a:r>
              <a:rPr lang="en-US" dirty="0" err="1"/>
              <a:t>chiều</a:t>
            </a:r>
            <a:r>
              <a:rPr lang="en-US" dirty="0"/>
              <a:t> </a:t>
            </a:r>
            <a:r>
              <a:rPr lang="en-US" dirty="0" err="1"/>
              <a:t>dài</a:t>
            </a:r>
            <a:r>
              <a:rPr lang="en-US" dirty="0"/>
              <a:t> </a:t>
            </a:r>
            <a:r>
              <a:rPr lang="en-US" dirty="0" err="1"/>
              <a:t>tối</a:t>
            </a:r>
            <a:r>
              <a:rPr lang="en-US" dirty="0"/>
              <a:t> </a:t>
            </a:r>
            <a:r>
              <a:rPr lang="en-US" dirty="0" err="1"/>
              <a:t>đa</a:t>
            </a:r>
            <a:r>
              <a:rPr lang="en-US" dirty="0"/>
              <a:t> </a:t>
            </a:r>
            <a:r>
              <a:rPr lang="en-US" dirty="0" err="1"/>
              <a:t>của</a:t>
            </a:r>
            <a:r>
              <a:rPr lang="en-US" dirty="0"/>
              <a:t> </a:t>
            </a:r>
            <a:r>
              <a:rPr lang="en-US" dirty="0" err="1"/>
              <a:t>đoạn</a:t>
            </a:r>
            <a:r>
              <a:rPr lang="en-US" dirty="0"/>
              <a:t> </a:t>
            </a:r>
            <a:r>
              <a:rPr lang="en-US" dirty="0" err="1"/>
              <a:t>cáp</a:t>
            </a:r>
            <a:r>
              <a:rPr lang="en-US" dirty="0"/>
              <a:t> </a:t>
            </a:r>
            <a:r>
              <a:rPr lang="en-US" dirty="0" err="1"/>
              <a:t>là</a:t>
            </a:r>
            <a:r>
              <a:rPr lang="en-US" dirty="0"/>
              <a:t> 500m.</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587" y="2667000"/>
            <a:ext cx="7126852" cy="3886200"/>
          </a:xfrm>
          <a:prstGeom prst="rect">
            <a:avLst/>
          </a:prstGeom>
        </p:spPr>
      </p:pic>
    </p:spTree>
    <p:extLst>
      <p:ext uri="{BB962C8B-B14F-4D97-AF65-F5344CB8AC3E}">
        <p14:creationId xmlns:p14="http://schemas.microsoft.com/office/powerpoint/2010/main" val="4024918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1" y="1143000"/>
            <a:ext cx="7652445" cy="4953000"/>
          </a:xfrm>
        </p:spPr>
      </p:pic>
    </p:spTree>
    <p:extLst>
      <p:ext uri="{BB962C8B-B14F-4D97-AF65-F5344CB8AC3E}">
        <p14:creationId xmlns:p14="http://schemas.microsoft.com/office/powerpoint/2010/main" val="1751581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219201"/>
            <a:ext cx="7696200" cy="4802803"/>
          </a:xfrm>
        </p:spPr>
      </p:pic>
    </p:spTree>
    <p:extLst>
      <p:ext uri="{BB962C8B-B14F-4D97-AF65-F5344CB8AC3E}">
        <p14:creationId xmlns:p14="http://schemas.microsoft.com/office/powerpoint/2010/main" val="3170813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066800"/>
            <a:ext cx="6934200" cy="5136894"/>
          </a:xfrm>
        </p:spPr>
      </p:pic>
    </p:spTree>
    <p:extLst>
      <p:ext uri="{BB962C8B-B14F-4D97-AF65-F5344CB8AC3E}">
        <p14:creationId xmlns:p14="http://schemas.microsoft.com/office/powerpoint/2010/main" val="103550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đồng</a:t>
            </a:r>
            <a:r>
              <a:rPr lang="en-US" dirty="0">
                <a:latin typeface="Arial" pitchFamily="34" charset="0"/>
                <a:cs typeface="Arial" pitchFamily="34" charset="0"/>
              </a:rPr>
              <a:t> </a:t>
            </a:r>
            <a:r>
              <a:rPr lang="en-US" dirty="0" err="1">
                <a:latin typeface="Arial" pitchFamily="34" charset="0"/>
                <a:cs typeface="Arial" pitchFamily="34" charset="0"/>
              </a:rPr>
              <a:t>trục</a:t>
            </a:r>
            <a:r>
              <a:rPr lang="en-US" dirty="0">
                <a:latin typeface="Arial" pitchFamily="34" charset="0"/>
                <a:cs typeface="Arial" pitchFamily="34" charset="0"/>
              </a:rPr>
              <a:t> (coaxial)</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066800"/>
            <a:ext cx="7010400" cy="5106496"/>
          </a:xfrm>
        </p:spPr>
      </p:pic>
    </p:spTree>
    <p:extLst>
      <p:ext uri="{BB962C8B-B14F-4D97-AF65-F5344CB8AC3E}">
        <p14:creationId xmlns:p14="http://schemas.microsoft.com/office/powerpoint/2010/main" val="456428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xoắn</a:t>
            </a:r>
            <a:r>
              <a:rPr lang="en-US" dirty="0">
                <a:latin typeface="Arial" pitchFamily="34" charset="0"/>
                <a:cs typeface="Arial" pitchFamily="34" charset="0"/>
              </a:rPr>
              <a:t> </a:t>
            </a:r>
            <a:r>
              <a:rPr lang="en-US" dirty="0" err="1">
                <a:latin typeface="Arial" pitchFamily="34" charset="0"/>
                <a:cs typeface="Arial" pitchFamily="34" charset="0"/>
              </a:rPr>
              <a:t>đôi</a:t>
            </a:r>
            <a:r>
              <a:rPr lang="en-US" dirty="0">
                <a:latin typeface="Arial" pitchFamily="34" charset="0"/>
                <a:cs typeface="Arial" pitchFamily="34" charset="0"/>
              </a:rPr>
              <a:t> (Twisted – pair)</a:t>
            </a:r>
            <a:endParaRPr lang="en-US" dirty="0"/>
          </a:p>
        </p:txBody>
      </p:sp>
      <p:sp>
        <p:nvSpPr>
          <p:cNvPr id="3" name="Content Placeholder 2"/>
          <p:cNvSpPr>
            <a:spLocks noGrp="1"/>
          </p:cNvSpPr>
          <p:nvPr>
            <p:ph idx="1"/>
          </p:nvPr>
        </p:nvSpPr>
        <p:spPr/>
        <p:txBody>
          <a:bodyPr/>
          <a:lstStyle/>
          <a:p>
            <a:r>
              <a:rPr lang="en-US" dirty="0" err="1"/>
              <a:t>Gồm</a:t>
            </a:r>
            <a:r>
              <a:rPr lang="en-US" dirty="0"/>
              <a:t> </a:t>
            </a:r>
            <a:r>
              <a:rPr lang="en-US" dirty="0" err="1"/>
              <a:t>nhiều</a:t>
            </a:r>
            <a:r>
              <a:rPr lang="en-US" dirty="0"/>
              <a:t> </a:t>
            </a:r>
            <a:r>
              <a:rPr lang="en-US" dirty="0" err="1"/>
              <a:t>cặp</a:t>
            </a:r>
            <a:r>
              <a:rPr lang="en-US" dirty="0"/>
              <a:t> </a:t>
            </a:r>
            <a:r>
              <a:rPr lang="en-US" dirty="0" err="1"/>
              <a:t>dây</a:t>
            </a:r>
            <a:r>
              <a:rPr lang="en-US" dirty="0"/>
              <a:t> </a:t>
            </a:r>
            <a:r>
              <a:rPr lang="en-US" dirty="0" err="1"/>
              <a:t>đồng</a:t>
            </a:r>
            <a:r>
              <a:rPr lang="en-US" dirty="0"/>
              <a:t> </a:t>
            </a:r>
            <a:r>
              <a:rPr lang="en-US" dirty="0" err="1"/>
              <a:t>xoắn</a:t>
            </a:r>
            <a:r>
              <a:rPr lang="en-US" dirty="0"/>
              <a:t> </a:t>
            </a:r>
            <a:r>
              <a:rPr lang="en-US" dirty="0" err="1"/>
              <a:t>lại</a:t>
            </a:r>
            <a:r>
              <a:rPr lang="en-US" dirty="0"/>
              <a:t> </a:t>
            </a:r>
            <a:r>
              <a:rPr lang="en-US" dirty="0" err="1"/>
              <a:t>với</a:t>
            </a:r>
            <a:r>
              <a:rPr lang="en-US" dirty="0"/>
              <a:t> </a:t>
            </a:r>
            <a:r>
              <a:rPr lang="en-US" dirty="0" err="1"/>
              <a:t>nhau</a:t>
            </a:r>
            <a:r>
              <a:rPr lang="en-US" dirty="0"/>
              <a:t> </a:t>
            </a:r>
            <a:r>
              <a:rPr lang="en-US" dirty="0" err="1"/>
              <a:t>nhằm</a:t>
            </a:r>
            <a:r>
              <a:rPr lang="en-US" dirty="0"/>
              <a:t> </a:t>
            </a:r>
            <a:r>
              <a:rPr lang="en-US" dirty="0" err="1"/>
              <a:t>chống</a:t>
            </a:r>
            <a:r>
              <a:rPr lang="en-US" dirty="0"/>
              <a:t> </a:t>
            </a:r>
            <a:r>
              <a:rPr lang="en-US" dirty="0" err="1"/>
              <a:t>phát</a:t>
            </a:r>
            <a:r>
              <a:rPr lang="en-US" dirty="0"/>
              <a:t> </a:t>
            </a:r>
            <a:r>
              <a:rPr lang="en-US" dirty="0" err="1"/>
              <a:t>xạ</a:t>
            </a:r>
            <a:r>
              <a:rPr lang="en-US" dirty="0"/>
              <a:t> </a:t>
            </a:r>
            <a:r>
              <a:rPr lang="en-US" dirty="0" err="1"/>
              <a:t>nhiễu</a:t>
            </a:r>
            <a:r>
              <a:rPr lang="en-US" dirty="0"/>
              <a:t> </a:t>
            </a:r>
            <a:r>
              <a:rPr lang="en-US" dirty="0" err="1"/>
              <a:t>điện</a:t>
            </a:r>
            <a:r>
              <a:rPr lang="en-US" dirty="0"/>
              <a:t> </a:t>
            </a:r>
            <a:r>
              <a:rPr lang="en-US" dirty="0" err="1"/>
              <a:t>từ</a:t>
            </a:r>
            <a:r>
              <a:rPr lang="en-US" dirty="0"/>
              <a:t>.</a:t>
            </a:r>
          </a:p>
          <a:p>
            <a:r>
              <a:rPr lang="en-US" dirty="0" err="1"/>
              <a:t>Giá</a:t>
            </a:r>
            <a:r>
              <a:rPr lang="en-US" dirty="0"/>
              <a:t> </a:t>
            </a:r>
            <a:r>
              <a:rPr lang="en-US" dirty="0" err="1"/>
              <a:t>thành</a:t>
            </a:r>
            <a:r>
              <a:rPr lang="en-US" dirty="0"/>
              <a:t> </a:t>
            </a:r>
            <a:r>
              <a:rPr lang="en-US" dirty="0" err="1"/>
              <a:t>thấp</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rộng</a:t>
            </a:r>
            <a:r>
              <a:rPr lang="en-US" dirty="0"/>
              <a:t> </a:t>
            </a:r>
            <a:r>
              <a:rPr lang="en-US" dirty="0" err="1"/>
              <a:t>rãi</a:t>
            </a:r>
            <a:r>
              <a:rPr lang="en-US" dirty="0"/>
              <a:t>.</a:t>
            </a:r>
          </a:p>
          <a:p>
            <a:r>
              <a:rPr lang="en-US" dirty="0" err="1"/>
              <a:t>Có</a:t>
            </a:r>
            <a:r>
              <a:rPr lang="en-US" dirty="0"/>
              <a:t> 2 </a:t>
            </a:r>
            <a:r>
              <a:rPr lang="en-US" dirty="0" err="1"/>
              <a:t>loại</a:t>
            </a:r>
            <a:r>
              <a:rPr lang="en-US" dirty="0"/>
              <a:t> </a:t>
            </a:r>
            <a:r>
              <a:rPr lang="en-US" dirty="0" err="1"/>
              <a:t>cáp</a:t>
            </a:r>
            <a:r>
              <a:rPr lang="en-US" dirty="0"/>
              <a:t> :</a:t>
            </a:r>
          </a:p>
          <a:p>
            <a:pPr lvl="1"/>
            <a:r>
              <a:rPr lang="en-US" dirty="0" err="1"/>
              <a:t>Cáp</a:t>
            </a:r>
            <a:r>
              <a:rPr lang="en-US" dirty="0"/>
              <a:t> </a:t>
            </a:r>
            <a:r>
              <a:rPr lang="en-US" dirty="0" err="1"/>
              <a:t>có</a:t>
            </a:r>
            <a:r>
              <a:rPr lang="en-US" dirty="0"/>
              <a:t> </a:t>
            </a:r>
            <a:r>
              <a:rPr lang="en-US" dirty="0" err="1"/>
              <a:t>vỏ</a:t>
            </a:r>
            <a:r>
              <a:rPr lang="en-US" dirty="0"/>
              <a:t> </a:t>
            </a:r>
            <a:r>
              <a:rPr lang="en-US" dirty="0" err="1"/>
              <a:t>bọc</a:t>
            </a:r>
            <a:r>
              <a:rPr lang="en-US" dirty="0"/>
              <a:t> </a:t>
            </a:r>
            <a:r>
              <a:rPr lang="en-US" dirty="0" err="1"/>
              <a:t>chống</a:t>
            </a:r>
            <a:r>
              <a:rPr lang="en-US" dirty="0"/>
              <a:t> </a:t>
            </a:r>
            <a:r>
              <a:rPr lang="en-US" dirty="0" err="1"/>
              <a:t>nhiễu</a:t>
            </a:r>
            <a:r>
              <a:rPr lang="en-US" dirty="0"/>
              <a:t> (STP)</a:t>
            </a:r>
          </a:p>
          <a:p>
            <a:pPr lvl="1"/>
            <a:r>
              <a:rPr lang="en-US" dirty="0" err="1"/>
              <a:t>Cáp</a:t>
            </a:r>
            <a:r>
              <a:rPr lang="en-US" dirty="0"/>
              <a:t> </a:t>
            </a:r>
            <a:r>
              <a:rPr lang="en-US" dirty="0" err="1"/>
              <a:t>không</a:t>
            </a:r>
            <a:r>
              <a:rPr lang="en-US" dirty="0"/>
              <a:t> </a:t>
            </a:r>
            <a:r>
              <a:rPr lang="en-US" dirty="0" err="1"/>
              <a:t>có</a:t>
            </a:r>
            <a:r>
              <a:rPr lang="en-US" dirty="0"/>
              <a:t> </a:t>
            </a:r>
            <a:r>
              <a:rPr lang="en-US" dirty="0" err="1"/>
              <a:t>vỏ</a:t>
            </a:r>
            <a:r>
              <a:rPr lang="en-US" dirty="0"/>
              <a:t> </a:t>
            </a:r>
            <a:r>
              <a:rPr lang="en-US" dirty="0" err="1"/>
              <a:t>chống</a:t>
            </a:r>
            <a:r>
              <a:rPr lang="en-US" dirty="0"/>
              <a:t> </a:t>
            </a:r>
            <a:r>
              <a:rPr lang="en-US" dirty="0" err="1"/>
              <a:t>nhiễu</a:t>
            </a:r>
            <a:r>
              <a:rPr lang="en-US" dirty="0"/>
              <a:t> (UTP)</a:t>
            </a:r>
          </a:p>
        </p:txBody>
      </p:sp>
    </p:spTree>
    <p:extLst>
      <p:ext uri="{BB962C8B-B14F-4D97-AF65-F5344CB8AC3E}">
        <p14:creationId xmlns:p14="http://schemas.microsoft.com/office/powerpoint/2010/main" val="5565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xoắn</a:t>
            </a:r>
            <a:r>
              <a:rPr lang="en-US" dirty="0">
                <a:latin typeface="Arial" pitchFamily="34" charset="0"/>
                <a:cs typeface="Arial" pitchFamily="34" charset="0"/>
              </a:rPr>
              <a:t> </a:t>
            </a:r>
            <a:r>
              <a:rPr lang="en-US" dirty="0" err="1">
                <a:latin typeface="Arial" pitchFamily="34" charset="0"/>
                <a:cs typeface="Arial" pitchFamily="34" charset="0"/>
              </a:rPr>
              <a:t>đôi</a:t>
            </a:r>
            <a:r>
              <a:rPr lang="en-US" dirty="0">
                <a:latin typeface="Arial" pitchFamily="34" charset="0"/>
                <a:cs typeface="Arial" pitchFamily="34" charset="0"/>
              </a:rPr>
              <a:t> (Twisted – pair)</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295400"/>
            <a:ext cx="7772400" cy="4999150"/>
          </a:xfrm>
        </p:spPr>
      </p:pic>
    </p:spTree>
    <p:extLst>
      <p:ext uri="{BB962C8B-B14F-4D97-AF65-F5344CB8AC3E}">
        <p14:creationId xmlns:p14="http://schemas.microsoft.com/office/powerpoint/2010/main" val="2522332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xoắn</a:t>
            </a:r>
            <a:r>
              <a:rPr lang="en-US" dirty="0">
                <a:latin typeface="Arial" pitchFamily="34" charset="0"/>
                <a:cs typeface="Arial" pitchFamily="34" charset="0"/>
              </a:rPr>
              <a:t> </a:t>
            </a:r>
            <a:r>
              <a:rPr lang="en-US" dirty="0" err="1">
                <a:latin typeface="Arial" pitchFamily="34" charset="0"/>
                <a:cs typeface="Arial" pitchFamily="34" charset="0"/>
              </a:rPr>
              <a:t>đôi</a:t>
            </a:r>
            <a:r>
              <a:rPr lang="en-US" dirty="0">
                <a:latin typeface="Arial" pitchFamily="34" charset="0"/>
                <a:cs typeface="Arial" pitchFamily="34" charset="0"/>
              </a:rPr>
              <a:t> </a:t>
            </a:r>
            <a:br>
              <a:rPr lang="en-US" dirty="0">
                <a:latin typeface="Arial" pitchFamily="34" charset="0"/>
                <a:cs typeface="Arial" pitchFamily="34" charset="0"/>
              </a:rPr>
            </a:br>
            <a:r>
              <a:rPr lang="en-US" dirty="0">
                <a:latin typeface="Arial" pitchFamily="34" charset="0"/>
                <a:cs typeface="Arial" pitchFamily="34" charset="0"/>
              </a:rPr>
              <a:t>Shielded Twisted Pair (STP) Cable</a:t>
            </a:r>
            <a:endParaRPr lang="en-US" dirty="0"/>
          </a:p>
        </p:txBody>
      </p:sp>
      <p:sp>
        <p:nvSpPr>
          <p:cNvPr id="3" name="Content Placeholder 2"/>
          <p:cNvSpPr>
            <a:spLocks noGrp="1"/>
          </p:cNvSpPr>
          <p:nvPr>
            <p:ph idx="1"/>
          </p:nvPr>
        </p:nvSpPr>
        <p:spPr/>
        <p:txBody>
          <a:bodyPr/>
          <a:lstStyle/>
          <a:p>
            <a:r>
              <a:rPr lang="en-US" dirty="0" err="1"/>
              <a:t>Gồm</a:t>
            </a:r>
            <a:r>
              <a:rPr lang="en-US" dirty="0"/>
              <a:t> </a:t>
            </a:r>
            <a:r>
              <a:rPr lang="en-US" dirty="0" err="1"/>
              <a:t>nhiều</a:t>
            </a:r>
            <a:r>
              <a:rPr lang="en-US" dirty="0"/>
              <a:t> </a:t>
            </a:r>
            <a:r>
              <a:rPr lang="en-US" dirty="0" err="1"/>
              <a:t>cặp</a:t>
            </a:r>
            <a:r>
              <a:rPr lang="en-US" dirty="0"/>
              <a:t> </a:t>
            </a:r>
            <a:r>
              <a:rPr lang="en-US" dirty="0" err="1"/>
              <a:t>xoắn</a:t>
            </a:r>
            <a:r>
              <a:rPr lang="en-US" dirty="0"/>
              <a:t> </a:t>
            </a:r>
            <a:r>
              <a:rPr lang="en-US" dirty="0" err="1"/>
              <a:t>được</a:t>
            </a:r>
            <a:r>
              <a:rPr lang="en-US" dirty="0"/>
              <a:t> </a:t>
            </a:r>
            <a:r>
              <a:rPr lang="en-US" dirty="0" err="1"/>
              <a:t>phủ</a:t>
            </a:r>
            <a:r>
              <a:rPr lang="en-US" dirty="0"/>
              <a:t> </a:t>
            </a:r>
            <a:r>
              <a:rPr lang="en-US" dirty="0" err="1"/>
              <a:t>bên</a:t>
            </a:r>
            <a:r>
              <a:rPr lang="en-US" dirty="0"/>
              <a:t> </a:t>
            </a:r>
            <a:r>
              <a:rPr lang="en-US" dirty="0" err="1"/>
              <a:t>ngoài</a:t>
            </a:r>
            <a:r>
              <a:rPr lang="en-US" dirty="0"/>
              <a:t> 1 </a:t>
            </a:r>
            <a:r>
              <a:rPr lang="en-US" dirty="0" err="1"/>
              <a:t>lớp</a:t>
            </a:r>
            <a:r>
              <a:rPr lang="en-US" dirty="0"/>
              <a:t> </a:t>
            </a:r>
            <a:r>
              <a:rPr lang="en-US" dirty="0" err="1"/>
              <a:t>vỏ</a:t>
            </a:r>
            <a:r>
              <a:rPr lang="en-US" dirty="0"/>
              <a:t> </a:t>
            </a:r>
            <a:r>
              <a:rPr lang="en-US" dirty="0" err="1"/>
              <a:t>đồng</a:t>
            </a:r>
            <a:r>
              <a:rPr lang="en-US" dirty="0"/>
              <a:t> </a:t>
            </a:r>
            <a:r>
              <a:rPr lang="en-US" dirty="0" err="1"/>
              <a:t>bện</a:t>
            </a:r>
            <a:r>
              <a:rPr lang="en-US" dirty="0"/>
              <a:t>.</a:t>
            </a:r>
          </a:p>
          <a:p>
            <a:r>
              <a:rPr lang="en-US" dirty="0" err="1"/>
              <a:t>Lớp</a:t>
            </a:r>
            <a:r>
              <a:rPr lang="en-US" dirty="0"/>
              <a:t> </a:t>
            </a:r>
            <a:r>
              <a:rPr lang="en-US" dirty="0" err="1"/>
              <a:t>vỏ</a:t>
            </a:r>
            <a:r>
              <a:rPr lang="en-US" dirty="0"/>
              <a:t> </a:t>
            </a:r>
            <a:r>
              <a:rPr lang="en-US" dirty="0" err="1"/>
              <a:t>có</a:t>
            </a:r>
            <a:r>
              <a:rPr lang="en-US" dirty="0"/>
              <a:t> </a:t>
            </a:r>
            <a:r>
              <a:rPr lang="en-US" dirty="0" err="1"/>
              <a:t>chức</a:t>
            </a:r>
            <a:r>
              <a:rPr lang="en-US" dirty="0"/>
              <a:t> </a:t>
            </a:r>
            <a:r>
              <a:rPr lang="en-US" dirty="0" err="1"/>
              <a:t>năng</a:t>
            </a:r>
            <a:r>
              <a:rPr lang="en-US" dirty="0"/>
              <a:t> </a:t>
            </a:r>
            <a:r>
              <a:rPr lang="en-US" dirty="0" err="1"/>
              <a:t>chống</a:t>
            </a:r>
            <a:r>
              <a:rPr lang="en-US" dirty="0"/>
              <a:t> </a:t>
            </a:r>
            <a:r>
              <a:rPr lang="en-US" dirty="0" err="1"/>
              <a:t>nhiễu</a:t>
            </a:r>
            <a:r>
              <a:rPr lang="en-US" dirty="0"/>
              <a:t> </a:t>
            </a:r>
            <a:r>
              <a:rPr lang="en-US" dirty="0" err="1"/>
              <a:t>từ</a:t>
            </a:r>
            <a:r>
              <a:rPr lang="en-US" dirty="0"/>
              <a:t> </a:t>
            </a:r>
            <a:r>
              <a:rPr lang="en-US" dirty="0" err="1"/>
              <a:t>bên</a:t>
            </a:r>
            <a:r>
              <a:rPr lang="en-US" dirty="0"/>
              <a:t> </a:t>
            </a:r>
            <a:r>
              <a:rPr lang="en-US" dirty="0" err="1"/>
              <a:t>ngoài</a:t>
            </a:r>
            <a:r>
              <a:rPr lang="en-US" dirty="0"/>
              <a:t> </a:t>
            </a:r>
            <a:r>
              <a:rPr lang="en-US" dirty="0" err="1"/>
              <a:t>và</a:t>
            </a:r>
            <a:r>
              <a:rPr lang="en-US" dirty="0"/>
              <a:t> </a:t>
            </a:r>
            <a:r>
              <a:rPr lang="en-US" dirty="0" err="1"/>
              <a:t>chống</a:t>
            </a:r>
            <a:r>
              <a:rPr lang="en-US" dirty="0"/>
              <a:t> </a:t>
            </a:r>
            <a:r>
              <a:rPr lang="en-US" dirty="0" err="1"/>
              <a:t>phát</a:t>
            </a:r>
            <a:r>
              <a:rPr lang="en-US" dirty="0"/>
              <a:t> </a:t>
            </a:r>
            <a:r>
              <a:rPr lang="en-US" dirty="0" err="1"/>
              <a:t>xạ</a:t>
            </a:r>
            <a:r>
              <a:rPr lang="en-US" dirty="0"/>
              <a:t> </a:t>
            </a:r>
            <a:r>
              <a:rPr lang="en-US" dirty="0" err="1"/>
              <a:t>nhiễu</a:t>
            </a:r>
            <a:r>
              <a:rPr lang="en-US" dirty="0"/>
              <a:t> </a:t>
            </a:r>
            <a:r>
              <a:rPr lang="en-US" dirty="0" err="1"/>
              <a:t>từ</a:t>
            </a:r>
            <a:r>
              <a:rPr lang="en-US" dirty="0"/>
              <a:t> </a:t>
            </a:r>
            <a:r>
              <a:rPr lang="en-US" dirty="0" err="1"/>
              <a:t>bên</a:t>
            </a:r>
            <a:r>
              <a:rPr lang="en-US" dirty="0"/>
              <a:t> </a:t>
            </a:r>
            <a:r>
              <a:rPr lang="en-US" dirty="0" err="1"/>
              <a:t>trong</a:t>
            </a:r>
            <a:r>
              <a:rPr lang="en-US" dirty="0"/>
              <a:t>.</a:t>
            </a:r>
          </a:p>
          <a:p>
            <a:r>
              <a:rPr lang="en-US" dirty="0" err="1"/>
              <a:t>Lớp</a:t>
            </a:r>
            <a:r>
              <a:rPr lang="en-US" dirty="0"/>
              <a:t> </a:t>
            </a:r>
            <a:r>
              <a:rPr lang="en-US" dirty="0" err="1"/>
              <a:t>chống</a:t>
            </a:r>
            <a:r>
              <a:rPr lang="en-US" dirty="0"/>
              <a:t> </a:t>
            </a:r>
            <a:r>
              <a:rPr lang="en-US" dirty="0" err="1"/>
              <a:t>nhiễu</a:t>
            </a:r>
            <a:r>
              <a:rPr lang="en-US" dirty="0"/>
              <a:t> </a:t>
            </a:r>
            <a:r>
              <a:rPr lang="en-US" dirty="0" err="1"/>
              <a:t>được</a:t>
            </a:r>
            <a:r>
              <a:rPr lang="en-US" dirty="0"/>
              <a:t> </a:t>
            </a:r>
            <a:r>
              <a:rPr lang="en-US" dirty="0" err="1"/>
              <a:t>nối</a:t>
            </a:r>
            <a:r>
              <a:rPr lang="en-US" dirty="0"/>
              <a:t> </a:t>
            </a:r>
            <a:r>
              <a:rPr lang="en-US" dirty="0" err="1"/>
              <a:t>đất</a:t>
            </a:r>
            <a:r>
              <a:rPr lang="en-US" dirty="0"/>
              <a:t> </a:t>
            </a:r>
            <a:r>
              <a:rPr lang="en-US" dirty="0" err="1"/>
              <a:t>để</a:t>
            </a:r>
            <a:r>
              <a:rPr lang="en-US" dirty="0"/>
              <a:t> </a:t>
            </a:r>
            <a:r>
              <a:rPr lang="en-US" dirty="0" err="1"/>
              <a:t>thoát</a:t>
            </a:r>
            <a:r>
              <a:rPr lang="en-US" dirty="0"/>
              <a:t> </a:t>
            </a:r>
            <a:r>
              <a:rPr lang="en-US" dirty="0" err="1"/>
              <a:t>nhiễu</a:t>
            </a:r>
            <a:r>
              <a:rPr lang="en-US" dirty="0"/>
              <a:t>.</a:t>
            </a:r>
          </a:p>
          <a:p>
            <a:r>
              <a:rPr lang="en-US" dirty="0" err="1"/>
              <a:t>Tốc</a:t>
            </a:r>
            <a:r>
              <a:rPr lang="en-US" dirty="0"/>
              <a:t> </a:t>
            </a:r>
            <a:r>
              <a:rPr lang="en-US" dirty="0" err="1"/>
              <a:t>độ</a:t>
            </a:r>
            <a:r>
              <a:rPr lang="en-US" dirty="0"/>
              <a:t> </a:t>
            </a:r>
            <a:r>
              <a:rPr lang="en-US" dirty="0" err="1"/>
              <a:t>lý</a:t>
            </a:r>
            <a:r>
              <a:rPr lang="en-US" dirty="0"/>
              <a:t> </a:t>
            </a:r>
            <a:r>
              <a:rPr lang="en-US" dirty="0" err="1"/>
              <a:t>thuyết</a:t>
            </a:r>
            <a:r>
              <a:rPr lang="en-US" dirty="0"/>
              <a:t> : 500Mbps, </a:t>
            </a:r>
            <a:r>
              <a:rPr lang="en-US" dirty="0" err="1"/>
              <a:t>thực</a:t>
            </a:r>
            <a:r>
              <a:rPr lang="en-US" dirty="0"/>
              <a:t> </a:t>
            </a:r>
            <a:r>
              <a:rPr lang="en-US" dirty="0" err="1"/>
              <a:t>tế</a:t>
            </a:r>
            <a:r>
              <a:rPr lang="en-US" dirty="0"/>
              <a:t> 155 Mbps </a:t>
            </a:r>
            <a:r>
              <a:rPr lang="en-US" dirty="0" err="1"/>
              <a:t>với</a:t>
            </a:r>
            <a:r>
              <a:rPr lang="en-US" dirty="0"/>
              <a:t> </a:t>
            </a:r>
            <a:r>
              <a:rPr lang="en-US" dirty="0" err="1"/>
              <a:t>chiều</a:t>
            </a:r>
            <a:r>
              <a:rPr lang="en-US" dirty="0"/>
              <a:t> </a:t>
            </a:r>
            <a:r>
              <a:rPr lang="en-US" dirty="0" err="1"/>
              <a:t>dài</a:t>
            </a:r>
            <a:r>
              <a:rPr lang="en-US" dirty="0"/>
              <a:t> 100m.</a:t>
            </a:r>
          </a:p>
          <a:p>
            <a:r>
              <a:rPr lang="en-US" dirty="0" err="1"/>
              <a:t>Dùng</a:t>
            </a:r>
            <a:r>
              <a:rPr lang="en-US" dirty="0"/>
              <a:t> </a:t>
            </a:r>
            <a:r>
              <a:rPr lang="en-US" dirty="0" err="1"/>
              <a:t>đầu</a:t>
            </a:r>
            <a:r>
              <a:rPr lang="en-US" dirty="0"/>
              <a:t> </a:t>
            </a:r>
            <a:r>
              <a:rPr lang="en-US" dirty="0" err="1"/>
              <a:t>nối</a:t>
            </a:r>
            <a:r>
              <a:rPr lang="en-US" dirty="0"/>
              <a:t>  RJ45.</a:t>
            </a:r>
          </a:p>
        </p:txBody>
      </p:sp>
    </p:spTree>
    <p:extLst>
      <p:ext uri="{BB962C8B-B14F-4D97-AF65-F5344CB8AC3E}">
        <p14:creationId xmlns:p14="http://schemas.microsoft.com/office/powerpoint/2010/main" val="17459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514600" y="-76200"/>
            <a:ext cx="7943850" cy="1143000"/>
          </a:xfrm>
        </p:spPr>
        <p:txBody>
          <a:bodyPr rtlCol="0">
            <a:normAutofit fontScale="90000"/>
          </a:bodyPr>
          <a:lstStyle/>
          <a:p>
            <a:pPr fontAlgn="auto">
              <a:spcAft>
                <a:spcPts val="0"/>
              </a:spcAft>
              <a:defRPr/>
            </a:pPr>
            <a:r>
              <a:rPr lang="en-US" sz="4000" dirty="0" err="1">
                <a:latin typeface="Arial" pitchFamily="34" charset="0"/>
                <a:cs typeface="Arial" pitchFamily="34" charset="0"/>
              </a:rPr>
              <a:t>Cáp</a:t>
            </a:r>
            <a:r>
              <a:rPr lang="en-US" sz="4000" dirty="0">
                <a:latin typeface="Arial" pitchFamily="34" charset="0"/>
                <a:cs typeface="Arial" pitchFamily="34" charset="0"/>
              </a:rPr>
              <a:t> </a:t>
            </a:r>
            <a:r>
              <a:rPr lang="en-US" sz="4000" dirty="0" err="1">
                <a:latin typeface="Arial" pitchFamily="34" charset="0"/>
                <a:cs typeface="Arial" pitchFamily="34" charset="0"/>
              </a:rPr>
              <a:t>xoắn</a:t>
            </a:r>
            <a:r>
              <a:rPr lang="en-US" sz="4000" dirty="0">
                <a:latin typeface="Arial" pitchFamily="34" charset="0"/>
                <a:cs typeface="Arial" pitchFamily="34" charset="0"/>
              </a:rPr>
              <a:t> </a:t>
            </a:r>
            <a:r>
              <a:rPr lang="en-US" sz="4000" dirty="0" err="1">
                <a:latin typeface="Arial" pitchFamily="34" charset="0"/>
                <a:cs typeface="Arial" pitchFamily="34" charset="0"/>
              </a:rPr>
              <a:t>đôi</a:t>
            </a:r>
            <a:r>
              <a:rPr lang="en-US" sz="4000" dirty="0">
                <a:latin typeface="Arial" pitchFamily="34" charset="0"/>
                <a:cs typeface="Arial" pitchFamily="34" charset="0"/>
              </a:rPr>
              <a:t> </a:t>
            </a:r>
            <a:br>
              <a:rPr lang="en-US" sz="4000" dirty="0">
                <a:latin typeface="Arial" pitchFamily="34" charset="0"/>
                <a:cs typeface="Arial" pitchFamily="34" charset="0"/>
              </a:rPr>
            </a:br>
            <a:r>
              <a:rPr lang="en-US" sz="4000" dirty="0">
                <a:latin typeface="Arial" pitchFamily="34" charset="0"/>
                <a:cs typeface="Arial" pitchFamily="34" charset="0"/>
              </a:rPr>
              <a:t>Shielded Twisted Pair (STP) Cable</a:t>
            </a:r>
          </a:p>
        </p:txBody>
      </p:sp>
      <p:graphicFrame>
        <p:nvGraphicFramePr>
          <p:cNvPr id="4098" name="Object 9"/>
          <p:cNvGraphicFramePr>
            <a:graphicFrameLocks noGrp="1" noChangeAspect="1"/>
          </p:cNvGraphicFramePr>
          <p:nvPr>
            <p:ph idx="1"/>
          </p:nvPr>
        </p:nvGraphicFramePr>
        <p:xfrm>
          <a:off x="3352800" y="1295401"/>
          <a:ext cx="5391150" cy="3724275"/>
        </p:xfrm>
        <a:graphic>
          <a:graphicData uri="http://schemas.openxmlformats.org/presentationml/2006/ole">
            <mc:AlternateContent xmlns:mc="http://schemas.openxmlformats.org/markup-compatibility/2006">
              <mc:Choice xmlns:v="urn:schemas-microsoft-com:vml" Requires="v">
                <p:oleObj name="Bitmap Image" r:id="rId2" imgW="5390476" imgH="3723810" progId="PBrush">
                  <p:embed/>
                </p:oleObj>
              </mc:Choice>
              <mc:Fallback>
                <p:oleObj name="Bitmap Image" r:id="rId2" imgW="5390476" imgH="3723810" progId="PBrush">
                  <p:embed/>
                  <p:pic>
                    <p:nvPicPr>
                      <p:cNvPr id="4098"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295401"/>
                        <a:ext cx="539115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E4995C42-58BC-4C59-BC3D-9E79647A7ACE}" type="slidenum">
              <a:rPr lang="en-US">
                <a:latin typeface="Arial" pitchFamily="34" charset="0"/>
                <a:cs typeface="Arial" pitchFamily="34" charset="0"/>
              </a:rPr>
              <a:pPr>
                <a:defRPr/>
              </a:pPr>
              <a:t>69</a:t>
            </a:fld>
            <a:endParaRPr lang="en-US">
              <a:latin typeface="Arial" pitchFamily="34" charset="0"/>
              <a:cs typeface="Arial" pitchFamily="34" charset="0"/>
            </a:endParaRPr>
          </a:p>
        </p:txBody>
      </p:sp>
    </p:spTree>
    <p:extLst>
      <p:ext uri="{BB962C8B-B14F-4D97-AF65-F5344CB8AC3E}">
        <p14:creationId xmlns:p14="http://schemas.microsoft.com/office/powerpoint/2010/main" val="353500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36CC-4D8C-41D5-BB5A-CF734742D74F}"/>
              </a:ext>
            </a:extLst>
          </p:cNvPr>
          <p:cNvSpPr>
            <a:spLocks noGrp="1"/>
          </p:cNvSpPr>
          <p:nvPr>
            <p:ph type="title"/>
          </p:nvPr>
        </p:nvSpPr>
        <p:spPr/>
        <p:txBody>
          <a:bodyPr/>
          <a:lstStyle/>
          <a:p>
            <a:r>
              <a:rPr lang="en-US" dirty="0"/>
              <a:t>I. CÁC TỔ CHỨC ĐỊNH CHUẨN MMT</a:t>
            </a:r>
          </a:p>
        </p:txBody>
      </p:sp>
      <p:sp>
        <p:nvSpPr>
          <p:cNvPr id="3" name="Content Placeholder 2">
            <a:extLst>
              <a:ext uri="{FF2B5EF4-FFF2-40B4-BE49-F238E27FC236}">
                <a16:creationId xmlns:a16="http://schemas.microsoft.com/office/drawing/2014/main" id="{218D9218-5492-443D-AB23-5B1DF611F970}"/>
              </a:ext>
            </a:extLst>
          </p:cNvPr>
          <p:cNvSpPr>
            <a:spLocks noGrp="1"/>
          </p:cNvSpPr>
          <p:nvPr>
            <p:ph idx="1"/>
          </p:nvPr>
        </p:nvSpPr>
        <p:spPr/>
        <p:txBody>
          <a:bodyPr/>
          <a:lstStyle/>
          <a:p>
            <a:r>
              <a:rPr lang="en-US" dirty="0" err="1"/>
              <a:t>Các</a:t>
            </a:r>
            <a:r>
              <a:rPr lang="en-US" dirty="0"/>
              <a:t> </a:t>
            </a:r>
            <a:r>
              <a:rPr lang="en-US" dirty="0" err="1"/>
              <a:t>tiêu</a:t>
            </a:r>
            <a:r>
              <a:rPr lang="en-US" dirty="0"/>
              <a:t> </a:t>
            </a:r>
            <a:r>
              <a:rPr lang="en-US" dirty="0" err="1"/>
              <a:t>chuẩn</a:t>
            </a:r>
            <a:r>
              <a:rPr lang="en-US" dirty="0"/>
              <a:t> </a:t>
            </a:r>
            <a:r>
              <a:rPr lang="en-US" dirty="0" err="1"/>
              <a:t>nổi</a:t>
            </a:r>
            <a:r>
              <a:rPr lang="en-US" dirty="0"/>
              <a:t> </a:t>
            </a:r>
            <a:r>
              <a:rPr lang="en-US" dirty="0" err="1"/>
              <a:t>tiếng</a:t>
            </a:r>
            <a:r>
              <a:rPr lang="en-US" dirty="0"/>
              <a:t> bao </a:t>
            </a:r>
            <a:r>
              <a:rPr lang="en-US" dirty="0" err="1"/>
              <a:t>gồm</a:t>
            </a:r>
            <a:r>
              <a:rPr lang="en-US" dirty="0"/>
              <a:t>:</a:t>
            </a:r>
          </a:p>
          <a:p>
            <a:pPr lvl="1"/>
            <a:r>
              <a:rPr lang="en-US" dirty="0"/>
              <a:t>TIA-942 Telecommunications Infrastructure Standard for Data Centers</a:t>
            </a:r>
          </a:p>
          <a:p>
            <a:pPr lvl="1"/>
            <a:r>
              <a:rPr lang="en-US" dirty="0"/>
              <a:t>TIA-568-C (telecommunications cabling standards, used by nearly all voice, video and data networks).</a:t>
            </a:r>
          </a:p>
          <a:p>
            <a:pPr lvl="1"/>
            <a:r>
              <a:rPr lang="en-US" dirty="0"/>
              <a:t>TIA-598-C (Fiber optic color-coding)</a:t>
            </a:r>
            <a:r>
              <a:rPr lang="en-US" baseline="30000" dirty="0"/>
              <a:t> </a:t>
            </a:r>
          </a:p>
          <a:p>
            <a:pPr lvl="1"/>
            <a:r>
              <a:rPr lang="en-US" dirty="0"/>
              <a:t>TIA-222-G Structural Standard for Antenna Supporting Structures and Antennas</a:t>
            </a:r>
            <a:endParaRPr lang="en-US" baseline="30000" dirty="0"/>
          </a:p>
          <a:p>
            <a:pPr lvl="1"/>
            <a:r>
              <a:rPr lang="en-US" baseline="30000" dirty="0"/>
              <a:t>….</a:t>
            </a:r>
            <a:endParaRPr lang="en-US" dirty="0"/>
          </a:p>
          <a:p>
            <a:endParaRPr lang="en-US" dirty="0"/>
          </a:p>
        </p:txBody>
      </p:sp>
    </p:spTree>
    <p:extLst>
      <p:ext uri="{BB962C8B-B14F-4D97-AF65-F5344CB8AC3E}">
        <p14:creationId xmlns:p14="http://schemas.microsoft.com/office/powerpoint/2010/main" val="25293721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xoắn</a:t>
            </a:r>
            <a:r>
              <a:rPr lang="en-US" dirty="0">
                <a:latin typeface="Arial" pitchFamily="34" charset="0"/>
                <a:cs typeface="Arial" pitchFamily="34" charset="0"/>
              </a:rPr>
              <a:t> </a:t>
            </a:r>
            <a:r>
              <a:rPr lang="en-US" dirty="0" err="1">
                <a:latin typeface="Arial" pitchFamily="34" charset="0"/>
                <a:cs typeface="Arial" pitchFamily="34" charset="0"/>
              </a:rPr>
              <a:t>đôi</a:t>
            </a:r>
            <a:r>
              <a:rPr lang="en-US" dirty="0">
                <a:latin typeface="Arial" pitchFamily="34" charset="0"/>
                <a:cs typeface="Arial" pitchFamily="34" charset="0"/>
              </a:rPr>
              <a:t> </a:t>
            </a:r>
            <a:br>
              <a:rPr lang="en-US" dirty="0">
                <a:latin typeface="Arial" pitchFamily="34" charset="0"/>
                <a:cs typeface="Arial" pitchFamily="34" charset="0"/>
              </a:rPr>
            </a:br>
            <a:r>
              <a:rPr lang="en-US" dirty="0">
                <a:latin typeface="Arial" pitchFamily="34" charset="0"/>
                <a:cs typeface="Arial" pitchFamily="34" charset="0"/>
              </a:rPr>
              <a:t>Shielded Twisted Pair (STP) Cable</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371600"/>
            <a:ext cx="8152282" cy="4419600"/>
          </a:xfrm>
        </p:spPr>
      </p:pic>
    </p:spTree>
    <p:extLst>
      <p:ext uri="{BB962C8B-B14F-4D97-AF65-F5344CB8AC3E}">
        <p14:creationId xmlns:p14="http://schemas.microsoft.com/office/powerpoint/2010/main" val="35258028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xoắn</a:t>
            </a:r>
            <a:r>
              <a:rPr lang="en-US" dirty="0">
                <a:latin typeface="Arial" pitchFamily="34" charset="0"/>
                <a:cs typeface="Arial" pitchFamily="34" charset="0"/>
              </a:rPr>
              <a:t> </a:t>
            </a:r>
            <a:r>
              <a:rPr lang="en-US" dirty="0" err="1">
                <a:latin typeface="Arial" pitchFamily="34" charset="0"/>
                <a:cs typeface="Arial" pitchFamily="34" charset="0"/>
              </a:rPr>
              <a:t>đôi</a:t>
            </a:r>
            <a:r>
              <a:rPr lang="en-US" dirty="0">
                <a:latin typeface="Arial" pitchFamily="34" charset="0"/>
                <a:cs typeface="Arial" pitchFamily="34" charset="0"/>
              </a:rPr>
              <a:t> </a:t>
            </a:r>
            <a:br>
              <a:rPr lang="en-US" dirty="0">
                <a:latin typeface="Arial" pitchFamily="34" charset="0"/>
                <a:cs typeface="Arial" pitchFamily="34" charset="0"/>
              </a:rPr>
            </a:br>
            <a:r>
              <a:rPr lang="en-US" dirty="0">
                <a:latin typeface="Arial" pitchFamily="34" charset="0"/>
                <a:cs typeface="Arial" pitchFamily="34" charset="0"/>
              </a:rPr>
              <a:t>Unshielded Twisted Pair (UTP) Cable</a:t>
            </a:r>
            <a:endParaRPr lang="en-US" dirty="0"/>
          </a:p>
        </p:txBody>
      </p:sp>
      <p:sp>
        <p:nvSpPr>
          <p:cNvPr id="3" name="Content Placeholder 2"/>
          <p:cNvSpPr>
            <a:spLocks noGrp="1"/>
          </p:cNvSpPr>
          <p:nvPr>
            <p:ph idx="1"/>
          </p:nvPr>
        </p:nvSpPr>
        <p:spPr/>
        <p:txBody>
          <a:bodyPr/>
          <a:lstStyle/>
          <a:p>
            <a:r>
              <a:rPr lang="en-US" dirty="0" err="1"/>
              <a:t>Gồm</a:t>
            </a:r>
            <a:r>
              <a:rPr lang="en-US" dirty="0"/>
              <a:t> </a:t>
            </a:r>
            <a:r>
              <a:rPr lang="en-US" dirty="0" err="1"/>
              <a:t>nhiều</a:t>
            </a:r>
            <a:r>
              <a:rPr lang="en-US" dirty="0"/>
              <a:t> </a:t>
            </a:r>
            <a:r>
              <a:rPr lang="en-US" dirty="0" err="1"/>
              <a:t>cặp</a:t>
            </a:r>
            <a:r>
              <a:rPr lang="en-US" dirty="0"/>
              <a:t> </a:t>
            </a:r>
            <a:r>
              <a:rPr lang="en-US" dirty="0" err="1"/>
              <a:t>xoắn</a:t>
            </a:r>
            <a:r>
              <a:rPr lang="en-US" dirty="0"/>
              <a:t> </a:t>
            </a:r>
            <a:r>
              <a:rPr lang="en-US" dirty="0" err="1"/>
              <a:t>như</a:t>
            </a:r>
            <a:r>
              <a:rPr lang="en-US" dirty="0"/>
              <a:t> </a:t>
            </a:r>
            <a:r>
              <a:rPr lang="en-US" dirty="0" err="1"/>
              <a:t>cáp</a:t>
            </a:r>
            <a:r>
              <a:rPr lang="en-US" dirty="0"/>
              <a:t> STP </a:t>
            </a:r>
            <a:r>
              <a:rPr lang="en-US" dirty="0" err="1"/>
              <a:t>nhưng</a:t>
            </a:r>
            <a:r>
              <a:rPr lang="en-US" dirty="0"/>
              <a:t> </a:t>
            </a:r>
            <a:r>
              <a:rPr lang="en-US" dirty="0" err="1"/>
              <a:t>không</a:t>
            </a:r>
            <a:r>
              <a:rPr lang="en-US" dirty="0"/>
              <a:t> </a:t>
            </a:r>
            <a:r>
              <a:rPr lang="en-US" dirty="0" err="1"/>
              <a:t>có</a:t>
            </a:r>
            <a:r>
              <a:rPr lang="en-US" dirty="0"/>
              <a:t> </a:t>
            </a:r>
            <a:r>
              <a:rPr lang="en-US" dirty="0" err="1"/>
              <a:t>lớp</a:t>
            </a:r>
            <a:r>
              <a:rPr lang="en-US" dirty="0"/>
              <a:t> </a:t>
            </a:r>
            <a:r>
              <a:rPr lang="en-US" dirty="0" err="1"/>
              <a:t>vỏ</a:t>
            </a:r>
            <a:r>
              <a:rPr lang="en-US" dirty="0"/>
              <a:t> </a:t>
            </a:r>
            <a:r>
              <a:rPr lang="en-US" dirty="0" err="1"/>
              <a:t>bọc</a:t>
            </a:r>
            <a:r>
              <a:rPr lang="en-US" dirty="0"/>
              <a:t> </a:t>
            </a:r>
            <a:r>
              <a:rPr lang="en-US" dirty="0" err="1"/>
              <a:t>chống</a:t>
            </a:r>
            <a:r>
              <a:rPr lang="en-US" dirty="0"/>
              <a:t> </a:t>
            </a:r>
            <a:r>
              <a:rPr lang="en-US" dirty="0" err="1"/>
              <a:t>nhiễu</a:t>
            </a:r>
            <a:r>
              <a:rPr lang="en-US" dirty="0"/>
              <a:t>.</a:t>
            </a:r>
          </a:p>
          <a:p>
            <a:r>
              <a:rPr lang="en-US" dirty="0" err="1"/>
              <a:t>Độ</a:t>
            </a:r>
            <a:r>
              <a:rPr lang="en-US" dirty="0"/>
              <a:t> </a:t>
            </a:r>
            <a:r>
              <a:rPr lang="en-US" dirty="0" err="1"/>
              <a:t>dài</a:t>
            </a:r>
            <a:r>
              <a:rPr lang="en-US" dirty="0"/>
              <a:t> </a:t>
            </a:r>
            <a:r>
              <a:rPr lang="en-US" dirty="0" err="1"/>
              <a:t>tối</a:t>
            </a:r>
            <a:r>
              <a:rPr lang="en-US" dirty="0"/>
              <a:t> </a:t>
            </a:r>
            <a:r>
              <a:rPr lang="en-US" dirty="0" err="1"/>
              <a:t>đa</a:t>
            </a:r>
            <a:r>
              <a:rPr lang="en-US" dirty="0"/>
              <a:t> </a:t>
            </a:r>
            <a:r>
              <a:rPr lang="en-US" dirty="0" err="1"/>
              <a:t>của</a:t>
            </a:r>
            <a:r>
              <a:rPr lang="en-US" dirty="0"/>
              <a:t> </a:t>
            </a:r>
            <a:r>
              <a:rPr lang="en-US" dirty="0" err="1"/>
              <a:t>đoạn</a:t>
            </a:r>
            <a:r>
              <a:rPr lang="en-US" dirty="0"/>
              <a:t> </a:t>
            </a:r>
            <a:r>
              <a:rPr lang="en-US" dirty="0" err="1"/>
              <a:t>cáp</a:t>
            </a:r>
            <a:r>
              <a:rPr lang="en-US" dirty="0"/>
              <a:t> </a:t>
            </a:r>
            <a:r>
              <a:rPr lang="en-US" dirty="0" err="1"/>
              <a:t>là</a:t>
            </a:r>
            <a:r>
              <a:rPr lang="en-US" dirty="0"/>
              <a:t> 100m.</a:t>
            </a:r>
          </a:p>
          <a:p>
            <a:r>
              <a:rPr lang="en-US" dirty="0" err="1"/>
              <a:t>Dễ</a:t>
            </a:r>
            <a:r>
              <a:rPr lang="en-US" dirty="0"/>
              <a:t> </a:t>
            </a:r>
            <a:r>
              <a:rPr lang="en-US" dirty="0" err="1"/>
              <a:t>bị</a:t>
            </a:r>
            <a:r>
              <a:rPr lang="en-US" dirty="0"/>
              <a:t> </a:t>
            </a:r>
            <a:r>
              <a:rPr lang="en-US" dirty="0" err="1"/>
              <a:t>nhiễu</a:t>
            </a:r>
            <a:r>
              <a:rPr lang="en-US" dirty="0"/>
              <a:t> </a:t>
            </a:r>
            <a:r>
              <a:rPr lang="en-US" dirty="0" err="1"/>
              <a:t>khi</a:t>
            </a:r>
            <a:r>
              <a:rPr lang="en-US" dirty="0"/>
              <a:t> </a:t>
            </a:r>
            <a:r>
              <a:rPr lang="en-US" dirty="0" err="1"/>
              <a:t>đặt</a:t>
            </a:r>
            <a:r>
              <a:rPr lang="en-US" dirty="0"/>
              <a:t> </a:t>
            </a:r>
            <a:r>
              <a:rPr lang="en-US" dirty="0" err="1"/>
              <a:t>gần</a:t>
            </a:r>
            <a:r>
              <a:rPr lang="en-US" dirty="0"/>
              <a:t> </a:t>
            </a:r>
            <a:r>
              <a:rPr lang="en-US" dirty="0" err="1"/>
              <a:t>các</a:t>
            </a:r>
            <a:r>
              <a:rPr lang="en-US" dirty="0"/>
              <a:t> </a:t>
            </a:r>
            <a:r>
              <a:rPr lang="en-US" dirty="0" err="1"/>
              <a:t>đường</a:t>
            </a:r>
            <a:r>
              <a:rPr lang="en-US" dirty="0"/>
              <a:t> </a:t>
            </a:r>
            <a:r>
              <a:rPr lang="en-US" dirty="0" err="1"/>
              <a:t>dây</a:t>
            </a:r>
            <a:r>
              <a:rPr lang="en-US" dirty="0"/>
              <a:t> </a:t>
            </a:r>
            <a:r>
              <a:rPr lang="en-US" dirty="0" err="1"/>
              <a:t>điện</a:t>
            </a:r>
            <a:r>
              <a:rPr lang="en-US" dirty="0"/>
              <a:t> </a:t>
            </a:r>
            <a:r>
              <a:rPr lang="en-US" dirty="0" err="1"/>
              <a:t>cao</a:t>
            </a:r>
            <a:r>
              <a:rPr lang="en-US" dirty="0"/>
              <a:t> </a:t>
            </a:r>
            <a:r>
              <a:rPr lang="en-US" dirty="0" err="1"/>
              <a:t>thế</a:t>
            </a:r>
            <a:r>
              <a:rPr lang="en-US" dirty="0"/>
              <a:t> </a:t>
            </a:r>
            <a:r>
              <a:rPr lang="en-US" dirty="0" err="1"/>
              <a:t>hoặc</a:t>
            </a:r>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có</a:t>
            </a:r>
            <a:r>
              <a:rPr lang="en-US" dirty="0"/>
              <a:t> </a:t>
            </a:r>
            <a:r>
              <a:rPr lang="en-US" dirty="0" err="1"/>
              <a:t>thể</a:t>
            </a:r>
            <a:r>
              <a:rPr lang="en-US" dirty="0"/>
              <a:t> </a:t>
            </a:r>
            <a:r>
              <a:rPr lang="en-US" dirty="0" err="1"/>
              <a:t>gây</a:t>
            </a:r>
            <a:r>
              <a:rPr lang="en-US" dirty="0"/>
              <a:t> </a:t>
            </a:r>
            <a:r>
              <a:rPr lang="en-US" dirty="0" err="1"/>
              <a:t>nhiễu</a:t>
            </a:r>
            <a:r>
              <a:rPr lang="en-US" dirty="0"/>
              <a:t>.</a:t>
            </a:r>
          </a:p>
          <a:p>
            <a:r>
              <a:rPr lang="en-US" dirty="0" err="1"/>
              <a:t>Dùng</a:t>
            </a:r>
            <a:r>
              <a:rPr lang="en-US" dirty="0"/>
              <a:t> </a:t>
            </a:r>
            <a:r>
              <a:rPr lang="en-US" dirty="0" err="1"/>
              <a:t>đầu</a:t>
            </a:r>
            <a:r>
              <a:rPr lang="en-US" dirty="0"/>
              <a:t> </a:t>
            </a:r>
            <a:r>
              <a:rPr lang="en-US" dirty="0" err="1"/>
              <a:t>nối</a:t>
            </a:r>
            <a:r>
              <a:rPr lang="en-US" dirty="0"/>
              <a:t> RJ45. </a:t>
            </a:r>
          </a:p>
        </p:txBody>
      </p:sp>
    </p:spTree>
    <p:extLst>
      <p:ext uri="{BB962C8B-B14F-4D97-AF65-F5344CB8AC3E}">
        <p14:creationId xmlns:p14="http://schemas.microsoft.com/office/powerpoint/2010/main" val="61736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xoắn</a:t>
            </a:r>
            <a:r>
              <a:rPr lang="en-US" dirty="0">
                <a:latin typeface="Arial" pitchFamily="34" charset="0"/>
                <a:cs typeface="Arial" pitchFamily="34" charset="0"/>
              </a:rPr>
              <a:t> </a:t>
            </a:r>
            <a:r>
              <a:rPr lang="en-US" dirty="0" err="1">
                <a:latin typeface="Arial" pitchFamily="34" charset="0"/>
                <a:cs typeface="Arial" pitchFamily="34" charset="0"/>
              </a:rPr>
              <a:t>đôi</a:t>
            </a:r>
            <a:r>
              <a:rPr lang="en-US" dirty="0">
                <a:latin typeface="Arial" pitchFamily="34" charset="0"/>
                <a:cs typeface="Arial" pitchFamily="34" charset="0"/>
              </a:rPr>
              <a:t> </a:t>
            </a:r>
            <a:br>
              <a:rPr lang="en-US" dirty="0">
                <a:latin typeface="Arial" pitchFamily="34" charset="0"/>
                <a:cs typeface="Arial" pitchFamily="34" charset="0"/>
              </a:rPr>
            </a:br>
            <a:r>
              <a:rPr lang="en-US" dirty="0">
                <a:latin typeface="Arial" pitchFamily="34" charset="0"/>
                <a:cs typeface="Arial" pitchFamily="34" charset="0"/>
              </a:rPr>
              <a:t>Shielded Twisted Pair (STP) Cable</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1" y="1371600"/>
            <a:ext cx="7935955" cy="4495800"/>
          </a:xfrm>
        </p:spPr>
      </p:pic>
    </p:spTree>
    <p:extLst>
      <p:ext uri="{BB962C8B-B14F-4D97-AF65-F5344CB8AC3E}">
        <p14:creationId xmlns:p14="http://schemas.microsoft.com/office/powerpoint/2010/main" val="36384564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590800" y="-76200"/>
            <a:ext cx="7867650" cy="1143000"/>
          </a:xfrm>
        </p:spPr>
        <p:txBody>
          <a:bodyPr rtlCol="0">
            <a:normAutofit fontScale="90000"/>
          </a:bodyPr>
          <a:lstStyle/>
          <a:p>
            <a:pPr fontAlgn="auto">
              <a:spcAft>
                <a:spcPts val="0"/>
              </a:spcAft>
              <a:defRPr/>
            </a:pPr>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xoắn</a:t>
            </a:r>
            <a:r>
              <a:rPr lang="en-US" dirty="0">
                <a:latin typeface="Arial" pitchFamily="34" charset="0"/>
                <a:cs typeface="Arial" pitchFamily="34" charset="0"/>
              </a:rPr>
              <a:t> </a:t>
            </a:r>
            <a:r>
              <a:rPr lang="en-US" dirty="0" err="1">
                <a:latin typeface="Arial" pitchFamily="34" charset="0"/>
                <a:cs typeface="Arial" pitchFamily="34" charset="0"/>
              </a:rPr>
              <a:t>đôi</a:t>
            </a:r>
            <a:r>
              <a:rPr lang="en-US" dirty="0">
                <a:latin typeface="Arial" pitchFamily="34" charset="0"/>
                <a:cs typeface="Arial" pitchFamily="34" charset="0"/>
              </a:rPr>
              <a:t> </a:t>
            </a:r>
            <a:br>
              <a:rPr lang="en-US" dirty="0">
                <a:latin typeface="Arial" pitchFamily="34" charset="0"/>
                <a:cs typeface="Arial" pitchFamily="34" charset="0"/>
              </a:rPr>
            </a:br>
            <a:r>
              <a:rPr lang="en-US" dirty="0">
                <a:latin typeface="Arial" pitchFamily="34" charset="0"/>
                <a:cs typeface="Arial" pitchFamily="34" charset="0"/>
              </a:rPr>
              <a:t>Unshielded Twisted Pair (UTP) Cable</a:t>
            </a:r>
          </a:p>
        </p:txBody>
      </p:sp>
      <p:graphicFrame>
        <p:nvGraphicFramePr>
          <p:cNvPr id="3074" name="Object 4"/>
          <p:cNvGraphicFramePr>
            <a:graphicFrameLocks noGrp="1" noChangeAspect="1"/>
          </p:cNvGraphicFramePr>
          <p:nvPr>
            <p:ph idx="1"/>
          </p:nvPr>
        </p:nvGraphicFramePr>
        <p:xfrm>
          <a:off x="3400425" y="1938338"/>
          <a:ext cx="5391150" cy="3848100"/>
        </p:xfrm>
        <a:graphic>
          <a:graphicData uri="http://schemas.openxmlformats.org/presentationml/2006/ole">
            <mc:AlternateContent xmlns:mc="http://schemas.openxmlformats.org/markup-compatibility/2006">
              <mc:Choice xmlns:v="urn:schemas-microsoft-com:vml" Requires="v">
                <p:oleObj name="Bitmap Image" r:id="rId2" imgW="5390476" imgH="3847619" progId="PBrush">
                  <p:embed/>
                </p:oleObj>
              </mc:Choice>
              <mc:Fallback>
                <p:oleObj name="Bitmap Image" r:id="rId2" imgW="5390476" imgH="3847619" progId="PBrush">
                  <p:embed/>
                  <p:pic>
                    <p:nvPicPr>
                      <p:cNvPr id="307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1938338"/>
                        <a:ext cx="53911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E6525863-18EC-40B0-B57D-B39C2FC21358}" type="slidenum">
              <a:rPr lang="en-US">
                <a:latin typeface="Arial" pitchFamily="34" charset="0"/>
                <a:cs typeface="Arial" pitchFamily="34" charset="0"/>
              </a:rPr>
              <a:pPr>
                <a:defRPr/>
              </a:pPr>
              <a:t>73</a:t>
            </a:fld>
            <a:endParaRPr lang="en-US">
              <a:latin typeface="Arial" pitchFamily="34" charset="0"/>
              <a:cs typeface="Arial" pitchFamily="34" charset="0"/>
            </a:endParaRPr>
          </a:p>
        </p:txBody>
      </p:sp>
    </p:spTree>
    <p:extLst>
      <p:ext uri="{BB962C8B-B14F-4D97-AF65-F5344CB8AC3E}">
        <p14:creationId xmlns:p14="http://schemas.microsoft.com/office/powerpoint/2010/main" val="6919086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xoắn</a:t>
            </a:r>
            <a:r>
              <a:rPr lang="en-US" dirty="0">
                <a:latin typeface="Arial" pitchFamily="34" charset="0"/>
                <a:cs typeface="Arial" pitchFamily="34" charset="0"/>
              </a:rPr>
              <a:t> </a:t>
            </a:r>
            <a:r>
              <a:rPr lang="en-US" dirty="0" err="1">
                <a:latin typeface="Arial" pitchFamily="34" charset="0"/>
                <a:cs typeface="Arial" pitchFamily="34" charset="0"/>
              </a:rPr>
              <a:t>đôi</a:t>
            </a:r>
            <a:r>
              <a:rPr lang="en-US" dirty="0">
                <a:latin typeface="Arial" pitchFamily="34" charset="0"/>
                <a:cs typeface="Arial" pitchFamily="34" charset="0"/>
              </a:rPr>
              <a:t> </a:t>
            </a:r>
            <a:br>
              <a:rPr lang="en-US" dirty="0">
                <a:latin typeface="Arial" pitchFamily="34" charset="0"/>
                <a:cs typeface="Arial" pitchFamily="34" charset="0"/>
              </a:rPr>
            </a:br>
            <a:r>
              <a:rPr lang="en-US" dirty="0">
                <a:latin typeface="Arial" pitchFamily="34" charset="0"/>
                <a:cs typeface="Arial" pitchFamily="34" charset="0"/>
              </a:rPr>
              <a:t>Unshielded Twisted Pair (UTP) Cable</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1" y="1447800"/>
            <a:ext cx="7377829" cy="4724400"/>
          </a:xfrm>
        </p:spPr>
      </p:pic>
    </p:spTree>
    <p:extLst>
      <p:ext uri="{BB962C8B-B14F-4D97-AF65-F5344CB8AC3E}">
        <p14:creationId xmlns:p14="http://schemas.microsoft.com/office/powerpoint/2010/main" val="30970657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xoắn</a:t>
            </a:r>
            <a:r>
              <a:rPr lang="en-US" dirty="0">
                <a:latin typeface="Arial" pitchFamily="34" charset="0"/>
                <a:cs typeface="Arial" pitchFamily="34" charset="0"/>
              </a:rPr>
              <a:t> </a:t>
            </a:r>
            <a:r>
              <a:rPr lang="en-US" dirty="0" err="1">
                <a:latin typeface="Arial" pitchFamily="34" charset="0"/>
                <a:cs typeface="Arial" pitchFamily="34" charset="0"/>
              </a:rPr>
              <a:t>đôi</a:t>
            </a:r>
            <a:r>
              <a:rPr lang="en-US" dirty="0">
                <a:latin typeface="Arial" pitchFamily="34" charset="0"/>
                <a:cs typeface="Arial" pitchFamily="34" charset="0"/>
              </a:rPr>
              <a:t> </a:t>
            </a:r>
            <a:br>
              <a:rPr lang="en-US" dirty="0">
                <a:latin typeface="Arial" pitchFamily="34" charset="0"/>
                <a:cs typeface="Arial" pitchFamily="34" charset="0"/>
              </a:rPr>
            </a:br>
            <a:r>
              <a:rPr lang="en-US" dirty="0">
                <a:latin typeface="Arial" pitchFamily="34" charset="0"/>
                <a:cs typeface="Arial" pitchFamily="34" charset="0"/>
              </a:rPr>
              <a:t>Unshielded Twisted Pair (UTP) Cable</a:t>
            </a:r>
            <a:endParaRPr lang="en-US" dirty="0"/>
          </a:p>
        </p:txBody>
      </p:sp>
      <p:pic>
        <p:nvPicPr>
          <p:cNvPr id="5" name="Content Placeholder 4"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1" y="1524000"/>
            <a:ext cx="7764919" cy="4191000"/>
          </a:xfrm>
        </p:spPr>
      </p:pic>
    </p:spTree>
    <p:extLst>
      <p:ext uri="{BB962C8B-B14F-4D97-AF65-F5344CB8AC3E}">
        <p14:creationId xmlns:p14="http://schemas.microsoft.com/office/powerpoint/2010/main" val="30808120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2544148" y="76200"/>
            <a:ext cx="7616825" cy="914400"/>
          </a:xfrm>
        </p:spPr>
        <p:txBody>
          <a:bodyPr anchor="b"/>
          <a:lstStyle/>
          <a:p>
            <a:pPr eaLnBrk="1" hangingPunct="1"/>
            <a:r>
              <a:rPr lang="en-US" dirty="0" err="1">
                <a:solidFill>
                  <a:srgbClr val="FFFF00"/>
                </a:solidFill>
                <a:latin typeface="Arial" charset="0"/>
                <a:cs typeface="Arial" charset="0"/>
              </a:rPr>
              <a:t>Chuẩn</a:t>
            </a:r>
            <a:r>
              <a:rPr lang="en-US" dirty="0">
                <a:solidFill>
                  <a:srgbClr val="FFFF00"/>
                </a:solidFill>
                <a:latin typeface="Arial" charset="0"/>
                <a:cs typeface="Arial" charset="0"/>
              </a:rPr>
              <a:t> </a:t>
            </a:r>
            <a:r>
              <a:rPr lang="en-US" dirty="0" err="1">
                <a:solidFill>
                  <a:srgbClr val="FFFF00"/>
                </a:solidFill>
                <a:latin typeface="Arial" charset="0"/>
                <a:cs typeface="Arial" charset="0"/>
              </a:rPr>
              <a:t>cáp</a:t>
            </a:r>
            <a:r>
              <a:rPr lang="en-US" dirty="0">
                <a:solidFill>
                  <a:srgbClr val="FFFF00"/>
                </a:solidFill>
                <a:latin typeface="Arial" charset="0"/>
                <a:cs typeface="Arial" charset="0"/>
              </a:rPr>
              <a:t> 568A &amp; 568B</a:t>
            </a:r>
          </a:p>
        </p:txBody>
      </p:sp>
      <p:pic>
        <p:nvPicPr>
          <p:cNvPr id="66563" name="Picture 5" descr="cb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828800"/>
            <a:ext cx="464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Footer Placeholder 5"/>
          <p:cNvSpPr txBox="1">
            <a:spLocks noGrp="1"/>
          </p:cNvSpPr>
          <p:nvPr/>
        </p:nvSpPr>
        <p:spPr bwMode="auto">
          <a:xfrm>
            <a:off x="693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r>
              <a:rPr lang="en-US" sz="1400">
                <a:latin typeface="Arial" charset="0"/>
                <a:cs typeface="Arial" charset="0"/>
              </a:rPr>
              <a:t> Giới thiệu</a:t>
            </a:r>
          </a:p>
        </p:txBody>
      </p:sp>
      <p:sp>
        <p:nvSpPr>
          <p:cNvPr id="66565" name="Slide Number Placeholder 6"/>
          <p:cNvSpPr txBox="1">
            <a:spLocks noGrp="1"/>
          </p:cNvSpPr>
          <p:nvPr/>
        </p:nvSpPr>
        <p:spPr bwMode="auto">
          <a:xfrm>
            <a:off x="9829801" y="64008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4EC22E1E-5E21-4FF1-BBCB-703D8231D95A}" type="slidenum">
              <a:rPr lang="en-US" sz="1400">
                <a:latin typeface="Arial" charset="0"/>
                <a:cs typeface="Arial" charset="0"/>
              </a:rPr>
              <a:pPr algn="r" eaLnBrk="1" hangingPunct="1"/>
              <a:t>76</a:t>
            </a:fld>
            <a:endParaRPr lang="en-US" sz="1400">
              <a:latin typeface="Arial" charset="0"/>
              <a:cs typeface="Arial" charset="0"/>
            </a:endParaRPr>
          </a:p>
        </p:txBody>
      </p:sp>
    </p:spTree>
    <p:extLst>
      <p:ext uri="{BB962C8B-B14F-4D97-AF65-F5344CB8AC3E}">
        <p14:creationId xmlns:p14="http://schemas.microsoft.com/office/powerpoint/2010/main" val="41966850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2438401" y="22124"/>
            <a:ext cx="7540625" cy="758825"/>
          </a:xfrm>
        </p:spPr>
        <p:txBody>
          <a:bodyPr anchor="b"/>
          <a:lstStyle/>
          <a:p>
            <a:pPr eaLnBrk="1" hangingPunct="1"/>
            <a:r>
              <a:rPr lang="en-US" dirty="0" err="1">
                <a:solidFill>
                  <a:srgbClr val="FFFF00"/>
                </a:solidFill>
                <a:latin typeface="Arial" charset="0"/>
                <a:cs typeface="Arial" charset="0"/>
              </a:rPr>
              <a:t>Phương</a:t>
            </a:r>
            <a:r>
              <a:rPr lang="en-US" dirty="0">
                <a:solidFill>
                  <a:srgbClr val="FFFF00"/>
                </a:solidFill>
                <a:latin typeface="Arial" charset="0"/>
                <a:cs typeface="Arial" charset="0"/>
              </a:rPr>
              <a:t> </a:t>
            </a:r>
            <a:r>
              <a:rPr lang="en-US" dirty="0" err="1">
                <a:solidFill>
                  <a:srgbClr val="FFFF00"/>
                </a:solidFill>
                <a:latin typeface="Arial" charset="0"/>
                <a:cs typeface="Arial" charset="0"/>
              </a:rPr>
              <a:t>thức</a:t>
            </a:r>
            <a:r>
              <a:rPr lang="en-US" dirty="0">
                <a:solidFill>
                  <a:srgbClr val="FFFF00"/>
                </a:solidFill>
                <a:latin typeface="Arial" charset="0"/>
                <a:cs typeface="Arial" charset="0"/>
              </a:rPr>
              <a:t> </a:t>
            </a:r>
            <a:r>
              <a:rPr lang="en-US" dirty="0" err="1">
                <a:solidFill>
                  <a:srgbClr val="FFFF00"/>
                </a:solidFill>
                <a:latin typeface="Arial" charset="0"/>
                <a:cs typeface="Arial" charset="0"/>
              </a:rPr>
              <a:t>bấm</a:t>
            </a:r>
            <a:r>
              <a:rPr lang="en-US" dirty="0">
                <a:solidFill>
                  <a:srgbClr val="FFFF00"/>
                </a:solidFill>
                <a:latin typeface="Arial" charset="0"/>
                <a:cs typeface="Arial" charset="0"/>
              </a:rPr>
              <a:t> </a:t>
            </a:r>
            <a:r>
              <a:rPr lang="en-US" dirty="0" err="1">
                <a:solidFill>
                  <a:srgbClr val="FFFF00"/>
                </a:solidFill>
                <a:latin typeface="Arial" charset="0"/>
                <a:cs typeface="Arial" charset="0"/>
              </a:rPr>
              <a:t>Cáp</a:t>
            </a:r>
            <a:endParaRPr lang="en-US" dirty="0">
              <a:solidFill>
                <a:srgbClr val="FFFF00"/>
              </a:solidFill>
              <a:latin typeface="Arial" charset="0"/>
              <a:cs typeface="Arial" charset="0"/>
            </a:endParaRPr>
          </a:p>
        </p:txBody>
      </p:sp>
      <p:pic>
        <p:nvPicPr>
          <p:cNvPr id="67587" name="Picture 5" descr="ou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981200"/>
            <a:ext cx="6858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Footer Placeholder 5"/>
          <p:cNvSpPr txBox="1">
            <a:spLocks noGrp="1"/>
          </p:cNvSpPr>
          <p:nvPr/>
        </p:nvSpPr>
        <p:spPr bwMode="auto">
          <a:xfrm>
            <a:off x="693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r>
              <a:rPr lang="en-US" sz="1400">
                <a:latin typeface="Arial" charset="0"/>
                <a:cs typeface="Arial" charset="0"/>
              </a:rPr>
              <a:t> Giới thiệu</a:t>
            </a:r>
          </a:p>
        </p:txBody>
      </p:sp>
      <p:sp>
        <p:nvSpPr>
          <p:cNvPr id="67589" name="Slide Number Placeholder 6"/>
          <p:cNvSpPr txBox="1">
            <a:spLocks noGrp="1"/>
          </p:cNvSpPr>
          <p:nvPr/>
        </p:nvSpPr>
        <p:spPr bwMode="auto">
          <a:xfrm>
            <a:off x="9829801" y="64008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F1BF694F-3E9E-419A-BD2F-9E00471E9F12}" type="slidenum">
              <a:rPr lang="en-US" sz="1400">
                <a:latin typeface="Arial" charset="0"/>
                <a:cs typeface="Arial" charset="0"/>
              </a:rPr>
              <a:pPr algn="r" eaLnBrk="1" hangingPunct="1"/>
              <a:t>77</a:t>
            </a:fld>
            <a:endParaRPr lang="en-US" sz="1400">
              <a:latin typeface="Arial" charset="0"/>
              <a:cs typeface="Arial" charset="0"/>
            </a:endParaRPr>
          </a:p>
        </p:txBody>
      </p:sp>
    </p:spTree>
    <p:extLst>
      <p:ext uri="{BB962C8B-B14F-4D97-AF65-F5344CB8AC3E}">
        <p14:creationId xmlns:p14="http://schemas.microsoft.com/office/powerpoint/2010/main" val="34958106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quang</a:t>
            </a:r>
            <a:r>
              <a:rPr lang="en-US" dirty="0">
                <a:latin typeface="Arial" pitchFamily="34" charset="0"/>
                <a:cs typeface="Arial" pitchFamily="34" charset="0"/>
              </a:rPr>
              <a:t> (Fiber optic)</a:t>
            </a:r>
            <a:endParaRPr lang="en-US" dirty="0"/>
          </a:p>
        </p:txBody>
      </p:sp>
      <p:sp>
        <p:nvSpPr>
          <p:cNvPr id="5" name="Content Placeholder 4"/>
          <p:cNvSpPr>
            <a:spLocks noGrp="1"/>
          </p:cNvSpPr>
          <p:nvPr>
            <p:ph idx="1"/>
          </p:nvPr>
        </p:nvSpPr>
        <p:spPr/>
        <p:txBody>
          <a:bodyPr/>
          <a:lstStyle/>
          <a:p>
            <a:r>
              <a:rPr lang="en-US" dirty="0" err="1"/>
              <a:t>Có</a:t>
            </a:r>
            <a:r>
              <a:rPr lang="en-US" dirty="0"/>
              <a:t> </a:t>
            </a:r>
            <a:r>
              <a:rPr lang="en-US" dirty="0" err="1"/>
              <a:t>cấu</a:t>
            </a:r>
            <a:r>
              <a:rPr lang="en-US" dirty="0"/>
              <a:t> </a:t>
            </a:r>
            <a:r>
              <a:rPr lang="en-US" dirty="0" err="1"/>
              <a:t>tạo</a:t>
            </a:r>
            <a:r>
              <a:rPr lang="en-US" dirty="0"/>
              <a:t> </a:t>
            </a:r>
            <a:r>
              <a:rPr lang="en-US" dirty="0" err="1"/>
              <a:t>gồm</a:t>
            </a:r>
            <a:r>
              <a:rPr lang="en-US" dirty="0"/>
              <a:t> </a:t>
            </a:r>
            <a:r>
              <a:rPr lang="en-US" dirty="0" err="1"/>
              <a:t>dây</a:t>
            </a:r>
            <a:r>
              <a:rPr lang="en-US" dirty="0"/>
              <a:t> </a:t>
            </a:r>
            <a:r>
              <a:rPr lang="en-US" dirty="0" err="1"/>
              <a:t>dẫn</a:t>
            </a:r>
            <a:r>
              <a:rPr lang="en-US" dirty="0"/>
              <a:t> </a:t>
            </a:r>
            <a:r>
              <a:rPr lang="en-US" dirty="0" err="1"/>
              <a:t>trung</a:t>
            </a:r>
            <a:r>
              <a:rPr lang="en-US" dirty="0"/>
              <a:t> </a:t>
            </a:r>
            <a:r>
              <a:rPr lang="en-US" dirty="0" err="1"/>
              <a:t>tâm</a:t>
            </a:r>
            <a:r>
              <a:rPr lang="en-US" dirty="0"/>
              <a:t> </a:t>
            </a:r>
            <a:r>
              <a:rPr lang="en-US" dirty="0" err="1"/>
              <a:t>là</a:t>
            </a:r>
            <a:r>
              <a:rPr lang="en-US" dirty="0"/>
              <a:t> </a:t>
            </a:r>
            <a:r>
              <a:rPr lang="en-US" dirty="0" err="1"/>
              <a:t>sợi</a:t>
            </a:r>
            <a:r>
              <a:rPr lang="en-US" dirty="0"/>
              <a:t> </a:t>
            </a:r>
            <a:r>
              <a:rPr lang="en-US" dirty="0" err="1"/>
              <a:t>thủy</a:t>
            </a:r>
            <a:r>
              <a:rPr lang="en-US" dirty="0"/>
              <a:t> </a:t>
            </a:r>
            <a:r>
              <a:rPr lang="en-US" dirty="0" err="1"/>
              <a:t>tinh</a:t>
            </a:r>
            <a:r>
              <a:rPr lang="en-US" dirty="0"/>
              <a:t> </a:t>
            </a:r>
            <a:r>
              <a:rPr lang="en-US" dirty="0" err="1"/>
              <a:t>hoặc</a:t>
            </a:r>
            <a:r>
              <a:rPr lang="en-US" dirty="0"/>
              <a:t> plastic </a:t>
            </a:r>
            <a:r>
              <a:rPr lang="en-US" dirty="0" err="1"/>
              <a:t>đã</a:t>
            </a:r>
            <a:r>
              <a:rPr lang="en-US" dirty="0"/>
              <a:t> </a:t>
            </a:r>
            <a:r>
              <a:rPr lang="en-US" dirty="0" err="1"/>
              <a:t>được</a:t>
            </a:r>
            <a:r>
              <a:rPr lang="en-US" dirty="0"/>
              <a:t> </a:t>
            </a:r>
            <a:r>
              <a:rPr lang="en-US" dirty="0" err="1"/>
              <a:t>tinh</a:t>
            </a:r>
            <a:r>
              <a:rPr lang="en-US" dirty="0"/>
              <a:t> </a:t>
            </a:r>
            <a:r>
              <a:rPr lang="en-US" dirty="0" err="1"/>
              <a:t>chế</a:t>
            </a:r>
            <a:r>
              <a:rPr lang="en-US" dirty="0"/>
              <a:t> </a:t>
            </a:r>
            <a:r>
              <a:rPr lang="en-US" dirty="0" err="1"/>
              <a:t>nhằm</a:t>
            </a:r>
            <a:r>
              <a:rPr lang="en-US" dirty="0"/>
              <a:t> </a:t>
            </a:r>
            <a:r>
              <a:rPr lang="en-US" dirty="0" err="1"/>
              <a:t>cho</a:t>
            </a:r>
            <a:r>
              <a:rPr lang="en-US" dirty="0"/>
              <a:t> </a:t>
            </a:r>
            <a:r>
              <a:rPr lang="en-US" dirty="0" err="1"/>
              <a:t>phép</a:t>
            </a:r>
            <a:r>
              <a:rPr lang="en-US" dirty="0"/>
              <a:t> </a:t>
            </a:r>
            <a:r>
              <a:rPr lang="en-US" dirty="0" err="1"/>
              <a:t>truyền</a:t>
            </a:r>
            <a:r>
              <a:rPr lang="en-US" dirty="0"/>
              <a:t> </a:t>
            </a:r>
            <a:r>
              <a:rPr lang="en-US" dirty="0" err="1"/>
              <a:t>đi</a:t>
            </a:r>
            <a:r>
              <a:rPr lang="en-US" dirty="0"/>
              <a:t> </a:t>
            </a:r>
            <a:r>
              <a:rPr lang="en-US" dirty="0" err="1"/>
              <a:t>tối</a:t>
            </a:r>
            <a:r>
              <a:rPr lang="en-US" dirty="0"/>
              <a:t> </a:t>
            </a:r>
            <a:r>
              <a:rPr lang="en-US" dirty="0" err="1"/>
              <a:t>đa</a:t>
            </a:r>
            <a:r>
              <a:rPr lang="en-US" dirty="0"/>
              <a:t> </a:t>
            </a:r>
            <a:r>
              <a:rPr lang="en-US" dirty="0" err="1"/>
              <a:t>tín</a:t>
            </a:r>
            <a:r>
              <a:rPr lang="en-US" dirty="0"/>
              <a:t> </a:t>
            </a:r>
            <a:r>
              <a:rPr lang="en-US" dirty="0" err="1"/>
              <a:t>hiệu</a:t>
            </a:r>
            <a:r>
              <a:rPr lang="en-US" dirty="0"/>
              <a:t> </a:t>
            </a:r>
            <a:r>
              <a:rPr lang="en-US" dirty="0" err="1"/>
              <a:t>ánh</a:t>
            </a:r>
            <a:r>
              <a:rPr lang="en-US" dirty="0"/>
              <a:t> </a:t>
            </a:r>
            <a:r>
              <a:rPr lang="en-US" dirty="0" err="1"/>
              <a:t>sáng</a:t>
            </a:r>
            <a:r>
              <a:rPr lang="en-US" dirty="0"/>
              <a:t>.</a:t>
            </a:r>
          </a:p>
          <a:p>
            <a:r>
              <a:rPr lang="en-US" dirty="0" err="1"/>
              <a:t>Chỉ</a:t>
            </a:r>
            <a:r>
              <a:rPr lang="en-US" dirty="0"/>
              <a:t> </a:t>
            </a:r>
            <a:r>
              <a:rPr lang="en-US" dirty="0" err="1"/>
              <a:t>truyền</a:t>
            </a:r>
            <a:r>
              <a:rPr lang="en-US" dirty="0"/>
              <a:t> </a:t>
            </a:r>
            <a:r>
              <a:rPr lang="en-US" dirty="0" err="1"/>
              <a:t>sóng</a:t>
            </a:r>
            <a:r>
              <a:rPr lang="en-US" dirty="0"/>
              <a:t> </a:t>
            </a:r>
            <a:r>
              <a:rPr lang="en-US" dirty="0" err="1"/>
              <a:t>ánh</a:t>
            </a:r>
            <a:r>
              <a:rPr lang="en-US" dirty="0"/>
              <a:t> </a:t>
            </a:r>
            <a:r>
              <a:rPr lang="en-US" dirty="0" err="1"/>
              <a:t>sáng</a:t>
            </a:r>
            <a:r>
              <a:rPr lang="en-US" dirty="0"/>
              <a:t>, </a:t>
            </a:r>
            <a:r>
              <a:rPr lang="en-US" dirty="0" err="1"/>
              <a:t>không</a:t>
            </a:r>
            <a:r>
              <a:rPr lang="en-US" dirty="0"/>
              <a:t> </a:t>
            </a:r>
            <a:r>
              <a:rPr lang="en-US" dirty="0" err="1"/>
              <a:t>truyền</a:t>
            </a:r>
            <a:r>
              <a:rPr lang="en-US" dirty="0"/>
              <a:t> </a:t>
            </a:r>
            <a:r>
              <a:rPr lang="en-US" dirty="0" err="1"/>
              <a:t>tín</a:t>
            </a:r>
            <a:r>
              <a:rPr lang="en-US" dirty="0"/>
              <a:t> </a:t>
            </a:r>
            <a:r>
              <a:rPr lang="en-US" dirty="0" err="1"/>
              <a:t>hiệu</a:t>
            </a:r>
            <a:r>
              <a:rPr lang="en-US" dirty="0"/>
              <a:t> </a:t>
            </a:r>
            <a:r>
              <a:rPr lang="en-US" dirty="0" err="1"/>
              <a:t>điện</a:t>
            </a:r>
            <a:r>
              <a:rPr lang="en-US" dirty="0"/>
              <a:t>, </a:t>
            </a:r>
            <a:r>
              <a:rPr lang="en-US" dirty="0" err="1"/>
              <a:t>với</a:t>
            </a:r>
            <a:r>
              <a:rPr lang="en-US" dirty="0"/>
              <a:t> </a:t>
            </a:r>
            <a:r>
              <a:rPr lang="en-US" dirty="0" err="1"/>
              <a:t>băng</a:t>
            </a:r>
            <a:r>
              <a:rPr lang="en-US" dirty="0"/>
              <a:t> </a:t>
            </a:r>
            <a:r>
              <a:rPr lang="en-US" dirty="0" err="1"/>
              <a:t>thông</a:t>
            </a:r>
            <a:r>
              <a:rPr lang="en-US" dirty="0"/>
              <a:t> </a:t>
            </a:r>
            <a:r>
              <a:rPr lang="en-US" dirty="0" err="1"/>
              <a:t>cực</a:t>
            </a:r>
            <a:r>
              <a:rPr lang="en-US" dirty="0"/>
              <a:t> </a:t>
            </a:r>
            <a:r>
              <a:rPr lang="en-US" dirty="0" err="1"/>
              <a:t>cao</a:t>
            </a:r>
            <a:r>
              <a:rPr lang="en-US" dirty="0"/>
              <a:t>.</a:t>
            </a:r>
          </a:p>
          <a:p>
            <a:r>
              <a:rPr lang="en-US" dirty="0" err="1"/>
              <a:t>Băng</a:t>
            </a:r>
            <a:r>
              <a:rPr lang="en-US" dirty="0"/>
              <a:t> </a:t>
            </a:r>
            <a:r>
              <a:rPr lang="en-US" dirty="0" err="1"/>
              <a:t>thông</a:t>
            </a:r>
            <a:r>
              <a:rPr lang="en-US" dirty="0"/>
              <a:t> </a:t>
            </a:r>
            <a:r>
              <a:rPr lang="en-US" dirty="0" err="1"/>
              <a:t>cho</a:t>
            </a:r>
            <a:r>
              <a:rPr lang="en-US" dirty="0"/>
              <a:t> </a:t>
            </a:r>
            <a:r>
              <a:rPr lang="en-US" dirty="0" err="1"/>
              <a:t>phép</a:t>
            </a:r>
            <a:r>
              <a:rPr lang="en-US" dirty="0"/>
              <a:t> </a:t>
            </a:r>
            <a:r>
              <a:rPr lang="en-US" dirty="0" err="1"/>
              <a:t>đến</a:t>
            </a:r>
            <a:r>
              <a:rPr lang="en-US" dirty="0"/>
              <a:t> 2 </a:t>
            </a:r>
            <a:r>
              <a:rPr lang="en-US" dirty="0" err="1"/>
              <a:t>Gbps</a:t>
            </a:r>
            <a:r>
              <a:rPr lang="en-US" dirty="0"/>
              <a:t>.</a:t>
            </a:r>
          </a:p>
          <a:p>
            <a:r>
              <a:rPr lang="en-US" dirty="0" err="1"/>
              <a:t>Chiều</a:t>
            </a:r>
            <a:r>
              <a:rPr lang="en-US" dirty="0"/>
              <a:t> </a:t>
            </a:r>
            <a:r>
              <a:rPr lang="en-US" dirty="0" err="1"/>
              <a:t>dài</a:t>
            </a:r>
            <a:r>
              <a:rPr lang="en-US" dirty="0"/>
              <a:t> </a:t>
            </a:r>
            <a:r>
              <a:rPr lang="en-US" dirty="0" err="1"/>
              <a:t>đoạn</a:t>
            </a:r>
            <a:r>
              <a:rPr lang="en-US" dirty="0"/>
              <a:t> </a:t>
            </a:r>
            <a:r>
              <a:rPr lang="en-US" dirty="0" err="1"/>
              <a:t>cáp</a:t>
            </a:r>
            <a:r>
              <a:rPr lang="en-US" dirty="0"/>
              <a:t> </a:t>
            </a:r>
            <a:r>
              <a:rPr lang="en-US" dirty="0" err="1"/>
              <a:t>có</a:t>
            </a:r>
            <a:r>
              <a:rPr lang="en-US" dirty="0"/>
              <a:t> </a:t>
            </a:r>
            <a:r>
              <a:rPr lang="en-US" dirty="0" err="1"/>
              <a:t>thể</a:t>
            </a:r>
            <a:r>
              <a:rPr lang="en-US" dirty="0"/>
              <a:t> </a:t>
            </a:r>
            <a:r>
              <a:rPr lang="en-US" dirty="0" err="1"/>
              <a:t>dài</a:t>
            </a:r>
            <a:r>
              <a:rPr lang="en-US" dirty="0"/>
              <a:t> </a:t>
            </a:r>
            <a:r>
              <a:rPr lang="en-US" dirty="0" err="1"/>
              <a:t>đến</a:t>
            </a:r>
            <a:r>
              <a:rPr lang="en-US" dirty="0"/>
              <a:t> </a:t>
            </a:r>
            <a:r>
              <a:rPr lang="en-US" dirty="0" err="1"/>
              <a:t>vài</a:t>
            </a:r>
            <a:r>
              <a:rPr lang="en-US" dirty="0"/>
              <a:t> km.</a:t>
            </a:r>
          </a:p>
          <a:p>
            <a:r>
              <a:rPr lang="en-US" dirty="0" err="1"/>
              <a:t>Giá</a:t>
            </a:r>
            <a:r>
              <a:rPr lang="en-US" dirty="0"/>
              <a:t> </a:t>
            </a:r>
            <a:r>
              <a:rPr lang="en-US" dirty="0" err="1"/>
              <a:t>thành</a:t>
            </a:r>
            <a:r>
              <a:rPr lang="en-US" dirty="0"/>
              <a:t>  </a:t>
            </a:r>
            <a:r>
              <a:rPr lang="en-US" dirty="0" err="1"/>
              <a:t>mắc</a:t>
            </a:r>
            <a:r>
              <a:rPr lang="en-US" dirty="0"/>
              <a:t> </a:t>
            </a:r>
            <a:r>
              <a:rPr lang="en-US" dirty="0" err="1"/>
              <a:t>và</a:t>
            </a:r>
            <a:r>
              <a:rPr lang="en-US" dirty="0"/>
              <a:t> </a:t>
            </a:r>
            <a:r>
              <a:rPr lang="en-US" dirty="0" err="1"/>
              <a:t>khó</a:t>
            </a:r>
            <a:r>
              <a:rPr lang="en-US" dirty="0"/>
              <a:t> </a:t>
            </a:r>
            <a:r>
              <a:rPr lang="en-US" dirty="0" err="1"/>
              <a:t>lắp</a:t>
            </a:r>
            <a:r>
              <a:rPr lang="en-US" dirty="0"/>
              <a:t> </a:t>
            </a:r>
            <a:r>
              <a:rPr lang="en-US" dirty="0" err="1"/>
              <a:t>đặt</a:t>
            </a:r>
            <a:r>
              <a:rPr lang="en-US" dirty="0"/>
              <a:t>.</a:t>
            </a:r>
          </a:p>
          <a:p>
            <a:endParaRPr lang="en-US" dirty="0"/>
          </a:p>
        </p:txBody>
      </p:sp>
    </p:spTree>
    <p:extLst>
      <p:ext uri="{BB962C8B-B14F-4D97-AF65-F5344CB8AC3E}">
        <p14:creationId xmlns:p14="http://schemas.microsoft.com/office/powerpoint/2010/main" val="55669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quang</a:t>
            </a:r>
            <a:r>
              <a:rPr lang="en-US" dirty="0">
                <a:latin typeface="Arial" pitchFamily="34" charset="0"/>
                <a:cs typeface="Arial" pitchFamily="34" charset="0"/>
              </a:rPr>
              <a:t> (Fiber optic)</a:t>
            </a:r>
            <a:endParaRPr lang="en-US" dirty="0"/>
          </a:p>
        </p:txBody>
      </p:sp>
      <p:sp>
        <p:nvSpPr>
          <p:cNvPr id="3" name="Content Placeholder 2"/>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954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54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798E-F29A-41BC-9575-4B00B9EC89CC}"/>
              </a:ext>
            </a:extLst>
          </p:cNvPr>
          <p:cNvSpPr>
            <a:spLocks noGrp="1"/>
          </p:cNvSpPr>
          <p:nvPr>
            <p:ph type="title"/>
          </p:nvPr>
        </p:nvSpPr>
        <p:spPr/>
        <p:txBody>
          <a:bodyPr/>
          <a:lstStyle/>
          <a:p>
            <a:r>
              <a:rPr lang="en-US" dirty="0"/>
              <a:t>I. CÁC TỔ CHỨC ĐỊNH CHUẨN MMT</a:t>
            </a:r>
          </a:p>
        </p:txBody>
      </p:sp>
      <p:sp>
        <p:nvSpPr>
          <p:cNvPr id="3" name="Content Placeholder 2">
            <a:extLst>
              <a:ext uri="{FF2B5EF4-FFF2-40B4-BE49-F238E27FC236}">
                <a16:creationId xmlns:a16="http://schemas.microsoft.com/office/drawing/2014/main" id="{A2AB8163-C807-4153-BC29-D3AA280C3987}"/>
              </a:ext>
            </a:extLst>
          </p:cNvPr>
          <p:cNvSpPr>
            <a:spLocks noGrp="1"/>
          </p:cNvSpPr>
          <p:nvPr>
            <p:ph idx="1"/>
          </p:nvPr>
        </p:nvSpPr>
        <p:spPr/>
        <p:txBody>
          <a:bodyPr/>
          <a:lstStyle/>
          <a:p>
            <a:pPr algn="just"/>
            <a:r>
              <a:rPr lang="vi-VN" dirty="0"/>
              <a:t>Tổ chức tiêu chuẩn hoá quốc tế </a:t>
            </a:r>
            <a:r>
              <a:rPr lang="en-US" dirty="0"/>
              <a:t>(</a:t>
            </a:r>
            <a:r>
              <a:rPr lang="vi-VN" dirty="0"/>
              <a:t>ISO hay iso, </a:t>
            </a:r>
            <a:r>
              <a:rPr lang="vi-VN" i="1" dirty="0"/>
              <a:t>International Organization for Standardization</a:t>
            </a:r>
            <a:r>
              <a:rPr lang="vi-VN" dirty="0"/>
              <a:t>) là cơ quan thiết lập tiêu chuẩn quốc tế, đưa ra các tiêu chuẩn thương mại và công nghiệp trên phạm vi toàn thế giới.</a:t>
            </a:r>
            <a:endParaRPr lang="en-US" dirty="0"/>
          </a:p>
          <a:p>
            <a:pPr algn="just"/>
            <a:r>
              <a:rPr lang="vi-VN" dirty="0"/>
              <a:t>Sản phẩm chính của ISO là các Tiêu chuẩn Quốc tế, nhưng ISO cũng tạo ra các </a:t>
            </a:r>
            <a:r>
              <a:rPr lang="en-US" dirty="0"/>
              <a:t>b</a:t>
            </a:r>
            <a:r>
              <a:rPr lang="vi-VN" dirty="0"/>
              <a:t>áo cáo </a:t>
            </a:r>
            <a:r>
              <a:rPr lang="en-US" dirty="0"/>
              <a:t>k</a:t>
            </a:r>
            <a:r>
              <a:rPr lang="vi-VN" dirty="0"/>
              <a:t>ỹ thuật, </a:t>
            </a:r>
            <a:r>
              <a:rPr lang="en-US" dirty="0"/>
              <a:t>c</a:t>
            </a:r>
            <a:r>
              <a:rPr lang="vi-VN" dirty="0"/>
              <a:t>hi tiết </a:t>
            </a:r>
            <a:r>
              <a:rPr lang="en-US" dirty="0"/>
              <a:t>k</a:t>
            </a:r>
            <a:r>
              <a:rPr lang="vi-VN" dirty="0"/>
              <a:t>ỹ thuật, </a:t>
            </a:r>
            <a:r>
              <a:rPr lang="en-US" dirty="0"/>
              <a:t>c</a:t>
            </a:r>
            <a:r>
              <a:rPr lang="vi-VN" dirty="0"/>
              <a:t>hi tiết </a:t>
            </a:r>
            <a:r>
              <a:rPr lang="en-US" dirty="0"/>
              <a:t>k</a:t>
            </a:r>
            <a:r>
              <a:rPr lang="vi-VN" dirty="0"/>
              <a:t>ỹ thuật </a:t>
            </a:r>
            <a:r>
              <a:rPr lang="en-US" dirty="0"/>
              <a:t>c</a:t>
            </a:r>
            <a:r>
              <a:rPr lang="vi-VN" dirty="0"/>
              <a:t>ông bố </a:t>
            </a:r>
            <a:r>
              <a:rPr lang="en-US" dirty="0"/>
              <a:t>r</a:t>
            </a:r>
            <a:r>
              <a:rPr lang="vi-VN" dirty="0"/>
              <a:t>ộng rãi, </a:t>
            </a:r>
            <a:r>
              <a:rPr lang="en-US" dirty="0"/>
              <a:t>b</a:t>
            </a:r>
            <a:r>
              <a:rPr lang="vi-VN" dirty="0"/>
              <a:t>ản </a:t>
            </a:r>
            <a:r>
              <a:rPr lang="en-US" dirty="0"/>
              <a:t>s</a:t>
            </a:r>
            <a:r>
              <a:rPr lang="vi-VN" dirty="0"/>
              <a:t>ửa lỗi </a:t>
            </a:r>
            <a:r>
              <a:rPr lang="en-US" dirty="0"/>
              <a:t>k</a:t>
            </a:r>
            <a:r>
              <a:rPr lang="vi-VN" dirty="0"/>
              <a:t>ỹ thuật, và </a:t>
            </a:r>
            <a:r>
              <a:rPr lang="en-US" dirty="0"/>
              <a:t>h</a:t>
            </a:r>
            <a:r>
              <a:rPr lang="vi-VN" dirty="0"/>
              <a:t>ướng dẫn </a:t>
            </a:r>
            <a:r>
              <a:rPr lang="en-US" dirty="0"/>
              <a:t>s</a:t>
            </a:r>
            <a:r>
              <a:rPr lang="vi-VN" dirty="0"/>
              <a:t>ử dụng.</a:t>
            </a:r>
            <a:endParaRPr lang="en-US" dirty="0"/>
          </a:p>
          <a:p>
            <a:pPr algn="just"/>
            <a:endParaRPr lang="en-US" dirty="0"/>
          </a:p>
        </p:txBody>
      </p:sp>
    </p:spTree>
    <p:extLst>
      <p:ext uri="{BB962C8B-B14F-4D97-AF65-F5344CB8AC3E}">
        <p14:creationId xmlns:p14="http://schemas.microsoft.com/office/powerpoint/2010/main" val="36294005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quang</a:t>
            </a:r>
            <a:r>
              <a:rPr lang="en-US" dirty="0">
                <a:latin typeface="Arial" pitchFamily="34" charset="0"/>
                <a:cs typeface="Arial" pitchFamily="34" charset="0"/>
              </a:rPr>
              <a:t> (Fiber optic)</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371600"/>
            <a:ext cx="8008144" cy="4495800"/>
          </a:xfrm>
        </p:spPr>
      </p:pic>
    </p:spTree>
    <p:extLst>
      <p:ext uri="{BB962C8B-B14F-4D97-AF65-F5344CB8AC3E}">
        <p14:creationId xmlns:p14="http://schemas.microsoft.com/office/powerpoint/2010/main" val="26191520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619375" y="19665"/>
            <a:ext cx="7867650" cy="914400"/>
          </a:xfrm>
        </p:spPr>
        <p:txBody>
          <a:bodyPr rtlCol="0">
            <a:normAutofit/>
          </a:bodyPr>
          <a:lstStyle/>
          <a:p>
            <a:pPr fontAlgn="auto">
              <a:spcAft>
                <a:spcPts val="0"/>
              </a:spcAft>
              <a:defRPr/>
            </a:pPr>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quang</a:t>
            </a:r>
            <a:r>
              <a:rPr lang="en-US" dirty="0">
                <a:latin typeface="Arial" pitchFamily="34" charset="0"/>
                <a:cs typeface="Arial" pitchFamily="34" charset="0"/>
              </a:rPr>
              <a:t> (Fiber optic)</a:t>
            </a:r>
          </a:p>
        </p:txBody>
      </p:sp>
      <p:sp>
        <p:nvSpPr>
          <p:cNvPr id="68611" name="Rectangle 4"/>
          <p:cNvSpPr>
            <a:spLocks noGrp="1" noChangeArrowheads="1"/>
          </p:cNvSpPr>
          <p:nvPr>
            <p:ph idx="1"/>
          </p:nvPr>
        </p:nvSpPr>
        <p:spPr>
          <a:xfrm>
            <a:off x="1905000" y="1143000"/>
            <a:ext cx="8553450" cy="5410200"/>
          </a:xfrm>
        </p:spPr>
        <p:txBody>
          <a:bodyPr/>
          <a:lstStyle/>
          <a:p>
            <a:pPr eaLnBrk="1" hangingPunct="1">
              <a:lnSpc>
                <a:spcPct val="80000"/>
              </a:lnSpc>
            </a:pPr>
            <a:r>
              <a:rPr lang="en-US" dirty="0" err="1"/>
              <a:t>Phân</a:t>
            </a:r>
            <a:r>
              <a:rPr lang="en-US" dirty="0"/>
              <a:t> </a:t>
            </a:r>
            <a:r>
              <a:rPr lang="en-US" dirty="0" err="1"/>
              <a:t>loại</a:t>
            </a:r>
            <a:endParaRPr lang="en-US" dirty="0"/>
          </a:p>
          <a:p>
            <a:pPr lvl="1" eaLnBrk="1" hangingPunct="1">
              <a:lnSpc>
                <a:spcPct val="80000"/>
              </a:lnSpc>
            </a:pPr>
            <a:r>
              <a:rPr lang="en-US" sz="3200" dirty="0"/>
              <a:t>Multimode (</a:t>
            </a:r>
            <a:r>
              <a:rPr lang="en-US" sz="3200" dirty="0" err="1"/>
              <a:t>đa</a:t>
            </a:r>
            <a:r>
              <a:rPr lang="en-US" sz="3200" dirty="0"/>
              <a:t> </a:t>
            </a:r>
            <a:r>
              <a:rPr lang="en-US" sz="3200" dirty="0" err="1"/>
              <a:t>chế</a:t>
            </a:r>
            <a:r>
              <a:rPr lang="en-US" sz="3200" dirty="0"/>
              <a:t> </a:t>
            </a:r>
            <a:r>
              <a:rPr lang="en-US" sz="3200" dirty="0" err="1"/>
              <a:t>độ</a:t>
            </a:r>
            <a:r>
              <a:rPr lang="en-US" sz="3200" dirty="0"/>
              <a:t>) : </a:t>
            </a:r>
            <a:r>
              <a:rPr lang="en-US" sz="3200" dirty="0" err="1"/>
              <a:t>có</a:t>
            </a:r>
            <a:r>
              <a:rPr lang="en-US" sz="3200" dirty="0"/>
              <a:t> </a:t>
            </a:r>
            <a:r>
              <a:rPr lang="en-US" sz="3200" dirty="0" err="1"/>
              <a:t>thể</a:t>
            </a:r>
            <a:r>
              <a:rPr lang="en-US" sz="3200" dirty="0"/>
              <a:t> </a:t>
            </a:r>
            <a:r>
              <a:rPr lang="en-US" sz="3200" dirty="0" err="1"/>
              <a:t>truyền</a:t>
            </a:r>
            <a:r>
              <a:rPr lang="en-US" sz="3200" dirty="0"/>
              <a:t> </a:t>
            </a:r>
            <a:r>
              <a:rPr lang="en-US" sz="3200" dirty="0" err="1"/>
              <a:t>được</a:t>
            </a:r>
            <a:r>
              <a:rPr lang="en-US" sz="3200" dirty="0"/>
              <a:t> </a:t>
            </a:r>
            <a:r>
              <a:rPr lang="en-US" sz="3200" dirty="0" err="1"/>
              <a:t>nhiều</a:t>
            </a:r>
            <a:r>
              <a:rPr lang="en-US" sz="3200" dirty="0"/>
              <a:t> </a:t>
            </a:r>
            <a:r>
              <a:rPr lang="en-US" sz="3200" dirty="0" err="1"/>
              <a:t>tia</a:t>
            </a:r>
            <a:r>
              <a:rPr lang="en-US" sz="3200" dirty="0"/>
              <a:t> </a:t>
            </a:r>
            <a:r>
              <a:rPr lang="en-US" sz="3200" dirty="0" err="1"/>
              <a:t>sáng</a:t>
            </a:r>
            <a:r>
              <a:rPr lang="en-US" sz="3200" dirty="0"/>
              <a:t> </a:t>
            </a:r>
            <a:r>
              <a:rPr lang="en-US" sz="3200" dirty="0" err="1"/>
              <a:t>trong</a:t>
            </a:r>
            <a:r>
              <a:rPr lang="en-US" sz="3200" dirty="0"/>
              <a:t> </a:t>
            </a:r>
            <a:r>
              <a:rPr lang="en-US" sz="3200" dirty="0" err="1"/>
              <a:t>cùng</a:t>
            </a:r>
            <a:r>
              <a:rPr lang="en-US" sz="3200" dirty="0"/>
              <a:t> 1 </a:t>
            </a:r>
            <a:r>
              <a:rPr lang="en-US" sz="3200" dirty="0" err="1"/>
              <a:t>khoảng</a:t>
            </a:r>
            <a:r>
              <a:rPr lang="en-US" sz="3200" dirty="0"/>
              <a:t> </a:t>
            </a:r>
            <a:r>
              <a:rPr lang="en-US" sz="3200" dirty="0" err="1"/>
              <a:t>thời</a:t>
            </a:r>
            <a:r>
              <a:rPr lang="en-US" sz="3200" dirty="0"/>
              <a:t> </a:t>
            </a:r>
            <a:r>
              <a:rPr lang="en-US" sz="3200" dirty="0" err="1"/>
              <a:t>gian</a:t>
            </a:r>
            <a:r>
              <a:rPr lang="en-US" sz="3200" dirty="0"/>
              <a:t>. </a:t>
            </a:r>
            <a:r>
              <a:rPr lang="en-US" sz="3200" dirty="0" err="1"/>
              <a:t>Khoảng</a:t>
            </a:r>
            <a:r>
              <a:rPr lang="en-US" sz="3200" dirty="0"/>
              <a:t> </a:t>
            </a:r>
            <a:r>
              <a:rPr lang="en-US" sz="3200" dirty="0" err="1"/>
              <a:t>cách</a:t>
            </a:r>
            <a:r>
              <a:rPr lang="en-US" sz="3200" dirty="0"/>
              <a:t> </a:t>
            </a:r>
            <a:r>
              <a:rPr lang="en-US" sz="3200" dirty="0" err="1"/>
              <a:t>truyền</a:t>
            </a:r>
            <a:r>
              <a:rPr lang="en-US" sz="3200" dirty="0"/>
              <a:t> </a:t>
            </a:r>
            <a:r>
              <a:rPr lang="en-US" sz="3200" dirty="0" err="1"/>
              <a:t>không</a:t>
            </a:r>
            <a:r>
              <a:rPr lang="en-US" sz="3200" dirty="0"/>
              <a:t> </a:t>
            </a:r>
            <a:r>
              <a:rPr lang="en-US" sz="3200" dirty="0" err="1"/>
              <a:t>xa</a:t>
            </a:r>
            <a:r>
              <a:rPr lang="en-US" sz="3200" dirty="0"/>
              <a:t> </a:t>
            </a:r>
            <a:r>
              <a:rPr lang="en-US" sz="3200" dirty="0" err="1"/>
              <a:t>bằng</a:t>
            </a:r>
            <a:r>
              <a:rPr lang="en-US" sz="3200" dirty="0"/>
              <a:t> single mode.</a:t>
            </a:r>
          </a:p>
          <a:p>
            <a:pPr lvl="1" eaLnBrk="1" hangingPunct="1">
              <a:lnSpc>
                <a:spcPct val="80000"/>
              </a:lnSpc>
            </a:pPr>
            <a:r>
              <a:rPr lang="en-US" sz="3200" dirty="0"/>
              <a:t>Single mode (mono mode) : </a:t>
            </a:r>
            <a:r>
              <a:rPr lang="en-US" sz="3200" dirty="0" err="1"/>
              <a:t>chỉ</a:t>
            </a:r>
            <a:r>
              <a:rPr lang="en-US" sz="3200" dirty="0"/>
              <a:t> </a:t>
            </a:r>
            <a:r>
              <a:rPr lang="en-US" sz="3200" dirty="0" err="1"/>
              <a:t>truyền</a:t>
            </a:r>
            <a:r>
              <a:rPr lang="en-US" sz="3200" dirty="0"/>
              <a:t> 1 </a:t>
            </a:r>
            <a:r>
              <a:rPr lang="en-US" sz="3200" dirty="0" err="1"/>
              <a:t>tia</a:t>
            </a:r>
            <a:r>
              <a:rPr lang="en-US" sz="3200" dirty="0"/>
              <a:t> </a:t>
            </a:r>
            <a:r>
              <a:rPr lang="en-US" sz="3200" dirty="0" err="1"/>
              <a:t>sáng</a:t>
            </a:r>
            <a:r>
              <a:rPr lang="en-US" sz="3200" dirty="0"/>
              <a:t> </a:t>
            </a:r>
            <a:r>
              <a:rPr lang="en-US" sz="3200" dirty="0" err="1"/>
              <a:t>duy</a:t>
            </a:r>
            <a:r>
              <a:rPr lang="en-US" sz="3200" dirty="0"/>
              <a:t> </a:t>
            </a:r>
            <a:r>
              <a:rPr lang="en-US" sz="3200" dirty="0" err="1"/>
              <a:t>nhất</a:t>
            </a:r>
            <a:r>
              <a:rPr lang="en-US" sz="3200" dirty="0"/>
              <a:t> </a:t>
            </a:r>
            <a:r>
              <a:rPr lang="en-US" sz="3200" dirty="0" err="1"/>
              <a:t>trên</a:t>
            </a:r>
            <a:r>
              <a:rPr lang="en-US" sz="3200" dirty="0"/>
              <a:t> </a:t>
            </a:r>
            <a:r>
              <a:rPr lang="en-US" sz="3200" dirty="0" err="1"/>
              <a:t>đường</a:t>
            </a:r>
            <a:r>
              <a:rPr lang="en-US" sz="3200" dirty="0"/>
              <a:t> </a:t>
            </a:r>
            <a:r>
              <a:rPr lang="en-US" sz="3200" dirty="0" err="1"/>
              <a:t>dây</a:t>
            </a:r>
            <a:r>
              <a:rPr lang="en-US" sz="3200" dirty="0"/>
              <a:t> </a:t>
            </a:r>
            <a:r>
              <a:rPr lang="en-US" sz="3200" dirty="0" err="1"/>
              <a:t>trong</a:t>
            </a:r>
            <a:r>
              <a:rPr lang="en-US" sz="3200" dirty="0"/>
              <a:t> 1 </a:t>
            </a:r>
            <a:r>
              <a:rPr lang="en-US" sz="3200" dirty="0" err="1"/>
              <a:t>khoảng</a:t>
            </a:r>
            <a:r>
              <a:rPr lang="en-US" sz="3200" dirty="0"/>
              <a:t> </a:t>
            </a:r>
            <a:r>
              <a:rPr lang="en-US" sz="3200" dirty="0" err="1"/>
              <a:t>thời</a:t>
            </a:r>
            <a:r>
              <a:rPr lang="en-US" sz="3200" dirty="0"/>
              <a:t> </a:t>
            </a:r>
            <a:r>
              <a:rPr lang="en-US" sz="3200" dirty="0" err="1"/>
              <a:t>gian</a:t>
            </a:r>
            <a:r>
              <a:rPr lang="en-US" sz="3200" dirty="0"/>
              <a:t>.</a:t>
            </a:r>
          </a:p>
        </p:txBody>
      </p:sp>
      <p:sp>
        <p:nvSpPr>
          <p:cNvPr id="10"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75056256-C407-419B-A5B3-FF8114CAC73A}" type="slidenum">
              <a:rPr lang="en-US">
                <a:latin typeface="Arial" pitchFamily="34" charset="0"/>
                <a:cs typeface="Arial" pitchFamily="34" charset="0"/>
              </a:rPr>
              <a:pPr>
                <a:defRPr/>
              </a:pPr>
              <a:t>81</a:t>
            </a:fld>
            <a:endParaRPr lang="en-US">
              <a:latin typeface="Arial" pitchFamily="34" charset="0"/>
              <a:cs typeface="Arial" pitchFamily="34" charset="0"/>
            </a:endParaRPr>
          </a:p>
        </p:txBody>
      </p:sp>
    </p:spTree>
    <p:extLst>
      <p:ext uri="{BB962C8B-B14F-4D97-AF65-F5344CB8AC3E}">
        <p14:creationId xmlns:p14="http://schemas.microsoft.com/office/powerpoint/2010/main" val="354365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438400" y="9832"/>
            <a:ext cx="7943850" cy="1143000"/>
          </a:xfrm>
        </p:spPr>
        <p:txBody>
          <a:bodyPr rtlCol="0">
            <a:normAutofit/>
          </a:bodyPr>
          <a:lstStyle/>
          <a:p>
            <a:pPr fontAlgn="auto">
              <a:spcAft>
                <a:spcPts val="0"/>
              </a:spcAft>
              <a:defRPr/>
            </a:pPr>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quang</a:t>
            </a:r>
            <a:r>
              <a:rPr lang="en-US" dirty="0">
                <a:latin typeface="Arial" pitchFamily="34" charset="0"/>
                <a:cs typeface="Arial" pitchFamily="34" charset="0"/>
              </a:rPr>
              <a:t> (Fiber optic)</a:t>
            </a: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9C577ACE-4AAA-41DD-A2E1-3B19C38A33F4}" type="slidenum">
              <a:rPr lang="en-US">
                <a:latin typeface="Arial" pitchFamily="34" charset="0"/>
                <a:cs typeface="Arial" pitchFamily="34" charset="0"/>
              </a:rPr>
              <a:pPr>
                <a:defRPr/>
              </a:pPr>
              <a:t>82</a:t>
            </a:fld>
            <a:endParaRPr lang="en-US">
              <a:latin typeface="Arial" pitchFamily="34" charset="0"/>
              <a:cs typeface="Arial" pitchFamily="34" charset="0"/>
            </a:endParaRPr>
          </a:p>
        </p:txBody>
      </p:sp>
      <p:pic>
        <p:nvPicPr>
          <p:cNvPr id="69636" name="Picture 4" descr="cap qu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514600"/>
            <a:ext cx="8462963"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636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quang</a:t>
            </a:r>
            <a:r>
              <a:rPr lang="en-US" dirty="0">
                <a:latin typeface="Arial" pitchFamily="34" charset="0"/>
                <a:cs typeface="Arial" pitchFamily="34" charset="0"/>
              </a:rPr>
              <a:t> (Fiber optic)</a:t>
            </a:r>
            <a:endParaRPr lang="en-US" dirty="0"/>
          </a:p>
        </p:txBody>
      </p:sp>
      <p:sp>
        <p:nvSpPr>
          <p:cNvPr id="3" name="Content Placeholder 2"/>
          <p:cNvSpPr>
            <a:spLocks noGrp="1"/>
          </p:cNvSpPr>
          <p:nvPr>
            <p:ph idx="1"/>
          </p:nvPr>
        </p:nvSpPr>
        <p:spPr/>
        <p:txBody>
          <a:bodyPr/>
          <a:lstStyle/>
          <a:p>
            <a:r>
              <a:rPr lang="en-US" dirty="0" err="1"/>
              <a:t>Các</a:t>
            </a:r>
            <a:r>
              <a:rPr lang="en-US" dirty="0"/>
              <a:t> </a:t>
            </a:r>
            <a:r>
              <a:rPr lang="en-US" dirty="0" err="1"/>
              <a:t>loại</a:t>
            </a:r>
            <a:r>
              <a:rPr lang="en-US" dirty="0"/>
              <a:t> </a:t>
            </a:r>
            <a:r>
              <a:rPr lang="en-US" dirty="0" err="1"/>
              <a:t>cáp</a:t>
            </a:r>
            <a:r>
              <a:rPr lang="en-US" dirty="0"/>
              <a:t> </a:t>
            </a:r>
            <a:r>
              <a:rPr lang="en-US" dirty="0" err="1"/>
              <a:t>quang</a:t>
            </a:r>
            <a:r>
              <a:rPr lang="en-US" dirty="0"/>
              <a:t> :</a:t>
            </a:r>
          </a:p>
          <a:p>
            <a:pPr lvl="1"/>
            <a:r>
              <a:rPr lang="en-US" dirty="0" err="1"/>
              <a:t>Loại</a:t>
            </a:r>
            <a:r>
              <a:rPr lang="en-US" dirty="0"/>
              <a:t> </a:t>
            </a:r>
            <a:r>
              <a:rPr lang="en-US" dirty="0" err="1"/>
              <a:t>lõi</a:t>
            </a:r>
            <a:r>
              <a:rPr lang="en-US" dirty="0"/>
              <a:t> 8.3 micron, </a:t>
            </a:r>
            <a:r>
              <a:rPr lang="en-US" dirty="0" err="1"/>
              <a:t>lớp</a:t>
            </a:r>
            <a:r>
              <a:rPr lang="en-US" dirty="0"/>
              <a:t> </a:t>
            </a:r>
            <a:r>
              <a:rPr lang="en-US" dirty="0" err="1"/>
              <a:t>lót</a:t>
            </a:r>
            <a:r>
              <a:rPr lang="en-US" dirty="0"/>
              <a:t> 125 micron (</a:t>
            </a:r>
            <a:r>
              <a:rPr lang="en-US" dirty="0" err="1"/>
              <a:t>đơn</a:t>
            </a:r>
            <a:r>
              <a:rPr lang="en-US" dirty="0"/>
              <a:t>)</a:t>
            </a:r>
          </a:p>
          <a:p>
            <a:pPr lvl="1"/>
            <a:r>
              <a:rPr lang="en-US" dirty="0" err="1"/>
              <a:t>Loại</a:t>
            </a:r>
            <a:r>
              <a:rPr lang="en-US" dirty="0"/>
              <a:t> </a:t>
            </a:r>
            <a:r>
              <a:rPr lang="en-US" dirty="0" err="1"/>
              <a:t>lõi</a:t>
            </a:r>
            <a:r>
              <a:rPr lang="en-US" dirty="0"/>
              <a:t> 63.5 micron, </a:t>
            </a:r>
            <a:r>
              <a:rPr lang="en-US" dirty="0" err="1"/>
              <a:t>lớp</a:t>
            </a:r>
            <a:r>
              <a:rPr lang="en-US" dirty="0"/>
              <a:t> </a:t>
            </a:r>
            <a:r>
              <a:rPr lang="en-US" dirty="0" err="1"/>
              <a:t>lót</a:t>
            </a:r>
            <a:r>
              <a:rPr lang="en-US" dirty="0"/>
              <a:t> 125 micron (</a:t>
            </a:r>
            <a:r>
              <a:rPr lang="en-US" dirty="0" err="1"/>
              <a:t>đa</a:t>
            </a:r>
            <a:r>
              <a:rPr lang="en-US" dirty="0"/>
              <a:t>)</a:t>
            </a:r>
          </a:p>
          <a:p>
            <a:pPr lvl="1"/>
            <a:r>
              <a:rPr lang="en-US" dirty="0" err="1"/>
              <a:t>Loại</a:t>
            </a:r>
            <a:r>
              <a:rPr lang="en-US" dirty="0"/>
              <a:t> </a:t>
            </a:r>
            <a:r>
              <a:rPr lang="en-US" dirty="0" err="1"/>
              <a:t>lõi</a:t>
            </a:r>
            <a:r>
              <a:rPr lang="en-US" dirty="0"/>
              <a:t> 50 micron, </a:t>
            </a:r>
            <a:r>
              <a:rPr lang="en-US" dirty="0" err="1"/>
              <a:t>lớp</a:t>
            </a:r>
            <a:r>
              <a:rPr lang="en-US" dirty="0"/>
              <a:t> </a:t>
            </a:r>
            <a:r>
              <a:rPr lang="en-US" dirty="0" err="1"/>
              <a:t>lót</a:t>
            </a:r>
            <a:r>
              <a:rPr lang="en-US" dirty="0"/>
              <a:t> 125 micron (</a:t>
            </a:r>
            <a:r>
              <a:rPr lang="en-US" dirty="0" err="1"/>
              <a:t>đơn</a:t>
            </a:r>
            <a:r>
              <a:rPr lang="en-US" dirty="0"/>
              <a:t>).</a:t>
            </a:r>
          </a:p>
          <a:p>
            <a:pPr lvl="1"/>
            <a:r>
              <a:rPr lang="en-US" dirty="0" err="1"/>
              <a:t>Loại</a:t>
            </a:r>
            <a:r>
              <a:rPr lang="en-US" dirty="0"/>
              <a:t> </a:t>
            </a:r>
            <a:r>
              <a:rPr lang="en-US" dirty="0" err="1"/>
              <a:t>lõi</a:t>
            </a:r>
            <a:r>
              <a:rPr lang="en-US" dirty="0"/>
              <a:t> 100 micron, </a:t>
            </a:r>
            <a:r>
              <a:rPr lang="en-US" dirty="0" err="1"/>
              <a:t>lớp</a:t>
            </a:r>
            <a:r>
              <a:rPr lang="en-US" dirty="0"/>
              <a:t> </a:t>
            </a:r>
            <a:r>
              <a:rPr lang="en-US" dirty="0" err="1"/>
              <a:t>lót</a:t>
            </a:r>
            <a:r>
              <a:rPr lang="en-US" dirty="0"/>
              <a:t> 140 micron (</a:t>
            </a:r>
            <a:r>
              <a:rPr lang="en-US" dirty="0" err="1"/>
              <a:t>đa</a:t>
            </a:r>
            <a:r>
              <a:rPr lang="en-US" dirty="0"/>
              <a:t>).</a:t>
            </a:r>
          </a:p>
          <a:p>
            <a:pPr marL="339725" lvl="1" indent="-339725">
              <a:buFont typeface="Wingdings" pitchFamily="2" charset="2"/>
              <a:buChar char="Ø"/>
            </a:pPr>
            <a:r>
              <a:rPr lang="en-US" sz="3200" dirty="0" err="1">
                <a:solidFill>
                  <a:srgbClr val="0000CC"/>
                </a:solidFill>
                <a:ea typeface="+mn-ea"/>
              </a:rPr>
              <a:t>Hộp</a:t>
            </a:r>
            <a:r>
              <a:rPr lang="en-US" sz="3200" dirty="0">
                <a:solidFill>
                  <a:srgbClr val="0000CC"/>
                </a:solidFill>
                <a:ea typeface="+mn-ea"/>
              </a:rPr>
              <a:t> </a:t>
            </a:r>
            <a:r>
              <a:rPr lang="en-US" sz="3200" dirty="0" err="1">
                <a:solidFill>
                  <a:srgbClr val="0000CC"/>
                </a:solidFill>
                <a:ea typeface="+mn-ea"/>
              </a:rPr>
              <a:t>đầu</a:t>
            </a:r>
            <a:r>
              <a:rPr lang="en-US" sz="3200" dirty="0">
                <a:solidFill>
                  <a:srgbClr val="0000CC"/>
                </a:solidFill>
                <a:ea typeface="+mn-ea"/>
              </a:rPr>
              <a:t> </a:t>
            </a:r>
            <a:r>
              <a:rPr lang="en-US" sz="3200" dirty="0" err="1">
                <a:solidFill>
                  <a:srgbClr val="0000CC"/>
                </a:solidFill>
                <a:ea typeface="+mn-ea"/>
              </a:rPr>
              <a:t>nối</a:t>
            </a:r>
            <a:r>
              <a:rPr lang="en-US" sz="3200" dirty="0">
                <a:solidFill>
                  <a:srgbClr val="0000CC"/>
                </a:solidFill>
                <a:ea typeface="+mn-ea"/>
              </a:rPr>
              <a:t> </a:t>
            </a:r>
            <a:r>
              <a:rPr lang="en-US" sz="3200" dirty="0" err="1">
                <a:solidFill>
                  <a:srgbClr val="0000CC"/>
                </a:solidFill>
                <a:ea typeface="+mn-ea"/>
              </a:rPr>
              <a:t>cáp</a:t>
            </a:r>
            <a:r>
              <a:rPr lang="en-US" sz="3200" dirty="0">
                <a:solidFill>
                  <a:srgbClr val="0000CC"/>
                </a:solidFill>
                <a:ea typeface="+mn-ea"/>
              </a:rPr>
              <a:t> </a:t>
            </a:r>
            <a:r>
              <a:rPr lang="en-US" sz="3200" dirty="0" err="1">
                <a:solidFill>
                  <a:srgbClr val="0000CC"/>
                </a:solidFill>
                <a:ea typeface="+mn-ea"/>
              </a:rPr>
              <a:t>quang</a:t>
            </a:r>
            <a:r>
              <a:rPr lang="en-US" sz="3200" dirty="0">
                <a:solidFill>
                  <a:srgbClr val="0000CC"/>
                </a:solidFill>
                <a:ea typeface="+mn-ea"/>
              </a:rPr>
              <a:t> : </a:t>
            </a:r>
            <a:r>
              <a:rPr lang="en-US" sz="3200" dirty="0" err="1">
                <a:solidFill>
                  <a:srgbClr val="0000CC"/>
                </a:solidFill>
                <a:ea typeface="+mn-ea"/>
              </a:rPr>
              <a:t>khi</a:t>
            </a:r>
            <a:r>
              <a:rPr lang="en-US" sz="3200" dirty="0">
                <a:solidFill>
                  <a:srgbClr val="0000CC"/>
                </a:solidFill>
                <a:ea typeface="+mn-ea"/>
              </a:rPr>
              <a:t> </a:t>
            </a:r>
            <a:r>
              <a:rPr lang="en-US" sz="3200" dirty="0" err="1">
                <a:solidFill>
                  <a:srgbClr val="0000CC"/>
                </a:solidFill>
                <a:ea typeface="+mn-ea"/>
              </a:rPr>
              <a:t>nối</a:t>
            </a:r>
            <a:r>
              <a:rPr lang="en-US" sz="3200" dirty="0">
                <a:solidFill>
                  <a:srgbClr val="0000CC"/>
                </a:solidFill>
                <a:ea typeface="+mn-ea"/>
              </a:rPr>
              <a:t> </a:t>
            </a:r>
            <a:r>
              <a:rPr lang="en-US" sz="3200" dirty="0" err="1">
                <a:solidFill>
                  <a:srgbClr val="0000CC"/>
                </a:solidFill>
                <a:ea typeface="+mn-ea"/>
              </a:rPr>
              <a:t>cáp</a:t>
            </a:r>
            <a:r>
              <a:rPr lang="en-US" sz="3200" dirty="0">
                <a:solidFill>
                  <a:srgbClr val="0000CC"/>
                </a:solidFill>
                <a:ea typeface="+mn-ea"/>
              </a:rPr>
              <a:t> </a:t>
            </a:r>
            <a:r>
              <a:rPr lang="en-US" sz="3200" dirty="0" err="1">
                <a:solidFill>
                  <a:srgbClr val="0000CC"/>
                </a:solidFill>
                <a:ea typeface="+mn-ea"/>
              </a:rPr>
              <a:t>quang</a:t>
            </a:r>
            <a:r>
              <a:rPr lang="en-US" sz="3200" dirty="0">
                <a:solidFill>
                  <a:srgbClr val="0000CC"/>
                </a:solidFill>
                <a:ea typeface="+mn-ea"/>
              </a:rPr>
              <a:t> </a:t>
            </a:r>
            <a:r>
              <a:rPr lang="en-US" sz="3200" dirty="0" err="1">
                <a:solidFill>
                  <a:srgbClr val="0000CC"/>
                </a:solidFill>
                <a:ea typeface="+mn-ea"/>
              </a:rPr>
              <a:t>vào</a:t>
            </a:r>
            <a:r>
              <a:rPr lang="en-US" sz="3200" dirty="0">
                <a:solidFill>
                  <a:srgbClr val="0000CC"/>
                </a:solidFill>
                <a:ea typeface="+mn-ea"/>
              </a:rPr>
              <a:t> </a:t>
            </a:r>
            <a:r>
              <a:rPr lang="en-US" sz="3200" dirty="0" err="1">
                <a:solidFill>
                  <a:srgbClr val="0000CC"/>
                </a:solidFill>
                <a:ea typeface="+mn-ea"/>
              </a:rPr>
              <a:t>các</a:t>
            </a:r>
            <a:r>
              <a:rPr lang="en-US" sz="3200" dirty="0">
                <a:solidFill>
                  <a:srgbClr val="0000CC"/>
                </a:solidFill>
                <a:ea typeface="+mn-ea"/>
              </a:rPr>
              <a:t> </a:t>
            </a:r>
            <a:r>
              <a:rPr lang="en-US" sz="3200" dirty="0" err="1">
                <a:solidFill>
                  <a:srgbClr val="0000CC"/>
                </a:solidFill>
                <a:ea typeface="+mn-ea"/>
              </a:rPr>
              <a:t>thiết</a:t>
            </a:r>
            <a:r>
              <a:rPr lang="en-US" sz="3200" dirty="0">
                <a:solidFill>
                  <a:srgbClr val="0000CC"/>
                </a:solidFill>
                <a:ea typeface="+mn-ea"/>
              </a:rPr>
              <a:t> </a:t>
            </a:r>
            <a:r>
              <a:rPr lang="en-US" sz="3200" dirty="0" err="1">
                <a:solidFill>
                  <a:srgbClr val="0000CC"/>
                </a:solidFill>
                <a:ea typeface="+mn-ea"/>
              </a:rPr>
              <a:t>bị</a:t>
            </a:r>
            <a:r>
              <a:rPr lang="en-US" sz="3200" dirty="0">
                <a:solidFill>
                  <a:srgbClr val="0000CC"/>
                </a:solidFill>
                <a:ea typeface="+mn-ea"/>
              </a:rPr>
              <a:t> </a:t>
            </a:r>
            <a:r>
              <a:rPr lang="en-US" sz="3200" dirty="0" err="1">
                <a:solidFill>
                  <a:srgbClr val="0000CC"/>
                </a:solidFill>
                <a:ea typeface="+mn-ea"/>
              </a:rPr>
              <a:t>khác</a:t>
            </a:r>
            <a:r>
              <a:rPr lang="en-US" sz="3200" dirty="0">
                <a:solidFill>
                  <a:srgbClr val="0000CC"/>
                </a:solidFill>
                <a:ea typeface="+mn-ea"/>
              </a:rPr>
              <a:t>, ta </a:t>
            </a:r>
            <a:r>
              <a:rPr lang="en-US" sz="3200" dirty="0" err="1">
                <a:solidFill>
                  <a:srgbClr val="0000CC"/>
                </a:solidFill>
                <a:ea typeface="+mn-ea"/>
              </a:rPr>
              <a:t>phải</a:t>
            </a:r>
            <a:r>
              <a:rPr lang="en-US" sz="3200" dirty="0">
                <a:solidFill>
                  <a:srgbClr val="0000CC"/>
                </a:solidFill>
                <a:ea typeface="+mn-ea"/>
              </a:rPr>
              <a:t> </a:t>
            </a:r>
            <a:r>
              <a:rPr lang="en-US" sz="3200" dirty="0" err="1">
                <a:solidFill>
                  <a:srgbClr val="0000CC"/>
                </a:solidFill>
                <a:ea typeface="+mn-ea"/>
              </a:rPr>
              <a:t>thông</a:t>
            </a:r>
            <a:r>
              <a:rPr lang="en-US" sz="3200" dirty="0">
                <a:solidFill>
                  <a:srgbClr val="0000CC"/>
                </a:solidFill>
                <a:ea typeface="+mn-ea"/>
              </a:rPr>
              <a:t> qua </a:t>
            </a:r>
            <a:r>
              <a:rPr lang="en-US" sz="3200" dirty="0" err="1">
                <a:solidFill>
                  <a:srgbClr val="0000CC"/>
                </a:solidFill>
                <a:ea typeface="+mn-ea"/>
              </a:rPr>
              <a:t>hộp</a:t>
            </a:r>
            <a:r>
              <a:rPr lang="en-US" sz="3200" dirty="0">
                <a:solidFill>
                  <a:srgbClr val="0000CC"/>
                </a:solidFill>
                <a:ea typeface="+mn-ea"/>
              </a:rPr>
              <a:t> </a:t>
            </a:r>
            <a:r>
              <a:rPr lang="en-US" sz="3200" dirty="0" err="1">
                <a:solidFill>
                  <a:srgbClr val="0000CC"/>
                </a:solidFill>
                <a:ea typeface="+mn-ea"/>
              </a:rPr>
              <a:t>đầu</a:t>
            </a:r>
            <a:r>
              <a:rPr lang="en-US" sz="3200" dirty="0">
                <a:solidFill>
                  <a:srgbClr val="0000CC"/>
                </a:solidFill>
                <a:ea typeface="+mn-ea"/>
              </a:rPr>
              <a:t> </a:t>
            </a:r>
            <a:r>
              <a:rPr lang="en-US" sz="3200" dirty="0" err="1">
                <a:solidFill>
                  <a:srgbClr val="0000CC"/>
                </a:solidFill>
                <a:ea typeface="+mn-ea"/>
              </a:rPr>
              <a:t>nối</a:t>
            </a:r>
            <a:r>
              <a:rPr lang="en-US" sz="3200" dirty="0">
                <a:solidFill>
                  <a:srgbClr val="0000CC"/>
                </a:solidFill>
                <a:ea typeface="+mn-ea"/>
              </a:rPr>
              <a:t> (ODF : Optical Distribution Frame)</a:t>
            </a:r>
          </a:p>
        </p:txBody>
      </p:sp>
    </p:spTree>
    <p:extLst>
      <p:ext uri="{BB962C8B-B14F-4D97-AF65-F5344CB8AC3E}">
        <p14:creationId xmlns:p14="http://schemas.microsoft.com/office/powerpoint/2010/main" val="421978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quang</a:t>
            </a:r>
            <a:r>
              <a:rPr lang="en-US" dirty="0">
                <a:latin typeface="Arial" pitchFamily="34" charset="0"/>
                <a:cs typeface="Arial" pitchFamily="34" charset="0"/>
              </a:rPr>
              <a:t> (Fiber optic)</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371600"/>
            <a:ext cx="6629400" cy="4515678"/>
          </a:xfrm>
        </p:spPr>
      </p:pic>
    </p:spTree>
    <p:extLst>
      <p:ext uri="{BB962C8B-B14F-4D97-AF65-F5344CB8AC3E}">
        <p14:creationId xmlns:p14="http://schemas.microsoft.com/office/powerpoint/2010/main" val="15255907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quang</a:t>
            </a:r>
            <a:r>
              <a:rPr lang="en-US" dirty="0">
                <a:latin typeface="Arial" pitchFamily="34" charset="0"/>
                <a:cs typeface="Arial" pitchFamily="34" charset="0"/>
              </a:rPr>
              <a:t> (Fiber optic)</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1" y="1066800"/>
            <a:ext cx="6372523" cy="5105400"/>
          </a:xfrm>
        </p:spPr>
      </p:pic>
    </p:spTree>
    <p:extLst>
      <p:ext uri="{BB962C8B-B14F-4D97-AF65-F5344CB8AC3E}">
        <p14:creationId xmlns:p14="http://schemas.microsoft.com/office/powerpoint/2010/main" val="22839031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quang</a:t>
            </a:r>
            <a:r>
              <a:rPr lang="en-US" dirty="0">
                <a:latin typeface="Arial" pitchFamily="34" charset="0"/>
                <a:cs typeface="Arial" pitchFamily="34" charset="0"/>
              </a:rPr>
              <a:t> (Fiber optic)</a:t>
            </a:r>
            <a:endParaRPr lang="en-US" dirty="0"/>
          </a:p>
        </p:txBody>
      </p:sp>
      <p:sp>
        <p:nvSpPr>
          <p:cNvPr id="3" name="Content Placeholder 2"/>
          <p:cNvSpPr>
            <a:spLocks noGrp="1"/>
          </p:cNvSpPr>
          <p:nvPr>
            <p:ph idx="1"/>
          </p:nvPr>
        </p:nvSpPr>
        <p:spPr/>
        <p:txBody>
          <a:bodyPr/>
          <a:lstStyle/>
          <a:p>
            <a:pPr algn="just"/>
            <a:r>
              <a:rPr lang="en-US" dirty="0" err="1"/>
              <a:t>Sau</a:t>
            </a:r>
            <a:r>
              <a:rPr lang="en-US" dirty="0"/>
              <a:t> </a:t>
            </a:r>
            <a:r>
              <a:rPr lang="en-US" dirty="0" err="1"/>
              <a:t>khi</a:t>
            </a:r>
            <a:r>
              <a:rPr lang="en-US" dirty="0"/>
              <a:t> </a:t>
            </a:r>
            <a:r>
              <a:rPr lang="en-US" dirty="0" err="1"/>
              <a:t>lắp</a:t>
            </a:r>
            <a:r>
              <a:rPr lang="en-US" dirty="0"/>
              <a:t> </a:t>
            </a:r>
            <a:r>
              <a:rPr lang="en-US" dirty="0" err="1"/>
              <a:t>đặt</a:t>
            </a:r>
            <a:r>
              <a:rPr lang="en-US" dirty="0"/>
              <a:t> </a:t>
            </a:r>
            <a:r>
              <a:rPr lang="en-US" dirty="0" err="1"/>
              <a:t>cáp</a:t>
            </a:r>
            <a:r>
              <a:rPr lang="en-US" dirty="0"/>
              <a:t> </a:t>
            </a:r>
            <a:r>
              <a:rPr lang="en-US" dirty="0" err="1"/>
              <a:t>quang</a:t>
            </a:r>
            <a:r>
              <a:rPr lang="en-US" dirty="0"/>
              <a:t>, ta </a:t>
            </a:r>
            <a:r>
              <a:rPr lang="en-US" dirty="0" err="1"/>
              <a:t>có</a:t>
            </a:r>
            <a:r>
              <a:rPr lang="en-US" dirty="0"/>
              <a:t> </a:t>
            </a:r>
            <a:r>
              <a:rPr lang="en-US" dirty="0" err="1"/>
              <a:t>thể</a:t>
            </a:r>
            <a:r>
              <a:rPr lang="en-US" dirty="0"/>
              <a:t> </a:t>
            </a:r>
            <a:r>
              <a:rPr lang="en-US" dirty="0" err="1"/>
              <a:t>dùng</a:t>
            </a:r>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để</a:t>
            </a:r>
            <a:r>
              <a:rPr lang="en-US" dirty="0"/>
              <a:t> </a:t>
            </a:r>
            <a:r>
              <a:rPr lang="en-US" dirty="0" err="1"/>
              <a:t>đo</a:t>
            </a:r>
            <a:r>
              <a:rPr lang="en-US" dirty="0"/>
              <a:t> </a:t>
            </a:r>
            <a:r>
              <a:rPr lang="en-US" dirty="0" err="1"/>
              <a:t>kiểm</a:t>
            </a:r>
            <a:r>
              <a:rPr lang="en-US" dirty="0"/>
              <a:t> </a:t>
            </a:r>
            <a:r>
              <a:rPr lang="en-US" dirty="0" err="1"/>
              <a:t>cáp</a:t>
            </a:r>
            <a:r>
              <a:rPr lang="en-US" dirty="0"/>
              <a:t> </a:t>
            </a:r>
            <a:r>
              <a:rPr lang="en-US" dirty="0" err="1"/>
              <a:t>quang</a:t>
            </a:r>
            <a:r>
              <a:rPr lang="en-US" dirty="0"/>
              <a:t>.</a:t>
            </a:r>
          </a:p>
          <a:p>
            <a:pPr algn="just"/>
            <a:r>
              <a:rPr lang="en-US" dirty="0" err="1"/>
              <a:t>Máy</a:t>
            </a:r>
            <a:r>
              <a:rPr lang="en-US" dirty="0"/>
              <a:t> </a:t>
            </a:r>
            <a:r>
              <a:rPr lang="en-US" dirty="0" err="1"/>
              <a:t>đo</a:t>
            </a:r>
            <a:r>
              <a:rPr lang="en-US" dirty="0"/>
              <a:t> </a:t>
            </a:r>
            <a:r>
              <a:rPr lang="en-US" dirty="0" err="1"/>
              <a:t>cáp</a:t>
            </a:r>
            <a:r>
              <a:rPr lang="en-US" dirty="0"/>
              <a:t> </a:t>
            </a:r>
            <a:r>
              <a:rPr lang="en-US" dirty="0" err="1"/>
              <a:t>quang</a:t>
            </a:r>
            <a:r>
              <a:rPr lang="en-US" dirty="0"/>
              <a:t> </a:t>
            </a:r>
            <a:r>
              <a:rPr lang="en-US" dirty="0" err="1"/>
              <a:t>là</a:t>
            </a:r>
            <a:r>
              <a:rPr lang="en-US" dirty="0"/>
              <a:t> :m</a:t>
            </a:r>
            <a:r>
              <a:rPr lang="vi-VN" dirty="0"/>
              <a:t>áy đo các thông số về cáp quang, ở đây có thể là thông số về điểm đứt, về suy hao điểm hàn, suy hao toàn tuyến, suy hao adaptor, suy hao đầu nối, công suất ph</a:t>
            </a:r>
            <a:r>
              <a:rPr lang="en-US" dirty="0"/>
              <a:t>á</a:t>
            </a:r>
            <a:r>
              <a:rPr lang="vi-VN" dirty="0"/>
              <a:t>t, công xuất thu, độ nhạy, góc, đường kính sợi, độ tán xạ, nhận biết sợi quang, đo thông mạch…</a:t>
            </a:r>
            <a:endParaRPr lang="en-US" dirty="0"/>
          </a:p>
        </p:txBody>
      </p:sp>
    </p:spTree>
    <p:extLst>
      <p:ext uri="{BB962C8B-B14F-4D97-AF65-F5344CB8AC3E}">
        <p14:creationId xmlns:p14="http://schemas.microsoft.com/office/powerpoint/2010/main" val="81655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quang</a:t>
            </a:r>
            <a:r>
              <a:rPr lang="en-US" dirty="0">
                <a:latin typeface="Arial" pitchFamily="34" charset="0"/>
                <a:cs typeface="Arial" pitchFamily="34" charset="0"/>
              </a:rPr>
              <a:t> (Fiber optic)</a:t>
            </a:r>
            <a:endParaRPr lang="en-US" dirty="0"/>
          </a:p>
        </p:txBody>
      </p:sp>
      <p:sp>
        <p:nvSpPr>
          <p:cNvPr id="3" name="Content Placeholder 2"/>
          <p:cNvSpPr>
            <a:spLocks noGrp="1"/>
          </p:cNvSpPr>
          <p:nvPr>
            <p:ph idx="1"/>
          </p:nvPr>
        </p:nvSpPr>
        <p:spPr/>
        <p:txBody>
          <a:bodyPr/>
          <a:lstStyle/>
          <a:p>
            <a:r>
              <a:rPr lang="vi-VN" sz="2800" dirty="0"/>
              <a:t> Máy đo OTDR cáp quang (viết tắt của từ: optical time-domain reflectometer ) là một thiết bị quang tử dùng để kiểm tra xác định đặc tính của sợi cáp quang</a:t>
            </a:r>
            <a:r>
              <a:rPr lang="en-US" sz="2800" dirty="0"/>
              <a:t>.</a:t>
            </a:r>
          </a:p>
          <a:p>
            <a:r>
              <a:rPr lang="vi-VN" sz="2800" dirty="0"/>
              <a:t>Máy OTDR bơm vào sợi cáp quang cần kiểm tra một dòng xung ánh sáng, xung ánh sáng này chạy dọc trong sợi quang khi gặp điểm lỗi nó sẽ phản xạ trở lại, tại điểm cuối của sợi một số phản xạ trở lại một số phóng ra khỏi sợi, tín hiệu phản xạ trở lại sẽ sẽ bị thay đổi về lượng xung, căn cứ về thay đổi lượng xung này kết hợp với chiều dài ánh sáng phát và thời gian phát xung thiết bị này sẽ xác định được thông số suy hao và chiều dài sợi</a:t>
            </a:r>
            <a:endParaRPr lang="en-US" sz="2800" dirty="0"/>
          </a:p>
        </p:txBody>
      </p:sp>
    </p:spTree>
    <p:extLst>
      <p:ext uri="{BB962C8B-B14F-4D97-AF65-F5344CB8AC3E}">
        <p14:creationId xmlns:p14="http://schemas.microsoft.com/office/powerpoint/2010/main" val="233124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Cáp</a:t>
            </a:r>
            <a:r>
              <a:rPr lang="en-US" dirty="0">
                <a:latin typeface="Arial" pitchFamily="34" charset="0"/>
                <a:cs typeface="Arial" pitchFamily="34" charset="0"/>
              </a:rPr>
              <a:t> </a:t>
            </a:r>
            <a:r>
              <a:rPr lang="en-US" dirty="0" err="1">
                <a:latin typeface="Arial" pitchFamily="34" charset="0"/>
                <a:cs typeface="Arial" pitchFamily="34" charset="0"/>
              </a:rPr>
              <a:t>quang</a:t>
            </a:r>
            <a:r>
              <a:rPr lang="en-US" dirty="0">
                <a:latin typeface="Arial" pitchFamily="34" charset="0"/>
                <a:cs typeface="Arial" pitchFamily="34" charset="0"/>
              </a:rPr>
              <a:t> (Fiber optic)</a:t>
            </a:r>
            <a:endParaRPr lang="en-US" dirty="0"/>
          </a:p>
        </p:txBody>
      </p:sp>
      <p:sp>
        <p:nvSpPr>
          <p:cNvPr id="3" name="Content Placeholder 2"/>
          <p:cNvSpPr>
            <a:spLocks noGrp="1"/>
          </p:cNvSpPr>
          <p:nvPr>
            <p:ph idx="1"/>
          </p:nvPr>
        </p:nvSpPr>
        <p:spPr/>
        <p:txBody>
          <a:bodyPr/>
          <a:lstStyle/>
          <a:p>
            <a:endParaRPr lang="en-US"/>
          </a:p>
        </p:txBody>
      </p:sp>
      <p:pic>
        <p:nvPicPr>
          <p:cNvPr id="5122" name="Picture 2" descr="http://img2.blog.zdn.vn/48570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68" y="990601"/>
            <a:ext cx="3581400" cy="40589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ap-quang.vn/components/com_virtuemart/shop_image/product/M__y___o_OTDR_c__4a3912a19ed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43001"/>
            <a:ext cx="4419600" cy="269595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ftth.com.vn/_/rsrc/1394705917817/may-do-cap-quang-otdr-anritsu-mt9083c2/20140107_114059.jpg?height=240&amp;width=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821752"/>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5522978"/>
            <a:ext cx="4899098" cy="584775"/>
          </a:xfrm>
          <a:prstGeom prst="rect">
            <a:avLst/>
          </a:prstGeom>
          <a:noFill/>
        </p:spPr>
        <p:txBody>
          <a:bodyPr wrap="none" rtlCol="0">
            <a:spAutoFit/>
          </a:bodyPr>
          <a:lstStyle/>
          <a:p>
            <a:r>
              <a:rPr lang="en-US" sz="3200" dirty="0" err="1"/>
              <a:t>Một</a:t>
            </a:r>
            <a:r>
              <a:rPr lang="en-US" sz="3200" dirty="0"/>
              <a:t> </a:t>
            </a:r>
            <a:r>
              <a:rPr lang="en-US" sz="3200" dirty="0" err="1"/>
              <a:t>số</a:t>
            </a:r>
            <a:r>
              <a:rPr lang="en-US" sz="3200" dirty="0"/>
              <a:t> </a:t>
            </a:r>
            <a:r>
              <a:rPr lang="en-US" sz="3200" dirty="0" err="1"/>
              <a:t>loại</a:t>
            </a:r>
            <a:r>
              <a:rPr lang="en-US" sz="3200" dirty="0"/>
              <a:t> </a:t>
            </a:r>
            <a:r>
              <a:rPr lang="en-US" sz="3200" dirty="0" err="1"/>
              <a:t>máy</a:t>
            </a:r>
            <a:r>
              <a:rPr lang="en-US" sz="3200" dirty="0"/>
              <a:t> </a:t>
            </a:r>
            <a:r>
              <a:rPr lang="en-US" sz="3200" dirty="0" err="1"/>
              <a:t>đo</a:t>
            </a:r>
            <a:r>
              <a:rPr lang="en-US" sz="3200" dirty="0"/>
              <a:t> OTDR</a:t>
            </a:r>
          </a:p>
        </p:txBody>
      </p:sp>
    </p:spTree>
    <p:extLst>
      <p:ext uri="{BB962C8B-B14F-4D97-AF65-F5344CB8AC3E}">
        <p14:creationId xmlns:p14="http://schemas.microsoft.com/office/powerpoint/2010/main" val="8671457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rtlCol="0">
            <a:normAutofit/>
          </a:bodyPr>
          <a:lstStyle/>
          <a:p>
            <a:pPr fontAlgn="auto">
              <a:spcAft>
                <a:spcPts val="0"/>
              </a:spcAft>
              <a:defRPr/>
            </a:pPr>
            <a:r>
              <a:rPr lang="en-US" sz="4000" dirty="0" err="1">
                <a:latin typeface="Arial" pitchFamily="34" charset="0"/>
                <a:cs typeface="Arial" pitchFamily="34" charset="0"/>
              </a:rPr>
              <a:t>Thông</a:t>
            </a:r>
            <a:r>
              <a:rPr lang="en-US" sz="4000" dirty="0">
                <a:latin typeface="Arial" pitchFamily="34" charset="0"/>
                <a:cs typeface="Arial" pitchFamily="34" charset="0"/>
              </a:rPr>
              <a:t> </a:t>
            </a:r>
            <a:r>
              <a:rPr lang="en-US" sz="4000" dirty="0" err="1">
                <a:latin typeface="Arial" pitchFamily="34" charset="0"/>
                <a:cs typeface="Arial" pitchFamily="34" charset="0"/>
              </a:rPr>
              <a:t>số</a:t>
            </a:r>
            <a:r>
              <a:rPr lang="en-US" sz="4000" dirty="0">
                <a:latin typeface="Arial" pitchFamily="34" charset="0"/>
                <a:cs typeface="Arial" pitchFamily="34" charset="0"/>
              </a:rPr>
              <a:t> </a:t>
            </a:r>
            <a:r>
              <a:rPr lang="en-US" sz="4000" dirty="0" err="1">
                <a:latin typeface="Arial" pitchFamily="34" charset="0"/>
                <a:cs typeface="Arial" pitchFamily="34" charset="0"/>
              </a:rPr>
              <a:t>cơ</a:t>
            </a:r>
            <a:r>
              <a:rPr lang="en-US" sz="4000" dirty="0">
                <a:latin typeface="Arial" pitchFamily="34" charset="0"/>
                <a:cs typeface="Arial" pitchFamily="34" charset="0"/>
              </a:rPr>
              <a:t> </a:t>
            </a:r>
            <a:r>
              <a:rPr lang="en-US" sz="4000" dirty="0" err="1">
                <a:latin typeface="Arial" pitchFamily="34" charset="0"/>
                <a:cs typeface="Arial" pitchFamily="34" charset="0"/>
              </a:rPr>
              <a:t>bản</a:t>
            </a:r>
            <a:r>
              <a:rPr lang="en-US" sz="4000" dirty="0">
                <a:latin typeface="Arial" pitchFamily="34" charset="0"/>
                <a:cs typeface="Arial" pitchFamily="34" charset="0"/>
              </a:rPr>
              <a:t> </a:t>
            </a:r>
            <a:r>
              <a:rPr lang="en-US" sz="4000" dirty="0" err="1">
                <a:latin typeface="Arial" pitchFamily="34" charset="0"/>
                <a:cs typeface="Arial" pitchFamily="34" charset="0"/>
              </a:rPr>
              <a:t>của</a:t>
            </a:r>
            <a:r>
              <a:rPr lang="en-US" sz="4000" dirty="0">
                <a:latin typeface="Arial" pitchFamily="34" charset="0"/>
                <a:cs typeface="Arial" pitchFamily="34" charset="0"/>
              </a:rPr>
              <a:t> </a:t>
            </a:r>
            <a:r>
              <a:rPr lang="en-US" sz="4000" dirty="0" err="1">
                <a:latin typeface="Arial" pitchFamily="34" charset="0"/>
                <a:cs typeface="Arial" pitchFamily="34" charset="0"/>
              </a:rPr>
              <a:t>các</a:t>
            </a:r>
            <a:r>
              <a:rPr lang="en-US" sz="4000" dirty="0">
                <a:latin typeface="Arial" pitchFamily="34" charset="0"/>
                <a:cs typeface="Arial" pitchFamily="34" charset="0"/>
              </a:rPr>
              <a:t> </a:t>
            </a:r>
            <a:r>
              <a:rPr lang="en-US" sz="4000" dirty="0" err="1">
                <a:latin typeface="Arial" pitchFamily="34" charset="0"/>
                <a:cs typeface="Arial" pitchFamily="34" charset="0"/>
              </a:rPr>
              <a:t>loại</a:t>
            </a:r>
            <a:r>
              <a:rPr lang="en-US" sz="4000" dirty="0">
                <a:latin typeface="Arial" pitchFamily="34" charset="0"/>
                <a:cs typeface="Arial" pitchFamily="34" charset="0"/>
              </a:rPr>
              <a:t> </a:t>
            </a:r>
            <a:r>
              <a:rPr lang="en-US" sz="4000" dirty="0" err="1">
                <a:latin typeface="Arial" pitchFamily="34" charset="0"/>
                <a:cs typeface="Arial" pitchFamily="34" charset="0"/>
              </a:rPr>
              <a:t>cáp</a:t>
            </a:r>
            <a:endParaRPr lang="en-US" sz="400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2C46DC26-2013-408C-ABD6-DADB9F9DD3F2}" type="slidenum">
              <a:rPr lang="en-US">
                <a:latin typeface="Arial" pitchFamily="34" charset="0"/>
                <a:cs typeface="Arial" pitchFamily="34" charset="0"/>
              </a:rPr>
              <a:pPr>
                <a:defRPr/>
              </a:pPr>
              <a:t>89</a:t>
            </a:fld>
            <a:endParaRPr lang="en-US">
              <a:latin typeface="Arial" pitchFamily="34" charset="0"/>
              <a:cs typeface="Arial" pitchFamily="34" charset="0"/>
            </a:endParaRPr>
          </a:p>
        </p:txBody>
      </p:sp>
      <p:pic>
        <p:nvPicPr>
          <p:cNvPr id="706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038" y="1912939"/>
            <a:ext cx="79502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430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ED59-A721-431A-AECD-525F5D69197A}"/>
              </a:ext>
            </a:extLst>
          </p:cNvPr>
          <p:cNvSpPr>
            <a:spLocks noGrp="1"/>
          </p:cNvSpPr>
          <p:nvPr>
            <p:ph type="title"/>
          </p:nvPr>
        </p:nvSpPr>
        <p:spPr/>
        <p:txBody>
          <a:bodyPr/>
          <a:lstStyle/>
          <a:p>
            <a:r>
              <a:rPr lang="en-US" dirty="0"/>
              <a:t>I. CÁC TỔ CHỨC ĐỊNH CHUẨN MMT</a:t>
            </a:r>
          </a:p>
        </p:txBody>
      </p:sp>
      <p:sp>
        <p:nvSpPr>
          <p:cNvPr id="3" name="Content Placeholder 2">
            <a:extLst>
              <a:ext uri="{FF2B5EF4-FFF2-40B4-BE49-F238E27FC236}">
                <a16:creationId xmlns:a16="http://schemas.microsoft.com/office/drawing/2014/main" id="{ADA098EB-5388-41AA-B7C4-9DE6F18A1750}"/>
              </a:ext>
            </a:extLst>
          </p:cNvPr>
          <p:cNvSpPr>
            <a:spLocks noGrp="1"/>
          </p:cNvSpPr>
          <p:nvPr>
            <p:ph idx="1"/>
          </p:nvPr>
        </p:nvSpPr>
        <p:spPr/>
        <p:txBody>
          <a:bodyPr/>
          <a:lstStyle/>
          <a:p>
            <a:pPr algn="just"/>
            <a:r>
              <a:rPr lang="en-US" dirty="0" err="1"/>
              <a:t>Nhiệm</a:t>
            </a:r>
            <a:r>
              <a:rPr lang="en-US" dirty="0"/>
              <a:t> </a:t>
            </a:r>
            <a:r>
              <a:rPr lang="en-US" dirty="0" err="1"/>
              <a:t>vụ</a:t>
            </a:r>
            <a:r>
              <a:rPr lang="en-US" dirty="0"/>
              <a:t> </a:t>
            </a:r>
            <a:r>
              <a:rPr lang="en-US" dirty="0" err="1"/>
              <a:t>của</a:t>
            </a:r>
            <a:r>
              <a:rPr lang="en-US" dirty="0"/>
              <a:t> ISO: p</a:t>
            </a:r>
            <a:r>
              <a:rPr lang="vi-VN" dirty="0"/>
              <a:t>hát triển, duy trì, khuyến khích và thuận tiện hóa các tiêu chuẩn IT được yêu cầu bởi các thị trường toàn cầu để phù hợp với các nhu cầu kinh doanh và người dùng</a:t>
            </a:r>
            <a:r>
              <a:rPr lang="en-US" dirty="0"/>
              <a:t>,</a:t>
            </a:r>
            <a:r>
              <a:rPr lang="vi-VN" dirty="0"/>
              <a:t> bao gồm:</a:t>
            </a:r>
          </a:p>
          <a:p>
            <a:pPr lvl="1" algn="just"/>
            <a:r>
              <a:rPr lang="vi-VN" dirty="0"/>
              <a:t>Thiết kế và phát triển các hệ thống và công cụ IT,</a:t>
            </a:r>
          </a:p>
          <a:p>
            <a:pPr lvl="1" algn="just"/>
            <a:r>
              <a:rPr lang="vi-VN" dirty="0"/>
              <a:t>Tính thực thi và chất lượng của các sản phẩm và hệ thống IT</a:t>
            </a:r>
          </a:p>
          <a:p>
            <a:pPr lvl="1" algn="just"/>
            <a:r>
              <a:rPr lang="vi-VN" dirty="0"/>
              <a:t>An ninh của các hệ thống IT và thông tin</a:t>
            </a:r>
          </a:p>
          <a:p>
            <a:pPr lvl="1" algn="just"/>
            <a:r>
              <a:rPr lang="vi-VN" dirty="0"/>
              <a:t>Tính linh động của các chương trình ứng dụng</a:t>
            </a:r>
          </a:p>
          <a:p>
            <a:pPr lvl="1" algn="just"/>
            <a:r>
              <a:rPr lang="vi-VN" dirty="0"/>
              <a:t>Thao tác giữa các bộ phận của các sản phẩm và hệ thống IT</a:t>
            </a:r>
          </a:p>
          <a:p>
            <a:pPr algn="just"/>
            <a:endParaRPr lang="en-US" dirty="0"/>
          </a:p>
        </p:txBody>
      </p:sp>
    </p:spTree>
    <p:extLst>
      <p:ext uri="{BB962C8B-B14F-4D97-AF65-F5344CB8AC3E}">
        <p14:creationId xmlns:p14="http://schemas.microsoft.com/office/powerpoint/2010/main" val="6397570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346D-5E2A-47DD-8D65-9FC86F0E3CD6}"/>
              </a:ext>
            </a:extLst>
          </p:cNvPr>
          <p:cNvSpPr>
            <a:spLocks noGrp="1"/>
          </p:cNvSpPr>
          <p:nvPr>
            <p:ph type="title"/>
          </p:nvPr>
        </p:nvSpPr>
        <p:spPr/>
        <p:txBody>
          <a:bodyPr/>
          <a:lstStyle/>
          <a:p>
            <a:r>
              <a:rPr lang="en-US" dirty="0" err="1"/>
              <a:t>Câu</a:t>
            </a:r>
            <a:r>
              <a:rPr lang="en-US" dirty="0"/>
              <a:t> </a:t>
            </a:r>
            <a:r>
              <a:rPr lang="en-US" dirty="0" err="1"/>
              <a:t>hỏi</a:t>
            </a:r>
            <a:r>
              <a:rPr lang="en-US" dirty="0"/>
              <a:t> </a:t>
            </a:r>
            <a:r>
              <a:rPr lang="en-US" dirty="0" err="1"/>
              <a:t>ôn</a:t>
            </a:r>
            <a:r>
              <a:rPr lang="en-US" dirty="0"/>
              <a:t> </a:t>
            </a:r>
            <a:r>
              <a:rPr lang="en-US" dirty="0" err="1"/>
              <a:t>tập</a:t>
            </a:r>
            <a:endParaRPr lang="en-US" dirty="0"/>
          </a:p>
        </p:txBody>
      </p:sp>
      <p:sp>
        <p:nvSpPr>
          <p:cNvPr id="3" name="Content Placeholder 2">
            <a:extLst>
              <a:ext uri="{FF2B5EF4-FFF2-40B4-BE49-F238E27FC236}">
                <a16:creationId xmlns:a16="http://schemas.microsoft.com/office/drawing/2014/main" id="{853BF716-3E4A-44BC-86E4-BA71B5924E73}"/>
              </a:ext>
            </a:extLst>
          </p:cNvPr>
          <p:cNvSpPr>
            <a:spLocks noGrp="1"/>
          </p:cNvSpPr>
          <p:nvPr>
            <p:ph idx="1"/>
          </p:nvPr>
        </p:nvSpPr>
        <p:spPr/>
        <p:txBody>
          <a:bodyPr/>
          <a:lstStyle/>
          <a:p>
            <a:r>
              <a:rPr lang="en-US" dirty="0" err="1"/>
              <a:t>Vẽ</a:t>
            </a:r>
            <a:r>
              <a:rPr lang="en-US" dirty="0"/>
              <a:t> </a:t>
            </a:r>
            <a:r>
              <a:rPr lang="en-US" dirty="0" err="1"/>
              <a:t>sơ</a:t>
            </a:r>
            <a:r>
              <a:rPr lang="en-US" dirty="0"/>
              <a:t> </a:t>
            </a:r>
            <a:r>
              <a:rPr lang="en-US" dirty="0" err="1"/>
              <a:t>đồ</a:t>
            </a:r>
            <a:r>
              <a:rPr lang="en-US" dirty="0"/>
              <a:t> 7 </a:t>
            </a:r>
            <a:r>
              <a:rPr lang="en-US" dirty="0" err="1"/>
              <a:t>tầng</a:t>
            </a:r>
            <a:r>
              <a:rPr lang="en-US" dirty="0"/>
              <a:t> OSI.</a:t>
            </a:r>
          </a:p>
          <a:p>
            <a:r>
              <a:rPr lang="en-US" dirty="0"/>
              <a:t>So </a:t>
            </a:r>
            <a:r>
              <a:rPr lang="en-US" dirty="0" err="1"/>
              <a:t>sánh</a:t>
            </a:r>
            <a:r>
              <a:rPr lang="en-US" dirty="0"/>
              <a:t> OSI </a:t>
            </a:r>
            <a:r>
              <a:rPr lang="en-US" dirty="0" err="1"/>
              <a:t>với</a:t>
            </a:r>
            <a:r>
              <a:rPr lang="en-US" dirty="0"/>
              <a:t> TCP/IP.</a:t>
            </a:r>
          </a:p>
          <a:p>
            <a:r>
              <a:rPr lang="en-US" dirty="0" err="1"/>
              <a:t>Liệt</a:t>
            </a:r>
            <a:r>
              <a:rPr lang="en-US" dirty="0"/>
              <a:t> </a:t>
            </a:r>
            <a:r>
              <a:rPr lang="en-US" dirty="0" err="1"/>
              <a:t>kê</a:t>
            </a:r>
            <a:r>
              <a:rPr lang="en-US" dirty="0"/>
              <a:t> </a:t>
            </a:r>
            <a:r>
              <a:rPr lang="en-US" dirty="0" err="1"/>
              <a:t>và</a:t>
            </a:r>
            <a:r>
              <a:rPr lang="en-US" dirty="0"/>
              <a:t> </a:t>
            </a:r>
            <a:r>
              <a:rPr lang="en-US" dirty="0" err="1"/>
              <a:t>trình</a:t>
            </a:r>
            <a:r>
              <a:rPr lang="en-US" dirty="0"/>
              <a:t> </a:t>
            </a:r>
            <a:r>
              <a:rPr lang="en-US" dirty="0" err="1"/>
              <a:t>bày</a:t>
            </a:r>
            <a:r>
              <a:rPr lang="en-US" dirty="0"/>
              <a:t> </a:t>
            </a:r>
            <a:r>
              <a:rPr lang="en-US" dirty="0" err="1"/>
              <a:t>đặc</a:t>
            </a:r>
            <a:r>
              <a:rPr lang="en-US" dirty="0"/>
              <a:t> </a:t>
            </a:r>
            <a:r>
              <a:rPr lang="en-US" dirty="0" err="1"/>
              <a:t>điểm</a:t>
            </a:r>
            <a:r>
              <a:rPr lang="en-US" dirty="0"/>
              <a:t> </a:t>
            </a:r>
            <a:r>
              <a:rPr lang="en-US" dirty="0" err="1"/>
              <a:t>của</a:t>
            </a:r>
            <a:r>
              <a:rPr lang="en-US" dirty="0"/>
              <a:t> 3 </a:t>
            </a:r>
            <a:r>
              <a:rPr lang="en-US" dirty="0" err="1"/>
              <a:t>loại</a:t>
            </a:r>
            <a:r>
              <a:rPr lang="en-US" dirty="0"/>
              <a:t> </a:t>
            </a:r>
            <a:r>
              <a:rPr lang="en-US" dirty="0" err="1"/>
              <a:t>cáp</a:t>
            </a:r>
            <a:r>
              <a:rPr lang="en-US" dirty="0"/>
              <a:t>.</a:t>
            </a:r>
          </a:p>
        </p:txBody>
      </p:sp>
    </p:spTree>
    <p:extLst>
      <p:ext uri="{BB962C8B-B14F-4D97-AF65-F5344CB8AC3E}">
        <p14:creationId xmlns:p14="http://schemas.microsoft.com/office/powerpoint/2010/main" val="1460099035"/>
      </p:ext>
    </p:extLst>
  </p:cSld>
  <p:clrMapOvr>
    <a:masterClrMapping/>
  </p:clrMapOvr>
</p:sld>
</file>

<file path=ppt/theme/theme1.xml><?xml version="1.0" encoding="utf-8"?>
<a:theme xmlns:a="http://schemas.openxmlformats.org/drawingml/2006/main" name="Them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AB3D1D73-043F-4C36-8D92-AC5E229F8BFF}" vid="{1ED8D232-2326-4316-83FD-C16664DD1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653</TotalTime>
  <Words>4068</Words>
  <Application>Microsoft Office PowerPoint</Application>
  <PresentationFormat>Widescreen</PresentationFormat>
  <Paragraphs>358</Paragraphs>
  <Slides>90</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90</vt:i4>
      </vt:variant>
    </vt:vector>
  </HeadingPairs>
  <TitlesOfParts>
    <vt:vector size="99" baseType="lpstr">
      <vt:lpstr>Arial</vt:lpstr>
      <vt:lpstr>Calibri</vt:lpstr>
      <vt:lpstr>Söhne</vt:lpstr>
      <vt:lpstr>Times New Roman</vt:lpstr>
      <vt:lpstr>Wingdings</vt:lpstr>
      <vt:lpstr>Theme2</vt:lpstr>
      <vt:lpstr>Visio</vt:lpstr>
      <vt:lpstr>Package</vt:lpstr>
      <vt:lpstr>Bitmap Image</vt:lpstr>
      <vt:lpstr>CHƯƠNG 2: MÔ HÌNH OSI VÀ TCP/IP</vt:lpstr>
      <vt:lpstr>NỘI DUNG</vt:lpstr>
      <vt:lpstr>I. CÁC TỔ CHỨC ĐỊNH CHUẨN MMT</vt:lpstr>
      <vt:lpstr>I. CÁC TỔ CHỨC ĐỊNH CHUẨN MMT</vt:lpstr>
      <vt:lpstr>I. CÁC TỔ CHỨC ĐỊNH CHUẨN MMT</vt:lpstr>
      <vt:lpstr>I. CÁC TỔ CHỨC ĐỊNH CHUẨN MMT</vt:lpstr>
      <vt:lpstr>I. CÁC TỔ CHỨC ĐỊNH CHUẨN MMT</vt:lpstr>
      <vt:lpstr>I. CÁC TỔ CHỨC ĐỊNH CHUẨN MMT</vt:lpstr>
      <vt:lpstr>I. CÁC TỔ CHỨC ĐỊNH CHUẨN MMT</vt:lpstr>
      <vt:lpstr>I. CÁC TỔ CHỨC ĐỊNH CHUẨN MMT</vt:lpstr>
      <vt:lpstr>I. CÁC TỔ CHỨC ĐỊNH CHUẨN MMT</vt:lpstr>
      <vt:lpstr>I. CÁC TỔ CHỨC ĐỊNH CHUẨN MMT</vt:lpstr>
      <vt:lpstr>PowerPoint Presentation</vt:lpstr>
      <vt:lpstr>II. MÔ HÌNH OSI</vt:lpstr>
      <vt:lpstr>II. MÔ HÌNH OSI</vt:lpstr>
      <vt:lpstr>II. MÔ HÌNH OSI</vt:lpstr>
      <vt:lpstr>II. MÔ HÌNH OSI</vt:lpstr>
      <vt:lpstr>PowerPoint Presentation</vt:lpstr>
      <vt:lpstr>II. MÔ HÌNH OSI</vt:lpstr>
      <vt:lpstr>II. MÔ HÌNH OSI</vt:lpstr>
      <vt:lpstr>II. MÔ HÌNH OSI</vt:lpstr>
      <vt:lpstr>II. MÔ HÌNH OSI</vt:lpstr>
      <vt:lpstr>II. MÔ HÌNH OSI</vt:lpstr>
      <vt:lpstr>II. MÔ HÌNH OSI</vt:lpstr>
      <vt:lpstr>II. MÔ HÌNH OSI</vt:lpstr>
      <vt:lpstr>II. MÔ HÌNH OSI</vt:lpstr>
      <vt:lpstr>II. MÔ HÌNH OSI</vt:lpstr>
      <vt:lpstr>PowerPoint Presentation</vt:lpstr>
      <vt:lpstr>OSI example</vt:lpstr>
      <vt:lpstr>Ví dụ</vt:lpstr>
      <vt:lpstr>Quiz</vt:lpstr>
      <vt:lpstr>PowerPoint Presentation</vt:lpstr>
      <vt:lpstr>Dòng dữ liệu trên mạng</vt:lpstr>
      <vt:lpstr>III. MÔ HÌNH TCP/IP</vt:lpstr>
      <vt:lpstr>III. TCP/IP vs OSI </vt:lpstr>
      <vt:lpstr>III. MÔ HÌNH TCP/IP</vt:lpstr>
      <vt:lpstr>Lớp ứng dụng</vt:lpstr>
      <vt:lpstr>Lớp ứng dụng</vt:lpstr>
      <vt:lpstr>Lớp ứng dụng</vt:lpstr>
      <vt:lpstr>Các cổng phổ biến dùng cho các giao thức lớp ứng dụng</vt:lpstr>
      <vt:lpstr>PowerPoint Presentation</vt:lpstr>
      <vt:lpstr>Lớp vận chuyển</vt:lpstr>
      <vt:lpstr>Lớp vận chuyển</vt:lpstr>
      <vt:lpstr>Câu hỏi</vt:lpstr>
      <vt:lpstr>BẮT TAY BA BƯỚC</vt:lpstr>
      <vt:lpstr>Lớp vận chuyển</vt:lpstr>
      <vt:lpstr>PowerPoint Presentation</vt:lpstr>
      <vt:lpstr>PowerPoint Presentation</vt:lpstr>
      <vt:lpstr>PowerPoint Presentation</vt:lpstr>
      <vt:lpstr>Các giao thức trong mô hình TCP/IP</vt:lpstr>
      <vt:lpstr>Các giao thức trong mô hình TCP/IP</vt:lpstr>
      <vt:lpstr>IV. Phương tiện truyền dẫn</vt:lpstr>
      <vt:lpstr>Cáp đồng trục (coaxial)</vt:lpstr>
      <vt:lpstr>Cáp đồng trục (coaxial)</vt:lpstr>
      <vt:lpstr>Cáp đồng trục (coaxial)</vt:lpstr>
      <vt:lpstr>Cáp đồng trục (coaxial)</vt:lpstr>
      <vt:lpstr>Cáp đồng trục (coaxial)</vt:lpstr>
      <vt:lpstr>Cáp đồng trục (coaxial)</vt:lpstr>
      <vt:lpstr>Cáp đồng trục (coaxial)</vt:lpstr>
      <vt:lpstr>Cáp đồng trục (coaxial)</vt:lpstr>
      <vt:lpstr>Cáp đồng trục (coaxial)</vt:lpstr>
      <vt:lpstr>Cáp đồng trục (coaxial)</vt:lpstr>
      <vt:lpstr>Cáp đồng trục (coaxial)</vt:lpstr>
      <vt:lpstr>Cáp đồng trục (coaxial)</vt:lpstr>
      <vt:lpstr>Cáp đồng trục (coaxial)</vt:lpstr>
      <vt:lpstr>Cáp xoắn đôi (Twisted – pair)</vt:lpstr>
      <vt:lpstr>Cáp xoắn đôi (Twisted – pair)</vt:lpstr>
      <vt:lpstr>Cáp xoắn đôi  Shielded Twisted Pair (STP) Cable</vt:lpstr>
      <vt:lpstr>Cáp xoắn đôi  Shielded Twisted Pair (STP) Cable</vt:lpstr>
      <vt:lpstr>Cáp xoắn đôi  Shielded Twisted Pair (STP) Cable</vt:lpstr>
      <vt:lpstr>Cáp xoắn đôi  Unshielded Twisted Pair (UTP) Cable</vt:lpstr>
      <vt:lpstr>Cáp xoắn đôi  Shielded Twisted Pair (STP) Cable</vt:lpstr>
      <vt:lpstr>Cáp xoắn đôi  Unshielded Twisted Pair (UTP) Cable</vt:lpstr>
      <vt:lpstr>Cáp xoắn đôi  Unshielded Twisted Pair (UTP) Cable</vt:lpstr>
      <vt:lpstr>Cáp xoắn đôi  Unshielded Twisted Pair (UTP) Cable</vt:lpstr>
      <vt:lpstr>Chuẩn cáp 568A &amp; 568B</vt:lpstr>
      <vt:lpstr>Phương thức bấm Cáp</vt:lpstr>
      <vt:lpstr>Cáp quang (Fiber optic)</vt:lpstr>
      <vt:lpstr>Cáp quang (Fiber optic)</vt:lpstr>
      <vt:lpstr>Cáp quang (Fiber optic)</vt:lpstr>
      <vt:lpstr>Cáp quang (Fiber optic)</vt:lpstr>
      <vt:lpstr>Cáp quang (Fiber optic)</vt:lpstr>
      <vt:lpstr>Cáp quang (Fiber optic)</vt:lpstr>
      <vt:lpstr>Cáp quang (Fiber optic)</vt:lpstr>
      <vt:lpstr>Cáp quang (Fiber optic)</vt:lpstr>
      <vt:lpstr>Cáp quang (Fiber optic)</vt:lpstr>
      <vt:lpstr>Cáp quang (Fiber optic)</vt:lpstr>
      <vt:lpstr>Cáp quang (Fiber optic)</vt:lpstr>
      <vt:lpstr>Thông số cơ bản của các loại cáp</vt:lpstr>
      <vt:lpstr>Câu hỏi ôn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2: MÔ HÌNH OSI VÀ TCP/IP</dc:title>
  <dc:creator>huan luong</dc:creator>
  <cp:lastModifiedBy>Tran Son Hai</cp:lastModifiedBy>
  <cp:revision>28</cp:revision>
  <dcterms:created xsi:type="dcterms:W3CDTF">2018-09-23T02:25:19Z</dcterms:created>
  <dcterms:modified xsi:type="dcterms:W3CDTF">2024-06-04T02:56:47Z</dcterms:modified>
</cp:coreProperties>
</file>