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7"/>
  </p:notesMasterIdLst>
  <p:sldIdLst>
    <p:sldId id="256" r:id="rId2"/>
    <p:sldId id="485" r:id="rId3"/>
    <p:sldId id="48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3" r:id="rId18"/>
    <p:sldId id="274" r:id="rId19"/>
    <p:sldId id="271" r:id="rId20"/>
    <p:sldId id="334" r:id="rId21"/>
    <p:sldId id="335" r:id="rId22"/>
    <p:sldId id="336" r:id="rId23"/>
    <p:sldId id="337" r:id="rId24"/>
    <p:sldId id="272" r:id="rId25"/>
    <p:sldId id="338" r:id="rId26"/>
    <p:sldId id="340" r:id="rId27"/>
    <p:sldId id="339" r:id="rId28"/>
    <p:sldId id="341" r:id="rId29"/>
    <p:sldId id="342" r:id="rId30"/>
    <p:sldId id="487" r:id="rId31"/>
    <p:sldId id="343" r:id="rId32"/>
    <p:sldId id="344" r:id="rId33"/>
    <p:sldId id="345" r:id="rId34"/>
    <p:sldId id="346" r:id="rId35"/>
    <p:sldId id="347" r:id="rId36"/>
    <p:sldId id="348" r:id="rId37"/>
    <p:sldId id="490" r:id="rId38"/>
    <p:sldId id="451" r:id="rId39"/>
    <p:sldId id="452" r:id="rId40"/>
    <p:sldId id="453" r:id="rId41"/>
    <p:sldId id="454" r:id="rId42"/>
    <p:sldId id="455" r:id="rId43"/>
    <p:sldId id="456" r:id="rId44"/>
    <p:sldId id="457" r:id="rId45"/>
    <p:sldId id="458" r:id="rId46"/>
    <p:sldId id="459" r:id="rId47"/>
    <p:sldId id="460" r:id="rId48"/>
    <p:sldId id="461" r:id="rId49"/>
    <p:sldId id="378" r:id="rId50"/>
    <p:sldId id="430" r:id="rId51"/>
    <p:sldId id="325" r:id="rId52"/>
    <p:sldId id="326" r:id="rId53"/>
    <p:sldId id="327" r:id="rId54"/>
    <p:sldId id="462" r:id="rId55"/>
    <p:sldId id="463" r:id="rId56"/>
    <p:sldId id="464" r:id="rId57"/>
    <p:sldId id="465" r:id="rId58"/>
    <p:sldId id="466" r:id="rId59"/>
    <p:sldId id="481" r:id="rId60"/>
    <p:sldId id="482" r:id="rId61"/>
    <p:sldId id="468" r:id="rId62"/>
    <p:sldId id="469" r:id="rId63"/>
    <p:sldId id="470" r:id="rId64"/>
    <p:sldId id="471" r:id="rId65"/>
    <p:sldId id="472" r:id="rId66"/>
    <p:sldId id="266" r:id="rId67"/>
    <p:sldId id="473" r:id="rId68"/>
    <p:sldId id="474" r:id="rId69"/>
    <p:sldId id="475" r:id="rId70"/>
    <p:sldId id="476" r:id="rId71"/>
    <p:sldId id="477" r:id="rId72"/>
    <p:sldId id="478" r:id="rId73"/>
    <p:sldId id="479" r:id="rId74"/>
    <p:sldId id="480" r:id="rId75"/>
    <p:sldId id="275" r:id="rId76"/>
    <p:sldId id="276" r:id="rId77"/>
    <p:sldId id="277" r:id="rId78"/>
    <p:sldId id="483" r:id="rId79"/>
    <p:sldId id="278" r:id="rId80"/>
    <p:sldId id="279" r:id="rId81"/>
    <p:sldId id="280" r:id="rId82"/>
    <p:sldId id="291" r:id="rId83"/>
    <p:sldId id="292" r:id="rId84"/>
    <p:sldId id="281" r:id="rId85"/>
    <p:sldId id="282" r:id="rId86"/>
    <p:sldId id="283" r:id="rId87"/>
    <p:sldId id="284" r:id="rId88"/>
    <p:sldId id="285" r:id="rId89"/>
    <p:sldId id="286" r:id="rId90"/>
    <p:sldId id="287" r:id="rId91"/>
    <p:sldId id="288" r:id="rId92"/>
    <p:sldId id="289" r:id="rId93"/>
    <p:sldId id="489" r:id="rId94"/>
    <p:sldId id="484" r:id="rId95"/>
    <p:sldId id="488"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79396" autoAdjust="0"/>
  </p:normalViewPr>
  <p:slideViewPr>
    <p:cSldViewPr snapToGrid="0">
      <p:cViewPr varScale="1">
        <p:scale>
          <a:sx n="65" d="100"/>
          <a:sy n="65" d="100"/>
        </p:scale>
        <p:origin x="724" y="52"/>
      </p:cViewPr>
      <p:guideLst/>
    </p:cSldViewPr>
  </p:slideViewPr>
  <p:notesTextViewPr>
    <p:cViewPr>
      <p:scale>
        <a:sx n="3" d="2"/>
        <a:sy n="3" d="2"/>
      </p:scale>
      <p:origin x="0" y="0"/>
    </p:cViewPr>
  </p:notesTextViewPr>
  <p:sorterViewPr>
    <p:cViewPr>
      <p:scale>
        <a:sx n="100" d="100"/>
        <a:sy n="100" d="100"/>
      </p:scale>
      <p:origin x="0" y="-14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BDEF3-0A39-40A9-AE75-BE56AA4A7A0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E5927AD-FA09-4BF2-821E-CB3911D55D90}">
      <dgm:prSet/>
      <dgm:spPr>
        <a:solidFill>
          <a:schemeClr val="accent4">
            <a:lumMod val="40000"/>
            <a:lumOff val="60000"/>
            <a:alpha val="50000"/>
          </a:schemeClr>
        </a:solidFill>
      </dgm:spPr>
      <dgm:t>
        <a:bodyPr/>
        <a:lstStyle/>
        <a:p>
          <a:r>
            <a:rPr lang="en-US" b="1">
              <a:solidFill>
                <a:srgbClr val="002060"/>
              </a:solidFill>
            </a:rPr>
            <a:t>Small group</a:t>
          </a:r>
        </a:p>
      </dgm:t>
    </dgm:pt>
    <dgm:pt modelId="{0D9FA654-1805-4FA0-81CA-016E56FFC5DD}" type="parTrans" cxnId="{1AE00ADF-7145-485C-9461-5BD71056DDCB}">
      <dgm:prSet/>
      <dgm:spPr/>
      <dgm:t>
        <a:bodyPr/>
        <a:lstStyle/>
        <a:p>
          <a:endParaRPr lang="en-US"/>
        </a:p>
      </dgm:t>
    </dgm:pt>
    <dgm:pt modelId="{1B6D5C71-0A7D-4318-A171-BA32774C94E7}" type="sibTrans" cxnId="{1AE00ADF-7145-485C-9461-5BD71056DDCB}">
      <dgm:prSet/>
      <dgm:spPr/>
      <dgm:t>
        <a:bodyPr/>
        <a:lstStyle/>
        <a:p>
          <a:endParaRPr lang="en-US"/>
        </a:p>
      </dgm:t>
    </dgm:pt>
    <dgm:pt modelId="{F7646EB7-BD3A-45CA-B391-A93111D87FBE}">
      <dgm:prSet/>
      <dgm:spPr>
        <a:solidFill>
          <a:schemeClr val="accent6">
            <a:lumMod val="40000"/>
            <a:lumOff val="60000"/>
            <a:alpha val="50000"/>
          </a:schemeClr>
        </a:solidFill>
      </dgm:spPr>
      <dgm:t>
        <a:bodyPr/>
        <a:lstStyle/>
        <a:p>
          <a:r>
            <a:rPr lang="en-US" b="1">
              <a:solidFill>
                <a:srgbClr val="0000CC"/>
              </a:solidFill>
            </a:rPr>
            <a:t>Group Leader</a:t>
          </a:r>
        </a:p>
      </dgm:t>
    </dgm:pt>
    <dgm:pt modelId="{386AD30A-80E9-4C29-B887-C6F00194D620}" type="parTrans" cxnId="{42DC6828-8673-4DF9-9996-39E5385985D0}">
      <dgm:prSet/>
      <dgm:spPr/>
      <dgm:t>
        <a:bodyPr/>
        <a:lstStyle/>
        <a:p>
          <a:endParaRPr lang="en-US"/>
        </a:p>
      </dgm:t>
    </dgm:pt>
    <dgm:pt modelId="{7506DCCA-0554-449E-A461-6CE00A10746D}" type="sibTrans" cxnId="{42DC6828-8673-4DF9-9996-39E5385985D0}">
      <dgm:prSet/>
      <dgm:spPr/>
      <dgm:t>
        <a:bodyPr/>
        <a:lstStyle/>
        <a:p>
          <a:endParaRPr lang="en-US"/>
        </a:p>
      </dgm:t>
    </dgm:pt>
    <dgm:pt modelId="{412B1C53-1C66-46A5-B3AC-17C3E505B83B}">
      <dgm:prSet/>
      <dgm:spPr>
        <a:solidFill>
          <a:schemeClr val="accent2">
            <a:lumMod val="40000"/>
            <a:lumOff val="60000"/>
            <a:alpha val="50000"/>
          </a:schemeClr>
        </a:solidFill>
      </dgm:spPr>
      <dgm:t>
        <a:bodyPr/>
        <a:lstStyle/>
        <a:p>
          <a:r>
            <a:rPr lang="en-US" b="1">
              <a:solidFill>
                <a:srgbClr val="FF0000"/>
              </a:solidFill>
            </a:rPr>
            <a:t>Name, icon, SLOGAN</a:t>
          </a:r>
        </a:p>
      </dgm:t>
    </dgm:pt>
    <dgm:pt modelId="{0601D4E7-8A9C-442B-942C-8F4123A4724B}" type="parTrans" cxnId="{05959243-A4D6-45B8-8DDD-4698C6D7BEEA}">
      <dgm:prSet/>
      <dgm:spPr/>
      <dgm:t>
        <a:bodyPr/>
        <a:lstStyle/>
        <a:p>
          <a:endParaRPr lang="en-US"/>
        </a:p>
      </dgm:t>
    </dgm:pt>
    <dgm:pt modelId="{9729E392-0948-4284-AC25-5B5097FDA66E}" type="sibTrans" cxnId="{05959243-A4D6-45B8-8DDD-4698C6D7BEEA}">
      <dgm:prSet/>
      <dgm:spPr/>
      <dgm:t>
        <a:bodyPr/>
        <a:lstStyle/>
        <a:p>
          <a:endParaRPr lang="en-US"/>
        </a:p>
      </dgm:t>
    </dgm:pt>
    <dgm:pt modelId="{D1727129-C97F-48BC-BA86-77200313E563}" type="pres">
      <dgm:prSet presAssocID="{135BDEF3-0A39-40A9-AE75-BE56AA4A7A08}" presName="compositeShape" presStyleCnt="0">
        <dgm:presLayoutVars>
          <dgm:chMax val="7"/>
          <dgm:dir/>
          <dgm:resizeHandles val="exact"/>
        </dgm:presLayoutVars>
      </dgm:prSet>
      <dgm:spPr/>
    </dgm:pt>
    <dgm:pt modelId="{E2530F85-7D82-41A9-85FD-F3169345B0F1}" type="pres">
      <dgm:prSet presAssocID="{1E5927AD-FA09-4BF2-821E-CB3911D55D90}" presName="circ1" presStyleLbl="vennNode1" presStyleIdx="0" presStyleCnt="3"/>
      <dgm:spPr/>
    </dgm:pt>
    <dgm:pt modelId="{7C953528-1B5D-4EEE-93CE-808CB9633407}" type="pres">
      <dgm:prSet presAssocID="{1E5927AD-FA09-4BF2-821E-CB3911D55D90}" presName="circ1Tx" presStyleLbl="revTx" presStyleIdx="0" presStyleCnt="0">
        <dgm:presLayoutVars>
          <dgm:chMax val="0"/>
          <dgm:chPref val="0"/>
          <dgm:bulletEnabled val="1"/>
        </dgm:presLayoutVars>
      </dgm:prSet>
      <dgm:spPr/>
    </dgm:pt>
    <dgm:pt modelId="{DF9B7BF5-974D-4F95-ABEB-B64DE824F107}" type="pres">
      <dgm:prSet presAssocID="{F7646EB7-BD3A-45CA-B391-A93111D87FBE}" presName="circ2" presStyleLbl="vennNode1" presStyleIdx="1" presStyleCnt="3"/>
      <dgm:spPr/>
    </dgm:pt>
    <dgm:pt modelId="{F1505063-5778-4AB6-A8C3-053AA8FA2BE4}" type="pres">
      <dgm:prSet presAssocID="{F7646EB7-BD3A-45CA-B391-A93111D87FBE}" presName="circ2Tx" presStyleLbl="revTx" presStyleIdx="0" presStyleCnt="0">
        <dgm:presLayoutVars>
          <dgm:chMax val="0"/>
          <dgm:chPref val="0"/>
          <dgm:bulletEnabled val="1"/>
        </dgm:presLayoutVars>
      </dgm:prSet>
      <dgm:spPr/>
    </dgm:pt>
    <dgm:pt modelId="{C7364929-45B8-4992-8463-3FC7A1E67C46}" type="pres">
      <dgm:prSet presAssocID="{412B1C53-1C66-46A5-B3AC-17C3E505B83B}" presName="circ3" presStyleLbl="vennNode1" presStyleIdx="2" presStyleCnt="3"/>
      <dgm:spPr/>
    </dgm:pt>
    <dgm:pt modelId="{E87C1A4D-029D-4511-A190-C317563CCC3B}" type="pres">
      <dgm:prSet presAssocID="{412B1C53-1C66-46A5-B3AC-17C3E505B83B}" presName="circ3Tx" presStyleLbl="revTx" presStyleIdx="0" presStyleCnt="0">
        <dgm:presLayoutVars>
          <dgm:chMax val="0"/>
          <dgm:chPref val="0"/>
          <dgm:bulletEnabled val="1"/>
        </dgm:presLayoutVars>
      </dgm:prSet>
      <dgm:spPr/>
    </dgm:pt>
  </dgm:ptLst>
  <dgm:cxnLst>
    <dgm:cxn modelId="{7D230119-F067-47C6-BE25-EC1734680B4B}" type="presOf" srcId="{135BDEF3-0A39-40A9-AE75-BE56AA4A7A08}" destId="{D1727129-C97F-48BC-BA86-77200313E563}" srcOrd="0" destOrd="0" presId="urn:microsoft.com/office/officeart/2005/8/layout/venn1"/>
    <dgm:cxn modelId="{42DC6828-8673-4DF9-9996-39E5385985D0}" srcId="{135BDEF3-0A39-40A9-AE75-BE56AA4A7A08}" destId="{F7646EB7-BD3A-45CA-B391-A93111D87FBE}" srcOrd="1" destOrd="0" parTransId="{386AD30A-80E9-4C29-B887-C6F00194D620}" sibTransId="{7506DCCA-0554-449E-A461-6CE00A10746D}"/>
    <dgm:cxn modelId="{05959243-A4D6-45B8-8DDD-4698C6D7BEEA}" srcId="{135BDEF3-0A39-40A9-AE75-BE56AA4A7A08}" destId="{412B1C53-1C66-46A5-B3AC-17C3E505B83B}" srcOrd="2" destOrd="0" parTransId="{0601D4E7-8A9C-442B-942C-8F4123A4724B}" sibTransId="{9729E392-0948-4284-AC25-5B5097FDA66E}"/>
    <dgm:cxn modelId="{67647A4A-7765-4E74-838E-0CBB3460A11F}" type="presOf" srcId="{F7646EB7-BD3A-45CA-B391-A93111D87FBE}" destId="{F1505063-5778-4AB6-A8C3-053AA8FA2BE4}" srcOrd="1" destOrd="0" presId="urn:microsoft.com/office/officeart/2005/8/layout/venn1"/>
    <dgm:cxn modelId="{40078E6E-5649-4E10-9143-EA1E640C2870}" type="presOf" srcId="{1E5927AD-FA09-4BF2-821E-CB3911D55D90}" destId="{E2530F85-7D82-41A9-85FD-F3169345B0F1}" srcOrd="0" destOrd="0" presId="urn:microsoft.com/office/officeart/2005/8/layout/venn1"/>
    <dgm:cxn modelId="{635DBF78-B7EB-4F9B-843A-5DE73758F255}" type="presOf" srcId="{412B1C53-1C66-46A5-B3AC-17C3E505B83B}" destId="{E87C1A4D-029D-4511-A190-C317563CCC3B}" srcOrd="1" destOrd="0" presId="urn:microsoft.com/office/officeart/2005/8/layout/venn1"/>
    <dgm:cxn modelId="{8F159A83-264C-499D-AD29-3DB9671AE735}" type="presOf" srcId="{412B1C53-1C66-46A5-B3AC-17C3E505B83B}" destId="{C7364929-45B8-4992-8463-3FC7A1E67C46}" srcOrd="0" destOrd="0" presId="urn:microsoft.com/office/officeart/2005/8/layout/venn1"/>
    <dgm:cxn modelId="{498D6294-BB9B-453C-AC18-DD86A6FD49B3}" type="presOf" srcId="{F7646EB7-BD3A-45CA-B391-A93111D87FBE}" destId="{DF9B7BF5-974D-4F95-ABEB-B64DE824F107}" srcOrd="0" destOrd="0" presId="urn:microsoft.com/office/officeart/2005/8/layout/venn1"/>
    <dgm:cxn modelId="{23905699-72DD-41E3-A0F2-737A7A2B598D}" type="presOf" srcId="{1E5927AD-FA09-4BF2-821E-CB3911D55D90}" destId="{7C953528-1B5D-4EEE-93CE-808CB9633407}" srcOrd="1" destOrd="0" presId="urn:microsoft.com/office/officeart/2005/8/layout/venn1"/>
    <dgm:cxn modelId="{1AE00ADF-7145-485C-9461-5BD71056DDCB}" srcId="{135BDEF3-0A39-40A9-AE75-BE56AA4A7A08}" destId="{1E5927AD-FA09-4BF2-821E-CB3911D55D90}" srcOrd="0" destOrd="0" parTransId="{0D9FA654-1805-4FA0-81CA-016E56FFC5DD}" sibTransId="{1B6D5C71-0A7D-4318-A171-BA32774C94E7}"/>
    <dgm:cxn modelId="{2281368D-C09B-465B-BBBA-30CF671D798F}" type="presParOf" srcId="{D1727129-C97F-48BC-BA86-77200313E563}" destId="{E2530F85-7D82-41A9-85FD-F3169345B0F1}" srcOrd="0" destOrd="0" presId="urn:microsoft.com/office/officeart/2005/8/layout/venn1"/>
    <dgm:cxn modelId="{370B3047-B2FF-49C7-A6FE-2E599B963070}" type="presParOf" srcId="{D1727129-C97F-48BC-BA86-77200313E563}" destId="{7C953528-1B5D-4EEE-93CE-808CB9633407}" srcOrd="1" destOrd="0" presId="urn:microsoft.com/office/officeart/2005/8/layout/venn1"/>
    <dgm:cxn modelId="{899201E0-586E-4CF1-9DF2-81C4F1E8244C}" type="presParOf" srcId="{D1727129-C97F-48BC-BA86-77200313E563}" destId="{DF9B7BF5-974D-4F95-ABEB-B64DE824F107}" srcOrd="2" destOrd="0" presId="urn:microsoft.com/office/officeart/2005/8/layout/venn1"/>
    <dgm:cxn modelId="{B99AD9AC-C840-4BB8-A827-9DF67771083F}" type="presParOf" srcId="{D1727129-C97F-48BC-BA86-77200313E563}" destId="{F1505063-5778-4AB6-A8C3-053AA8FA2BE4}" srcOrd="3" destOrd="0" presId="urn:microsoft.com/office/officeart/2005/8/layout/venn1"/>
    <dgm:cxn modelId="{7D6463F9-99AA-4791-A557-7E1C7C9DA47F}" type="presParOf" srcId="{D1727129-C97F-48BC-BA86-77200313E563}" destId="{C7364929-45B8-4992-8463-3FC7A1E67C46}" srcOrd="4" destOrd="0" presId="urn:microsoft.com/office/officeart/2005/8/layout/venn1"/>
    <dgm:cxn modelId="{FE8A6AE5-16B8-42E0-BD23-A836DA3E85EB}" type="presParOf" srcId="{D1727129-C97F-48BC-BA86-77200313E563}" destId="{E87C1A4D-029D-4511-A190-C317563CCC3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0F85-7D82-41A9-85FD-F3169345B0F1}">
      <dsp:nvSpPr>
        <dsp:cNvPr id="0" name=""/>
        <dsp:cNvSpPr/>
      </dsp:nvSpPr>
      <dsp:spPr>
        <a:xfrm>
          <a:off x="1708032" y="54571"/>
          <a:ext cx="2619442" cy="2619442"/>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rPr>
            <a:t>Small group</a:t>
          </a:r>
        </a:p>
      </dsp:txBody>
      <dsp:txXfrm>
        <a:off x="2057291" y="512974"/>
        <a:ext cx="1920924" cy="1178749"/>
      </dsp:txXfrm>
    </dsp:sp>
    <dsp:sp modelId="{DF9B7BF5-974D-4F95-ABEB-B64DE824F107}">
      <dsp:nvSpPr>
        <dsp:cNvPr id="0" name=""/>
        <dsp:cNvSpPr/>
      </dsp:nvSpPr>
      <dsp:spPr>
        <a:xfrm>
          <a:off x="2653214" y="1691723"/>
          <a:ext cx="2619442" cy="2619442"/>
        </a:xfrm>
        <a:prstGeom prst="ellipse">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00CC"/>
              </a:solidFill>
            </a:rPr>
            <a:t>Group Leader</a:t>
          </a:r>
        </a:p>
      </dsp:txBody>
      <dsp:txXfrm>
        <a:off x="3454327" y="2368412"/>
        <a:ext cx="1571665" cy="1440693"/>
      </dsp:txXfrm>
    </dsp:sp>
    <dsp:sp modelId="{C7364929-45B8-4992-8463-3FC7A1E67C46}">
      <dsp:nvSpPr>
        <dsp:cNvPr id="0" name=""/>
        <dsp:cNvSpPr/>
      </dsp:nvSpPr>
      <dsp:spPr>
        <a:xfrm>
          <a:off x="762850" y="1691723"/>
          <a:ext cx="2619442" cy="261944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FF0000"/>
              </a:solidFill>
            </a:rPr>
            <a:t>Name, icon, SLOGAN</a:t>
          </a:r>
        </a:p>
      </dsp:txBody>
      <dsp:txXfrm>
        <a:off x="1009514" y="2368412"/>
        <a:ext cx="1571665" cy="14406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0AE99-3BE9-447E-97DE-D292F56D3E15}" type="datetimeFigureOut">
              <a:rPr lang="vi-VN" smtClean="0"/>
              <a:t>10/04/2024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4EAA8-DC02-494B-AEF8-2B1E249E2AEC}" type="slidenum">
              <a:rPr lang="vi-VN" smtClean="0"/>
              <a:t>‹#›</a:t>
            </a:fld>
            <a:endParaRPr lang="vi-VN"/>
          </a:p>
        </p:txBody>
      </p:sp>
    </p:spTree>
    <p:extLst>
      <p:ext uri="{BB962C8B-B14F-4D97-AF65-F5344CB8AC3E}">
        <p14:creationId xmlns:p14="http://schemas.microsoft.com/office/powerpoint/2010/main" val="360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893327B-6CF9-A347-987C-23AC4570C6D6}" type="slidenum">
              <a:rPr lang="en-US" smtClean="0"/>
              <a:t>2</a:t>
            </a:fld>
            <a:endParaRPr lang="en-US"/>
          </a:p>
        </p:txBody>
      </p:sp>
    </p:spTree>
    <p:extLst>
      <p:ext uri="{BB962C8B-B14F-4D97-AF65-F5344CB8AC3E}">
        <p14:creationId xmlns:p14="http://schemas.microsoft.com/office/powerpoint/2010/main" val="1022533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0D0D0D"/>
                </a:solidFill>
                <a:effectLst/>
                <a:latin typeface="Söhne"/>
              </a:rPr>
              <a:t>b) Giao </a:t>
            </a:r>
            <a:r>
              <a:rPr lang="en-US" b="0" i="0" dirty="0" err="1">
                <a:solidFill>
                  <a:srgbClr val="0D0D0D"/>
                </a:solidFill>
                <a:effectLst/>
                <a:latin typeface="Söhne"/>
              </a:rPr>
              <a:t>thức</a:t>
            </a:r>
            <a:r>
              <a:rPr lang="en-US" b="0" i="0" dirty="0">
                <a:solidFill>
                  <a:srgbClr val="0D0D0D"/>
                </a:solidFill>
                <a:effectLst/>
                <a:latin typeface="Söhne"/>
              </a:rPr>
              <a:t> </a:t>
            </a:r>
            <a:r>
              <a:rPr lang="en-US" b="0" i="0" dirty="0" err="1">
                <a:solidFill>
                  <a:srgbClr val="0D0D0D"/>
                </a:solidFill>
                <a:effectLst/>
                <a:latin typeface="Söhne"/>
              </a:rPr>
              <a:t>truyền</a:t>
            </a:r>
            <a:r>
              <a:rPr lang="en-US" b="0" i="0" dirty="0">
                <a:solidFill>
                  <a:srgbClr val="0D0D0D"/>
                </a:solidFill>
                <a:effectLst/>
                <a:latin typeface="Söhne"/>
              </a:rPr>
              <a:t> </a:t>
            </a:r>
            <a:r>
              <a:rPr lang="en-US" b="0" i="0" dirty="0" err="1">
                <a:solidFill>
                  <a:srgbClr val="0D0D0D"/>
                </a:solidFill>
                <a:effectLst/>
                <a:latin typeface="Söhne"/>
              </a:rPr>
              <a:t>thông</a:t>
            </a:r>
            <a:r>
              <a:rPr lang="en-US" b="0" i="0" dirty="0">
                <a:solidFill>
                  <a:srgbClr val="0D0D0D"/>
                </a:solidFill>
                <a:effectLst/>
                <a:latin typeface="Söhne"/>
              </a:rPr>
              <a:t> </a:t>
            </a:r>
            <a:r>
              <a:rPr lang="en-US" b="0" i="0" dirty="0" err="1">
                <a:solidFill>
                  <a:srgbClr val="0D0D0D"/>
                </a:solidFill>
                <a:effectLst/>
                <a:latin typeface="Söhne"/>
              </a:rPr>
              <a:t>mạng</a:t>
            </a:r>
            <a:endParaRPr lang="en-US" b="0" i="0" dirty="0">
              <a:solidFill>
                <a:srgbClr val="0D0D0D"/>
              </a:solidFill>
              <a:effectLst/>
              <a:latin typeface="Söhne"/>
            </a:endParaRPr>
          </a:p>
          <a:p>
            <a:pPr algn="l">
              <a:buFont typeface="+mj-lt"/>
              <a:buAutoNum type="arabicPeriod"/>
            </a:pPr>
            <a:r>
              <a:rPr lang="en-US" b="0" i="0" dirty="0">
                <a:solidFill>
                  <a:srgbClr val="0D0D0D"/>
                </a:solidFill>
                <a:effectLst/>
                <a:latin typeface="Söhne"/>
              </a:rPr>
              <a:t>b) </a:t>
            </a:r>
            <a:r>
              <a:rPr lang="en-US" b="0" i="0" dirty="0" err="1">
                <a:solidFill>
                  <a:srgbClr val="0D0D0D"/>
                </a:solidFill>
                <a:effectLst/>
                <a:latin typeface="Söhne"/>
              </a:rPr>
              <a:t>Xác</a:t>
            </a:r>
            <a:r>
              <a:rPr lang="en-US" b="0" i="0" dirty="0">
                <a:solidFill>
                  <a:srgbClr val="0D0D0D"/>
                </a:solidFill>
                <a:effectLst/>
                <a:latin typeface="Söhne"/>
              </a:rPr>
              <a:t> </a:t>
            </a:r>
            <a:r>
              <a:rPr lang="en-US" b="0" i="0" dirty="0" err="1">
                <a:solidFill>
                  <a:srgbClr val="0D0D0D"/>
                </a:solidFill>
                <a:effectLst/>
                <a:latin typeface="Söhne"/>
              </a:rPr>
              <a:t>định</a:t>
            </a:r>
            <a:r>
              <a:rPr lang="en-US" b="0" i="0" dirty="0">
                <a:solidFill>
                  <a:srgbClr val="0D0D0D"/>
                </a:solidFill>
                <a:effectLst/>
                <a:latin typeface="Söhne"/>
              </a:rPr>
              <a:t> </a:t>
            </a:r>
            <a:r>
              <a:rPr lang="en-US" b="0" i="0" dirty="0" err="1">
                <a:solidFill>
                  <a:srgbClr val="0D0D0D"/>
                </a:solidFill>
                <a:effectLst/>
                <a:latin typeface="Söhne"/>
              </a:rPr>
              <a:t>một</a:t>
            </a:r>
            <a:r>
              <a:rPr lang="en-US" b="0" i="0" dirty="0">
                <a:solidFill>
                  <a:srgbClr val="0D0D0D"/>
                </a:solidFill>
                <a:effectLst/>
                <a:latin typeface="Söhne"/>
              </a:rPr>
              <a:t> </a:t>
            </a:r>
            <a:r>
              <a:rPr lang="en-US" b="0" i="0" dirty="0" err="1">
                <a:solidFill>
                  <a:srgbClr val="0D0D0D"/>
                </a:solidFill>
                <a:effectLst/>
                <a:latin typeface="Söhne"/>
              </a:rPr>
              <a:t>thiết</a:t>
            </a:r>
            <a:r>
              <a:rPr lang="en-US" b="0" i="0" dirty="0">
                <a:solidFill>
                  <a:srgbClr val="0D0D0D"/>
                </a:solidFill>
                <a:effectLst/>
                <a:latin typeface="Söhne"/>
              </a:rPr>
              <a:t> </a:t>
            </a:r>
            <a:r>
              <a:rPr lang="en-US" b="0" i="0" dirty="0" err="1">
                <a:solidFill>
                  <a:srgbClr val="0D0D0D"/>
                </a:solidFill>
                <a:effectLst/>
                <a:latin typeface="Söhne"/>
              </a:rPr>
              <a:t>bị</a:t>
            </a:r>
            <a:r>
              <a:rPr lang="en-US" b="0" i="0" dirty="0">
                <a:solidFill>
                  <a:srgbClr val="0D0D0D"/>
                </a:solidFill>
                <a:effectLst/>
                <a:latin typeface="Söhne"/>
              </a:rPr>
              <a:t> </a:t>
            </a:r>
            <a:r>
              <a:rPr lang="en-US" b="0" i="0" dirty="0" err="1">
                <a:solidFill>
                  <a:srgbClr val="0D0D0D"/>
                </a:solidFill>
                <a:effectLst/>
                <a:latin typeface="Söhne"/>
              </a:rPr>
              <a:t>trên</a:t>
            </a:r>
            <a:r>
              <a:rPr lang="en-US" b="0" i="0" dirty="0">
                <a:solidFill>
                  <a:srgbClr val="0D0D0D"/>
                </a:solidFill>
                <a:effectLst/>
                <a:latin typeface="Söhne"/>
              </a:rPr>
              <a:t> </a:t>
            </a:r>
            <a:r>
              <a:rPr lang="en-US" b="0" i="0" dirty="0" err="1">
                <a:solidFill>
                  <a:srgbClr val="0D0D0D"/>
                </a:solidFill>
                <a:effectLst/>
                <a:latin typeface="Söhne"/>
              </a:rPr>
              <a:t>mạng</a:t>
            </a:r>
            <a:endParaRPr lang="en-US" b="0" i="0" dirty="0">
              <a:solidFill>
                <a:srgbClr val="0D0D0D"/>
              </a:solidFill>
              <a:effectLst/>
              <a:latin typeface="Söhne"/>
            </a:endParaRPr>
          </a:p>
          <a:p>
            <a:pPr algn="l">
              <a:buFont typeface="+mj-lt"/>
              <a:buAutoNum type="arabicPeriod"/>
            </a:pPr>
            <a:r>
              <a:rPr lang="en-US" b="0" i="0" dirty="0">
                <a:solidFill>
                  <a:srgbClr val="0D0D0D"/>
                </a:solidFill>
                <a:effectLst/>
                <a:latin typeface="Söhne"/>
              </a:rPr>
              <a:t>c) Router</a:t>
            </a:r>
          </a:p>
          <a:p>
            <a:pPr algn="l">
              <a:buFont typeface="+mj-lt"/>
              <a:buAutoNum type="arabicPeriod"/>
            </a:pPr>
            <a:r>
              <a:rPr lang="en-US" b="0" i="0" dirty="0">
                <a:solidFill>
                  <a:srgbClr val="0D0D0D"/>
                </a:solidFill>
                <a:effectLst/>
                <a:latin typeface="Söhne"/>
              </a:rPr>
              <a:t>b) SMTP</a:t>
            </a:r>
          </a:p>
          <a:p>
            <a:pPr algn="l">
              <a:buFont typeface="+mj-lt"/>
              <a:buAutoNum type="arabicPeriod"/>
            </a:pPr>
            <a:r>
              <a:rPr lang="en-US" b="0" i="0" dirty="0">
                <a:solidFill>
                  <a:srgbClr val="0D0D0D"/>
                </a:solidFill>
                <a:effectLst/>
                <a:latin typeface="Söhne"/>
              </a:rPr>
              <a:t>c) DNS</a:t>
            </a:r>
          </a:p>
          <a:p>
            <a:endParaRPr lang="en-US" dirty="0"/>
          </a:p>
        </p:txBody>
      </p:sp>
      <p:sp>
        <p:nvSpPr>
          <p:cNvPr id="4" name="Slide Number Placeholder 3"/>
          <p:cNvSpPr>
            <a:spLocks noGrp="1"/>
          </p:cNvSpPr>
          <p:nvPr>
            <p:ph type="sldNum" sz="quarter" idx="5"/>
          </p:nvPr>
        </p:nvSpPr>
        <p:spPr/>
        <p:txBody>
          <a:bodyPr/>
          <a:lstStyle/>
          <a:p>
            <a:fld id="{0DD4EAA8-DC02-494B-AEF8-2B1E249E2AEC}" type="slidenum">
              <a:rPr lang="vi-VN" smtClean="0"/>
              <a:t>37</a:t>
            </a:fld>
            <a:endParaRPr lang="vi-VN"/>
          </a:p>
        </p:txBody>
      </p:sp>
    </p:spTree>
    <p:extLst>
      <p:ext uri="{BB962C8B-B14F-4D97-AF65-F5344CB8AC3E}">
        <p14:creationId xmlns:p14="http://schemas.microsoft.com/office/powerpoint/2010/main" val="7823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Getmac, table stt, ten, cong</a:t>
            </a:r>
            <a:r>
              <a:rPr lang="vi-VN" baseline="0"/>
              <a:t> dung, hinh minh hoa</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78</a:t>
            </a:fld>
            <a:endParaRPr lang="vi-VN"/>
          </a:p>
        </p:txBody>
      </p:sp>
    </p:spTree>
    <p:extLst>
      <p:ext uri="{BB962C8B-B14F-4D97-AF65-F5344CB8AC3E}">
        <p14:creationId xmlns:p14="http://schemas.microsoft.com/office/powerpoint/2010/main" val="582784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374151"/>
                </a:solidFill>
                <a:effectLst/>
                <a:latin typeface="Söhne"/>
              </a:rPr>
              <a:t>b</a:t>
            </a:r>
          </a:p>
          <a:p>
            <a:pPr algn="l">
              <a:buFont typeface="+mj-lt"/>
              <a:buAutoNum type="arabicPeriod"/>
            </a:pPr>
            <a:r>
              <a:rPr lang="en-US" b="0" i="0" dirty="0">
                <a:solidFill>
                  <a:srgbClr val="374151"/>
                </a:solidFill>
                <a:effectLst/>
                <a:latin typeface="Söhne"/>
              </a:rPr>
              <a:t>c</a:t>
            </a:r>
          </a:p>
          <a:p>
            <a:pPr algn="l">
              <a:buFont typeface="+mj-lt"/>
              <a:buAutoNum type="arabicPeriod"/>
            </a:pPr>
            <a:r>
              <a:rPr lang="en-US" b="0" i="0" dirty="0">
                <a:solidFill>
                  <a:srgbClr val="374151"/>
                </a:solidFill>
                <a:effectLst/>
                <a:latin typeface="Söhne"/>
              </a:rPr>
              <a:t>b</a:t>
            </a:r>
          </a:p>
          <a:p>
            <a:pPr algn="l">
              <a:buFont typeface="+mj-lt"/>
              <a:buAutoNum type="arabicPeriod"/>
            </a:pPr>
            <a:r>
              <a:rPr lang="en-US" b="0" i="0" dirty="0">
                <a:solidFill>
                  <a:srgbClr val="374151"/>
                </a:solidFill>
                <a:effectLst/>
                <a:latin typeface="Söhne"/>
              </a:rPr>
              <a:t>b</a:t>
            </a:r>
          </a:p>
          <a:p>
            <a:pPr algn="l">
              <a:buFont typeface="+mj-lt"/>
              <a:buAutoNum type="arabicPeriod"/>
            </a:pPr>
            <a:r>
              <a:rPr lang="en-US" b="0" i="0" dirty="0">
                <a:solidFill>
                  <a:srgbClr val="374151"/>
                </a:solidFill>
                <a:effectLst/>
                <a:latin typeface="Söhne"/>
              </a:rPr>
              <a:t>b</a:t>
            </a:r>
          </a:p>
          <a:p>
            <a:endParaRPr lang="en-US" dirty="0"/>
          </a:p>
        </p:txBody>
      </p:sp>
      <p:sp>
        <p:nvSpPr>
          <p:cNvPr id="4" name="Slide Number Placeholder 3"/>
          <p:cNvSpPr>
            <a:spLocks noGrp="1"/>
          </p:cNvSpPr>
          <p:nvPr>
            <p:ph type="sldNum" sz="quarter" idx="5"/>
          </p:nvPr>
        </p:nvSpPr>
        <p:spPr/>
        <p:txBody>
          <a:bodyPr/>
          <a:lstStyle/>
          <a:p>
            <a:fld id="{0DD4EAA8-DC02-494B-AEF8-2B1E249E2AEC}" type="slidenum">
              <a:rPr lang="vi-VN" smtClean="0"/>
              <a:t>93</a:t>
            </a:fld>
            <a:endParaRPr lang="vi-VN"/>
          </a:p>
        </p:txBody>
      </p:sp>
    </p:spTree>
    <p:extLst>
      <p:ext uri="{BB962C8B-B14F-4D97-AF65-F5344CB8AC3E}">
        <p14:creationId xmlns:p14="http://schemas.microsoft.com/office/powerpoint/2010/main" val="242732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group</a:t>
            </a:r>
          </a:p>
        </p:txBody>
      </p:sp>
      <p:sp>
        <p:nvSpPr>
          <p:cNvPr id="4" name="Slide Number Placeholder 3"/>
          <p:cNvSpPr>
            <a:spLocks noGrp="1"/>
          </p:cNvSpPr>
          <p:nvPr>
            <p:ph type="sldNum" sz="quarter" idx="5"/>
          </p:nvPr>
        </p:nvSpPr>
        <p:spPr/>
        <p:txBody>
          <a:bodyPr/>
          <a:lstStyle/>
          <a:p>
            <a:pPr defTabSz="914400" fontAlgn="auto">
              <a:spcBef>
                <a:spcPts val="0"/>
              </a:spcBef>
              <a:spcAft>
                <a:spcPts val="0"/>
              </a:spcAft>
              <a:defRPr/>
            </a:pPr>
            <a:fld id="{21B2AA4F-B828-4D7C-AFD3-893933DAFCB4}" type="slidenum">
              <a:rPr lang="en-US" sz="1200" smtClean="0">
                <a:solidFill>
                  <a:prstClr val="black"/>
                </a:solidFill>
                <a:latin typeface="Calibri" panose="020F0502020204030204"/>
              </a:rPr>
              <a:pPr defTabSz="914400" fontAlgn="auto">
                <a:spcBef>
                  <a:spcPts val="0"/>
                </a:spcBef>
                <a:spcAft>
                  <a:spcPts val="0"/>
                </a:spcAft>
                <a:defRPr/>
              </a:pPr>
              <a:t>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9774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Dung mang lam gi, Google nhanh hon?</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4</a:t>
            </a:fld>
            <a:endParaRPr lang="vi-VN"/>
          </a:p>
        </p:txBody>
      </p:sp>
    </p:spTree>
    <p:extLst>
      <p:ext uri="{BB962C8B-B14F-4D97-AF65-F5344CB8AC3E}">
        <p14:creationId xmlns:p14="http://schemas.microsoft.com/office/powerpoint/2010/main" val="8713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Dinh </a:t>
            </a:r>
            <a:r>
              <a:rPr lang="en-US" dirty="0" err="1"/>
              <a:t>huong</a:t>
            </a:r>
            <a:r>
              <a:rPr lang="en-US" dirty="0"/>
              <a:t> </a:t>
            </a:r>
            <a:r>
              <a:rPr lang="en-US" dirty="0" err="1"/>
              <a:t>usa</a:t>
            </a:r>
            <a:r>
              <a:rPr lang="en-US" dirty="0"/>
              <a:t> vs LX</a:t>
            </a:r>
            <a:endParaRPr lang="vi-VN" dirty="0"/>
          </a:p>
        </p:txBody>
      </p:sp>
      <p:sp>
        <p:nvSpPr>
          <p:cNvPr id="4" name="Slide Number Placeholder 3"/>
          <p:cNvSpPr>
            <a:spLocks noGrp="1"/>
          </p:cNvSpPr>
          <p:nvPr>
            <p:ph type="sldNum" sz="quarter" idx="10"/>
          </p:nvPr>
        </p:nvSpPr>
        <p:spPr/>
        <p:txBody>
          <a:bodyPr/>
          <a:lstStyle/>
          <a:p>
            <a:fld id="{0DD4EAA8-DC02-494B-AEF8-2B1E249E2AEC}" type="slidenum">
              <a:rPr lang="vi-VN" smtClean="0"/>
              <a:t>7</a:t>
            </a:fld>
            <a:endParaRPr lang="vi-VN"/>
          </a:p>
        </p:txBody>
      </p:sp>
    </p:spTree>
    <p:extLst>
      <p:ext uri="{BB962C8B-B14F-4D97-AF65-F5344CB8AC3E}">
        <p14:creationId xmlns:p14="http://schemas.microsoft.com/office/powerpoint/2010/main" val="121455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Giai tri usa</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8</a:t>
            </a:fld>
            <a:endParaRPr lang="vi-VN"/>
          </a:p>
        </p:txBody>
      </p:sp>
    </p:spTree>
    <p:extLst>
      <p:ext uri="{BB962C8B-B14F-4D97-AF65-F5344CB8AC3E}">
        <p14:creationId xmlns:p14="http://schemas.microsoft.com/office/powerpoint/2010/main" val="392168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 qd-&gt;ds</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10</a:t>
            </a:fld>
            <a:endParaRPr lang="vi-VN"/>
          </a:p>
        </p:txBody>
      </p:sp>
    </p:spTree>
    <p:extLst>
      <p:ext uri="{BB962C8B-B14F-4D97-AF65-F5344CB8AC3E}">
        <p14:creationId xmlns:p14="http://schemas.microsoft.com/office/powerpoint/2010/main" val="409402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 vs.system</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13</a:t>
            </a:fld>
            <a:endParaRPr lang="vi-VN"/>
          </a:p>
        </p:txBody>
      </p:sp>
    </p:spTree>
    <p:extLst>
      <p:ext uri="{BB962C8B-B14F-4D97-AF65-F5344CB8AC3E}">
        <p14:creationId xmlns:p14="http://schemas.microsoft.com/office/powerpoint/2010/main" val="242925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Bai tap trong phong may</a:t>
            </a:r>
            <a:endParaRPr lang="vi-VN"/>
          </a:p>
        </p:txBody>
      </p:sp>
      <p:sp>
        <p:nvSpPr>
          <p:cNvPr id="4" name="Slide Number Placeholder 3"/>
          <p:cNvSpPr>
            <a:spLocks noGrp="1"/>
          </p:cNvSpPr>
          <p:nvPr>
            <p:ph type="sldNum" sz="quarter" idx="10"/>
          </p:nvPr>
        </p:nvSpPr>
        <p:spPr/>
        <p:txBody>
          <a:bodyPr/>
          <a:lstStyle/>
          <a:p>
            <a:fld id="{0DD4EAA8-DC02-494B-AEF8-2B1E249E2AEC}" type="slidenum">
              <a:rPr lang="vi-VN" smtClean="0"/>
              <a:t>16</a:t>
            </a:fld>
            <a:endParaRPr lang="vi-VN"/>
          </a:p>
        </p:txBody>
      </p:sp>
    </p:spTree>
    <p:extLst>
      <p:ext uri="{BB962C8B-B14F-4D97-AF65-F5344CB8AC3E}">
        <p14:creationId xmlns:p14="http://schemas.microsoft.com/office/powerpoint/2010/main" val="358511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vi-VN" b="1" i="0" dirty="0">
                <a:solidFill>
                  <a:srgbClr val="374151"/>
                </a:solidFill>
                <a:effectLst/>
                <a:latin typeface="Söhne"/>
              </a:rPr>
              <a:t>Đáp án 1:</a:t>
            </a:r>
            <a:r>
              <a:rPr lang="vi-VN" b="0" i="0" dirty="0">
                <a:solidFill>
                  <a:srgbClr val="374151"/>
                </a:solidFill>
                <a:effectLst/>
                <a:latin typeface="Söhne"/>
              </a:rPr>
              <a:t> b. Truyền tệp tin qua mạng</a:t>
            </a:r>
          </a:p>
          <a:p>
            <a:pPr algn="l">
              <a:buFont typeface="+mj-lt"/>
              <a:buAutoNum type="arabicPeriod"/>
            </a:pPr>
            <a:r>
              <a:rPr lang="vi-VN" b="1" i="0" dirty="0">
                <a:solidFill>
                  <a:srgbClr val="374151"/>
                </a:solidFill>
                <a:effectLst/>
                <a:latin typeface="Söhne"/>
              </a:rPr>
              <a:t>Đáp án 2:</a:t>
            </a:r>
            <a:r>
              <a:rPr lang="vi-VN" b="0" i="0" dirty="0">
                <a:solidFill>
                  <a:srgbClr val="374151"/>
                </a:solidFill>
                <a:effectLst/>
                <a:latin typeface="Söhne"/>
              </a:rPr>
              <a:t> c. Chuyển đổi địa chỉ IP thành tên miền và ngược lại</a:t>
            </a:r>
          </a:p>
          <a:p>
            <a:pPr algn="l">
              <a:buFont typeface="+mj-lt"/>
              <a:buAutoNum type="arabicPeriod"/>
            </a:pPr>
            <a:r>
              <a:rPr lang="vi-VN" b="1" i="0" dirty="0">
                <a:solidFill>
                  <a:srgbClr val="374151"/>
                </a:solidFill>
                <a:effectLst/>
                <a:latin typeface="Söhne"/>
              </a:rPr>
              <a:t>Đáp án 3:</a:t>
            </a:r>
            <a:r>
              <a:rPr lang="vi-VN" b="0" i="0" dirty="0">
                <a:solidFill>
                  <a:srgbClr val="374151"/>
                </a:solidFill>
                <a:effectLst/>
                <a:latin typeface="Söhne"/>
              </a:rPr>
              <a:t> c. Truy cập và truyền dữ liệu trang </a:t>
            </a:r>
            <a:r>
              <a:rPr lang="vi-VN" b="0" i="0" dirty="0" err="1">
                <a:solidFill>
                  <a:srgbClr val="374151"/>
                </a:solidFill>
                <a:effectLst/>
                <a:latin typeface="Söhne"/>
              </a:rPr>
              <a:t>web</a:t>
            </a:r>
            <a:endParaRPr lang="vi-VN" b="0" i="0" dirty="0">
              <a:solidFill>
                <a:srgbClr val="374151"/>
              </a:solidFill>
              <a:effectLst/>
              <a:latin typeface="Söhne"/>
            </a:endParaRPr>
          </a:p>
          <a:p>
            <a:pPr algn="l">
              <a:buFont typeface="+mj-lt"/>
              <a:buAutoNum type="arabicPeriod"/>
            </a:pPr>
            <a:r>
              <a:rPr lang="vi-VN" b="1" i="0" dirty="0">
                <a:solidFill>
                  <a:srgbClr val="374151"/>
                </a:solidFill>
                <a:effectLst/>
                <a:latin typeface="Söhne"/>
              </a:rPr>
              <a:t>Đáp án 4:</a:t>
            </a:r>
            <a:r>
              <a:rPr lang="vi-VN" b="0" i="0" dirty="0">
                <a:solidFill>
                  <a:srgbClr val="374151"/>
                </a:solidFill>
                <a:effectLst/>
                <a:latin typeface="Söhne"/>
              </a:rPr>
              <a:t> a. Skype</a:t>
            </a:r>
          </a:p>
          <a:p>
            <a:pPr algn="l">
              <a:buFont typeface="+mj-lt"/>
              <a:buAutoNum type="arabicPeriod"/>
            </a:pPr>
            <a:r>
              <a:rPr lang="vi-VN" b="1" i="0" dirty="0">
                <a:solidFill>
                  <a:srgbClr val="374151"/>
                </a:solidFill>
                <a:effectLst/>
                <a:latin typeface="Söhne"/>
              </a:rPr>
              <a:t>Đáp án 5:</a:t>
            </a:r>
            <a:r>
              <a:rPr lang="vi-VN" b="0" i="0" dirty="0">
                <a:solidFill>
                  <a:srgbClr val="374151"/>
                </a:solidFill>
                <a:effectLst/>
                <a:latin typeface="Söhne"/>
              </a:rPr>
              <a:t> c. Tạo một kết nối an toàn và riêng tư qua mạng công cộng</a:t>
            </a:r>
          </a:p>
          <a:p>
            <a:endParaRPr lang="en-US" dirty="0"/>
          </a:p>
        </p:txBody>
      </p:sp>
      <p:sp>
        <p:nvSpPr>
          <p:cNvPr id="4" name="Slide Number Placeholder 3"/>
          <p:cNvSpPr>
            <a:spLocks noGrp="1"/>
          </p:cNvSpPr>
          <p:nvPr>
            <p:ph type="sldNum" sz="quarter" idx="5"/>
          </p:nvPr>
        </p:nvSpPr>
        <p:spPr/>
        <p:txBody>
          <a:bodyPr/>
          <a:lstStyle/>
          <a:p>
            <a:fld id="{0DD4EAA8-DC02-494B-AEF8-2B1E249E2AEC}" type="slidenum">
              <a:rPr lang="vi-VN" smtClean="0"/>
              <a:t>30</a:t>
            </a:fld>
            <a:endParaRPr lang="vi-VN"/>
          </a:p>
        </p:txBody>
      </p:sp>
    </p:spTree>
    <p:extLst>
      <p:ext uri="{BB962C8B-B14F-4D97-AF65-F5344CB8AC3E}">
        <p14:creationId xmlns:p14="http://schemas.microsoft.com/office/powerpoint/2010/main" val="414529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a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itle"/>
          <p:cNvPicPr>
            <a:picLocks noChangeAspect="1" noChangeArrowheads="1"/>
          </p:cNvPicPr>
          <p:nvPr/>
        </p:nvPicPr>
        <p:blipFill>
          <a:blip r:embed="rId5">
            <a:lum bright="36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dirty="0"/>
          </a:p>
        </p:txBody>
      </p:sp>
      <p:sp>
        <p:nvSpPr>
          <p:cNvPr id="9" name="Rectangle 24"/>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dirty="0">
              <a:solidFill>
                <a:srgbClr val="0066CC"/>
              </a:solidFill>
            </a:endParaRPr>
          </a:p>
        </p:txBody>
      </p:sp>
      <p:sp>
        <p:nvSpPr>
          <p:cNvPr id="10" name="Rectangle 25"/>
          <p:cNvSpPr>
            <a:spLocks noChangeArrowheads="1"/>
          </p:cNvSpPr>
          <p:nvPr/>
        </p:nvSpPr>
        <p:spPr bwMode="auto">
          <a:xfrm>
            <a:off x="0" y="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dirty="0">
              <a:solidFill>
                <a:srgbClr val="FFFF00"/>
              </a:solidFill>
              <a:latin typeface="Times New Roman" pitchFamily="18" charset="0"/>
            </a:endParaRPr>
          </a:p>
        </p:txBody>
      </p:sp>
      <p:sp>
        <p:nvSpPr>
          <p:cNvPr id="4118" name="Rectangle 22"/>
          <p:cNvSpPr>
            <a:spLocks noGrp="1" noChangeArrowheads="1"/>
          </p:cNvSpPr>
          <p:nvPr>
            <p:ph type="ctrTitle"/>
          </p:nvPr>
        </p:nvSpPr>
        <p:spPr>
          <a:xfrm>
            <a:off x="914400" y="2130426"/>
            <a:ext cx="10363200" cy="1470025"/>
          </a:xfrm>
        </p:spPr>
        <p:txBody>
          <a:bodyPr/>
          <a:lstStyle>
            <a:lvl1pPr>
              <a:defRPr sz="4000">
                <a:solidFill>
                  <a:srgbClr val="CC3300"/>
                </a:solidFill>
              </a:defRPr>
            </a:lvl1pPr>
          </a:lstStyle>
          <a:p>
            <a:r>
              <a:rPr lang="en-US"/>
              <a:t>Click to edit Master title style</a:t>
            </a:r>
          </a:p>
        </p:txBody>
      </p:sp>
      <p:sp>
        <p:nvSpPr>
          <p:cNvPr id="4119" name="Rectangle 2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rgbClr val="000066"/>
                </a:solidFill>
              </a:defRPr>
            </a:lvl1pPr>
          </a:lstStyle>
          <a:p>
            <a:r>
              <a:rPr lang="en-US"/>
              <a:t>Click to edit Master subtitle style</a:t>
            </a:r>
          </a:p>
        </p:txBody>
      </p:sp>
    </p:spTree>
    <p:extLst>
      <p:ext uri="{BB962C8B-B14F-4D97-AF65-F5344CB8AC3E}">
        <p14:creationId xmlns:p14="http://schemas.microsoft.com/office/powerpoint/2010/main" val="417227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91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326"/>
            <a:ext cx="304800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326"/>
            <a:ext cx="8940800" cy="6492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88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325"/>
            <a:ext cx="12192000" cy="838200"/>
          </a:xfrm>
        </p:spPr>
        <p:txBody>
          <a:bodyPr/>
          <a:lstStyle/>
          <a:p>
            <a:r>
              <a:rPr lang="en-US"/>
              <a:t>Click to edit Master title style</a:t>
            </a:r>
          </a:p>
        </p:txBody>
      </p:sp>
      <p:sp>
        <p:nvSpPr>
          <p:cNvPr id="3" name="Table Placeholder 2"/>
          <p:cNvSpPr>
            <a:spLocks noGrp="1"/>
          </p:cNvSpPr>
          <p:nvPr>
            <p:ph type="tbl" idx="1"/>
          </p:nvPr>
        </p:nvSpPr>
        <p:spPr>
          <a:xfrm>
            <a:off x="203200" y="1066800"/>
            <a:ext cx="11785600" cy="5486400"/>
          </a:xfrm>
        </p:spPr>
        <p:txBody>
          <a:bodyPr/>
          <a:lstStyle/>
          <a:p>
            <a:pPr lvl="0"/>
            <a:r>
              <a:rPr lang="en-US" noProof="0" dirty="0"/>
              <a:t>Click icon to add table</a:t>
            </a:r>
          </a:p>
        </p:txBody>
      </p:sp>
    </p:spTree>
    <p:extLst>
      <p:ext uri="{BB962C8B-B14F-4D97-AF65-F5344CB8AC3E}">
        <p14:creationId xmlns:p14="http://schemas.microsoft.com/office/powerpoint/2010/main" val="31573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549400" y="6243638"/>
            <a:ext cx="2540000" cy="457200"/>
          </a:xfrm>
          <a:prstGeom prst="rect">
            <a:avLst/>
          </a:prstGeom>
        </p:spPr>
        <p:txBody>
          <a:bodyPr/>
          <a:lstStyle>
            <a:lvl1pPr>
              <a:defRPr/>
            </a:lvl1pPr>
          </a:lstStyle>
          <a:p>
            <a:fld id="{A5B10737-4239-455A-AC57-A875D872C3C4}" type="datetimeFigureOut">
              <a:rPr lang="en-US" smtClean="0"/>
              <a:t>4/10/2024</a:t>
            </a:fld>
            <a:endParaRPr lang="en-US" dirty="0"/>
          </a:p>
        </p:txBody>
      </p:sp>
      <p:sp>
        <p:nvSpPr>
          <p:cNvPr id="7" name="Footer Placeholder 6"/>
          <p:cNvSpPr>
            <a:spLocks noGrp="1"/>
          </p:cNvSpPr>
          <p:nvPr>
            <p:ph type="ftr" sz="quarter" idx="11"/>
          </p:nvPr>
        </p:nvSpPr>
        <p:spPr>
          <a:xfrm>
            <a:off x="4876800" y="6243638"/>
            <a:ext cx="3860800" cy="45720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89533" y="6243638"/>
            <a:ext cx="2540000" cy="457200"/>
          </a:xfrm>
          <a:prstGeom prst="rect">
            <a:avLst/>
          </a:prstGeom>
        </p:spPr>
        <p:txBody>
          <a:bodyPr/>
          <a:lstStyle>
            <a:lvl1pPr>
              <a:defRPr/>
            </a:lvl1pPr>
          </a:lstStyle>
          <a:p>
            <a:fld id="{D8D0688A-7AE1-4D4B-9331-052165840D28}" type="slidenum">
              <a:rPr lang="en-US" smtClean="0"/>
              <a:t>‹#›</a:t>
            </a:fld>
            <a:endParaRPr lang="en-US" dirty="0"/>
          </a:p>
        </p:txBody>
      </p:sp>
    </p:spTree>
    <p:extLst>
      <p:ext uri="{BB962C8B-B14F-4D97-AF65-F5344CB8AC3E}">
        <p14:creationId xmlns:p14="http://schemas.microsoft.com/office/powerpoint/2010/main" val="114821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a:prstGeom prst="rect">
            <a:avLst/>
          </a:prstGeom>
        </p:spPr>
        <p:txBody>
          <a:bodyPr/>
          <a:lstStyle>
            <a:lvl1pPr>
              <a:defRPr/>
            </a:lvl1pPr>
          </a:lstStyle>
          <a:p>
            <a:fld id="{A5B10737-4239-455A-AC57-A875D872C3C4}" type="datetimeFigureOut">
              <a:rPr lang="en-US" smtClean="0"/>
              <a:t>4/10/2024</a:t>
            </a:fld>
            <a:endParaRPr lang="en-US" dirty="0"/>
          </a:p>
        </p:txBody>
      </p:sp>
      <p:sp>
        <p:nvSpPr>
          <p:cNvPr id="6" name="Footer Placeholder 5"/>
          <p:cNvSpPr>
            <a:spLocks noGrp="1"/>
          </p:cNvSpPr>
          <p:nvPr>
            <p:ph type="ftr" sz="quarter" idx="11"/>
          </p:nvPr>
        </p:nvSpPr>
        <p:spPr>
          <a:xfrm>
            <a:off x="4876800" y="6243638"/>
            <a:ext cx="38608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89533" y="6243638"/>
            <a:ext cx="2540000" cy="457200"/>
          </a:xfrm>
          <a:prstGeom prst="rect">
            <a:avLst/>
          </a:prstGeom>
        </p:spPr>
        <p:txBody>
          <a:bodyPr/>
          <a:lstStyle>
            <a:lvl1pPr>
              <a:defRPr/>
            </a:lvl1pPr>
          </a:lstStyle>
          <a:p>
            <a:fld id="{D8D0688A-7AE1-4D4B-9331-052165840D28}" type="slidenum">
              <a:rPr lang="en-US" smtClean="0"/>
              <a:t>‹#›</a:t>
            </a:fld>
            <a:endParaRPr lang="en-US" dirty="0"/>
          </a:p>
        </p:txBody>
      </p:sp>
    </p:spTree>
    <p:extLst>
      <p:ext uri="{BB962C8B-B14F-4D97-AF65-F5344CB8AC3E}">
        <p14:creationId xmlns:p14="http://schemas.microsoft.com/office/powerpoint/2010/main" val="94601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08000" y="1066800"/>
            <a:ext cx="11480800" cy="5486400"/>
          </a:xfrm>
        </p:spPr>
        <p:txBody>
          <a:bodyPr/>
          <a:lstStyle>
            <a:lvl1pPr>
              <a:spcBef>
                <a:spcPts val="600"/>
              </a:spcBef>
              <a:spcAft>
                <a:spcPts val="600"/>
              </a:spcAft>
              <a:defRPr>
                <a:solidFill>
                  <a:srgbClr val="0000CC"/>
                </a:solidFill>
              </a:defRPr>
            </a:lvl1pPr>
            <a:lvl2pPr>
              <a:spcBef>
                <a:spcPts val="600"/>
              </a:spcBef>
              <a:spcAft>
                <a:spcPts val="600"/>
              </a:spcAft>
              <a:defRPr sz="3000">
                <a:solidFill>
                  <a:srgbClr val="C00000"/>
                </a:solidFill>
              </a:defRPr>
            </a:lvl2pPr>
            <a:lvl3pPr>
              <a:spcBef>
                <a:spcPts val="600"/>
              </a:spcBef>
              <a:spcAft>
                <a:spcPts val="600"/>
              </a:spcAft>
              <a:defRPr sz="2800"/>
            </a:lvl3pPr>
            <a:lvl4pPr>
              <a:spcBef>
                <a:spcPts val="600"/>
              </a:spcBef>
              <a:spcAft>
                <a:spcPts val="600"/>
              </a:spcAft>
              <a:defRPr sz="2600"/>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292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16239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66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61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311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6686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790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8" descr="Main"/>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29" descr="Title"/>
          <p:cNvPicPr>
            <a:picLocks noChangeAspect="1" noChangeArrowheads="1"/>
          </p:cNvPicPr>
          <p:nvPr/>
        </p:nvPicPr>
        <p:blipFill>
          <a:blip r:embed="rId18">
            <a:lum bright="30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
          <p:cNvSpPr>
            <a:spLocks noGrp="1" noChangeArrowheads="1"/>
          </p:cNvSpPr>
          <p:nvPr>
            <p:ph type="title"/>
          </p:nvPr>
        </p:nvSpPr>
        <p:spPr bwMode="auto">
          <a:xfrm>
            <a:off x="0" y="60325"/>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Freeform 3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dirty="0"/>
          </a:p>
        </p:txBody>
      </p:sp>
      <p:sp>
        <p:nvSpPr>
          <p:cNvPr id="1030" name="Rectangle 32"/>
          <p:cNvSpPr>
            <a:spLocks noGrp="1" noChangeArrowheads="1"/>
          </p:cNvSpPr>
          <p:nvPr>
            <p:ph type="body" idx="1"/>
          </p:nvPr>
        </p:nvSpPr>
        <p:spPr bwMode="auto">
          <a:xfrm>
            <a:off x="508000" y="1066800"/>
            <a:ext cx="1148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33" descr="Lin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4" descr="Botto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5"/>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dirty="0">
              <a:solidFill>
                <a:srgbClr val="0066CC"/>
              </a:solidFill>
            </a:endParaRPr>
          </a:p>
        </p:txBody>
      </p:sp>
    </p:spTree>
    <p:extLst>
      <p:ext uri="{BB962C8B-B14F-4D97-AF65-F5344CB8AC3E}">
        <p14:creationId xmlns:p14="http://schemas.microsoft.com/office/powerpoint/2010/main" val="33894251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p:titleStyle>
    <p:bodyStyle>
      <a:lvl1pPr marL="342900" indent="-342900" algn="l" rtl="0" eaLnBrk="1" fontAlgn="base" hangingPunct="1">
        <a:spcBef>
          <a:spcPts val="600"/>
        </a:spcBef>
        <a:spcAft>
          <a:spcPts val="600"/>
        </a:spcAft>
        <a:buFont typeface="Wingdings" pitchFamily="2" charset="2"/>
        <a:buChar char="Ø"/>
        <a:defRPr sz="3200">
          <a:solidFill>
            <a:srgbClr val="0000CC"/>
          </a:solidFill>
          <a:latin typeface="Times New Roman" pitchFamily="18" charset="0"/>
          <a:ea typeface="+mn-ea"/>
          <a:cs typeface="Times New Roman" pitchFamily="18" charset="0"/>
        </a:defRPr>
      </a:lvl1pPr>
      <a:lvl2pPr marL="742950" indent="-285750" algn="l" rtl="0" eaLnBrk="1" fontAlgn="base" hangingPunct="1">
        <a:spcBef>
          <a:spcPts val="600"/>
        </a:spcBef>
        <a:spcAft>
          <a:spcPts val="600"/>
        </a:spcAft>
        <a:buFont typeface="Wingdings" pitchFamily="2" charset="2"/>
        <a:buChar char="§"/>
        <a:defRPr sz="3000">
          <a:solidFill>
            <a:srgbClr val="C00000"/>
          </a:solidFill>
          <a:latin typeface="Times New Roman" pitchFamily="18" charset="0"/>
          <a:cs typeface="Times New Roman" pitchFamily="18" charset="0"/>
        </a:defRPr>
      </a:lvl2pPr>
      <a:lvl3pPr marL="1143000" indent="-228600" algn="l" rtl="0" eaLnBrk="1" fontAlgn="base" hangingPunct="1">
        <a:spcBef>
          <a:spcPts val="600"/>
        </a:spcBef>
        <a:spcAft>
          <a:spcPts val="600"/>
        </a:spcAft>
        <a:buChar char="•"/>
        <a:defRPr sz="2800">
          <a:solidFill>
            <a:srgbClr val="333399"/>
          </a:solidFill>
          <a:latin typeface="Times New Roman" pitchFamily="18" charset="0"/>
          <a:cs typeface="Times New Roman" pitchFamily="18" charset="0"/>
        </a:defRPr>
      </a:lvl3pPr>
      <a:lvl4pPr marL="1600200" indent="-228600" algn="l" rtl="0" eaLnBrk="1" fontAlgn="base" hangingPunct="1">
        <a:spcBef>
          <a:spcPts val="600"/>
        </a:spcBef>
        <a:spcAft>
          <a:spcPts val="600"/>
        </a:spcAft>
        <a:buChar char="–"/>
        <a:defRPr sz="2600">
          <a:solidFill>
            <a:srgbClr val="000066"/>
          </a:solidFill>
          <a:latin typeface="Times New Roman" pitchFamily="18" charset="0"/>
          <a:cs typeface="Times New Roman" pitchFamily="18" charset="0"/>
        </a:defRPr>
      </a:lvl4pPr>
      <a:lvl5pPr marL="2057400" indent="-228600" algn="l" rtl="0" eaLnBrk="1" fontAlgn="base" hangingPunct="1">
        <a:spcBef>
          <a:spcPts val="600"/>
        </a:spcBef>
        <a:spcAft>
          <a:spcPts val="600"/>
        </a:spcAft>
        <a:buChar char="»"/>
        <a:defRPr sz="2000">
          <a:solidFill>
            <a:srgbClr val="000066"/>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b="1">
          <a:solidFill>
            <a:srgbClr val="000066"/>
          </a:solidFill>
          <a:latin typeface="+mn-lt"/>
        </a:defRPr>
      </a:lvl6pPr>
      <a:lvl7pPr marL="2971800" indent="-228600" algn="l" rtl="0" eaLnBrk="1" fontAlgn="base" hangingPunct="1">
        <a:spcBef>
          <a:spcPct val="20000"/>
        </a:spcBef>
        <a:spcAft>
          <a:spcPct val="0"/>
        </a:spcAft>
        <a:buChar char="»"/>
        <a:defRPr sz="2000" b="1">
          <a:solidFill>
            <a:srgbClr val="000066"/>
          </a:solidFill>
          <a:latin typeface="+mn-lt"/>
        </a:defRPr>
      </a:lvl7pPr>
      <a:lvl8pPr marL="3429000" indent="-228600" algn="l" rtl="0" eaLnBrk="1" fontAlgn="base" hangingPunct="1">
        <a:spcBef>
          <a:spcPct val="20000"/>
        </a:spcBef>
        <a:spcAft>
          <a:spcPct val="0"/>
        </a:spcAft>
        <a:buChar char="»"/>
        <a:defRPr sz="2000" b="1">
          <a:solidFill>
            <a:srgbClr val="000066"/>
          </a:solidFill>
          <a:latin typeface="+mn-lt"/>
        </a:defRPr>
      </a:lvl8pPr>
      <a:lvl9pPr marL="3886200" indent="-228600" algn="l" rtl="0" eaLnBrk="1" fontAlgn="base" hangingPunct="1">
        <a:spcBef>
          <a:spcPct val="20000"/>
        </a:spcBef>
        <a:spcAft>
          <a:spcPct val="0"/>
        </a:spcAft>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amp;esrc=s&amp;frm=1&amp;source=images&amp;cd=&amp;cad=rja&amp;uact=8&amp;ved=0CAcQjRxqFQoTCNebv7nw4sgCFYenlAod2nsOmg&amp;url=http://vietnamnet.vn/vn/cong-nghe-thong-tin-vien-thong/240231/cmc-telecom-manh-tay-tang-bang-thong-internet-quoc-te.html&amp;bvm=bv.105841590,d.dGo&amp;psig=AFQjCNF4tXijV-ZuUrbbxiBOaBcUCm_Saw&amp;ust=1446043076714258"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google.com/url?sa=i&amp;rct=j&amp;q=&amp;esrc=s&amp;frm=1&amp;source=images&amp;cd=&amp;cad=rja&amp;uact=8&amp;ved=0CAcQjRxqFQoTCLLG9Nfw4sgCFQmXlAodlYEESQ&amp;url=http://www.hungquan.com/dnews/cong-nghe-thong-tin/199/bang-thongbandwidth-la-gi-?.html&amp;bvm=bv.105841590,d.dGo&amp;psig=AFQjCNF4tXijV-ZuUrbbxiBOaBcUCm_Saw&amp;ust=1446043076714258"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google.com/url?sa=i&amp;rct=j&amp;q=&amp;esrc=s&amp;frm=1&amp;source=images&amp;cd=&amp;cad=rja&amp;uact=8&amp;ved=0CAcQjRxqFQoTCMvn79Pv4sgCFYGMlAodpMoJJg&amp;url=http://vietbao.vn/vi/Vi-tinh-Vien-thong/Cau-truc-lien-ket-mang-may-tinh/20508317/217/&amp;psig=AFQjCNGMEvKpj9m3vP4YYZqiIamnagMa6A&amp;ust=1446042879091479"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google.com/url?sa=i&amp;rct=j&amp;q=&amp;esrc=s&amp;frm=1&amp;source=images&amp;cd=&amp;cad=rja&amp;uact=8&amp;ved=0CAcQjRxqFQoTCOflttjy4sgCFYFIlAodDDQChw&amp;url=http://vietbao.vn/Vi-tinh-Vien-thong/Cau-truc-lien-ket-mang-may-tinh/20508317/217/&amp;bvm=bv.105841590,d.dGo&amp;psig=AFQjCNFVyLAAEBJCCSdkv0LolE9h0cPfpQ&amp;ust=1446043657852443" TargetMode="Externa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1FA2-603E-4521-9C82-F86ECD416637}"/>
              </a:ext>
            </a:extLst>
          </p:cNvPr>
          <p:cNvSpPr>
            <a:spLocks noGrp="1"/>
          </p:cNvSpPr>
          <p:nvPr>
            <p:ph type="ctrTitle"/>
          </p:nvPr>
        </p:nvSpPr>
        <p:spPr/>
        <p:txBody>
          <a:bodyPr/>
          <a:lstStyle/>
          <a:p>
            <a:r>
              <a:rPr lang="en-US" dirty="0"/>
              <a:t>CH</a:t>
            </a:r>
            <a:r>
              <a:rPr lang="vi-VN" dirty="0"/>
              <a:t>Ư</a:t>
            </a:r>
            <a:r>
              <a:rPr lang="en-US" dirty="0"/>
              <a:t>ƠNG 1: TỔNG QUAN VỀ MẠNG MÁY TÍNH VÀ INTERNET</a:t>
            </a:r>
          </a:p>
        </p:txBody>
      </p:sp>
      <p:sp>
        <p:nvSpPr>
          <p:cNvPr id="3" name="Subtitle 2">
            <a:extLst>
              <a:ext uri="{FF2B5EF4-FFF2-40B4-BE49-F238E27FC236}">
                <a16:creationId xmlns:a16="http://schemas.microsoft.com/office/drawing/2014/main" id="{06DC8DB5-68A7-4320-9455-D765AC950EA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294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8DDA-7CE0-42FE-A8F7-877A66388CE0}"/>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143953CD-0F38-4AC7-9F8C-7E6126B9CB9E}"/>
              </a:ext>
            </a:extLst>
          </p:cNvPr>
          <p:cNvSpPr>
            <a:spLocks noGrp="1"/>
          </p:cNvSpPr>
          <p:nvPr>
            <p:ph idx="1"/>
          </p:nvPr>
        </p:nvSpPr>
        <p:spPr/>
        <p:txBody>
          <a:bodyPr/>
          <a:lstStyle/>
          <a:p>
            <a:pPr algn="just"/>
            <a:r>
              <a:rPr lang="en-US" dirty="0"/>
              <a:t>Qua </a:t>
            </a:r>
            <a:r>
              <a:rPr lang="en-US" dirty="0" err="1"/>
              <a:t>các</a:t>
            </a:r>
            <a:r>
              <a:rPr lang="en-US" dirty="0"/>
              <a:t> </a:t>
            </a:r>
            <a:r>
              <a:rPr lang="en-US" dirty="0" err="1"/>
              <a:t>thập</a:t>
            </a:r>
            <a:r>
              <a:rPr lang="en-US" dirty="0"/>
              <a:t> </a:t>
            </a:r>
            <a:r>
              <a:rPr lang="en-US" dirty="0" err="1"/>
              <a:t>niên</a:t>
            </a:r>
            <a:r>
              <a:rPr lang="en-US" dirty="0"/>
              <a:t> 1950, 1970, 1980 </a:t>
            </a:r>
            <a:r>
              <a:rPr lang="en-US" dirty="0" err="1"/>
              <a:t>và</a:t>
            </a:r>
            <a:r>
              <a:rPr lang="en-US" dirty="0"/>
              <a:t> 1990, </a:t>
            </a:r>
            <a:r>
              <a:rPr lang="en-US" dirty="0" err="1"/>
              <a:t>Bộ</a:t>
            </a:r>
            <a:r>
              <a:rPr lang="en-US" dirty="0"/>
              <a:t> </a:t>
            </a:r>
            <a:r>
              <a:rPr lang="en-US" dirty="0" err="1"/>
              <a:t>Quốc</a:t>
            </a:r>
            <a:r>
              <a:rPr lang="en-US" dirty="0"/>
              <a:t> </a:t>
            </a:r>
            <a:r>
              <a:rPr lang="en-US" dirty="0" err="1"/>
              <a:t>phòng</a:t>
            </a:r>
            <a:r>
              <a:rPr lang="en-US" dirty="0"/>
              <a:t> </a:t>
            </a:r>
            <a:r>
              <a:rPr lang="en-US" dirty="0" err="1"/>
              <a:t>Hoa</a:t>
            </a:r>
            <a:r>
              <a:rPr lang="en-US" dirty="0"/>
              <a:t> </a:t>
            </a:r>
            <a:r>
              <a:rPr lang="en-US" dirty="0" err="1"/>
              <a:t>Kỳ</a:t>
            </a:r>
            <a:r>
              <a:rPr lang="en-US" dirty="0"/>
              <a:t> </a:t>
            </a:r>
            <a:r>
              <a:rPr lang="en-US" dirty="0" err="1"/>
              <a:t>đã</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mạng</a:t>
            </a:r>
            <a:r>
              <a:rPr lang="en-US" dirty="0"/>
              <a:t> </a:t>
            </a:r>
            <a:r>
              <a:rPr lang="en-US" dirty="0" err="1"/>
              <a:t>diện</a:t>
            </a:r>
            <a:r>
              <a:rPr lang="en-US" dirty="0"/>
              <a:t> </a:t>
            </a:r>
            <a:r>
              <a:rPr lang="en-US" dirty="0" err="1"/>
              <a:t>rộng</a:t>
            </a:r>
            <a:r>
              <a:rPr lang="en-US" dirty="0"/>
              <a:t> WAN </a:t>
            </a:r>
            <a:r>
              <a:rPr lang="en-US" dirty="0" err="1"/>
              <a:t>có</a:t>
            </a:r>
            <a:r>
              <a:rPr lang="en-US" dirty="0"/>
              <a:t> </a:t>
            </a:r>
            <a:r>
              <a:rPr lang="en-US" dirty="0" err="1"/>
              <a:t>độ</a:t>
            </a:r>
            <a:r>
              <a:rPr lang="en-US" dirty="0"/>
              <a:t> tin </a:t>
            </a:r>
            <a:r>
              <a:rPr lang="en-US" dirty="0" err="1"/>
              <a:t>cậy</a:t>
            </a:r>
            <a:r>
              <a:rPr lang="en-US" dirty="0"/>
              <a:t> </a:t>
            </a:r>
            <a:r>
              <a:rPr lang="en-US" dirty="0" err="1"/>
              <a:t>cao</a:t>
            </a:r>
            <a:r>
              <a:rPr lang="en-US" dirty="0"/>
              <a:t>, </a:t>
            </a:r>
            <a:r>
              <a:rPr lang="en-US" dirty="0" err="1"/>
              <a:t>nhằm</a:t>
            </a:r>
            <a:r>
              <a:rPr lang="en-US" dirty="0"/>
              <a:t> </a:t>
            </a:r>
            <a:r>
              <a:rPr lang="en-US" dirty="0" err="1"/>
              <a:t>phục</a:t>
            </a:r>
            <a:r>
              <a:rPr lang="en-US" dirty="0"/>
              <a:t> </a:t>
            </a:r>
            <a:r>
              <a:rPr lang="en-US" dirty="0" err="1"/>
              <a:t>vụ</a:t>
            </a:r>
            <a:r>
              <a:rPr lang="en-US" dirty="0"/>
              <a:t> </a:t>
            </a:r>
            <a:r>
              <a:rPr lang="en-US" dirty="0" err="1"/>
              <a:t>các</a:t>
            </a:r>
            <a:r>
              <a:rPr lang="en-US" dirty="0"/>
              <a:t> </a:t>
            </a:r>
            <a:r>
              <a:rPr lang="en-US" dirty="0" err="1"/>
              <a:t>mục</a:t>
            </a:r>
            <a:r>
              <a:rPr lang="en-US" dirty="0"/>
              <a:t> </a:t>
            </a:r>
            <a:r>
              <a:rPr lang="en-US" dirty="0" err="1"/>
              <a:t>đích</a:t>
            </a:r>
            <a:r>
              <a:rPr lang="en-US" dirty="0"/>
              <a:t> </a:t>
            </a:r>
            <a:r>
              <a:rPr lang="en-US" dirty="0" err="1"/>
              <a:t>quân</a:t>
            </a:r>
            <a:r>
              <a:rPr lang="en-US" dirty="0"/>
              <a:t> </a:t>
            </a:r>
            <a:r>
              <a:rPr lang="en-US" dirty="0" err="1"/>
              <a:t>sự</a:t>
            </a:r>
            <a:r>
              <a:rPr lang="en-US" dirty="0"/>
              <a:t> </a:t>
            </a:r>
            <a:r>
              <a:rPr lang="en-US" dirty="0" err="1"/>
              <a:t>và</a:t>
            </a:r>
            <a:r>
              <a:rPr lang="en-US" dirty="0"/>
              <a:t> khoa </a:t>
            </a:r>
            <a:r>
              <a:rPr lang="en-US" dirty="0" err="1"/>
              <a:t>học</a:t>
            </a:r>
            <a:r>
              <a:rPr lang="en-US" dirty="0"/>
              <a:t>.</a:t>
            </a:r>
          </a:p>
          <a:p>
            <a:pPr algn="just"/>
            <a:r>
              <a:rPr lang="en-US" dirty="0"/>
              <a:t>Sau </a:t>
            </a:r>
            <a:r>
              <a:rPr lang="en-US" dirty="0" err="1"/>
              <a:t>này</a:t>
            </a:r>
            <a:r>
              <a:rPr lang="en-US" dirty="0"/>
              <a:t>, WAN </a:t>
            </a:r>
            <a:r>
              <a:rPr lang="en-US" dirty="0" err="1"/>
              <a:t>của</a:t>
            </a:r>
            <a:r>
              <a:rPr lang="en-US" dirty="0"/>
              <a:t> </a:t>
            </a:r>
            <a:r>
              <a:rPr lang="en-US" dirty="0" err="1"/>
              <a:t>Bộ</a:t>
            </a:r>
            <a:r>
              <a:rPr lang="en-US" dirty="0"/>
              <a:t> </a:t>
            </a:r>
            <a:r>
              <a:rPr lang="en-US" dirty="0" err="1"/>
              <a:t>Quốc</a:t>
            </a:r>
            <a:r>
              <a:rPr lang="en-US" dirty="0"/>
              <a:t> </a:t>
            </a:r>
            <a:r>
              <a:rPr lang="en-US" dirty="0" err="1"/>
              <a:t>phòng</a:t>
            </a:r>
            <a:r>
              <a:rPr lang="en-US" dirty="0"/>
              <a:t> </a:t>
            </a:r>
            <a:r>
              <a:rPr lang="en-US" dirty="0" err="1"/>
              <a:t>Hoa</a:t>
            </a:r>
            <a:r>
              <a:rPr lang="en-US" dirty="0"/>
              <a:t> </a:t>
            </a:r>
            <a:r>
              <a:rPr lang="en-US" dirty="0" err="1"/>
              <a:t>Kỳ</a:t>
            </a:r>
            <a:r>
              <a:rPr lang="en-US" dirty="0"/>
              <a:t> </a:t>
            </a:r>
            <a:r>
              <a:rPr lang="en-US" dirty="0" err="1"/>
              <a:t>đã</a:t>
            </a:r>
            <a:r>
              <a:rPr lang="en-US" dirty="0"/>
              <a:t> </a:t>
            </a:r>
            <a:r>
              <a:rPr lang="en-US" dirty="0" err="1"/>
              <a:t>trở</a:t>
            </a:r>
            <a:r>
              <a:rPr lang="en-US" dirty="0"/>
              <a:t> </a:t>
            </a:r>
            <a:r>
              <a:rPr lang="en-US" dirty="0" err="1"/>
              <a:t>thành</a:t>
            </a:r>
            <a:r>
              <a:rPr lang="en-US" dirty="0"/>
              <a:t> Internet</a:t>
            </a:r>
          </a:p>
        </p:txBody>
      </p:sp>
      <p:pic>
        <p:nvPicPr>
          <p:cNvPr id="6146" name="Picture 2" descr="Káº¿t quáº£ hÃ¬nh áº£nh cho máº¡ng internet">
            <a:extLst>
              <a:ext uri="{FF2B5EF4-FFF2-40B4-BE49-F238E27FC236}">
                <a16:creationId xmlns:a16="http://schemas.microsoft.com/office/drawing/2014/main" id="{A121877C-AF03-4249-8E11-898DB4E8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298" y="3480789"/>
            <a:ext cx="3589403" cy="307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3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61B6-3972-44CC-ABB1-3A1AA3EA5831}"/>
              </a:ext>
            </a:extLst>
          </p:cNvPr>
          <p:cNvSpPr>
            <a:spLocks noGrp="1"/>
          </p:cNvSpPr>
          <p:nvPr>
            <p:ph type="title"/>
          </p:nvPr>
        </p:nvSpPr>
        <p:spPr/>
        <p:txBody>
          <a:bodyPr/>
          <a:lstStyle/>
          <a:p>
            <a:r>
              <a:rPr lang="en-US" dirty="0"/>
              <a:t>II. KHÁI NIỆM MẠNG MÁY TÍNH</a:t>
            </a:r>
          </a:p>
        </p:txBody>
      </p:sp>
      <p:sp>
        <p:nvSpPr>
          <p:cNvPr id="3" name="Content Placeholder 2">
            <a:extLst>
              <a:ext uri="{FF2B5EF4-FFF2-40B4-BE49-F238E27FC236}">
                <a16:creationId xmlns:a16="http://schemas.microsoft.com/office/drawing/2014/main" id="{2E39C0FA-AB78-4175-9830-E2BCC38DF5CD}"/>
              </a:ext>
            </a:extLst>
          </p:cNvPr>
          <p:cNvSpPr>
            <a:spLocks noGrp="1"/>
          </p:cNvSpPr>
          <p:nvPr>
            <p:ph idx="1"/>
          </p:nvPr>
        </p:nvSpPr>
        <p:spPr>
          <a:xfrm>
            <a:off x="355600" y="1046946"/>
            <a:ext cx="11480800" cy="5486400"/>
          </a:xfrm>
        </p:spPr>
        <p:txBody>
          <a:bodyPr/>
          <a:lstStyle/>
          <a:p>
            <a:r>
              <a:rPr lang="en-US" dirty="0"/>
              <a:t>Tr</a:t>
            </a:r>
            <a:r>
              <a:rPr lang="vi-VN" dirty="0"/>
              <a:t>ư</a:t>
            </a:r>
            <a:r>
              <a:rPr lang="en-US" dirty="0" err="1"/>
              <a:t>ớc</a:t>
            </a:r>
            <a:r>
              <a:rPr lang="en-US" dirty="0"/>
              <a:t> </a:t>
            </a:r>
            <a:r>
              <a:rPr lang="en-US" dirty="0" err="1"/>
              <a:t>khi</a:t>
            </a:r>
            <a:r>
              <a:rPr lang="en-US" dirty="0"/>
              <a:t> </a:t>
            </a:r>
            <a:r>
              <a:rPr lang="en-US" dirty="0" err="1"/>
              <a:t>xuất</a:t>
            </a:r>
            <a:r>
              <a:rPr lang="en-US" dirty="0"/>
              <a:t> </a:t>
            </a:r>
            <a:r>
              <a:rPr lang="en-US" dirty="0" err="1"/>
              <a:t>hiện</a:t>
            </a:r>
            <a:r>
              <a:rPr lang="en-US" dirty="0"/>
              <a:t> </a:t>
            </a:r>
            <a:r>
              <a:rPr lang="en-US" dirty="0" err="1"/>
              <a:t>mạng</a:t>
            </a:r>
            <a:r>
              <a:rPr lang="en-US" dirty="0"/>
              <a:t> </a:t>
            </a:r>
            <a:r>
              <a:rPr lang="en-US" dirty="0" err="1"/>
              <a:t>máy</a:t>
            </a:r>
            <a:r>
              <a:rPr lang="en-US" dirty="0"/>
              <a:t> </a:t>
            </a:r>
            <a:r>
              <a:rPr lang="en-US" dirty="0" err="1"/>
              <a:t>tính</a:t>
            </a:r>
            <a:r>
              <a:rPr lang="en-US" dirty="0"/>
              <a:t>, ng</a:t>
            </a:r>
            <a:r>
              <a:rPr lang="vi-VN" dirty="0"/>
              <a:t>ư</a:t>
            </a:r>
            <a:r>
              <a:rPr lang="en-US" dirty="0" err="1"/>
              <a:t>ời</a:t>
            </a:r>
            <a:r>
              <a:rPr lang="en-US" dirty="0"/>
              <a:t> ta </a:t>
            </a:r>
            <a:r>
              <a:rPr lang="en-US" dirty="0" err="1"/>
              <a:t>đã</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cách</a:t>
            </a:r>
            <a:r>
              <a:rPr lang="en-US" dirty="0"/>
              <a:t> </a:t>
            </a:r>
            <a:r>
              <a:rPr lang="en-US" dirty="0" err="1"/>
              <a:t>thức</a:t>
            </a:r>
            <a:r>
              <a:rPr lang="en-US" dirty="0"/>
              <a:t> </a:t>
            </a:r>
            <a:r>
              <a:rPr lang="en-US" dirty="0" err="1"/>
              <a:t>khác</a:t>
            </a:r>
            <a:r>
              <a:rPr lang="en-US" dirty="0"/>
              <a:t> </a:t>
            </a:r>
            <a:r>
              <a:rPr lang="en-US" dirty="0" err="1"/>
              <a:t>để</a:t>
            </a:r>
            <a:r>
              <a:rPr lang="en-US" dirty="0"/>
              <a:t> </a:t>
            </a:r>
            <a:r>
              <a:rPr lang="en-US" dirty="0" err="1"/>
              <a:t>truyền</a:t>
            </a:r>
            <a:r>
              <a:rPr lang="en-US" dirty="0"/>
              <a:t> </a:t>
            </a:r>
            <a:r>
              <a:rPr lang="en-US" dirty="0" err="1"/>
              <a:t>dữ</a:t>
            </a:r>
            <a:r>
              <a:rPr lang="en-US" dirty="0"/>
              <a:t> </a:t>
            </a:r>
            <a:r>
              <a:rPr lang="en-US" dirty="0" err="1"/>
              <a:t>liệu</a:t>
            </a:r>
            <a:r>
              <a:rPr lang="en-US" dirty="0"/>
              <a:t>, </a:t>
            </a:r>
            <a:r>
              <a:rPr lang="en-US" dirty="0" err="1"/>
              <a:t>như</a:t>
            </a:r>
            <a:r>
              <a:rPr lang="en-US" dirty="0"/>
              <a:t>:</a:t>
            </a:r>
          </a:p>
        </p:txBody>
      </p:sp>
      <p:pic>
        <p:nvPicPr>
          <p:cNvPr id="4" name="Picture 2">
            <a:extLst>
              <a:ext uri="{FF2B5EF4-FFF2-40B4-BE49-F238E27FC236}">
                <a16:creationId xmlns:a16="http://schemas.microsoft.com/office/drawing/2014/main" id="{E3482611-FDF7-40A8-879A-515BE7418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18" y="3277576"/>
            <a:ext cx="5762164" cy="311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BF77D1A4-1DB2-4D70-90D9-AF4FCADFF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2796767"/>
            <a:ext cx="5562600" cy="37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2C388CB-FB57-424C-A4A8-538AE9B47154}"/>
              </a:ext>
            </a:extLst>
          </p:cNvPr>
          <p:cNvSpPr txBox="1"/>
          <p:nvPr/>
        </p:nvSpPr>
        <p:spPr>
          <a:xfrm>
            <a:off x="1555423" y="2271860"/>
            <a:ext cx="3968684" cy="584775"/>
          </a:xfrm>
          <a:prstGeom prst="rect">
            <a:avLst/>
          </a:prstGeom>
          <a:noFill/>
        </p:spPr>
        <p:txBody>
          <a:bodyPr wrap="square" rtlCol="0">
            <a:spAutoFit/>
          </a:bodyPr>
          <a:lstStyle/>
          <a:p>
            <a:pPr algn="ctr"/>
            <a:r>
              <a:rPr lang="en-US" sz="3200" dirty="0" err="1">
                <a:solidFill>
                  <a:srgbClr val="FF0000"/>
                </a:solidFill>
              </a:rPr>
              <a:t>Mạng</a:t>
            </a:r>
            <a:r>
              <a:rPr lang="en-US" sz="3200" dirty="0">
                <a:solidFill>
                  <a:srgbClr val="FF0000"/>
                </a:solidFill>
              </a:rPr>
              <a:t> </a:t>
            </a:r>
            <a:r>
              <a:rPr lang="en-US" sz="3200" dirty="0" err="1">
                <a:solidFill>
                  <a:srgbClr val="FF0000"/>
                </a:solidFill>
              </a:rPr>
              <a:t>điện</a:t>
            </a:r>
            <a:r>
              <a:rPr lang="en-US" sz="3200" dirty="0">
                <a:solidFill>
                  <a:srgbClr val="FF0000"/>
                </a:solidFill>
              </a:rPr>
              <a:t> </a:t>
            </a:r>
            <a:r>
              <a:rPr lang="en-US" sz="3200" dirty="0" err="1">
                <a:solidFill>
                  <a:srgbClr val="FF0000"/>
                </a:solidFill>
              </a:rPr>
              <a:t>báo</a:t>
            </a:r>
            <a:endParaRPr lang="en-US" sz="3200" dirty="0">
              <a:solidFill>
                <a:srgbClr val="FF0000"/>
              </a:solidFill>
            </a:endParaRPr>
          </a:p>
        </p:txBody>
      </p:sp>
      <p:sp>
        <p:nvSpPr>
          <p:cNvPr id="7" name="TextBox 6">
            <a:extLst>
              <a:ext uri="{FF2B5EF4-FFF2-40B4-BE49-F238E27FC236}">
                <a16:creationId xmlns:a16="http://schemas.microsoft.com/office/drawing/2014/main" id="{DE117B1D-542D-44BE-892E-7B90BF5F3B8A}"/>
              </a:ext>
            </a:extLst>
          </p:cNvPr>
          <p:cNvSpPr txBox="1"/>
          <p:nvPr/>
        </p:nvSpPr>
        <p:spPr>
          <a:xfrm>
            <a:off x="7016088" y="2211992"/>
            <a:ext cx="4382824" cy="584775"/>
          </a:xfrm>
          <a:prstGeom prst="rect">
            <a:avLst/>
          </a:prstGeom>
          <a:noFill/>
        </p:spPr>
        <p:txBody>
          <a:bodyPr wrap="square" rtlCol="0">
            <a:spAutoFit/>
          </a:bodyPr>
          <a:lstStyle/>
          <a:p>
            <a:pPr algn="ctr"/>
            <a:r>
              <a:rPr lang="en-US" sz="3200" dirty="0" err="1">
                <a:solidFill>
                  <a:srgbClr val="FF0000"/>
                </a:solidFill>
              </a:rPr>
              <a:t>Mạng</a:t>
            </a:r>
            <a:r>
              <a:rPr lang="en-US" sz="3200" dirty="0">
                <a:solidFill>
                  <a:srgbClr val="FF0000"/>
                </a:solidFill>
              </a:rPr>
              <a:t> h</a:t>
            </a:r>
            <a:r>
              <a:rPr lang="vi-VN" sz="3200" dirty="0">
                <a:solidFill>
                  <a:srgbClr val="FF0000"/>
                </a:solidFill>
              </a:rPr>
              <a:t>ư</a:t>
            </a:r>
            <a:r>
              <a:rPr lang="en-US" sz="3200" dirty="0" err="1">
                <a:solidFill>
                  <a:srgbClr val="FF0000"/>
                </a:solidFill>
              </a:rPr>
              <a:t>ớng</a:t>
            </a:r>
            <a:r>
              <a:rPr lang="en-US" sz="3200" dirty="0">
                <a:solidFill>
                  <a:srgbClr val="FF0000"/>
                </a:solidFill>
              </a:rPr>
              <a:t> </a:t>
            </a:r>
            <a:r>
              <a:rPr lang="en-US" sz="3200" dirty="0" err="1">
                <a:solidFill>
                  <a:srgbClr val="FF0000"/>
                </a:solidFill>
              </a:rPr>
              <a:t>đầu</a:t>
            </a:r>
            <a:r>
              <a:rPr lang="en-US" sz="3200" dirty="0">
                <a:solidFill>
                  <a:srgbClr val="FF0000"/>
                </a:solidFill>
              </a:rPr>
              <a:t> </a:t>
            </a:r>
            <a:r>
              <a:rPr lang="en-US" sz="3200" dirty="0" err="1">
                <a:solidFill>
                  <a:srgbClr val="FF0000"/>
                </a:solidFill>
              </a:rPr>
              <a:t>cuối</a:t>
            </a:r>
            <a:endParaRPr lang="en-US" sz="3200" dirty="0">
              <a:solidFill>
                <a:srgbClr val="FF0000"/>
              </a:solidFill>
            </a:endParaRPr>
          </a:p>
        </p:txBody>
      </p:sp>
    </p:spTree>
    <p:extLst>
      <p:ext uri="{BB962C8B-B14F-4D97-AF65-F5344CB8AC3E}">
        <p14:creationId xmlns:p14="http://schemas.microsoft.com/office/powerpoint/2010/main" val="33926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3C4F-C3BE-4FB3-9EBC-67A76D594139}"/>
              </a:ext>
            </a:extLst>
          </p:cNvPr>
          <p:cNvSpPr>
            <a:spLocks noGrp="1"/>
          </p:cNvSpPr>
          <p:nvPr>
            <p:ph type="title"/>
          </p:nvPr>
        </p:nvSpPr>
        <p:spPr/>
        <p:txBody>
          <a:bodyPr/>
          <a:lstStyle/>
          <a:p>
            <a:r>
              <a:rPr lang="en-US" dirty="0"/>
              <a:t>II. KHÁI NIỆM MẠNG MÁY TÍNH</a:t>
            </a:r>
          </a:p>
        </p:txBody>
      </p:sp>
      <p:sp>
        <p:nvSpPr>
          <p:cNvPr id="3" name="Content Placeholder 2">
            <a:extLst>
              <a:ext uri="{FF2B5EF4-FFF2-40B4-BE49-F238E27FC236}">
                <a16:creationId xmlns:a16="http://schemas.microsoft.com/office/drawing/2014/main" id="{3B3511D3-4314-4986-AB3C-C82B62167672}"/>
              </a:ext>
            </a:extLst>
          </p:cNvPr>
          <p:cNvSpPr>
            <a:spLocks noGrp="1"/>
          </p:cNvSpPr>
          <p:nvPr>
            <p:ph idx="1"/>
          </p:nvPr>
        </p:nvSpPr>
        <p:spPr/>
        <p:txBody>
          <a:bodyPr/>
          <a:lstStyle/>
          <a:p>
            <a:r>
              <a:rPr lang="en-US" dirty="0"/>
              <a:t>Cho </a:t>
            </a:r>
            <a:r>
              <a:rPr lang="en-US" dirty="0" err="1"/>
              <a:t>đến</a:t>
            </a:r>
            <a:r>
              <a:rPr lang="en-US" dirty="0"/>
              <a:t> </a:t>
            </a:r>
            <a:r>
              <a:rPr lang="en-US" dirty="0" err="1"/>
              <a:t>khi</a:t>
            </a:r>
            <a:r>
              <a:rPr lang="en-US" dirty="0"/>
              <a:t> </a:t>
            </a:r>
            <a:r>
              <a:rPr lang="en-US" dirty="0" err="1"/>
              <a:t>máy</a:t>
            </a:r>
            <a:r>
              <a:rPr lang="en-US" dirty="0"/>
              <a:t> </a:t>
            </a:r>
            <a:r>
              <a:rPr lang="en-US" dirty="0" err="1"/>
              <a:t>tính</a:t>
            </a:r>
            <a:r>
              <a:rPr lang="en-US" dirty="0"/>
              <a:t> </a:t>
            </a:r>
            <a:r>
              <a:rPr lang="en-US" dirty="0" err="1"/>
              <a:t>xuất</a:t>
            </a:r>
            <a:r>
              <a:rPr lang="en-US" dirty="0"/>
              <a:t> </a:t>
            </a:r>
            <a:r>
              <a:rPr lang="en-US" dirty="0" err="1"/>
              <a:t>hiện</a:t>
            </a:r>
            <a:r>
              <a:rPr lang="en-US" dirty="0"/>
              <a:t>, ng</a:t>
            </a:r>
            <a:r>
              <a:rPr lang="vi-VN" dirty="0"/>
              <a:t>ư</a:t>
            </a:r>
            <a:r>
              <a:rPr lang="en-US" dirty="0" err="1"/>
              <a:t>ời</a:t>
            </a:r>
            <a:r>
              <a:rPr lang="en-US" dirty="0"/>
              <a:t> ta </a:t>
            </a:r>
            <a:r>
              <a:rPr lang="en-US" dirty="0" err="1"/>
              <a:t>có</a:t>
            </a:r>
            <a:r>
              <a:rPr lang="en-US" dirty="0"/>
              <a:t> </a:t>
            </a:r>
            <a:r>
              <a:rPr lang="en-US" dirty="0" err="1"/>
              <a:t>nhu</a:t>
            </a:r>
            <a:r>
              <a:rPr lang="en-US" dirty="0"/>
              <a:t> </a:t>
            </a:r>
            <a:r>
              <a:rPr lang="en-US" dirty="0" err="1"/>
              <a:t>cầu</a:t>
            </a:r>
            <a:r>
              <a:rPr lang="en-US" dirty="0"/>
              <a:t> </a:t>
            </a:r>
            <a:r>
              <a:rPr lang="en-US" dirty="0" err="1"/>
              <a:t>trao</a:t>
            </a:r>
            <a:r>
              <a:rPr lang="en-US" dirty="0"/>
              <a:t> </a:t>
            </a:r>
            <a:r>
              <a:rPr lang="en-US" dirty="0" err="1"/>
              <a:t>đổi</a:t>
            </a:r>
            <a:r>
              <a:rPr lang="en-US" dirty="0"/>
              <a:t> </a:t>
            </a:r>
            <a:r>
              <a:rPr lang="en-US" dirty="0" err="1"/>
              <a:t>dữ</a:t>
            </a:r>
            <a:r>
              <a:rPr lang="en-US" dirty="0"/>
              <a:t> </a:t>
            </a:r>
            <a:r>
              <a:rPr lang="en-US" dirty="0" err="1"/>
              <a:t>liệu</a:t>
            </a:r>
            <a:r>
              <a:rPr lang="en-US" dirty="0"/>
              <a:t> </a:t>
            </a:r>
            <a:r>
              <a:rPr lang="en-US" dirty="0" err="1"/>
              <a:t>và</a:t>
            </a:r>
            <a:r>
              <a:rPr lang="en-US" dirty="0"/>
              <a:t> chia </a:t>
            </a:r>
            <a:r>
              <a:rPr lang="en-US" dirty="0" err="1"/>
              <a:t>sẻ</a:t>
            </a:r>
            <a:r>
              <a:rPr lang="en-US" dirty="0"/>
              <a:t> </a:t>
            </a:r>
            <a:r>
              <a:rPr lang="en-US" dirty="0" err="1"/>
              <a:t>tài</a:t>
            </a:r>
            <a:r>
              <a:rPr lang="en-US" dirty="0"/>
              <a:t> </a:t>
            </a:r>
            <a:r>
              <a:rPr lang="en-US" dirty="0" err="1"/>
              <a:t>nguyên</a:t>
            </a:r>
            <a:r>
              <a:rPr lang="en-US" dirty="0"/>
              <a:t> </a:t>
            </a:r>
            <a:r>
              <a:rPr lang="en-US" dirty="0" err="1"/>
              <a:t>giữa</a:t>
            </a:r>
            <a:r>
              <a:rPr lang="en-US" dirty="0"/>
              <a:t> </a:t>
            </a:r>
            <a:r>
              <a:rPr lang="en-US" dirty="0" err="1"/>
              <a:t>các</a:t>
            </a:r>
            <a:r>
              <a:rPr lang="en-US" dirty="0"/>
              <a:t> </a:t>
            </a:r>
            <a:r>
              <a:rPr lang="en-US" dirty="0" err="1"/>
              <a:t>máy</a:t>
            </a:r>
            <a:r>
              <a:rPr lang="en-US" dirty="0"/>
              <a:t> </a:t>
            </a:r>
            <a:r>
              <a:rPr lang="en-US" dirty="0" err="1"/>
              <a:t>tính</a:t>
            </a:r>
            <a:r>
              <a:rPr lang="en-US" dirty="0"/>
              <a:t>. </a:t>
            </a:r>
            <a:r>
              <a:rPr lang="en-US" dirty="0" err="1"/>
              <a:t>Từ</a:t>
            </a:r>
            <a:r>
              <a:rPr lang="en-US" dirty="0"/>
              <a:t> </a:t>
            </a:r>
            <a:r>
              <a:rPr lang="en-US" dirty="0" err="1"/>
              <a:t>đó</a:t>
            </a:r>
            <a:r>
              <a:rPr lang="en-US" dirty="0"/>
              <a:t>, </a:t>
            </a:r>
            <a:r>
              <a:rPr lang="en-US" dirty="0" err="1"/>
              <a:t>khái</a:t>
            </a:r>
            <a:r>
              <a:rPr lang="en-US" dirty="0"/>
              <a:t> </a:t>
            </a:r>
            <a:r>
              <a:rPr lang="en-US" dirty="0" err="1"/>
              <a:t>niệm</a:t>
            </a:r>
            <a:r>
              <a:rPr lang="en-US" dirty="0"/>
              <a:t> </a:t>
            </a:r>
            <a:r>
              <a:rPr lang="en-US" dirty="0" err="1"/>
              <a:t>mạng</a:t>
            </a:r>
            <a:r>
              <a:rPr lang="en-US" dirty="0"/>
              <a:t> </a:t>
            </a:r>
            <a:r>
              <a:rPr lang="en-US" dirty="0" err="1"/>
              <a:t>máy</a:t>
            </a:r>
            <a:r>
              <a:rPr lang="en-US" dirty="0"/>
              <a:t> </a:t>
            </a:r>
            <a:r>
              <a:rPr lang="en-US" dirty="0" err="1"/>
              <a:t>tính</a:t>
            </a:r>
            <a:r>
              <a:rPr lang="en-US" dirty="0"/>
              <a:t> ra </a:t>
            </a:r>
            <a:r>
              <a:rPr lang="en-US" dirty="0" err="1"/>
              <a:t>đời</a:t>
            </a:r>
            <a:r>
              <a:rPr lang="en-US" dirty="0"/>
              <a:t>.</a:t>
            </a:r>
          </a:p>
        </p:txBody>
      </p:sp>
      <p:pic>
        <p:nvPicPr>
          <p:cNvPr id="4" name="Picture 2">
            <a:extLst>
              <a:ext uri="{FF2B5EF4-FFF2-40B4-BE49-F238E27FC236}">
                <a16:creationId xmlns:a16="http://schemas.microsoft.com/office/drawing/2014/main" id="{9B584F2E-12C8-4814-8422-3379F4C2A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604" y="2638720"/>
            <a:ext cx="617561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83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KHÁI NIỆM MẠNG MÁY TÍNH</a:t>
            </a:r>
          </a:p>
        </p:txBody>
      </p:sp>
      <p:sp>
        <p:nvSpPr>
          <p:cNvPr id="3" name="Content Placeholder 2"/>
          <p:cNvSpPr>
            <a:spLocks noGrp="1"/>
          </p:cNvSpPr>
          <p:nvPr>
            <p:ph idx="1"/>
          </p:nvPr>
        </p:nvSpPr>
        <p:spPr/>
        <p:txBody>
          <a:bodyPr/>
          <a:lstStyle/>
          <a:p>
            <a:pPr algn="just">
              <a:spcBef>
                <a:spcPts val="1800"/>
              </a:spcBef>
            </a:pPr>
            <a:r>
              <a:rPr lang="en-US" dirty="0" err="1"/>
              <a:t>Mạng</a:t>
            </a:r>
            <a:r>
              <a:rPr lang="en-US" dirty="0"/>
              <a:t> </a:t>
            </a:r>
            <a:r>
              <a:rPr lang="en-US" dirty="0" err="1"/>
              <a:t>máy</a:t>
            </a:r>
            <a:r>
              <a:rPr lang="en-US" dirty="0"/>
              <a:t> </a:t>
            </a:r>
            <a:r>
              <a:rPr lang="en-US" dirty="0" err="1"/>
              <a:t>tính</a:t>
            </a:r>
            <a:r>
              <a:rPr lang="en-US" dirty="0"/>
              <a:t> </a:t>
            </a:r>
            <a:r>
              <a:rPr lang="en-US" dirty="0" err="1"/>
              <a:t>kà</a:t>
            </a:r>
            <a:r>
              <a:rPr lang="en-US" dirty="0"/>
              <a:t> </a:t>
            </a:r>
            <a:r>
              <a:rPr lang="en-US" dirty="0" err="1"/>
              <a:t>tập</a:t>
            </a:r>
            <a:r>
              <a:rPr lang="en-US" dirty="0"/>
              <a:t> </a:t>
            </a:r>
            <a:r>
              <a:rPr lang="en-US" dirty="0" err="1"/>
              <a:t>hợp</a:t>
            </a:r>
            <a:r>
              <a:rPr lang="en-US" dirty="0"/>
              <a:t> </a:t>
            </a:r>
            <a:r>
              <a:rPr lang="en-US" dirty="0" err="1"/>
              <a:t>của</a:t>
            </a:r>
            <a:r>
              <a:rPr lang="en-US" dirty="0"/>
              <a:t> </a:t>
            </a:r>
            <a:r>
              <a:rPr lang="en-US" dirty="0" err="1"/>
              <a:t>các</a:t>
            </a:r>
            <a:r>
              <a:rPr lang="en-US" dirty="0"/>
              <a:t> </a:t>
            </a:r>
            <a:r>
              <a:rPr lang="en-US" dirty="0" err="1"/>
              <a:t>máy</a:t>
            </a:r>
            <a:r>
              <a:rPr lang="en-US" dirty="0"/>
              <a:t> </a:t>
            </a:r>
            <a:r>
              <a:rPr lang="en-US" dirty="0" err="1"/>
              <a:t>tính</a:t>
            </a:r>
            <a:r>
              <a:rPr lang="en-US" dirty="0"/>
              <a:t> </a:t>
            </a:r>
            <a:r>
              <a:rPr lang="en-US" dirty="0" err="1"/>
              <a:t>độc</a:t>
            </a:r>
            <a:r>
              <a:rPr lang="en-US" dirty="0"/>
              <a:t> </a:t>
            </a:r>
            <a:r>
              <a:rPr lang="en-US" dirty="0" err="1"/>
              <a:t>lập</a:t>
            </a:r>
            <a:r>
              <a:rPr lang="en-US" dirty="0"/>
              <a:t> </a:t>
            </a:r>
            <a:r>
              <a:rPr lang="en-US" dirty="0" err="1"/>
              <a:t>được</a:t>
            </a:r>
            <a:r>
              <a:rPr lang="en-US" dirty="0"/>
              <a:t> </a:t>
            </a:r>
            <a:r>
              <a:rPr lang="en-US" dirty="0" err="1"/>
              <a:t>kết</a:t>
            </a:r>
            <a:r>
              <a:rPr lang="en-US" dirty="0"/>
              <a:t> </a:t>
            </a:r>
            <a:r>
              <a:rPr lang="en-US" dirty="0" err="1"/>
              <a:t>nối</a:t>
            </a:r>
            <a:r>
              <a:rPr lang="en-US" dirty="0"/>
              <a:t> </a:t>
            </a:r>
            <a:r>
              <a:rPr lang="en-US" dirty="0" err="1"/>
              <a:t>bằng</a:t>
            </a:r>
            <a:r>
              <a:rPr lang="en-US" dirty="0"/>
              <a:t> </a:t>
            </a:r>
            <a:r>
              <a:rPr lang="en-US" dirty="0" err="1"/>
              <a:t>một</a:t>
            </a:r>
            <a:r>
              <a:rPr lang="en-US" dirty="0"/>
              <a:t> </a:t>
            </a:r>
            <a:r>
              <a:rPr lang="en-US" dirty="0" err="1"/>
              <a:t>cấu</a:t>
            </a:r>
            <a:r>
              <a:rPr lang="en-US" dirty="0"/>
              <a:t> </a:t>
            </a:r>
            <a:r>
              <a:rPr lang="en-US" dirty="0" err="1"/>
              <a:t>trúc</a:t>
            </a:r>
            <a:r>
              <a:rPr lang="en-US" dirty="0"/>
              <a:t> </a:t>
            </a:r>
            <a:r>
              <a:rPr lang="en-US" dirty="0" err="1"/>
              <a:t>nào</a:t>
            </a:r>
            <a:r>
              <a:rPr lang="en-US" dirty="0"/>
              <a:t> </a:t>
            </a:r>
            <a:r>
              <a:rPr lang="en-US" dirty="0" err="1"/>
              <a:t>đó</a:t>
            </a:r>
            <a:r>
              <a:rPr lang="en-US" dirty="0"/>
              <a:t> </a:t>
            </a:r>
            <a:r>
              <a:rPr lang="en-US" dirty="0" err="1"/>
              <a:t>nhằm</a:t>
            </a:r>
            <a:r>
              <a:rPr lang="en-US" dirty="0"/>
              <a:t> </a:t>
            </a:r>
            <a:r>
              <a:rPr lang="en-US" dirty="0" err="1"/>
              <a:t>trao</a:t>
            </a:r>
            <a:r>
              <a:rPr lang="en-US" dirty="0"/>
              <a:t> </a:t>
            </a:r>
            <a:r>
              <a:rPr lang="en-US" dirty="0" err="1"/>
              <a:t>đổi</a:t>
            </a:r>
            <a:r>
              <a:rPr lang="en-US" dirty="0"/>
              <a:t> </a:t>
            </a:r>
            <a:r>
              <a:rPr lang="en-US" dirty="0" err="1"/>
              <a:t>thông</a:t>
            </a:r>
            <a:r>
              <a:rPr lang="en-US" dirty="0"/>
              <a:t> tin </a:t>
            </a:r>
            <a:r>
              <a:rPr lang="en-US" dirty="0" err="1"/>
              <a:t>và</a:t>
            </a:r>
            <a:r>
              <a:rPr lang="en-US" dirty="0"/>
              <a:t> </a:t>
            </a:r>
            <a:r>
              <a:rPr lang="en-US" dirty="0" err="1"/>
              <a:t>sử</a:t>
            </a:r>
            <a:r>
              <a:rPr lang="en-US" dirty="0"/>
              <a:t> </a:t>
            </a:r>
            <a:r>
              <a:rPr lang="en-US" dirty="0" err="1"/>
              <a:t>dụng</a:t>
            </a:r>
            <a:r>
              <a:rPr lang="en-US" dirty="0"/>
              <a:t> </a:t>
            </a:r>
            <a:r>
              <a:rPr lang="en-US" dirty="0" err="1"/>
              <a:t>chung</a:t>
            </a:r>
            <a:r>
              <a:rPr lang="en-US" dirty="0"/>
              <a:t> </a:t>
            </a:r>
            <a:r>
              <a:rPr lang="en-US" dirty="0" err="1"/>
              <a:t>tài</a:t>
            </a:r>
            <a:r>
              <a:rPr lang="en-US" dirty="0"/>
              <a:t> </a:t>
            </a:r>
            <a:r>
              <a:rPr lang="en-US" dirty="0" err="1"/>
              <a:t>nguyên</a:t>
            </a:r>
            <a:r>
              <a:rPr lang="en-US" dirty="0"/>
              <a:t>.</a:t>
            </a:r>
          </a:p>
          <a:p>
            <a:pPr algn="just">
              <a:spcBef>
                <a:spcPts val="1800"/>
              </a:spcBef>
            </a:pPr>
            <a:r>
              <a:rPr lang="en-US" dirty="0" err="1"/>
              <a:t>Hai</a:t>
            </a:r>
            <a:r>
              <a:rPr lang="en-US" dirty="0"/>
              <a:t> </a:t>
            </a:r>
            <a:r>
              <a:rPr lang="en-US" dirty="0" err="1"/>
              <a:t>máy</a:t>
            </a:r>
            <a:r>
              <a:rPr lang="en-US" dirty="0"/>
              <a:t> </a:t>
            </a:r>
            <a:r>
              <a:rPr lang="en-US" dirty="0" err="1"/>
              <a:t>tính</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kết</a:t>
            </a:r>
            <a:r>
              <a:rPr lang="en-US" dirty="0"/>
              <a:t> </a:t>
            </a:r>
            <a:r>
              <a:rPr lang="en-US" dirty="0" err="1"/>
              <a:t>nối</a:t>
            </a:r>
            <a:r>
              <a:rPr lang="en-US" dirty="0"/>
              <a:t> </a:t>
            </a:r>
            <a:r>
              <a:rPr lang="en-US" dirty="0" err="1"/>
              <a:t>nếu</a:t>
            </a:r>
            <a:r>
              <a:rPr lang="en-US" dirty="0"/>
              <a:t> </a:t>
            </a:r>
            <a:r>
              <a:rPr lang="en-US" dirty="0" err="1"/>
              <a:t>chúng</a:t>
            </a:r>
            <a:r>
              <a:rPr lang="en-US" dirty="0"/>
              <a:t> </a:t>
            </a:r>
            <a:r>
              <a:rPr lang="en-US" dirty="0" err="1"/>
              <a:t>có</a:t>
            </a:r>
            <a:r>
              <a:rPr lang="en-US" dirty="0"/>
              <a:t> </a:t>
            </a:r>
            <a:r>
              <a:rPr lang="en-US" dirty="0" err="1"/>
              <a:t>thể</a:t>
            </a:r>
            <a:r>
              <a:rPr lang="en-US" dirty="0"/>
              <a:t> </a:t>
            </a:r>
            <a:r>
              <a:rPr lang="en-US" dirty="0" err="1"/>
              <a:t>trao</a:t>
            </a:r>
            <a:r>
              <a:rPr lang="en-US" dirty="0"/>
              <a:t> </a:t>
            </a:r>
            <a:r>
              <a:rPr lang="en-US" dirty="0" err="1"/>
              <a:t>đổi</a:t>
            </a:r>
            <a:r>
              <a:rPr lang="en-US" dirty="0"/>
              <a:t> </a:t>
            </a:r>
            <a:r>
              <a:rPr lang="en-US" dirty="0" err="1"/>
              <a:t>thông</a:t>
            </a:r>
            <a:r>
              <a:rPr lang="en-US" dirty="0"/>
              <a:t> tin.</a:t>
            </a:r>
          </a:p>
          <a:p>
            <a:pPr algn="just">
              <a:spcBef>
                <a:spcPts val="1800"/>
              </a:spcBef>
            </a:pPr>
            <a:r>
              <a:rPr lang="en-US" dirty="0" err="1"/>
              <a:t>Kết</a:t>
            </a:r>
            <a:r>
              <a:rPr lang="en-US" dirty="0"/>
              <a:t> </a:t>
            </a:r>
            <a:r>
              <a:rPr lang="en-US" dirty="0" err="1"/>
              <a:t>nối</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dây</a:t>
            </a:r>
            <a:r>
              <a:rPr lang="en-US" dirty="0"/>
              <a:t> </a:t>
            </a:r>
            <a:r>
              <a:rPr lang="en-US" dirty="0" err="1"/>
              <a:t>đồng</a:t>
            </a:r>
            <a:r>
              <a:rPr lang="en-US" dirty="0"/>
              <a:t>, </a:t>
            </a:r>
            <a:r>
              <a:rPr lang="en-US" dirty="0" err="1"/>
              <a:t>cáp</a:t>
            </a:r>
            <a:r>
              <a:rPr lang="en-US" dirty="0"/>
              <a:t> </a:t>
            </a:r>
            <a:r>
              <a:rPr lang="en-US" dirty="0" err="1"/>
              <a:t>quang</a:t>
            </a:r>
            <a:r>
              <a:rPr lang="en-US" dirty="0"/>
              <a:t>, </a:t>
            </a:r>
            <a:r>
              <a:rPr lang="en-US" dirty="0" err="1"/>
              <a:t>sóng</a:t>
            </a:r>
            <a:r>
              <a:rPr lang="en-US" dirty="0"/>
              <a:t> </a:t>
            </a:r>
            <a:r>
              <a:rPr lang="en-US" dirty="0" err="1"/>
              <a:t>ngắn</a:t>
            </a:r>
            <a:r>
              <a:rPr lang="en-US" dirty="0"/>
              <a:t>, </a:t>
            </a:r>
            <a:r>
              <a:rPr lang="en-US" dirty="0" err="1"/>
              <a:t>sóng</a:t>
            </a:r>
            <a:r>
              <a:rPr lang="en-US" dirty="0"/>
              <a:t> </a:t>
            </a:r>
            <a:r>
              <a:rPr lang="en-US" dirty="0" err="1"/>
              <a:t>hồng</a:t>
            </a:r>
            <a:r>
              <a:rPr lang="en-US" dirty="0"/>
              <a:t> </a:t>
            </a:r>
            <a:r>
              <a:rPr lang="en-US" dirty="0" err="1"/>
              <a:t>ngoại</a:t>
            </a:r>
            <a:r>
              <a:rPr lang="en-US" dirty="0"/>
              <a:t>, </a:t>
            </a:r>
            <a:r>
              <a:rPr lang="en-US" dirty="0" err="1"/>
              <a:t>truyền</a:t>
            </a:r>
            <a:r>
              <a:rPr lang="en-US" dirty="0"/>
              <a:t> </a:t>
            </a:r>
            <a:r>
              <a:rPr lang="en-US" dirty="0" err="1"/>
              <a:t>vệ</a:t>
            </a:r>
            <a:r>
              <a:rPr lang="en-US" dirty="0"/>
              <a:t> </a:t>
            </a:r>
            <a:r>
              <a:rPr lang="en-US" dirty="0" err="1"/>
              <a:t>tinh</a:t>
            </a:r>
            <a:r>
              <a:rPr lang="en-US" dirty="0"/>
              <a:t>…</a:t>
            </a:r>
          </a:p>
          <a:p>
            <a:endParaRPr lang="en-US" dirty="0"/>
          </a:p>
        </p:txBody>
      </p:sp>
    </p:spTree>
    <p:extLst>
      <p:ext uri="{BB962C8B-B14F-4D97-AF65-F5344CB8AC3E}">
        <p14:creationId xmlns:p14="http://schemas.microsoft.com/office/powerpoint/2010/main" val="8814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8120-0052-415C-8935-647697CC9F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C6F928-BC01-446C-9838-0A56DAE4B5B8}"/>
              </a:ext>
            </a:extLst>
          </p:cNvPr>
          <p:cNvSpPr>
            <a:spLocks noGrp="1"/>
          </p:cNvSpPr>
          <p:nvPr>
            <p:ph idx="1"/>
          </p:nvPr>
        </p:nvSpPr>
        <p:spPr/>
        <p:txBody>
          <a:bodyPr/>
          <a:lstStyle/>
          <a:p>
            <a:endParaRPr lang="en-US"/>
          </a:p>
        </p:txBody>
      </p:sp>
      <p:pic>
        <p:nvPicPr>
          <p:cNvPr id="7170" name="Picture 2" descr="Káº¿t quáº£ hÃ¬nh áº£nh cho khÃ¡i niá»m máº¡ng mÃ¡y tÃ­nh">
            <a:extLst>
              <a:ext uri="{FF2B5EF4-FFF2-40B4-BE49-F238E27FC236}">
                <a16:creationId xmlns:a16="http://schemas.microsoft.com/office/drawing/2014/main" id="{F8853312-2100-49D0-B756-E4BDFA0F79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250" y="993263"/>
            <a:ext cx="6958766" cy="487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5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5AB9-A69F-43BA-B4A1-8A5710EFBFF5}"/>
              </a:ext>
            </a:extLst>
          </p:cNvPr>
          <p:cNvSpPr>
            <a:spLocks noGrp="1"/>
          </p:cNvSpPr>
          <p:nvPr>
            <p:ph type="title"/>
          </p:nvPr>
        </p:nvSpPr>
        <p:spPr/>
        <p:txBody>
          <a:bodyPr/>
          <a:lstStyle/>
          <a:p>
            <a:r>
              <a:rPr lang="en-US" dirty="0"/>
              <a:t>III. CẤU TRÚC TỔNG QUÁT CỦA MẠNG MÁY TÍNH</a:t>
            </a:r>
          </a:p>
        </p:txBody>
      </p:sp>
      <p:sp>
        <p:nvSpPr>
          <p:cNvPr id="3" name="Content Placeholder 2">
            <a:extLst>
              <a:ext uri="{FF2B5EF4-FFF2-40B4-BE49-F238E27FC236}">
                <a16:creationId xmlns:a16="http://schemas.microsoft.com/office/drawing/2014/main" id="{DE0F9963-A581-4B7F-9EAE-E164B83D4880}"/>
              </a:ext>
            </a:extLst>
          </p:cNvPr>
          <p:cNvSpPr>
            <a:spLocks noGrp="1"/>
          </p:cNvSpPr>
          <p:nvPr>
            <p:ph idx="1"/>
          </p:nvPr>
        </p:nvSpPr>
        <p:spPr/>
        <p:txBody>
          <a:bodyPr/>
          <a:lstStyle/>
          <a:p>
            <a:pPr algn="just"/>
            <a:r>
              <a:rPr lang="en-US" dirty="0" err="1"/>
              <a:t>Phần</a:t>
            </a:r>
            <a:r>
              <a:rPr lang="en-US" dirty="0"/>
              <a:t> </a:t>
            </a:r>
            <a:r>
              <a:rPr lang="en-US" dirty="0" err="1"/>
              <a:t>ngoại</a:t>
            </a:r>
            <a:r>
              <a:rPr lang="en-US" dirty="0"/>
              <a:t> </a:t>
            </a:r>
            <a:r>
              <a:rPr lang="en-US" dirty="0" err="1"/>
              <a:t>biên</a:t>
            </a:r>
            <a:r>
              <a:rPr lang="en-US" dirty="0"/>
              <a:t> (network edge) </a:t>
            </a:r>
            <a:r>
              <a:rPr lang="en-US" dirty="0" err="1"/>
              <a:t>gồm</a:t>
            </a:r>
            <a:r>
              <a:rPr lang="en-US" dirty="0"/>
              <a:t> </a:t>
            </a:r>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r>
              <a:rPr lang="en-US" dirty="0"/>
              <a:t>, </a:t>
            </a:r>
            <a:r>
              <a:rPr lang="en-US" dirty="0" err="1"/>
              <a:t>các</a:t>
            </a:r>
            <a:r>
              <a:rPr lang="en-US" dirty="0"/>
              <a:t> </a:t>
            </a:r>
            <a:r>
              <a:rPr lang="en-US" dirty="0" err="1"/>
              <a:t>máy</a:t>
            </a:r>
            <a:r>
              <a:rPr lang="en-US" dirty="0"/>
              <a:t> </a:t>
            </a:r>
            <a:r>
              <a:rPr lang="en-US" dirty="0" err="1"/>
              <a:t>tính</a:t>
            </a:r>
            <a:r>
              <a:rPr lang="en-US" dirty="0"/>
              <a:t> </a:t>
            </a:r>
            <a:r>
              <a:rPr lang="en-US" dirty="0" err="1"/>
              <a:t>nối</a:t>
            </a:r>
            <a:r>
              <a:rPr lang="en-US" dirty="0"/>
              <a:t> </a:t>
            </a:r>
            <a:r>
              <a:rPr lang="en-US" dirty="0" err="1"/>
              <a:t>vào</a:t>
            </a:r>
            <a:r>
              <a:rPr lang="en-US" dirty="0"/>
              <a:t> </a:t>
            </a:r>
            <a:r>
              <a:rPr lang="en-US" dirty="0" err="1"/>
              <a:t>mạng</a:t>
            </a:r>
            <a:r>
              <a:rPr lang="en-US" dirty="0"/>
              <a:t> (host).</a:t>
            </a:r>
          </a:p>
          <a:p>
            <a:pPr algn="just"/>
            <a:r>
              <a:rPr lang="en-US" dirty="0" err="1"/>
              <a:t>Phần</a:t>
            </a:r>
            <a:r>
              <a:rPr lang="en-US" dirty="0"/>
              <a:t> </a:t>
            </a:r>
            <a:r>
              <a:rPr lang="en-US" dirty="0" err="1"/>
              <a:t>lõi</a:t>
            </a:r>
            <a:r>
              <a:rPr lang="en-US" dirty="0"/>
              <a:t> </a:t>
            </a:r>
            <a:r>
              <a:rPr lang="en-US" dirty="0" err="1"/>
              <a:t>của</a:t>
            </a:r>
            <a:r>
              <a:rPr lang="en-US" dirty="0"/>
              <a:t> </a:t>
            </a:r>
            <a:r>
              <a:rPr lang="en-US" dirty="0" err="1"/>
              <a:t>mạng</a:t>
            </a:r>
            <a:r>
              <a:rPr lang="en-US" dirty="0"/>
              <a:t> (network core) </a:t>
            </a:r>
            <a:r>
              <a:rPr lang="en-US" dirty="0" err="1"/>
              <a:t>gồm</a:t>
            </a:r>
            <a:r>
              <a:rPr lang="en-US" dirty="0"/>
              <a:t> </a:t>
            </a:r>
            <a:r>
              <a:rPr lang="en-US" dirty="0" err="1"/>
              <a:t>các</a:t>
            </a:r>
            <a:r>
              <a:rPr lang="en-US" dirty="0"/>
              <a:t> </a:t>
            </a:r>
            <a:r>
              <a:rPr lang="en-US" dirty="0" err="1"/>
              <a:t>thiết</a:t>
            </a:r>
            <a:r>
              <a:rPr lang="en-US" dirty="0"/>
              <a:t> </a:t>
            </a:r>
            <a:r>
              <a:rPr lang="en-US" dirty="0" err="1"/>
              <a:t>bị</a:t>
            </a:r>
            <a:r>
              <a:rPr lang="en-US" dirty="0"/>
              <a:t> router </a:t>
            </a:r>
            <a:r>
              <a:rPr lang="en-US" dirty="0" err="1"/>
              <a:t>và</a:t>
            </a:r>
            <a:r>
              <a:rPr lang="en-US" dirty="0"/>
              <a:t> </a:t>
            </a:r>
            <a:r>
              <a:rPr lang="en-US" dirty="0" err="1"/>
              <a:t>kết</a:t>
            </a:r>
            <a:r>
              <a:rPr lang="en-US" dirty="0"/>
              <a:t> </a:t>
            </a:r>
            <a:r>
              <a:rPr lang="en-US" dirty="0" err="1"/>
              <a:t>nối</a:t>
            </a:r>
            <a:r>
              <a:rPr lang="en-US" dirty="0"/>
              <a:t> </a:t>
            </a:r>
            <a:r>
              <a:rPr lang="en-US" dirty="0" err="1"/>
              <a:t>liên</a:t>
            </a:r>
            <a:r>
              <a:rPr lang="en-US" dirty="0"/>
              <a:t> </a:t>
            </a:r>
            <a:r>
              <a:rPr lang="en-US" dirty="0" err="1"/>
              <a:t>mạng</a:t>
            </a:r>
            <a:r>
              <a:rPr lang="en-US" dirty="0"/>
              <a:t>.</a:t>
            </a:r>
          </a:p>
          <a:p>
            <a:pPr algn="just"/>
            <a:r>
              <a:rPr lang="en-US" dirty="0" err="1"/>
              <a:t>Các</a:t>
            </a:r>
            <a:r>
              <a:rPr lang="en-US" dirty="0"/>
              <a:t> </a:t>
            </a:r>
            <a:r>
              <a:rPr lang="en-US" dirty="0" err="1"/>
              <a:t>mạng</a:t>
            </a:r>
            <a:r>
              <a:rPr lang="en-US" dirty="0"/>
              <a:t> </a:t>
            </a:r>
            <a:r>
              <a:rPr lang="en-US" dirty="0" err="1"/>
              <a:t>truy</a:t>
            </a:r>
            <a:r>
              <a:rPr lang="en-US" dirty="0"/>
              <a:t> </a:t>
            </a:r>
            <a:r>
              <a:rPr lang="en-US" dirty="0" err="1"/>
              <a:t>cập</a:t>
            </a:r>
            <a:r>
              <a:rPr lang="en-US" dirty="0"/>
              <a:t> (Access network), </a:t>
            </a:r>
            <a:r>
              <a:rPr lang="en-US" dirty="0" err="1"/>
              <a:t>các</a:t>
            </a:r>
            <a:r>
              <a:rPr lang="en-US" dirty="0"/>
              <a:t> </a:t>
            </a:r>
            <a:r>
              <a:rPr lang="en-US" dirty="0" err="1"/>
              <a:t>ph</a:t>
            </a:r>
            <a:r>
              <a:rPr lang="vi-VN" dirty="0"/>
              <a:t>ư</a:t>
            </a:r>
            <a:r>
              <a:rPr lang="en-US" dirty="0" err="1"/>
              <a:t>ơng</a:t>
            </a:r>
            <a:r>
              <a:rPr lang="en-US" dirty="0"/>
              <a:t> </a:t>
            </a:r>
            <a:r>
              <a:rPr lang="en-US" dirty="0" err="1"/>
              <a:t>tiện</a:t>
            </a:r>
            <a:r>
              <a:rPr lang="en-US" dirty="0"/>
              <a:t> </a:t>
            </a:r>
            <a:r>
              <a:rPr lang="en-US" dirty="0" err="1"/>
              <a:t>kết</a:t>
            </a:r>
            <a:r>
              <a:rPr lang="en-US" dirty="0"/>
              <a:t> </a:t>
            </a:r>
            <a:r>
              <a:rPr lang="en-US" dirty="0" err="1"/>
              <a:t>nối</a:t>
            </a:r>
            <a:r>
              <a:rPr lang="en-US" dirty="0"/>
              <a:t> </a:t>
            </a:r>
            <a:r>
              <a:rPr lang="en-US" dirty="0" err="1"/>
              <a:t>vật</a:t>
            </a:r>
            <a:r>
              <a:rPr lang="en-US" dirty="0"/>
              <a:t> </a:t>
            </a:r>
            <a:r>
              <a:rPr lang="en-US" dirty="0" err="1"/>
              <a:t>lý</a:t>
            </a:r>
            <a:r>
              <a:rPr lang="en-US" dirty="0"/>
              <a:t> (physical media), </a:t>
            </a:r>
            <a:r>
              <a:rPr lang="en-US" dirty="0" err="1"/>
              <a:t>và</a:t>
            </a:r>
            <a:r>
              <a:rPr lang="en-US" dirty="0"/>
              <a:t> </a:t>
            </a:r>
            <a:r>
              <a:rPr lang="en-US" dirty="0" err="1"/>
              <a:t>các</a:t>
            </a:r>
            <a:r>
              <a:rPr lang="en-US" dirty="0"/>
              <a:t> </a:t>
            </a:r>
            <a:r>
              <a:rPr lang="en-US" dirty="0" err="1"/>
              <a:t>kết</a:t>
            </a:r>
            <a:r>
              <a:rPr lang="en-US" dirty="0"/>
              <a:t> </a:t>
            </a:r>
            <a:r>
              <a:rPr lang="en-US" dirty="0" err="1"/>
              <a:t>nối</a:t>
            </a:r>
            <a:r>
              <a:rPr lang="en-US" dirty="0"/>
              <a:t> </a:t>
            </a:r>
            <a:r>
              <a:rPr lang="en-US" dirty="0" err="1"/>
              <a:t>viễn</a:t>
            </a:r>
            <a:r>
              <a:rPr lang="en-US" dirty="0"/>
              <a:t> </a:t>
            </a:r>
            <a:r>
              <a:rPr lang="en-US" dirty="0" err="1"/>
              <a:t>thông</a:t>
            </a:r>
            <a:r>
              <a:rPr lang="en-US" dirty="0"/>
              <a:t>.</a:t>
            </a:r>
          </a:p>
        </p:txBody>
      </p:sp>
    </p:spTree>
    <p:extLst>
      <p:ext uri="{BB962C8B-B14F-4D97-AF65-F5344CB8AC3E}">
        <p14:creationId xmlns:p14="http://schemas.microsoft.com/office/powerpoint/2010/main" val="128215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B693-5024-47AC-956E-E3CBB9F50E88}"/>
              </a:ext>
            </a:extLst>
          </p:cNvPr>
          <p:cNvSpPr>
            <a:spLocks noGrp="1"/>
          </p:cNvSpPr>
          <p:nvPr>
            <p:ph type="title"/>
          </p:nvPr>
        </p:nvSpPr>
        <p:spPr/>
        <p:txBody>
          <a:bodyPr/>
          <a:lstStyle/>
          <a:p>
            <a:r>
              <a:rPr lang="en-US" dirty="0"/>
              <a:t>III. CẤU TRÚC TỔNG QUÁT CỦA MẠNG MÁY TÍNH</a:t>
            </a:r>
          </a:p>
        </p:txBody>
      </p:sp>
      <p:sp>
        <p:nvSpPr>
          <p:cNvPr id="3" name="Content Placeholder 2">
            <a:extLst>
              <a:ext uri="{FF2B5EF4-FFF2-40B4-BE49-F238E27FC236}">
                <a16:creationId xmlns:a16="http://schemas.microsoft.com/office/drawing/2014/main" id="{54F7D67E-58CF-4964-9DD4-382C13F3B5DD}"/>
              </a:ext>
            </a:extLst>
          </p:cNvPr>
          <p:cNvSpPr>
            <a:spLocks noGrp="1"/>
          </p:cNvSpPr>
          <p:nvPr>
            <p:ph idx="1"/>
          </p:nvPr>
        </p:nvSpPr>
        <p:spPr/>
        <p:txBody>
          <a:bodyPr/>
          <a:lstStyle/>
          <a:p>
            <a:r>
              <a:rPr lang="en-US" dirty="0"/>
              <a:t>Network edge</a:t>
            </a:r>
          </a:p>
          <a:p>
            <a:pPr lvl="1"/>
            <a:r>
              <a:rPr lang="en-US" dirty="0" err="1"/>
              <a:t>Các</a:t>
            </a:r>
            <a:r>
              <a:rPr lang="en-US" dirty="0"/>
              <a:t> </a:t>
            </a:r>
            <a:r>
              <a:rPr lang="en-US" dirty="0" err="1"/>
              <a:t>hệ</a:t>
            </a:r>
            <a:r>
              <a:rPr lang="en-US" dirty="0"/>
              <a:t> </a:t>
            </a:r>
            <a:r>
              <a:rPr lang="en-US" dirty="0" err="1"/>
              <a:t>thống</a:t>
            </a:r>
            <a:r>
              <a:rPr lang="en-US" dirty="0"/>
              <a:t> </a:t>
            </a:r>
            <a:r>
              <a:rPr lang="en-US" dirty="0" err="1"/>
              <a:t>đầu</a:t>
            </a:r>
            <a:r>
              <a:rPr lang="en-US" dirty="0"/>
              <a:t> </a:t>
            </a:r>
            <a:r>
              <a:rPr lang="en-US" dirty="0" err="1"/>
              <a:t>cuối</a:t>
            </a:r>
            <a:r>
              <a:rPr lang="en-US" dirty="0"/>
              <a:t> (end systems – host)</a:t>
            </a:r>
          </a:p>
          <a:p>
            <a:pPr lvl="2"/>
            <a:r>
              <a:rPr lang="en-US" dirty="0" err="1"/>
              <a:t>Chạy</a:t>
            </a:r>
            <a:r>
              <a:rPr lang="en-US" dirty="0"/>
              <a:t> </a:t>
            </a:r>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a:p>
            <a:pPr lvl="2"/>
            <a:r>
              <a:rPr lang="en-US" dirty="0" err="1"/>
              <a:t>Ví</a:t>
            </a:r>
            <a:r>
              <a:rPr lang="en-US" dirty="0"/>
              <a:t> </a:t>
            </a:r>
            <a:r>
              <a:rPr lang="en-US" dirty="0" err="1"/>
              <a:t>dụ</a:t>
            </a:r>
            <a:r>
              <a:rPr lang="en-US" dirty="0"/>
              <a:t>: www, email,…</a:t>
            </a:r>
          </a:p>
          <a:p>
            <a:pPr lvl="1"/>
            <a:r>
              <a:rPr lang="en-US" dirty="0" err="1"/>
              <a:t>Mô</a:t>
            </a:r>
            <a:r>
              <a:rPr lang="en-US" dirty="0"/>
              <a:t> </a:t>
            </a:r>
            <a:r>
              <a:rPr lang="en-US" dirty="0" err="1"/>
              <a:t>hình</a:t>
            </a:r>
            <a:r>
              <a:rPr lang="en-US" dirty="0"/>
              <a:t> </a:t>
            </a:r>
            <a:r>
              <a:rPr lang="en-US" dirty="0" err="1"/>
              <a:t>khách</a:t>
            </a:r>
            <a:r>
              <a:rPr lang="en-US" dirty="0"/>
              <a:t>/ </a:t>
            </a:r>
            <a:r>
              <a:rPr lang="en-US" dirty="0" err="1"/>
              <a:t>chủ</a:t>
            </a:r>
            <a:r>
              <a:rPr lang="en-US" dirty="0"/>
              <a:t> (client/ server)</a:t>
            </a:r>
          </a:p>
          <a:p>
            <a:pPr lvl="1"/>
            <a:r>
              <a:rPr lang="en-US" dirty="0" err="1"/>
              <a:t>Mô</a:t>
            </a:r>
            <a:r>
              <a:rPr lang="en-US" dirty="0"/>
              <a:t> </a:t>
            </a:r>
            <a:r>
              <a:rPr lang="en-US" dirty="0" err="1"/>
              <a:t>hình</a:t>
            </a:r>
            <a:r>
              <a:rPr lang="en-US" dirty="0"/>
              <a:t> </a:t>
            </a:r>
            <a:r>
              <a:rPr lang="en-US" dirty="0" err="1"/>
              <a:t>ngang</a:t>
            </a:r>
            <a:r>
              <a:rPr lang="en-US" dirty="0"/>
              <a:t> </a:t>
            </a:r>
            <a:r>
              <a:rPr lang="en-US" dirty="0" err="1"/>
              <a:t>cấp</a:t>
            </a:r>
            <a:r>
              <a:rPr lang="en-US" dirty="0"/>
              <a:t> (peer to peer)</a:t>
            </a:r>
          </a:p>
        </p:txBody>
      </p:sp>
      <p:pic>
        <p:nvPicPr>
          <p:cNvPr id="9218" name="Picture 2" descr="Káº¿t quáº£ hÃ¬nh áº£nh cho mÃ´ hÃ¬nh client server">
            <a:extLst>
              <a:ext uri="{FF2B5EF4-FFF2-40B4-BE49-F238E27FC236}">
                <a16:creationId xmlns:a16="http://schemas.microsoft.com/office/drawing/2014/main" id="{1C1DA130-1A7F-4A40-8430-D1676EF5B6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346" y="1606775"/>
            <a:ext cx="3685880" cy="2073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áº¿t quáº£ hÃ¬nh áº£nh cho mÃ´ hÃ¬nh peer to peer">
            <a:extLst>
              <a:ext uri="{FF2B5EF4-FFF2-40B4-BE49-F238E27FC236}">
                <a16:creationId xmlns:a16="http://schemas.microsoft.com/office/drawing/2014/main" id="{E82B64EC-067A-4D90-9446-8CBBC8EC65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4735" y="3762244"/>
            <a:ext cx="3620491" cy="279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8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45A4-00DC-4CB9-A9D6-090B701DFCA8}"/>
              </a:ext>
            </a:extLst>
          </p:cNvPr>
          <p:cNvSpPr>
            <a:spLocks noGrp="1"/>
          </p:cNvSpPr>
          <p:nvPr>
            <p:ph type="title"/>
          </p:nvPr>
        </p:nvSpPr>
        <p:spPr/>
        <p:txBody>
          <a:bodyPr/>
          <a:lstStyle/>
          <a:p>
            <a:r>
              <a:rPr lang="en-US" dirty="0"/>
              <a:t>III. CẤU TRÚC TỔNG QUÁT CỦA MẠNG MÁY TÍNH</a:t>
            </a:r>
          </a:p>
        </p:txBody>
      </p:sp>
      <p:sp>
        <p:nvSpPr>
          <p:cNvPr id="3" name="Content Placeholder 2">
            <a:extLst>
              <a:ext uri="{FF2B5EF4-FFF2-40B4-BE49-F238E27FC236}">
                <a16:creationId xmlns:a16="http://schemas.microsoft.com/office/drawing/2014/main" id="{52B4A153-1BD8-4F94-8CF9-FE5BC6AD034A}"/>
              </a:ext>
            </a:extLst>
          </p:cNvPr>
          <p:cNvSpPr>
            <a:spLocks noGrp="1"/>
          </p:cNvSpPr>
          <p:nvPr>
            <p:ph idx="1"/>
          </p:nvPr>
        </p:nvSpPr>
        <p:spPr/>
        <p:txBody>
          <a:bodyPr/>
          <a:lstStyle/>
          <a:p>
            <a:r>
              <a:rPr lang="en-US" dirty="0"/>
              <a:t>Network core</a:t>
            </a:r>
          </a:p>
          <a:p>
            <a:pPr lvl="1"/>
            <a:r>
              <a:rPr lang="en-US" dirty="0" err="1"/>
              <a:t>Gồm</a:t>
            </a:r>
            <a:r>
              <a:rPr lang="en-US" dirty="0"/>
              <a:t> </a:t>
            </a:r>
            <a:r>
              <a:rPr lang="en-US" dirty="0" err="1"/>
              <a:t>nhiều</a:t>
            </a:r>
            <a:r>
              <a:rPr lang="en-US" dirty="0"/>
              <a:t> </a:t>
            </a:r>
            <a:r>
              <a:rPr lang="en-US" dirty="0" err="1"/>
              <a:t>thiết</a:t>
            </a:r>
            <a:r>
              <a:rPr lang="en-US" dirty="0"/>
              <a:t> </a:t>
            </a:r>
            <a:r>
              <a:rPr lang="en-US" dirty="0" err="1"/>
              <a:t>bị</a:t>
            </a:r>
            <a:r>
              <a:rPr lang="en-US" dirty="0"/>
              <a:t> router </a:t>
            </a:r>
            <a:r>
              <a:rPr lang="en-US" dirty="0" err="1"/>
              <a:t>kết</a:t>
            </a:r>
            <a:r>
              <a:rPr lang="en-US" dirty="0"/>
              <a:t> </a:t>
            </a:r>
            <a:r>
              <a:rPr lang="en-US" dirty="0" err="1"/>
              <a:t>nối</a:t>
            </a:r>
            <a:r>
              <a:rPr lang="en-US" dirty="0"/>
              <a:t> </a:t>
            </a:r>
            <a:r>
              <a:rPr lang="en-US" dirty="0" err="1"/>
              <a:t>liên</a:t>
            </a:r>
            <a:r>
              <a:rPr lang="en-US" dirty="0"/>
              <a:t> </a:t>
            </a:r>
            <a:r>
              <a:rPr lang="en-US" dirty="0" err="1"/>
              <a:t>thông</a:t>
            </a:r>
            <a:r>
              <a:rPr lang="en-US" dirty="0"/>
              <a:t>.</a:t>
            </a:r>
          </a:p>
          <a:p>
            <a:pPr lvl="1"/>
            <a:r>
              <a:rPr lang="en-US" dirty="0" err="1"/>
              <a:t>Phục</a:t>
            </a:r>
            <a:r>
              <a:rPr lang="en-US" dirty="0"/>
              <a:t> </a:t>
            </a:r>
            <a:r>
              <a:rPr lang="en-US" dirty="0" err="1"/>
              <a:t>vụ</a:t>
            </a:r>
            <a:r>
              <a:rPr lang="en-US" dirty="0"/>
              <a:t> </a:t>
            </a:r>
            <a:r>
              <a:rPr lang="en-US" dirty="0" err="1"/>
              <a:t>chuyển</a:t>
            </a:r>
            <a:r>
              <a:rPr lang="en-US" dirty="0"/>
              <a:t> </a:t>
            </a:r>
            <a:r>
              <a:rPr lang="en-US" dirty="0" err="1"/>
              <a:t>dữ</a:t>
            </a:r>
            <a:r>
              <a:rPr lang="en-US" dirty="0"/>
              <a:t> </a:t>
            </a:r>
            <a:r>
              <a:rPr lang="en-US" dirty="0" err="1"/>
              <a:t>liệu</a:t>
            </a:r>
            <a:r>
              <a:rPr lang="en-US" dirty="0"/>
              <a:t> </a:t>
            </a:r>
            <a:r>
              <a:rPr lang="en-US" dirty="0" err="1"/>
              <a:t>từ</a:t>
            </a:r>
            <a:r>
              <a:rPr lang="en-US" dirty="0"/>
              <a:t> </a:t>
            </a:r>
            <a:r>
              <a:rPr lang="en-US" dirty="0" err="1"/>
              <a:t>máy</a:t>
            </a:r>
            <a:r>
              <a:rPr lang="en-US" dirty="0"/>
              <a:t> </a:t>
            </a:r>
            <a:r>
              <a:rPr lang="en-US" dirty="0" err="1"/>
              <a:t>này</a:t>
            </a:r>
            <a:r>
              <a:rPr lang="en-US" dirty="0"/>
              <a:t> sang </a:t>
            </a:r>
            <a:r>
              <a:rPr lang="en-US" dirty="0" err="1"/>
              <a:t>máy</a:t>
            </a:r>
            <a:r>
              <a:rPr lang="en-US" dirty="0"/>
              <a:t> </a:t>
            </a:r>
            <a:r>
              <a:rPr lang="en-US" dirty="0" err="1"/>
              <a:t>khác</a:t>
            </a:r>
            <a:r>
              <a:rPr lang="en-US" dirty="0"/>
              <a:t>.</a:t>
            </a:r>
          </a:p>
          <a:p>
            <a:pPr lvl="1"/>
            <a:r>
              <a:rPr lang="en-US" dirty="0" err="1"/>
              <a:t>Dữ</a:t>
            </a:r>
            <a:r>
              <a:rPr lang="en-US" dirty="0"/>
              <a:t> </a:t>
            </a:r>
            <a:r>
              <a:rPr lang="en-US" dirty="0" err="1"/>
              <a:t>liệu</a:t>
            </a:r>
            <a:r>
              <a:rPr lang="en-US" dirty="0"/>
              <a:t> </a:t>
            </a:r>
            <a:r>
              <a:rPr lang="en-US" dirty="0" err="1"/>
              <a:t>truyền</a:t>
            </a:r>
            <a:r>
              <a:rPr lang="en-US" dirty="0"/>
              <a:t> </a:t>
            </a:r>
            <a:r>
              <a:rPr lang="en-US" dirty="0" err="1"/>
              <a:t>trên</a:t>
            </a:r>
            <a:r>
              <a:rPr lang="en-US" dirty="0"/>
              <a:t> </a:t>
            </a:r>
            <a:r>
              <a:rPr lang="en-US" dirty="0" err="1"/>
              <a:t>mạng</a:t>
            </a:r>
            <a:r>
              <a:rPr lang="en-US" dirty="0"/>
              <a:t> </a:t>
            </a:r>
            <a:r>
              <a:rPr lang="en-US" dirty="0" err="1"/>
              <a:t>bằng</a:t>
            </a:r>
            <a:r>
              <a:rPr lang="en-US" dirty="0"/>
              <a:t> </a:t>
            </a:r>
            <a:r>
              <a:rPr lang="en-US" dirty="0" err="1"/>
              <a:t>ph</a:t>
            </a:r>
            <a:r>
              <a:rPr lang="vi-VN" dirty="0"/>
              <a:t>ư</a:t>
            </a:r>
            <a:r>
              <a:rPr lang="en-US" dirty="0" err="1"/>
              <a:t>ơng</a:t>
            </a:r>
            <a:r>
              <a:rPr lang="en-US" dirty="0"/>
              <a:t> </a:t>
            </a:r>
            <a:r>
              <a:rPr lang="en-US" dirty="0" err="1"/>
              <a:t>pháp</a:t>
            </a:r>
            <a:endParaRPr lang="en-US" dirty="0"/>
          </a:p>
          <a:p>
            <a:pPr lvl="2"/>
            <a:r>
              <a:rPr lang="en-US" dirty="0" err="1"/>
              <a:t>Chuyển</a:t>
            </a:r>
            <a:r>
              <a:rPr lang="en-US" dirty="0"/>
              <a:t> </a:t>
            </a:r>
            <a:r>
              <a:rPr lang="en-US" dirty="0" err="1"/>
              <a:t>mạch</a:t>
            </a:r>
            <a:r>
              <a:rPr lang="en-US" dirty="0"/>
              <a:t> (circuit switching): </a:t>
            </a:r>
            <a:r>
              <a:rPr lang="en-US" dirty="0" err="1"/>
              <a:t>mạng</a:t>
            </a:r>
            <a:r>
              <a:rPr lang="en-US" dirty="0"/>
              <a:t> </a:t>
            </a:r>
            <a:r>
              <a:rPr lang="en-US" dirty="0" err="1"/>
              <a:t>điện</a:t>
            </a:r>
            <a:r>
              <a:rPr lang="en-US" dirty="0"/>
              <a:t> </a:t>
            </a:r>
            <a:r>
              <a:rPr lang="en-US" dirty="0" err="1"/>
              <a:t>thoại</a:t>
            </a:r>
            <a:endParaRPr lang="en-US" dirty="0"/>
          </a:p>
          <a:p>
            <a:pPr lvl="2"/>
            <a:r>
              <a:rPr lang="en-US" dirty="0" err="1"/>
              <a:t>Chuyển</a:t>
            </a:r>
            <a:r>
              <a:rPr lang="en-US" dirty="0"/>
              <a:t> </a:t>
            </a:r>
            <a:r>
              <a:rPr lang="en-US" dirty="0" err="1"/>
              <a:t>gói</a:t>
            </a:r>
            <a:r>
              <a:rPr lang="en-US" dirty="0"/>
              <a:t> (packet switching): </a:t>
            </a:r>
            <a:r>
              <a:rPr lang="en-US" dirty="0" err="1"/>
              <a:t>dữ</a:t>
            </a:r>
            <a:r>
              <a:rPr lang="en-US" dirty="0"/>
              <a:t> </a:t>
            </a:r>
            <a:r>
              <a:rPr lang="en-US" dirty="0" err="1"/>
              <a:t>liệu</a:t>
            </a:r>
            <a:r>
              <a:rPr lang="en-US" dirty="0"/>
              <a:t> </a:t>
            </a:r>
            <a:r>
              <a:rPr lang="en-US" dirty="0" err="1"/>
              <a:t>đóng</a:t>
            </a:r>
            <a:r>
              <a:rPr lang="en-US" dirty="0"/>
              <a:t> </a:t>
            </a:r>
            <a:r>
              <a:rPr lang="en-US" dirty="0" err="1"/>
              <a:t>gói</a:t>
            </a:r>
            <a:r>
              <a:rPr lang="en-US" dirty="0"/>
              <a:t> </a:t>
            </a:r>
            <a:r>
              <a:rPr lang="en-US" dirty="0" err="1"/>
              <a:t>rồi</a:t>
            </a:r>
            <a:r>
              <a:rPr lang="en-US" dirty="0"/>
              <a:t> </a:t>
            </a:r>
            <a:r>
              <a:rPr lang="en-US" dirty="0" err="1"/>
              <a:t>truyền</a:t>
            </a:r>
            <a:r>
              <a:rPr lang="en-US" dirty="0"/>
              <a:t> </a:t>
            </a:r>
            <a:r>
              <a:rPr lang="en-US" dirty="0" err="1"/>
              <a:t>đi</a:t>
            </a:r>
            <a:endParaRPr lang="en-US" dirty="0"/>
          </a:p>
        </p:txBody>
      </p:sp>
    </p:spTree>
    <p:extLst>
      <p:ext uri="{BB962C8B-B14F-4D97-AF65-F5344CB8AC3E}">
        <p14:creationId xmlns:p14="http://schemas.microsoft.com/office/powerpoint/2010/main" val="197308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F81E-AC15-4893-ABCE-C622837400A6}"/>
              </a:ext>
            </a:extLst>
          </p:cNvPr>
          <p:cNvSpPr>
            <a:spLocks noGrp="1"/>
          </p:cNvSpPr>
          <p:nvPr>
            <p:ph type="title"/>
          </p:nvPr>
        </p:nvSpPr>
        <p:spPr/>
        <p:txBody>
          <a:bodyPr/>
          <a:lstStyle/>
          <a:p>
            <a:r>
              <a:rPr lang="en-US" dirty="0"/>
              <a:t>III. CẤU TRÚC TỔNG QUÁT CỦA MẠNG MÁY TÍNH</a:t>
            </a:r>
          </a:p>
        </p:txBody>
      </p:sp>
      <p:sp>
        <p:nvSpPr>
          <p:cNvPr id="3" name="Content Placeholder 2">
            <a:extLst>
              <a:ext uri="{FF2B5EF4-FFF2-40B4-BE49-F238E27FC236}">
                <a16:creationId xmlns:a16="http://schemas.microsoft.com/office/drawing/2014/main" id="{55E63A22-598E-46FB-94D8-EA9923AA0922}"/>
              </a:ext>
            </a:extLst>
          </p:cNvPr>
          <p:cNvSpPr>
            <a:spLocks noGrp="1"/>
          </p:cNvSpPr>
          <p:nvPr>
            <p:ph idx="1"/>
          </p:nvPr>
        </p:nvSpPr>
        <p:spPr/>
        <p:txBody>
          <a:bodyPr/>
          <a:lstStyle/>
          <a:p>
            <a:r>
              <a:rPr lang="en-US" dirty="0"/>
              <a:t>Access network</a:t>
            </a:r>
          </a:p>
          <a:p>
            <a:pPr lvl="1"/>
            <a:r>
              <a:rPr lang="en-US" dirty="0" err="1"/>
              <a:t>Thực</a:t>
            </a:r>
            <a:r>
              <a:rPr lang="en-US" dirty="0"/>
              <a:t> </a:t>
            </a:r>
            <a:r>
              <a:rPr lang="en-US" dirty="0" err="1"/>
              <a:t>hiện</a:t>
            </a:r>
            <a:r>
              <a:rPr lang="en-US" dirty="0"/>
              <a:t> </a:t>
            </a:r>
            <a:r>
              <a:rPr lang="en-US" dirty="0" err="1"/>
              <a:t>kết</a:t>
            </a:r>
            <a:r>
              <a:rPr lang="en-US" dirty="0"/>
              <a:t> </a:t>
            </a:r>
            <a:r>
              <a:rPr lang="en-US" dirty="0" err="1"/>
              <a:t>nối</a:t>
            </a:r>
            <a:r>
              <a:rPr lang="en-US" dirty="0"/>
              <a:t> </a:t>
            </a:r>
            <a:r>
              <a:rPr lang="en-US" dirty="0" err="1"/>
              <a:t>mạng</a:t>
            </a:r>
            <a:r>
              <a:rPr lang="en-US" dirty="0"/>
              <a:t> </a:t>
            </a:r>
            <a:r>
              <a:rPr lang="en-US" dirty="0" err="1"/>
              <a:t>ngoại</a:t>
            </a:r>
            <a:r>
              <a:rPr lang="en-US" dirty="0"/>
              <a:t> </a:t>
            </a:r>
            <a:r>
              <a:rPr lang="en-US" dirty="0" err="1"/>
              <a:t>biên</a:t>
            </a:r>
            <a:r>
              <a:rPr lang="en-US" dirty="0"/>
              <a:t> </a:t>
            </a:r>
            <a:r>
              <a:rPr lang="en-US" dirty="0" err="1"/>
              <a:t>vào</a:t>
            </a:r>
            <a:r>
              <a:rPr lang="en-US" dirty="0"/>
              <a:t> </a:t>
            </a:r>
            <a:r>
              <a:rPr lang="en-US" dirty="0" err="1"/>
              <a:t>mạng</a:t>
            </a:r>
            <a:r>
              <a:rPr lang="en-US" dirty="0"/>
              <a:t>,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bằng</a:t>
            </a:r>
            <a:r>
              <a:rPr lang="en-US" dirty="0"/>
              <a:t> </a:t>
            </a:r>
            <a:r>
              <a:rPr lang="en-US" dirty="0" err="1"/>
              <a:t>cách</a:t>
            </a:r>
            <a:r>
              <a:rPr lang="en-US" dirty="0"/>
              <a:t>:</a:t>
            </a:r>
          </a:p>
          <a:p>
            <a:pPr lvl="2"/>
            <a:r>
              <a:rPr lang="en-US" dirty="0" err="1"/>
              <a:t>Nối</a:t>
            </a:r>
            <a:r>
              <a:rPr lang="en-US" dirty="0"/>
              <a:t> </a:t>
            </a:r>
            <a:r>
              <a:rPr lang="en-US" dirty="0" err="1"/>
              <a:t>thông</a:t>
            </a:r>
            <a:r>
              <a:rPr lang="en-US" dirty="0"/>
              <a:t> qua </a:t>
            </a:r>
            <a:r>
              <a:rPr lang="en-US" dirty="0" err="1"/>
              <a:t>mạng</a:t>
            </a:r>
            <a:r>
              <a:rPr lang="en-US" dirty="0"/>
              <a:t> </a:t>
            </a:r>
            <a:r>
              <a:rPr lang="en-US" dirty="0" err="1"/>
              <a:t>truy</a:t>
            </a:r>
            <a:r>
              <a:rPr lang="en-US" dirty="0"/>
              <a:t> </a:t>
            </a:r>
            <a:r>
              <a:rPr lang="en-US" dirty="0" err="1"/>
              <a:t>cập</a:t>
            </a:r>
            <a:r>
              <a:rPr lang="en-US" dirty="0"/>
              <a:t> </a:t>
            </a:r>
            <a:r>
              <a:rPr lang="en-US" dirty="0" err="1"/>
              <a:t>tại</a:t>
            </a:r>
            <a:r>
              <a:rPr lang="en-US" dirty="0"/>
              <a:t> </a:t>
            </a:r>
            <a:r>
              <a:rPr lang="en-US" dirty="0" err="1"/>
              <a:t>vùng</a:t>
            </a:r>
            <a:r>
              <a:rPr lang="en-US" dirty="0"/>
              <a:t> c</a:t>
            </a:r>
            <a:r>
              <a:rPr lang="vi-VN" dirty="0"/>
              <a:t>ư</a:t>
            </a:r>
            <a:r>
              <a:rPr lang="en-US" dirty="0"/>
              <a:t> </a:t>
            </a:r>
            <a:r>
              <a:rPr lang="en-US" dirty="0" err="1"/>
              <a:t>trú</a:t>
            </a:r>
            <a:r>
              <a:rPr lang="en-US" dirty="0"/>
              <a:t>.</a:t>
            </a:r>
          </a:p>
          <a:p>
            <a:pPr lvl="2"/>
            <a:r>
              <a:rPr lang="en-US" dirty="0" err="1"/>
              <a:t>Truy</a:t>
            </a:r>
            <a:r>
              <a:rPr lang="en-US" dirty="0"/>
              <a:t> </a:t>
            </a:r>
            <a:r>
              <a:rPr lang="en-US" dirty="0" err="1"/>
              <a:t>cập</a:t>
            </a:r>
            <a:r>
              <a:rPr lang="en-US" dirty="0"/>
              <a:t> qua </a:t>
            </a:r>
            <a:r>
              <a:rPr lang="en-US" dirty="0" err="1"/>
              <a:t>mạng</a:t>
            </a:r>
            <a:r>
              <a:rPr lang="en-US" dirty="0"/>
              <a:t> di </a:t>
            </a:r>
            <a:r>
              <a:rPr lang="en-US" dirty="0" err="1"/>
              <a:t>động</a:t>
            </a:r>
            <a:r>
              <a:rPr lang="en-US" dirty="0"/>
              <a:t>.</a:t>
            </a:r>
          </a:p>
          <a:p>
            <a:pPr lvl="2"/>
            <a:r>
              <a:rPr lang="en-US" dirty="0"/>
              <a:t>Qua </a:t>
            </a:r>
            <a:r>
              <a:rPr lang="en-US" dirty="0" err="1"/>
              <a:t>các</a:t>
            </a:r>
            <a:r>
              <a:rPr lang="en-US" dirty="0"/>
              <a:t> </a:t>
            </a:r>
            <a:r>
              <a:rPr lang="en-US" dirty="0" err="1"/>
              <a:t>mạng</a:t>
            </a:r>
            <a:r>
              <a:rPr lang="en-US" dirty="0"/>
              <a:t> </a:t>
            </a:r>
            <a:r>
              <a:rPr lang="en-US" dirty="0" err="1"/>
              <a:t>tại</a:t>
            </a:r>
            <a:r>
              <a:rPr lang="en-US" dirty="0"/>
              <a:t> tr</a:t>
            </a:r>
            <a:r>
              <a:rPr lang="vi-VN" dirty="0"/>
              <a:t>ư</a:t>
            </a:r>
            <a:r>
              <a:rPr lang="en-US" dirty="0" err="1"/>
              <a:t>ờng</a:t>
            </a:r>
            <a:r>
              <a:rPr lang="en-US" dirty="0"/>
              <a:t> </a:t>
            </a:r>
            <a:r>
              <a:rPr lang="en-US" dirty="0" err="1"/>
              <a:t>học</a:t>
            </a:r>
            <a:r>
              <a:rPr lang="en-US" dirty="0"/>
              <a:t>, c</a:t>
            </a:r>
            <a:r>
              <a:rPr lang="vi-VN" dirty="0"/>
              <a:t>ơ</a:t>
            </a:r>
            <a:r>
              <a:rPr lang="en-US" dirty="0"/>
              <a:t> </a:t>
            </a:r>
            <a:r>
              <a:rPr lang="en-US" dirty="0" err="1"/>
              <a:t>quan</a:t>
            </a:r>
            <a:r>
              <a:rPr lang="en-US" dirty="0"/>
              <a:t>.</a:t>
            </a:r>
          </a:p>
        </p:txBody>
      </p:sp>
    </p:spTree>
    <p:extLst>
      <p:ext uri="{BB962C8B-B14F-4D97-AF65-F5344CB8AC3E}">
        <p14:creationId xmlns:p14="http://schemas.microsoft.com/office/powerpoint/2010/main" val="304857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41DF-5430-489D-BB88-DCEF18D363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3C5B0D-2222-49A8-B84D-FF56C0078405}"/>
              </a:ext>
            </a:extLst>
          </p:cNvPr>
          <p:cNvSpPr>
            <a:spLocks noGrp="1"/>
          </p:cNvSpPr>
          <p:nvPr>
            <p:ph idx="1"/>
          </p:nvPr>
        </p:nvSpPr>
        <p:spPr/>
        <p:txBody>
          <a:bodyPr/>
          <a:lstStyle/>
          <a:p>
            <a:endParaRPr lang="en-US"/>
          </a:p>
        </p:txBody>
      </p:sp>
      <p:pic>
        <p:nvPicPr>
          <p:cNvPr id="8194" name="Picture 2" descr="HÃ¬nh áº£nh cÃ³ liÃªn quan">
            <a:extLst>
              <a:ext uri="{FF2B5EF4-FFF2-40B4-BE49-F238E27FC236}">
                <a16:creationId xmlns:a16="http://schemas.microsoft.com/office/drawing/2014/main" id="{DDF86101-32C3-4D6B-A404-7018FE8921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662728"/>
            <a:ext cx="11480800" cy="593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me</a:t>
            </a:r>
            <a:endParaRPr lang="vi-VN"/>
          </a:p>
        </p:txBody>
      </p:sp>
      <p:pic>
        <p:nvPicPr>
          <p:cNvPr id="130050"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7" y="1295401"/>
            <a:ext cx="2395398" cy="2395399"/>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655" y="1290229"/>
            <a:ext cx="2400570" cy="2400571"/>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831" y="1290229"/>
            <a:ext cx="2395398" cy="2395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2529936" y="3669299"/>
            <a:ext cx="6747954" cy="3167201"/>
          </a:xfrm>
          <a:prstGeom prst="rect">
            <a:avLst/>
          </a:prstGeom>
        </p:spPr>
      </p:pic>
    </p:spTree>
    <p:extLst>
      <p:ext uri="{BB962C8B-B14F-4D97-AF65-F5344CB8AC3E}">
        <p14:creationId xmlns:p14="http://schemas.microsoft.com/office/powerpoint/2010/main" val="173773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PHÂN LOẠI MẠNG MÁY TÍNH</a:t>
            </a:r>
          </a:p>
        </p:txBody>
      </p:sp>
      <p:sp>
        <p:nvSpPr>
          <p:cNvPr id="3" name="Content Placeholder 2"/>
          <p:cNvSpPr>
            <a:spLocks noGrp="1"/>
          </p:cNvSpPr>
          <p:nvPr>
            <p:ph idx="1"/>
          </p:nvPr>
        </p:nvSpPr>
        <p:spPr/>
        <p:txBody>
          <a:bodyPr/>
          <a:lstStyle/>
          <a:p>
            <a:r>
              <a:rPr lang="en-US" dirty="0" err="1"/>
              <a:t>Thông</a:t>
            </a:r>
            <a:r>
              <a:rPr lang="en-US" dirty="0"/>
              <a:t> </a:t>
            </a:r>
            <a:r>
              <a:rPr lang="en-US" dirty="0" err="1"/>
              <a:t>thường</a:t>
            </a:r>
            <a:r>
              <a:rPr lang="en-US" dirty="0"/>
              <a:t> </a:t>
            </a:r>
            <a:r>
              <a:rPr lang="en-US" dirty="0" err="1"/>
              <a:t>có</a:t>
            </a:r>
            <a:r>
              <a:rPr lang="en-US" dirty="0"/>
              <a:t> </a:t>
            </a:r>
            <a:r>
              <a:rPr lang="en-US" dirty="0" err="1"/>
              <a:t>nhiều</a:t>
            </a:r>
            <a:r>
              <a:rPr lang="en-US" dirty="0"/>
              <a:t> </a:t>
            </a:r>
            <a:r>
              <a:rPr lang="en-US" dirty="0" err="1"/>
              <a:t>cách</a:t>
            </a:r>
            <a:r>
              <a:rPr lang="en-US" dirty="0"/>
              <a:t> </a:t>
            </a:r>
            <a:r>
              <a:rPr lang="en-US" dirty="0" err="1"/>
              <a:t>phân</a:t>
            </a:r>
            <a:r>
              <a:rPr lang="en-US" dirty="0"/>
              <a:t> </a:t>
            </a:r>
            <a:r>
              <a:rPr lang="en-US" dirty="0" err="1"/>
              <a:t>loại</a:t>
            </a:r>
            <a:r>
              <a:rPr lang="en-US" dirty="0"/>
              <a:t> </a:t>
            </a:r>
            <a:r>
              <a:rPr lang="en-US" dirty="0" err="1"/>
              <a:t>mạng</a:t>
            </a:r>
            <a:r>
              <a:rPr lang="en-US" dirty="0"/>
              <a:t> </a:t>
            </a:r>
            <a:r>
              <a:rPr lang="en-US" dirty="0" err="1"/>
              <a:t>máy</a:t>
            </a:r>
            <a:r>
              <a:rPr lang="en-US" dirty="0"/>
              <a:t> </a:t>
            </a:r>
            <a:r>
              <a:rPr lang="en-US" dirty="0" err="1"/>
              <a:t>tính</a:t>
            </a:r>
            <a:r>
              <a:rPr lang="en-US" dirty="0"/>
              <a:t>. </a:t>
            </a:r>
          </a:p>
          <a:p>
            <a:r>
              <a:rPr lang="en-US" dirty="0" err="1"/>
              <a:t>Trong</a:t>
            </a:r>
            <a:r>
              <a:rPr lang="en-US" dirty="0"/>
              <a:t> </a:t>
            </a:r>
            <a:r>
              <a:rPr lang="en-US" dirty="0" err="1"/>
              <a:t>đó</a:t>
            </a:r>
            <a:r>
              <a:rPr lang="en-US" dirty="0"/>
              <a:t>, </a:t>
            </a:r>
            <a:r>
              <a:rPr lang="en-US" dirty="0" err="1"/>
              <a:t>người</a:t>
            </a:r>
            <a:r>
              <a:rPr lang="en-US" dirty="0"/>
              <a:t> ta </a:t>
            </a:r>
            <a:r>
              <a:rPr lang="en-US" dirty="0" err="1"/>
              <a:t>dùng</a:t>
            </a:r>
            <a:r>
              <a:rPr lang="en-US" dirty="0"/>
              <a:t> </a:t>
            </a:r>
            <a:r>
              <a:rPr lang="en-US" dirty="0" err="1"/>
              <a:t>thường</a:t>
            </a:r>
            <a:r>
              <a:rPr lang="en-US" dirty="0"/>
              <a:t> </a:t>
            </a:r>
            <a:r>
              <a:rPr lang="en-US" dirty="0" err="1"/>
              <a:t>nhất</a:t>
            </a:r>
            <a:r>
              <a:rPr lang="en-US" dirty="0"/>
              <a:t> </a:t>
            </a:r>
            <a:r>
              <a:rPr lang="en-US" dirty="0" err="1"/>
              <a:t>là</a:t>
            </a:r>
            <a:r>
              <a:rPr lang="en-US" dirty="0"/>
              <a:t> </a:t>
            </a:r>
            <a:r>
              <a:rPr lang="en-US" dirty="0" err="1"/>
              <a:t>phân</a:t>
            </a:r>
            <a:r>
              <a:rPr lang="en-US" dirty="0"/>
              <a:t> </a:t>
            </a:r>
            <a:r>
              <a:rPr lang="en-US" dirty="0" err="1"/>
              <a:t>loại</a:t>
            </a:r>
            <a:r>
              <a:rPr lang="en-US" dirty="0"/>
              <a:t> </a:t>
            </a:r>
            <a:r>
              <a:rPr lang="en-US" dirty="0" err="1"/>
              <a:t>theo</a:t>
            </a:r>
            <a:r>
              <a:rPr lang="en-US" dirty="0"/>
              <a:t> </a:t>
            </a:r>
            <a:r>
              <a:rPr lang="en-US" dirty="0" err="1"/>
              <a:t>khoảng</a:t>
            </a:r>
            <a:r>
              <a:rPr lang="en-US" dirty="0"/>
              <a:t> </a:t>
            </a:r>
            <a:r>
              <a:rPr lang="en-US" dirty="0" err="1"/>
              <a:t>cách</a:t>
            </a:r>
            <a:r>
              <a:rPr lang="en-US" dirty="0"/>
              <a:t> </a:t>
            </a:r>
            <a:r>
              <a:rPr lang="en-US" dirty="0" err="1"/>
              <a:t>địa</a:t>
            </a:r>
            <a:r>
              <a:rPr lang="en-US" dirty="0"/>
              <a:t> </a:t>
            </a:r>
            <a:r>
              <a:rPr lang="en-US" dirty="0" err="1"/>
              <a:t>lý</a:t>
            </a:r>
            <a:r>
              <a:rPr lang="en-US" dirty="0"/>
              <a:t>.</a:t>
            </a:r>
          </a:p>
          <a:p>
            <a:r>
              <a:rPr lang="en-US" dirty="0" err="1"/>
              <a:t>Tùy</a:t>
            </a:r>
            <a:r>
              <a:rPr lang="en-US" dirty="0"/>
              <a:t> </a:t>
            </a:r>
            <a:r>
              <a:rPr lang="en-US" dirty="0" err="1"/>
              <a:t>vào</a:t>
            </a:r>
            <a:r>
              <a:rPr lang="en-US" dirty="0"/>
              <a:t> </a:t>
            </a:r>
            <a:r>
              <a:rPr lang="en-US" dirty="0" err="1"/>
              <a:t>từng</a:t>
            </a:r>
            <a:r>
              <a:rPr lang="en-US" dirty="0"/>
              <a:t> </a:t>
            </a:r>
            <a:r>
              <a:rPr lang="en-US" dirty="0" err="1"/>
              <a:t>khoảng</a:t>
            </a:r>
            <a:r>
              <a:rPr lang="en-US" dirty="0"/>
              <a:t> </a:t>
            </a:r>
            <a:r>
              <a:rPr lang="en-US" dirty="0" err="1"/>
              <a:t>cách</a:t>
            </a:r>
            <a:r>
              <a:rPr lang="en-US" dirty="0"/>
              <a:t> </a:t>
            </a:r>
            <a:r>
              <a:rPr lang="en-US" dirty="0" err="1"/>
              <a:t>địa</a:t>
            </a:r>
            <a:r>
              <a:rPr lang="en-US" dirty="0"/>
              <a:t> </a:t>
            </a:r>
            <a:r>
              <a:rPr lang="en-US" dirty="0" err="1"/>
              <a:t>lý</a:t>
            </a:r>
            <a:r>
              <a:rPr lang="en-US" dirty="0"/>
              <a:t> </a:t>
            </a:r>
            <a:r>
              <a:rPr lang="en-US" dirty="0" err="1"/>
              <a:t>mà</a:t>
            </a:r>
            <a:r>
              <a:rPr lang="en-US" dirty="0"/>
              <a:t> </a:t>
            </a:r>
            <a:r>
              <a:rPr lang="en-US" dirty="0" err="1"/>
              <a:t>phân</a:t>
            </a:r>
            <a:r>
              <a:rPr lang="en-US" dirty="0"/>
              <a:t> </a:t>
            </a:r>
            <a:r>
              <a:rPr lang="en-US" dirty="0" err="1"/>
              <a:t>thành</a:t>
            </a:r>
            <a:r>
              <a:rPr lang="en-US" dirty="0"/>
              <a:t> </a:t>
            </a:r>
            <a:r>
              <a:rPr lang="en-US" dirty="0" err="1"/>
              <a:t>mạng</a:t>
            </a:r>
            <a:r>
              <a:rPr lang="en-US" dirty="0"/>
              <a:t> LAN, MAN, WAN</a:t>
            </a:r>
          </a:p>
        </p:txBody>
      </p:sp>
    </p:spTree>
    <p:extLst>
      <p:ext uri="{BB962C8B-B14F-4D97-AF65-F5344CB8AC3E}">
        <p14:creationId xmlns:p14="http://schemas.microsoft.com/office/powerpoint/2010/main" val="36590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PHÂN LOẠI MẠNG MÁY TÍNH</a:t>
            </a:r>
          </a:p>
        </p:txBody>
      </p:sp>
      <p:sp>
        <p:nvSpPr>
          <p:cNvPr id="3" name="Content Placeholder 2"/>
          <p:cNvSpPr>
            <a:spLocks noGrp="1"/>
          </p:cNvSpPr>
          <p:nvPr>
            <p:ph idx="1"/>
          </p:nvPr>
        </p:nvSpPr>
        <p:spPr/>
        <p:txBody>
          <a:bodyPr/>
          <a:lstStyle/>
          <a:p>
            <a:endParaRPr lang="en-US"/>
          </a:p>
        </p:txBody>
      </p:sp>
      <p:graphicFrame>
        <p:nvGraphicFramePr>
          <p:cNvPr id="4" name="Group 182"/>
          <p:cNvGraphicFramePr>
            <a:graphicFrameLocks/>
          </p:cNvGraphicFramePr>
          <p:nvPr/>
        </p:nvGraphicFramePr>
        <p:xfrm>
          <a:off x="2133600" y="1371600"/>
          <a:ext cx="7772400" cy="4859436"/>
        </p:xfrm>
        <a:graphic>
          <a:graphicData uri="http://schemas.openxmlformats.org/drawingml/2006/table">
            <a:tbl>
              <a:tblPr/>
              <a:tblGrid>
                <a:gridCol w="1624013">
                  <a:extLst>
                    <a:ext uri="{9D8B030D-6E8A-4147-A177-3AD203B41FA5}">
                      <a16:colId xmlns:a16="http://schemas.microsoft.com/office/drawing/2014/main" val="20000"/>
                    </a:ext>
                  </a:extLst>
                </a:gridCol>
                <a:gridCol w="2949575">
                  <a:extLst>
                    <a:ext uri="{9D8B030D-6E8A-4147-A177-3AD203B41FA5}">
                      <a16:colId xmlns:a16="http://schemas.microsoft.com/office/drawing/2014/main" val="20001"/>
                    </a:ext>
                  </a:extLst>
                </a:gridCol>
                <a:gridCol w="3198812">
                  <a:extLst>
                    <a:ext uri="{9D8B030D-6E8A-4147-A177-3AD203B41FA5}">
                      <a16:colId xmlns:a16="http://schemas.microsoft.com/office/drawing/2014/main" val="20002"/>
                    </a:ext>
                  </a:extLst>
                </a:gridCol>
              </a:tblGrid>
              <a:tr h="46983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kính</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mạng</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4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Vị trí của các máy tính </a:t>
                      </a:r>
                      <a:endParaRPr kumimoji="0" lang="en-US" sz="1400" b="1"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Loại mạng </a:t>
                      </a:r>
                      <a:endParaRPr kumimoji="0" lang="en-US" sz="1400" b="1"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25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 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một</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mét</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vuông</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Mạng khu vực cá  nhân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69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 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1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phòng</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Mạng cục bộ, gọi tắt là mạng LAN (Local Area Network)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25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100 m </a:t>
                      </a:r>
                      <a:endParaRPr kumimoji="0" lang="en-US" sz="16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Trong 1 tòa nhà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469839">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 km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Trong một khu vực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82285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 km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Trong một thành phố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Mạng thành phố, gọi tắt là mạng MAN (Metropolitan Area Network)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52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100 km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Trong một quốc gia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Mạng diện rộng, gọi tắt là mạng WAN (Wide Area Network)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8252">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1000 km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Trong một châu lục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r h="469839">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10000 km </a:t>
                      </a:r>
                      <a:endParaRPr kumimoji="0" lang="en-US" sz="16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hành</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tx1"/>
                          </a:solidFill>
                          <a:effectLst/>
                          <a:latin typeface="Times New Roman" pitchFamily="18" charset="0"/>
                          <a:cs typeface="Times New Roman" pitchFamily="18" charset="0"/>
                        </a:rPr>
                        <a:t>tinh</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3794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PHÂN LOẠI MẠNG MÁY TÍNH</a:t>
            </a:r>
          </a:p>
        </p:txBody>
      </p:sp>
      <p:sp>
        <p:nvSpPr>
          <p:cNvPr id="3" name="Content Placeholder 2"/>
          <p:cNvSpPr>
            <a:spLocks noGrp="1"/>
          </p:cNvSpPr>
          <p:nvPr>
            <p:ph idx="1"/>
          </p:nvPr>
        </p:nvSpPr>
        <p:spPr/>
        <p:txBody>
          <a:bodyPr/>
          <a:lstStyle/>
          <a:p>
            <a:endParaRPr lang="en-US"/>
          </a:p>
        </p:txBody>
      </p:sp>
      <p:pic>
        <p:nvPicPr>
          <p:cNvPr id="6148"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1"/>
            <a:ext cx="5791200" cy="433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2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PHÂN LOẠI MẠNG MÁY TÍNH</a:t>
            </a:r>
          </a:p>
        </p:txBody>
      </p:sp>
      <p:sp>
        <p:nvSpPr>
          <p:cNvPr id="3" name="Content Placeholder 2"/>
          <p:cNvSpPr>
            <a:spLocks noGrp="1"/>
          </p:cNvSpPr>
          <p:nvPr>
            <p:ph idx="1"/>
          </p:nvPr>
        </p:nvSpPr>
        <p:spPr/>
        <p:txBody>
          <a:bodyPr/>
          <a:lstStyle/>
          <a:p>
            <a:r>
              <a:rPr lang="en-US" dirty="0" err="1"/>
              <a:t>Người</a:t>
            </a:r>
            <a:r>
              <a:rPr lang="en-US" dirty="0"/>
              <a:t> ta </a:t>
            </a:r>
            <a:r>
              <a:rPr lang="en-US" dirty="0" err="1"/>
              <a:t>còn</a:t>
            </a:r>
            <a:r>
              <a:rPr lang="en-US" dirty="0"/>
              <a:t> </a:t>
            </a:r>
            <a:r>
              <a:rPr lang="en-US" dirty="0" err="1"/>
              <a:t>phân</a:t>
            </a:r>
            <a:r>
              <a:rPr lang="en-US" dirty="0"/>
              <a:t> </a:t>
            </a:r>
            <a:r>
              <a:rPr lang="en-US" dirty="0" err="1"/>
              <a:t>loại</a:t>
            </a:r>
            <a:r>
              <a:rPr lang="en-US" dirty="0"/>
              <a:t> </a:t>
            </a:r>
            <a:r>
              <a:rPr lang="en-US" dirty="0" err="1"/>
              <a:t>mạng</a:t>
            </a:r>
            <a:r>
              <a:rPr lang="en-US" dirty="0"/>
              <a:t> </a:t>
            </a:r>
            <a:r>
              <a:rPr lang="en-US" dirty="0" err="1"/>
              <a:t>theo</a:t>
            </a:r>
            <a:r>
              <a:rPr lang="en-US" dirty="0"/>
              <a:t> </a:t>
            </a:r>
            <a:r>
              <a:rPr lang="en-US" dirty="0" err="1"/>
              <a:t>kỹ</a:t>
            </a:r>
            <a:r>
              <a:rPr lang="en-US" dirty="0"/>
              <a:t> </a:t>
            </a:r>
            <a:r>
              <a:rPr lang="en-US" dirty="0" err="1"/>
              <a:t>thuật</a:t>
            </a:r>
            <a:r>
              <a:rPr lang="en-US" dirty="0"/>
              <a:t> </a:t>
            </a:r>
            <a:r>
              <a:rPr lang="en-US" dirty="0" err="1"/>
              <a:t>chuyển</a:t>
            </a:r>
            <a:r>
              <a:rPr lang="en-US" dirty="0"/>
              <a:t> </a:t>
            </a:r>
            <a:r>
              <a:rPr lang="en-US" dirty="0" err="1"/>
              <a:t>mạch</a:t>
            </a:r>
            <a:endParaRPr lang="en-US" dirty="0"/>
          </a:p>
          <a:p>
            <a:pPr lvl="1"/>
            <a:r>
              <a:rPr lang="en-US" dirty="0" err="1"/>
              <a:t>Chuyển</a:t>
            </a:r>
            <a:r>
              <a:rPr lang="en-US" dirty="0"/>
              <a:t> </a:t>
            </a:r>
            <a:r>
              <a:rPr lang="en-US" dirty="0" err="1"/>
              <a:t>mạch</a:t>
            </a:r>
            <a:r>
              <a:rPr lang="en-US" dirty="0"/>
              <a:t> </a:t>
            </a:r>
            <a:r>
              <a:rPr lang="en-US" dirty="0" err="1"/>
              <a:t>kênh</a:t>
            </a:r>
            <a:endParaRPr lang="en-US" dirty="0"/>
          </a:p>
          <a:p>
            <a:pPr lvl="1"/>
            <a:r>
              <a:rPr lang="en-US" dirty="0" err="1"/>
              <a:t>Chuyển</a:t>
            </a:r>
            <a:r>
              <a:rPr lang="en-US" dirty="0"/>
              <a:t> </a:t>
            </a:r>
            <a:r>
              <a:rPr lang="en-US" dirty="0" err="1"/>
              <a:t>mạch</a:t>
            </a:r>
            <a:r>
              <a:rPr lang="en-US" dirty="0"/>
              <a:t> </a:t>
            </a:r>
            <a:r>
              <a:rPr lang="en-US" dirty="0" err="1"/>
              <a:t>gói</a:t>
            </a:r>
            <a:endParaRPr lang="en-US" dirty="0"/>
          </a:p>
          <a:p>
            <a:r>
              <a:rPr lang="en-US" dirty="0" err="1"/>
              <a:t>Phân</a:t>
            </a:r>
            <a:r>
              <a:rPr lang="en-US" dirty="0"/>
              <a:t> </a:t>
            </a:r>
            <a:r>
              <a:rPr lang="en-US" dirty="0" err="1"/>
              <a:t>loại</a:t>
            </a:r>
            <a:r>
              <a:rPr lang="en-US" dirty="0"/>
              <a:t> </a:t>
            </a:r>
            <a:r>
              <a:rPr lang="en-US" dirty="0" err="1"/>
              <a:t>theo</a:t>
            </a:r>
            <a:r>
              <a:rPr lang="en-US" dirty="0"/>
              <a:t> </a:t>
            </a:r>
            <a:r>
              <a:rPr lang="en-US" dirty="0" err="1"/>
              <a:t>hệ</a:t>
            </a:r>
            <a:r>
              <a:rPr lang="en-US" dirty="0"/>
              <a:t> </a:t>
            </a:r>
            <a:r>
              <a:rPr lang="en-US" dirty="0" err="1"/>
              <a:t>điều</a:t>
            </a:r>
            <a:r>
              <a:rPr lang="en-US" dirty="0"/>
              <a:t> </a:t>
            </a:r>
            <a:r>
              <a:rPr lang="en-US" dirty="0" err="1"/>
              <a:t>hành</a:t>
            </a:r>
            <a:r>
              <a:rPr lang="en-US" dirty="0"/>
              <a:t> </a:t>
            </a:r>
            <a:r>
              <a:rPr lang="en-US" dirty="0" err="1"/>
              <a:t>mạng</a:t>
            </a:r>
            <a:endParaRPr lang="en-US" dirty="0"/>
          </a:p>
          <a:p>
            <a:pPr lvl="1"/>
            <a:r>
              <a:rPr lang="en-US" dirty="0"/>
              <a:t>Windows server</a:t>
            </a:r>
          </a:p>
          <a:p>
            <a:pPr lvl="1"/>
            <a:r>
              <a:rPr lang="en-US" dirty="0"/>
              <a:t>Unix, Linux</a:t>
            </a:r>
          </a:p>
          <a:p>
            <a:r>
              <a:rPr lang="en-US" dirty="0" err="1"/>
              <a:t>Và</a:t>
            </a:r>
            <a:r>
              <a:rPr lang="en-US" dirty="0"/>
              <a:t> </a:t>
            </a:r>
            <a:r>
              <a:rPr lang="en-US" dirty="0" err="1"/>
              <a:t>còn</a:t>
            </a:r>
            <a:r>
              <a:rPr lang="en-US" dirty="0"/>
              <a:t> </a:t>
            </a:r>
            <a:r>
              <a:rPr lang="en-US" dirty="0" err="1"/>
              <a:t>nhiều</a:t>
            </a:r>
            <a:r>
              <a:rPr lang="en-US" dirty="0"/>
              <a:t> </a:t>
            </a:r>
            <a:r>
              <a:rPr lang="en-US" dirty="0" err="1"/>
              <a:t>cách</a:t>
            </a:r>
            <a:r>
              <a:rPr lang="en-US" dirty="0"/>
              <a:t> </a:t>
            </a:r>
            <a:r>
              <a:rPr lang="en-US" dirty="0" err="1"/>
              <a:t>phân</a:t>
            </a:r>
            <a:r>
              <a:rPr lang="en-US" dirty="0"/>
              <a:t> </a:t>
            </a:r>
            <a:r>
              <a:rPr lang="en-US" dirty="0" err="1"/>
              <a:t>loại</a:t>
            </a:r>
            <a:r>
              <a:rPr lang="en-US" dirty="0"/>
              <a:t> </a:t>
            </a:r>
            <a:r>
              <a:rPr lang="en-US" dirty="0" err="1"/>
              <a:t>khác</a:t>
            </a:r>
            <a:r>
              <a:rPr lang="en-US" dirty="0"/>
              <a:t>.</a:t>
            </a:r>
          </a:p>
        </p:txBody>
      </p:sp>
    </p:spTree>
    <p:extLst>
      <p:ext uri="{BB962C8B-B14F-4D97-AF65-F5344CB8AC3E}">
        <p14:creationId xmlns:p14="http://schemas.microsoft.com/office/powerpoint/2010/main" val="362261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F4DA-FCE9-4F53-B1D7-4E895F0E4926}"/>
              </a:ext>
            </a:extLst>
          </p:cNvPr>
          <p:cNvSpPr>
            <a:spLocks noGrp="1"/>
          </p:cNvSpPr>
          <p:nvPr>
            <p:ph type="title"/>
          </p:nvPr>
        </p:nvSpPr>
        <p:spPr/>
        <p:txBody>
          <a:bodyPr/>
          <a:lstStyle/>
          <a:p>
            <a:r>
              <a:rPr lang="en-US" dirty="0"/>
              <a:t>V. ỨNG DỤNG CỦA MẠNG MÁY TÍNH</a:t>
            </a:r>
          </a:p>
        </p:txBody>
      </p:sp>
      <p:sp>
        <p:nvSpPr>
          <p:cNvPr id="3" name="Content Placeholder 2">
            <a:extLst>
              <a:ext uri="{FF2B5EF4-FFF2-40B4-BE49-F238E27FC236}">
                <a16:creationId xmlns:a16="http://schemas.microsoft.com/office/drawing/2014/main" id="{35E5900A-634E-4C18-A3CB-75569241C298}"/>
              </a:ext>
            </a:extLst>
          </p:cNvPr>
          <p:cNvSpPr>
            <a:spLocks noGrp="1"/>
          </p:cNvSpPr>
          <p:nvPr>
            <p:ph idx="1"/>
          </p:nvPr>
        </p:nvSpPr>
        <p:spPr/>
        <p:txBody>
          <a:bodyPr/>
          <a:lstStyle/>
          <a:p>
            <a:pPr algn="just"/>
            <a:r>
              <a:rPr lang="en-US" b="1" dirty="0" err="1"/>
              <a:t>Ứng</a:t>
            </a:r>
            <a:r>
              <a:rPr lang="en-US" b="1" dirty="0"/>
              <a:t> </a:t>
            </a:r>
            <a:r>
              <a:rPr lang="en-US" b="1" dirty="0" err="1"/>
              <a:t>dụng</a:t>
            </a:r>
            <a:r>
              <a:rPr lang="en-US" b="1" dirty="0"/>
              <a:t> </a:t>
            </a:r>
            <a:r>
              <a:rPr lang="en-US" b="1" dirty="0" err="1"/>
              <a:t>của</a:t>
            </a:r>
            <a:r>
              <a:rPr lang="en-US" b="1" dirty="0"/>
              <a:t> </a:t>
            </a:r>
            <a:r>
              <a:rPr lang="en-US" b="1" dirty="0" err="1"/>
              <a:t>mạng</a:t>
            </a:r>
            <a:r>
              <a:rPr lang="en-US" b="1" dirty="0"/>
              <a:t> </a:t>
            </a:r>
            <a:r>
              <a:rPr lang="en-US" b="1" dirty="0" err="1"/>
              <a:t>máy</a:t>
            </a:r>
            <a:r>
              <a:rPr lang="en-US" b="1" dirty="0"/>
              <a:t> </a:t>
            </a:r>
            <a:r>
              <a:rPr lang="en-US" b="1" dirty="0" err="1"/>
              <a:t>tính</a:t>
            </a:r>
            <a:r>
              <a:rPr lang="en-US" dirty="0"/>
              <a:t> </a:t>
            </a:r>
            <a:r>
              <a:rPr lang="en-US" dirty="0" err="1"/>
              <a:t>có</a:t>
            </a:r>
            <a:r>
              <a:rPr lang="en-US" dirty="0"/>
              <a:t> ở </a:t>
            </a:r>
            <a:r>
              <a:rPr lang="en-US" dirty="0" err="1"/>
              <a:t>hầu</a:t>
            </a:r>
            <a:r>
              <a:rPr lang="en-US" dirty="0"/>
              <a:t> </a:t>
            </a:r>
            <a:r>
              <a:rPr lang="en-US" dirty="0" err="1"/>
              <a:t>hết</a:t>
            </a:r>
            <a:r>
              <a:rPr lang="en-US" dirty="0"/>
              <a:t> </a:t>
            </a:r>
            <a:r>
              <a:rPr lang="en-US" dirty="0" err="1"/>
              <a:t>mọi</a:t>
            </a:r>
            <a:r>
              <a:rPr lang="en-US" dirty="0"/>
              <a:t> </a:t>
            </a:r>
            <a:r>
              <a:rPr lang="en-US" dirty="0" err="1"/>
              <a:t>lĩnh</a:t>
            </a:r>
            <a:r>
              <a:rPr lang="en-US" dirty="0"/>
              <a:t> </a:t>
            </a:r>
            <a:r>
              <a:rPr lang="en-US" dirty="0" err="1"/>
              <a:t>vực</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Từ</a:t>
            </a:r>
            <a:r>
              <a:rPr lang="en-US" dirty="0"/>
              <a:t> khoa </a:t>
            </a:r>
            <a:r>
              <a:rPr lang="en-US" dirty="0" err="1"/>
              <a:t>học</a:t>
            </a:r>
            <a:r>
              <a:rPr lang="en-US" dirty="0"/>
              <a:t>, </a:t>
            </a:r>
            <a:r>
              <a:rPr lang="en-US" dirty="0" err="1"/>
              <a:t>quân</a:t>
            </a:r>
            <a:r>
              <a:rPr lang="en-US" dirty="0"/>
              <a:t> </a:t>
            </a:r>
            <a:r>
              <a:rPr lang="en-US" dirty="0" err="1"/>
              <a:t>sự</a:t>
            </a:r>
            <a:r>
              <a:rPr lang="en-US" dirty="0"/>
              <a:t>, </a:t>
            </a:r>
            <a:r>
              <a:rPr lang="en-US" dirty="0" err="1"/>
              <a:t>quốc</a:t>
            </a:r>
            <a:r>
              <a:rPr lang="en-US" dirty="0"/>
              <a:t> </a:t>
            </a:r>
            <a:r>
              <a:rPr lang="en-US" dirty="0" err="1"/>
              <a:t>phòng</a:t>
            </a:r>
            <a:r>
              <a:rPr lang="en-US" dirty="0"/>
              <a:t> </a:t>
            </a:r>
            <a:r>
              <a:rPr lang="en-US" dirty="0" err="1"/>
              <a:t>cho</a:t>
            </a:r>
            <a:r>
              <a:rPr lang="en-US" dirty="0"/>
              <a:t> </a:t>
            </a:r>
            <a:r>
              <a:rPr lang="en-US" dirty="0" err="1"/>
              <a:t>đến</a:t>
            </a:r>
            <a:r>
              <a:rPr lang="en-US" dirty="0"/>
              <a:t> y </a:t>
            </a:r>
            <a:r>
              <a:rPr lang="en-US" dirty="0" err="1"/>
              <a:t>tế</a:t>
            </a:r>
            <a:r>
              <a:rPr lang="en-US" dirty="0"/>
              <a:t>, </a:t>
            </a:r>
            <a:r>
              <a:rPr lang="en-US" dirty="0" err="1"/>
              <a:t>giáo</a:t>
            </a:r>
            <a:r>
              <a:rPr lang="en-US" dirty="0"/>
              <a:t> </a:t>
            </a:r>
            <a:r>
              <a:rPr lang="en-US" dirty="0" err="1"/>
              <a:t>dục</a:t>
            </a:r>
            <a:r>
              <a:rPr lang="en-US" dirty="0"/>
              <a:t>,… </a:t>
            </a:r>
            <a:r>
              <a:rPr lang="en-US" dirty="0" err="1"/>
              <a:t>mạng</a:t>
            </a:r>
            <a:r>
              <a:rPr lang="en-US" dirty="0"/>
              <a:t> </a:t>
            </a:r>
            <a:r>
              <a:rPr lang="en-US" dirty="0" err="1"/>
              <a:t>máy</a:t>
            </a:r>
            <a:r>
              <a:rPr lang="en-US" dirty="0"/>
              <a:t> </a:t>
            </a:r>
            <a:r>
              <a:rPr lang="en-US" dirty="0" err="1"/>
              <a:t>tính</a:t>
            </a:r>
            <a:r>
              <a:rPr lang="en-US" dirty="0"/>
              <a:t> </a:t>
            </a:r>
            <a:r>
              <a:rPr lang="en-US" dirty="0" err="1"/>
              <a:t>đã</a:t>
            </a:r>
            <a:r>
              <a:rPr lang="en-US" dirty="0"/>
              <a:t> </a:t>
            </a:r>
            <a:r>
              <a:rPr lang="en-US" dirty="0" err="1"/>
              <a:t>trở</a:t>
            </a:r>
            <a:r>
              <a:rPr lang="en-US" dirty="0"/>
              <a:t> </a:t>
            </a:r>
            <a:r>
              <a:rPr lang="en-US" dirty="0" err="1"/>
              <a:t>nên</a:t>
            </a:r>
            <a:r>
              <a:rPr lang="en-US" dirty="0"/>
              <a:t> </a:t>
            </a:r>
            <a:r>
              <a:rPr lang="en-US" dirty="0" err="1"/>
              <a:t>quá</a:t>
            </a:r>
            <a:r>
              <a:rPr lang="en-US" dirty="0"/>
              <a:t> </a:t>
            </a:r>
            <a:r>
              <a:rPr lang="en-US" dirty="0" err="1"/>
              <a:t>quen</a:t>
            </a:r>
            <a:r>
              <a:rPr lang="en-US" dirty="0"/>
              <a:t> </a:t>
            </a:r>
            <a:r>
              <a:rPr lang="en-US" dirty="0" err="1"/>
              <a:t>thuộc</a:t>
            </a:r>
            <a:r>
              <a:rPr lang="en-US" dirty="0"/>
              <a:t> </a:t>
            </a:r>
            <a:r>
              <a:rPr lang="en-US" dirty="0" err="1"/>
              <a:t>và</a:t>
            </a:r>
            <a:r>
              <a:rPr lang="en-US" dirty="0"/>
              <a:t> </a:t>
            </a:r>
            <a:r>
              <a:rPr lang="en-US" dirty="0" err="1"/>
              <a:t>không</a:t>
            </a:r>
            <a:r>
              <a:rPr lang="en-US" dirty="0"/>
              <a:t> </a:t>
            </a:r>
            <a:r>
              <a:rPr lang="en-US" dirty="0" err="1"/>
              <a:t>thể</a:t>
            </a:r>
            <a:r>
              <a:rPr lang="en-US" dirty="0"/>
              <a:t> </a:t>
            </a:r>
            <a:r>
              <a:rPr lang="en-US" dirty="0" err="1"/>
              <a:t>thiếu</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hiện</a:t>
            </a:r>
            <a:r>
              <a:rPr lang="en-US" dirty="0"/>
              <a:t> nay.</a:t>
            </a:r>
          </a:p>
          <a:p>
            <a:pPr algn="just"/>
            <a:endParaRPr lang="en-US" dirty="0"/>
          </a:p>
        </p:txBody>
      </p:sp>
    </p:spTree>
    <p:extLst>
      <p:ext uri="{BB962C8B-B14F-4D97-AF65-F5344CB8AC3E}">
        <p14:creationId xmlns:p14="http://schemas.microsoft.com/office/powerpoint/2010/main" val="172409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8E09-7AB1-4EA0-B744-A06EC7C3150F}"/>
              </a:ext>
            </a:extLst>
          </p:cNvPr>
          <p:cNvSpPr>
            <a:spLocks noGrp="1"/>
          </p:cNvSpPr>
          <p:nvPr>
            <p:ph type="title"/>
          </p:nvPr>
        </p:nvSpPr>
        <p:spPr/>
        <p:txBody>
          <a:bodyPr/>
          <a:lstStyle/>
          <a:p>
            <a:r>
              <a:rPr lang="en-US" dirty="0"/>
              <a:t>V. ỨNG DỤNG CỦA MẠNG MÁY TÍNH</a:t>
            </a:r>
          </a:p>
        </p:txBody>
      </p:sp>
      <p:sp>
        <p:nvSpPr>
          <p:cNvPr id="3" name="Content Placeholder 2">
            <a:extLst>
              <a:ext uri="{FF2B5EF4-FFF2-40B4-BE49-F238E27FC236}">
                <a16:creationId xmlns:a16="http://schemas.microsoft.com/office/drawing/2014/main" id="{49023B4A-C22E-4B28-A995-0DCE954CDC67}"/>
              </a:ext>
            </a:extLst>
          </p:cNvPr>
          <p:cNvSpPr>
            <a:spLocks noGrp="1"/>
          </p:cNvSpPr>
          <p:nvPr>
            <p:ph idx="1"/>
          </p:nvPr>
        </p:nvSpPr>
        <p:spPr/>
        <p:txBody>
          <a:bodyPr/>
          <a:lstStyle/>
          <a:p>
            <a:pPr algn="just"/>
            <a:r>
              <a:rPr lang="en-US" dirty="0"/>
              <a:t>Đ</a:t>
            </a:r>
            <a:r>
              <a:rPr lang="vi-VN" dirty="0"/>
              <a:t>ối với những cá nhân, </a:t>
            </a:r>
            <a:r>
              <a:rPr lang="vi-VN" b="1" dirty="0"/>
              <a:t>ứng dụng của mạng máy tính</a:t>
            </a:r>
            <a:r>
              <a:rPr lang="vi-VN" dirty="0"/>
              <a:t> mang lại những sự tiện lợi như:</a:t>
            </a:r>
          </a:p>
          <a:p>
            <a:pPr lvl="1" algn="just"/>
            <a:r>
              <a:rPr lang="vi-VN" dirty="0"/>
              <a:t>Truyền và nhận thông tin liên lạc cũng như dữ liệu từ người này qua người khác một cách dễ dàng</a:t>
            </a:r>
          </a:p>
          <a:p>
            <a:pPr lvl="1" algn="just"/>
            <a:r>
              <a:rPr lang="vi-VN" dirty="0"/>
              <a:t>Giúp chúng ta liên lạc trực tiếp với nhau mà không cần gặp mặt trực tiếp</a:t>
            </a:r>
          </a:p>
          <a:p>
            <a:pPr lvl="1" algn="just"/>
            <a:r>
              <a:rPr lang="vi-VN" dirty="0"/>
              <a:t>Cung cấp các trò chơi giải trí, phim ảnh,…</a:t>
            </a:r>
          </a:p>
          <a:p>
            <a:pPr lvl="1" algn="just"/>
            <a:r>
              <a:rPr lang="vi-VN" dirty="0"/>
              <a:t>Giúp quan hệ giữa người với người trở nên dễ dàng và gần gũi hơn.</a:t>
            </a:r>
          </a:p>
          <a:p>
            <a:pPr algn="just"/>
            <a:endParaRPr lang="en-US" dirty="0"/>
          </a:p>
        </p:txBody>
      </p:sp>
    </p:spTree>
    <p:extLst>
      <p:ext uri="{BB962C8B-B14F-4D97-AF65-F5344CB8AC3E}">
        <p14:creationId xmlns:p14="http://schemas.microsoft.com/office/powerpoint/2010/main" val="233470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2973-5CE8-4ED2-B1DC-0E03104120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911B01-BFA3-4B75-954E-A8D92A275857}"/>
              </a:ext>
            </a:extLst>
          </p:cNvPr>
          <p:cNvSpPr>
            <a:spLocks noGrp="1"/>
          </p:cNvSpPr>
          <p:nvPr>
            <p:ph idx="1"/>
          </p:nvPr>
        </p:nvSpPr>
        <p:spPr/>
        <p:txBody>
          <a:bodyPr/>
          <a:lstStyle/>
          <a:p>
            <a:endParaRPr lang="en-US"/>
          </a:p>
        </p:txBody>
      </p:sp>
      <p:pic>
        <p:nvPicPr>
          <p:cNvPr id="10242" name="Picture 2" descr="Káº¿t quáº£ hÃ¬nh áº£nh cho mail">
            <a:extLst>
              <a:ext uri="{FF2B5EF4-FFF2-40B4-BE49-F238E27FC236}">
                <a16:creationId xmlns:a16="http://schemas.microsoft.com/office/drawing/2014/main" id="{688C6B4A-5471-4242-896E-84C1484C7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58" y="563390"/>
            <a:ext cx="2628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áº¿t quáº£ hÃ¬nh áº£nh cho chat">
            <a:extLst>
              <a:ext uri="{FF2B5EF4-FFF2-40B4-BE49-F238E27FC236}">
                <a16:creationId xmlns:a16="http://schemas.microsoft.com/office/drawing/2014/main" id="{19BD9DF9-4396-428D-AB88-B7BB1E58C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004" y="898525"/>
            <a:ext cx="4177253" cy="334180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áº¿t quáº£ hÃ¬nh áº£nh cho youtube">
            <a:extLst>
              <a:ext uri="{FF2B5EF4-FFF2-40B4-BE49-F238E27FC236}">
                <a16:creationId xmlns:a16="http://schemas.microsoft.com/office/drawing/2014/main" id="{7FAE8159-0643-43B5-9EBC-BAD60F722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32" y="3192291"/>
            <a:ext cx="4254316" cy="336091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Káº¿t quáº£ hÃ¬nh áº£nh cho facebook">
            <a:extLst>
              <a:ext uri="{FF2B5EF4-FFF2-40B4-BE49-F238E27FC236}">
                <a16:creationId xmlns:a16="http://schemas.microsoft.com/office/drawing/2014/main" id="{34CB1FCF-2B78-43A4-82CB-1A06F611B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764" y="1066800"/>
            <a:ext cx="3381605" cy="225440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Káº¿t quáº£ hÃ¬nh áº£nh cho amazon">
            <a:extLst>
              <a:ext uri="{FF2B5EF4-FFF2-40B4-BE49-F238E27FC236}">
                <a16:creationId xmlns:a16="http://schemas.microsoft.com/office/drawing/2014/main" id="{A15E0CF3-C598-4830-99B9-165B756BA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188" y="4048221"/>
            <a:ext cx="2382429" cy="238242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Káº¿t quáº£ hÃ¬nh áº£nh cho twitter">
            <a:extLst>
              <a:ext uri="{FF2B5EF4-FFF2-40B4-BE49-F238E27FC236}">
                <a16:creationId xmlns:a16="http://schemas.microsoft.com/office/drawing/2014/main" id="{2D104004-4CB2-48B6-AE7A-342C2A3C7A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94127" y="3602531"/>
            <a:ext cx="3485242" cy="283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7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B7DE-49E4-4F6C-B732-36DC494C6C7F}"/>
              </a:ext>
            </a:extLst>
          </p:cNvPr>
          <p:cNvSpPr>
            <a:spLocks noGrp="1"/>
          </p:cNvSpPr>
          <p:nvPr>
            <p:ph type="title"/>
          </p:nvPr>
        </p:nvSpPr>
        <p:spPr/>
        <p:txBody>
          <a:bodyPr/>
          <a:lstStyle/>
          <a:p>
            <a:r>
              <a:rPr lang="en-US" dirty="0"/>
              <a:t>V. ỨNG DỤNG CỦA MẠNG MÁY TÍNH</a:t>
            </a:r>
          </a:p>
        </p:txBody>
      </p:sp>
      <p:sp>
        <p:nvSpPr>
          <p:cNvPr id="3" name="Content Placeholder 2">
            <a:extLst>
              <a:ext uri="{FF2B5EF4-FFF2-40B4-BE49-F238E27FC236}">
                <a16:creationId xmlns:a16="http://schemas.microsoft.com/office/drawing/2014/main" id="{07BA3FD2-08F9-4B08-A455-027A0521360E}"/>
              </a:ext>
            </a:extLst>
          </p:cNvPr>
          <p:cNvSpPr>
            <a:spLocks noGrp="1"/>
          </p:cNvSpPr>
          <p:nvPr>
            <p:ph idx="1"/>
          </p:nvPr>
        </p:nvSpPr>
        <p:spPr/>
        <p:txBody>
          <a:bodyPr/>
          <a:lstStyle/>
          <a:p>
            <a:r>
              <a:rPr lang="en-US" dirty="0"/>
              <a:t>Đ</a:t>
            </a:r>
            <a:r>
              <a:rPr lang="vi-VN" dirty="0"/>
              <a:t>ối với những </a:t>
            </a:r>
            <a:r>
              <a:rPr lang="en-US" dirty="0" err="1"/>
              <a:t>tổ</a:t>
            </a:r>
            <a:r>
              <a:rPr lang="en-US" dirty="0"/>
              <a:t> </a:t>
            </a:r>
            <a:r>
              <a:rPr lang="en-US" dirty="0" err="1"/>
              <a:t>chức</a:t>
            </a:r>
            <a:r>
              <a:rPr lang="en-US" dirty="0"/>
              <a:t>, </a:t>
            </a:r>
            <a:r>
              <a:rPr lang="en-US" dirty="0" err="1"/>
              <a:t>doanh</a:t>
            </a:r>
            <a:r>
              <a:rPr lang="en-US" dirty="0"/>
              <a:t> </a:t>
            </a:r>
            <a:r>
              <a:rPr lang="en-US" dirty="0" err="1"/>
              <a:t>nghiệp</a:t>
            </a:r>
            <a:r>
              <a:rPr lang="vi-VN" dirty="0"/>
              <a:t>, </a:t>
            </a:r>
            <a:r>
              <a:rPr lang="vi-VN" b="1" dirty="0"/>
              <a:t>ứng dụng của mạng máy tính</a:t>
            </a:r>
            <a:r>
              <a:rPr lang="vi-VN" dirty="0"/>
              <a:t> mang lại những sự tiện lợi như:</a:t>
            </a:r>
          </a:p>
          <a:p>
            <a:pPr lvl="1"/>
            <a:r>
              <a:rPr lang="en-US" dirty="0"/>
              <a:t>Chia </a:t>
            </a:r>
            <a:r>
              <a:rPr lang="en-US" dirty="0" err="1"/>
              <a:t>sẻ</a:t>
            </a:r>
            <a:r>
              <a:rPr lang="en-US" dirty="0"/>
              <a:t> </a:t>
            </a:r>
            <a:r>
              <a:rPr lang="en-US" dirty="0" err="1"/>
              <a:t>tài</a:t>
            </a:r>
            <a:r>
              <a:rPr lang="en-US" dirty="0"/>
              <a:t> </a:t>
            </a:r>
            <a:r>
              <a:rPr lang="en-US" dirty="0" err="1"/>
              <a:t>nguyên</a:t>
            </a:r>
            <a:endParaRPr lang="en-US" dirty="0"/>
          </a:p>
          <a:p>
            <a:pPr lvl="1"/>
            <a:r>
              <a:rPr lang="vi-VN" dirty="0"/>
              <a:t>Tăng độ tin cậy cũng như độ an toàn thông tin: </a:t>
            </a:r>
            <a:r>
              <a:rPr lang="en-US" dirty="0"/>
              <a:t>ứ</a:t>
            </a:r>
            <a:r>
              <a:rPr lang="vi-VN" dirty="0"/>
              <a:t>ng dụng của mạng máy tính giúp thông tin gửi và nhận trên đường truyền chính xác hơn vì chúng được cập nhật theo thời gian thực.</a:t>
            </a:r>
            <a:endParaRPr lang="en-US" dirty="0"/>
          </a:p>
          <a:p>
            <a:pPr lvl="1"/>
            <a:r>
              <a:rPr lang="vi-VN" dirty="0"/>
              <a:t>Khi một máy tính bị hỏng thì các máy c</a:t>
            </a:r>
            <a:r>
              <a:rPr lang="en-US" dirty="0"/>
              <a:t>ò</a:t>
            </a:r>
            <a:r>
              <a:rPr lang="vi-VN" dirty="0"/>
              <a:t>n lại vẫn hoạt động cũng như cung cấp dịch vụ bình thường</a:t>
            </a:r>
            <a:r>
              <a:rPr lang="en-US" dirty="0"/>
              <a:t>.</a:t>
            </a:r>
          </a:p>
          <a:p>
            <a:pPr lvl="1"/>
            <a:r>
              <a:rPr lang="vi-VN" dirty="0"/>
              <a:t>Ứng dụng của mạng máy tính còn được coi là một phương tiện liên lạc hữu hiệu giữa các nhân viên trong mọi tổ chức</a:t>
            </a:r>
            <a:endParaRPr lang="en-US" dirty="0"/>
          </a:p>
        </p:txBody>
      </p:sp>
    </p:spTree>
    <p:extLst>
      <p:ext uri="{BB962C8B-B14F-4D97-AF65-F5344CB8AC3E}">
        <p14:creationId xmlns:p14="http://schemas.microsoft.com/office/powerpoint/2010/main" val="198086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1C4D-EF59-497B-940C-5904D621C1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393535-AC23-45C5-A6DD-667B6DD35FA6}"/>
              </a:ext>
            </a:extLst>
          </p:cNvPr>
          <p:cNvSpPr>
            <a:spLocks noGrp="1"/>
          </p:cNvSpPr>
          <p:nvPr>
            <p:ph idx="1"/>
          </p:nvPr>
        </p:nvSpPr>
        <p:spPr/>
        <p:txBody>
          <a:bodyPr/>
          <a:lstStyle/>
          <a:p>
            <a:endParaRPr lang="en-US"/>
          </a:p>
        </p:txBody>
      </p:sp>
      <p:pic>
        <p:nvPicPr>
          <p:cNvPr id="11266" name="Picture 2" descr="Káº¿t quáº£ hÃ¬nh áº£nh cho chia sáº» tÃ i nguyÃªn">
            <a:extLst>
              <a:ext uri="{FF2B5EF4-FFF2-40B4-BE49-F238E27FC236}">
                <a16:creationId xmlns:a16="http://schemas.microsoft.com/office/drawing/2014/main" id="{498D9127-DE1A-4E07-943D-048234687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87" y="1399242"/>
            <a:ext cx="4491826" cy="33723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Káº¿t quáº£ hÃ¬nh áº£nh cho an toÃ n thÃ´ng tin máº¡ng">
            <a:extLst>
              <a:ext uri="{FF2B5EF4-FFF2-40B4-BE49-F238E27FC236}">
                <a16:creationId xmlns:a16="http://schemas.microsoft.com/office/drawing/2014/main" id="{CDF233E9-F5C5-4F4E-A190-E924C059ED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áº¿t quáº£ hÃ¬nh áº£nh cho an toÃ n thÃ´ng tin máº¡ng">
            <a:extLst>
              <a:ext uri="{FF2B5EF4-FFF2-40B4-BE49-F238E27FC236}">
                <a16:creationId xmlns:a16="http://schemas.microsoft.com/office/drawing/2014/main" id="{46891DC1-94BE-4D3E-A60F-BDCC50FB0FE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Káº¿t quáº£ hÃ¬nh áº£nh cho an toÃ n thÃ´ng tin máº¡ng">
            <a:extLst>
              <a:ext uri="{FF2B5EF4-FFF2-40B4-BE49-F238E27FC236}">
                <a16:creationId xmlns:a16="http://schemas.microsoft.com/office/drawing/2014/main" id="{2A61A843-F014-447E-AA43-10C905E98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68924"/>
            <a:ext cx="4491827" cy="383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78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D773-D31C-4A0F-813A-1B276535D5D1}"/>
              </a:ext>
            </a:extLst>
          </p:cNvPr>
          <p:cNvSpPr>
            <a:spLocks noGrp="1"/>
          </p:cNvSpPr>
          <p:nvPr>
            <p:ph type="title"/>
          </p:nvPr>
        </p:nvSpPr>
        <p:spPr/>
        <p:txBody>
          <a:bodyPr/>
          <a:lstStyle/>
          <a:p>
            <a:r>
              <a:rPr lang="en-US" dirty="0"/>
              <a:t>V. ỨNG DỤNG CỦA MẠNG MÁY TÍNH</a:t>
            </a:r>
          </a:p>
        </p:txBody>
      </p:sp>
      <p:sp>
        <p:nvSpPr>
          <p:cNvPr id="3" name="Content Placeholder 2">
            <a:extLst>
              <a:ext uri="{FF2B5EF4-FFF2-40B4-BE49-F238E27FC236}">
                <a16:creationId xmlns:a16="http://schemas.microsoft.com/office/drawing/2014/main" id="{A3BE02DB-D69E-4C9E-A6D2-76E70BBA7018}"/>
              </a:ext>
            </a:extLst>
          </p:cNvPr>
          <p:cNvSpPr>
            <a:spLocks noGrp="1"/>
          </p:cNvSpPr>
          <p:nvPr>
            <p:ph idx="1"/>
          </p:nvPr>
        </p:nvSpPr>
        <p:spPr/>
        <p:txBody>
          <a:bodyPr/>
          <a:lstStyle/>
          <a:p>
            <a:pPr algn="just"/>
            <a:r>
              <a:rPr lang="vi-VN" dirty="0"/>
              <a:t>Ngoài những ứng dụng kể trên, phải kể đến mặt hạn chế của mạng máy tính như:</a:t>
            </a:r>
          </a:p>
          <a:p>
            <a:pPr lvl="1" algn="just"/>
            <a:r>
              <a:rPr lang="vi-VN" dirty="0"/>
              <a:t>Mạng máy tính càng lớn thì khả năng bị đánh cắp dữ liệu càng cao</a:t>
            </a:r>
          </a:p>
          <a:p>
            <a:pPr lvl="1" algn="just"/>
            <a:r>
              <a:rPr lang="vi-VN" dirty="0"/>
              <a:t>Việc kiểm soát băng thông khó khăn</a:t>
            </a:r>
          </a:p>
          <a:p>
            <a:pPr lvl="1" algn="just"/>
            <a:r>
              <a:rPr lang="vi-VN" dirty="0"/>
              <a:t>Nguy cơ lan truyền các phần mềm độc hại chứa virus dễ dàng xảy ra.</a:t>
            </a:r>
          </a:p>
          <a:p>
            <a:pPr algn="just"/>
            <a:endParaRPr lang="en-US" dirty="0"/>
          </a:p>
        </p:txBody>
      </p:sp>
    </p:spTree>
    <p:extLst>
      <p:ext uri="{BB962C8B-B14F-4D97-AF65-F5344CB8AC3E}">
        <p14:creationId xmlns:p14="http://schemas.microsoft.com/office/powerpoint/2010/main" val="383984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8B4A1A-036E-4B01-8127-273FE41AAF4D}"/>
              </a:ext>
            </a:extLst>
          </p:cNvPr>
          <p:cNvSpPr>
            <a:spLocks noGrp="1"/>
          </p:cNvSpPr>
          <p:nvPr>
            <p:ph type="sldNum" sz="quarter" idx="4294967295"/>
          </p:nvPr>
        </p:nvSpPr>
        <p:spPr>
          <a:xfrm>
            <a:off x="1143000" y="1534220"/>
            <a:ext cx="577850" cy="198637"/>
          </a:xfrm>
          <a:prstGeom prst="rect">
            <a:avLst/>
          </a:prstGeom>
        </p:spPr>
        <p:txBody>
          <a:bodyPr>
            <a:normAutofit fontScale="92500" lnSpcReduction="20000"/>
          </a:bodyPr>
          <a:lstStyle/>
          <a:p>
            <a:pPr algn="ctr" defTabSz="742950">
              <a:defRPr/>
            </a:pPr>
            <a:fld id="{1AD93096-5B34-4342-9326-69289CEAE4C2}" type="slidenum">
              <a:rPr lang="en-US" sz="853" b="1">
                <a:solidFill>
                  <a:srgbClr val="FFFFFF"/>
                </a:solidFill>
                <a:latin typeface="Tw Cen MT"/>
              </a:rPr>
              <a:pPr algn="ctr" defTabSz="742950">
                <a:defRPr/>
              </a:pPr>
              <a:t>3</a:t>
            </a:fld>
            <a:endParaRPr lang="en-US" sz="853" b="1">
              <a:solidFill>
                <a:srgbClr val="FFFFFF"/>
              </a:solidFill>
              <a:latin typeface="Tw Cen MT"/>
            </a:endParaRPr>
          </a:p>
        </p:txBody>
      </p:sp>
      <p:graphicFrame>
        <p:nvGraphicFramePr>
          <p:cNvPr id="7" name="Content Placeholder 6">
            <a:extLst>
              <a:ext uri="{FF2B5EF4-FFF2-40B4-BE49-F238E27FC236}">
                <a16:creationId xmlns:a16="http://schemas.microsoft.com/office/drawing/2014/main" id="{9A57150B-CC6F-4A41-9FC5-5118B72BD584}"/>
              </a:ext>
            </a:extLst>
          </p:cNvPr>
          <p:cNvGraphicFramePr>
            <a:graphicFrameLocks noGrp="1"/>
          </p:cNvGraphicFramePr>
          <p:nvPr>
            <p:ph sz="quarter" idx="1"/>
          </p:nvPr>
        </p:nvGraphicFramePr>
        <p:xfrm>
          <a:off x="1289129" y="1673805"/>
          <a:ext cx="6035508" cy="436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A1855615-A007-4E13-BC2E-1E6952F37242}"/>
              </a:ext>
            </a:extLst>
          </p:cNvPr>
          <p:cNvSpPr>
            <a:spLocks noGrp="1"/>
          </p:cNvSpPr>
          <p:nvPr>
            <p:ph type="title"/>
          </p:nvPr>
        </p:nvSpPr>
        <p:spPr>
          <a:xfrm>
            <a:off x="1720850" y="0"/>
            <a:ext cx="9110435" cy="872067"/>
          </a:xfrm>
        </p:spPr>
        <p:txBody>
          <a:bodyPr>
            <a:normAutofit fontScale="90000"/>
          </a:bodyPr>
          <a:lstStyle/>
          <a:p>
            <a:r>
              <a:rPr lang="en-US"/>
              <a:t>Initial– Find a group</a:t>
            </a:r>
            <a:br>
              <a:rPr lang="en-US"/>
            </a:br>
            <a:r>
              <a:rPr lang="en-US"/>
              <a:t>https://www.facebook.com/groups/mkuit/</a:t>
            </a:r>
          </a:p>
        </p:txBody>
      </p:sp>
      <p:pic>
        <p:nvPicPr>
          <p:cNvPr id="6" name="Picture 5">
            <a:extLst>
              <a:ext uri="{FF2B5EF4-FFF2-40B4-BE49-F238E27FC236}">
                <a16:creationId xmlns:a16="http://schemas.microsoft.com/office/drawing/2014/main" id="{0DCB0C6B-C4E0-490C-A06C-F722F4701B76}"/>
              </a:ext>
            </a:extLst>
          </p:cNvPr>
          <p:cNvPicPr>
            <a:picLocks noChangeAspect="1"/>
          </p:cNvPicPr>
          <p:nvPr/>
        </p:nvPicPr>
        <p:blipFill>
          <a:blip r:embed="rId8"/>
          <a:stretch>
            <a:fillRect/>
          </a:stretch>
        </p:blipFill>
        <p:spPr>
          <a:xfrm>
            <a:off x="6564053" y="2142462"/>
            <a:ext cx="4338819" cy="3254115"/>
          </a:xfrm>
          <a:prstGeom prst="rect">
            <a:avLst/>
          </a:prstGeom>
        </p:spPr>
      </p:pic>
    </p:spTree>
    <p:extLst>
      <p:ext uri="{BB962C8B-B14F-4D97-AF65-F5344CB8AC3E}">
        <p14:creationId xmlns:p14="http://schemas.microsoft.com/office/powerpoint/2010/main" val="315234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9DCB-2EE9-6F2A-8356-17F66B6B5737}"/>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3DCB9B1B-0673-700F-5266-A7D17A5386F6}"/>
              </a:ext>
            </a:extLst>
          </p:cNvPr>
          <p:cNvSpPr>
            <a:spLocks noGrp="1"/>
          </p:cNvSpPr>
          <p:nvPr>
            <p:ph idx="1"/>
          </p:nvPr>
        </p:nvSpPr>
        <p:spPr/>
        <p:txBody>
          <a:bodyPr/>
          <a:lstStyle/>
          <a:p>
            <a:pPr algn="l">
              <a:spcBef>
                <a:spcPts val="0"/>
              </a:spcBef>
              <a:spcAft>
                <a:spcPts val="0"/>
              </a:spcAft>
              <a:buFont typeface="+mj-lt"/>
              <a:buAutoNum type="arabicPeriod"/>
            </a:pPr>
            <a:r>
              <a:rPr lang="vi-VN" sz="1400" b="1" i="0" dirty="0">
                <a:solidFill>
                  <a:srgbClr val="374151"/>
                </a:solidFill>
                <a:effectLst/>
                <a:latin typeface="Söhne"/>
              </a:rPr>
              <a:t>Câu hỏi 1:</a:t>
            </a:r>
            <a:r>
              <a:rPr lang="vi-VN" sz="1400" b="0" i="0" dirty="0">
                <a:solidFill>
                  <a:srgbClr val="374151"/>
                </a:solidFill>
                <a:effectLst/>
                <a:latin typeface="Söhne"/>
              </a:rPr>
              <a:t> Mục đích chính của ứng dụng FTP (</a:t>
            </a:r>
            <a:r>
              <a:rPr lang="vi-VN" sz="1400" b="0" i="0" dirty="0" err="1">
                <a:solidFill>
                  <a:srgbClr val="374151"/>
                </a:solidFill>
                <a:effectLst/>
                <a:latin typeface="Söhne"/>
              </a:rPr>
              <a:t>File</a:t>
            </a:r>
            <a:r>
              <a:rPr lang="vi-VN" sz="1400" b="0" i="0" dirty="0">
                <a:solidFill>
                  <a:srgbClr val="374151"/>
                </a:solidFill>
                <a:effectLst/>
                <a:latin typeface="Söhne"/>
              </a:rPr>
              <a:t> </a:t>
            </a:r>
            <a:r>
              <a:rPr lang="vi-VN" sz="1400" b="0" i="0" dirty="0" err="1">
                <a:solidFill>
                  <a:srgbClr val="374151"/>
                </a:solidFill>
                <a:effectLst/>
                <a:latin typeface="Söhne"/>
              </a:rPr>
              <a:t>Transfer</a:t>
            </a:r>
            <a:r>
              <a:rPr lang="vi-VN" sz="1400" b="0" i="0" dirty="0">
                <a:solidFill>
                  <a:srgbClr val="374151"/>
                </a:solidFill>
                <a:effectLst/>
                <a:latin typeface="Söhne"/>
              </a:rPr>
              <a:t> </a:t>
            </a:r>
            <a:r>
              <a:rPr lang="vi-VN" sz="1400" b="0" i="0" dirty="0" err="1">
                <a:solidFill>
                  <a:srgbClr val="374151"/>
                </a:solidFill>
                <a:effectLst/>
                <a:latin typeface="Söhne"/>
              </a:rPr>
              <a:t>Protocol</a:t>
            </a:r>
            <a:r>
              <a:rPr lang="vi-VN" sz="1400" b="0" i="0" dirty="0">
                <a:solidFill>
                  <a:srgbClr val="374151"/>
                </a:solidFill>
                <a:effectLst/>
                <a:latin typeface="Söhne"/>
              </a:rPr>
              <a:t>) là gì?</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a. Gửi </a:t>
            </a:r>
            <a:r>
              <a:rPr lang="vi-VN" sz="1400" b="0" i="0" dirty="0" err="1">
                <a:solidFill>
                  <a:srgbClr val="374151"/>
                </a:solidFill>
                <a:effectLst/>
                <a:latin typeface="Söhne"/>
              </a:rPr>
              <a:t>email</a:t>
            </a:r>
            <a:endParaRPr lang="vi-VN" sz="1400" b="0" i="0" dirty="0">
              <a:solidFill>
                <a:srgbClr val="374151"/>
              </a:solidFill>
              <a:effectLst/>
              <a:latin typeface="Söhne"/>
            </a:endParaRPr>
          </a:p>
          <a:p>
            <a:pPr marL="742950" lvl="1" indent="-285750" algn="l">
              <a:spcBef>
                <a:spcPts val="0"/>
              </a:spcBef>
              <a:spcAft>
                <a:spcPts val="0"/>
              </a:spcAft>
              <a:buFont typeface="+mj-lt"/>
              <a:buAutoNum type="arabicPeriod"/>
            </a:pPr>
            <a:r>
              <a:rPr lang="vi-VN" sz="1400" b="0" i="0" dirty="0">
                <a:solidFill>
                  <a:srgbClr val="374151"/>
                </a:solidFill>
                <a:effectLst/>
                <a:latin typeface="Söhne"/>
              </a:rPr>
              <a:t>b. Truyền tệp tin qua mạng</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c. Trò chơi trực tuyến</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d. Tra cứu </a:t>
            </a:r>
            <a:r>
              <a:rPr lang="vi-VN" sz="1400" b="0" i="0" dirty="0" err="1">
                <a:solidFill>
                  <a:srgbClr val="374151"/>
                </a:solidFill>
                <a:effectLst/>
                <a:latin typeface="Söhne"/>
              </a:rPr>
              <a:t>web</a:t>
            </a:r>
            <a:endParaRPr lang="vi-VN" sz="1400" b="0" i="0" dirty="0">
              <a:solidFill>
                <a:srgbClr val="374151"/>
              </a:solidFill>
              <a:effectLst/>
              <a:latin typeface="Söhne"/>
            </a:endParaRPr>
          </a:p>
          <a:p>
            <a:pPr algn="l">
              <a:spcBef>
                <a:spcPts val="0"/>
              </a:spcBef>
              <a:spcAft>
                <a:spcPts val="0"/>
              </a:spcAft>
              <a:buFont typeface="+mj-lt"/>
              <a:buAutoNum type="arabicPeriod"/>
            </a:pPr>
            <a:r>
              <a:rPr lang="vi-VN" sz="1400" b="1" i="0" dirty="0">
                <a:solidFill>
                  <a:srgbClr val="374151"/>
                </a:solidFill>
                <a:effectLst/>
                <a:latin typeface="Söhne"/>
              </a:rPr>
              <a:t>Câu hỏi 2:</a:t>
            </a:r>
            <a:r>
              <a:rPr lang="vi-VN" sz="1400" b="0" i="0" dirty="0">
                <a:solidFill>
                  <a:srgbClr val="374151"/>
                </a:solidFill>
                <a:effectLst/>
                <a:latin typeface="Söhne"/>
              </a:rPr>
              <a:t> DNS (</a:t>
            </a:r>
            <a:r>
              <a:rPr lang="vi-VN" sz="1400" b="0" i="0" dirty="0" err="1">
                <a:solidFill>
                  <a:srgbClr val="374151"/>
                </a:solidFill>
                <a:effectLst/>
                <a:latin typeface="Söhne"/>
              </a:rPr>
              <a:t>Domain</a:t>
            </a:r>
            <a:r>
              <a:rPr lang="vi-VN" sz="1400" b="0" i="0" dirty="0">
                <a:solidFill>
                  <a:srgbClr val="374151"/>
                </a:solidFill>
                <a:effectLst/>
                <a:latin typeface="Söhne"/>
              </a:rPr>
              <a:t> </a:t>
            </a:r>
            <a:r>
              <a:rPr lang="vi-VN" sz="1400" b="0" i="0" dirty="0" err="1">
                <a:solidFill>
                  <a:srgbClr val="374151"/>
                </a:solidFill>
                <a:effectLst/>
                <a:latin typeface="Söhne"/>
              </a:rPr>
              <a:t>Name</a:t>
            </a:r>
            <a:r>
              <a:rPr lang="vi-VN" sz="1400" b="0" i="0" dirty="0">
                <a:solidFill>
                  <a:srgbClr val="374151"/>
                </a:solidFill>
                <a:effectLst/>
                <a:latin typeface="Söhne"/>
              </a:rPr>
              <a:t> </a:t>
            </a:r>
            <a:r>
              <a:rPr lang="vi-VN" sz="1400" b="0" i="0" dirty="0" err="1">
                <a:solidFill>
                  <a:srgbClr val="374151"/>
                </a:solidFill>
                <a:effectLst/>
                <a:latin typeface="Söhne"/>
              </a:rPr>
              <a:t>System</a:t>
            </a:r>
            <a:r>
              <a:rPr lang="vi-VN" sz="1400" b="0" i="0" dirty="0">
                <a:solidFill>
                  <a:srgbClr val="374151"/>
                </a:solidFill>
                <a:effectLst/>
                <a:latin typeface="Söhne"/>
              </a:rPr>
              <a:t>) được sử dụng để làm gì trong mạng máy tính?</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a. Chuyển tệp tin</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b. Chuyển dữ liệu qua mạng</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c. Chuyển đổi địa chỉ IP thành tên miền và ngược lại</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d. Chuyển gói tin qua mạng</a:t>
            </a:r>
          </a:p>
          <a:p>
            <a:pPr algn="l">
              <a:spcBef>
                <a:spcPts val="0"/>
              </a:spcBef>
              <a:spcAft>
                <a:spcPts val="0"/>
              </a:spcAft>
              <a:buFont typeface="+mj-lt"/>
              <a:buAutoNum type="arabicPeriod"/>
            </a:pPr>
            <a:r>
              <a:rPr lang="vi-VN" sz="1400" b="1" i="0" dirty="0">
                <a:solidFill>
                  <a:srgbClr val="374151"/>
                </a:solidFill>
                <a:effectLst/>
                <a:latin typeface="Söhne"/>
              </a:rPr>
              <a:t>Câu hỏi 3:</a:t>
            </a:r>
            <a:r>
              <a:rPr lang="vi-VN" sz="1400" b="0" i="0" dirty="0">
                <a:solidFill>
                  <a:srgbClr val="374151"/>
                </a:solidFill>
                <a:effectLst/>
                <a:latin typeface="Söhne"/>
              </a:rPr>
              <a:t> HTTP (</a:t>
            </a:r>
            <a:r>
              <a:rPr lang="vi-VN" sz="1400" b="0" i="0" dirty="0" err="1">
                <a:solidFill>
                  <a:srgbClr val="374151"/>
                </a:solidFill>
                <a:effectLst/>
                <a:latin typeface="Söhne"/>
              </a:rPr>
              <a:t>Hypertext</a:t>
            </a:r>
            <a:r>
              <a:rPr lang="vi-VN" sz="1400" b="0" i="0" dirty="0">
                <a:solidFill>
                  <a:srgbClr val="374151"/>
                </a:solidFill>
                <a:effectLst/>
                <a:latin typeface="Söhne"/>
              </a:rPr>
              <a:t> </a:t>
            </a:r>
            <a:r>
              <a:rPr lang="vi-VN" sz="1400" b="0" i="0" dirty="0" err="1">
                <a:solidFill>
                  <a:srgbClr val="374151"/>
                </a:solidFill>
                <a:effectLst/>
                <a:latin typeface="Söhne"/>
              </a:rPr>
              <a:t>Transfer</a:t>
            </a:r>
            <a:r>
              <a:rPr lang="vi-VN" sz="1400" b="0" i="0" dirty="0">
                <a:solidFill>
                  <a:srgbClr val="374151"/>
                </a:solidFill>
                <a:effectLst/>
                <a:latin typeface="Söhne"/>
              </a:rPr>
              <a:t> </a:t>
            </a:r>
            <a:r>
              <a:rPr lang="vi-VN" sz="1400" b="0" i="0" dirty="0" err="1">
                <a:solidFill>
                  <a:srgbClr val="374151"/>
                </a:solidFill>
                <a:effectLst/>
                <a:latin typeface="Söhne"/>
              </a:rPr>
              <a:t>Protocol</a:t>
            </a:r>
            <a:r>
              <a:rPr lang="vi-VN" sz="1400" b="0" i="0" dirty="0">
                <a:solidFill>
                  <a:srgbClr val="374151"/>
                </a:solidFill>
                <a:effectLst/>
                <a:latin typeface="Söhne"/>
              </a:rPr>
              <a:t>) là gì và được sử dụng chủ yếu cho mục đích nào?</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a. Gửi </a:t>
            </a:r>
            <a:r>
              <a:rPr lang="vi-VN" sz="1400" b="0" i="0" dirty="0" err="1">
                <a:solidFill>
                  <a:srgbClr val="374151"/>
                </a:solidFill>
                <a:effectLst/>
                <a:latin typeface="Söhne"/>
              </a:rPr>
              <a:t>email</a:t>
            </a:r>
            <a:endParaRPr lang="vi-VN" sz="1400" b="0" i="0" dirty="0">
              <a:solidFill>
                <a:srgbClr val="374151"/>
              </a:solidFill>
              <a:effectLst/>
              <a:latin typeface="Söhne"/>
            </a:endParaRPr>
          </a:p>
          <a:p>
            <a:pPr marL="742950" lvl="1" indent="-285750" algn="l">
              <a:spcBef>
                <a:spcPts val="0"/>
              </a:spcBef>
              <a:spcAft>
                <a:spcPts val="0"/>
              </a:spcAft>
              <a:buFont typeface="+mj-lt"/>
              <a:buAutoNum type="arabicPeriod"/>
            </a:pPr>
            <a:r>
              <a:rPr lang="vi-VN" sz="1400" b="0" i="0" dirty="0">
                <a:solidFill>
                  <a:srgbClr val="374151"/>
                </a:solidFill>
                <a:effectLst/>
                <a:latin typeface="Söhne"/>
              </a:rPr>
              <a:t>b. Truyền tệp tin qua mạng</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c. Truy cập và truyền dữ liệu trang </a:t>
            </a:r>
            <a:r>
              <a:rPr lang="vi-VN" sz="1400" b="0" i="0" dirty="0" err="1">
                <a:solidFill>
                  <a:srgbClr val="374151"/>
                </a:solidFill>
                <a:effectLst/>
                <a:latin typeface="Söhne"/>
              </a:rPr>
              <a:t>web</a:t>
            </a:r>
            <a:endParaRPr lang="vi-VN" sz="1400" b="0" i="0" dirty="0">
              <a:solidFill>
                <a:srgbClr val="374151"/>
              </a:solidFill>
              <a:effectLst/>
              <a:latin typeface="Söhne"/>
            </a:endParaRPr>
          </a:p>
          <a:p>
            <a:pPr marL="742950" lvl="1" indent="-285750" algn="l">
              <a:spcBef>
                <a:spcPts val="0"/>
              </a:spcBef>
              <a:spcAft>
                <a:spcPts val="0"/>
              </a:spcAft>
              <a:buFont typeface="+mj-lt"/>
              <a:buAutoNum type="arabicPeriod"/>
            </a:pPr>
            <a:r>
              <a:rPr lang="vi-VN" sz="1400" b="0" i="0" dirty="0">
                <a:solidFill>
                  <a:srgbClr val="374151"/>
                </a:solidFill>
                <a:effectLst/>
                <a:latin typeface="Söhne"/>
              </a:rPr>
              <a:t>d. Chơi trò chơi trực tuyến</a:t>
            </a:r>
          </a:p>
          <a:p>
            <a:pPr algn="l">
              <a:spcBef>
                <a:spcPts val="0"/>
              </a:spcBef>
              <a:spcAft>
                <a:spcPts val="0"/>
              </a:spcAft>
              <a:buFont typeface="+mj-lt"/>
              <a:buAutoNum type="arabicPeriod"/>
            </a:pPr>
            <a:r>
              <a:rPr lang="vi-VN" sz="1400" b="1" i="0" dirty="0">
                <a:solidFill>
                  <a:srgbClr val="374151"/>
                </a:solidFill>
                <a:effectLst/>
                <a:latin typeface="Söhne"/>
              </a:rPr>
              <a:t>Câu hỏi 4:</a:t>
            </a:r>
            <a:r>
              <a:rPr lang="vi-VN" sz="1400" b="0" i="0" dirty="0">
                <a:solidFill>
                  <a:srgbClr val="374151"/>
                </a:solidFill>
                <a:effectLst/>
                <a:latin typeface="Söhne"/>
              </a:rPr>
              <a:t> Ứng dụng nào sử dụng giao thức </a:t>
            </a:r>
            <a:r>
              <a:rPr lang="vi-VN" sz="1400" b="0" i="0" dirty="0" err="1">
                <a:solidFill>
                  <a:srgbClr val="374151"/>
                </a:solidFill>
                <a:effectLst/>
                <a:latin typeface="Söhne"/>
              </a:rPr>
              <a:t>VoIP</a:t>
            </a:r>
            <a:r>
              <a:rPr lang="vi-VN" sz="1400" b="0" i="0" dirty="0">
                <a:solidFill>
                  <a:srgbClr val="374151"/>
                </a:solidFill>
                <a:effectLst/>
                <a:latin typeface="Söhne"/>
              </a:rPr>
              <a:t> (</a:t>
            </a:r>
            <a:r>
              <a:rPr lang="vi-VN" sz="1400" b="0" i="0" dirty="0" err="1">
                <a:solidFill>
                  <a:srgbClr val="374151"/>
                </a:solidFill>
                <a:effectLst/>
                <a:latin typeface="Söhne"/>
              </a:rPr>
              <a:t>Voice</a:t>
            </a:r>
            <a:r>
              <a:rPr lang="vi-VN" sz="1400" b="0" i="0" dirty="0">
                <a:solidFill>
                  <a:srgbClr val="374151"/>
                </a:solidFill>
                <a:effectLst/>
                <a:latin typeface="Söhne"/>
              </a:rPr>
              <a:t> </a:t>
            </a:r>
            <a:r>
              <a:rPr lang="vi-VN" sz="1400" b="0" i="0" dirty="0" err="1">
                <a:solidFill>
                  <a:srgbClr val="374151"/>
                </a:solidFill>
                <a:effectLst/>
                <a:latin typeface="Söhne"/>
              </a:rPr>
              <a:t>over</a:t>
            </a:r>
            <a:r>
              <a:rPr lang="vi-VN" sz="1400" b="0" i="0" dirty="0">
                <a:solidFill>
                  <a:srgbClr val="374151"/>
                </a:solidFill>
                <a:effectLst/>
                <a:latin typeface="Söhne"/>
              </a:rPr>
              <a:t> </a:t>
            </a:r>
            <a:r>
              <a:rPr lang="vi-VN" sz="1400" b="0" i="0" dirty="0" err="1">
                <a:solidFill>
                  <a:srgbClr val="374151"/>
                </a:solidFill>
                <a:effectLst/>
                <a:latin typeface="Söhne"/>
              </a:rPr>
              <a:t>Internet</a:t>
            </a:r>
            <a:r>
              <a:rPr lang="vi-VN" sz="1400" b="0" i="0" dirty="0">
                <a:solidFill>
                  <a:srgbClr val="374151"/>
                </a:solidFill>
                <a:effectLst/>
                <a:latin typeface="Söhne"/>
              </a:rPr>
              <a:t> </a:t>
            </a:r>
            <a:r>
              <a:rPr lang="vi-VN" sz="1400" b="0" i="0" dirty="0" err="1">
                <a:solidFill>
                  <a:srgbClr val="374151"/>
                </a:solidFill>
                <a:effectLst/>
                <a:latin typeface="Söhne"/>
              </a:rPr>
              <a:t>Protocol</a:t>
            </a:r>
            <a:r>
              <a:rPr lang="vi-VN" sz="1400" b="0" i="0" dirty="0">
                <a:solidFill>
                  <a:srgbClr val="374151"/>
                </a:solidFill>
                <a:effectLst/>
                <a:latin typeface="Söhne"/>
              </a:rPr>
              <a:t>) để truyền giọng nói qua mạng?</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a. Skype</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b. FTP</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c. HTTP</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d. DNS</a:t>
            </a:r>
          </a:p>
          <a:p>
            <a:pPr algn="l">
              <a:spcBef>
                <a:spcPts val="0"/>
              </a:spcBef>
              <a:spcAft>
                <a:spcPts val="0"/>
              </a:spcAft>
              <a:buFont typeface="+mj-lt"/>
              <a:buAutoNum type="arabicPeriod"/>
            </a:pPr>
            <a:r>
              <a:rPr lang="vi-VN" sz="1400" b="1" i="0" dirty="0">
                <a:solidFill>
                  <a:srgbClr val="374151"/>
                </a:solidFill>
                <a:effectLst/>
                <a:latin typeface="Söhne"/>
              </a:rPr>
              <a:t>Câu hỏi 5:</a:t>
            </a:r>
            <a:r>
              <a:rPr lang="vi-VN" sz="1400" b="0" i="0" dirty="0">
                <a:solidFill>
                  <a:srgbClr val="374151"/>
                </a:solidFill>
                <a:effectLst/>
                <a:latin typeface="Söhne"/>
              </a:rPr>
              <a:t> VPN (</a:t>
            </a:r>
            <a:r>
              <a:rPr lang="vi-VN" sz="1400" b="0" i="0" dirty="0" err="1">
                <a:solidFill>
                  <a:srgbClr val="374151"/>
                </a:solidFill>
                <a:effectLst/>
                <a:latin typeface="Söhne"/>
              </a:rPr>
              <a:t>Virtual</a:t>
            </a:r>
            <a:r>
              <a:rPr lang="vi-VN" sz="1400" b="0" i="0" dirty="0">
                <a:solidFill>
                  <a:srgbClr val="374151"/>
                </a:solidFill>
                <a:effectLst/>
                <a:latin typeface="Söhne"/>
              </a:rPr>
              <a:t> </a:t>
            </a:r>
            <a:r>
              <a:rPr lang="vi-VN" sz="1400" b="0" i="0" dirty="0" err="1">
                <a:solidFill>
                  <a:srgbClr val="374151"/>
                </a:solidFill>
                <a:effectLst/>
                <a:latin typeface="Söhne"/>
              </a:rPr>
              <a:t>Private</a:t>
            </a:r>
            <a:r>
              <a:rPr lang="vi-VN" sz="1400" b="0" i="0" dirty="0">
                <a:solidFill>
                  <a:srgbClr val="374151"/>
                </a:solidFill>
                <a:effectLst/>
                <a:latin typeface="Söhne"/>
              </a:rPr>
              <a:t> </a:t>
            </a:r>
            <a:r>
              <a:rPr lang="vi-VN" sz="1400" b="0" i="0" dirty="0" err="1">
                <a:solidFill>
                  <a:srgbClr val="374151"/>
                </a:solidFill>
                <a:effectLst/>
                <a:latin typeface="Söhne"/>
              </a:rPr>
              <a:t>Network</a:t>
            </a:r>
            <a:r>
              <a:rPr lang="vi-VN" sz="1400" b="0" i="0" dirty="0">
                <a:solidFill>
                  <a:srgbClr val="374151"/>
                </a:solidFill>
                <a:effectLst/>
                <a:latin typeface="Söhne"/>
              </a:rPr>
              <a:t>) được sử dụng để làm gì trong mạng máy tính?</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a. Bảo vệ máy tính khỏi </a:t>
            </a:r>
            <a:r>
              <a:rPr lang="vi-VN" sz="1400" b="0" i="0" dirty="0" err="1">
                <a:solidFill>
                  <a:srgbClr val="374151"/>
                </a:solidFill>
                <a:effectLst/>
                <a:latin typeface="Söhne"/>
              </a:rPr>
              <a:t>virus</a:t>
            </a:r>
            <a:endParaRPr lang="vi-VN" sz="1400" b="0" i="0" dirty="0">
              <a:solidFill>
                <a:srgbClr val="374151"/>
              </a:solidFill>
              <a:effectLst/>
              <a:latin typeface="Söhne"/>
            </a:endParaRPr>
          </a:p>
          <a:p>
            <a:pPr marL="742950" lvl="1" indent="-285750" algn="l">
              <a:spcBef>
                <a:spcPts val="0"/>
              </a:spcBef>
              <a:spcAft>
                <a:spcPts val="0"/>
              </a:spcAft>
              <a:buFont typeface="+mj-lt"/>
              <a:buAutoNum type="arabicPeriod"/>
            </a:pPr>
            <a:r>
              <a:rPr lang="vi-VN" sz="1400" b="0" i="0" dirty="0">
                <a:solidFill>
                  <a:srgbClr val="374151"/>
                </a:solidFill>
                <a:effectLst/>
                <a:latin typeface="Söhne"/>
              </a:rPr>
              <a:t>b. Tăng tốc độ </a:t>
            </a:r>
            <a:r>
              <a:rPr lang="vi-VN" sz="1400" b="0" i="0" dirty="0" err="1">
                <a:solidFill>
                  <a:srgbClr val="374151"/>
                </a:solidFill>
                <a:effectLst/>
                <a:latin typeface="Söhne"/>
              </a:rPr>
              <a:t>internet</a:t>
            </a:r>
            <a:endParaRPr lang="vi-VN" sz="1400" b="0" i="0" dirty="0">
              <a:solidFill>
                <a:srgbClr val="374151"/>
              </a:solidFill>
              <a:effectLst/>
              <a:latin typeface="Söhne"/>
            </a:endParaRPr>
          </a:p>
          <a:p>
            <a:pPr marL="742950" lvl="1" indent="-285750" algn="l">
              <a:spcBef>
                <a:spcPts val="0"/>
              </a:spcBef>
              <a:spcAft>
                <a:spcPts val="0"/>
              </a:spcAft>
              <a:buFont typeface="+mj-lt"/>
              <a:buAutoNum type="arabicPeriod"/>
            </a:pPr>
            <a:r>
              <a:rPr lang="vi-VN" sz="1400" b="0" i="0" dirty="0">
                <a:solidFill>
                  <a:srgbClr val="374151"/>
                </a:solidFill>
                <a:effectLst/>
                <a:latin typeface="Söhne"/>
              </a:rPr>
              <a:t>c. Tạo một kết nối an toàn và riêng tư qua mạng công cộng</a:t>
            </a:r>
          </a:p>
          <a:p>
            <a:pPr marL="742950" lvl="1" indent="-285750" algn="l">
              <a:spcBef>
                <a:spcPts val="0"/>
              </a:spcBef>
              <a:spcAft>
                <a:spcPts val="0"/>
              </a:spcAft>
              <a:buFont typeface="+mj-lt"/>
              <a:buAutoNum type="arabicPeriod"/>
            </a:pPr>
            <a:r>
              <a:rPr lang="vi-VN" sz="1400" b="0" i="0" dirty="0">
                <a:solidFill>
                  <a:srgbClr val="374151"/>
                </a:solidFill>
                <a:effectLst/>
                <a:latin typeface="Söhne"/>
              </a:rPr>
              <a:t>d. Chia sẻ tệp tin giữa các máy tính trên mạng</a:t>
            </a:r>
          </a:p>
          <a:p>
            <a:pPr>
              <a:spcBef>
                <a:spcPts val="0"/>
              </a:spcBef>
              <a:spcAft>
                <a:spcPts val="0"/>
              </a:spcAft>
            </a:pPr>
            <a:endParaRPr lang="en-US" sz="1400" dirty="0"/>
          </a:p>
        </p:txBody>
      </p:sp>
    </p:spTree>
    <p:extLst>
      <p:ext uri="{BB962C8B-B14F-4D97-AF65-F5344CB8AC3E}">
        <p14:creationId xmlns:p14="http://schemas.microsoft.com/office/powerpoint/2010/main" val="402911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8927-9FCC-4401-9A11-DE6B29328DD7}"/>
              </a:ext>
            </a:extLst>
          </p:cNvPr>
          <p:cNvSpPr>
            <a:spLocks noGrp="1"/>
          </p:cNvSpPr>
          <p:nvPr>
            <p:ph type="title"/>
          </p:nvPr>
        </p:nvSpPr>
        <p:spPr/>
        <p:txBody>
          <a:bodyPr/>
          <a:lstStyle/>
          <a:p>
            <a:r>
              <a:rPr lang="en-US" sz="3200" dirty="0"/>
              <a:t>VI. MỐI T</a:t>
            </a:r>
            <a:r>
              <a:rPr lang="vi-VN" sz="3200" dirty="0"/>
              <a:t>Ư</a:t>
            </a:r>
            <a:r>
              <a:rPr lang="en-US" sz="3200" dirty="0"/>
              <a:t>ƠNG QUAN GIỮA MẠNG MÁY TÍNH VÀ INTERNET</a:t>
            </a:r>
          </a:p>
        </p:txBody>
      </p:sp>
      <p:sp>
        <p:nvSpPr>
          <p:cNvPr id="3" name="Content Placeholder 2">
            <a:extLst>
              <a:ext uri="{FF2B5EF4-FFF2-40B4-BE49-F238E27FC236}">
                <a16:creationId xmlns:a16="http://schemas.microsoft.com/office/drawing/2014/main" id="{93A04596-4E57-4785-95C9-1F0820682155}"/>
              </a:ext>
            </a:extLst>
          </p:cNvPr>
          <p:cNvSpPr>
            <a:spLocks noGrp="1"/>
          </p:cNvSpPr>
          <p:nvPr>
            <p:ph idx="1"/>
          </p:nvPr>
        </p:nvSpPr>
        <p:spPr>
          <a:xfrm>
            <a:off x="508000" y="1066800"/>
            <a:ext cx="6279299" cy="5486400"/>
          </a:xfrm>
        </p:spPr>
        <p:txBody>
          <a:bodyPr/>
          <a:lstStyle/>
          <a:p>
            <a:pPr algn="just"/>
            <a:r>
              <a:rPr lang="vi-VN" b="1" dirty="0"/>
              <a:t>Internet</a:t>
            </a:r>
            <a:r>
              <a:rPr lang="vi-VN" dirty="0"/>
              <a:t> là một hệ thống thông tin toàn cầu có thể được truy nhập công cộng</a:t>
            </a:r>
            <a:r>
              <a:rPr lang="en-US" dirty="0"/>
              <a:t>,</a:t>
            </a:r>
            <a:r>
              <a:rPr lang="vi-VN" dirty="0"/>
              <a:t> gồm các mạng máy tính</a:t>
            </a:r>
            <a:r>
              <a:rPr lang="en-US" dirty="0"/>
              <a:t> </a:t>
            </a:r>
            <a:r>
              <a:rPr lang="vi-VN" dirty="0"/>
              <a:t>được liên kết với nhau. </a:t>
            </a:r>
            <a:endParaRPr lang="en-US" dirty="0"/>
          </a:p>
          <a:p>
            <a:pPr algn="just"/>
            <a:r>
              <a:rPr lang="vi-VN" dirty="0"/>
              <a:t>Hệ thống này bao gồm </a:t>
            </a:r>
            <a:r>
              <a:rPr lang="en-US" dirty="0" err="1"/>
              <a:t>vô</a:t>
            </a:r>
            <a:r>
              <a:rPr lang="en-US" dirty="0"/>
              <a:t> </a:t>
            </a:r>
            <a:r>
              <a:rPr lang="en-US" dirty="0" err="1"/>
              <a:t>số</a:t>
            </a:r>
            <a:r>
              <a:rPr lang="en-US" dirty="0"/>
              <a:t> </a:t>
            </a:r>
            <a:r>
              <a:rPr lang="vi-VN" dirty="0"/>
              <a:t>mạng máy tính nhỏ hơn của các doanh nghiệp, của các viện nghiên cứu và các trường đại học, của người dùng cá nhân và các chính phủ trên toàn cầu.</a:t>
            </a:r>
            <a:endParaRPr lang="en-US" dirty="0"/>
          </a:p>
        </p:txBody>
      </p:sp>
      <p:pic>
        <p:nvPicPr>
          <p:cNvPr id="12290" name="Picture 2" descr="Káº¿t quáº£ hÃ¬nh áº£nh cho internet">
            <a:extLst>
              <a:ext uri="{FF2B5EF4-FFF2-40B4-BE49-F238E27FC236}">
                <a16:creationId xmlns:a16="http://schemas.microsoft.com/office/drawing/2014/main" id="{051461F4-4214-4E49-A4BA-59DF5DBE9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678" y="1461154"/>
            <a:ext cx="4713404" cy="353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86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F229-327F-4B9A-B397-4D33A95A7182}"/>
              </a:ext>
            </a:extLst>
          </p:cNvPr>
          <p:cNvSpPr>
            <a:spLocks noGrp="1"/>
          </p:cNvSpPr>
          <p:nvPr>
            <p:ph type="title"/>
          </p:nvPr>
        </p:nvSpPr>
        <p:spPr/>
        <p:txBody>
          <a:bodyPr/>
          <a:lstStyle/>
          <a:p>
            <a:r>
              <a:rPr lang="en-US" dirty="0"/>
              <a:t>VI.1. CÁC THÀNH PHẦN CỦA INTERNET</a:t>
            </a:r>
          </a:p>
        </p:txBody>
      </p:sp>
      <p:sp>
        <p:nvSpPr>
          <p:cNvPr id="3" name="Content Placeholder 2">
            <a:extLst>
              <a:ext uri="{FF2B5EF4-FFF2-40B4-BE49-F238E27FC236}">
                <a16:creationId xmlns:a16="http://schemas.microsoft.com/office/drawing/2014/main" id="{FBB931DC-A49B-42DE-A632-73383A22690D}"/>
              </a:ext>
            </a:extLst>
          </p:cNvPr>
          <p:cNvSpPr>
            <a:spLocks noGrp="1"/>
          </p:cNvSpPr>
          <p:nvPr>
            <p:ph idx="1"/>
          </p:nvPr>
        </p:nvSpPr>
        <p:spPr/>
        <p:txBody>
          <a:bodyPr/>
          <a:lstStyle/>
          <a:p>
            <a:r>
              <a:rPr lang="en-US" dirty="0"/>
              <a:t>IAP (Internet Access Provider)</a:t>
            </a:r>
          </a:p>
          <a:p>
            <a:r>
              <a:rPr lang="en-US" dirty="0"/>
              <a:t>ISP (Internet Service Provider) </a:t>
            </a:r>
          </a:p>
          <a:p>
            <a:r>
              <a:rPr lang="en-US" dirty="0"/>
              <a:t>ICP (Internet Content Provider) </a:t>
            </a:r>
          </a:p>
          <a:p>
            <a:r>
              <a:rPr lang="en-US" dirty="0"/>
              <a:t>User, Account </a:t>
            </a:r>
          </a:p>
          <a:p>
            <a:r>
              <a:rPr lang="en-US" dirty="0" err="1"/>
              <a:t>Kết</a:t>
            </a:r>
            <a:r>
              <a:rPr lang="en-US" dirty="0"/>
              <a:t> </a:t>
            </a:r>
            <a:r>
              <a:rPr lang="en-US" dirty="0" err="1"/>
              <a:t>nối</a:t>
            </a:r>
            <a:r>
              <a:rPr lang="en-US" dirty="0"/>
              <a:t> </a:t>
            </a:r>
            <a:r>
              <a:rPr lang="en-US" dirty="0" err="1"/>
              <a:t>máy</a:t>
            </a:r>
            <a:r>
              <a:rPr lang="en-US" dirty="0"/>
              <a:t> </a:t>
            </a:r>
            <a:r>
              <a:rPr lang="en-US" dirty="0" err="1"/>
              <a:t>tính</a:t>
            </a:r>
            <a:r>
              <a:rPr lang="en-US" dirty="0"/>
              <a:t> </a:t>
            </a:r>
            <a:r>
              <a:rPr lang="en-US" dirty="0" err="1"/>
              <a:t>với</a:t>
            </a:r>
            <a:r>
              <a:rPr lang="en-US" dirty="0"/>
              <a:t> internet</a:t>
            </a:r>
          </a:p>
          <a:p>
            <a:endParaRPr lang="en-US" dirty="0"/>
          </a:p>
        </p:txBody>
      </p:sp>
    </p:spTree>
    <p:extLst>
      <p:ext uri="{BB962C8B-B14F-4D97-AF65-F5344CB8AC3E}">
        <p14:creationId xmlns:p14="http://schemas.microsoft.com/office/powerpoint/2010/main" val="3161459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396-C180-4FE1-B18A-05447944E0EF}"/>
              </a:ext>
            </a:extLst>
          </p:cNvPr>
          <p:cNvSpPr>
            <a:spLocks noGrp="1"/>
          </p:cNvSpPr>
          <p:nvPr>
            <p:ph type="title"/>
          </p:nvPr>
        </p:nvSpPr>
        <p:spPr/>
        <p:txBody>
          <a:bodyPr/>
          <a:lstStyle/>
          <a:p>
            <a:r>
              <a:rPr lang="en-US" dirty="0"/>
              <a:t>VI.1. CÁC THÀNH PHẦN CỦA INTERNET</a:t>
            </a:r>
          </a:p>
        </p:txBody>
      </p:sp>
      <p:sp>
        <p:nvSpPr>
          <p:cNvPr id="3" name="Content Placeholder 2">
            <a:extLst>
              <a:ext uri="{FF2B5EF4-FFF2-40B4-BE49-F238E27FC236}">
                <a16:creationId xmlns:a16="http://schemas.microsoft.com/office/drawing/2014/main" id="{156C7380-2444-4E2D-9A7D-F13F272930D8}"/>
              </a:ext>
            </a:extLst>
          </p:cNvPr>
          <p:cNvSpPr>
            <a:spLocks noGrp="1"/>
          </p:cNvSpPr>
          <p:nvPr>
            <p:ph idx="1"/>
          </p:nvPr>
        </p:nvSpPr>
        <p:spPr/>
        <p:txBody>
          <a:bodyPr/>
          <a:lstStyle/>
          <a:p>
            <a:pPr algn="just"/>
            <a:r>
              <a:rPr lang="en-US" dirty="0"/>
              <a:t>IAP: </a:t>
            </a:r>
            <a:r>
              <a:rPr lang="en-US" dirty="0" err="1"/>
              <a:t>nhà</a:t>
            </a:r>
            <a:r>
              <a:rPr lang="en-US" dirty="0"/>
              <a:t> </a:t>
            </a:r>
            <a:r>
              <a:rPr lang="en-US" dirty="0" err="1"/>
              <a:t>cung</a:t>
            </a:r>
            <a:r>
              <a:rPr lang="en-US" dirty="0"/>
              <a:t> </a:t>
            </a:r>
            <a:r>
              <a:rPr lang="en-US" dirty="0" err="1"/>
              <a:t>cấp</a:t>
            </a:r>
            <a:r>
              <a:rPr lang="en-US" dirty="0"/>
              <a:t> </a:t>
            </a:r>
            <a:r>
              <a:rPr lang="en-US" dirty="0" err="1"/>
              <a:t>truy</a:t>
            </a:r>
            <a:r>
              <a:rPr lang="en-US" dirty="0"/>
              <a:t> </a:t>
            </a:r>
            <a:r>
              <a:rPr lang="en-US" dirty="0" err="1"/>
              <a:t>cập</a:t>
            </a:r>
            <a:r>
              <a:rPr lang="en-US" dirty="0"/>
              <a:t> internet, IAP </a:t>
            </a:r>
            <a:r>
              <a:rPr lang="en-US" dirty="0" err="1"/>
              <a:t>giúp</a:t>
            </a:r>
            <a:r>
              <a:rPr lang="en-US" dirty="0"/>
              <a:t> </a:t>
            </a:r>
            <a:r>
              <a:rPr lang="en-US" dirty="0" err="1"/>
              <a:t>chúng</a:t>
            </a:r>
            <a:r>
              <a:rPr lang="en-US" dirty="0"/>
              <a:t> ta </a:t>
            </a:r>
            <a:r>
              <a:rPr lang="en-US" dirty="0" err="1"/>
              <a:t>kết</a:t>
            </a:r>
            <a:r>
              <a:rPr lang="en-US" dirty="0"/>
              <a:t> </a:t>
            </a:r>
            <a:r>
              <a:rPr lang="en-US" dirty="0" err="1"/>
              <a:t>nối</a:t>
            </a:r>
            <a:r>
              <a:rPr lang="en-US" dirty="0"/>
              <a:t> </a:t>
            </a:r>
            <a:r>
              <a:rPr lang="en-US" dirty="0" err="1"/>
              <a:t>trực</a:t>
            </a:r>
            <a:r>
              <a:rPr lang="en-US" dirty="0"/>
              <a:t> </a:t>
            </a:r>
            <a:r>
              <a:rPr lang="en-US" dirty="0" err="1"/>
              <a:t>tiếp</a:t>
            </a:r>
            <a:r>
              <a:rPr lang="en-US" dirty="0"/>
              <a:t> </a:t>
            </a:r>
            <a:r>
              <a:rPr lang="en-US" dirty="0" err="1"/>
              <a:t>đến</a:t>
            </a:r>
            <a:r>
              <a:rPr lang="en-US" dirty="0"/>
              <a:t> internet.</a:t>
            </a:r>
          </a:p>
          <a:p>
            <a:pPr algn="just"/>
            <a:r>
              <a:rPr lang="en-US" dirty="0"/>
              <a:t>ISP: </a:t>
            </a:r>
            <a:r>
              <a:rPr lang="en-US" dirty="0" err="1"/>
              <a:t>nhà</a:t>
            </a:r>
            <a:r>
              <a:rPr lang="en-US" dirty="0"/>
              <a:t> </a:t>
            </a:r>
            <a:r>
              <a:rPr lang="en-US" dirty="0" err="1"/>
              <a:t>cung</a:t>
            </a:r>
            <a:r>
              <a:rPr lang="en-US" dirty="0"/>
              <a:t> </a:t>
            </a:r>
            <a:r>
              <a:rPr lang="en-US" dirty="0" err="1"/>
              <a:t>cấp</a:t>
            </a:r>
            <a:r>
              <a:rPr lang="en-US" dirty="0"/>
              <a:t> </a:t>
            </a:r>
            <a:r>
              <a:rPr lang="en-US" dirty="0" err="1"/>
              <a:t>dịch</a:t>
            </a:r>
            <a:r>
              <a:rPr lang="en-US" dirty="0"/>
              <a:t> </a:t>
            </a:r>
            <a:r>
              <a:rPr lang="en-US" dirty="0" err="1"/>
              <a:t>vụ</a:t>
            </a:r>
            <a:r>
              <a:rPr lang="en-US" dirty="0"/>
              <a:t> internet. ISP </a:t>
            </a:r>
            <a:r>
              <a:rPr lang="en-US" dirty="0" err="1"/>
              <a:t>phải</a:t>
            </a:r>
            <a:r>
              <a:rPr lang="en-US" dirty="0"/>
              <a:t> </a:t>
            </a:r>
            <a:r>
              <a:rPr lang="en-US" dirty="0" err="1"/>
              <a:t>kết</a:t>
            </a:r>
            <a:r>
              <a:rPr lang="en-US" dirty="0"/>
              <a:t> </a:t>
            </a:r>
            <a:r>
              <a:rPr lang="en-US" dirty="0" err="1"/>
              <a:t>nối</a:t>
            </a:r>
            <a:r>
              <a:rPr lang="en-US" dirty="0"/>
              <a:t> </a:t>
            </a:r>
            <a:r>
              <a:rPr lang="en-US" dirty="0" err="1"/>
              <a:t>với</a:t>
            </a:r>
            <a:r>
              <a:rPr lang="en-US" dirty="0"/>
              <a:t> IAP. </a:t>
            </a:r>
            <a:r>
              <a:rPr lang="en-US" dirty="0" err="1"/>
              <a:t>Khi</a:t>
            </a:r>
            <a:r>
              <a:rPr lang="en-US" dirty="0"/>
              <a:t> </a:t>
            </a:r>
            <a:r>
              <a:rPr lang="en-US" dirty="0" err="1"/>
              <a:t>đăng</a:t>
            </a:r>
            <a:r>
              <a:rPr lang="en-US" dirty="0"/>
              <a:t> </a:t>
            </a:r>
            <a:r>
              <a:rPr lang="en-US" dirty="0" err="1"/>
              <a:t>ký</a:t>
            </a:r>
            <a:r>
              <a:rPr lang="en-US" dirty="0"/>
              <a:t> </a:t>
            </a:r>
            <a:r>
              <a:rPr lang="en-US" dirty="0" err="1"/>
              <a:t>với</a:t>
            </a:r>
            <a:r>
              <a:rPr lang="en-US" dirty="0"/>
              <a:t> ISP, ng</a:t>
            </a:r>
            <a:r>
              <a:rPr lang="vi-VN" dirty="0"/>
              <a:t>ư</a:t>
            </a:r>
            <a:r>
              <a:rPr lang="en-US" dirty="0" err="1"/>
              <a:t>ời</a:t>
            </a:r>
            <a:r>
              <a:rPr lang="en-US" dirty="0"/>
              <a:t> dung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dịch</a:t>
            </a:r>
            <a:r>
              <a:rPr lang="en-US" dirty="0"/>
              <a:t> </a:t>
            </a:r>
            <a:r>
              <a:rPr lang="en-US" dirty="0" err="1"/>
              <a:t>vụ</a:t>
            </a:r>
            <a:r>
              <a:rPr lang="en-US" dirty="0"/>
              <a:t> </a:t>
            </a:r>
            <a:r>
              <a:rPr lang="en-US" dirty="0" err="1"/>
              <a:t>mà</a:t>
            </a:r>
            <a:r>
              <a:rPr lang="en-US" dirty="0"/>
              <a:t> </a:t>
            </a:r>
            <a:r>
              <a:rPr lang="en-US" dirty="0" err="1"/>
              <a:t>nhà</a:t>
            </a:r>
            <a:r>
              <a:rPr lang="en-US" dirty="0"/>
              <a:t> ISP </a:t>
            </a:r>
            <a:r>
              <a:rPr lang="en-US" dirty="0" err="1"/>
              <a:t>đó</a:t>
            </a:r>
            <a:r>
              <a:rPr lang="en-US" dirty="0"/>
              <a:t> </a:t>
            </a:r>
            <a:r>
              <a:rPr lang="en-US" dirty="0" err="1"/>
              <a:t>cung</a:t>
            </a:r>
            <a:r>
              <a:rPr lang="en-US" dirty="0"/>
              <a:t> </a:t>
            </a:r>
            <a:r>
              <a:rPr lang="en-US" dirty="0" err="1"/>
              <a:t>cấp</a:t>
            </a:r>
            <a:r>
              <a:rPr lang="en-US" dirty="0"/>
              <a:t> </a:t>
            </a:r>
            <a:r>
              <a:rPr lang="en-US" dirty="0" err="1"/>
              <a:t>nh</a:t>
            </a:r>
            <a:r>
              <a:rPr lang="vi-VN" dirty="0"/>
              <a:t>ư</a:t>
            </a:r>
            <a:r>
              <a:rPr lang="en-US" dirty="0"/>
              <a:t>: mail, web,….</a:t>
            </a:r>
          </a:p>
          <a:p>
            <a:pPr algn="just"/>
            <a:r>
              <a:rPr lang="en-US" dirty="0"/>
              <a:t>IAP </a:t>
            </a:r>
            <a:r>
              <a:rPr lang="en-US" dirty="0" err="1"/>
              <a:t>có</a:t>
            </a:r>
            <a:r>
              <a:rPr lang="en-US" dirty="0"/>
              <a:t> </a:t>
            </a:r>
            <a:r>
              <a:rPr lang="en-US" dirty="0" err="1"/>
              <a:t>thể</a:t>
            </a:r>
            <a:r>
              <a:rPr lang="en-US" dirty="0"/>
              <a:t> </a:t>
            </a:r>
            <a:r>
              <a:rPr lang="en-US" dirty="0" err="1"/>
              <a:t>là</a:t>
            </a:r>
            <a:r>
              <a:rPr lang="en-US" dirty="0"/>
              <a:t> 1 ISP, </a:t>
            </a:r>
            <a:r>
              <a:rPr lang="en-US" dirty="0" err="1"/>
              <a:t>nh</a:t>
            </a:r>
            <a:r>
              <a:rPr lang="vi-VN" dirty="0"/>
              <a:t>ư</a:t>
            </a:r>
            <a:r>
              <a:rPr lang="en-US" dirty="0"/>
              <a:t>ng ISP </a:t>
            </a:r>
            <a:r>
              <a:rPr lang="en-US" dirty="0" err="1"/>
              <a:t>không</a:t>
            </a:r>
            <a:r>
              <a:rPr lang="en-US" dirty="0"/>
              <a:t> </a:t>
            </a:r>
            <a:r>
              <a:rPr lang="en-US" dirty="0" err="1"/>
              <a:t>thể</a:t>
            </a:r>
            <a:r>
              <a:rPr lang="en-US" dirty="0"/>
              <a:t> </a:t>
            </a:r>
            <a:r>
              <a:rPr lang="en-US" dirty="0" err="1"/>
              <a:t>là</a:t>
            </a:r>
            <a:r>
              <a:rPr lang="en-US" dirty="0"/>
              <a:t> 1 IAP. IAP </a:t>
            </a:r>
            <a:r>
              <a:rPr lang="en-US" dirty="0" err="1"/>
              <a:t>có</a:t>
            </a:r>
            <a:r>
              <a:rPr lang="en-US" dirty="0"/>
              <a:t> </a:t>
            </a:r>
            <a:r>
              <a:rPr lang="en-US" dirty="0" err="1"/>
              <a:t>thể</a:t>
            </a:r>
            <a:r>
              <a:rPr lang="en-US" dirty="0"/>
              <a:t> </a:t>
            </a:r>
            <a:r>
              <a:rPr lang="en-US" dirty="0" err="1"/>
              <a:t>phục</a:t>
            </a:r>
            <a:r>
              <a:rPr lang="en-US" dirty="0"/>
              <a:t> </a:t>
            </a:r>
            <a:r>
              <a:rPr lang="en-US" dirty="0" err="1"/>
              <a:t>vụ</a:t>
            </a:r>
            <a:r>
              <a:rPr lang="en-US" dirty="0"/>
              <a:t> </a:t>
            </a:r>
            <a:r>
              <a:rPr lang="en-US" dirty="0" err="1"/>
              <a:t>nhiều</a:t>
            </a:r>
            <a:r>
              <a:rPr lang="en-US" dirty="0"/>
              <a:t> ISP</a:t>
            </a:r>
          </a:p>
        </p:txBody>
      </p:sp>
    </p:spTree>
    <p:extLst>
      <p:ext uri="{BB962C8B-B14F-4D97-AF65-F5344CB8AC3E}">
        <p14:creationId xmlns:p14="http://schemas.microsoft.com/office/powerpoint/2010/main" val="134422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3911-B841-41E0-B77C-45A5E075E172}"/>
              </a:ext>
            </a:extLst>
          </p:cNvPr>
          <p:cNvSpPr>
            <a:spLocks noGrp="1"/>
          </p:cNvSpPr>
          <p:nvPr>
            <p:ph type="title"/>
          </p:nvPr>
        </p:nvSpPr>
        <p:spPr/>
        <p:txBody>
          <a:bodyPr/>
          <a:lstStyle/>
          <a:p>
            <a:r>
              <a:rPr lang="en-US" dirty="0"/>
              <a:t>VI.1. CÁC THÀNH PHẦN CỦA INTERNET</a:t>
            </a:r>
          </a:p>
        </p:txBody>
      </p:sp>
      <p:sp>
        <p:nvSpPr>
          <p:cNvPr id="3" name="Content Placeholder 2">
            <a:extLst>
              <a:ext uri="{FF2B5EF4-FFF2-40B4-BE49-F238E27FC236}">
                <a16:creationId xmlns:a16="http://schemas.microsoft.com/office/drawing/2014/main" id="{690CE02C-D2EC-4075-BAF8-A95D8691E6A3}"/>
              </a:ext>
            </a:extLst>
          </p:cNvPr>
          <p:cNvSpPr>
            <a:spLocks noGrp="1"/>
          </p:cNvSpPr>
          <p:nvPr>
            <p:ph idx="1"/>
          </p:nvPr>
        </p:nvSpPr>
        <p:spPr/>
        <p:txBody>
          <a:bodyPr/>
          <a:lstStyle/>
          <a:p>
            <a:r>
              <a:rPr lang="en-US" dirty="0"/>
              <a:t>ICP: </a:t>
            </a:r>
            <a:r>
              <a:rPr lang="en-US" dirty="0" err="1"/>
              <a:t>là</a:t>
            </a:r>
            <a:r>
              <a:rPr lang="en-US" dirty="0"/>
              <a:t> </a:t>
            </a:r>
            <a:r>
              <a:rPr lang="en-US" dirty="0" err="1"/>
              <a:t>nhà</a:t>
            </a:r>
            <a:r>
              <a:rPr lang="en-US" dirty="0"/>
              <a:t> </a:t>
            </a:r>
            <a:r>
              <a:rPr lang="en-US" dirty="0" err="1"/>
              <a:t>cung</a:t>
            </a:r>
            <a:r>
              <a:rPr lang="en-US" dirty="0"/>
              <a:t> </a:t>
            </a:r>
            <a:r>
              <a:rPr lang="en-US" dirty="0" err="1"/>
              <a:t>cấp</a:t>
            </a:r>
            <a:r>
              <a:rPr lang="en-US" dirty="0"/>
              <a:t> </a:t>
            </a:r>
            <a:r>
              <a:rPr lang="en-US" dirty="0" err="1"/>
              <a:t>thông</a:t>
            </a:r>
            <a:r>
              <a:rPr lang="en-US" dirty="0"/>
              <a:t> tin, </a:t>
            </a:r>
            <a:r>
              <a:rPr lang="en-US" dirty="0" err="1"/>
              <a:t>với</a:t>
            </a:r>
            <a:r>
              <a:rPr lang="en-US" dirty="0"/>
              <a:t> </a:t>
            </a:r>
            <a:r>
              <a:rPr lang="en-US" dirty="0" err="1"/>
              <a:t>nhiều</a:t>
            </a:r>
            <a:r>
              <a:rPr lang="en-US" dirty="0"/>
              <a:t> </a:t>
            </a:r>
            <a:r>
              <a:rPr lang="en-US" dirty="0" err="1"/>
              <a:t>lĩnh</a:t>
            </a:r>
            <a:r>
              <a:rPr lang="en-US" dirty="0"/>
              <a:t> </a:t>
            </a:r>
            <a:r>
              <a:rPr lang="en-US" dirty="0" err="1"/>
              <a:t>vực</a:t>
            </a:r>
            <a:r>
              <a:rPr lang="en-US" dirty="0"/>
              <a:t> </a:t>
            </a:r>
            <a:r>
              <a:rPr lang="en-US" dirty="0" err="1"/>
              <a:t>như</a:t>
            </a:r>
            <a:r>
              <a:rPr lang="en-US" dirty="0"/>
              <a:t>: </a:t>
            </a:r>
            <a:r>
              <a:rPr lang="en-US" dirty="0" err="1"/>
              <a:t>kinh</a:t>
            </a:r>
            <a:r>
              <a:rPr lang="en-US" dirty="0"/>
              <a:t> </a:t>
            </a:r>
            <a:r>
              <a:rPr lang="en-US" dirty="0" err="1"/>
              <a:t>tế</a:t>
            </a:r>
            <a:r>
              <a:rPr lang="en-US" dirty="0"/>
              <a:t>, </a:t>
            </a:r>
            <a:r>
              <a:rPr lang="en-US" dirty="0" err="1"/>
              <a:t>văn</a:t>
            </a:r>
            <a:r>
              <a:rPr lang="en-US" dirty="0"/>
              <a:t> </a:t>
            </a:r>
            <a:r>
              <a:rPr lang="en-US" dirty="0" err="1"/>
              <a:t>hóa</a:t>
            </a:r>
            <a:r>
              <a:rPr lang="en-US" dirty="0"/>
              <a:t>,… ICP </a:t>
            </a:r>
            <a:r>
              <a:rPr lang="en-US" dirty="0" err="1"/>
              <a:t>có</a:t>
            </a:r>
            <a:r>
              <a:rPr lang="en-US" dirty="0"/>
              <a:t> </a:t>
            </a:r>
            <a:r>
              <a:rPr lang="en-US" dirty="0" err="1"/>
              <a:t>thể</a:t>
            </a:r>
            <a:r>
              <a:rPr lang="en-US" dirty="0"/>
              <a:t> </a:t>
            </a:r>
            <a:r>
              <a:rPr lang="en-US" dirty="0" err="1"/>
              <a:t>là</a:t>
            </a:r>
            <a:r>
              <a:rPr lang="en-US" dirty="0"/>
              <a:t> ISP, </a:t>
            </a:r>
            <a:r>
              <a:rPr lang="en-US" dirty="0" err="1"/>
              <a:t>cũng</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một</a:t>
            </a:r>
            <a:r>
              <a:rPr lang="en-US" dirty="0"/>
              <a:t> server </a:t>
            </a:r>
            <a:r>
              <a:rPr lang="en-US" dirty="0" err="1"/>
              <a:t>riêng</a:t>
            </a:r>
            <a:r>
              <a:rPr lang="en-US" dirty="0"/>
              <a:t>.</a:t>
            </a:r>
          </a:p>
          <a:p>
            <a:r>
              <a:rPr lang="en-US" dirty="0"/>
              <a:t>User: ng</a:t>
            </a:r>
            <a:r>
              <a:rPr lang="vi-VN" dirty="0"/>
              <a:t>ư</a:t>
            </a:r>
            <a:r>
              <a:rPr lang="en-US" dirty="0" err="1"/>
              <a:t>ời</a:t>
            </a:r>
            <a:r>
              <a:rPr lang="en-US" dirty="0"/>
              <a:t> dung </a:t>
            </a:r>
            <a:r>
              <a:rPr lang="en-US" dirty="0" err="1"/>
              <a:t>trên</a:t>
            </a:r>
            <a:r>
              <a:rPr lang="en-US" dirty="0"/>
              <a:t> internet.</a:t>
            </a:r>
          </a:p>
          <a:p>
            <a:r>
              <a:rPr lang="en-US" dirty="0" err="1"/>
              <a:t>Kết</a:t>
            </a:r>
            <a:r>
              <a:rPr lang="en-US" dirty="0"/>
              <a:t> </a:t>
            </a:r>
            <a:r>
              <a:rPr lang="en-US" dirty="0" err="1"/>
              <a:t>nối</a:t>
            </a:r>
            <a:r>
              <a:rPr lang="en-US" dirty="0"/>
              <a:t> </a:t>
            </a:r>
            <a:r>
              <a:rPr lang="en-US" dirty="0" err="1"/>
              <a:t>máy</a:t>
            </a:r>
            <a:r>
              <a:rPr lang="en-US" dirty="0"/>
              <a:t> </a:t>
            </a:r>
            <a:r>
              <a:rPr lang="en-US" dirty="0" err="1"/>
              <a:t>tính</a:t>
            </a:r>
            <a:r>
              <a:rPr lang="en-US" dirty="0"/>
              <a:t> </a:t>
            </a:r>
            <a:r>
              <a:rPr lang="en-US" dirty="0" err="1"/>
              <a:t>đến</a:t>
            </a:r>
            <a:r>
              <a:rPr lang="en-US" dirty="0"/>
              <a:t> internet:</a:t>
            </a:r>
          </a:p>
          <a:p>
            <a:pPr lvl="1"/>
            <a:r>
              <a:rPr lang="en-US" dirty="0" err="1"/>
              <a:t>Kết</a:t>
            </a:r>
            <a:r>
              <a:rPr lang="en-US" dirty="0"/>
              <a:t> </a:t>
            </a:r>
            <a:r>
              <a:rPr lang="en-US" dirty="0" err="1"/>
              <a:t>nối</a:t>
            </a:r>
            <a:r>
              <a:rPr lang="en-US" dirty="0"/>
              <a:t> dial up</a:t>
            </a:r>
          </a:p>
          <a:p>
            <a:pPr lvl="1"/>
            <a:r>
              <a:rPr lang="en-US" dirty="0" err="1"/>
              <a:t>Kết</a:t>
            </a:r>
            <a:r>
              <a:rPr lang="en-US" dirty="0"/>
              <a:t> </a:t>
            </a:r>
            <a:r>
              <a:rPr lang="en-US" dirty="0" err="1"/>
              <a:t>nối</a:t>
            </a:r>
            <a:r>
              <a:rPr lang="en-US" dirty="0"/>
              <a:t> ADSL</a:t>
            </a:r>
          </a:p>
          <a:p>
            <a:pPr lvl="1"/>
            <a:r>
              <a:rPr lang="en-US" dirty="0" err="1"/>
              <a:t>Kết</a:t>
            </a:r>
            <a:r>
              <a:rPr lang="en-US" dirty="0"/>
              <a:t> </a:t>
            </a:r>
            <a:r>
              <a:rPr lang="en-US" dirty="0" err="1"/>
              <a:t>nối</a:t>
            </a:r>
            <a:r>
              <a:rPr lang="en-US" dirty="0"/>
              <a:t> Lease Line</a:t>
            </a:r>
          </a:p>
          <a:p>
            <a:endParaRPr lang="en-US" dirty="0"/>
          </a:p>
        </p:txBody>
      </p:sp>
    </p:spTree>
    <p:extLst>
      <p:ext uri="{BB962C8B-B14F-4D97-AF65-F5344CB8AC3E}">
        <p14:creationId xmlns:p14="http://schemas.microsoft.com/office/powerpoint/2010/main" val="379256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950B-86D7-4576-8889-A1D8B29B57FD}"/>
              </a:ext>
            </a:extLst>
          </p:cNvPr>
          <p:cNvSpPr>
            <a:spLocks noGrp="1"/>
          </p:cNvSpPr>
          <p:nvPr>
            <p:ph type="title"/>
          </p:nvPr>
        </p:nvSpPr>
        <p:spPr/>
        <p:txBody>
          <a:bodyPr/>
          <a:lstStyle/>
          <a:p>
            <a:r>
              <a:rPr lang="en-US" dirty="0"/>
              <a:t>VI.1. CÁC THÀNH PHẦN CỦA INTERNET</a:t>
            </a:r>
          </a:p>
        </p:txBody>
      </p:sp>
      <p:sp>
        <p:nvSpPr>
          <p:cNvPr id="3" name="Content Placeholder 2">
            <a:extLst>
              <a:ext uri="{FF2B5EF4-FFF2-40B4-BE49-F238E27FC236}">
                <a16:creationId xmlns:a16="http://schemas.microsoft.com/office/drawing/2014/main" id="{C3D1811C-29BC-4F9D-A7DC-803831B0438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1C9D38-9A81-4622-B4E5-77AECFD8F002}"/>
              </a:ext>
            </a:extLst>
          </p:cNvPr>
          <p:cNvPicPr>
            <a:picLocks noChangeAspect="1"/>
          </p:cNvPicPr>
          <p:nvPr/>
        </p:nvPicPr>
        <p:blipFill>
          <a:blip r:embed="rId2"/>
          <a:stretch>
            <a:fillRect/>
          </a:stretch>
        </p:blipFill>
        <p:spPr>
          <a:xfrm>
            <a:off x="2031771" y="1066800"/>
            <a:ext cx="8247656" cy="5079476"/>
          </a:xfrm>
          <a:prstGeom prst="rect">
            <a:avLst/>
          </a:prstGeom>
        </p:spPr>
      </p:pic>
    </p:spTree>
    <p:extLst>
      <p:ext uri="{BB962C8B-B14F-4D97-AF65-F5344CB8AC3E}">
        <p14:creationId xmlns:p14="http://schemas.microsoft.com/office/powerpoint/2010/main" val="155014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AC60-C2D2-40BC-8078-EEBF2FB6F3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D64626-8420-484E-94AE-64663665171A}"/>
              </a:ext>
            </a:extLst>
          </p:cNvPr>
          <p:cNvSpPr>
            <a:spLocks noGrp="1"/>
          </p:cNvSpPr>
          <p:nvPr>
            <p:ph idx="1"/>
          </p:nvPr>
        </p:nvSpPr>
        <p:spPr/>
        <p:txBody>
          <a:bodyPr/>
          <a:lstStyle/>
          <a:p>
            <a:endParaRPr lang="en-US"/>
          </a:p>
        </p:txBody>
      </p:sp>
      <p:pic>
        <p:nvPicPr>
          <p:cNvPr id="15362" name="Picture 2" descr="Káº¿t quáº£ hÃ¬nh áº£nh cho dial up connection">
            <a:extLst>
              <a:ext uri="{FF2B5EF4-FFF2-40B4-BE49-F238E27FC236}">
                <a16:creationId xmlns:a16="http://schemas.microsoft.com/office/drawing/2014/main" id="{154A5CA0-AA62-4642-9271-7B7DCDABF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812275"/>
            <a:ext cx="4746594" cy="31187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Káº¿t quáº£ hÃ¬nh áº£nh cho ADSL">
            <a:extLst>
              <a:ext uri="{FF2B5EF4-FFF2-40B4-BE49-F238E27FC236}">
                <a16:creationId xmlns:a16="http://schemas.microsoft.com/office/drawing/2014/main" id="{6802EED3-48D8-4E58-85EC-573EA2615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6800"/>
            <a:ext cx="4114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Káº¿t quáº£ hÃ¬nh áº£nh cho Leased line connection">
            <a:extLst>
              <a:ext uri="{FF2B5EF4-FFF2-40B4-BE49-F238E27FC236}">
                <a16:creationId xmlns:a16="http://schemas.microsoft.com/office/drawing/2014/main" id="{4F79421E-9028-451B-A4A0-421DA034A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284" y="3571875"/>
            <a:ext cx="4746594" cy="262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1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9F69-C20F-464A-5C85-29AF63622E88}"/>
              </a:ext>
            </a:extLst>
          </p:cNvPr>
          <p:cNvSpPr>
            <a:spLocks noGrp="1"/>
          </p:cNvSpPr>
          <p:nvPr>
            <p:ph type="title"/>
          </p:nvPr>
        </p:nvSpPr>
        <p:spPr/>
        <p:txBody>
          <a:bodyPr/>
          <a:lstStyle/>
          <a:p>
            <a:r>
              <a:rPr lang="en-US" dirty="0"/>
              <a:t>Quiz</a:t>
            </a:r>
          </a:p>
        </p:txBody>
      </p:sp>
      <p:sp>
        <p:nvSpPr>
          <p:cNvPr id="6" name="Content Placeholder 5">
            <a:extLst>
              <a:ext uri="{FF2B5EF4-FFF2-40B4-BE49-F238E27FC236}">
                <a16:creationId xmlns:a16="http://schemas.microsoft.com/office/drawing/2014/main" id="{0604DECD-1E63-135D-4E9F-C1C48AB3B4A7}"/>
              </a:ext>
            </a:extLst>
          </p:cNvPr>
          <p:cNvSpPr>
            <a:spLocks noGrp="1"/>
          </p:cNvSpPr>
          <p:nvPr>
            <p:ph idx="1"/>
          </p:nvPr>
        </p:nvSpPr>
        <p:spPr>
          <a:xfrm>
            <a:off x="508000" y="1066800"/>
            <a:ext cx="5679858" cy="5486400"/>
          </a:xfrm>
        </p:spPr>
        <p:txBody>
          <a:bodyPr/>
          <a:lstStyle/>
          <a:p>
            <a:r>
              <a:rPr lang="en-US" dirty="0"/>
              <a:t>Lab 1: </a:t>
            </a:r>
            <a:r>
              <a:rPr lang="en-US" dirty="0" err="1"/>
              <a:t>Một</a:t>
            </a:r>
            <a:r>
              <a:rPr lang="en-US" dirty="0"/>
              <a:t> </a:t>
            </a:r>
            <a:r>
              <a:rPr lang="en-US" dirty="0" err="1"/>
              <a:t>số</a:t>
            </a:r>
            <a:r>
              <a:rPr lang="en-US" dirty="0"/>
              <a:t> </a:t>
            </a:r>
            <a:r>
              <a:rPr lang="en-US" dirty="0" err="1"/>
              <a:t>lệnh</a:t>
            </a:r>
            <a:endParaRPr lang="en-US" dirty="0"/>
          </a:p>
          <a:p>
            <a:pPr lvl="1"/>
            <a:r>
              <a:rPr lang="en-US" dirty="0"/>
              <a:t>Ipconfig</a:t>
            </a:r>
          </a:p>
          <a:p>
            <a:pPr lvl="1"/>
            <a:r>
              <a:rPr lang="en-US" dirty="0" err="1"/>
              <a:t>Getmac</a:t>
            </a:r>
            <a:endParaRPr lang="en-US" dirty="0"/>
          </a:p>
          <a:p>
            <a:pPr lvl="1"/>
            <a:r>
              <a:rPr lang="en-US" dirty="0"/>
              <a:t>Ping</a:t>
            </a:r>
          </a:p>
          <a:p>
            <a:pPr lvl="1"/>
            <a:r>
              <a:rPr lang="en-US" dirty="0"/>
              <a:t>ipconfig /</a:t>
            </a:r>
            <a:r>
              <a:rPr lang="en-US" dirty="0" err="1"/>
              <a:t>displaydns</a:t>
            </a:r>
            <a:endParaRPr lang="en-US" dirty="0"/>
          </a:p>
          <a:p>
            <a:pPr lvl="1"/>
            <a:r>
              <a:rPr lang="en-US" dirty="0"/>
              <a:t>Netstat</a:t>
            </a:r>
          </a:p>
          <a:p>
            <a:pPr lvl="1"/>
            <a:r>
              <a:rPr lang="en-US" dirty="0" err="1"/>
              <a:t>Nslookup</a:t>
            </a:r>
            <a:endParaRPr lang="en-US" dirty="0"/>
          </a:p>
          <a:p>
            <a:pPr lvl="1"/>
            <a:r>
              <a:rPr lang="en-US" dirty="0" err="1"/>
              <a:t>tracert</a:t>
            </a:r>
            <a:r>
              <a:rPr lang="en-US" dirty="0"/>
              <a:t> </a:t>
            </a:r>
          </a:p>
          <a:p>
            <a:pPr lvl="1"/>
            <a:endParaRPr lang="en-US" dirty="0"/>
          </a:p>
        </p:txBody>
      </p:sp>
      <p:sp>
        <p:nvSpPr>
          <p:cNvPr id="8" name="TextBox 7">
            <a:extLst>
              <a:ext uri="{FF2B5EF4-FFF2-40B4-BE49-F238E27FC236}">
                <a16:creationId xmlns:a16="http://schemas.microsoft.com/office/drawing/2014/main" id="{3EA22FA0-948A-18AA-6E09-D308A66D5175}"/>
              </a:ext>
            </a:extLst>
          </p:cNvPr>
          <p:cNvSpPr txBox="1"/>
          <p:nvPr/>
        </p:nvSpPr>
        <p:spPr>
          <a:xfrm>
            <a:off x="6332602" y="963067"/>
            <a:ext cx="5974915" cy="5693866"/>
          </a:xfrm>
          <a:prstGeom prst="rect">
            <a:avLst/>
          </a:prstGeom>
          <a:noFill/>
        </p:spPr>
        <p:txBody>
          <a:bodyPr wrap="square">
            <a:spAutoFit/>
          </a:bodyPr>
          <a:lstStyle/>
          <a:p>
            <a:r>
              <a:rPr lang="en-US" sz="1400" dirty="0"/>
              <a:t>1. TCP/IP </a:t>
            </a:r>
            <a:r>
              <a:rPr lang="en-US" sz="1400" dirty="0" err="1"/>
              <a:t>là</a:t>
            </a:r>
            <a:r>
              <a:rPr lang="en-US" sz="1400" dirty="0"/>
              <a:t> </a:t>
            </a:r>
            <a:r>
              <a:rPr lang="en-US" sz="1400" dirty="0" err="1"/>
              <a:t>gì</a:t>
            </a:r>
            <a:r>
              <a:rPr lang="en-US" sz="1400" dirty="0"/>
              <a:t> </a:t>
            </a:r>
            <a:r>
              <a:rPr lang="en-US" sz="1400" dirty="0" err="1"/>
              <a:t>trong</a:t>
            </a:r>
            <a:r>
              <a:rPr lang="en-US" sz="1400" dirty="0"/>
              <a:t> </a:t>
            </a:r>
            <a:r>
              <a:rPr lang="en-US" sz="1400" dirty="0" err="1"/>
              <a:t>ngữ</a:t>
            </a:r>
            <a:r>
              <a:rPr lang="en-US" sz="1400" dirty="0"/>
              <a:t> </a:t>
            </a:r>
            <a:r>
              <a:rPr lang="en-US" sz="1400" dirty="0" err="1"/>
              <a:t>cảnh</a:t>
            </a:r>
            <a:r>
              <a:rPr lang="en-US" sz="1400" dirty="0"/>
              <a:t> </a:t>
            </a:r>
            <a:r>
              <a:rPr lang="en-US" sz="1400" dirty="0" err="1"/>
              <a:t>của</a:t>
            </a:r>
            <a:r>
              <a:rPr lang="en-US" sz="1400" dirty="0"/>
              <a:t> Internet?</a:t>
            </a:r>
          </a:p>
          <a:p>
            <a:r>
              <a:rPr lang="en-US" sz="1400" dirty="0"/>
              <a:t>a) Giao </a:t>
            </a:r>
            <a:r>
              <a:rPr lang="en-US" sz="1400" dirty="0" err="1"/>
              <a:t>thức</a:t>
            </a:r>
            <a:r>
              <a:rPr lang="en-US" sz="1400" dirty="0"/>
              <a:t> </a:t>
            </a:r>
            <a:r>
              <a:rPr lang="en-US" sz="1400" dirty="0" err="1"/>
              <a:t>truyền</a:t>
            </a:r>
            <a:r>
              <a:rPr lang="en-US" sz="1400" dirty="0"/>
              <a:t> </a:t>
            </a:r>
            <a:r>
              <a:rPr lang="en-US" sz="1400" dirty="0" err="1"/>
              <a:t>tải</a:t>
            </a:r>
            <a:r>
              <a:rPr lang="en-US" sz="1400" dirty="0"/>
              <a:t> </a:t>
            </a:r>
            <a:r>
              <a:rPr lang="en-US" sz="1400" dirty="0" err="1"/>
              <a:t>tệp</a:t>
            </a:r>
            <a:endParaRPr lang="en-US" sz="1400" dirty="0"/>
          </a:p>
          <a:p>
            <a:r>
              <a:rPr lang="en-US" sz="1400" dirty="0"/>
              <a:t>b) Giao </a:t>
            </a:r>
            <a:r>
              <a:rPr lang="en-US" sz="1400" dirty="0" err="1"/>
              <a:t>thức</a:t>
            </a:r>
            <a:r>
              <a:rPr lang="en-US" sz="1400" dirty="0"/>
              <a:t> </a:t>
            </a:r>
            <a:r>
              <a:rPr lang="en-US" sz="1400" dirty="0" err="1"/>
              <a:t>truyền</a:t>
            </a:r>
            <a:r>
              <a:rPr lang="en-US" sz="1400" dirty="0"/>
              <a:t> </a:t>
            </a:r>
            <a:r>
              <a:rPr lang="en-US" sz="1400" dirty="0" err="1"/>
              <a:t>thông</a:t>
            </a:r>
            <a:r>
              <a:rPr lang="en-US" sz="1400" dirty="0"/>
              <a:t> </a:t>
            </a:r>
            <a:r>
              <a:rPr lang="en-US" sz="1400" dirty="0" err="1"/>
              <a:t>mạng</a:t>
            </a:r>
            <a:endParaRPr lang="en-US" sz="1400" dirty="0"/>
          </a:p>
          <a:p>
            <a:r>
              <a:rPr lang="en-US" sz="1400" dirty="0"/>
              <a:t>c) Giao </a:t>
            </a:r>
            <a:r>
              <a:rPr lang="en-US" sz="1400" dirty="0" err="1"/>
              <a:t>thức</a:t>
            </a:r>
            <a:r>
              <a:rPr lang="en-US" sz="1400" dirty="0"/>
              <a:t> </a:t>
            </a:r>
            <a:r>
              <a:rPr lang="en-US" sz="1400" dirty="0" err="1"/>
              <a:t>điều</a:t>
            </a:r>
            <a:r>
              <a:rPr lang="en-US" sz="1400" dirty="0"/>
              <a:t> </a:t>
            </a:r>
            <a:r>
              <a:rPr lang="en-US" sz="1400" dirty="0" err="1"/>
              <a:t>khiển</a:t>
            </a:r>
            <a:r>
              <a:rPr lang="en-US" sz="1400" dirty="0"/>
              <a:t> </a:t>
            </a:r>
            <a:r>
              <a:rPr lang="en-US" sz="1400" dirty="0" err="1"/>
              <a:t>truy</a:t>
            </a:r>
            <a:r>
              <a:rPr lang="en-US" sz="1400" dirty="0"/>
              <a:t> </a:t>
            </a:r>
            <a:r>
              <a:rPr lang="en-US" sz="1400" dirty="0" err="1"/>
              <a:t>cập</a:t>
            </a:r>
            <a:endParaRPr lang="en-US" sz="1400" dirty="0"/>
          </a:p>
          <a:p>
            <a:r>
              <a:rPr lang="en-US" sz="1400" dirty="0"/>
              <a:t>d) Giao </a:t>
            </a:r>
            <a:r>
              <a:rPr lang="en-US" sz="1400" dirty="0" err="1"/>
              <a:t>thức</a:t>
            </a:r>
            <a:r>
              <a:rPr lang="en-US" sz="1400" dirty="0"/>
              <a:t> </a:t>
            </a:r>
            <a:r>
              <a:rPr lang="en-US" sz="1400" dirty="0" err="1"/>
              <a:t>truyền</a:t>
            </a:r>
            <a:r>
              <a:rPr lang="en-US" sz="1400" dirty="0"/>
              <a:t> </a:t>
            </a:r>
            <a:r>
              <a:rPr lang="en-US" sz="1400" dirty="0" err="1"/>
              <a:t>dữ</a:t>
            </a:r>
            <a:r>
              <a:rPr lang="en-US" sz="1400" dirty="0"/>
              <a:t> </a:t>
            </a:r>
            <a:r>
              <a:rPr lang="en-US" sz="1400" dirty="0" err="1"/>
              <a:t>liệu</a:t>
            </a:r>
            <a:endParaRPr lang="en-US" sz="1400" dirty="0"/>
          </a:p>
          <a:p>
            <a:r>
              <a:rPr lang="en-US" sz="1400" dirty="0"/>
              <a:t>2. </a:t>
            </a:r>
            <a:r>
              <a:rPr lang="en-US" sz="1400" dirty="0" err="1"/>
              <a:t>Địa</a:t>
            </a:r>
            <a:r>
              <a:rPr lang="en-US" sz="1400" dirty="0"/>
              <a:t> </a:t>
            </a:r>
            <a:r>
              <a:rPr lang="en-US" sz="1400" dirty="0" err="1"/>
              <a:t>chỉ</a:t>
            </a:r>
            <a:r>
              <a:rPr lang="en-US" sz="1400" dirty="0"/>
              <a:t> IP </a:t>
            </a:r>
            <a:r>
              <a:rPr lang="en-US" sz="1400" dirty="0" err="1"/>
              <a:t>được</a:t>
            </a:r>
            <a:r>
              <a:rPr lang="en-US" sz="1400" dirty="0"/>
              <a:t> </a:t>
            </a:r>
            <a:r>
              <a:rPr lang="en-US" sz="1400" dirty="0" err="1"/>
              <a:t>sử</a:t>
            </a:r>
            <a:r>
              <a:rPr lang="en-US" sz="1400" dirty="0"/>
              <a:t> </a:t>
            </a:r>
            <a:r>
              <a:rPr lang="en-US" sz="1400" dirty="0" err="1"/>
              <a:t>dụng</a:t>
            </a:r>
            <a:r>
              <a:rPr lang="en-US" sz="1400" dirty="0"/>
              <a:t> </a:t>
            </a:r>
            <a:r>
              <a:rPr lang="en-US" sz="1400" dirty="0" err="1"/>
              <a:t>để</a:t>
            </a:r>
            <a:r>
              <a:rPr lang="en-US" sz="1400" dirty="0"/>
              <a:t> </a:t>
            </a:r>
            <a:r>
              <a:rPr lang="en-US" sz="1400" dirty="0" err="1"/>
              <a:t>làm</a:t>
            </a:r>
            <a:r>
              <a:rPr lang="en-US" sz="1400" dirty="0"/>
              <a:t> </a:t>
            </a:r>
            <a:r>
              <a:rPr lang="en-US" sz="1400" dirty="0" err="1"/>
              <a:t>gì</a:t>
            </a:r>
            <a:r>
              <a:rPr lang="en-US" sz="1400" dirty="0"/>
              <a:t> </a:t>
            </a:r>
            <a:r>
              <a:rPr lang="en-US" sz="1400" dirty="0" err="1"/>
              <a:t>trong</a:t>
            </a:r>
            <a:r>
              <a:rPr lang="en-US" sz="1400" dirty="0"/>
              <a:t> </a:t>
            </a:r>
            <a:r>
              <a:rPr lang="en-US" sz="1400" dirty="0" err="1"/>
              <a:t>mạng</a:t>
            </a:r>
            <a:r>
              <a:rPr lang="en-US" sz="1400" dirty="0"/>
              <a:t> Internet?</a:t>
            </a:r>
          </a:p>
          <a:p>
            <a:r>
              <a:rPr lang="en-US" sz="1400" dirty="0"/>
              <a:t>a) </a:t>
            </a:r>
            <a:r>
              <a:rPr lang="en-US" sz="1400" dirty="0" err="1"/>
              <a:t>Xác</a:t>
            </a:r>
            <a:r>
              <a:rPr lang="en-US" sz="1400" dirty="0"/>
              <a:t> </a:t>
            </a:r>
            <a:r>
              <a:rPr lang="en-US" sz="1400" dirty="0" err="1"/>
              <a:t>định</a:t>
            </a:r>
            <a:r>
              <a:rPr lang="en-US" sz="1400" dirty="0"/>
              <a:t> </a:t>
            </a:r>
            <a:r>
              <a:rPr lang="en-US" sz="1400" dirty="0" err="1"/>
              <a:t>một</a:t>
            </a:r>
            <a:r>
              <a:rPr lang="en-US" sz="1400" dirty="0"/>
              <a:t> </a:t>
            </a:r>
            <a:r>
              <a:rPr lang="en-US" sz="1400" dirty="0" err="1"/>
              <a:t>trang</a:t>
            </a:r>
            <a:r>
              <a:rPr lang="en-US" sz="1400" dirty="0"/>
              <a:t> web </a:t>
            </a:r>
            <a:r>
              <a:rPr lang="en-US" sz="1400" dirty="0" err="1"/>
              <a:t>cụ</a:t>
            </a:r>
            <a:r>
              <a:rPr lang="en-US" sz="1400" dirty="0"/>
              <a:t> </a:t>
            </a:r>
            <a:r>
              <a:rPr lang="en-US" sz="1400" dirty="0" err="1"/>
              <a:t>thể</a:t>
            </a:r>
            <a:endParaRPr lang="en-US" sz="1400" dirty="0"/>
          </a:p>
          <a:p>
            <a:r>
              <a:rPr lang="en-US" sz="1400" dirty="0"/>
              <a:t>b) </a:t>
            </a:r>
            <a:r>
              <a:rPr lang="en-US" sz="1400" dirty="0" err="1"/>
              <a:t>Xác</a:t>
            </a:r>
            <a:r>
              <a:rPr lang="en-US" sz="1400" dirty="0"/>
              <a:t> </a:t>
            </a:r>
            <a:r>
              <a:rPr lang="en-US" sz="1400" dirty="0" err="1"/>
              <a:t>định</a:t>
            </a:r>
            <a:r>
              <a:rPr lang="en-US" sz="1400" dirty="0"/>
              <a:t> </a:t>
            </a:r>
            <a:r>
              <a:rPr lang="en-US" sz="1400" dirty="0" err="1"/>
              <a:t>một</a:t>
            </a:r>
            <a:r>
              <a:rPr lang="en-US" sz="1400" dirty="0"/>
              <a:t> </a:t>
            </a:r>
            <a:r>
              <a:rPr lang="en-US" sz="1400" dirty="0" err="1"/>
              <a:t>thiết</a:t>
            </a:r>
            <a:r>
              <a:rPr lang="en-US" sz="1400" dirty="0"/>
              <a:t> </a:t>
            </a:r>
            <a:r>
              <a:rPr lang="en-US" sz="1400" dirty="0" err="1"/>
              <a:t>bị</a:t>
            </a:r>
            <a:r>
              <a:rPr lang="en-US" sz="1400" dirty="0"/>
              <a:t> </a:t>
            </a:r>
            <a:r>
              <a:rPr lang="en-US" sz="1400" dirty="0" err="1"/>
              <a:t>trên</a:t>
            </a:r>
            <a:r>
              <a:rPr lang="en-US" sz="1400" dirty="0"/>
              <a:t> </a:t>
            </a:r>
            <a:r>
              <a:rPr lang="en-US" sz="1400" dirty="0" err="1"/>
              <a:t>mạng</a:t>
            </a:r>
            <a:endParaRPr lang="en-US" sz="1400" dirty="0"/>
          </a:p>
          <a:p>
            <a:r>
              <a:rPr lang="en-US" sz="1400" dirty="0"/>
              <a:t>c) </a:t>
            </a:r>
            <a:r>
              <a:rPr lang="en-US" sz="1400" dirty="0" err="1"/>
              <a:t>Xác</a:t>
            </a:r>
            <a:r>
              <a:rPr lang="en-US" sz="1400" dirty="0"/>
              <a:t> </a:t>
            </a:r>
            <a:r>
              <a:rPr lang="en-US" sz="1400" dirty="0" err="1"/>
              <a:t>định</a:t>
            </a:r>
            <a:r>
              <a:rPr lang="en-US" sz="1400" dirty="0"/>
              <a:t> </a:t>
            </a:r>
            <a:r>
              <a:rPr lang="en-US" sz="1400" dirty="0" err="1"/>
              <a:t>vị</a:t>
            </a:r>
            <a:r>
              <a:rPr lang="en-US" sz="1400" dirty="0"/>
              <a:t> </a:t>
            </a:r>
            <a:r>
              <a:rPr lang="en-US" sz="1400" dirty="0" err="1"/>
              <a:t>trí</a:t>
            </a:r>
            <a:r>
              <a:rPr lang="en-US" sz="1400" dirty="0"/>
              <a:t> </a:t>
            </a:r>
            <a:r>
              <a:rPr lang="en-US" sz="1400" dirty="0" err="1"/>
              <a:t>địa</a:t>
            </a:r>
            <a:r>
              <a:rPr lang="en-US" sz="1400" dirty="0"/>
              <a:t> </a:t>
            </a:r>
            <a:r>
              <a:rPr lang="en-US" sz="1400" dirty="0" err="1"/>
              <a:t>lý</a:t>
            </a:r>
            <a:r>
              <a:rPr lang="en-US" sz="1400" dirty="0"/>
              <a:t> </a:t>
            </a:r>
            <a:r>
              <a:rPr lang="en-US" sz="1400" dirty="0" err="1"/>
              <a:t>của</a:t>
            </a:r>
            <a:r>
              <a:rPr lang="en-US" sz="1400" dirty="0"/>
              <a:t> </a:t>
            </a:r>
            <a:r>
              <a:rPr lang="en-US" sz="1400" dirty="0" err="1"/>
              <a:t>người</a:t>
            </a:r>
            <a:r>
              <a:rPr lang="en-US" sz="1400" dirty="0"/>
              <a:t> </a:t>
            </a:r>
            <a:r>
              <a:rPr lang="en-US" sz="1400" dirty="0" err="1"/>
              <a:t>dùng</a:t>
            </a:r>
            <a:endParaRPr lang="en-US" sz="1400" dirty="0"/>
          </a:p>
          <a:p>
            <a:r>
              <a:rPr lang="en-US" sz="1400" dirty="0"/>
              <a:t>d) </a:t>
            </a:r>
            <a:r>
              <a:rPr lang="en-US" sz="1400" dirty="0" err="1"/>
              <a:t>Xác</a:t>
            </a:r>
            <a:r>
              <a:rPr lang="en-US" sz="1400" dirty="0"/>
              <a:t> </a:t>
            </a:r>
            <a:r>
              <a:rPr lang="en-US" sz="1400" dirty="0" err="1"/>
              <a:t>định</a:t>
            </a:r>
            <a:r>
              <a:rPr lang="en-US" sz="1400" dirty="0"/>
              <a:t> </a:t>
            </a:r>
            <a:r>
              <a:rPr lang="en-US" sz="1400" dirty="0" err="1"/>
              <a:t>tên</a:t>
            </a:r>
            <a:r>
              <a:rPr lang="en-US" sz="1400" dirty="0"/>
              <a:t> </a:t>
            </a:r>
            <a:r>
              <a:rPr lang="en-US" sz="1400" dirty="0" err="1"/>
              <a:t>miền</a:t>
            </a:r>
            <a:r>
              <a:rPr lang="en-US" sz="1400" dirty="0"/>
              <a:t> </a:t>
            </a:r>
            <a:r>
              <a:rPr lang="en-US" sz="1400" dirty="0" err="1"/>
              <a:t>của</a:t>
            </a:r>
            <a:r>
              <a:rPr lang="en-US" sz="1400" dirty="0"/>
              <a:t> </a:t>
            </a:r>
            <a:r>
              <a:rPr lang="en-US" sz="1400" dirty="0" err="1"/>
              <a:t>một</a:t>
            </a:r>
            <a:r>
              <a:rPr lang="en-US" sz="1400" dirty="0"/>
              <a:t> </a:t>
            </a:r>
            <a:r>
              <a:rPr lang="en-US" sz="1400" dirty="0" err="1"/>
              <a:t>trang</a:t>
            </a:r>
            <a:r>
              <a:rPr lang="en-US" sz="1400" dirty="0"/>
              <a:t> web</a:t>
            </a:r>
          </a:p>
          <a:p>
            <a:r>
              <a:rPr lang="en-US" sz="1400" dirty="0"/>
              <a:t>3. </a:t>
            </a:r>
            <a:r>
              <a:rPr lang="en-US" sz="1400" dirty="0" err="1"/>
              <a:t>Để</a:t>
            </a:r>
            <a:r>
              <a:rPr lang="en-US" sz="1400" dirty="0"/>
              <a:t> </a:t>
            </a:r>
            <a:r>
              <a:rPr lang="en-US" sz="1400" dirty="0" err="1"/>
              <a:t>kết</a:t>
            </a:r>
            <a:r>
              <a:rPr lang="en-US" sz="1400" dirty="0"/>
              <a:t> </a:t>
            </a:r>
            <a:r>
              <a:rPr lang="en-US" sz="1400" dirty="0" err="1"/>
              <a:t>nối</a:t>
            </a:r>
            <a:r>
              <a:rPr lang="en-US" sz="1400" dirty="0"/>
              <a:t> </a:t>
            </a:r>
            <a:r>
              <a:rPr lang="en-US" sz="1400" dirty="0" err="1"/>
              <a:t>một</a:t>
            </a:r>
            <a:r>
              <a:rPr lang="en-US" sz="1400" dirty="0"/>
              <a:t> </a:t>
            </a:r>
            <a:r>
              <a:rPr lang="en-US" sz="1400" dirty="0" err="1"/>
              <a:t>thiết</a:t>
            </a:r>
            <a:r>
              <a:rPr lang="en-US" sz="1400" dirty="0"/>
              <a:t> </a:t>
            </a:r>
            <a:r>
              <a:rPr lang="en-US" sz="1400" dirty="0" err="1"/>
              <a:t>bị</a:t>
            </a:r>
            <a:r>
              <a:rPr lang="en-US" sz="1400" dirty="0"/>
              <a:t> </a:t>
            </a:r>
            <a:r>
              <a:rPr lang="en-US" sz="1400" dirty="0" err="1"/>
              <a:t>với</a:t>
            </a:r>
            <a:r>
              <a:rPr lang="en-US" sz="1400" dirty="0"/>
              <a:t> Internet qua Wi-Fi, </a:t>
            </a:r>
            <a:r>
              <a:rPr lang="en-US" sz="1400" dirty="0" err="1"/>
              <a:t>điều</a:t>
            </a:r>
            <a:r>
              <a:rPr lang="en-US" sz="1400" dirty="0"/>
              <a:t> </a:t>
            </a:r>
            <a:r>
              <a:rPr lang="en-US" sz="1400" dirty="0" err="1"/>
              <a:t>gì</a:t>
            </a:r>
            <a:r>
              <a:rPr lang="en-US" sz="1400" dirty="0"/>
              <a:t> </a:t>
            </a:r>
            <a:r>
              <a:rPr lang="en-US" sz="1400" dirty="0" err="1"/>
              <a:t>cần</a:t>
            </a:r>
            <a:r>
              <a:rPr lang="en-US" sz="1400" dirty="0"/>
              <a:t> </a:t>
            </a:r>
            <a:r>
              <a:rPr lang="en-US" sz="1400" dirty="0" err="1"/>
              <a:t>thiết</a:t>
            </a:r>
            <a:r>
              <a:rPr lang="en-US" sz="1400" dirty="0"/>
              <a:t>?</a:t>
            </a:r>
          </a:p>
          <a:p>
            <a:r>
              <a:rPr lang="en-US" sz="1400" dirty="0"/>
              <a:t>a) </a:t>
            </a:r>
            <a:r>
              <a:rPr lang="en-US" sz="1400" dirty="0" err="1"/>
              <a:t>Dây</a:t>
            </a:r>
            <a:r>
              <a:rPr lang="en-US" sz="1400" dirty="0"/>
              <a:t> </a:t>
            </a:r>
            <a:r>
              <a:rPr lang="en-US" sz="1400" dirty="0" err="1"/>
              <a:t>cáp</a:t>
            </a:r>
            <a:r>
              <a:rPr lang="en-US" sz="1400" dirty="0"/>
              <a:t> Ethernet</a:t>
            </a:r>
          </a:p>
          <a:p>
            <a:r>
              <a:rPr lang="en-US" sz="1400" dirty="0"/>
              <a:t>b) Modem</a:t>
            </a:r>
          </a:p>
          <a:p>
            <a:r>
              <a:rPr lang="en-US" sz="1400" dirty="0"/>
              <a:t>c) Router</a:t>
            </a:r>
          </a:p>
          <a:p>
            <a:r>
              <a:rPr lang="en-US" sz="1400" dirty="0"/>
              <a:t>d) </a:t>
            </a:r>
            <a:r>
              <a:rPr lang="en-US" sz="1400" dirty="0" err="1"/>
              <a:t>Đường</a:t>
            </a:r>
            <a:r>
              <a:rPr lang="en-US" sz="1400" dirty="0"/>
              <a:t> </a:t>
            </a:r>
            <a:r>
              <a:rPr lang="en-US" sz="1400" dirty="0" err="1"/>
              <a:t>truyền</a:t>
            </a:r>
            <a:r>
              <a:rPr lang="en-US" sz="1400" dirty="0"/>
              <a:t> DSL</a:t>
            </a:r>
          </a:p>
          <a:p>
            <a:r>
              <a:rPr lang="en-US" sz="1400" dirty="0"/>
              <a:t>4. </a:t>
            </a:r>
            <a:r>
              <a:rPr lang="en-US" sz="1400" dirty="0" err="1"/>
              <a:t>Một</a:t>
            </a:r>
            <a:r>
              <a:rPr lang="en-US" sz="1400" dirty="0"/>
              <a:t> </a:t>
            </a:r>
            <a:r>
              <a:rPr lang="en-US" sz="1400" dirty="0" err="1"/>
              <a:t>giao</a:t>
            </a:r>
            <a:r>
              <a:rPr lang="en-US" sz="1400" dirty="0"/>
              <a:t> </a:t>
            </a:r>
            <a:r>
              <a:rPr lang="en-US" sz="1400" dirty="0" err="1"/>
              <a:t>thức</a:t>
            </a:r>
            <a:r>
              <a:rPr lang="en-US" sz="1400" dirty="0"/>
              <a:t> </a:t>
            </a:r>
            <a:r>
              <a:rPr lang="en-US" sz="1400" dirty="0" err="1"/>
              <a:t>được</a:t>
            </a:r>
            <a:r>
              <a:rPr lang="en-US" sz="1400" dirty="0"/>
              <a:t> </a:t>
            </a:r>
            <a:r>
              <a:rPr lang="en-US" sz="1400" dirty="0" err="1"/>
              <a:t>sử</a:t>
            </a:r>
            <a:r>
              <a:rPr lang="en-US" sz="1400" dirty="0"/>
              <a:t> </a:t>
            </a:r>
            <a:r>
              <a:rPr lang="en-US" sz="1400" dirty="0" err="1"/>
              <a:t>dụng</a:t>
            </a:r>
            <a:r>
              <a:rPr lang="en-US" sz="1400" dirty="0"/>
              <a:t> </a:t>
            </a:r>
            <a:r>
              <a:rPr lang="en-US" sz="1400" dirty="0" err="1"/>
              <a:t>để</a:t>
            </a:r>
            <a:r>
              <a:rPr lang="en-US" sz="1400" dirty="0"/>
              <a:t> </a:t>
            </a:r>
            <a:r>
              <a:rPr lang="en-US" sz="1400" dirty="0" err="1"/>
              <a:t>truyền</a:t>
            </a:r>
            <a:r>
              <a:rPr lang="en-US" sz="1400" dirty="0"/>
              <a:t> </a:t>
            </a:r>
            <a:r>
              <a:rPr lang="en-US" sz="1400" dirty="0" err="1"/>
              <a:t>tải</a:t>
            </a:r>
            <a:r>
              <a:rPr lang="en-US" sz="1400" dirty="0"/>
              <a:t> email </a:t>
            </a:r>
            <a:r>
              <a:rPr lang="en-US" sz="1400" dirty="0" err="1"/>
              <a:t>là</a:t>
            </a:r>
            <a:r>
              <a:rPr lang="en-US" sz="1400" dirty="0"/>
              <a:t> </a:t>
            </a:r>
            <a:r>
              <a:rPr lang="en-US" sz="1400" dirty="0" err="1"/>
              <a:t>gì</a:t>
            </a:r>
            <a:r>
              <a:rPr lang="en-US" sz="1400" dirty="0"/>
              <a:t>?</a:t>
            </a:r>
          </a:p>
          <a:p>
            <a:r>
              <a:rPr lang="en-US" sz="1400" dirty="0"/>
              <a:t>a) FTP</a:t>
            </a:r>
          </a:p>
          <a:p>
            <a:r>
              <a:rPr lang="en-US" sz="1400" dirty="0"/>
              <a:t>b) SMTP</a:t>
            </a:r>
          </a:p>
          <a:p>
            <a:r>
              <a:rPr lang="en-US" sz="1400" dirty="0"/>
              <a:t>c) HTTP</a:t>
            </a:r>
          </a:p>
          <a:p>
            <a:r>
              <a:rPr lang="en-US" sz="1400" dirty="0"/>
              <a:t>d) TCP</a:t>
            </a:r>
          </a:p>
          <a:p>
            <a:r>
              <a:rPr lang="en-US" sz="1400" dirty="0"/>
              <a:t>5. </a:t>
            </a:r>
            <a:r>
              <a:rPr lang="en-US" sz="1400" dirty="0" err="1"/>
              <a:t>Để</a:t>
            </a:r>
            <a:r>
              <a:rPr lang="en-US" sz="1400" dirty="0"/>
              <a:t> </a:t>
            </a:r>
            <a:r>
              <a:rPr lang="en-US" sz="1400" dirty="0" err="1"/>
              <a:t>trình</a:t>
            </a:r>
            <a:r>
              <a:rPr lang="en-US" sz="1400" dirty="0"/>
              <a:t> </a:t>
            </a:r>
            <a:r>
              <a:rPr lang="en-US" sz="1400" dirty="0" err="1"/>
              <a:t>duyệt</a:t>
            </a:r>
            <a:r>
              <a:rPr lang="en-US" sz="1400" dirty="0"/>
              <a:t> web </a:t>
            </a:r>
            <a:r>
              <a:rPr lang="en-US" sz="1400" dirty="0" err="1"/>
              <a:t>có</a:t>
            </a:r>
            <a:r>
              <a:rPr lang="en-US" sz="1400" dirty="0"/>
              <a:t> </a:t>
            </a:r>
            <a:r>
              <a:rPr lang="en-US" sz="1400" dirty="0" err="1"/>
              <a:t>thể</a:t>
            </a:r>
            <a:r>
              <a:rPr lang="en-US" sz="1400" dirty="0"/>
              <a:t> </a:t>
            </a:r>
            <a:r>
              <a:rPr lang="en-US" sz="1400" dirty="0" err="1"/>
              <a:t>truy</a:t>
            </a:r>
            <a:r>
              <a:rPr lang="en-US" sz="1400" dirty="0"/>
              <a:t> </a:t>
            </a:r>
            <a:r>
              <a:rPr lang="en-US" sz="1400" dirty="0" err="1"/>
              <a:t>cập</a:t>
            </a:r>
            <a:r>
              <a:rPr lang="en-US" sz="1400" dirty="0"/>
              <a:t> </a:t>
            </a:r>
            <a:r>
              <a:rPr lang="en-US" sz="1400" dirty="0" err="1"/>
              <a:t>vào</a:t>
            </a:r>
            <a:r>
              <a:rPr lang="en-US" sz="1400" dirty="0"/>
              <a:t> </a:t>
            </a:r>
            <a:r>
              <a:rPr lang="en-US" sz="1400" dirty="0" err="1"/>
              <a:t>các</a:t>
            </a:r>
            <a:r>
              <a:rPr lang="en-US" sz="1400" dirty="0"/>
              <a:t> </a:t>
            </a:r>
            <a:r>
              <a:rPr lang="en-US" sz="1400" dirty="0" err="1"/>
              <a:t>trang</a:t>
            </a:r>
            <a:r>
              <a:rPr lang="en-US" sz="1400" dirty="0"/>
              <a:t> web, </a:t>
            </a:r>
            <a:r>
              <a:rPr lang="en-US" sz="1400" dirty="0" err="1"/>
              <a:t>điều</a:t>
            </a:r>
            <a:r>
              <a:rPr lang="en-US" sz="1400" dirty="0"/>
              <a:t> </a:t>
            </a:r>
            <a:r>
              <a:rPr lang="en-US" sz="1400" dirty="0" err="1"/>
              <a:t>gì</a:t>
            </a:r>
            <a:r>
              <a:rPr lang="en-US" sz="1400" dirty="0"/>
              <a:t> </a:t>
            </a:r>
            <a:r>
              <a:rPr lang="en-US" sz="1400" dirty="0" err="1"/>
              <a:t>cần</a:t>
            </a:r>
            <a:r>
              <a:rPr lang="en-US" sz="1400" dirty="0"/>
              <a:t> </a:t>
            </a:r>
            <a:r>
              <a:rPr lang="en-US" sz="1400" dirty="0" err="1"/>
              <a:t>thiết</a:t>
            </a:r>
            <a:r>
              <a:rPr lang="en-US" sz="1400" dirty="0"/>
              <a:t>?</a:t>
            </a:r>
          </a:p>
          <a:p>
            <a:r>
              <a:rPr lang="en-US" sz="1400" dirty="0"/>
              <a:t>a) Giao </a:t>
            </a:r>
            <a:r>
              <a:rPr lang="en-US" sz="1400" dirty="0" err="1"/>
              <a:t>thức</a:t>
            </a:r>
            <a:r>
              <a:rPr lang="en-US" sz="1400" dirty="0"/>
              <a:t> SSL</a:t>
            </a:r>
          </a:p>
          <a:p>
            <a:r>
              <a:rPr lang="en-US" sz="1400" dirty="0"/>
              <a:t>b) </a:t>
            </a:r>
            <a:r>
              <a:rPr lang="en-US" sz="1400" dirty="0" err="1"/>
              <a:t>Địa</a:t>
            </a:r>
            <a:r>
              <a:rPr lang="en-US" sz="1400" dirty="0"/>
              <a:t> </a:t>
            </a:r>
            <a:r>
              <a:rPr lang="en-US" sz="1400" dirty="0" err="1"/>
              <a:t>chỉ</a:t>
            </a:r>
            <a:r>
              <a:rPr lang="en-US" sz="1400" dirty="0"/>
              <a:t> IP</a:t>
            </a:r>
          </a:p>
          <a:p>
            <a:r>
              <a:rPr lang="en-US" sz="1400" dirty="0"/>
              <a:t>c) DNS</a:t>
            </a:r>
          </a:p>
          <a:p>
            <a:r>
              <a:rPr lang="en-US" sz="1400" dirty="0"/>
              <a:t>d) Firewall</a:t>
            </a:r>
          </a:p>
        </p:txBody>
      </p:sp>
    </p:spTree>
    <p:extLst>
      <p:ext uri="{BB962C8B-B14F-4D97-AF65-F5344CB8AC3E}">
        <p14:creationId xmlns:p14="http://schemas.microsoft.com/office/powerpoint/2010/main" val="1681278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pPr algn="just"/>
            <a:r>
              <a:rPr lang="en-US" dirty="0" err="1"/>
              <a:t>Các</a:t>
            </a:r>
            <a:r>
              <a:rPr lang="en-US" dirty="0"/>
              <a:t> </a:t>
            </a:r>
            <a:r>
              <a:rPr lang="en-US" dirty="0" err="1"/>
              <a:t>gói</a:t>
            </a:r>
            <a:r>
              <a:rPr lang="en-US" dirty="0"/>
              <a:t> tin </a:t>
            </a:r>
            <a:r>
              <a:rPr lang="en-US" dirty="0" err="1"/>
              <a:t>trong</a:t>
            </a:r>
            <a:r>
              <a:rPr lang="en-US" dirty="0"/>
              <a:t> internet đ</a:t>
            </a:r>
            <a:r>
              <a:rPr lang="vi-VN" dirty="0"/>
              <a:t>ư</a:t>
            </a:r>
            <a:r>
              <a:rPr lang="en-US" dirty="0" err="1"/>
              <a:t>ợc</a:t>
            </a:r>
            <a:r>
              <a:rPr lang="en-US" dirty="0"/>
              <a:t> </a:t>
            </a:r>
            <a:r>
              <a:rPr lang="en-US" dirty="0" err="1"/>
              <a:t>vận</a:t>
            </a:r>
            <a:r>
              <a:rPr lang="en-US" dirty="0"/>
              <a:t> </a:t>
            </a:r>
            <a:r>
              <a:rPr lang="en-US" dirty="0" err="1"/>
              <a:t>chuyển</a:t>
            </a:r>
            <a:r>
              <a:rPr lang="en-US" dirty="0"/>
              <a:t> </a:t>
            </a:r>
            <a:r>
              <a:rPr lang="en-US" dirty="0" err="1"/>
              <a:t>bằng</a:t>
            </a:r>
            <a:r>
              <a:rPr lang="en-US" dirty="0"/>
              <a:t> </a:t>
            </a:r>
            <a:r>
              <a:rPr lang="en-US" dirty="0" err="1"/>
              <a:t>mạng</a:t>
            </a:r>
            <a:r>
              <a:rPr lang="en-US" dirty="0"/>
              <a:t> </a:t>
            </a:r>
            <a:r>
              <a:rPr lang="en-US" dirty="0" err="1"/>
              <a:t>chuyển</a:t>
            </a:r>
            <a:r>
              <a:rPr lang="en-US" dirty="0"/>
              <a:t> </a:t>
            </a:r>
            <a:r>
              <a:rPr lang="en-US" dirty="0" err="1"/>
              <a:t>mạch</a:t>
            </a:r>
            <a:endParaRPr lang="en-US" dirty="0"/>
          </a:p>
          <a:p>
            <a:pPr algn="just"/>
            <a:r>
              <a:rPr lang="en-US" b="1" dirty="0" err="1"/>
              <a:t>Mạng</a:t>
            </a:r>
            <a:r>
              <a:rPr lang="en-US" b="1" dirty="0"/>
              <a:t> </a:t>
            </a:r>
            <a:r>
              <a:rPr lang="en-US" b="1" dirty="0" err="1"/>
              <a:t>chuyển</a:t>
            </a:r>
            <a:r>
              <a:rPr lang="en-US" b="1" dirty="0"/>
              <a:t> </a:t>
            </a:r>
            <a:r>
              <a:rPr lang="en-US" b="1" dirty="0" err="1"/>
              <a:t>mạch</a:t>
            </a:r>
            <a:r>
              <a:rPr lang="en-US" b="1" dirty="0"/>
              <a:t> :</a:t>
            </a:r>
          </a:p>
          <a:p>
            <a:pPr lvl="1" algn="just"/>
            <a:r>
              <a:rPr lang="en-US" sz="2800" dirty="0" err="1"/>
              <a:t>Mục</a:t>
            </a:r>
            <a:r>
              <a:rPr lang="en-US" sz="2800" dirty="0"/>
              <a:t> </a:t>
            </a:r>
            <a:r>
              <a:rPr lang="en-US" sz="2800" dirty="0" err="1"/>
              <a:t>đích</a:t>
            </a:r>
            <a:r>
              <a:rPr lang="en-US" sz="2800" dirty="0"/>
              <a:t> : </a:t>
            </a:r>
            <a:r>
              <a:rPr lang="en-US" sz="2800" dirty="0" err="1"/>
              <a:t>Thực</a:t>
            </a:r>
            <a:r>
              <a:rPr lang="en-US" sz="2800" dirty="0"/>
              <a:t> </a:t>
            </a:r>
            <a:r>
              <a:rPr lang="en-US" sz="2800" dirty="0" err="1"/>
              <a:t>hiện</a:t>
            </a:r>
            <a:r>
              <a:rPr lang="en-US" sz="2800" dirty="0"/>
              <a:t> </a:t>
            </a:r>
            <a:r>
              <a:rPr lang="en-US" sz="2800" dirty="0" err="1"/>
              <a:t>việc</a:t>
            </a:r>
            <a:r>
              <a:rPr lang="en-US" sz="2800" dirty="0"/>
              <a:t> </a:t>
            </a:r>
            <a:r>
              <a:rPr lang="en-US" sz="2800" dirty="0" err="1"/>
              <a:t>liên</a:t>
            </a:r>
            <a:r>
              <a:rPr lang="en-US" sz="2800" dirty="0"/>
              <a:t> </a:t>
            </a:r>
            <a:r>
              <a:rPr lang="en-US" sz="2800" dirty="0" err="1"/>
              <a:t>kết</a:t>
            </a:r>
            <a:r>
              <a:rPr lang="en-US" sz="2800" dirty="0"/>
              <a:t> </a:t>
            </a:r>
            <a:r>
              <a:rPr lang="en-US" sz="2800" dirty="0" err="1"/>
              <a:t>giữa</a:t>
            </a:r>
            <a:r>
              <a:rPr lang="en-US" sz="2800" dirty="0"/>
              <a:t> </a:t>
            </a:r>
            <a:r>
              <a:rPr lang="en-US" sz="2800" dirty="0" err="1"/>
              <a:t>hai</a:t>
            </a:r>
            <a:r>
              <a:rPr lang="en-US" sz="2800" dirty="0"/>
              <a:t> </a:t>
            </a:r>
            <a:r>
              <a:rPr lang="en-US" sz="2800" dirty="0" err="1"/>
              <a:t>điểm</a:t>
            </a:r>
            <a:r>
              <a:rPr lang="en-US" sz="2800" dirty="0"/>
              <a:t> </a:t>
            </a:r>
            <a:r>
              <a:rPr lang="en-US" sz="2800" dirty="0" err="1"/>
              <a:t>nút</a:t>
            </a:r>
            <a:r>
              <a:rPr lang="en-US" sz="2800" dirty="0"/>
              <a:t> </a:t>
            </a:r>
            <a:r>
              <a:rPr lang="en-US" sz="2800" dirty="0" err="1"/>
              <a:t>bằng</a:t>
            </a:r>
            <a:r>
              <a:rPr lang="en-US" sz="2800" dirty="0"/>
              <a:t> </a:t>
            </a:r>
            <a:r>
              <a:rPr lang="en-US" sz="2800" dirty="0" err="1"/>
              <a:t>một</a:t>
            </a:r>
            <a:r>
              <a:rPr lang="en-US" sz="2800" dirty="0"/>
              <a:t> </a:t>
            </a:r>
            <a:r>
              <a:rPr lang="en-US" sz="2800" dirty="0" err="1"/>
              <a:t>đường</a:t>
            </a:r>
            <a:r>
              <a:rPr lang="en-US" sz="2800" dirty="0"/>
              <a:t> </a:t>
            </a:r>
            <a:r>
              <a:rPr lang="en-US" sz="2800" dirty="0" err="1"/>
              <a:t>tạm</a:t>
            </a:r>
            <a:r>
              <a:rPr lang="en-US" sz="2800" dirty="0"/>
              <a:t> </a:t>
            </a:r>
            <a:r>
              <a:rPr lang="en-US" sz="2800" dirty="0" err="1"/>
              <a:t>thời</a:t>
            </a:r>
            <a:r>
              <a:rPr lang="en-US" sz="2800" dirty="0"/>
              <a:t> </a:t>
            </a:r>
            <a:r>
              <a:rPr lang="en-US" sz="2800" dirty="0" err="1"/>
              <a:t>hoặc</a:t>
            </a:r>
            <a:r>
              <a:rPr lang="en-US" sz="2800" dirty="0"/>
              <a:t> </a:t>
            </a:r>
            <a:r>
              <a:rPr lang="en-US" sz="2800" dirty="0" err="1"/>
              <a:t>dành</a:t>
            </a:r>
            <a:r>
              <a:rPr lang="en-US" sz="2800" dirty="0"/>
              <a:t> </a:t>
            </a:r>
            <a:r>
              <a:rPr lang="en-US" sz="2800" dirty="0" err="1"/>
              <a:t>riêng</a:t>
            </a:r>
            <a:r>
              <a:rPr lang="en-US" sz="2800" dirty="0"/>
              <a:t> </a:t>
            </a:r>
            <a:r>
              <a:rPr lang="en-US" sz="2800" dirty="0" err="1"/>
              <a:t>phục</a:t>
            </a:r>
            <a:r>
              <a:rPr lang="en-US" sz="2800" dirty="0"/>
              <a:t> </a:t>
            </a:r>
            <a:r>
              <a:rPr lang="en-US" sz="2800" dirty="0" err="1"/>
              <a:t>vụ</a:t>
            </a:r>
            <a:r>
              <a:rPr lang="en-US" sz="2800" dirty="0"/>
              <a:t> </a:t>
            </a:r>
            <a:r>
              <a:rPr lang="en-US" sz="2800" dirty="0" err="1"/>
              <a:t>cho</a:t>
            </a:r>
            <a:r>
              <a:rPr lang="en-US" sz="2800" dirty="0"/>
              <a:t> </a:t>
            </a:r>
            <a:r>
              <a:rPr lang="en-US" sz="2800" dirty="0" err="1"/>
              <a:t>việc</a:t>
            </a:r>
            <a:r>
              <a:rPr lang="en-US" sz="2800" dirty="0"/>
              <a:t> </a:t>
            </a:r>
            <a:r>
              <a:rPr lang="en-US" sz="2800" dirty="0" err="1"/>
              <a:t>thiết</a:t>
            </a:r>
            <a:r>
              <a:rPr lang="en-US" sz="2800" dirty="0"/>
              <a:t> </a:t>
            </a:r>
            <a:r>
              <a:rPr lang="en-US" sz="2800" dirty="0" err="1"/>
              <a:t>lập</a:t>
            </a:r>
            <a:r>
              <a:rPr lang="en-US" sz="2800" dirty="0"/>
              <a:t> </a:t>
            </a:r>
            <a:r>
              <a:rPr lang="en-US" sz="2800" dirty="0" err="1"/>
              <a:t>kết</a:t>
            </a:r>
            <a:r>
              <a:rPr lang="en-US" sz="2800" dirty="0"/>
              <a:t> </a:t>
            </a:r>
            <a:r>
              <a:rPr lang="en-US" sz="2800" dirty="0" err="1"/>
              <a:t>nối</a:t>
            </a:r>
            <a:r>
              <a:rPr lang="en-US" sz="2800" dirty="0"/>
              <a:t>.</a:t>
            </a:r>
          </a:p>
          <a:p>
            <a:pPr lvl="1" algn="just"/>
            <a:r>
              <a:rPr lang="en-US" sz="2800" dirty="0" err="1"/>
              <a:t>Chuyển</a:t>
            </a:r>
            <a:r>
              <a:rPr lang="en-US" sz="2800" dirty="0"/>
              <a:t> </a:t>
            </a:r>
            <a:r>
              <a:rPr lang="en-US" sz="2800" dirty="0" err="1"/>
              <a:t>mạch</a:t>
            </a:r>
            <a:r>
              <a:rPr lang="en-US" sz="2800" dirty="0"/>
              <a:t> </a:t>
            </a:r>
            <a:r>
              <a:rPr lang="en-US" sz="2800" dirty="0" err="1"/>
              <a:t>được</a:t>
            </a:r>
            <a:r>
              <a:rPr lang="en-US" sz="2800" dirty="0"/>
              <a:t> </a:t>
            </a:r>
            <a:r>
              <a:rPr lang="en-US" sz="2800" dirty="0" err="1"/>
              <a:t>thực</a:t>
            </a:r>
            <a:r>
              <a:rPr lang="en-US" sz="2800" dirty="0"/>
              <a:t> </a:t>
            </a:r>
            <a:r>
              <a:rPr lang="en-US" sz="2800" dirty="0" err="1"/>
              <a:t>hiện</a:t>
            </a:r>
            <a:r>
              <a:rPr lang="en-US" sz="2800" dirty="0"/>
              <a:t> </a:t>
            </a:r>
            <a:r>
              <a:rPr lang="en-US" sz="2800" dirty="0" err="1"/>
              <a:t>bởi</a:t>
            </a:r>
            <a:r>
              <a:rPr lang="en-US" sz="2800" dirty="0"/>
              <a:t> </a:t>
            </a:r>
            <a:r>
              <a:rPr lang="en-US" sz="2800" dirty="0" err="1"/>
              <a:t>các</a:t>
            </a:r>
            <a:r>
              <a:rPr lang="en-US" sz="2800" dirty="0"/>
              <a:t> </a:t>
            </a:r>
            <a:r>
              <a:rPr lang="en-US" sz="2800" dirty="0" err="1"/>
              <a:t>thiết</a:t>
            </a:r>
            <a:r>
              <a:rPr lang="en-US" sz="2800" dirty="0"/>
              <a:t> </a:t>
            </a:r>
            <a:r>
              <a:rPr lang="en-US" sz="2800" dirty="0" err="1"/>
              <a:t>bị</a:t>
            </a:r>
            <a:r>
              <a:rPr lang="en-US" sz="2800" dirty="0"/>
              <a:t> </a:t>
            </a:r>
            <a:r>
              <a:rPr lang="en-US" sz="2800" dirty="0" err="1"/>
              <a:t>chuyển</a:t>
            </a:r>
            <a:r>
              <a:rPr lang="en-US" sz="2800" dirty="0"/>
              <a:t> </a:t>
            </a:r>
            <a:r>
              <a:rPr lang="en-US" sz="2800" dirty="0" err="1"/>
              <a:t>mạch</a:t>
            </a:r>
            <a:r>
              <a:rPr lang="en-US" sz="2800" dirty="0"/>
              <a:t> </a:t>
            </a:r>
            <a:r>
              <a:rPr lang="en-US" sz="2800" dirty="0" err="1"/>
              <a:t>trong</a:t>
            </a:r>
            <a:r>
              <a:rPr lang="en-US" sz="2800" dirty="0"/>
              <a:t> </a:t>
            </a:r>
            <a:r>
              <a:rPr lang="en-US" sz="2800" dirty="0" err="1"/>
              <a:t>mạng</a:t>
            </a:r>
            <a:endParaRPr lang="en-US" sz="2800" dirty="0"/>
          </a:p>
          <a:p>
            <a:pPr lvl="1" algn="just"/>
            <a:r>
              <a:rPr lang="en-US" sz="2800" dirty="0" err="1"/>
              <a:t>Phân</a:t>
            </a:r>
            <a:r>
              <a:rPr lang="en-US" sz="2800" dirty="0"/>
              <a:t> </a:t>
            </a:r>
            <a:r>
              <a:rPr lang="en-US" sz="2800" dirty="0" err="1"/>
              <a:t>loại</a:t>
            </a:r>
            <a:r>
              <a:rPr lang="en-US" sz="2800" dirty="0"/>
              <a:t> :</a:t>
            </a:r>
          </a:p>
          <a:p>
            <a:pPr lvl="2" algn="just"/>
            <a:r>
              <a:rPr lang="en-US" dirty="0" err="1"/>
              <a:t>Chuyển</a:t>
            </a:r>
            <a:r>
              <a:rPr lang="en-US" dirty="0"/>
              <a:t> </a:t>
            </a:r>
            <a:r>
              <a:rPr lang="en-US" dirty="0" err="1"/>
              <a:t>mạch</a:t>
            </a:r>
            <a:r>
              <a:rPr lang="en-US" dirty="0"/>
              <a:t> </a:t>
            </a:r>
            <a:r>
              <a:rPr lang="en-US" dirty="0" err="1"/>
              <a:t>kênh</a:t>
            </a:r>
            <a:endParaRPr lang="en-US" dirty="0"/>
          </a:p>
          <a:p>
            <a:pPr lvl="2" algn="just"/>
            <a:r>
              <a:rPr lang="en-US" dirty="0" err="1"/>
              <a:t>Chuyển</a:t>
            </a:r>
            <a:r>
              <a:rPr lang="en-US" dirty="0"/>
              <a:t> </a:t>
            </a:r>
            <a:r>
              <a:rPr lang="en-US" dirty="0" err="1"/>
              <a:t>mạch</a:t>
            </a:r>
            <a:r>
              <a:rPr lang="en-US" dirty="0"/>
              <a:t> </a:t>
            </a:r>
            <a:r>
              <a:rPr lang="en-US" dirty="0" err="1"/>
              <a:t>gói</a:t>
            </a:r>
            <a:endParaRPr lang="en-US" dirty="0"/>
          </a:p>
          <a:p>
            <a:pPr algn="just"/>
            <a:endParaRPr lang="en-US" dirty="0"/>
          </a:p>
        </p:txBody>
      </p:sp>
    </p:spTree>
    <p:extLst>
      <p:ext uri="{BB962C8B-B14F-4D97-AF65-F5344CB8AC3E}">
        <p14:creationId xmlns:p14="http://schemas.microsoft.com/office/powerpoint/2010/main" val="104118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err="1"/>
              <a:t>Chuyển</a:t>
            </a:r>
            <a:r>
              <a:rPr lang="en-US" dirty="0"/>
              <a:t> </a:t>
            </a:r>
            <a:r>
              <a:rPr lang="en-US" dirty="0" err="1"/>
              <a:t>mạch</a:t>
            </a:r>
            <a:r>
              <a:rPr lang="en-US" dirty="0"/>
              <a:t> </a:t>
            </a:r>
            <a:r>
              <a:rPr lang="en-US" dirty="0" err="1"/>
              <a:t>kênh</a:t>
            </a:r>
            <a:r>
              <a:rPr lang="en-US" dirty="0"/>
              <a:t> :</a:t>
            </a:r>
          </a:p>
          <a:p>
            <a:pPr lvl="1"/>
            <a:r>
              <a:rPr lang="en-US" sz="3200" dirty="0" err="1"/>
              <a:t>Nguyên</a:t>
            </a:r>
            <a:r>
              <a:rPr lang="en-US" sz="3200" dirty="0"/>
              <a:t> </a:t>
            </a:r>
            <a:r>
              <a:rPr lang="en-US" sz="3200" dirty="0" err="1"/>
              <a:t>tắc</a:t>
            </a:r>
            <a:r>
              <a:rPr lang="en-US" sz="3200" dirty="0"/>
              <a:t> </a:t>
            </a:r>
            <a:r>
              <a:rPr lang="en-US" sz="3200" dirty="0" err="1"/>
              <a:t>hoạt</a:t>
            </a:r>
            <a:r>
              <a:rPr lang="en-US" sz="3200" dirty="0"/>
              <a:t> </a:t>
            </a:r>
            <a:r>
              <a:rPr lang="en-US" sz="3200" dirty="0" err="1"/>
              <a:t>động</a:t>
            </a:r>
            <a:r>
              <a:rPr lang="en-US" sz="3200" dirty="0"/>
              <a:t> : </a:t>
            </a:r>
            <a:r>
              <a:rPr lang="en-US" sz="3200" dirty="0" err="1"/>
              <a:t>Kết</a:t>
            </a:r>
            <a:r>
              <a:rPr lang="en-US" sz="3200" dirty="0"/>
              <a:t> </a:t>
            </a:r>
            <a:r>
              <a:rPr lang="en-US" sz="3200" dirty="0" err="1"/>
              <a:t>nối</a:t>
            </a:r>
            <a:r>
              <a:rPr lang="en-US" sz="3200" dirty="0"/>
              <a:t> </a:t>
            </a:r>
            <a:r>
              <a:rPr lang="en-US" sz="3200" dirty="0" err="1"/>
              <a:t>được</a:t>
            </a:r>
            <a:r>
              <a:rPr lang="en-US" sz="3200" dirty="0"/>
              <a:t> </a:t>
            </a:r>
            <a:r>
              <a:rPr lang="en-US" sz="3200" dirty="0" err="1"/>
              <a:t>thiết</a:t>
            </a:r>
            <a:r>
              <a:rPr lang="en-US" sz="3200" dirty="0"/>
              <a:t> </a:t>
            </a:r>
            <a:r>
              <a:rPr lang="en-US" sz="3200" dirty="0" err="1"/>
              <a:t>lập</a:t>
            </a:r>
            <a:r>
              <a:rPr lang="en-US" sz="3200" dirty="0"/>
              <a:t> </a:t>
            </a:r>
            <a:r>
              <a:rPr lang="en-US" sz="3200" dirty="0" err="1"/>
              <a:t>giữa</a:t>
            </a:r>
            <a:r>
              <a:rPr lang="en-US" sz="3200" dirty="0"/>
              <a:t> 2 node </a:t>
            </a:r>
            <a:r>
              <a:rPr lang="en-US" sz="3200" dirty="0" err="1"/>
              <a:t>mạng</a:t>
            </a:r>
            <a:r>
              <a:rPr lang="en-US" sz="3200" dirty="0"/>
              <a:t> </a:t>
            </a:r>
            <a:r>
              <a:rPr lang="en-US" sz="3200" dirty="0" err="1"/>
              <a:t>trước</a:t>
            </a:r>
            <a:r>
              <a:rPr lang="en-US" sz="3200" dirty="0"/>
              <a:t> </a:t>
            </a:r>
            <a:r>
              <a:rPr lang="en-US" sz="3200" dirty="0" err="1"/>
              <a:t>khi</a:t>
            </a:r>
            <a:r>
              <a:rPr lang="en-US" sz="3200" dirty="0"/>
              <a:t> </a:t>
            </a:r>
            <a:r>
              <a:rPr lang="en-US" sz="3200" dirty="0" err="1"/>
              <a:t>bắt</a:t>
            </a:r>
            <a:r>
              <a:rPr lang="en-US" sz="3200" dirty="0"/>
              <a:t> </a:t>
            </a:r>
            <a:r>
              <a:rPr lang="en-US" sz="3200" dirty="0" err="1"/>
              <a:t>đầu</a:t>
            </a:r>
            <a:r>
              <a:rPr lang="en-US" sz="3200" dirty="0"/>
              <a:t> </a:t>
            </a:r>
            <a:r>
              <a:rPr lang="en-US" sz="3200" dirty="0" err="1"/>
              <a:t>truyền</a:t>
            </a:r>
            <a:r>
              <a:rPr lang="en-US" sz="3200" dirty="0"/>
              <a:t> </a:t>
            </a:r>
            <a:r>
              <a:rPr lang="en-US" sz="3200" dirty="0" err="1"/>
              <a:t>dữ</a:t>
            </a:r>
            <a:r>
              <a:rPr lang="en-US" sz="3200" dirty="0"/>
              <a:t> </a:t>
            </a:r>
            <a:r>
              <a:rPr lang="en-US" sz="3200" dirty="0" err="1"/>
              <a:t>liệu</a:t>
            </a:r>
            <a:endParaRPr lang="en-US" sz="3200" dirty="0"/>
          </a:p>
          <a:p>
            <a:endParaRPr lang="en-US" dirty="0"/>
          </a:p>
        </p:txBody>
      </p:sp>
      <p:graphicFrame>
        <p:nvGraphicFramePr>
          <p:cNvPr id="4" name="Object 3"/>
          <p:cNvGraphicFramePr>
            <a:graphicFrameLocks noChangeAspect="1"/>
          </p:cNvGraphicFramePr>
          <p:nvPr/>
        </p:nvGraphicFramePr>
        <p:xfrm>
          <a:off x="4114800" y="3048000"/>
          <a:ext cx="4683842" cy="2819400"/>
        </p:xfrm>
        <a:graphic>
          <a:graphicData uri="http://schemas.openxmlformats.org/presentationml/2006/ole">
            <mc:AlternateContent xmlns:mc="http://schemas.openxmlformats.org/markup-compatibility/2006">
              <mc:Choice xmlns:v="urn:schemas-microsoft-com:vml" Requires="v">
                <p:oleObj name="Bitmap Image" r:id="rId2" imgW="4277322" imgH="3104762" progId="PBrush">
                  <p:embed/>
                </p:oleObj>
              </mc:Choice>
              <mc:Fallback>
                <p:oleObj name="Bitmap Image" r:id="rId2" imgW="4277322" imgH="3104762"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0"/>
                        <a:ext cx="4683842" cy="2819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8730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1F03-64C5-44CD-96FF-7533303BECDC}"/>
              </a:ext>
            </a:extLst>
          </p:cNvPr>
          <p:cNvSpPr>
            <a:spLocks noGrp="1"/>
          </p:cNvSpPr>
          <p:nvPr>
            <p:ph type="title"/>
          </p:nvPr>
        </p:nvSpPr>
        <p:spPr/>
        <p:txBody>
          <a:bodyPr/>
          <a:lstStyle/>
          <a:p>
            <a:r>
              <a:rPr lang="en-US" dirty="0"/>
              <a:t>NỘI DUNG</a:t>
            </a:r>
          </a:p>
        </p:txBody>
      </p:sp>
      <p:sp>
        <p:nvSpPr>
          <p:cNvPr id="3" name="Content Placeholder 2">
            <a:extLst>
              <a:ext uri="{FF2B5EF4-FFF2-40B4-BE49-F238E27FC236}">
                <a16:creationId xmlns:a16="http://schemas.microsoft.com/office/drawing/2014/main" id="{44088780-A808-4CED-B785-C1F1417B62A5}"/>
              </a:ext>
            </a:extLst>
          </p:cNvPr>
          <p:cNvSpPr>
            <a:spLocks noGrp="1"/>
          </p:cNvSpPr>
          <p:nvPr>
            <p:ph idx="1"/>
          </p:nvPr>
        </p:nvSpPr>
        <p:spPr/>
        <p:txBody>
          <a:bodyPr/>
          <a:lstStyle/>
          <a:p>
            <a:pPr marL="571500" indent="-571500">
              <a:buFont typeface="+mj-lt"/>
              <a:buAutoNum type="romanUcPeriod"/>
            </a:pPr>
            <a:r>
              <a:rPr lang="en-US" dirty="0" err="1"/>
              <a:t>Lịch</a:t>
            </a:r>
            <a:r>
              <a:rPr lang="en-US" dirty="0"/>
              <a:t> </a:t>
            </a:r>
            <a:r>
              <a:rPr lang="en-US" dirty="0" err="1"/>
              <a:t>sử</a:t>
            </a:r>
            <a:r>
              <a:rPr lang="en-US" dirty="0"/>
              <a:t> </a:t>
            </a:r>
            <a:r>
              <a:rPr lang="en-US" dirty="0" err="1"/>
              <a:t>mạng</a:t>
            </a:r>
            <a:r>
              <a:rPr lang="en-US" dirty="0"/>
              <a:t> </a:t>
            </a:r>
            <a:r>
              <a:rPr lang="en-US" dirty="0" err="1"/>
              <a:t>máy</a:t>
            </a:r>
            <a:r>
              <a:rPr lang="en-US" dirty="0"/>
              <a:t> </a:t>
            </a:r>
            <a:r>
              <a:rPr lang="en-US" dirty="0" err="1"/>
              <a:t>tính</a:t>
            </a:r>
            <a:endParaRPr lang="en-US" dirty="0"/>
          </a:p>
          <a:p>
            <a:pPr marL="571500" indent="-571500">
              <a:buFont typeface="+mj-lt"/>
              <a:buAutoNum type="romanUcPeriod"/>
            </a:pPr>
            <a:r>
              <a:rPr lang="en-US" dirty="0" err="1"/>
              <a:t>Khái</a:t>
            </a:r>
            <a:r>
              <a:rPr lang="en-US" dirty="0"/>
              <a:t> </a:t>
            </a:r>
            <a:r>
              <a:rPr lang="en-US" dirty="0" err="1"/>
              <a:t>niệm</a:t>
            </a:r>
            <a:r>
              <a:rPr lang="en-US" dirty="0"/>
              <a:t> </a:t>
            </a:r>
            <a:r>
              <a:rPr lang="en-US" dirty="0" err="1"/>
              <a:t>mạng</a:t>
            </a:r>
            <a:r>
              <a:rPr lang="en-US" dirty="0"/>
              <a:t> </a:t>
            </a:r>
            <a:r>
              <a:rPr lang="en-US" dirty="0" err="1"/>
              <a:t>máy</a:t>
            </a:r>
            <a:r>
              <a:rPr lang="en-US" dirty="0"/>
              <a:t> </a:t>
            </a:r>
            <a:r>
              <a:rPr lang="en-US" dirty="0" err="1"/>
              <a:t>tính</a:t>
            </a:r>
            <a:endParaRPr lang="en-US" dirty="0"/>
          </a:p>
          <a:p>
            <a:pPr marL="571500" indent="-571500">
              <a:buFont typeface="+mj-lt"/>
              <a:buAutoNum type="romanUcPeriod"/>
            </a:pPr>
            <a:r>
              <a:rPr lang="en-US" dirty="0" err="1"/>
              <a:t>Cấu</a:t>
            </a:r>
            <a:r>
              <a:rPr lang="en-US" dirty="0"/>
              <a:t> </a:t>
            </a:r>
            <a:r>
              <a:rPr lang="en-US" dirty="0" err="1"/>
              <a:t>trúc</a:t>
            </a:r>
            <a:r>
              <a:rPr lang="en-US" dirty="0"/>
              <a:t> </a:t>
            </a:r>
            <a:r>
              <a:rPr lang="en-US" dirty="0" err="1"/>
              <a:t>tổng</a:t>
            </a:r>
            <a:r>
              <a:rPr lang="en-US" dirty="0"/>
              <a:t> </a:t>
            </a:r>
            <a:r>
              <a:rPr lang="en-US" dirty="0" err="1"/>
              <a:t>quát</a:t>
            </a:r>
            <a:r>
              <a:rPr lang="en-US" dirty="0"/>
              <a:t> </a:t>
            </a:r>
            <a:r>
              <a:rPr lang="en-US" dirty="0" err="1"/>
              <a:t>của</a:t>
            </a:r>
            <a:r>
              <a:rPr lang="en-US" dirty="0"/>
              <a:t> </a:t>
            </a:r>
            <a:r>
              <a:rPr lang="en-US" dirty="0" err="1"/>
              <a:t>mạng</a:t>
            </a:r>
            <a:r>
              <a:rPr lang="en-US" dirty="0"/>
              <a:t> </a:t>
            </a:r>
            <a:r>
              <a:rPr lang="en-US" dirty="0" err="1"/>
              <a:t>máy</a:t>
            </a:r>
            <a:r>
              <a:rPr lang="en-US" dirty="0"/>
              <a:t> </a:t>
            </a:r>
            <a:r>
              <a:rPr lang="en-US" dirty="0" err="1"/>
              <a:t>tính</a:t>
            </a:r>
            <a:endParaRPr lang="en-US" dirty="0"/>
          </a:p>
          <a:p>
            <a:pPr marL="571500" indent="-571500">
              <a:buFont typeface="+mj-lt"/>
              <a:buAutoNum type="romanUcPeriod"/>
            </a:pPr>
            <a:r>
              <a:rPr lang="en-US" dirty="0" err="1"/>
              <a:t>Phân</a:t>
            </a:r>
            <a:r>
              <a:rPr lang="en-US" dirty="0"/>
              <a:t> </a:t>
            </a:r>
            <a:r>
              <a:rPr lang="en-US" dirty="0" err="1"/>
              <a:t>loại</a:t>
            </a:r>
            <a:r>
              <a:rPr lang="en-US" dirty="0"/>
              <a:t> </a:t>
            </a:r>
            <a:r>
              <a:rPr lang="en-US" dirty="0" err="1"/>
              <a:t>mạng</a:t>
            </a:r>
            <a:r>
              <a:rPr lang="en-US" dirty="0"/>
              <a:t> </a:t>
            </a:r>
            <a:r>
              <a:rPr lang="en-US" dirty="0" err="1"/>
              <a:t>máy</a:t>
            </a:r>
            <a:r>
              <a:rPr lang="en-US" dirty="0"/>
              <a:t> </a:t>
            </a:r>
            <a:r>
              <a:rPr lang="en-US" dirty="0" err="1"/>
              <a:t>tính</a:t>
            </a:r>
            <a:endParaRPr lang="en-US" dirty="0"/>
          </a:p>
          <a:p>
            <a:pPr marL="571500" indent="-571500">
              <a:buFont typeface="+mj-lt"/>
              <a:buAutoNum type="romanUcPeriod"/>
            </a:pPr>
            <a:r>
              <a:rPr lang="en-US" dirty="0" err="1"/>
              <a:t>Các</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dirty="0" err="1"/>
              <a:t>mạng</a:t>
            </a:r>
            <a:r>
              <a:rPr lang="en-US" dirty="0"/>
              <a:t> </a:t>
            </a:r>
            <a:r>
              <a:rPr lang="en-US" dirty="0" err="1"/>
              <a:t>máy</a:t>
            </a:r>
            <a:r>
              <a:rPr lang="en-US" dirty="0"/>
              <a:t> </a:t>
            </a:r>
            <a:r>
              <a:rPr lang="en-US" dirty="0" err="1"/>
              <a:t>tính</a:t>
            </a:r>
            <a:r>
              <a:rPr lang="en-US" dirty="0"/>
              <a:t> </a:t>
            </a:r>
            <a:r>
              <a:rPr lang="en-US" dirty="0" err="1"/>
              <a:t>trong</a:t>
            </a:r>
            <a:r>
              <a:rPr lang="en-US" dirty="0"/>
              <a:t> </a:t>
            </a:r>
            <a:r>
              <a:rPr lang="en-US" dirty="0" err="1"/>
              <a:t>cuộc</a:t>
            </a:r>
            <a:r>
              <a:rPr lang="en-US" dirty="0"/>
              <a:t> </a:t>
            </a:r>
            <a:r>
              <a:rPr lang="en-US" dirty="0" err="1"/>
              <a:t>sống</a:t>
            </a:r>
            <a:endParaRPr lang="en-US" dirty="0"/>
          </a:p>
          <a:p>
            <a:pPr marL="571500" indent="-571500">
              <a:buFont typeface="+mj-lt"/>
              <a:buAutoNum type="romanUcPeriod"/>
            </a:pPr>
            <a:r>
              <a:rPr lang="en-US" dirty="0" err="1"/>
              <a:t>Mối</a:t>
            </a:r>
            <a:r>
              <a:rPr lang="en-US" dirty="0"/>
              <a:t> t</a:t>
            </a:r>
            <a:r>
              <a:rPr lang="vi-VN" dirty="0"/>
              <a:t>ư</a:t>
            </a:r>
            <a:r>
              <a:rPr lang="en-US" dirty="0" err="1"/>
              <a:t>ơng</a:t>
            </a:r>
            <a:r>
              <a:rPr lang="en-US" dirty="0"/>
              <a:t> </a:t>
            </a:r>
            <a:r>
              <a:rPr lang="en-US" dirty="0" err="1"/>
              <a:t>quan</a:t>
            </a:r>
            <a:r>
              <a:rPr lang="en-US" dirty="0"/>
              <a:t> </a:t>
            </a:r>
            <a:r>
              <a:rPr lang="en-US" dirty="0" err="1"/>
              <a:t>giữa</a:t>
            </a:r>
            <a:r>
              <a:rPr lang="en-US" dirty="0"/>
              <a:t> </a:t>
            </a:r>
            <a:r>
              <a:rPr lang="en-US" dirty="0" err="1"/>
              <a:t>mạng</a:t>
            </a:r>
            <a:r>
              <a:rPr lang="en-US" dirty="0"/>
              <a:t> </a:t>
            </a:r>
            <a:r>
              <a:rPr lang="en-US" dirty="0" err="1"/>
              <a:t>máy</a:t>
            </a:r>
            <a:r>
              <a:rPr lang="en-US" dirty="0"/>
              <a:t> </a:t>
            </a:r>
            <a:r>
              <a:rPr lang="en-US" dirty="0" err="1"/>
              <a:t>tính</a:t>
            </a:r>
            <a:r>
              <a:rPr lang="en-US" dirty="0"/>
              <a:t> </a:t>
            </a:r>
            <a:r>
              <a:rPr lang="en-US" dirty="0" err="1"/>
              <a:t>và</a:t>
            </a:r>
            <a:r>
              <a:rPr lang="en-US" dirty="0"/>
              <a:t> internet</a:t>
            </a:r>
          </a:p>
          <a:p>
            <a:pPr marL="571500" indent="-571500">
              <a:buFont typeface="+mj-lt"/>
              <a:buAutoNum type="romanUcPeriod"/>
            </a:pPr>
            <a:r>
              <a:rPr lang="en-US" dirty="0" err="1"/>
              <a:t>Các</a:t>
            </a:r>
            <a:r>
              <a:rPr lang="en-US" dirty="0"/>
              <a:t> </a:t>
            </a:r>
            <a:r>
              <a:rPr lang="en-US" dirty="0" err="1"/>
              <a:t>thông</a:t>
            </a:r>
            <a:r>
              <a:rPr lang="en-US" dirty="0"/>
              <a:t> </a:t>
            </a:r>
            <a:r>
              <a:rPr lang="en-US" dirty="0" err="1"/>
              <a:t>số</a:t>
            </a:r>
            <a:r>
              <a:rPr lang="en-US" dirty="0"/>
              <a:t> c</a:t>
            </a:r>
            <a:r>
              <a:rPr lang="vi-VN" dirty="0"/>
              <a:t>ơ</a:t>
            </a:r>
            <a:r>
              <a:rPr lang="en-US" dirty="0"/>
              <a:t> </a:t>
            </a:r>
            <a:r>
              <a:rPr lang="en-US" dirty="0" err="1"/>
              <a:t>bản</a:t>
            </a:r>
            <a:r>
              <a:rPr lang="en-US" dirty="0"/>
              <a:t> </a:t>
            </a:r>
            <a:r>
              <a:rPr lang="en-US" dirty="0" err="1"/>
              <a:t>trên</a:t>
            </a:r>
            <a:r>
              <a:rPr lang="en-US" dirty="0"/>
              <a:t> internet</a:t>
            </a:r>
          </a:p>
          <a:p>
            <a:pPr marL="571500" indent="-571500">
              <a:buFont typeface="+mj-lt"/>
              <a:buAutoNum type="romanUcPeriod"/>
            </a:pPr>
            <a:r>
              <a:rPr lang="en-US" dirty="0" err="1"/>
              <a:t>Các</a:t>
            </a:r>
            <a:r>
              <a:rPr lang="en-US" dirty="0"/>
              <a:t> </a:t>
            </a:r>
            <a:r>
              <a:rPr lang="en-US" dirty="0" err="1"/>
              <a:t>thiết</a:t>
            </a:r>
            <a:r>
              <a:rPr lang="en-US" dirty="0"/>
              <a:t> </a:t>
            </a:r>
            <a:r>
              <a:rPr lang="en-US" dirty="0" err="1"/>
              <a:t>bị</a:t>
            </a:r>
            <a:r>
              <a:rPr lang="en-US" dirty="0"/>
              <a:t> </a:t>
            </a:r>
            <a:r>
              <a:rPr lang="en-US" dirty="0" err="1"/>
              <a:t>mạng</a:t>
            </a:r>
            <a:endParaRPr lang="en-US" dirty="0"/>
          </a:p>
          <a:p>
            <a:pPr marL="571500" indent="-571500">
              <a:buFont typeface="+mj-lt"/>
              <a:buAutoNum type="romanUcPeriod"/>
            </a:pPr>
            <a:r>
              <a:rPr lang="en-US" dirty="0"/>
              <a:t>Topo </a:t>
            </a:r>
            <a:r>
              <a:rPr lang="en-US" dirty="0" err="1"/>
              <a:t>mạng</a:t>
            </a:r>
            <a:endParaRPr lang="en-US" dirty="0"/>
          </a:p>
        </p:txBody>
      </p:sp>
    </p:spTree>
    <p:extLst>
      <p:ext uri="{BB962C8B-B14F-4D97-AF65-F5344CB8AC3E}">
        <p14:creationId xmlns:p14="http://schemas.microsoft.com/office/powerpoint/2010/main" val="856622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err="1"/>
              <a:t>Chuyển</a:t>
            </a:r>
            <a:r>
              <a:rPr lang="en-US" dirty="0"/>
              <a:t> </a:t>
            </a:r>
            <a:r>
              <a:rPr lang="en-US" dirty="0" err="1"/>
              <a:t>mạch</a:t>
            </a:r>
            <a:r>
              <a:rPr lang="en-US" dirty="0"/>
              <a:t> </a:t>
            </a:r>
            <a:r>
              <a:rPr lang="en-US" dirty="0" err="1"/>
              <a:t>kênh</a:t>
            </a:r>
            <a:r>
              <a:rPr lang="en-US" dirty="0"/>
              <a:t> :</a:t>
            </a:r>
          </a:p>
          <a:p>
            <a:pPr lvl="1"/>
            <a:r>
              <a:rPr lang="en-US" sz="3200" dirty="0" err="1"/>
              <a:t>Phân</a:t>
            </a:r>
            <a:r>
              <a:rPr lang="en-US" sz="3200" dirty="0"/>
              <a:t> </a:t>
            </a:r>
            <a:r>
              <a:rPr lang="en-US" sz="3200" dirty="0" err="1"/>
              <a:t>loại</a:t>
            </a:r>
            <a:r>
              <a:rPr lang="en-US" sz="3200" dirty="0"/>
              <a:t> :</a:t>
            </a:r>
          </a:p>
          <a:p>
            <a:pPr lvl="2"/>
            <a:r>
              <a:rPr lang="en-US" sz="3200" dirty="0" err="1"/>
              <a:t>Chuyển</a:t>
            </a:r>
            <a:r>
              <a:rPr lang="en-US" sz="3200" dirty="0"/>
              <a:t> </a:t>
            </a:r>
            <a:r>
              <a:rPr lang="en-US" sz="3200" dirty="0" err="1"/>
              <a:t>mạch</a:t>
            </a:r>
            <a:r>
              <a:rPr lang="en-US" sz="3200" dirty="0"/>
              <a:t> </a:t>
            </a:r>
            <a:r>
              <a:rPr lang="en-US" sz="3200" dirty="0" err="1"/>
              <a:t>tương</a:t>
            </a:r>
            <a:r>
              <a:rPr lang="en-US" sz="3200" dirty="0"/>
              <a:t> </a:t>
            </a:r>
            <a:r>
              <a:rPr lang="en-US" sz="3200" dirty="0" err="1"/>
              <a:t>tự</a:t>
            </a:r>
            <a:r>
              <a:rPr lang="en-US" sz="3200" dirty="0"/>
              <a:t> - analog </a:t>
            </a:r>
          </a:p>
          <a:p>
            <a:pPr lvl="2"/>
            <a:r>
              <a:rPr lang="en-US" sz="3200" dirty="0" err="1"/>
              <a:t>Chuyển</a:t>
            </a:r>
            <a:r>
              <a:rPr lang="en-US" sz="3200" dirty="0"/>
              <a:t> </a:t>
            </a:r>
            <a:r>
              <a:rPr lang="en-US" sz="3200" dirty="0" err="1"/>
              <a:t>mạch</a:t>
            </a:r>
            <a:r>
              <a:rPr lang="en-US" sz="3200" dirty="0"/>
              <a:t> </a:t>
            </a:r>
            <a:r>
              <a:rPr lang="en-US" sz="3200" dirty="0" err="1"/>
              <a:t>số</a:t>
            </a:r>
            <a:r>
              <a:rPr lang="en-US" sz="3200" dirty="0"/>
              <a:t> - digital :</a:t>
            </a:r>
          </a:p>
          <a:p>
            <a:pPr lvl="3"/>
            <a:r>
              <a:rPr lang="en-US" sz="3200" dirty="0"/>
              <a:t>ISDN</a:t>
            </a:r>
          </a:p>
          <a:p>
            <a:pPr lvl="3"/>
            <a:r>
              <a:rPr lang="en-US" sz="3200" dirty="0" err="1"/>
              <a:t>Kênh</a:t>
            </a:r>
            <a:r>
              <a:rPr lang="en-US" sz="3200" dirty="0"/>
              <a:t> </a:t>
            </a:r>
            <a:r>
              <a:rPr lang="en-US" sz="3200" dirty="0" err="1"/>
              <a:t>thuê</a:t>
            </a:r>
            <a:r>
              <a:rPr lang="en-US" sz="3200" dirty="0"/>
              <a:t> </a:t>
            </a:r>
            <a:r>
              <a:rPr lang="en-US" sz="3200" dirty="0" err="1"/>
              <a:t>riêng</a:t>
            </a:r>
            <a:r>
              <a:rPr lang="en-US" sz="3200" dirty="0"/>
              <a:t> – Leased Line </a:t>
            </a:r>
          </a:p>
          <a:p>
            <a:pPr lvl="3"/>
            <a:r>
              <a:rPr lang="en-US" sz="3200" dirty="0" err="1"/>
              <a:t>xDSL</a:t>
            </a:r>
            <a:endParaRPr lang="en-US" sz="3200" dirty="0"/>
          </a:p>
          <a:p>
            <a:endParaRPr lang="en-US" dirty="0"/>
          </a:p>
        </p:txBody>
      </p:sp>
    </p:spTree>
    <p:extLst>
      <p:ext uri="{BB962C8B-B14F-4D97-AF65-F5344CB8AC3E}">
        <p14:creationId xmlns:p14="http://schemas.microsoft.com/office/powerpoint/2010/main" val="3939662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err="1"/>
              <a:t>Chuyển</a:t>
            </a:r>
            <a:r>
              <a:rPr lang="en-US" dirty="0"/>
              <a:t> </a:t>
            </a:r>
            <a:r>
              <a:rPr lang="en-US" dirty="0" err="1"/>
              <a:t>mạch</a:t>
            </a:r>
            <a:r>
              <a:rPr lang="en-US" dirty="0"/>
              <a:t> </a:t>
            </a:r>
            <a:r>
              <a:rPr lang="en-US" dirty="0" err="1"/>
              <a:t>tương</a:t>
            </a:r>
            <a:r>
              <a:rPr lang="en-US" dirty="0"/>
              <a:t> </a:t>
            </a:r>
            <a:r>
              <a:rPr lang="en-US" dirty="0" err="1"/>
              <a:t>tự</a:t>
            </a:r>
            <a:r>
              <a:rPr lang="en-US" dirty="0"/>
              <a:t> - analog :</a:t>
            </a:r>
          </a:p>
          <a:p>
            <a:pPr lvl="1"/>
            <a:r>
              <a:rPr lang="en-US" sz="3200" dirty="0" err="1"/>
              <a:t>Được</a:t>
            </a:r>
            <a:r>
              <a:rPr lang="en-US" sz="3200" dirty="0"/>
              <a:t> </a:t>
            </a:r>
            <a:r>
              <a:rPr lang="en-US" sz="3200" dirty="0" err="1"/>
              <a:t>thực</a:t>
            </a:r>
            <a:r>
              <a:rPr lang="en-US" sz="3200" dirty="0"/>
              <a:t> </a:t>
            </a:r>
            <a:r>
              <a:rPr lang="en-US" sz="3200" dirty="0" err="1"/>
              <a:t>hiện</a:t>
            </a:r>
            <a:r>
              <a:rPr lang="en-US" sz="3200" dirty="0"/>
              <a:t> qua </a:t>
            </a:r>
            <a:r>
              <a:rPr lang="en-US" sz="3200" dirty="0" err="1"/>
              <a:t>mạng</a:t>
            </a:r>
            <a:r>
              <a:rPr lang="en-US" sz="3200" dirty="0"/>
              <a:t> </a:t>
            </a:r>
            <a:r>
              <a:rPr lang="en-US" sz="3200" dirty="0" err="1"/>
              <a:t>điện</a:t>
            </a:r>
            <a:r>
              <a:rPr lang="en-US" sz="3200" dirty="0"/>
              <a:t> </a:t>
            </a:r>
            <a:r>
              <a:rPr lang="en-US" sz="3200" dirty="0" err="1"/>
              <a:t>thoại</a:t>
            </a:r>
            <a:endParaRPr lang="en-US" sz="3200" dirty="0"/>
          </a:p>
          <a:p>
            <a:pPr lvl="1"/>
            <a:r>
              <a:rPr lang="en-US" sz="3200" dirty="0" err="1"/>
              <a:t>Dùng</a:t>
            </a:r>
            <a:r>
              <a:rPr lang="en-US" sz="3200" dirty="0"/>
              <a:t> modem </a:t>
            </a:r>
            <a:r>
              <a:rPr lang="en-US" sz="3200" dirty="0" err="1"/>
              <a:t>để</a:t>
            </a:r>
            <a:r>
              <a:rPr lang="en-US" sz="3200" dirty="0"/>
              <a:t> </a:t>
            </a:r>
            <a:r>
              <a:rPr lang="en-US" sz="3200" dirty="0" err="1"/>
              <a:t>chuyển</a:t>
            </a:r>
            <a:r>
              <a:rPr lang="en-US" sz="3200" dirty="0"/>
              <a:t> </a:t>
            </a:r>
            <a:r>
              <a:rPr lang="en-US" sz="3200" dirty="0" err="1"/>
              <a:t>các</a:t>
            </a:r>
            <a:r>
              <a:rPr lang="en-US" sz="3200" dirty="0"/>
              <a:t> </a:t>
            </a:r>
            <a:r>
              <a:rPr lang="en-US" sz="3200" dirty="0" err="1"/>
              <a:t>tín</a:t>
            </a:r>
            <a:r>
              <a:rPr lang="en-US" sz="3200" dirty="0"/>
              <a:t> </a:t>
            </a:r>
            <a:r>
              <a:rPr lang="en-US" sz="3200" dirty="0" err="1"/>
              <a:t>hiệu</a:t>
            </a:r>
            <a:r>
              <a:rPr lang="en-US" sz="3200" dirty="0"/>
              <a:t> </a:t>
            </a:r>
            <a:r>
              <a:rPr lang="en-US" sz="3200" dirty="0" err="1"/>
              <a:t>số</a:t>
            </a:r>
            <a:r>
              <a:rPr lang="en-US" sz="3200" dirty="0"/>
              <a:t> </a:t>
            </a:r>
            <a:r>
              <a:rPr lang="en-US" sz="3200" dirty="0" err="1"/>
              <a:t>từ</a:t>
            </a:r>
            <a:r>
              <a:rPr lang="en-US" sz="3200" dirty="0"/>
              <a:t> </a:t>
            </a:r>
            <a:r>
              <a:rPr lang="en-US" sz="3200" dirty="0" err="1"/>
              <a:t>máy</a:t>
            </a:r>
            <a:r>
              <a:rPr lang="en-US" sz="3200" dirty="0"/>
              <a:t> </a:t>
            </a:r>
            <a:r>
              <a:rPr lang="en-US" sz="3200" dirty="0" err="1"/>
              <a:t>tính</a:t>
            </a:r>
            <a:r>
              <a:rPr lang="en-US" sz="3200" dirty="0"/>
              <a:t> </a:t>
            </a:r>
            <a:r>
              <a:rPr lang="en-US" sz="3200" dirty="0" err="1"/>
              <a:t>thành</a:t>
            </a:r>
            <a:r>
              <a:rPr lang="en-US" sz="3200" dirty="0"/>
              <a:t> </a:t>
            </a:r>
            <a:r>
              <a:rPr lang="en-US" sz="3200" dirty="0" err="1"/>
              <a:t>tín</a:t>
            </a:r>
            <a:r>
              <a:rPr lang="en-US" sz="3200" dirty="0"/>
              <a:t> </a:t>
            </a:r>
            <a:r>
              <a:rPr lang="en-US" sz="3200" dirty="0" err="1"/>
              <a:t>hiệu</a:t>
            </a:r>
            <a:r>
              <a:rPr lang="en-US" sz="3200" dirty="0"/>
              <a:t> </a:t>
            </a:r>
            <a:r>
              <a:rPr lang="en-US" sz="3200" dirty="0" err="1"/>
              <a:t>tương</a:t>
            </a:r>
            <a:r>
              <a:rPr lang="en-US" sz="3200" dirty="0"/>
              <a:t> </a:t>
            </a:r>
            <a:r>
              <a:rPr lang="en-US" sz="3200" dirty="0" err="1"/>
              <a:t>tự</a:t>
            </a:r>
            <a:r>
              <a:rPr lang="en-US" sz="3200" dirty="0"/>
              <a:t>  </a:t>
            </a:r>
            <a:r>
              <a:rPr lang="en-US" sz="3200" dirty="0" err="1"/>
              <a:t>truyền</a:t>
            </a:r>
            <a:r>
              <a:rPr lang="en-US" sz="3200" dirty="0"/>
              <a:t> </a:t>
            </a:r>
            <a:r>
              <a:rPr lang="en-US" sz="3200" dirty="0" err="1"/>
              <a:t>trên</a:t>
            </a:r>
            <a:r>
              <a:rPr lang="en-US" sz="3200" dirty="0"/>
              <a:t> </a:t>
            </a:r>
            <a:r>
              <a:rPr lang="en-US" sz="3200" dirty="0" err="1"/>
              <a:t>các</a:t>
            </a:r>
            <a:r>
              <a:rPr lang="en-US" sz="3200" dirty="0"/>
              <a:t> </a:t>
            </a:r>
            <a:r>
              <a:rPr lang="en-US" sz="3200" dirty="0" err="1"/>
              <a:t>kênh</a:t>
            </a:r>
            <a:r>
              <a:rPr lang="en-US" sz="3200" dirty="0"/>
              <a:t> </a:t>
            </a:r>
            <a:r>
              <a:rPr lang="en-US" sz="3200" dirty="0" err="1"/>
              <a:t>điện</a:t>
            </a:r>
            <a:r>
              <a:rPr lang="en-US" sz="3200" dirty="0"/>
              <a:t> </a:t>
            </a:r>
            <a:r>
              <a:rPr lang="en-US" sz="3200" dirty="0" err="1"/>
              <a:t>thoại</a:t>
            </a:r>
            <a:r>
              <a:rPr lang="en-US" sz="3200" dirty="0"/>
              <a:t> -&gt; </a:t>
            </a:r>
            <a:r>
              <a:rPr lang="en-US" sz="3200" dirty="0" err="1"/>
              <a:t>kết</a:t>
            </a:r>
            <a:r>
              <a:rPr lang="en-US" sz="3200" dirty="0"/>
              <a:t> </a:t>
            </a:r>
            <a:r>
              <a:rPr lang="en-US" sz="3200" dirty="0" err="1"/>
              <a:t>nối</a:t>
            </a:r>
            <a:r>
              <a:rPr lang="en-US" sz="3200" dirty="0"/>
              <a:t> quay </a:t>
            </a:r>
            <a:r>
              <a:rPr lang="en-US" sz="3200" dirty="0" err="1"/>
              <a:t>số</a:t>
            </a:r>
            <a:r>
              <a:rPr lang="en-US" sz="3200" dirty="0"/>
              <a:t> (dial up)</a:t>
            </a:r>
          </a:p>
          <a:p>
            <a:endParaRPr lang="en-US" dirty="0"/>
          </a:p>
        </p:txBody>
      </p:sp>
      <p:graphicFrame>
        <p:nvGraphicFramePr>
          <p:cNvPr id="4" name="Object 3"/>
          <p:cNvGraphicFramePr>
            <a:graphicFrameLocks noChangeAspect="1"/>
          </p:cNvGraphicFramePr>
          <p:nvPr/>
        </p:nvGraphicFramePr>
        <p:xfrm>
          <a:off x="3962401" y="4114800"/>
          <a:ext cx="4532313" cy="2019300"/>
        </p:xfrm>
        <a:graphic>
          <a:graphicData uri="http://schemas.openxmlformats.org/presentationml/2006/ole">
            <mc:AlternateContent xmlns:mc="http://schemas.openxmlformats.org/markup-compatibility/2006">
              <mc:Choice xmlns:v="urn:schemas-microsoft-com:vml" Requires="v">
                <p:oleObj name="Bitmap Image" r:id="rId2" imgW="6609524" imgH="3115110" progId="PBrush">
                  <p:embed/>
                </p:oleObj>
              </mc:Choice>
              <mc:Fallback>
                <p:oleObj name="Bitmap Image" r:id="rId2" imgW="6609524" imgH="3115110"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4114800"/>
                        <a:ext cx="45323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6131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err="1"/>
              <a:t>Chuyển</a:t>
            </a:r>
            <a:r>
              <a:rPr lang="en-US" dirty="0"/>
              <a:t> </a:t>
            </a:r>
            <a:r>
              <a:rPr lang="en-US" dirty="0" err="1"/>
              <a:t>mạch</a:t>
            </a:r>
            <a:r>
              <a:rPr lang="en-US" dirty="0"/>
              <a:t> </a:t>
            </a:r>
            <a:r>
              <a:rPr lang="en-US" dirty="0" err="1"/>
              <a:t>số</a:t>
            </a:r>
            <a:r>
              <a:rPr lang="en-US" dirty="0"/>
              <a:t> - digital :</a:t>
            </a:r>
          </a:p>
          <a:p>
            <a:pPr lvl="1"/>
            <a:r>
              <a:rPr lang="en-US" sz="3200" dirty="0">
                <a:solidFill>
                  <a:srgbClr val="008000"/>
                </a:solidFill>
              </a:rPr>
              <a:t>ISDN – </a:t>
            </a:r>
            <a:r>
              <a:rPr lang="en-US" sz="3200" dirty="0" err="1">
                <a:solidFill>
                  <a:srgbClr val="008000"/>
                </a:solidFill>
              </a:rPr>
              <a:t>Intergrated</a:t>
            </a:r>
            <a:r>
              <a:rPr lang="en-US" sz="3200" dirty="0">
                <a:solidFill>
                  <a:srgbClr val="008000"/>
                </a:solidFill>
              </a:rPr>
              <a:t> Services Digital Network: </a:t>
            </a:r>
          </a:p>
          <a:p>
            <a:pPr lvl="2"/>
            <a:r>
              <a:rPr lang="en-US" sz="3200" dirty="0" err="1"/>
              <a:t>Mạng</a:t>
            </a:r>
            <a:r>
              <a:rPr lang="en-US" sz="3200" dirty="0"/>
              <a:t> </a:t>
            </a:r>
            <a:r>
              <a:rPr lang="en-US" sz="3200" dirty="0" err="1"/>
              <a:t>viễn</a:t>
            </a:r>
            <a:r>
              <a:rPr lang="en-US" sz="3200" dirty="0"/>
              <a:t> </a:t>
            </a:r>
            <a:r>
              <a:rPr lang="en-US" sz="3200" dirty="0" err="1"/>
              <a:t>thông</a:t>
            </a:r>
            <a:r>
              <a:rPr lang="en-US" sz="3200" dirty="0"/>
              <a:t> </a:t>
            </a:r>
            <a:r>
              <a:rPr lang="en-US" sz="3200" dirty="0" err="1"/>
              <a:t>tích</a:t>
            </a:r>
            <a:r>
              <a:rPr lang="en-US" sz="3200" dirty="0"/>
              <a:t> </a:t>
            </a:r>
            <a:r>
              <a:rPr lang="en-US" sz="3200" dirty="0" err="1"/>
              <a:t>hợp</a:t>
            </a:r>
            <a:r>
              <a:rPr lang="en-US" sz="3200" dirty="0"/>
              <a:t> </a:t>
            </a:r>
            <a:r>
              <a:rPr lang="en-US" sz="3200" dirty="0" err="1"/>
              <a:t>đa</a:t>
            </a:r>
            <a:r>
              <a:rPr lang="en-US" sz="3200" dirty="0"/>
              <a:t> </a:t>
            </a:r>
            <a:r>
              <a:rPr lang="en-US" sz="3200" dirty="0" err="1"/>
              <a:t>dịch</a:t>
            </a:r>
            <a:r>
              <a:rPr lang="en-US" sz="3200" dirty="0"/>
              <a:t> </a:t>
            </a:r>
            <a:r>
              <a:rPr lang="en-US" sz="3200" dirty="0" err="1"/>
              <a:t>vụ</a:t>
            </a:r>
            <a:r>
              <a:rPr lang="en-US" sz="3200" dirty="0"/>
              <a:t> </a:t>
            </a:r>
            <a:r>
              <a:rPr lang="en-US" sz="3200" dirty="0" err="1"/>
              <a:t>cho</a:t>
            </a:r>
            <a:r>
              <a:rPr lang="en-US" sz="3200" dirty="0"/>
              <a:t> </a:t>
            </a:r>
            <a:r>
              <a:rPr lang="en-US" sz="3200" dirty="0" err="1"/>
              <a:t>phép</a:t>
            </a:r>
            <a:r>
              <a:rPr lang="en-US" sz="3200" dirty="0"/>
              <a:t> </a:t>
            </a:r>
            <a:r>
              <a:rPr lang="en-US" sz="3200" dirty="0" err="1"/>
              <a:t>sử</a:t>
            </a:r>
            <a:r>
              <a:rPr lang="en-US" sz="3200" dirty="0"/>
              <a:t> </a:t>
            </a:r>
            <a:r>
              <a:rPr lang="en-US" sz="3200" dirty="0" err="1"/>
              <a:t>dụng</a:t>
            </a:r>
            <a:r>
              <a:rPr lang="en-US" sz="3200" dirty="0"/>
              <a:t> </a:t>
            </a:r>
            <a:r>
              <a:rPr lang="en-US" sz="3200" dirty="0" err="1"/>
              <a:t>nhiều</a:t>
            </a:r>
            <a:r>
              <a:rPr lang="en-US" sz="3200" dirty="0"/>
              <a:t> </a:t>
            </a:r>
            <a:r>
              <a:rPr lang="en-US" sz="3200" dirty="0" err="1"/>
              <a:t>dịch</a:t>
            </a:r>
            <a:r>
              <a:rPr lang="en-US" sz="3200" dirty="0"/>
              <a:t> </a:t>
            </a:r>
            <a:r>
              <a:rPr lang="en-US" sz="3200" dirty="0" err="1"/>
              <a:t>vụ</a:t>
            </a:r>
            <a:r>
              <a:rPr lang="en-US" sz="3200" dirty="0"/>
              <a:t> </a:t>
            </a:r>
            <a:r>
              <a:rPr lang="en-US" sz="3200" dirty="0" err="1"/>
              <a:t>trên</a:t>
            </a:r>
            <a:r>
              <a:rPr lang="en-US" sz="3200" dirty="0"/>
              <a:t> </a:t>
            </a:r>
            <a:r>
              <a:rPr lang="en-US" sz="3200" dirty="0" err="1"/>
              <a:t>đường</a:t>
            </a:r>
            <a:r>
              <a:rPr lang="en-US" sz="3200" dirty="0"/>
              <a:t> </a:t>
            </a:r>
            <a:r>
              <a:rPr lang="en-US" sz="3200" dirty="0" err="1"/>
              <a:t>dây</a:t>
            </a:r>
            <a:r>
              <a:rPr lang="en-US" sz="3200" dirty="0"/>
              <a:t> </a:t>
            </a:r>
            <a:r>
              <a:rPr lang="en-US" sz="3200" dirty="0" err="1"/>
              <a:t>điện</a:t>
            </a:r>
            <a:r>
              <a:rPr lang="en-US" sz="3200" dirty="0"/>
              <a:t> </a:t>
            </a:r>
            <a:r>
              <a:rPr lang="en-US" sz="3200" dirty="0" err="1"/>
              <a:t>thoại</a:t>
            </a:r>
            <a:r>
              <a:rPr lang="en-US" sz="3200" dirty="0"/>
              <a:t> </a:t>
            </a:r>
          </a:p>
          <a:p>
            <a:endParaRPr lang="en-US" dirty="0"/>
          </a:p>
        </p:txBody>
      </p:sp>
      <p:graphicFrame>
        <p:nvGraphicFramePr>
          <p:cNvPr id="4" name="Object 3"/>
          <p:cNvGraphicFramePr>
            <a:graphicFrameLocks noChangeAspect="1"/>
          </p:cNvGraphicFramePr>
          <p:nvPr/>
        </p:nvGraphicFramePr>
        <p:xfrm>
          <a:off x="5181601" y="3810000"/>
          <a:ext cx="3959225" cy="2190750"/>
        </p:xfrm>
        <a:graphic>
          <a:graphicData uri="http://schemas.openxmlformats.org/presentationml/2006/ole">
            <mc:AlternateContent xmlns:mc="http://schemas.openxmlformats.org/markup-compatibility/2006">
              <mc:Choice xmlns:v="urn:schemas-microsoft-com:vml" Requires="v">
                <p:oleObj name="Bitmap Image" r:id="rId2" imgW="5172797" imgH="2771429" progId="PBrush">
                  <p:embed/>
                </p:oleObj>
              </mc:Choice>
              <mc:Fallback>
                <p:oleObj name="Bitmap Image" r:id="rId2" imgW="5172797" imgH="2771429"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10000"/>
                        <a:ext cx="39592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2155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sz="3000" dirty="0"/>
              <a:t>ISDN – </a:t>
            </a:r>
            <a:r>
              <a:rPr lang="en-US" sz="3000" dirty="0" err="1"/>
              <a:t>Intergrated</a:t>
            </a:r>
            <a:r>
              <a:rPr lang="en-US" sz="3000" dirty="0"/>
              <a:t> Services Digital Network :</a:t>
            </a:r>
          </a:p>
          <a:p>
            <a:pPr lvl="1"/>
            <a:r>
              <a:rPr lang="en-US" dirty="0" err="1"/>
              <a:t>Các</a:t>
            </a:r>
            <a:r>
              <a:rPr lang="en-US" dirty="0"/>
              <a:t> </a:t>
            </a:r>
            <a:r>
              <a:rPr lang="en-US" dirty="0" err="1"/>
              <a:t>thiết</a:t>
            </a:r>
            <a:r>
              <a:rPr lang="en-US" dirty="0"/>
              <a:t> </a:t>
            </a:r>
            <a:r>
              <a:rPr lang="en-US" dirty="0" err="1"/>
              <a:t>bị</a:t>
            </a:r>
            <a:r>
              <a:rPr lang="en-US" dirty="0"/>
              <a:t> :</a:t>
            </a:r>
          </a:p>
          <a:p>
            <a:pPr lvl="2"/>
            <a:r>
              <a:rPr lang="en-US" sz="3000" dirty="0"/>
              <a:t>ISDN adapter</a:t>
            </a:r>
          </a:p>
          <a:p>
            <a:pPr lvl="2"/>
            <a:r>
              <a:rPr lang="en-US" sz="3000" dirty="0"/>
              <a:t>ISDN Router </a:t>
            </a:r>
          </a:p>
          <a:p>
            <a:pPr lvl="1"/>
            <a:r>
              <a:rPr lang="en-US" dirty="0" err="1"/>
              <a:t>Đánh</a:t>
            </a:r>
            <a:r>
              <a:rPr lang="en-US" dirty="0"/>
              <a:t> </a:t>
            </a:r>
            <a:r>
              <a:rPr lang="en-US" dirty="0" err="1"/>
              <a:t>giá</a:t>
            </a:r>
            <a:r>
              <a:rPr lang="en-US" dirty="0"/>
              <a:t> :</a:t>
            </a:r>
          </a:p>
          <a:p>
            <a:pPr lvl="2"/>
            <a:r>
              <a:rPr lang="en-US" sz="3000" dirty="0" err="1"/>
              <a:t>Đắt</a:t>
            </a:r>
            <a:r>
              <a:rPr lang="en-US" sz="3000" dirty="0"/>
              <a:t> </a:t>
            </a:r>
            <a:r>
              <a:rPr lang="en-US" sz="3000" dirty="0" err="1"/>
              <a:t>hơn</a:t>
            </a:r>
            <a:r>
              <a:rPr lang="en-US" sz="3000" dirty="0"/>
              <a:t> </a:t>
            </a:r>
            <a:r>
              <a:rPr lang="en-US" sz="3000" dirty="0" err="1"/>
              <a:t>điện</a:t>
            </a:r>
            <a:r>
              <a:rPr lang="en-US" sz="3000" dirty="0"/>
              <a:t> </a:t>
            </a:r>
            <a:r>
              <a:rPr lang="en-US" sz="3000" dirty="0" err="1"/>
              <a:t>thoại</a:t>
            </a:r>
            <a:r>
              <a:rPr lang="en-US" sz="3000" dirty="0"/>
              <a:t> </a:t>
            </a:r>
            <a:r>
              <a:rPr lang="en-US" sz="3000" dirty="0" err="1"/>
              <a:t>nhưng</a:t>
            </a:r>
            <a:r>
              <a:rPr lang="en-US" sz="3000" dirty="0"/>
              <a:t> </a:t>
            </a:r>
            <a:r>
              <a:rPr lang="en-US" sz="3000" dirty="0" err="1"/>
              <a:t>băng</a:t>
            </a:r>
            <a:r>
              <a:rPr lang="en-US" sz="3000" dirty="0"/>
              <a:t> </a:t>
            </a:r>
            <a:r>
              <a:rPr lang="en-US" sz="3000" dirty="0" err="1"/>
              <a:t>thông</a:t>
            </a:r>
            <a:r>
              <a:rPr lang="en-US" sz="3000" dirty="0"/>
              <a:t> </a:t>
            </a:r>
            <a:r>
              <a:rPr lang="en-US" sz="3000" dirty="0" err="1"/>
              <a:t>cao</a:t>
            </a:r>
            <a:r>
              <a:rPr lang="en-US" sz="3000" dirty="0"/>
              <a:t> </a:t>
            </a:r>
            <a:r>
              <a:rPr lang="en-US" sz="3000" dirty="0" err="1"/>
              <a:t>hơn</a:t>
            </a:r>
            <a:endParaRPr lang="en-US" sz="3000" dirty="0"/>
          </a:p>
          <a:p>
            <a:pPr lvl="2"/>
            <a:r>
              <a:rPr lang="en-US" sz="3000" dirty="0" err="1"/>
              <a:t>Hình</a:t>
            </a:r>
            <a:r>
              <a:rPr lang="en-US" sz="3000" dirty="0"/>
              <a:t> </a:t>
            </a:r>
            <a:r>
              <a:rPr lang="en-US" sz="3000" dirty="0" err="1"/>
              <a:t>thức</a:t>
            </a:r>
            <a:r>
              <a:rPr lang="en-US" sz="3000" dirty="0"/>
              <a:t> </a:t>
            </a:r>
            <a:r>
              <a:rPr lang="en-US" sz="3000" dirty="0" err="1"/>
              <a:t>kết</a:t>
            </a:r>
            <a:r>
              <a:rPr lang="en-US" sz="3000" dirty="0"/>
              <a:t> </a:t>
            </a:r>
            <a:r>
              <a:rPr lang="en-US" sz="3000" dirty="0" err="1"/>
              <a:t>nối</a:t>
            </a:r>
            <a:r>
              <a:rPr lang="en-US" sz="3000" dirty="0"/>
              <a:t> </a:t>
            </a:r>
            <a:r>
              <a:rPr lang="en-US" sz="3000" dirty="0" err="1"/>
              <a:t>liên</a:t>
            </a:r>
            <a:r>
              <a:rPr lang="en-US" sz="3000" dirty="0"/>
              <a:t> </a:t>
            </a:r>
            <a:r>
              <a:rPr lang="en-US" sz="3000" dirty="0" err="1"/>
              <a:t>tỉnh</a:t>
            </a:r>
            <a:r>
              <a:rPr lang="en-US" sz="3000" dirty="0"/>
              <a:t> </a:t>
            </a:r>
            <a:r>
              <a:rPr lang="en-US" sz="3000" dirty="0" err="1"/>
              <a:t>rẻ</a:t>
            </a:r>
            <a:r>
              <a:rPr lang="en-US" sz="3000" dirty="0"/>
              <a:t> </a:t>
            </a:r>
          </a:p>
          <a:p>
            <a:pPr lvl="2"/>
            <a:r>
              <a:rPr lang="en-US" sz="3000" dirty="0" err="1"/>
              <a:t>Yêu</a:t>
            </a:r>
            <a:r>
              <a:rPr lang="en-US" sz="3000" dirty="0"/>
              <a:t> </a:t>
            </a:r>
            <a:r>
              <a:rPr lang="en-US" sz="3000" dirty="0" err="1"/>
              <a:t>cầu</a:t>
            </a:r>
            <a:r>
              <a:rPr lang="en-US" sz="3000" dirty="0"/>
              <a:t> </a:t>
            </a:r>
            <a:r>
              <a:rPr lang="en-US" sz="3000" dirty="0" err="1"/>
              <a:t>tổng</a:t>
            </a:r>
            <a:r>
              <a:rPr lang="en-US" sz="3000" dirty="0"/>
              <a:t> </a:t>
            </a:r>
            <a:r>
              <a:rPr lang="en-US" sz="3000" dirty="0" err="1"/>
              <a:t>đài</a:t>
            </a:r>
            <a:r>
              <a:rPr lang="en-US" sz="3000" dirty="0"/>
              <a:t> </a:t>
            </a:r>
            <a:r>
              <a:rPr lang="en-US" sz="3000" dirty="0" err="1"/>
              <a:t>điện</a:t>
            </a:r>
            <a:r>
              <a:rPr lang="en-US" sz="3000" dirty="0"/>
              <a:t> </a:t>
            </a:r>
            <a:r>
              <a:rPr lang="en-US" sz="3000" dirty="0" err="1"/>
              <a:t>thoại</a:t>
            </a:r>
            <a:r>
              <a:rPr lang="en-US" sz="3000" dirty="0"/>
              <a:t> </a:t>
            </a:r>
            <a:r>
              <a:rPr lang="en-US" sz="3000" dirty="0" err="1"/>
              <a:t>phải</a:t>
            </a:r>
            <a:r>
              <a:rPr lang="en-US" sz="3000" dirty="0"/>
              <a:t> </a:t>
            </a:r>
            <a:r>
              <a:rPr lang="en-US" sz="3000" dirty="0" err="1"/>
              <a:t>hỗ</a:t>
            </a:r>
            <a:r>
              <a:rPr lang="en-US" sz="3000" dirty="0"/>
              <a:t> </a:t>
            </a:r>
            <a:r>
              <a:rPr lang="en-US" sz="3000" dirty="0" err="1"/>
              <a:t>trợ</a:t>
            </a:r>
            <a:r>
              <a:rPr lang="en-US" sz="3000" dirty="0"/>
              <a:t> </a:t>
            </a:r>
            <a:r>
              <a:rPr lang="en-US" sz="3000" dirty="0" err="1"/>
              <a:t>kết</a:t>
            </a:r>
            <a:r>
              <a:rPr lang="en-US" sz="3000" dirty="0"/>
              <a:t> </a:t>
            </a:r>
            <a:r>
              <a:rPr lang="en-US" sz="3000" dirty="0" err="1"/>
              <a:t>nối</a:t>
            </a:r>
            <a:r>
              <a:rPr lang="en-US" sz="3000" dirty="0"/>
              <a:t> ISDN</a:t>
            </a:r>
          </a:p>
          <a:p>
            <a:endParaRPr lang="en-US" sz="3000" dirty="0"/>
          </a:p>
        </p:txBody>
      </p:sp>
    </p:spTree>
    <p:extLst>
      <p:ext uri="{BB962C8B-B14F-4D97-AF65-F5344CB8AC3E}">
        <p14:creationId xmlns:p14="http://schemas.microsoft.com/office/powerpoint/2010/main" val="2855932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a:t>Leased Line Network :</a:t>
            </a:r>
          </a:p>
          <a:p>
            <a:pPr lvl="1"/>
            <a:r>
              <a:rPr lang="en-US" sz="2800" dirty="0" err="1"/>
              <a:t>Cách</a:t>
            </a:r>
            <a:r>
              <a:rPr lang="en-US" sz="2800" dirty="0"/>
              <a:t> </a:t>
            </a:r>
            <a:r>
              <a:rPr lang="en-US" sz="2800" dirty="0" err="1"/>
              <a:t>kết</a:t>
            </a:r>
            <a:r>
              <a:rPr lang="en-US" sz="2800" dirty="0"/>
              <a:t> </a:t>
            </a:r>
            <a:r>
              <a:rPr lang="en-US" sz="2800" dirty="0" err="1"/>
              <a:t>nối</a:t>
            </a:r>
            <a:r>
              <a:rPr lang="en-US" sz="2800" dirty="0"/>
              <a:t> </a:t>
            </a:r>
            <a:r>
              <a:rPr lang="en-US" sz="2800" dirty="0" err="1"/>
              <a:t>dành</a:t>
            </a:r>
            <a:r>
              <a:rPr lang="en-US" sz="2800" dirty="0"/>
              <a:t> </a:t>
            </a:r>
            <a:r>
              <a:rPr lang="en-US" sz="2800" dirty="0" err="1"/>
              <a:t>riêng</a:t>
            </a:r>
            <a:r>
              <a:rPr lang="en-US" sz="2800" dirty="0"/>
              <a:t> </a:t>
            </a:r>
            <a:r>
              <a:rPr lang="en-US" sz="2800" dirty="0" err="1"/>
              <a:t>giữa</a:t>
            </a:r>
            <a:r>
              <a:rPr lang="en-US" sz="2800" dirty="0"/>
              <a:t> 2 </a:t>
            </a:r>
            <a:r>
              <a:rPr lang="en-US" sz="2800" dirty="0" err="1"/>
              <a:t>điểm</a:t>
            </a:r>
            <a:r>
              <a:rPr lang="en-US" sz="2800" dirty="0"/>
              <a:t> </a:t>
            </a:r>
            <a:r>
              <a:rPr lang="en-US" sz="2800" dirty="0" err="1"/>
              <a:t>có</a:t>
            </a:r>
            <a:r>
              <a:rPr lang="en-US" sz="2800" dirty="0"/>
              <a:t> </a:t>
            </a:r>
            <a:r>
              <a:rPr lang="en-US" sz="2800" dirty="0" err="1"/>
              <a:t>khoảng</a:t>
            </a:r>
            <a:r>
              <a:rPr lang="en-US" sz="2800" dirty="0"/>
              <a:t> </a:t>
            </a:r>
            <a:r>
              <a:rPr lang="en-US" sz="2800" dirty="0" err="1"/>
              <a:t>cách</a:t>
            </a:r>
            <a:r>
              <a:rPr lang="en-US" sz="2800" dirty="0"/>
              <a:t> </a:t>
            </a:r>
            <a:r>
              <a:rPr lang="en-US" sz="2800" dirty="0" err="1"/>
              <a:t>lớn</a:t>
            </a:r>
            <a:endParaRPr lang="en-US" sz="2800" dirty="0"/>
          </a:p>
          <a:p>
            <a:pPr lvl="1"/>
            <a:r>
              <a:rPr lang="en-US" sz="2800" dirty="0" err="1"/>
              <a:t>Khi</a:t>
            </a:r>
            <a:r>
              <a:rPr lang="en-US" sz="2800" dirty="0"/>
              <a:t> </a:t>
            </a:r>
            <a:r>
              <a:rPr lang="en-US" sz="2800" dirty="0" err="1"/>
              <a:t>số</a:t>
            </a:r>
            <a:r>
              <a:rPr lang="en-US" sz="2800" dirty="0"/>
              <a:t> </a:t>
            </a:r>
            <a:r>
              <a:rPr lang="en-US" sz="2800" dirty="0" err="1"/>
              <a:t>lượng</a:t>
            </a:r>
            <a:r>
              <a:rPr lang="en-US" sz="2800" dirty="0"/>
              <a:t> </a:t>
            </a:r>
            <a:r>
              <a:rPr lang="en-US" sz="2800" dirty="0" err="1"/>
              <a:t>kết</a:t>
            </a:r>
            <a:r>
              <a:rPr lang="en-US" sz="2800" dirty="0"/>
              <a:t> </a:t>
            </a:r>
            <a:r>
              <a:rPr lang="en-US" sz="2800" dirty="0" err="1"/>
              <a:t>nối</a:t>
            </a:r>
            <a:r>
              <a:rPr lang="en-US" sz="2800" dirty="0"/>
              <a:t> </a:t>
            </a:r>
            <a:r>
              <a:rPr lang="en-US" sz="2800" dirty="0" err="1"/>
              <a:t>tăng</a:t>
            </a:r>
            <a:r>
              <a:rPr lang="en-US" sz="2800" dirty="0"/>
              <a:t> </a:t>
            </a:r>
            <a:r>
              <a:rPr lang="en-US" sz="2800" dirty="0" err="1"/>
              <a:t>cao</a:t>
            </a:r>
            <a:r>
              <a:rPr lang="en-US" sz="2800" dirty="0"/>
              <a:t>, </a:t>
            </a:r>
            <a:r>
              <a:rPr lang="en-US" sz="2800" dirty="0" err="1"/>
              <a:t>tại</a:t>
            </a:r>
            <a:r>
              <a:rPr lang="en-US" sz="2800" dirty="0"/>
              <a:t> </a:t>
            </a:r>
            <a:r>
              <a:rPr lang="en-US" sz="2800" dirty="0" err="1"/>
              <a:t>các</a:t>
            </a:r>
            <a:r>
              <a:rPr lang="en-US" sz="2800" dirty="0"/>
              <a:t> </a:t>
            </a:r>
            <a:r>
              <a:rPr lang="en-US" sz="2800" dirty="0" err="1"/>
              <a:t>nút</a:t>
            </a:r>
            <a:r>
              <a:rPr lang="en-US" sz="2800" dirty="0"/>
              <a:t> </a:t>
            </a:r>
            <a:r>
              <a:rPr lang="en-US" sz="2800" dirty="0" err="1"/>
              <a:t>mạng</a:t>
            </a:r>
            <a:r>
              <a:rPr lang="en-US" sz="2800" dirty="0"/>
              <a:t> </a:t>
            </a:r>
            <a:r>
              <a:rPr lang="en-US" sz="2800" dirty="0" err="1"/>
              <a:t>sử</a:t>
            </a:r>
            <a:r>
              <a:rPr lang="en-US" sz="2800" dirty="0"/>
              <a:t> </a:t>
            </a:r>
            <a:r>
              <a:rPr lang="en-US" sz="2800" dirty="0" err="1"/>
              <a:t>dụng</a:t>
            </a:r>
            <a:r>
              <a:rPr lang="en-US" sz="2800" dirty="0"/>
              <a:t> </a:t>
            </a:r>
            <a:r>
              <a:rPr lang="en-US" sz="2800" dirty="0" err="1"/>
              <a:t>kỹ</a:t>
            </a:r>
            <a:r>
              <a:rPr lang="en-US" sz="2800" dirty="0"/>
              <a:t> </a:t>
            </a:r>
            <a:r>
              <a:rPr lang="en-US" sz="2800" dirty="0" err="1"/>
              <a:t>thuật</a:t>
            </a:r>
            <a:r>
              <a:rPr lang="en-US" sz="2800" dirty="0"/>
              <a:t> </a:t>
            </a:r>
            <a:r>
              <a:rPr lang="en-US" sz="2800" dirty="0" err="1"/>
              <a:t>ghép</a:t>
            </a:r>
            <a:r>
              <a:rPr lang="en-US" sz="2800" dirty="0"/>
              <a:t> </a:t>
            </a:r>
            <a:r>
              <a:rPr lang="en-US" sz="2800" dirty="0" err="1"/>
              <a:t>kênh</a:t>
            </a:r>
            <a:r>
              <a:rPr lang="en-US" sz="2800" dirty="0"/>
              <a:t>. </a:t>
            </a:r>
            <a:r>
              <a:rPr lang="en-US" sz="2800" dirty="0" err="1"/>
              <a:t>Có</a:t>
            </a:r>
            <a:r>
              <a:rPr lang="en-US" sz="2800" dirty="0"/>
              <a:t> </a:t>
            </a:r>
            <a:r>
              <a:rPr lang="en-US" sz="2800" dirty="0" err="1"/>
              <a:t>hai</a:t>
            </a:r>
            <a:r>
              <a:rPr lang="en-US" sz="2800" dirty="0"/>
              <a:t> </a:t>
            </a:r>
            <a:r>
              <a:rPr lang="en-US" sz="2800" dirty="0" err="1"/>
              <a:t>phương</a:t>
            </a:r>
            <a:r>
              <a:rPr lang="en-US" sz="2800" dirty="0"/>
              <a:t> </a:t>
            </a:r>
            <a:r>
              <a:rPr lang="en-US" sz="2800" dirty="0" err="1"/>
              <a:t>thức</a:t>
            </a:r>
            <a:r>
              <a:rPr lang="en-US" sz="2800" dirty="0"/>
              <a:t> </a:t>
            </a:r>
            <a:r>
              <a:rPr lang="en-US" sz="2800" dirty="0" err="1"/>
              <a:t>ghép</a:t>
            </a:r>
            <a:r>
              <a:rPr lang="en-US" sz="2800" dirty="0"/>
              <a:t> </a:t>
            </a:r>
            <a:r>
              <a:rPr lang="en-US" sz="2800" dirty="0" err="1"/>
              <a:t>kênh</a:t>
            </a:r>
            <a:r>
              <a:rPr lang="en-US" sz="2800" dirty="0"/>
              <a:t> </a:t>
            </a:r>
            <a:r>
              <a:rPr lang="en-US" sz="2800" dirty="0" err="1"/>
              <a:t>chính</a:t>
            </a:r>
            <a:r>
              <a:rPr lang="en-US" sz="2800" dirty="0"/>
              <a:t> :</a:t>
            </a:r>
          </a:p>
          <a:p>
            <a:pPr lvl="2"/>
            <a:r>
              <a:rPr lang="en-US" dirty="0" err="1"/>
              <a:t>Ghép</a:t>
            </a:r>
            <a:r>
              <a:rPr lang="en-US" dirty="0"/>
              <a:t> </a:t>
            </a:r>
            <a:r>
              <a:rPr lang="en-US" dirty="0" err="1"/>
              <a:t>kênh</a:t>
            </a:r>
            <a:r>
              <a:rPr lang="en-US" dirty="0"/>
              <a:t> </a:t>
            </a:r>
            <a:r>
              <a:rPr lang="en-US" dirty="0" err="1"/>
              <a:t>theo</a:t>
            </a:r>
            <a:r>
              <a:rPr lang="en-US" dirty="0"/>
              <a:t> </a:t>
            </a:r>
            <a:r>
              <a:rPr lang="en-US" dirty="0" err="1"/>
              <a:t>tần</a:t>
            </a:r>
            <a:r>
              <a:rPr lang="en-US" dirty="0"/>
              <a:t> </a:t>
            </a:r>
            <a:r>
              <a:rPr lang="en-US" dirty="0" err="1"/>
              <a:t>số</a:t>
            </a:r>
            <a:r>
              <a:rPr lang="en-US" dirty="0"/>
              <a:t> :</a:t>
            </a:r>
          </a:p>
          <a:p>
            <a:pPr lvl="2"/>
            <a:r>
              <a:rPr lang="en-US" dirty="0" err="1"/>
              <a:t>Ghép</a:t>
            </a:r>
            <a:r>
              <a:rPr lang="en-US" dirty="0"/>
              <a:t> </a:t>
            </a:r>
            <a:r>
              <a:rPr lang="en-US" dirty="0" err="1"/>
              <a:t>kênh</a:t>
            </a:r>
            <a:r>
              <a:rPr lang="en-US" dirty="0"/>
              <a:t> </a:t>
            </a:r>
            <a:r>
              <a:rPr lang="en-US" dirty="0" err="1"/>
              <a:t>theo</a:t>
            </a:r>
            <a:r>
              <a:rPr lang="en-US" dirty="0"/>
              <a:t> </a:t>
            </a:r>
            <a:r>
              <a:rPr lang="en-US" dirty="0" err="1"/>
              <a:t>thời</a:t>
            </a:r>
            <a:r>
              <a:rPr lang="en-US" dirty="0"/>
              <a:t> </a:t>
            </a:r>
            <a:r>
              <a:rPr lang="en-US" dirty="0" err="1"/>
              <a:t>gian</a:t>
            </a:r>
            <a:r>
              <a:rPr lang="en-US" dirty="0"/>
              <a:t> :</a:t>
            </a:r>
          </a:p>
          <a:p>
            <a:endParaRPr lang="en-US" dirty="0"/>
          </a:p>
        </p:txBody>
      </p:sp>
      <p:graphicFrame>
        <p:nvGraphicFramePr>
          <p:cNvPr id="4" name="Object 3"/>
          <p:cNvGraphicFramePr>
            <a:graphicFrameLocks noChangeAspect="1"/>
          </p:cNvGraphicFramePr>
          <p:nvPr/>
        </p:nvGraphicFramePr>
        <p:xfrm>
          <a:off x="6934200" y="3962401"/>
          <a:ext cx="3581400" cy="1438275"/>
        </p:xfrm>
        <a:graphic>
          <a:graphicData uri="http://schemas.openxmlformats.org/presentationml/2006/ole">
            <mc:AlternateContent xmlns:mc="http://schemas.openxmlformats.org/markup-compatibility/2006">
              <mc:Choice xmlns:v="urn:schemas-microsoft-com:vml" Requires="v">
                <p:oleObj name="Bitmap Image" r:id="rId2" imgW="3580952" imgH="1438095" progId="PBrush">
                  <p:embed/>
                </p:oleObj>
              </mc:Choice>
              <mc:Fallback>
                <p:oleObj name="Bitmap Image" r:id="rId2" imgW="3580952" imgH="1438095"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62401"/>
                        <a:ext cx="3581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389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pPr>
              <a:lnSpc>
                <a:spcPct val="80000"/>
              </a:lnSpc>
            </a:pPr>
            <a:r>
              <a:rPr lang="en-US" dirty="0" err="1"/>
              <a:t>xDSL</a:t>
            </a:r>
            <a:r>
              <a:rPr lang="en-US" dirty="0"/>
              <a:t> – Digital Subscriber Line: </a:t>
            </a:r>
            <a:r>
              <a:rPr lang="en-US" dirty="0" err="1"/>
              <a:t>Công</a:t>
            </a:r>
            <a:r>
              <a:rPr lang="en-US" dirty="0"/>
              <a:t> </a:t>
            </a:r>
            <a:r>
              <a:rPr lang="en-US" dirty="0" err="1"/>
              <a:t>nghệ</a:t>
            </a:r>
            <a:r>
              <a:rPr lang="en-US" dirty="0"/>
              <a:t> </a:t>
            </a:r>
            <a:r>
              <a:rPr lang="en-US" dirty="0" err="1"/>
              <a:t>đường</a:t>
            </a:r>
            <a:r>
              <a:rPr lang="en-US" dirty="0"/>
              <a:t> </a:t>
            </a:r>
            <a:r>
              <a:rPr lang="en-US" dirty="0" err="1"/>
              <a:t>dây</a:t>
            </a:r>
            <a:r>
              <a:rPr lang="en-US" dirty="0"/>
              <a:t> </a:t>
            </a:r>
            <a:r>
              <a:rPr lang="en-US" dirty="0" err="1"/>
              <a:t>thuê</a:t>
            </a:r>
            <a:r>
              <a:rPr lang="en-US" dirty="0"/>
              <a:t> </a:t>
            </a:r>
            <a:r>
              <a:rPr lang="en-US" dirty="0" err="1"/>
              <a:t>bao</a:t>
            </a:r>
            <a:r>
              <a:rPr lang="en-US" dirty="0"/>
              <a:t> </a:t>
            </a:r>
            <a:r>
              <a:rPr lang="en-US" dirty="0" err="1"/>
              <a:t>số</a:t>
            </a:r>
            <a:endParaRPr lang="en-US" dirty="0"/>
          </a:p>
          <a:p>
            <a:pPr lvl="1">
              <a:lnSpc>
                <a:spcPct val="80000"/>
              </a:lnSpc>
            </a:pPr>
            <a:r>
              <a:rPr lang="en-US" sz="2800" dirty="0" err="1">
                <a:solidFill>
                  <a:schemeClr val="tx2"/>
                </a:solidFill>
              </a:rPr>
              <a:t>xDSL</a:t>
            </a:r>
            <a:r>
              <a:rPr lang="en-US" sz="2800" dirty="0">
                <a:solidFill>
                  <a:schemeClr val="tx2"/>
                </a:solidFill>
              </a:rPr>
              <a:t> </a:t>
            </a:r>
            <a:r>
              <a:rPr lang="en-US" sz="2800" dirty="0" err="1">
                <a:solidFill>
                  <a:schemeClr val="tx2"/>
                </a:solidFill>
              </a:rPr>
              <a:t>l</a:t>
            </a:r>
            <a:r>
              <a:rPr lang="en-US" sz="2800" dirty="0" err="1"/>
              <a:t>à</a:t>
            </a:r>
            <a:r>
              <a:rPr lang="en-US" sz="2800" dirty="0"/>
              <a:t> </a:t>
            </a:r>
            <a:r>
              <a:rPr lang="en-US" sz="2800" dirty="0" err="1"/>
              <a:t>kỹ</a:t>
            </a:r>
            <a:r>
              <a:rPr lang="en-US" sz="2800" dirty="0"/>
              <a:t> </a:t>
            </a:r>
            <a:r>
              <a:rPr lang="en-US" sz="2800" dirty="0" err="1"/>
              <a:t>thuật</a:t>
            </a:r>
            <a:r>
              <a:rPr lang="en-US" sz="2800" dirty="0"/>
              <a:t> </a:t>
            </a:r>
            <a:r>
              <a:rPr lang="en-US" sz="2800" dirty="0" err="1"/>
              <a:t>truyền</a:t>
            </a:r>
            <a:r>
              <a:rPr lang="en-US" sz="2800" dirty="0"/>
              <a:t> </a:t>
            </a:r>
            <a:r>
              <a:rPr lang="en-US" sz="2800" dirty="0" err="1"/>
              <a:t>dẫn</a:t>
            </a:r>
            <a:r>
              <a:rPr lang="en-US" sz="2800" dirty="0"/>
              <a:t> </a:t>
            </a:r>
            <a:r>
              <a:rPr lang="en-US" sz="2800" dirty="0" err="1"/>
              <a:t>dữ</a:t>
            </a:r>
            <a:r>
              <a:rPr lang="en-US" sz="2800" dirty="0"/>
              <a:t> </a:t>
            </a:r>
            <a:r>
              <a:rPr lang="en-US" sz="2800" dirty="0" err="1"/>
              <a:t>liệu</a:t>
            </a:r>
            <a:r>
              <a:rPr lang="en-US" sz="2800" dirty="0"/>
              <a:t> </a:t>
            </a:r>
            <a:r>
              <a:rPr lang="en-US" sz="2800" dirty="0" err="1"/>
              <a:t>tốc</a:t>
            </a:r>
            <a:r>
              <a:rPr lang="en-US" sz="2800" dirty="0"/>
              <a:t> </a:t>
            </a:r>
            <a:r>
              <a:rPr lang="en-US" sz="2800" dirty="0" err="1"/>
              <a:t>độ</a:t>
            </a:r>
            <a:r>
              <a:rPr lang="en-US" sz="2800" dirty="0"/>
              <a:t> </a:t>
            </a:r>
            <a:r>
              <a:rPr lang="en-US" sz="2800" dirty="0" err="1"/>
              <a:t>cao</a:t>
            </a:r>
            <a:r>
              <a:rPr lang="en-US" sz="2800" dirty="0"/>
              <a:t> </a:t>
            </a:r>
            <a:r>
              <a:rPr lang="en-US" sz="2800" dirty="0" err="1"/>
              <a:t>trên</a:t>
            </a:r>
            <a:r>
              <a:rPr lang="en-US" sz="2800" dirty="0"/>
              <a:t> </a:t>
            </a:r>
            <a:r>
              <a:rPr lang="en-US" sz="2800" dirty="0" err="1"/>
              <a:t>đôi</a:t>
            </a:r>
            <a:r>
              <a:rPr lang="en-US" sz="2800" dirty="0"/>
              <a:t> </a:t>
            </a:r>
            <a:r>
              <a:rPr lang="en-US" sz="2800" dirty="0" err="1"/>
              <a:t>dây</a:t>
            </a:r>
            <a:r>
              <a:rPr lang="en-US" sz="2800" dirty="0"/>
              <a:t> </a:t>
            </a:r>
            <a:r>
              <a:rPr lang="en-US" sz="2800" dirty="0" err="1"/>
              <a:t>cáp</a:t>
            </a:r>
            <a:r>
              <a:rPr lang="en-US" sz="2800" dirty="0"/>
              <a:t> </a:t>
            </a:r>
            <a:r>
              <a:rPr lang="en-US" sz="2800" dirty="0" err="1"/>
              <a:t>đồng</a:t>
            </a:r>
            <a:r>
              <a:rPr lang="en-US" sz="2800" dirty="0"/>
              <a:t> </a:t>
            </a:r>
            <a:r>
              <a:rPr lang="en-US" sz="2800" dirty="0" err="1"/>
              <a:t>truyền</a:t>
            </a:r>
            <a:r>
              <a:rPr lang="en-US" sz="2800" dirty="0"/>
              <a:t> </a:t>
            </a:r>
            <a:r>
              <a:rPr lang="en-US" sz="2800" dirty="0" err="1"/>
              <a:t>thống</a:t>
            </a:r>
            <a:endParaRPr lang="en-US" sz="2800" dirty="0">
              <a:solidFill>
                <a:schemeClr val="tx2"/>
              </a:solidFill>
            </a:endParaRPr>
          </a:p>
          <a:p>
            <a:pPr lvl="1">
              <a:lnSpc>
                <a:spcPct val="80000"/>
              </a:lnSpc>
            </a:pPr>
            <a:r>
              <a:rPr lang="en-US" sz="2800" dirty="0" err="1">
                <a:solidFill>
                  <a:schemeClr val="tx2"/>
                </a:solidFill>
              </a:rPr>
              <a:t>Ứng</a:t>
            </a:r>
            <a:r>
              <a:rPr lang="en-US" sz="2800" dirty="0">
                <a:solidFill>
                  <a:schemeClr val="tx2"/>
                </a:solidFill>
              </a:rPr>
              <a:t> </a:t>
            </a:r>
            <a:r>
              <a:rPr lang="en-US" sz="2800" dirty="0" err="1">
                <a:solidFill>
                  <a:schemeClr val="tx2"/>
                </a:solidFill>
              </a:rPr>
              <a:t>dụng</a:t>
            </a:r>
            <a:r>
              <a:rPr lang="en-US" sz="2800" dirty="0">
                <a:solidFill>
                  <a:schemeClr val="tx2"/>
                </a:solidFill>
              </a:rPr>
              <a:t> :</a:t>
            </a:r>
          </a:p>
          <a:p>
            <a:pPr lvl="2">
              <a:lnSpc>
                <a:spcPct val="80000"/>
              </a:lnSpc>
              <a:buSzPct val="75000"/>
            </a:pPr>
            <a:r>
              <a:rPr lang="en-US" sz="2400" dirty="0" err="1">
                <a:solidFill>
                  <a:schemeClr val="tx2"/>
                </a:solidFill>
              </a:rPr>
              <a:t>Phát</a:t>
            </a:r>
            <a:r>
              <a:rPr lang="en-US" sz="2400" dirty="0">
                <a:solidFill>
                  <a:schemeClr val="tx2"/>
                </a:solidFill>
              </a:rPr>
              <a:t> </a:t>
            </a:r>
            <a:r>
              <a:rPr lang="en-US" sz="2400" dirty="0" err="1">
                <a:solidFill>
                  <a:schemeClr val="tx2"/>
                </a:solidFill>
              </a:rPr>
              <a:t>các</a:t>
            </a:r>
            <a:r>
              <a:rPr lang="en-US" sz="2400" dirty="0">
                <a:solidFill>
                  <a:schemeClr val="tx2"/>
                </a:solidFill>
              </a:rPr>
              <a:t> </a:t>
            </a:r>
            <a:r>
              <a:rPr lang="en-US" sz="2400" dirty="0" err="1">
                <a:solidFill>
                  <a:schemeClr val="tx2"/>
                </a:solidFill>
              </a:rPr>
              <a:t>ứng</a:t>
            </a:r>
            <a:r>
              <a:rPr lang="en-US" sz="2400" dirty="0">
                <a:solidFill>
                  <a:schemeClr val="tx2"/>
                </a:solidFill>
              </a:rPr>
              <a:t> </a:t>
            </a:r>
            <a:r>
              <a:rPr lang="en-US" sz="2400" dirty="0" err="1">
                <a:solidFill>
                  <a:schemeClr val="tx2"/>
                </a:solidFill>
              </a:rPr>
              <a:t>dụng</a:t>
            </a:r>
            <a:r>
              <a:rPr lang="en-US" sz="2400" dirty="0">
                <a:solidFill>
                  <a:schemeClr val="tx2"/>
                </a:solidFill>
              </a:rPr>
              <a:t> </a:t>
            </a:r>
            <a:r>
              <a:rPr lang="en-US" sz="2400" dirty="0" err="1">
                <a:solidFill>
                  <a:schemeClr val="tx2"/>
                </a:solidFill>
              </a:rPr>
              <a:t>giữa</a:t>
            </a:r>
            <a:r>
              <a:rPr lang="en-US" sz="2400" dirty="0">
                <a:solidFill>
                  <a:schemeClr val="tx2"/>
                </a:solidFill>
              </a:rPr>
              <a:t> </a:t>
            </a:r>
            <a:r>
              <a:rPr lang="en-US" sz="2400" dirty="0" err="1">
                <a:solidFill>
                  <a:schemeClr val="tx2"/>
                </a:solidFill>
              </a:rPr>
              <a:t>các</a:t>
            </a:r>
            <a:r>
              <a:rPr lang="en-US" sz="2400" dirty="0">
                <a:solidFill>
                  <a:schemeClr val="tx2"/>
                </a:solidFill>
              </a:rPr>
              <a:t> users</a:t>
            </a:r>
          </a:p>
          <a:p>
            <a:pPr lvl="2">
              <a:lnSpc>
                <a:spcPct val="80000"/>
              </a:lnSpc>
              <a:buSzPct val="75000"/>
            </a:pPr>
            <a:r>
              <a:rPr lang="en-US" sz="2400" dirty="0" err="1">
                <a:solidFill>
                  <a:schemeClr val="tx2"/>
                </a:solidFill>
              </a:rPr>
              <a:t>Hội</a:t>
            </a:r>
            <a:r>
              <a:rPr lang="en-US" sz="2400" dirty="0">
                <a:solidFill>
                  <a:schemeClr val="tx2"/>
                </a:solidFill>
              </a:rPr>
              <a:t> </a:t>
            </a:r>
            <a:r>
              <a:rPr lang="en-US" sz="2400" dirty="0" err="1">
                <a:solidFill>
                  <a:schemeClr val="tx2"/>
                </a:solidFill>
              </a:rPr>
              <a:t>thảo</a:t>
            </a:r>
            <a:r>
              <a:rPr lang="en-US" sz="2400" dirty="0">
                <a:solidFill>
                  <a:schemeClr val="tx2"/>
                </a:solidFill>
              </a:rPr>
              <a:t> video</a:t>
            </a:r>
          </a:p>
          <a:p>
            <a:pPr lvl="2">
              <a:lnSpc>
                <a:spcPct val="80000"/>
              </a:lnSpc>
              <a:buSzPct val="75000"/>
            </a:pPr>
            <a:r>
              <a:rPr lang="en-US" sz="2400" dirty="0" err="1">
                <a:solidFill>
                  <a:schemeClr val="tx2"/>
                </a:solidFill>
              </a:rPr>
              <a:t>Truy</a:t>
            </a:r>
            <a:r>
              <a:rPr lang="en-US" sz="2400" dirty="0">
                <a:solidFill>
                  <a:schemeClr val="tx2"/>
                </a:solidFill>
              </a:rPr>
              <a:t> </a:t>
            </a:r>
            <a:r>
              <a:rPr lang="en-US" sz="2400" dirty="0" err="1">
                <a:solidFill>
                  <a:schemeClr val="tx2"/>
                </a:solidFill>
              </a:rPr>
              <a:t>cập</a:t>
            </a:r>
            <a:r>
              <a:rPr lang="en-US" sz="2400" dirty="0">
                <a:solidFill>
                  <a:schemeClr val="tx2"/>
                </a:solidFill>
              </a:rPr>
              <a:t> Internet </a:t>
            </a:r>
            <a:r>
              <a:rPr lang="en-US" sz="2400" dirty="0" err="1">
                <a:solidFill>
                  <a:schemeClr val="tx2"/>
                </a:solidFill>
              </a:rPr>
              <a:t>tốc</a:t>
            </a:r>
            <a:r>
              <a:rPr lang="en-US" sz="2400" dirty="0">
                <a:solidFill>
                  <a:schemeClr val="tx2"/>
                </a:solidFill>
              </a:rPr>
              <a:t> </a:t>
            </a:r>
            <a:r>
              <a:rPr lang="en-US" sz="2400" dirty="0" err="1">
                <a:solidFill>
                  <a:schemeClr val="tx2"/>
                </a:solidFill>
              </a:rPr>
              <a:t>độ</a:t>
            </a:r>
            <a:r>
              <a:rPr lang="en-US" sz="2400" dirty="0">
                <a:solidFill>
                  <a:schemeClr val="tx2"/>
                </a:solidFill>
              </a:rPr>
              <a:t> </a:t>
            </a:r>
            <a:r>
              <a:rPr lang="en-US" sz="2400" dirty="0" err="1">
                <a:solidFill>
                  <a:schemeClr val="tx2"/>
                </a:solidFill>
              </a:rPr>
              <a:t>cao</a:t>
            </a:r>
            <a:endParaRPr lang="en-US" sz="2400" dirty="0">
              <a:solidFill>
                <a:schemeClr val="tx2"/>
              </a:solidFill>
            </a:endParaRPr>
          </a:p>
          <a:p>
            <a:pPr lvl="2">
              <a:lnSpc>
                <a:spcPct val="80000"/>
              </a:lnSpc>
              <a:buSzPct val="75000"/>
            </a:pPr>
            <a:r>
              <a:rPr lang="en-US" sz="2400" dirty="0">
                <a:solidFill>
                  <a:schemeClr val="tx2"/>
                </a:solidFill>
              </a:rPr>
              <a:t>IP Fax</a:t>
            </a:r>
          </a:p>
          <a:p>
            <a:pPr lvl="2">
              <a:lnSpc>
                <a:spcPct val="80000"/>
              </a:lnSpc>
              <a:buSzPct val="75000"/>
            </a:pPr>
            <a:r>
              <a:rPr lang="en-US" sz="2400" dirty="0" err="1">
                <a:solidFill>
                  <a:schemeClr val="tx2"/>
                </a:solidFill>
              </a:rPr>
              <a:t>Kết</a:t>
            </a:r>
            <a:r>
              <a:rPr lang="en-US" sz="2400" dirty="0">
                <a:solidFill>
                  <a:schemeClr val="tx2"/>
                </a:solidFill>
              </a:rPr>
              <a:t> </a:t>
            </a:r>
            <a:r>
              <a:rPr lang="en-US" sz="2400" dirty="0" err="1">
                <a:solidFill>
                  <a:schemeClr val="tx2"/>
                </a:solidFill>
              </a:rPr>
              <a:t>nối</a:t>
            </a:r>
            <a:r>
              <a:rPr lang="en-US" sz="2400" dirty="0">
                <a:solidFill>
                  <a:schemeClr val="tx2"/>
                </a:solidFill>
              </a:rPr>
              <a:t> </a:t>
            </a:r>
            <a:r>
              <a:rPr lang="en-US" sz="2400" dirty="0" err="1">
                <a:solidFill>
                  <a:schemeClr val="tx2"/>
                </a:solidFill>
              </a:rPr>
              <a:t>giữa</a:t>
            </a:r>
            <a:r>
              <a:rPr lang="en-US" sz="2400" dirty="0">
                <a:solidFill>
                  <a:schemeClr val="tx2"/>
                </a:solidFill>
              </a:rPr>
              <a:t> </a:t>
            </a:r>
            <a:r>
              <a:rPr lang="en-US" sz="2400" dirty="0" err="1">
                <a:solidFill>
                  <a:schemeClr val="tx2"/>
                </a:solidFill>
              </a:rPr>
              <a:t>các</a:t>
            </a:r>
            <a:r>
              <a:rPr lang="en-US" sz="2400" dirty="0">
                <a:solidFill>
                  <a:schemeClr val="tx2"/>
                </a:solidFill>
              </a:rPr>
              <a:t> </a:t>
            </a:r>
            <a:r>
              <a:rPr lang="en-US" sz="2400" dirty="0" err="1">
                <a:solidFill>
                  <a:schemeClr val="tx2"/>
                </a:solidFill>
              </a:rPr>
              <a:t>mạng</a:t>
            </a:r>
            <a:r>
              <a:rPr lang="en-US" sz="2400" dirty="0">
                <a:solidFill>
                  <a:schemeClr val="tx2"/>
                </a:solidFill>
              </a:rPr>
              <a:t> LAN, </a:t>
            </a:r>
            <a:r>
              <a:rPr lang="en-US" sz="2400" dirty="0" err="1">
                <a:solidFill>
                  <a:schemeClr val="tx2"/>
                </a:solidFill>
              </a:rPr>
              <a:t>k</a:t>
            </a:r>
            <a:r>
              <a:rPr lang="en-US" sz="2400" dirty="0" err="1"/>
              <a:t>ết</a:t>
            </a:r>
            <a:r>
              <a:rPr lang="en-US" sz="2400" dirty="0"/>
              <a:t> </a:t>
            </a:r>
            <a:r>
              <a:rPr lang="en-US" sz="2400" dirty="0" err="1"/>
              <a:t>nối</a:t>
            </a:r>
            <a:r>
              <a:rPr lang="en-US" sz="2400" dirty="0"/>
              <a:t> WAN</a:t>
            </a:r>
            <a:endParaRPr lang="en-US" sz="2400" dirty="0">
              <a:solidFill>
                <a:schemeClr val="tx2"/>
              </a:solidFill>
            </a:endParaRPr>
          </a:p>
          <a:p>
            <a:endParaRPr lang="en-US" sz="2400" dirty="0"/>
          </a:p>
        </p:txBody>
      </p:sp>
      <p:graphicFrame>
        <p:nvGraphicFramePr>
          <p:cNvPr id="4" name="Object 3"/>
          <p:cNvGraphicFramePr>
            <a:graphicFrameLocks noChangeAspect="1"/>
          </p:cNvGraphicFramePr>
          <p:nvPr/>
        </p:nvGraphicFramePr>
        <p:xfrm>
          <a:off x="2743201" y="5486401"/>
          <a:ext cx="6510337" cy="1190625"/>
        </p:xfrm>
        <a:graphic>
          <a:graphicData uri="http://schemas.openxmlformats.org/presentationml/2006/ole">
            <mc:AlternateContent xmlns:mc="http://schemas.openxmlformats.org/markup-compatibility/2006">
              <mc:Choice xmlns:v="urn:schemas-microsoft-com:vml" Requires="v">
                <p:oleObj name="Bitmap Image" r:id="rId2" imgW="6942857" imgH="1991003" progId="PBrush">
                  <p:embed/>
                </p:oleObj>
              </mc:Choice>
              <mc:Fallback>
                <p:oleObj name="Bitmap Image" r:id="rId2" imgW="6942857" imgH="1991003"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5486401"/>
                        <a:ext cx="65103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5308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r>
              <a:rPr lang="en-US" dirty="0" err="1"/>
              <a:t>Chuyển</a:t>
            </a:r>
            <a:r>
              <a:rPr lang="en-US" dirty="0"/>
              <a:t> </a:t>
            </a:r>
            <a:r>
              <a:rPr lang="en-US" dirty="0" err="1"/>
              <a:t>mạch</a:t>
            </a:r>
            <a:r>
              <a:rPr lang="en-US" dirty="0"/>
              <a:t> </a:t>
            </a:r>
            <a:r>
              <a:rPr lang="en-US" dirty="0" err="1"/>
              <a:t>gói</a:t>
            </a:r>
            <a:r>
              <a:rPr lang="en-US" dirty="0"/>
              <a:t> :</a:t>
            </a:r>
          </a:p>
          <a:p>
            <a:pPr lvl="1">
              <a:spcAft>
                <a:spcPct val="10000"/>
              </a:spcAft>
            </a:pPr>
            <a:r>
              <a:rPr lang="en-US" sz="3200" dirty="0" err="1"/>
              <a:t>Nguyên</a:t>
            </a:r>
            <a:r>
              <a:rPr lang="en-US" sz="3200" dirty="0"/>
              <a:t> </a:t>
            </a:r>
            <a:r>
              <a:rPr lang="en-US" sz="3200" dirty="0" err="1"/>
              <a:t>tắc</a:t>
            </a:r>
            <a:r>
              <a:rPr lang="en-US" sz="3200" dirty="0"/>
              <a:t> </a:t>
            </a:r>
            <a:r>
              <a:rPr lang="en-US" sz="3200" dirty="0" err="1"/>
              <a:t>hoạt</a:t>
            </a:r>
            <a:r>
              <a:rPr lang="en-US" sz="3200" dirty="0"/>
              <a:t> </a:t>
            </a:r>
            <a:r>
              <a:rPr lang="en-US" sz="3200" dirty="0" err="1"/>
              <a:t>động</a:t>
            </a:r>
            <a:r>
              <a:rPr lang="en-US" sz="3200" dirty="0"/>
              <a:t> : Chia </a:t>
            </a:r>
            <a:r>
              <a:rPr lang="en-US" sz="3200" dirty="0" err="1"/>
              <a:t>dữ</a:t>
            </a:r>
            <a:r>
              <a:rPr lang="en-US" sz="3200" dirty="0"/>
              <a:t> </a:t>
            </a:r>
            <a:r>
              <a:rPr lang="en-US" sz="3200" dirty="0" err="1"/>
              <a:t>liệu</a:t>
            </a:r>
            <a:r>
              <a:rPr lang="en-US" sz="3200" dirty="0"/>
              <a:t> </a:t>
            </a:r>
            <a:r>
              <a:rPr lang="en-US" sz="3200" dirty="0" err="1"/>
              <a:t>thành</a:t>
            </a:r>
            <a:r>
              <a:rPr lang="en-US" sz="3200" dirty="0"/>
              <a:t> </a:t>
            </a:r>
            <a:r>
              <a:rPr lang="en-US" sz="3200" dirty="0" err="1"/>
              <a:t>các</a:t>
            </a:r>
            <a:r>
              <a:rPr lang="en-US" sz="3200" dirty="0"/>
              <a:t> </a:t>
            </a:r>
            <a:r>
              <a:rPr lang="en-US" sz="3200" dirty="0" err="1"/>
              <a:t>gói</a:t>
            </a:r>
            <a:r>
              <a:rPr lang="en-US" sz="3200" dirty="0"/>
              <a:t> </a:t>
            </a:r>
            <a:r>
              <a:rPr lang="en-US" sz="3200" dirty="0" err="1"/>
              <a:t>trước</a:t>
            </a:r>
            <a:r>
              <a:rPr lang="en-US" sz="3200" dirty="0"/>
              <a:t> </a:t>
            </a:r>
            <a:r>
              <a:rPr lang="en-US" sz="3200" dirty="0" err="1"/>
              <a:t>khi</a:t>
            </a:r>
            <a:r>
              <a:rPr lang="en-US" sz="3200" dirty="0"/>
              <a:t> </a:t>
            </a:r>
            <a:r>
              <a:rPr lang="en-US" sz="3200" dirty="0" err="1"/>
              <a:t>phát</a:t>
            </a:r>
            <a:endParaRPr lang="en-US" sz="3200" dirty="0"/>
          </a:p>
          <a:p>
            <a:endParaRPr lang="en-US" dirty="0"/>
          </a:p>
        </p:txBody>
      </p:sp>
      <p:graphicFrame>
        <p:nvGraphicFramePr>
          <p:cNvPr id="4" name="Object 3"/>
          <p:cNvGraphicFramePr>
            <a:graphicFrameLocks noChangeAspect="1"/>
          </p:cNvGraphicFramePr>
          <p:nvPr/>
        </p:nvGraphicFramePr>
        <p:xfrm>
          <a:off x="3757614" y="3143250"/>
          <a:ext cx="4560887" cy="2724150"/>
        </p:xfrm>
        <a:graphic>
          <a:graphicData uri="http://schemas.openxmlformats.org/presentationml/2006/ole">
            <mc:AlternateContent xmlns:mc="http://schemas.openxmlformats.org/markup-compatibility/2006">
              <mc:Choice xmlns:v="urn:schemas-microsoft-com:vml" Requires="v">
                <p:oleObj name="Bitmap Image" r:id="rId2" imgW="4552381" imgH="3448531" progId="PBrush">
                  <p:embed/>
                </p:oleObj>
              </mc:Choice>
              <mc:Fallback>
                <p:oleObj name="Bitmap Image" r:id="rId2" imgW="4552381" imgH="3448531"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4" y="3143250"/>
                        <a:ext cx="45608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137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VI.2 VẬN HÀNH CÁC GÓI TIN TRONG INTERNET</a:t>
            </a:r>
          </a:p>
        </p:txBody>
      </p:sp>
      <p:sp>
        <p:nvSpPr>
          <p:cNvPr id="3" name="Content Placeholder 2"/>
          <p:cNvSpPr>
            <a:spLocks noGrp="1"/>
          </p:cNvSpPr>
          <p:nvPr>
            <p:ph idx="1"/>
          </p:nvPr>
        </p:nvSpPr>
        <p:spPr/>
        <p:txBody>
          <a:bodyPr/>
          <a:lstStyle/>
          <a:p>
            <a:pPr>
              <a:lnSpc>
                <a:spcPct val="80000"/>
              </a:lnSpc>
              <a:spcAft>
                <a:spcPct val="10000"/>
              </a:spcAft>
            </a:pPr>
            <a:r>
              <a:rPr lang="en-US" dirty="0" err="1"/>
              <a:t>Chuyển</a:t>
            </a:r>
            <a:r>
              <a:rPr lang="en-US" dirty="0"/>
              <a:t> </a:t>
            </a:r>
            <a:r>
              <a:rPr lang="en-US" dirty="0" err="1"/>
              <a:t>mạch</a:t>
            </a:r>
            <a:r>
              <a:rPr lang="en-US" dirty="0"/>
              <a:t> </a:t>
            </a:r>
            <a:r>
              <a:rPr lang="en-US" dirty="0" err="1"/>
              <a:t>gói</a:t>
            </a:r>
            <a:r>
              <a:rPr lang="en-US" dirty="0"/>
              <a:t> :</a:t>
            </a:r>
          </a:p>
          <a:p>
            <a:pPr lvl="1">
              <a:lnSpc>
                <a:spcPct val="80000"/>
              </a:lnSpc>
              <a:spcAft>
                <a:spcPct val="10000"/>
              </a:spcAft>
            </a:pPr>
            <a:r>
              <a:rPr lang="en-US" sz="2800" dirty="0" err="1"/>
              <a:t>Phân</a:t>
            </a:r>
            <a:r>
              <a:rPr lang="en-US" sz="2800" dirty="0"/>
              <a:t> </a:t>
            </a:r>
            <a:r>
              <a:rPr lang="en-US" sz="2800" dirty="0" err="1"/>
              <a:t>loại</a:t>
            </a:r>
            <a:r>
              <a:rPr lang="en-US" sz="2800" dirty="0"/>
              <a:t> :</a:t>
            </a:r>
          </a:p>
          <a:p>
            <a:pPr lvl="2">
              <a:spcAft>
                <a:spcPct val="10000"/>
              </a:spcAft>
            </a:pPr>
            <a:r>
              <a:rPr lang="en-US" dirty="0" err="1">
                <a:solidFill>
                  <a:srgbClr val="008000"/>
                </a:solidFill>
              </a:rPr>
              <a:t>Hướng</a:t>
            </a:r>
            <a:r>
              <a:rPr lang="en-US" dirty="0">
                <a:solidFill>
                  <a:srgbClr val="008000"/>
                </a:solidFill>
              </a:rPr>
              <a:t> </a:t>
            </a:r>
            <a:r>
              <a:rPr lang="en-US" dirty="0" err="1">
                <a:solidFill>
                  <a:srgbClr val="008000"/>
                </a:solidFill>
              </a:rPr>
              <a:t>kết</a:t>
            </a:r>
            <a:r>
              <a:rPr lang="en-US" dirty="0">
                <a:solidFill>
                  <a:srgbClr val="008000"/>
                </a:solidFill>
              </a:rPr>
              <a:t> </a:t>
            </a:r>
            <a:r>
              <a:rPr lang="en-US" dirty="0" err="1">
                <a:solidFill>
                  <a:srgbClr val="008000"/>
                </a:solidFill>
              </a:rPr>
              <a:t>nối</a:t>
            </a:r>
            <a:r>
              <a:rPr lang="en-US" dirty="0">
                <a:solidFill>
                  <a:srgbClr val="008000"/>
                </a:solidFill>
              </a:rPr>
              <a:t> – connection</a:t>
            </a:r>
            <a:r>
              <a:rPr lang="en-US" dirty="0"/>
              <a:t> : </a:t>
            </a:r>
            <a:r>
              <a:rPr lang="en-US" dirty="0" err="1"/>
              <a:t>xác</a:t>
            </a:r>
            <a:r>
              <a:rPr lang="en-US" dirty="0"/>
              <a:t> </a:t>
            </a:r>
            <a:r>
              <a:rPr lang="en-US" dirty="0" err="1"/>
              <a:t>định</a:t>
            </a:r>
            <a:r>
              <a:rPr lang="en-US" dirty="0"/>
              <a:t> </a:t>
            </a:r>
            <a:r>
              <a:rPr lang="en-US" dirty="0" err="1"/>
              <a:t>đường</a:t>
            </a:r>
            <a:r>
              <a:rPr lang="en-US" dirty="0"/>
              <a:t> </a:t>
            </a:r>
            <a:r>
              <a:rPr lang="en-US" dirty="0" err="1"/>
              <a:t>đi</a:t>
            </a:r>
            <a:r>
              <a:rPr lang="en-US" dirty="0"/>
              <a:t> </a:t>
            </a:r>
            <a:r>
              <a:rPr lang="en-US" dirty="0" err="1"/>
              <a:t>bằng</a:t>
            </a:r>
            <a:r>
              <a:rPr lang="en-US" dirty="0"/>
              <a:t> </a:t>
            </a:r>
            <a:r>
              <a:rPr lang="en-US" dirty="0" err="1"/>
              <a:t>một</a:t>
            </a:r>
            <a:r>
              <a:rPr lang="en-US" dirty="0"/>
              <a:t> </a:t>
            </a:r>
            <a:r>
              <a:rPr lang="en-US" dirty="0" err="1"/>
              <a:t>gói</a:t>
            </a:r>
            <a:r>
              <a:rPr lang="en-US" dirty="0"/>
              <a:t>, </a:t>
            </a:r>
            <a:r>
              <a:rPr lang="en-US" dirty="0" err="1"/>
              <a:t>thông</a:t>
            </a:r>
            <a:r>
              <a:rPr lang="en-US" dirty="0"/>
              <a:t> tin </a:t>
            </a:r>
            <a:r>
              <a:rPr lang="en-US" dirty="0" err="1"/>
              <a:t>được</a:t>
            </a:r>
            <a:r>
              <a:rPr lang="en-US" dirty="0"/>
              <a:t> </a:t>
            </a:r>
            <a:r>
              <a:rPr lang="en-US" dirty="0" err="1"/>
              <a:t>lưu</a:t>
            </a:r>
            <a:r>
              <a:rPr lang="en-US" dirty="0"/>
              <a:t> </a:t>
            </a:r>
            <a:r>
              <a:rPr lang="en-US" dirty="0" err="1"/>
              <a:t>trong</a:t>
            </a:r>
            <a:r>
              <a:rPr lang="en-US" dirty="0"/>
              <a:t> </a:t>
            </a:r>
            <a:r>
              <a:rPr lang="en-US" dirty="0" err="1"/>
              <a:t>các</a:t>
            </a:r>
            <a:r>
              <a:rPr lang="en-US" dirty="0"/>
              <a:t> </a:t>
            </a:r>
            <a:r>
              <a:rPr lang="en-US" dirty="0" err="1"/>
              <a:t>chuyển</a:t>
            </a:r>
            <a:r>
              <a:rPr lang="en-US" dirty="0"/>
              <a:t> </a:t>
            </a:r>
            <a:r>
              <a:rPr lang="en-US" dirty="0" err="1"/>
              <a:t>mạch</a:t>
            </a:r>
            <a:r>
              <a:rPr lang="en-US" dirty="0"/>
              <a:t> </a:t>
            </a:r>
            <a:r>
              <a:rPr lang="en-US" dirty="0" err="1"/>
              <a:t>trên</a:t>
            </a:r>
            <a:r>
              <a:rPr lang="en-US" dirty="0"/>
              <a:t> </a:t>
            </a:r>
            <a:r>
              <a:rPr lang="en-US" dirty="0" err="1"/>
              <a:t>đường</a:t>
            </a:r>
            <a:r>
              <a:rPr lang="en-US" dirty="0"/>
              <a:t> </a:t>
            </a:r>
            <a:r>
              <a:rPr lang="en-US" dirty="0" err="1"/>
              <a:t>đi</a:t>
            </a:r>
            <a:r>
              <a:rPr lang="en-US" dirty="0"/>
              <a:t>, </a:t>
            </a:r>
            <a:r>
              <a:rPr lang="en-US" dirty="0" err="1"/>
              <a:t>các</a:t>
            </a:r>
            <a:r>
              <a:rPr lang="en-US" dirty="0"/>
              <a:t> </a:t>
            </a:r>
            <a:r>
              <a:rPr lang="en-US" dirty="0" err="1"/>
              <a:t>gói</a:t>
            </a:r>
            <a:r>
              <a:rPr lang="en-US" dirty="0"/>
              <a:t> </a:t>
            </a:r>
            <a:r>
              <a:rPr lang="en-US" dirty="0" err="1"/>
              <a:t>chỉ</a:t>
            </a:r>
            <a:r>
              <a:rPr lang="en-US" dirty="0"/>
              <a:t> </a:t>
            </a:r>
            <a:r>
              <a:rPr lang="en-US" dirty="0" err="1"/>
              <a:t>cần</a:t>
            </a:r>
            <a:r>
              <a:rPr lang="en-US" dirty="0"/>
              <a:t> </a:t>
            </a:r>
            <a:r>
              <a:rPr lang="en-US" dirty="0" err="1"/>
              <a:t>lưu</a:t>
            </a:r>
            <a:r>
              <a:rPr lang="en-US" dirty="0"/>
              <a:t> ID</a:t>
            </a:r>
          </a:p>
          <a:p>
            <a:pPr lvl="2">
              <a:spcAft>
                <a:spcPct val="10000"/>
              </a:spcAft>
            </a:pPr>
            <a:r>
              <a:rPr lang="en-US" dirty="0" err="1">
                <a:solidFill>
                  <a:srgbClr val="008000"/>
                </a:solidFill>
              </a:rPr>
              <a:t>Hướng</a:t>
            </a:r>
            <a:r>
              <a:rPr lang="en-US" dirty="0">
                <a:solidFill>
                  <a:srgbClr val="008000"/>
                </a:solidFill>
              </a:rPr>
              <a:t> </a:t>
            </a:r>
            <a:r>
              <a:rPr lang="en-US" dirty="0" err="1">
                <a:solidFill>
                  <a:srgbClr val="008000"/>
                </a:solidFill>
              </a:rPr>
              <a:t>không</a:t>
            </a:r>
            <a:r>
              <a:rPr lang="en-US" dirty="0">
                <a:solidFill>
                  <a:srgbClr val="008000"/>
                </a:solidFill>
              </a:rPr>
              <a:t> </a:t>
            </a:r>
            <a:r>
              <a:rPr lang="en-US" dirty="0" err="1">
                <a:solidFill>
                  <a:srgbClr val="008000"/>
                </a:solidFill>
              </a:rPr>
              <a:t>kết</a:t>
            </a:r>
            <a:r>
              <a:rPr lang="en-US" dirty="0">
                <a:solidFill>
                  <a:srgbClr val="008000"/>
                </a:solidFill>
              </a:rPr>
              <a:t> </a:t>
            </a:r>
            <a:r>
              <a:rPr lang="en-US" dirty="0" err="1">
                <a:solidFill>
                  <a:srgbClr val="008000"/>
                </a:solidFill>
              </a:rPr>
              <a:t>nối</a:t>
            </a:r>
            <a:r>
              <a:rPr lang="en-US" dirty="0">
                <a:solidFill>
                  <a:srgbClr val="008000"/>
                </a:solidFill>
              </a:rPr>
              <a:t> – connectionless</a:t>
            </a:r>
            <a:r>
              <a:rPr lang="en-US" dirty="0"/>
              <a:t> : </a:t>
            </a:r>
            <a:r>
              <a:rPr lang="en-US" dirty="0" err="1"/>
              <a:t>mỗi</a:t>
            </a:r>
            <a:r>
              <a:rPr lang="en-US" dirty="0"/>
              <a:t> </a:t>
            </a:r>
            <a:r>
              <a:rPr lang="en-US" dirty="0" err="1"/>
              <a:t>gói</a:t>
            </a:r>
            <a:r>
              <a:rPr lang="en-US" dirty="0"/>
              <a:t> </a:t>
            </a:r>
            <a:r>
              <a:rPr lang="en-US" dirty="0" err="1"/>
              <a:t>phải</a:t>
            </a:r>
            <a:r>
              <a:rPr lang="en-US" dirty="0"/>
              <a:t> </a:t>
            </a:r>
            <a:r>
              <a:rPr lang="en-US" dirty="0" err="1"/>
              <a:t>mang</a:t>
            </a:r>
            <a:r>
              <a:rPr lang="en-US" dirty="0"/>
              <a:t> </a:t>
            </a:r>
            <a:r>
              <a:rPr lang="en-US" dirty="0" err="1"/>
              <a:t>đầy</a:t>
            </a:r>
            <a:r>
              <a:rPr lang="en-US" dirty="0"/>
              <a:t> </a:t>
            </a:r>
            <a:r>
              <a:rPr lang="en-US" dirty="0" err="1"/>
              <a:t>đủ</a:t>
            </a:r>
            <a:r>
              <a:rPr lang="en-US" dirty="0"/>
              <a:t> </a:t>
            </a:r>
            <a:r>
              <a:rPr lang="en-US" dirty="0" err="1"/>
              <a:t>thông</a:t>
            </a:r>
            <a:r>
              <a:rPr lang="en-US" dirty="0"/>
              <a:t> tin </a:t>
            </a:r>
            <a:r>
              <a:rPr lang="en-US" dirty="0" err="1"/>
              <a:t>địa</a:t>
            </a:r>
            <a:r>
              <a:rPr lang="en-US" dirty="0"/>
              <a:t> </a:t>
            </a:r>
            <a:r>
              <a:rPr lang="en-US" dirty="0" err="1"/>
              <a:t>chỉ</a:t>
            </a:r>
            <a:endParaRPr lang="en-US" dirty="0"/>
          </a:p>
          <a:p>
            <a:pPr lvl="1">
              <a:lnSpc>
                <a:spcPct val="80000"/>
              </a:lnSpc>
              <a:spcAft>
                <a:spcPct val="10000"/>
              </a:spcAft>
            </a:pPr>
            <a:r>
              <a:rPr lang="en-US" sz="2800" dirty="0" err="1"/>
              <a:t>Ứng</a:t>
            </a:r>
            <a:r>
              <a:rPr lang="en-US" sz="2800" dirty="0"/>
              <a:t> </a:t>
            </a:r>
            <a:r>
              <a:rPr lang="en-US" sz="2800" dirty="0" err="1"/>
              <a:t>dụng</a:t>
            </a:r>
            <a:r>
              <a:rPr lang="en-US" sz="2800" dirty="0"/>
              <a:t> :</a:t>
            </a:r>
          </a:p>
          <a:p>
            <a:pPr lvl="2">
              <a:lnSpc>
                <a:spcPct val="80000"/>
              </a:lnSpc>
              <a:spcAft>
                <a:spcPct val="10000"/>
              </a:spcAft>
            </a:pPr>
            <a:r>
              <a:rPr lang="en-US" dirty="0" err="1"/>
              <a:t>Công</a:t>
            </a:r>
            <a:r>
              <a:rPr lang="en-US" dirty="0"/>
              <a:t> </a:t>
            </a:r>
            <a:r>
              <a:rPr lang="en-US" dirty="0" err="1"/>
              <a:t>nghệ</a:t>
            </a:r>
            <a:r>
              <a:rPr lang="en-US" dirty="0"/>
              <a:t> ATM</a:t>
            </a:r>
          </a:p>
          <a:p>
            <a:pPr lvl="2">
              <a:lnSpc>
                <a:spcPct val="80000"/>
              </a:lnSpc>
              <a:spcAft>
                <a:spcPct val="10000"/>
              </a:spcAft>
            </a:pPr>
            <a:r>
              <a:rPr lang="en-US" dirty="0" err="1"/>
              <a:t>Công</a:t>
            </a:r>
            <a:r>
              <a:rPr lang="en-US" dirty="0"/>
              <a:t> </a:t>
            </a:r>
            <a:r>
              <a:rPr lang="en-US" dirty="0" err="1"/>
              <a:t>nghệ</a:t>
            </a:r>
            <a:r>
              <a:rPr lang="en-US" dirty="0"/>
              <a:t> Frame Relay</a:t>
            </a:r>
          </a:p>
          <a:p>
            <a:pPr lvl="2">
              <a:lnSpc>
                <a:spcPct val="80000"/>
              </a:lnSpc>
              <a:spcAft>
                <a:spcPct val="10000"/>
              </a:spcAft>
            </a:pPr>
            <a:r>
              <a:rPr lang="en-US" dirty="0" err="1"/>
              <a:t>Công</a:t>
            </a:r>
            <a:r>
              <a:rPr lang="en-US" dirty="0"/>
              <a:t> </a:t>
            </a:r>
            <a:r>
              <a:rPr lang="en-US" dirty="0" err="1"/>
              <a:t>nghệ</a:t>
            </a:r>
            <a:r>
              <a:rPr lang="en-US" dirty="0"/>
              <a:t> SMDS</a:t>
            </a:r>
          </a:p>
          <a:p>
            <a:endParaRPr lang="en-US" dirty="0"/>
          </a:p>
        </p:txBody>
      </p:sp>
    </p:spTree>
    <p:extLst>
      <p:ext uri="{BB962C8B-B14F-4D97-AF65-F5344CB8AC3E}">
        <p14:creationId xmlns:p14="http://schemas.microsoft.com/office/powerpoint/2010/main" val="1911292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C742-33BE-475D-B2C2-F78D949D496E}"/>
              </a:ext>
            </a:extLst>
          </p:cNvPr>
          <p:cNvSpPr>
            <a:spLocks noGrp="1"/>
          </p:cNvSpPr>
          <p:nvPr>
            <p:ph type="title"/>
          </p:nvPr>
        </p:nvSpPr>
        <p:spPr/>
        <p:txBody>
          <a:bodyPr/>
          <a:lstStyle/>
          <a:p>
            <a:r>
              <a:rPr lang="en-US" dirty="0"/>
              <a:t>VII. CÁC THÔNG SỐ C</a:t>
            </a:r>
            <a:r>
              <a:rPr lang="vi-VN" dirty="0"/>
              <a:t>Ơ</a:t>
            </a:r>
            <a:r>
              <a:rPr lang="en-US" dirty="0"/>
              <a:t> BẢN TRÊN INTERNET</a:t>
            </a:r>
          </a:p>
        </p:txBody>
      </p:sp>
      <p:sp>
        <p:nvSpPr>
          <p:cNvPr id="3" name="Content Placeholder 2">
            <a:extLst>
              <a:ext uri="{FF2B5EF4-FFF2-40B4-BE49-F238E27FC236}">
                <a16:creationId xmlns:a16="http://schemas.microsoft.com/office/drawing/2014/main" id="{9256245A-195C-48F4-AF9A-69E9DDE579AC}"/>
              </a:ext>
            </a:extLst>
          </p:cNvPr>
          <p:cNvSpPr>
            <a:spLocks noGrp="1"/>
          </p:cNvSpPr>
          <p:nvPr>
            <p:ph idx="1"/>
          </p:nvPr>
        </p:nvSpPr>
        <p:spPr/>
        <p:txBody>
          <a:bodyPr/>
          <a:lstStyle/>
          <a:p>
            <a:r>
              <a:rPr lang="en-US" dirty="0" err="1"/>
              <a:t>Băng</a:t>
            </a:r>
            <a:r>
              <a:rPr lang="en-US" dirty="0"/>
              <a:t> </a:t>
            </a:r>
            <a:r>
              <a:rPr lang="en-US" dirty="0" err="1"/>
              <a:t>thông</a:t>
            </a:r>
            <a:endParaRPr lang="en-US" dirty="0"/>
          </a:p>
          <a:p>
            <a:r>
              <a:rPr lang="en-US" dirty="0" err="1"/>
              <a:t>Độ</a:t>
            </a:r>
            <a:r>
              <a:rPr lang="en-US" dirty="0"/>
              <a:t> </a:t>
            </a:r>
            <a:r>
              <a:rPr lang="en-US" dirty="0" err="1"/>
              <a:t>trễ</a:t>
            </a:r>
            <a:endParaRPr lang="en-US" dirty="0"/>
          </a:p>
          <a:p>
            <a:r>
              <a:rPr lang="en-US" dirty="0" err="1"/>
              <a:t>Mất</a:t>
            </a:r>
            <a:r>
              <a:rPr lang="en-US" dirty="0"/>
              <a:t> </a:t>
            </a:r>
            <a:r>
              <a:rPr lang="en-US" dirty="0" err="1"/>
              <a:t>gói</a:t>
            </a:r>
            <a:endParaRPr lang="en-US" dirty="0"/>
          </a:p>
        </p:txBody>
      </p:sp>
    </p:spTree>
    <p:extLst>
      <p:ext uri="{BB962C8B-B14F-4D97-AF65-F5344CB8AC3E}">
        <p14:creationId xmlns:p14="http://schemas.microsoft.com/office/powerpoint/2010/main" val="2810737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VII.1. BĂNG THÔNG</a:t>
            </a:r>
          </a:p>
        </p:txBody>
      </p:sp>
      <p:sp>
        <p:nvSpPr>
          <p:cNvPr id="3075" name="Content Placeholder 2"/>
          <p:cNvSpPr>
            <a:spLocks noGrp="1"/>
          </p:cNvSpPr>
          <p:nvPr>
            <p:ph idx="1"/>
          </p:nvPr>
        </p:nvSpPr>
        <p:spPr/>
        <p:txBody>
          <a:bodyPr/>
          <a:lstStyle/>
          <a:p>
            <a:pPr algn="just" eaLnBrk="1" hangingPunct="1"/>
            <a:r>
              <a:rPr lang="en-US" dirty="0" err="1"/>
              <a:t>Băng</a:t>
            </a:r>
            <a:r>
              <a:rPr lang="en-US" dirty="0"/>
              <a:t> </a:t>
            </a:r>
            <a:r>
              <a:rPr lang="en-US" dirty="0" err="1"/>
              <a:t>thông</a:t>
            </a:r>
            <a:r>
              <a:rPr lang="en-US" dirty="0"/>
              <a:t> (Bandwidth - the width of a band of electromagnetic frequencies - </a:t>
            </a:r>
            <a:r>
              <a:rPr lang="en-US" dirty="0" err="1"/>
              <a:t>dịch</a:t>
            </a:r>
            <a:r>
              <a:rPr lang="en-US" dirty="0"/>
              <a:t> </a:t>
            </a:r>
            <a:r>
              <a:rPr lang="en-US" dirty="0" err="1"/>
              <a:t>nôm</a:t>
            </a:r>
            <a:r>
              <a:rPr lang="en-US" dirty="0"/>
              <a:t> </a:t>
            </a:r>
            <a:r>
              <a:rPr lang="en-US" dirty="0" err="1"/>
              <a:t>na</a:t>
            </a:r>
            <a:r>
              <a:rPr lang="en-US" dirty="0"/>
              <a:t> </a:t>
            </a:r>
            <a:r>
              <a:rPr lang="en-US" dirty="0" err="1"/>
              <a:t>là</a:t>
            </a:r>
            <a:r>
              <a:rPr lang="en-US" dirty="0"/>
              <a:t> </a:t>
            </a:r>
            <a:r>
              <a:rPr lang="en-US" dirty="0" err="1"/>
              <a:t>độ</a:t>
            </a:r>
            <a:r>
              <a:rPr lang="en-US" dirty="0"/>
              <a:t> </a:t>
            </a:r>
            <a:r>
              <a:rPr lang="en-US" dirty="0" err="1"/>
              <a:t>rộng</a:t>
            </a:r>
            <a:r>
              <a:rPr lang="en-US" dirty="0"/>
              <a:t> </a:t>
            </a:r>
            <a:r>
              <a:rPr lang="en-US" dirty="0" err="1"/>
              <a:t>của</a:t>
            </a:r>
            <a:r>
              <a:rPr lang="en-US" dirty="0"/>
              <a:t> </a:t>
            </a:r>
            <a:r>
              <a:rPr lang="en-US" dirty="0" err="1"/>
              <a:t>một</a:t>
            </a:r>
            <a:r>
              <a:rPr lang="en-US" dirty="0"/>
              <a:t> </a:t>
            </a:r>
            <a:r>
              <a:rPr lang="en-US" dirty="0" err="1"/>
              <a:t>dải</a:t>
            </a:r>
            <a:r>
              <a:rPr lang="en-US" dirty="0"/>
              <a:t> </a:t>
            </a:r>
            <a:r>
              <a:rPr lang="en-US" dirty="0" err="1"/>
              <a:t>tần</a:t>
            </a:r>
            <a:r>
              <a:rPr lang="en-US" dirty="0"/>
              <a:t> </a:t>
            </a:r>
            <a:r>
              <a:rPr lang="en-US" dirty="0" err="1"/>
              <a:t>số</a:t>
            </a:r>
            <a:r>
              <a:rPr lang="en-US" dirty="0"/>
              <a:t> </a:t>
            </a:r>
            <a:r>
              <a:rPr lang="en-US" dirty="0" err="1"/>
              <a:t>điện</a:t>
            </a:r>
            <a:r>
              <a:rPr lang="en-US" dirty="0"/>
              <a:t> </a:t>
            </a:r>
            <a:r>
              <a:rPr lang="en-US" dirty="0" err="1"/>
              <a:t>từ</a:t>
            </a:r>
            <a:r>
              <a:rPr lang="en-US" dirty="0"/>
              <a:t> ), </a:t>
            </a:r>
            <a:r>
              <a:rPr lang="en-US" dirty="0" err="1"/>
              <a:t>đại</a:t>
            </a:r>
            <a:r>
              <a:rPr lang="en-US" dirty="0"/>
              <a:t> </a:t>
            </a:r>
            <a:r>
              <a:rPr lang="en-US" dirty="0" err="1"/>
              <a:t>diện</a:t>
            </a:r>
            <a:r>
              <a:rPr lang="en-US" dirty="0"/>
              <a:t> </a:t>
            </a:r>
            <a:r>
              <a:rPr lang="en-US" dirty="0" err="1"/>
              <a:t>cho</a:t>
            </a:r>
            <a:r>
              <a:rPr lang="en-US" dirty="0"/>
              <a:t> </a:t>
            </a:r>
            <a:r>
              <a:rPr lang="en-US" dirty="0" err="1"/>
              <a:t>tốc</a:t>
            </a:r>
            <a:r>
              <a:rPr lang="en-US" dirty="0"/>
              <a:t> </a:t>
            </a:r>
            <a:r>
              <a:rPr lang="en-US" dirty="0" err="1"/>
              <a:t>độ</a:t>
            </a:r>
            <a:r>
              <a:rPr lang="en-US" dirty="0"/>
              <a:t> </a:t>
            </a:r>
            <a:r>
              <a:rPr lang="en-US" dirty="0" err="1"/>
              <a:t>truyền</a:t>
            </a:r>
            <a:r>
              <a:rPr lang="en-US" dirty="0"/>
              <a:t> </a:t>
            </a:r>
            <a:r>
              <a:rPr lang="en-US" dirty="0" err="1"/>
              <a:t>dữ</a:t>
            </a:r>
            <a:r>
              <a:rPr lang="en-US" dirty="0"/>
              <a:t> </a:t>
            </a:r>
            <a:r>
              <a:rPr lang="en-US" dirty="0" err="1"/>
              <a:t>liệu</a:t>
            </a:r>
            <a:r>
              <a:rPr lang="en-US" dirty="0"/>
              <a:t> </a:t>
            </a:r>
            <a:r>
              <a:rPr lang="en-US" dirty="0" err="1"/>
              <a:t>của</a:t>
            </a:r>
            <a:r>
              <a:rPr lang="en-US" dirty="0"/>
              <a:t> </a:t>
            </a:r>
            <a:r>
              <a:rPr lang="en-US" dirty="0" err="1"/>
              <a:t>một</a:t>
            </a:r>
            <a:r>
              <a:rPr lang="en-US" dirty="0"/>
              <a:t> </a:t>
            </a:r>
            <a:r>
              <a:rPr lang="en-US" dirty="0" err="1"/>
              <a:t>đường</a:t>
            </a:r>
            <a:r>
              <a:rPr lang="en-US" dirty="0"/>
              <a:t> </a:t>
            </a:r>
            <a:r>
              <a:rPr lang="en-US" dirty="0" err="1"/>
              <a:t>truyền</a:t>
            </a:r>
            <a:r>
              <a:rPr lang="en-US" dirty="0"/>
              <a:t>, hay, </a:t>
            </a:r>
            <a:r>
              <a:rPr lang="en-US" dirty="0" err="1"/>
              <a:t>còn</a:t>
            </a:r>
            <a:r>
              <a:rPr lang="en-US" dirty="0"/>
              <a:t> </a:t>
            </a:r>
            <a:r>
              <a:rPr lang="en-US" dirty="0" err="1"/>
              <a:t>được</a:t>
            </a:r>
            <a:r>
              <a:rPr lang="en-US" dirty="0"/>
              <a:t> </a:t>
            </a:r>
            <a:r>
              <a:rPr lang="en-US" dirty="0" err="1"/>
              <a:t>hiểu</a:t>
            </a:r>
            <a:r>
              <a:rPr lang="en-US" dirty="0"/>
              <a:t> </a:t>
            </a:r>
            <a:r>
              <a:rPr lang="en-US" dirty="0" err="1"/>
              <a:t>là</a:t>
            </a:r>
            <a:r>
              <a:rPr lang="en-US" dirty="0"/>
              <a:t> </a:t>
            </a:r>
            <a:r>
              <a:rPr lang="en-US" dirty="0" err="1"/>
              <a:t>độ</a:t>
            </a:r>
            <a:r>
              <a:rPr lang="en-US" dirty="0"/>
              <a:t> </a:t>
            </a:r>
            <a:r>
              <a:rPr lang="en-US" dirty="0" err="1"/>
              <a:t>rộng</a:t>
            </a:r>
            <a:r>
              <a:rPr lang="en-US" dirty="0"/>
              <a:t> (width) </a:t>
            </a:r>
            <a:r>
              <a:rPr lang="en-US" dirty="0" err="1"/>
              <a:t>của</a:t>
            </a:r>
            <a:r>
              <a:rPr lang="en-US" dirty="0"/>
              <a:t> </a:t>
            </a:r>
            <a:r>
              <a:rPr lang="en-US" dirty="0" err="1"/>
              <a:t>một</a:t>
            </a:r>
            <a:r>
              <a:rPr lang="en-US" dirty="0"/>
              <a:t> </a:t>
            </a:r>
            <a:r>
              <a:rPr lang="en-US" dirty="0" err="1"/>
              <a:t>dải</a:t>
            </a:r>
            <a:r>
              <a:rPr lang="en-US" dirty="0"/>
              <a:t> </a:t>
            </a:r>
            <a:r>
              <a:rPr lang="en-US" dirty="0" err="1"/>
              <a:t>tần</a:t>
            </a:r>
            <a:r>
              <a:rPr lang="en-US" dirty="0"/>
              <a:t> </a:t>
            </a:r>
            <a:r>
              <a:rPr lang="en-US" dirty="0" err="1"/>
              <a:t>số</a:t>
            </a:r>
            <a:r>
              <a:rPr lang="en-US" dirty="0"/>
              <a:t> </a:t>
            </a:r>
            <a:r>
              <a:rPr lang="en-US" dirty="0" err="1"/>
              <a:t>mà</a:t>
            </a:r>
            <a:r>
              <a:rPr lang="en-US" dirty="0"/>
              <a:t> </a:t>
            </a:r>
            <a:r>
              <a:rPr lang="en-US" dirty="0" err="1"/>
              <a:t>các</a:t>
            </a:r>
            <a:r>
              <a:rPr lang="en-US" dirty="0"/>
              <a:t> </a:t>
            </a:r>
            <a:r>
              <a:rPr lang="en-US" dirty="0" err="1"/>
              <a:t>tín</a:t>
            </a:r>
            <a:r>
              <a:rPr lang="en-US" dirty="0"/>
              <a:t> </a:t>
            </a:r>
            <a:r>
              <a:rPr lang="en-US" dirty="0" err="1"/>
              <a:t>hiệu</a:t>
            </a:r>
            <a:r>
              <a:rPr lang="en-US" dirty="0"/>
              <a:t> </a:t>
            </a:r>
            <a:r>
              <a:rPr lang="en-US" dirty="0" err="1"/>
              <a:t>điện</a:t>
            </a:r>
            <a:r>
              <a:rPr lang="en-US" dirty="0"/>
              <a:t> </a:t>
            </a:r>
            <a:r>
              <a:rPr lang="en-US" dirty="0" err="1"/>
              <a:t>tử</a:t>
            </a:r>
            <a:r>
              <a:rPr lang="en-US" dirty="0"/>
              <a:t> </a:t>
            </a:r>
            <a:r>
              <a:rPr lang="en-US" dirty="0" err="1"/>
              <a:t>chiếm</a:t>
            </a:r>
            <a:r>
              <a:rPr lang="en-US" dirty="0"/>
              <a:t> </a:t>
            </a:r>
            <a:r>
              <a:rPr lang="en-US" dirty="0" err="1"/>
              <a:t>giữ</a:t>
            </a:r>
            <a:r>
              <a:rPr lang="en-US" dirty="0"/>
              <a:t> </a:t>
            </a:r>
            <a:r>
              <a:rPr lang="en-US" dirty="0" err="1"/>
              <a:t>trên</a:t>
            </a:r>
            <a:r>
              <a:rPr lang="en-US" dirty="0"/>
              <a:t> </a:t>
            </a:r>
            <a:r>
              <a:rPr lang="en-US" dirty="0" err="1"/>
              <a:t>một</a:t>
            </a:r>
            <a:r>
              <a:rPr lang="en-US" dirty="0"/>
              <a:t> </a:t>
            </a:r>
            <a:r>
              <a:rPr lang="en-US" dirty="0" err="1"/>
              <a:t>phương</a:t>
            </a:r>
            <a:r>
              <a:rPr lang="en-US" dirty="0"/>
              <a:t> </a:t>
            </a:r>
            <a:r>
              <a:rPr lang="en-US" dirty="0" err="1"/>
              <a:t>tiện</a:t>
            </a:r>
            <a:r>
              <a:rPr lang="en-US" dirty="0"/>
              <a:t> </a:t>
            </a:r>
            <a:r>
              <a:rPr lang="en-US" dirty="0" err="1"/>
              <a:t>truyền</a:t>
            </a:r>
            <a:r>
              <a:rPr lang="en-US" dirty="0"/>
              <a:t> </a:t>
            </a:r>
            <a:r>
              <a:rPr lang="en-US" dirty="0" err="1"/>
              <a:t>dẫn</a:t>
            </a:r>
            <a:r>
              <a:rPr lang="en-US" dirty="0"/>
              <a:t>.</a:t>
            </a:r>
          </a:p>
          <a:p>
            <a:pPr algn="just"/>
            <a:r>
              <a:rPr lang="en-US" dirty="0" err="1"/>
              <a:t>Nói</a:t>
            </a:r>
            <a:r>
              <a:rPr lang="en-US" dirty="0"/>
              <a:t> </a:t>
            </a:r>
            <a:r>
              <a:rPr lang="en-US" dirty="0" err="1"/>
              <a:t>chung</a:t>
            </a:r>
            <a:r>
              <a:rPr lang="en-US" dirty="0"/>
              <a:t>, bandwidth </a:t>
            </a:r>
            <a:r>
              <a:rPr lang="en-US" dirty="0" err="1"/>
              <a:t>đồng</a:t>
            </a:r>
            <a:r>
              <a:rPr lang="en-US" dirty="0"/>
              <a:t> </a:t>
            </a:r>
            <a:r>
              <a:rPr lang="en-US" dirty="0" err="1"/>
              <a:t>nghĩa</a:t>
            </a:r>
            <a:r>
              <a:rPr lang="en-US" dirty="0"/>
              <a:t> </a:t>
            </a:r>
            <a:r>
              <a:rPr lang="en-US" dirty="0" err="1"/>
              <a:t>với</a:t>
            </a:r>
            <a:r>
              <a:rPr lang="en-US" dirty="0"/>
              <a:t> </a:t>
            </a:r>
            <a:r>
              <a:rPr lang="en-US" dirty="0" err="1"/>
              <a:t>số</a:t>
            </a:r>
            <a:r>
              <a:rPr lang="en-US" dirty="0"/>
              <a:t> </a:t>
            </a:r>
            <a:r>
              <a:rPr lang="en-US" dirty="0" err="1"/>
              <a:t>lượng</a:t>
            </a:r>
            <a:r>
              <a:rPr lang="en-US" dirty="0"/>
              <a:t> </a:t>
            </a:r>
            <a:r>
              <a:rPr lang="en-US" dirty="0" err="1"/>
              <a:t>dữ</a:t>
            </a:r>
            <a:r>
              <a:rPr lang="en-US" dirty="0"/>
              <a:t> </a:t>
            </a:r>
            <a:r>
              <a:rPr lang="en-US" dirty="0" err="1"/>
              <a:t>liệu</a:t>
            </a:r>
            <a:r>
              <a:rPr lang="en-US" dirty="0"/>
              <a:t> </a:t>
            </a:r>
            <a:r>
              <a:rPr lang="en-US" dirty="0" err="1"/>
              <a:t>được</a:t>
            </a:r>
            <a:r>
              <a:rPr lang="en-US" dirty="0"/>
              <a:t> </a:t>
            </a:r>
            <a:r>
              <a:rPr lang="en-US" dirty="0" err="1"/>
              <a:t>truyền</a:t>
            </a:r>
            <a:r>
              <a:rPr lang="en-US" dirty="0"/>
              <a:t> </a:t>
            </a:r>
            <a:r>
              <a:rPr lang="en-US" dirty="0" err="1"/>
              <a:t>trên</a:t>
            </a:r>
            <a:r>
              <a:rPr lang="en-US" dirty="0"/>
              <a:t> </a:t>
            </a:r>
            <a:r>
              <a:rPr lang="en-US" dirty="0" err="1"/>
              <a:t>một</a:t>
            </a:r>
            <a:r>
              <a:rPr lang="en-US" dirty="0"/>
              <a:t> </a:t>
            </a:r>
            <a:r>
              <a:rPr lang="en-US" dirty="0" err="1"/>
              <a:t>đơn</a:t>
            </a:r>
            <a:r>
              <a:rPr lang="en-US" dirty="0"/>
              <a:t> </a:t>
            </a:r>
            <a:r>
              <a:rPr lang="en-US" dirty="0" err="1"/>
              <a:t>vị</a:t>
            </a:r>
            <a:r>
              <a:rPr lang="en-US" dirty="0"/>
              <a:t> </a:t>
            </a:r>
            <a:r>
              <a:rPr lang="en-US" dirty="0" err="1"/>
              <a:t>thời</a:t>
            </a:r>
            <a:r>
              <a:rPr lang="en-US" dirty="0"/>
              <a:t> </a:t>
            </a:r>
            <a:r>
              <a:rPr lang="en-US" dirty="0" err="1"/>
              <a:t>gian</a:t>
            </a:r>
            <a:r>
              <a:rPr lang="en-US" dirty="0"/>
              <a:t>. Bandwidth </a:t>
            </a:r>
            <a:r>
              <a:rPr lang="en-US" dirty="0" err="1"/>
              <a:t>cũng</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độ</a:t>
            </a:r>
            <a:r>
              <a:rPr lang="en-US" dirty="0"/>
              <a:t> </a:t>
            </a:r>
            <a:r>
              <a:rPr lang="en-US" dirty="0" err="1"/>
              <a:t>phức</a:t>
            </a:r>
            <a:r>
              <a:rPr lang="en-US" dirty="0"/>
              <a:t> </a:t>
            </a:r>
            <a:r>
              <a:rPr lang="en-US" dirty="0" err="1"/>
              <a:t>tạp</a:t>
            </a:r>
            <a:r>
              <a:rPr lang="en-US" dirty="0"/>
              <a:t> </a:t>
            </a:r>
            <a:r>
              <a:rPr lang="en-US" dirty="0" err="1"/>
              <a:t>của</a:t>
            </a:r>
            <a:r>
              <a:rPr lang="en-US" dirty="0"/>
              <a:t> </a:t>
            </a:r>
            <a:r>
              <a:rPr lang="en-US" dirty="0" err="1"/>
              <a:t>dữ</a:t>
            </a:r>
            <a:r>
              <a:rPr lang="en-US" dirty="0"/>
              <a:t> </a:t>
            </a:r>
            <a:r>
              <a:rPr lang="en-US" dirty="0" err="1"/>
              <a:t>liệu</a:t>
            </a:r>
            <a:r>
              <a:rPr lang="en-US" dirty="0"/>
              <a:t> </a:t>
            </a:r>
            <a:r>
              <a:rPr lang="en-US" dirty="0" err="1"/>
              <a:t>đối</a:t>
            </a:r>
            <a:r>
              <a:rPr lang="en-US" dirty="0"/>
              <a:t> </a:t>
            </a:r>
            <a:r>
              <a:rPr lang="en-US" dirty="0" err="1"/>
              <a:t>với</a:t>
            </a:r>
            <a:r>
              <a:rPr lang="en-US" dirty="0"/>
              <a:t> </a:t>
            </a:r>
            <a:r>
              <a:rPr lang="en-US" dirty="0" err="1"/>
              <a:t>khả</a:t>
            </a:r>
            <a:r>
              <a:rPr lang="en-US" dirty="0"/>
              <a:t> </a:t>
            </a:r>
            <a:r>
              <a:rPr lang="en-US" dirty="0" err="1"/>
              <a:t>năng</a:t>
            </a:r>
            <a:r>
              <a:rPr lang="en-US" dirty="0"/>
              <a:t> </a:t>
            </a:r>
            <a:r>
              <a:rPr lang="en-US" dirty="0" err="1"/>
              <a:t>của</a:t>
            </a:r>
            <a:r>
              <a:rPr lang="en-US" dirty="0"/>
              <a:t> </a:t>
            </a:r>
            <a:r>
              <a:rPr lang="en-US" dirty="0" err="1"/>
              <a:t>hệ</a:t>
            </a:r>
            <a:r>
              <a:rPr lang="en-US" dirty="0"/>
              <a:t> </a:t>
            </a:r>
            <a:r>
              <a:rPr lang="en-US" dirty="0" err="1"/>
              <a:t>thống</a:t>
            </a:r>
            <a:r>
              <a:rPr lang="en-US" dirty="0"/>
              <a:t>. </a:t>
            </a:r>
          </a:p>
          <a:p>
            <a:pPr algn="just"/>
            <a:r>
              <a:rPr lang="en-US" dirty="0" err="1"/>
              <a:t>Ví</a:t>
            </a:r>
            <a:r>
              <a:rPr lang="en-US" dirty="0"/>
              <a:t> </a:t>
            </a:r>
            <a:r>
              <a:rPr lang="en-US" dirty="0" err="1"/>
              <a:t>dụ</a:t>
            </a:r>
            <a:r>
              <a:rPr lang="en-US" dirty="0"/>
              <a:t>, </a:t>
            </a:r>
            <a:r>
              <a:rPr lang="en-US" dirty="0" err="1"/>
              <a:t>trong</a:t>
            </a:r>
            <a:r>
              <a:rPr lang="en-US" dirty="0"/>
              <a:t> 1 </a:t>
            </a:r>
            <a:r>
              <a:rPr lang="en-US" dirty="0" err="1"/>
              <a:t>giây</a:t>
            </a:r>
            <a:r>
              <a:rPr lang="en-US" dirty="0"/>
              <a:t>, download 1 </a:t>
            </a:r>
            <a:r>
              <a:rPr lang="en-US" dirty="0" err="1"/>
              <a:t>bức</a:t>
            </a:r>
            <a:r>
              <a:rPr lang="en-US" dirty="0"/>
              <a:t> </a:t>
            </a:r>
            <a:r>
              <a:rPr lang="en-US" dirty="0" err="1"/>
              <a:t>ảnh</a:t>
            </a:r>
            <a:r>
              <a:rPr lang="en-US" dirty="0"/>
              <a:t> </a:t>
            </a:r>
            <a:r>
              <a:rPr lang="en-US" dirty="0" err="1"/>
              <a:t>sẽ</a:t>
            </a:r>
            <a:r>
              <a:rPr lang="en-US" dirty="0"/>
              <a:t> </a:t>
            </a:r>
            <a:r>
              <a:rPr lang="en-US" dirty="0" err="1"/>
              <a:t>tốn</a:t>
            </a:r>
            <a:r>
              <a:rPr lang="en-US" dirty="0"/>
              <a:t> </a:t>
            </a:r>
            <a:r>
              <a:rPr lang="en-US" dirty="0" err="1"/>
              <a:t>nhiều</a:t>
            </a:r>
            <a:r>
              <a:rPr lang="en-US" dirty="0"/>
              <a:t> bandwidth </a:t>
            </a:r>
            <a:r>
              <a:rPr lang="en-US" dirty="0" err="1"/>
              <a:t>hơn</a:t>
            </a:r>
            <a:r>
              <a:rPr lang="en-US" dirty="0"/>
              <a:t> </a:t>
            </a:r>
            <a:r>
              <a:rPr lang="en-US" dirty="0" err="1"/>
              <a:t>là</a:t>
            </a:r>
            <a:r>
              <a:rPr lang="en-US" dirty="0"/>
              <a:t> download 1 </a:t>
            </a:r>
            <a:r>
              <a:rPr lang="en-US" dirty="0" err="1"/>
              <a:t>trang</a:t>
            </a:r>
            <a:r>
              <a:rPr lang="en-US" dirty="0"/>
              <a:t> </a:t>
            </a:r>
            <a:r>
              <a:rPr lang="en-US" dirty="0" err="1"/>
              <a:t>văn</a:t>
            </a:r>
            <a:r>
              <a:rPr lang="en-US" dirty="0"/>
              <a:t> </a:t>
            </a:r>
            <a:r>
              <a:rPr lang="en-US" dirty="0" err="1"/>
              <a:t>bản</a:t>
            </a:r>
            <a:r>
              <a:rPr lang="en-US" dirty="0"/>
              <a:t> </a:t>
            </a:r>
            <a:r>
              <a:rPr lang="en-US" dirty="0" err="1"/>
              <a:t>thô</a:t>
            </a:r>
            <a:r>
              <a:rPr lang="en-US" dirty="0"/>
              <a:t> ( </a:t>
            </a:r>
            <a:r>
              <a:rPr lang="en-US" dirty="0" err="1"/>
              <a:t>chỉ</a:t>
            </a:r>
            <a:r>
              <a:rPr lang="en-US" dirty="0"/>
              <a:t> </a:t>
            </a:r>
            <a:r>
              <a:rPr lang="en-US" dirty="0" err="1"/>
              <a:t>có</a:t>
            </a:r>
            <a:r>
              <a:rPr lang="en-US" dirty="0"/>
              <a:t> </a:t>
            </a:r>
            <a:r>
              <a:rPr lang="en-US" dirty="0" err="1"/>
              <a:t>chữ</a:t>
            </a:r>
            <a:r>
              <a:rPr lang="en-US" dirty="0"/>
              <a:t> ).</a:t>
            </a:r>
          </a:p>
          <a:p>
            <a:pPr algn="just" eaLnBrk="1" hangingPunct="1"/>
            <a:endParaRPr lang="en-US" dirty="0"/>
          </a:p>
          <a:p>
            <a:pPr algn="just" eaLnBrk="1" hangingPunct="1"/>
            <a:endParaRPr lang="en-US" dirty="0"/>
          </a:p>
        </p:txBody>
      </p:sp>
    </p:spTree>
    <p:extLst>
      <p:ext uri="{BB962C8B-B14F-4D97-AF65-F5344CB8AC3E}">
        <p14:creationId xmlns:p14="http://schemas.microsoft.com/office/powerpoint/2010/main" val="318032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33DA-B6DE-4ABA-B9F4-27F5AC2B0F93}"/>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A0141B72-FE18-43E9-B67B-0A11D2398A59}"/>
              </a:ext>
            </a:extLst>
          </p:cNvPr>
          <p:cNvSpPr>
            <a:spLocks noGrp="1"/>
          </p:cNvSpPr>
          <p:nvPr>
            <p:ph idx="1"/>
          </p:nvPr>
        </p:nvSpPr>
        <p:spPr>
          <a:xfrm>
            <a:off x="508000" y="1066800"/>
            <a:ext cx="5326942" cy="5486400"/>
          </a:xfrm>
        </p:spPr>
        <p:txBody>
          <a:bodyPr/>
          <a:lstStyle/>
          <a:p>
            <a:pPr algn="just"/>
            <a:r>
              <a:rPr lang="vi-VN" dirty="0"/>
              <a:t>Máy tính của thập niên 1940 là các thiết bị cơ-điện tử lớn và rất dễ hỏng.</a:t>
            </a:r>
            <a:endParaRPr lang="en-US" dirty="0"/>
          </a:p>
          <a:p>
            <a:pPr algn="just"/>
            <a:r>
              <a:rPr lang="vi-VN" dirty="0"/>
              <a:t>Sự phát minh ra transistor bán dẫn vào năm 1947 tạo ra cơ hội để làm ra chiếc máy tính nhỏ và đáng tin cậy hơn.</a:t>
            </a:r>
            <a:endParaRPr lang="en-US" dirty="0"/>
          </a:p>
          <a:p>
            <a:pPr algn="just"/>
            <a:endParaRPr lang="en-US" dirty="0"/>
          </a:p>
        </p:txBody>
      </p:sp>
      <p:pic>
        <p:nvPicPr>
          <p:cNvPr id="1026" name="Picture 2" descr="Káº¿t quáº£ hÃ¬nh áº£nh cho mÃ¡y tÃ­nh cÆ¡ Äiá»n tá»­ Äáº§u tiÃªn">
            <a:extLst>
              <a:ext uri="{FF2B5EF4-FFF2-40B4-BE49-F238E27FC236}">
                <a16:creationId xmlns:a16="http://schemas.microsoft.com/office/drawing/2014/main" id="{41BBC893-7573-431E-BE3F-D37C25DB2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36482"/>
            <a:ext cx="6030801" cy="402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66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VII.1. BĂNG THÔNG</a:t>
            </a:r>
          </a:p>
        </p:txBody>
      </p:sp>
      <p:sp>
        <p:nvSpPr>
          <p:cNvPr id="3" name="Content Placeholder 2"/>
          <p:cNvSpPr>
            <a:spLocks noGrp="1"/>
          </p:cNvSpPr>
          <p:nvPr>
            <p:ph idx="1"/>
          </p:nvPr>
        </p:nvSpPr>
        <p:spPr/>
        <p:txBody>
          <a:bodyPr/>
          <a:lstStyle/>
          <a:p>
            <a:endParaRPr lang="en-US" dirty="0"/>
          </a:p>
        </p:txBody>
      </p:sp>
      <p:pic>
        <p:nvPicPr>
          <p:cNvPr id="20482" name="Picture 2" descr="http://imgs.vietnamnet.vn/Images/vnn/2015/06/02/17/20150602173049-cmc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658" y="3551903"/>
            <a:ext cx="53067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hungquan.com/uploads/News/08062015/206811261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166" y="1066801"/>
            <a:ext cx="6577768" cy="236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VII.1. BĂNG THÔNG</a:t>
            </a:r>
          </a:p>
        </p:txBody>
      </p:sp>
      <p:sp>
        <p:nvSpPr>
          <p:cNvPr id="3" name="Content Placeholder 2"/>
          <p:cNvSpPr>
            <a:spLocks noGrp="1"/>
          </p:cNvSpPr>
          <p:nvPr>
            <p:ph idx="1"/>
          </p:nvPr>
        </p:nvSpPr>
        <p:spPr/>
        <p:txBody>
          <a:bodyPr/>
          <a:lstStyle/>
          <a:p>
            <a:endParaRPr lang="en-US" dirty="0"/>
          </a:p>
        </p:txBody>
      </p:sp>
      <p:pic>
        <p:nvPicPr>
          <p:cNvPr id="1026" name="Picture 2" descr="http://1.bp.blogspot.com/_wH4q7agRmuY/SwQwpYCpeUI/AAAAAAAAAFs/fAA-3jgqRjI/s1600/Bandwidth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55290"/>
            <a:ext cx="6629400" cy="494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58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VII.1. BĂNG THÔNG</a:t>
            </a:r>
          </a:p>
        </p:txBody>
      </p:sp>
      <p:sp>
        <p:nvSpPr>
          <p:cNvPr id="3" name="Content Placeholder 2"/>
          <p:cNvSpPr>
            <a:spLocks noGrp="1"/>
          </p:cNvSpPr>
          <p:nvPr>
            <p:ph idx="1"/>
          </p:nvPr>
        </p:nvSpPr>
        <p:spPr/>
        <p:txBody>
          <a:bodyPr/>
          <a:lstStyle/>
          <a:p>
            <a:endParaRPr lang="en-US"/>
          </a:p>
        </p:txBody>
      </p:sp>
      <p:pic>
        <p:nvPicPr>
          <p:cNvPr id="2052" name="Picture 4" descr="http://1.bp.blogspot.com/_wH4q7agRmuY/SwQv5q-k7_I/AAAAAAAAAFk/5JkaeyKFU2A/s1600/Bandwidth.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7391400" cy="552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65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VII.1. BĂNG THÔNG</a:t>
            </a:r>
          </a:p>
        </p:txBody>
      </p:sp>
      <p:sp>
        <p:nvSpPr>
          <p:cNvPr id="3" name="Content Placeholder 2"/>
          <p:cNvSpPr>
            <a:spLocks noGrp="1"/>
          </p:cNvSpPr>
          <p:nvPr>
            <p:ph idx="1"/>
          </p:nvPr>
        </p:nvSpPr>
        <p:spPr/>
        <p:txBody>
          <a:bodyPr/>
          <a:lstStyle/>
          <a:p>
            <a:endParaRPr lang="en-US"/>
          </a:p>
        </p:txBody>
      </p:sp>
      <p:pic>
        <p:nvPicPr>
          <p:cNvPr id="3074" name="Picture 2" descr="http://sunesysllc.files.wordpress.com/2013/04/highway-w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1"/>
            <a:ext cx="7086600" cy="557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52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CB9-B0E3-4B50-8191-E799664BBBF7}"/>
              </a:ext>
            </a:extLst>
          </p:cNvPr>
          <p:cNvSpPr>
            <a:spLocks noGrp="1"/>
          </p:cNvSpPr>
          <p:nvPr>
            <p:ph type="title"/>
          </p:nvPr>
        </p:nvSpPr>
        <p:spPr/>
        <p:txBody>
          <a:bodyPr/>
          <a:lstStyle/>
          <a:p>
            <a:r>
              <a:rPr lang="en-US" dirty="0"/>
              <a:t>VII.2. ĐỘ TRỄ</a:t>
            </a:r>
          </a:p>
        </p:txBody>
      </p:sp>
      <p:sp>
        <p:nvSpPr>
          <p:cNvPr id="3" name="Content Placeholder 2">
            <a:extLst>
              <a:ext uri="{FF2B5EF4-FFF2-40B4-BE49-F238E27FC236}">
                <a16:creationId xmlns:a16="http://schemas.microsoft.com/office/drawing/2014/main" id="{2A48BF83-6CE5-4764-93B9-52284FA00C63}"/>
              </a:ext>
            </a:extLst>
          </p:cNvPr>
          <p:cNvSpPr>
            <a:spLocks noGrp="1"/>
          </p:cNvSpPr>
          <p:nvPr>
            <p:ph idx="1"/>
          </p:nvPr>
        </p:nvSpPr>
        <p:spPr/>
        <p:txBody>
          <a:bodyPr/>
          <a:lstStyle/>
          <a:p>
            <a:pPr algn="just"/>
            <a:r>
              <a:rPr lang="en-US" dirty="0"/>
              <a:t>Đ</a:t>
            </a:r>
            <a:r>
              <a:rPr lang="vi-VN" dirty="0"/>
              <a:t>ộ trễ</a:t>
            </a:r>
            <a:r>
              <a:rPr lang="en-US" dirty="0"/>
              <a:t> (latency)</a:t>
            </a:r>
            <a:r>
              <a:rPr lang="vi-VN" dirty="0"/>
              <a:t> của tốc độ mạng ở đây là thể hiện cho sự chậm trễ thường phát sinh trong xữ lý dữ liệu của mạng máy tính.</a:t>
            </a:r>
            <a:endParaRPr lang="en-US" dirty="0"/>
          </a:p>
          <a:p>
            <a:pPr algn="just"/>
            <a:r>
              <a:rPr lang="vi-VN" dirty="0"/>
              <a:t>Ngược lại với băng thông, độ trễ càng nhỏ thì tốc độ mạng càng nhanh và delay càng ít</a:t>
            </a:r>
            <a:r>
              <a:rPr lang="en-US" dirty="0"/>
              <a:t>.</a:t>
            </a:r>
            <a:r>
              <a:rPr lang="vi-VN" dirty="0"/>
              <a:t> </a:t>
            </a:r>
            <a:r>
              <a:rPr lang="en-US" dirty="0"/>
              <a:t>N</a:t>
            </a:r>
            <a:r>
              <a:rPr lang="vi-VN" dirty="0"/>
              <a:t>gược lại, độ trễ càng nhiều thì tốc độ mạng càng chậm và delay càng nhiều. </a:t>
            </a:r>
            <a:endParaRPr lang="en-US" dirty="0"/>
          </a:p>
          <a:p>
            <a:pPr algn="just"/>
            <a:r>
              <a:rPr lang="vi-VN" dirty="0"/>
              <a:t>Bên cạnh đó độ trễ cũng bị ảnh hưởng bởi môi trường xung quanh hoặc do máy chủ, proxy...</a:t>
            </a:r>
            <a:endParaRPr lang="en-US" dirty="0"/>
          </a:p>
        </p:txBody>
      </p:sp>
    </p:spTree>
    <p:extLst>
      <p:ext uri="{BB962C8B-B14F-4D97-AF65-F5344CB8AC3E}">
        <p14:creationId xmlns:p14="http://schemas.microsoft.com/office/powerpoint/2010/main" val="1812675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98C2-2082-4724-854F-36528EAF03B0}"/>
              </a:ext>
            </a:extLst>
          </p:cNvPr>
          <p:cNvSpPr>
            <a:spLocks noGrp="1"/>
          </p:cNvSpPr>
          <p:nvPr>
            <p:ph type="title"/>
          </p:nvPr>
        </p:nvSpPr>
        <p:spPr/>
        <p:txBody>
          <a:bodyPr/>
          <a:lstStyle/>
          <a:p>
            <a:r>
              <a:rPr lang="en-US" dirty="0"/>
              <a:t>VII.2. ĐỘ TRỄ</a:t>
            </a:r>
          </a:p>
        </p:txBody>
      </p:sp>
      <p:sp>
        <p:nvSpPr>
          <p:cNvPr id="3" name="Content Placeholder 2">
            <a:extLst>
              <a:ext uri="{FF2B5EF4-FFF2-40B4-BE49-F238E27FC236}">
                <a16:creationId xmlns:a16="http://schemas.microsoft.com/office/drawing/2014/main" id="{01DC5F5B-C191-401D-B38C-FFDA768A46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0F0FF0F-F1C6-4418-A647-955549F58661}"/>
              </a:ext>
            </a:extLst>
          </p:cNvPr>
          <p:cNvPicPr>
            <a:picLocks noChangeAspect="1"/>
          </p:cNvPicPr>
          <p:nvPr/>
        </p:nvPicPr>
        <p:blipFill>
          <a:blip r:embed="rId2"/>
          <a:stretch>
            <a:fillRect/>
          </a:stretch>
        </p:blipFill>
        <p:spPr>
          <a:xfrm>
            <a:off x="2098543" y="1807490"/>
            <a:ext cx="8208153" cy="2717375"/>
          </a:xfrm>
          <a:prstGeom prst="rect">
            <a:avLst/>
          </a:prstGeom>
        </p:spPr>
      </p:pic>
    </p:spTree>
    <p:extLst>
      <p:ext uri="{BB962C8B-B14F-4D97-AF65-F5344CB8AC3E}">
        <p14:creationId xmlns:p14="http://schemas.microsoft.com/office/powerpoint/2010/main" val="2962161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9617-62E0-41F8-B4F6-08FB03E44004}"/>
              </a:ext>
            </a:extLst>
          </p:cNvPr>
          <p:cNvSpPr>
            <a:spLocks noGrp="1"/>
          </p:cNvSpPr>
          <p:nvPr>
            <p:ph type="title"/>
          </p:nvPr>
        </p:nvSpPr>
        <p:spPr/>
        <p:txBody>
          <a:bodyPr/>
          <a:lstStyle/>
          <a:p>
            <a:r>
              <a:rPr lang="en-US" dirty="0"/>
              <a:t>VII.2. ĐỘ TRỄ</a:t>
            </a:r>
          </a:p>
        </p:txBody>
      </p:sp>
      <p:sp>
        <p:nvSpPr>
          <p:cNvPr id="3" name="Content Placeholder 2">
            <a:extLst>
              <a:ext uri="{FF2B5EF4-FFF2-40B4-BE49-F238E27FC236}">
                <a16:creationId xmlns:a16="http://schemas.microsoft.com/office/drawing/2014/main" id="{E7692E54-3929-492D-BDFB-5A05016CDB8F}"/>
              </a:ext>
            </a:extLst>
          </p:cNvPr>
          <p:cNvSpPr>
            <a:spLocks noGrp="1"/>
          </p:cNvSpPr>
          <p:nvPr>
            <p:ph idx="1"/>
          </p:nvPr>
        </p:nvSpPr>
        <p:spPr>
          <a:xfrm>
            <a:off x="508000" y="1066800"/>
            <a:ext cx="4535340" cy="5486400"/>
          </a:xfrm>
        </p:spPr>
        <p:txBody>
          <a:bodyPr/>
          <a:lstStyle/>
          <a:p>
            <a:pPr algn="just"/>
            <a:r>
              <a:rPr lang="en-US" dirty="0" err="1"/>
              <a:t>Nguyên</a:t>
            </a:r>
            <a:r>
              <a:rPr lang="en-US" dirty="0"/>
              <a:t> </a:t>
            </a:r>
            <a:r>
              <a:rPr lang="en-US" dirty="0" err="1"/>
              <a:t>nhân</a:t>
            </a:r>
            <a:r>
              <a:rPr lang="en-US" dirty="0"/>
              <a:t> </a:t>
            </a:r>
            <a:r>
              <a:rPr lang="en-US" dirty="0" err="1"/>
              <a:t>gây</a:t>
            </a:r>
            <a:r>
              <a:rPr lang="en-US" dirty="0"/>
              <a:t> ra </a:t>
            </a:r>
            <a:r>
              <a:rPr lang="en-US" dirty="0" err="1"/>
              <a:t>trễ</a:t>
            </a:r>
            <a:r>
              <a:rPr lang="en-US" dirty="0"/>
              <a:t> </a:t>
            </a:r>
            <a:r>
              <a:rPr lang="en-US" dirty="0" err="1"/>
              <a:t>gồm</a:t>
            </a:r>
            <a:r>
              <a:rPr lang="en-US" dirty="0"/>
              <a:t>:</a:t>
            </a:r>
          </a:p>
          <a:p>
            <a:pPr lvl="1" algn="just"/>
            <a:r>
              <a:rPr lang="en-US" b="1" dirty="0"/>
              <a:t>Processing delay</a:t>
            </a:r>
          </a:p>
          <a:p>
            <a:pPr lvl="1" algn="just"/>
            <a:r>
              <a:rPr lang="en-US" b="1" dirty="0"/>
              <a:t>Queuing delay</a:t>
            </a:r>
          </a:p>
          <a:p>
            <a:pPr lvl="1" algn="just"/>
            <a:r>
              <a:rPr lang="en-US" b="1" dirty="0"/>
              <a:t>Propagation delay</a:t>
            </a:r>
          </a:p>
          <a:p>
            <a:pPr algn="just"/>
            <a:r>
              <a:rPr lang="en-US" dirty="0" err="1"/>
              <a:t>Độ</a:t>
            </a:r>
            <a:r>
              <a:rPr lang="en-US" dirty="0"/>
              <a:t> </a:t>
            </a:r>
            <a:r>
              <a:rPr lang="en-US" dirty="0" err="1"/>
              <a:t>trễ</a:t>
            </a:r>
            <a:r>
              <a:rPr lang="en-US" dirty="0"/>
              <a:t> đ</a:t>
            </a:r>
            <a:r>
              <a:rPr lang="vi-VN" dirty="0"/>
              <a:t>ư</a:t>
            </a:r>
            <a:r>
              <a:rPr lang="en-US" dirty="0" err="1"/>
              <a:t>ợc</a:t>
            </a:r>
            <a:r>
              <a:rPr lang="en-US" dirty="0"/>
              <a:t> </a:t>
            </a:r>
            <a:r>
              <a:rPr lang="en-US" dirty="0" err="1"/>
              <a:t>tính</a:t>
            </a:r>
            <a:r>
              <a:rPr lang="en-US" dirty="0"/>
              <a:t> </a:t>
            </a:r>
            <a:r>
              <a:rPr lang="en-US" dirty="0" err="1"/>
              <a:t>bằng</a:t>
            </a:r>
            <a:r>
              <a:rPr lang="en-US" dirty="0"/>
              <a:t> </a:t>
            </a:r>
            <a:r>
              <a:rPr lang="en-US" dirty="0" err="1"/>
              <a:t>tổng</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ba</a:t>
            </a:r>
            <a:r>
              <a:rPr lang="en-US" dirty="0"/>
              <a:t> </a:t>
            </a:r>
            <a:r>
              <a:rPr lang="en-US" dirty="0" err="1"/>
              <a:t>nguyên</a:t>
            </a:r>
            <a:r>
              <a:rPr lang="en-US" dirty="0"/>
              <a:t> </a:t>
            </a:r>
            <a:r>
              <a:rPr lang="en-US" dirty="0" err="1"/>
              <a:t>nhân</a:t>
            </a:r>
            <a:r>
              <a:rPr lang="en-US" dirty="0"/>
              <a:t> </a:t>
            </a:r>
            <a:r>
              <a:rPr lang="en-US" dirty="0" err="1"/>
              <a:t>trên</a:t>
            </a:r>
            <a:r>
              <a:rPr lang="en-US" dirty="0"/>
              <a:t>.</a:t>
            </a:r>
          </a:p>
          <a:p>
            <a:pPr lvl="1" algn="just"/>
            <a:endParaRPr lang="en-US" dirty="0"/>
          </a:p>
        </p:txBody>
      </p:sp>
      <p:pic>
        <p:nvPicPr>
          <p:cNvPr id="22530" name="Picture 2" descr="http://3.bp.blogspot.com/-EqUaWG4SwQQ/U4wwZFlWkzI/AAAAAAAAAAw/l7lXUVZitoY/s1600/2-3.PNG">
            <a:extLst>
              <a:ext uri="{FF2B5EF4-FFF2-40B4-BE49-F238E27FC236}">
                <a16:creationId xmlns:a16="http://schemas.microsoft.com/office/drawing/2014/main" id="{2DF70A81-5335-47A0-9C8D-87F1487B5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691" y="1864151"/>
            <a:ext cx="7443650" cy="266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23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705D-307F-4587-87DF-6A9428C8E6E4}"/>
              </a:ext>
            </a:extLst>
          </p:cNvPr>
          <p:cNvSpPr>
            <a:spLocks noGrp="1"/>
          </p:cNvSpPr>
          <p:nvPr>
            <p:ph type="title"/>
          </p:nvPr>
        </p:nvSpPr>
        <p:spPr/>
        <p:txBody>
          <a:bodyPr/>
          <a:lstStyle/>
          <a:p>
            <a:r>
              <a:rPr lang="en-US" dirty="0"/>
              <a:t>VII.3. MẤT GÓI TIN</a:t>
            </a:r>
          </a:p>
        </p:txBody>
      </p:sp>
      <p:sp>
        <p:nvSpPr>
          <p:cNvPr id="3" name="Content Placeholder 2">
            <a:extLst>
              <a:ext uri="{FF2B5EF4-FFF2-40B4-BE49-F238E27FC236}">
                <a16:creationId xmlns:a16="http://schemas.microsoft.com/office/drawing/2014/main" id="{E1F93075-1AA2-42F3-9C87-8ACC43001C5C}"/>
              </a:ext>
            </a:extLst>
          </p:cNvPr>
          <p:cNvSpPr>
            <a:spLocks noGrp="1"/>
          </p:cNvSpPr>
          <p:nvPr>
            <p:ph idx="1"/>
          </p:nvPr>
        </p:nvSpPr>
        <p:spPr/>
        <p:txBody>
          <a:bodyPr/>
          <a:lstStyle/>
          <a:p>
            <a:r>
              <a:rPr lang="vi-VN" dirty="0"/>
              <a:t>Mất gói tin thông thường xảy ra khi các router hết bộ nhớ đệm ở hàng đợi cổng ra.</a:t>
            </a:r>
            <a:endParaRPr lang="en-US" dirty="0"/>
          </a:p>
        </p:txBody>
      </p:sp>
      <p:pic>
        <p:nvPicPr>
          <p:cNvPr id="23554" name="Picture 2" descr="http://3.bp.blogspot.com/-TQsZ3gri5us/U4wwZsVz5pI/AAAAAAAAABI/ZSf_U6zGoFM/s1600/2-4.PNG">
            <a:extLst>
              <a:ext uri="{FF2B5EF4-FFF2-40B4-BE49-F238E27FC236}">
                <a16:creationId xmlns:a16="http://schemas.microsoft.com/office/drawing/2014/main" id="{DFE400B6-B9DE-42AC-862C-8C445E958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535" y="2317766"/>
            <a:ext cx="61912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91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7F15-BAFE-4699-B013-D8924F70B4A2}"/>
              </a:ext>
            </a:extLst>
          </p:cNvPr>
          <p:cNvSpPr>
            <a:spLocks noGrp="1"/>
          </p:cNvSpPr>
          <p:nvPr>
            <p:ph type="title"/>
          </p:nvPr>
        </p:nvSpPr>
        <p:spPr/>
        <p:txBody>
          <a:bodyPr/>
          <a:lstStyle/>
          <a:p>
            <a:r>
              <a:rPr lang="en-US" dirty="0"/>
              <a:t>VII.3. MẤT GÓI TIN</a:t>
            </a:r>
          </a:p>
        </p:txBody>
      </p:sp>
      <p:sp>
        <p:nvSpPr>
          <p:cNvPr id="3" name="Content Placeholder 2">
            <a:extLst>
              <a:ext uri="{FF2B5EF4-FFF2-40B4-BE49-F238E27FC236}">
                <a16:creationId xmlns:a16="http://schemas.microsoft.com/office/drawing/2014/main" id="{EABE71F9-FDEE-437E-8C21-E6F7862B00A3}"/>
              </a:ext>
            </a:extLst>
          </p:cNvPr>
          <p:cNvSpPr>
            <a:spLocks noGrp="1"/>
          </p:cNvSpPr>
          <p:nvPr>
            <p:ph idx="1"/>
          </p:nvPr>
        </p:nvSpPr>
        <p:spPr/>
        <p:txBody>
          <a:bodyPr/>
          <a:lstStyle/>
          <a:p>
            <a:r>
              <a:rPr lang="vi-VN" dirty="0"/>
              <a:t>Router cũng đánh rớt các gói tin với nhiều lý do khác, ví dụ như:</a:t>
            </a:r>
            <a:endParaRPr lang="en-US" dirty="0"/>
          </a:p>
          <a:p>
            <a:pPr lvl="1"/>
            <a:r>
              <a:rPr lang="en-US" dirty="0" err="1"/>
              <a:t>Hàng</a:t>
            </a:r>
            <a:r>
              <a:rPr lang="en-US" dirty="0"/>
              <a:t> </a:t>
            </a:r>
            <a:r>
              <a:rPr lang="en-US" dirty="0" err="1"/>
              <a:t>đợi</a:t>
            </a:r>
            <a:r>
              <a:rPr lang="en-US" dirty="0"/>
              <a:t> </a:t>
            </a:r>
            <a:r>
              <a:rPr lang="en-US" dirty="0" err="1"/>
              <a:t>vào</a:t>
            </a:r>
            <a:r>
              <a:rPr lang="en-US" dirty="0"/>
              <a:t> – CPU </a:t>
            </a:r>
            <a:r>
              <a:rPr lang="en-US" dirty="0" err="1"/>
              <a:t>bị</a:t>
            </a:r>
            <a:r>
              <a:rPr lang="en-US" dirty="0"/>
              <a:t> </a:t>
            </a:r>
            <a:r>
              <a:rPr lang="en-US" dirty="0" err="1"/>
              <a:t>tắc</a:t>
            </a:r>
            <a:r>
              <a:rPr lang="en-US" dirty="0"/>
              <a:t> </a:t>
            </a:r>
            <a:r>
              <a:rPr lang="en-US" dirty="0" err="1"/>
              <a:t>nghẽn</a:t>
            </a:r>
            <a:r>
              <a:rPr lang="en-US" dirty="0"/>
              <a:t> </a:t>
            </a:r>
            <a:r>
              <a:rPr lang="en-US" dirty="0" err="1"/>
              <a:t>và</a:t>
            </a:r>
            <a:r>
              <a:rPr lang="en-US" dirty="0"/>
              <a:t> </a:t>
            </a:r>
            <a:r>
              <a:rPr lang="en-US" dirty="0" err="1"/>
              <a:t>không</a:t>
            </a:r>
            <a:r>
              <a:rPr lang="en-US" dirty="0"/>
              <a:t> </a:t>
            </a:r>
            <a:r>
              <a:rPr lang="en-US" dirty="0" err="1"/>
              <a:t>thể</a:t>
            </a:r>
            <a:r>
              <a:rPr lang="en-US" dirty="0"/>
              <a:t> </a:t>
            </a:r>
            <a:r>
              <a:rPr lang="en-US" dirty="0" err="1"/>
              <a:t>xử</a:t>
            </a:r>
            <a:r>
              <a:rPr lang="en-US" dirty="0"/>
              <a:t> </a:t>
            </a:r>
            <a:r>
              <a:rPr lang="en-US" dirty="0" err="1"/>
              <a:t>lý</a:t>
            </a:r>
            <a:r>
              <a:rPr lang="en-US" dirty="0"/>
              <a:t> </a:t>
            </a:r>
            <a:r>
              <a:rPr lang="en-US" dirty="0" err="1"/>
              <a:t>các</a:t>
            </a:r>
            <a:r>
              <a:rPr lang="en-US" dirty="0"/>
              <a:t> </a:t>
            </a:r>
            <a:r>
              <a:rPr lang="en-US" dirty="0" err="1"/>
              <a:t>gói</a:t>
            </a:r>
            <a:r>
              <a:rPr lang="en-US" dirty="0"/>
              <a:t> tin ( </a:t>
            </a:r>
            <a:r>
              <a:rPr lang="en-US" dirty="0" err="1"/>
              <a:t>hàng</a:t>
            </a:r>
            <a:r>
              <a:rPr lang="en-US" dirty="0"/>
              <a:t> </a:t>
            </a:r>
            <a:r>
              <a:rPr lang="en-US" dirty="0" err="1"/>
              <a:t>đợi</a:t>
            </a:r>
            <a:r>
              <a:rPr lang="en-US" dirty="0"/>
              <a:t> </a:t>
            </a:r>
            <a:r>
              <a:rPr lang="en-US" dirty="0" err="1"/>
              <a:t>cổng</a:t>
            </a:r>
            <a:r>
              <a:rPr lang="en-US" dirty="0"/>
              <a:t> </a:t>
            </a:r>
            <a:r>
              <a:rPr lang="en-US" dirty="0" err="1"/>
              <a:t>vào</a:t>
            </a:r>
            <a:r>
              <a:rPr lang="en-US" dirty="0"/>
              <a:t> </a:t>
            </a:r>
            <a:r>
              <a:rPr lang="en-US" dirty="0" err="1"/>
              <a:t>đầy</a:t>
            </a:r>
            <a:r>
              <a:rPr lang="en-US" dirty="0"/>
              <a:t>).</a:t>
            </a:r>
          </a:p>
          <a:p>
            <a:pPr lvl="1"/>
            <a:r>
              <a:rPr lang="en-US" dirty="0" err="1"/>
              <a:t>Từ</a:t>
            </a:r>
            <a:r>
              <a:rPr lang="en-US" dirty="0"/>
              <a:t> </a:t>
            </a:r>
            <a:r>
              <a:rPr lang="en-US" dirty="0" err="1"/>
              <a:t>chối</a:t>
            </a:r>
            <a:r>
              <a:rPr lang="en-US" dirty="0"/>
              <a:t> – </a:t>
            </a:r>
            <a:r>
              <a:rPr lang="en-US" dirty="0" err="1"/>
              <a:t>bộ</a:t>
            </a:r>
            <a:r>
              <a:rPr lang="en-US" dirty="0"/>
              <a:t> </a:t>
            </a:r>
            <a:r>
              <a:rPr lang="en-US" dirty="0" err="1"/>
              <a:t>nhớ</a:t>
            </a:r>
            <a:r>
              <a:rPr lang="en-US" dirty="0"/>
              <a:t> </a:t>
            </a:r>
            <a:r>
              <a:rPr lang="en-US" dirty="0" err="1"/>
              <a:t>đệm</a:t>
            </a:r>
            <a:r>
              <a:rPr lang="en-US" dirty="0"/>
              <a:t> </a:t>
            </a:r>
            <a:r>
              <a:rPr lang="en-US" dirty="0" err="1"/>
              <a:t>của</a:t>
            </a:r>
            <a:r>
              <a:rPr lang="en-US" dirty="0"/>
              <a:t> router </a:t>
            </a:r>
            <a:r>
              <a:rPr lang="en-US" dirty="0" err="1"/>
              <a:t>đầy</a:t>
            </a:r>
            <a:r>
              <a:rPr lang="en-US" dirty="0"/>
              <a:t>.</a:t>
            </a:r>
          </a:p>
          <a:p>
            <a:pPr lvl="1"/>
            <a:r>
              <a:rPr lang="en-US" dirty="0" err="1"/>
              <a:t>Tràn</a:t>
            </a:r>
            <a:r>
              <a:rPr lang="en-US" dirty="0"/>
              <a:t> – CPU </a:t>
            </a:r>
            <a:r>
              <a:rPr lang="en-US" dirty="0" err="1"/>
              <a:t>bị</a:t>
            </a:r>
            <a:r>
              <a:rPr lang="en-US" dirty="0"/>
              <a:t> </a:t>
            </a:r>
            <a:r>
              <a:rPr lang="en-US" dirty="0" err="1"/>
              <a:t>tắc</a:t>
            </a:r>
            <a:r>
              <a:rPr lang="en-US" dirty="0"/>
              <a:t> </a:t>
            </a:r>
            <a:r>
              <a:rPr lang="en-US" dirty="0" err="1"/>
              <a:t>nghẽn</a:t>
            </a:r>
            <a:r>
              <a:rPr lang="en-US" dirty="0"/>
              <a:t> </a:t>
            </a:r>
            <a:r>
              <a:rPr lang="en-US" dirty="0" err="1"/>
              <a:t>và</a:t>
            </a:r>
            <a:r>
              <a:rPr lang="en-US" dirty="0"/>
              <a:t> </a:t>
            </a:r>
            <a:r>
              <a:rPr lang="en-US" dirty="0" err="1"/>
              <a:t>không</a:t>
            </a:r>
            <a:r>
              <a:rPr lang="en-US" dirty="0"/>
              <a:t> </a:t>
            </a:r>
            <a:r>
              <a:rPr lang="en-US" dirty="0" err="1"/>
              <a:t>thể</a:t>
            </a:r>
            <a:r>
              <a:rPr lang="en-US" dirty="0"/>
              <a:t> </a:t>
            </a:r>
            <a:r>
              <a:rPr lang="en-US" dirty="0" err="1"/>
              <a:t>chỉ</a:t>
            </a:r>
            <a:r>
              <a:rPr lang="en-US" dirty="0"/>
              <a:t> </a:t>
            </a:r>
            <a:r>
              <a:rPr lang="en-US" dirty="0" err="1"/>
              <a:t>định</a:t>
            </a:r>
            <a:r>
              <a:rPr lang="en-US" dirty="0"/>
              <a:t> </a:t>
            </a:r>
            <a:r>
              <a:rPr lang="en-US" dirty="0" err="1"/>
              <a:t>bộ</a:t>
            </a:r>
            <a:r>
              <a:rPr lang="en-US" dirty="0"/>
              <a:t> </a:t>
            </a:r>
            <a:r>
              <a:rPr lang="en-US" dirty="0" err="1"/>
              <a:t>nhớ</a:t>
            </a:r>
            <a:r>
              <a:rPr lang="en-US" dirty="0"/>
              <a:t> </a:t>
            </a:r>
            <a:r>
              <a:rPr lang="en-US" dirty="0" err="1"/>
              <a:t>đệm</a:t>
            </a:r>
            <a:r>
              <a:rPr lang="en-US" dirty="0"/>
              <a:t> </a:t>
            </a:r>
            <a:r>
              <a:rPr lang="en-US" dirty="0" err="1"/>
              <a:t>cho</a:t>
            </a:r>
            <a:r>
              <a:rPr lang="en-US" dirty="0"/>
              <a:t> </a:t>
            </a:r>
            <a:r>
              <a:rPr lang="en-US" dirty="0" err="1"/>
              <a:t>gói</a:t>
            </a:r>
            <a:r>
              <a:rPr lang="en-US" dirty="0"/>
              <a:t> tin </a:t>
            </a:r>
            <a:r>
              <a:rPr lang="en-US" dirty="0" err="1"/>
              <a:t>mới</a:t>
            </a:r>
            <a:r>
              <a:rPr lang="en-US" dirty="0"/>
              <a:t>.</a:t>
            </a:r>
          </a:p>
          <a:p>
            <a:pPr lvl="1"/>
            <a:r>
              <a:rPr lang="en-US" dirty="0" err="1"/>
              <a:t>Lỗi</a:t>
            </a:r>
            <a:r>
              <a:rPr lang="en-US" dirty="0"/>
              <a:t> </a:t>
            </a:r>
            <a:r>
              <a:rPr lang="en-US" dirty="0" err="1"/>
              <a:t>khung</a:t>
            </a:r>
            <a:r>
              <a:rPr lang="en-US" dirty="0"/>
              <a:t> – </a:t>
            </a:r>
            <a:r>
              <a:rPr lang="en-US" dirty="0" err="1"/>
              <a:t>lỗi</a:t>
            </a:r>
            <a:r>
              <a:rPr lang="en-US" dirty="0"/>
              <a:t> </a:t>
            </a:r>
            <a:r>
              <a:rPr lang="en-US" dirty="0" err="1"/>
              <a:t>phần</a:t>
            </a:r>
            <a:r>
              <a:rPr lang="en-US" dirty="0"/>
              <a:t> </a:t>
            </a:r>
            <a:r>
              <a:rPr lang="en-US" dirty="0" err="1"/>
              <a:t>cứng</a:t>
            </a:r>
            <a:r>
              <a:rPr lang="en-US" dirty="0"/>
              <a:t> </a:t>
            </a:r>
            <a:r>
              <a:rPr lang="en-US" dirty="0" err="1"/>
              <a:t>trong</a:t>
            </a:r>
            <a:r>
              <a:rPr lang="en-US" dirty="0"/>
              <a:t> </a:t>
            </a:r>
            <a:r>
              <a:rPr lang="en-US" dirty="0" err="1"/>
              <a:t>khung</a:t>
            </a:r>
            <a:r>
              <a:rPr lang="en-US" dirty="0"/>
              <a:t>.</a:t>
            </a:r>
          </a:p>
          <a:p>
            <a:pPr marL="0" indent="0">
              <a:buNone/>
            </a:pPr>
            <a:br>
              <a:rPr lang="en-US" dirty="0"/>
            </a:br>
            <a:endParaRPr lang="en-US" dirty="0"/>
          </a:p>
        </p:txBody>
      </p:sp>
    </p:spTree>
    <p:extLst>
      <p:ext uri="{BB962C8B-B14F-4D97-AF65-F5344CB8AC3E}">
        <p14:creationId xmlns:p14="http://schemas.microsoft.com/office/powerpoint/2010/main" val="2088850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CÁC THIẾT BỊ MẠNG</a:t>
            </a:r>
          </a:p>
        </p:txBody>
      </p:sp>
      <p:sp>
        <p:nvSpPr>
          <p:cNvPr id="3" name="Content Placeholder 2"/>
          <p:cNvSpPr>
            <a:spLocks noGrp="1"/>
          </p:cNvSpPr>
          <p:nvPr>
            <p:ph idx="1"/>
          </p:nvPr>
        </p:nvSpPr>
        <p:spPr/>
        <p:txBody>
          <a:bodyPr/>
          <a:lstStyle/>
          <a:p>
            <a:r>
              <a:rPr lang="en-US" dirty="0">
                <a:latin typeface="Arial" charset="0"/>
                <a:cs typeface="Arial" charset="0"/>
              </a:rPr>
              <a:t>Card </a:t>
            </a:r>
            <a:r>
              <a:rPr lang="en-US" dirty="0" err="1">
                <a:latin typeface="Arial" charset="0"/>
                <a:cs typeface="Arial" charset="0"/>
              </a:rPr>
              <a:t>mạng</a:t>
            </a:r>
            <a:r>
              <a:rPr lang="en-US" dirty="0">
                <a:latin typeface="Arial" charset="0"/>
                <a:cs typeface="Arial" charset="0"/>
              </a:rPr>
              <a:t> (Network Interface Card - NIC) </a:t>
            </a:r>
          </a:p>
          <a:p>
            <a:r>
              <a:rPr lang="en-US" dirty="0">
                <a:latin typeface="Arial" charset="0"/>
                <a:cs typeface="Arial" charset="0"/>
              </a:rPr>
              <a:t>Modem</a:t>
            </a:r>
          </a:p>
          <a:p>
            <a:r>
              <a:rPr lang="en-US" dirty="0">
                <a:latin typeface="Arial" charset="0"/>
                <a:cs typeface="Arial" charset="0"/>
              </a:rPr>
              <a:t>Repeater (</a:t>
            </a:r>
            <a:r>
              <a:rPr lang="en-US" dirty="0" err="1">
                <a:latin typeface="Arial" charset="0"/>
                <a:cs typeface="Arial" charset="0"/>
              </a:rPr>
              <a:t>Bộ</a:t>
            </a:r>
            <a:r>
              <a:rPr lang="en-US" dirty="0">
                <a:latin typeface="Arial" charset="0"/>
                <a:cs typeface="Arial" charset="0"/>
              </a:rPr>
              <a:t> </a:t>
            </a:r>
            <a:r>
              <a:rPr lang="en-US" dirty="0" err="1">
                <a:latin typeface="Arial" charset="0"/>
                <a:cs typeface="Arial" charset="0"/>
              </a:rPr>
              <a:t>chuyển</a:t>
            </a:r>
            <a:r>
              <a:rPr lang="en-US" dirty="0">
                <a:latin typeface="Arial" charset="0"/>
                <a:cs typeface="Arial" charset="0"/>
              </a:rPr>
              <a:t> </a:t>
            </a:r>
            <a:r>
              <a:rPr lang="en-US" dirty="0" err="1">
                <a:latin typeface="Arial" charset="0"/>
                <a:cs typeface="Arial" charset="0"/>
              </a:rPr>
              <a:t>tiếp</a:t>
            </a:r>
            <a:r>
              <a:rPr lang="en-US" dirty="0">
                <a:latin typeface="Arial" charset="0"/>
                <a:cs typeface="Arial" charset="0"/>
              </a:rPr>
              <a:t>)</a:t>
            </a:r>
          </a:p>
          <a:p>
            <a:r>
              <a:rPr lang="en-US" dirty="0">
                <a:latin typeface="Arial" charset="0"/>
                <a:cs typeface="Arial" charset="0"/>
              </a:rPr>
              <a:t>Hub (</a:t>
            </a:r>
            <a:r>
              <a:rPr lang="en-US" dirty="0" err="1">
                <a:latin typeface="Arial" charset="0"/>
                <a:cs typeface="Arial" charset="0"/>
              </a:rPr>
              <a:t>Bộ</a:t>
            </a:r>
            <a:r>
              <a:rPr lang="en-US" dirty="0">
                <a:latin typeface="Arial" charset="0"/>
                <a:cs typeface="Arial" charset="0"/>
              </a:rPr>
              <a:t> </a:t>
            </a:r>
            <a:r>
              <a:rPr lang="en-US" dirty="0" err="1">
                <a:latin typeface="Arial" charset="0"/>
                <a:cs typeface="Arial" charset="0"/>
              </a:rPr>
              <a:t>tập</a:t>
            </a:r>
            <a:r>
              <a:rPr lang="en-US" dirty="0">
                <a:latin typeface="Arial" charset="0"/>
                <a:cs typeface="Arial" charset="0"/>
              </a:rPr>
              <a:t> </a:t>
            </a:r>
            <a:r>
              <a:rPr lang="en-US" dirty="0" err="1">
                <a:latin typeface="Arial" charset="0"/>
                <a:cs typeface="Arial" charset="0"/>
              </a:rPr>
              <a:t>trung</a:t>
            </a:r>
            <a:r>
              <a:rPr lang="en-US" dirty="0">
                <a:latin typeface="Arial" charset="0"/>
                <a:cs typeface="Arial" charset="0"/>
              </a:rPr>
              <a:t>)</a:t>
            </a:r>
          </a:p>
          <a:p>
            <a:r>
              <a:rPr lang="en-US" dirty="0">
                <a:latin typeface="Arial" charset="0"/>
                <a:cs typeface="Arial" charset="0"/>
              </a:rPr>
              <a:t>Bridge (</a:t>
            </a:r>
            <a:r>
              <a:rPr lang="en-US" dirty="0" err="1">
                <a:latin typeface="Arial" charset="0"/>
                <a:cs typeface="Arial" charset="0"/>
              </a:rPr>
              <a:t>Cầu</a:t>
            </a:r>
            <a:r>
              <a:rPr lang="en-US" dirty="0">
                <a:latin typeface="Arial" charset="0"/>
                <a:cs typeface="Arial" charset="0"/>
              </a:rPr>
              <a:t> </a:t>
            </a:r>
            <a:r>
              <a:rPr lang="en-US" dirty="0" err="1">
                <a:latin typeface="Arial" charset="0"/>
                <a:cs typeface="Arial" charset="0"/>
              </a:rPr>
              <a:t>nối</a:t>
            </a:r>
            <a:r>
              <a:rPr lang="en-US" dirty="0">
                <a:latin typeface="Arial" charset="0"/>
                <a:cs typeface="Arial" charset="0"/>
              </a:rPr>
              <a:t>)</a:t>
            </a:r>
          </a:p>
          <a:p>
            <a:r>
              <a:rPr lang="en-US" dirty="0">
                <a:latin typeface="Arial" charset="0"/>
                <a:cs typeface="Arial" charset="0"/>
              </a:rPr>
              <a:t>Switch (</a:t>
            </a:r>
            <a:r>
              <a:rPr lang="en-US" dirty="0" err="1">
                <a:latin typeface="Arial" charset="0"/>
                <a:cs typeface="Arial" charset="0"/>
              </a:rPr>
              <a:t>Bộ</a:t>
            </a:r>
            <a:r>
              <a:rPr lang="en-US" dirty="0">
                <a:latin typeface="Arial" charset="0"/>
                <a:cs typeface="Arial" charset="0"/>
              </a:rPr>
              <a:t> </a:t>
            </a:r>
            <a:r>
              <a:rPr lang="en-US" dirty="0" err="1">
                <a:latin typeface="Arial" charset="0"/>
                <a:cs typeface="Arial" charset="0"/>
              </a:rPr>
              <a:t>chuyển</a:t>
            </a:r>
            <a:r>
              <a:rPr lang="en-US" dirty="0">
                <a:latin typeface="Arial" charset="0"/>
                <a:cs typeface="Arial" charset="0"/>
              </a:rPr>
              <a:t> </a:t>
            </a:r>
            <a:r>
              <a:rPr lang="en-US" dirty="0" err="1">
                <a:latin typeface="Arial" charset="0"/>
                <a:cs typeface="Arial" charset="0"/>
              </a:rPr>
              <a:t>mạch</a:t>
            </a:r>
            <a:r>
              <a:rPr lang="en-US" dirty="0">
                <a:latin typeface="Arial" charset="0"/>
                <a:cs typeface="Arial" charset="0"/>
              </a:rPr>
              <a:t>)</a:t>
            </a:r>
          </a:p>
          <a:p>
            <a:r>
              <a:rPr lang="en-US" dirty="0">
                <a:latin typeface="Arial" charset="0"/>
                <a:cs typeface="Arial" charset="0"/>
              </a:rPr>
              <a:t>Router (</a:t>
            </a:r>
            <a:r>
              <a:rPr lang="en-US" dirty="0" err="1">
                <a:latin typeface="Arial" charset="0"/>
                <a:cs typeface="Arial" charset="0"/>
              </a:rPr>
              <a:t>Bộ</a:t>
            </a:r>
            <a:r>
              <a:rPr lang="en-US" dirty="0">
                <a:latin typeface="Arial" charset="0"/>
                <a:cs typeface="Arial" charset="0"/>
              </a:rPr>
              <a:t> </a:t>
            </a:r>
            <a:r>
              <a:rPr lang="en-US" dirty="0" err="1">
                <a:latin typeface="Arial" charset="0"/>
                <a:cs typeface="Arial" charset="0"/>
              </a:rPr>
              <a:t>định</a:t>
            </a:r>
            <a:r>
              <a:rPr lang="en-US" dirty="0">
                <a:latin typeface="Arial" charset="0"/>
                <a:cs typeface="Arial" charset="0"/>
              </a:rPr>
              <a:t> </a:t>
            </a:r>
            <a:r>
              <a:rPr lang="en-US" dirty="0" err="1">
                <a:latin typeface="Arial" charset="0"/>
                <a:cs typeface="Arial" charset="0"/>
              </a:rPr>
              <a:t>tuyến</a:t>
            </a:r>
            <a:r>
              <a:rPr lang="en-US" dirty="0">
                <a:latin typeface="Arial" charset="0"/>
                <a:cs typeface="Arial" charset="0"/>
              </a:rPr>
              <a:t>)</a:t>
            </a:r>
          </a:p>
          <a:p>
            <a:r>
              <a:rPr lang="en-US" dirty="0">
                <a:latin typeface="Arial" charset="0"/>
                <a:cs typeface="Arial" charset="0"/>
              </a:rPr>
              <a:t>Gateway (</a:t>
            </a:r>
            <a:r>
              <a:rPr lang="en-US" dirty="0" err="1">
                <a:latin typeface="Arial" charset="0"/>
                <a:cs typeface="Arial" charset="0"/>
              </a:rPr>
              <a:t>Cổng</a:t>
            </a:r>
            <a:r>
              <a:rPr lang="en-US" dirty="0">
                <a:latin typeface="Arial" charset="0"/>
                <a:cs typeface="Arial" charset="0"/>
              </a:rPr>
              <a:t> </a:t>
            </a:r>
            <a:r>
              <a:rPr lang="en-US" dirty="0" err="1">
                <a:latin typeface="Arial" charset="0"/>
                <a:cs typeface="Arial" charset="0"/>
              </a:rPr>
              <a:t>nối</a:t>
            </a:r>
            <a:r>
              <a:rPr lang="en-US" dirty="0">
                <a:latin typeface="Arial" charset="0"/>
                <a:cs typeface="Arial" charset="0"/>
              </a:rPr>
              <a:t>)</a:t>
            </a:r>
          </a:p>
          <a:p>
            <a:endParaRPr lang="en-US" dirty="0"/>
          </a:p>
        </p:txBody>
      </p:sp>
    </p:spTree>
    <p:extLst>
      <p:ext uri="{BB962C8B-B14F-4D97-AF65-F5344CB8AC3E}">
        <p14:creationId xmlns:p14="http://schemas.microsoft.com/office/powerpoint/2010/main" val="2394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91BD-3E17-4AF4-A23A-8F56228FF593}"/>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8FEF3C16-F242-40FF-83DA-15D4EC239B8C}"/>
              </a:ext>
            </a:extLst>
          </p:cNvPr>
          <p:cNvSpPr>
            <a:spLocks noGrp="1"/>
          </p:cNvSpPr>
          <p:nvPr>
            <p:ph idx="1"/>
          </p:nvPr>
        </p:nvSpPr>
        <p:spPr>
          <a:xfrm>
            <a:off x="131976" y="1066800"/>
            <a:ext cx="6683604" cy="5486400"/>
          </a:xfrm>
        </p:spPr>
        <p:txBody>
          <a:bodyPr/>
          <a:lstStyle/>
          <a:p>
            <a:pPr algn="just"/>
            <a:r>
              <a:rPr lang="vi-VN" dirty="0"/>
              <a:t>Năm 1950, các máy tính lớn mainframe chạy bởi các chương trình ghi trên thẻ đục lỗ (punched card) bắt đầu được dùng trong các học viện lớn.</a:t>
            </a:r>
            <a:endParaRPr lang="en-US" dirty="0"/>
          </a:p>
          <a:p>
            <a:pPr algn="just"/>
            <a:r>
              <a:rPr lang="vi-VN" dirty="0"/>
              <a:t>Vào cuối thập niên 1950, người ta phát minh ra mạch tích hợp (IC) chứa nhiều transistor trên một mẫu bán dẫn nhỏ, tạo ra một bước nhảy vọt trong việc chế tạo các máy tính mạnh hơn, nhanh hơn và nhỏ hơn</a:t>
            </a:r>
            <a:endParaRPr lang="en-US" dirty="0"/>
          </a:p>
          <a:p>
            <a:pPr algn="just"/>
            <a:endParaRPr lang="en-US" dirty="0"/>
          </a:p>
        </p:txBody>
      </p:sp>
      <p:pic>
        <p:nvPicPr>
          <p:cNvPr id="2050" name="Picture 2" descr="https://www.filepicker.io/api/file/90ItsYuqQVWx61xcItab">
            <a:extLst>
              <a:ext uri="{FF2B5EF4-FFF2-40B4-BE49-F238E27FC236}">
                <a16:creationId xmlns:a16="http://schemas.microsoft.com/office/drawing/2014/main" id="{BA710134-1546-4E02-992C-C03908B2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872" y="1500432"/>
            <a:ext cx="4727408" cy="385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48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CÁC THIẾT BỊ MẠNG</a:t>
            </a:r>
          </a:p>
        </p:txBody>
      </p:sp>
      <p:sp>
        <p:nvSpPr>
          <p:cNvPr id="3" name="Content Placeholder 2"/>
          <p:cNvSpPr>
            <a:spLocks noGrp="1"/>
          </p:cNvSpPr>
          <p:nvPr>
            <p:ph idx="1"/>
          </p:nvPr>
        </p:nvSpPr>
        <p:spPr/>
        <p:txBody>
          <a:bodyPr/>
          <a:lstStyle/>
          <a:p>
            <a:r>
              <a:rPr lang="en-US" dirty="0" err="1">
                <a:latin typeface="Arial" charset="0"/>
                <a:cs typeface="Arial" charset="0"/>
              </a:rPr>
              <a:t>Biểu</a:t>
            </a:r>
            <a:r>
              <a:rPr lang="en-US" dirty="0">
                <a:latin typeface="Arial" charset="0"/>
                <a:cs typeface="Arial" charset="0"/>
              </a:rPr>
              <a:t> </a:t>
            </a:r>
            <a:r>
              <a:rPr lang="en-US" dirty="0" err="1">
                <a:latin typeface="Arial" charset="0"/>
                <a:cs typeface="Arial" charset="0"/>
              </a:rPr>
              <a:t>diễn</a:t>
            </a:r>
            <a:r>
              <a:rPr lang="en-US" dirty="0">
                <a:latin typeface="Arial" charset="0"/>
                <a:cs typeface="Arial" charset="0"/>
              </a:rPr>
              <a:t> </a:t>
            </a:r>
            <a:r>
              <a:rPr lang="en-US" dirty="0" err="1">
                <a:latin typeface="Arial" charset="0"/>
                <a:cs typeface="Arial" charset="0"/>
              </a:rPr>
              <a:t>của</a:t>
            </a:r>
            <a:r>
              <a:rPr lang="en-US" dirty="0">
                <a:latin typeface="Arial" charset="0"/>
                <a:cs typeface="Arial" charset="0"/>
              </a:rPr>
              <a:t> </a:t>
            </a:r>
            <a:r>
              <a:rPr lang="en-US" dirty="0" err="1">
                <a:latin typeface="Arial" charset="0"/>
                <a:cs typeface="Arial" charset="0"/>
              </a:rPr>
              <a:t>các</a:t>
            </a:r>
            <a:r>
              <a:rPr lang="en-US" dirty="0">
                <a:latin typeface="Arial" charset="0"/>
                <a:cs typeface="Arial" charset="0"/>
              </a:rPr>
              <a:t> </a:t>
            </a:r>
            <a:r>
              <a:rPr lang="en-US" dirty="0" err="1">
                <a:latin typeface="Arial" charset="0"/>
                <a:cs typeface="Arial" charset="0"/>
              </a:rPr>
              <a:t>thiết</a:t>
            </a:r>
            <a:r>
              <a:rPr lang="en-US" dirty="0">
                <a:latin typeface="Arial" charset="0"/>
                <a:cs typeface="Arial" charset="0"/>
              </a:rPr>
              <a:t> </a:t>
            </a:r>
            <a:r>
              <a:rPr lang="en-US" dirty="0" err="1">
                <a:latin typeface="Arial" charset="0"/>
                <a:cs typeface="Arial" charset="0"/>
              </a:rPr>
              <a:t>bị</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a:t>
            </a:r>
            <a:r>
              <a:rPr lang="en-US" dirty="0" err="1">
                <a:latin typeface="Arial" charset="0"/>
                <a:cs typeface="Arial" charset="0"/>
              </a:rPr>
              <a:t>trong</a:t>
            </a:r>
            <a:r>
              <a:rPr lang="en-US" dirty="0">
                <a:latin typeface="Arial" charset="0"/>
                <a:cs typeface="Arial" charset="0"/>
              </a:rPr>
              <a:t> </a:t>
            </a:r>
            <a:r>
              <a:rPr lang="en-US" dirty="0" err="1">
                <a:latin typeface="Arial" charset="0"/>
                <a:cs typeface="Arial" charset="0"/>
              </a:rPr>
              <a:t>sơ</a:t>
            </a:r>
            <a:r>
              <a:rPr lang="en-US" dirty="0">
                <a:latin typeface="Arial" charset="0"/>
                <a:cs typeface="Arial" charset="0"/>
              </a:rPr>
              <a:t> </a:t>
            </a:r>
            <a:r>
              <a:rPr lang="en-US" dirty="0" err="1">
                <a:latin typeface="Arial" charset="0"/>
                <a:cs typeface="Arial" charset="0"/>
              </a:rPr>
              <a:t>đồ</a:t>
            </a:r>
            <a:r>
              <a:rPr lang="en-US" dirty="0">
                <a:latin typeface="Arial" charset="0"/>
                <a:cs typeface="Arial" charset="0"/>
              </a:rPr>
              <a:t> </a:t>
            </a:r>
            <a:r>
              <a:rPr lang="en-US" dirty="0" err="1">
                <a:latin typeface="Arial" charset="0"/>
                <a:cs typeface="Arial" charset="0"/>
              </a:rPr>
              <a:t>mạng</a:t>
            </a:r>
            <a:endParaRPr lang="en-US" dirty="0">
              <a:latin typeface="Arial" charset="0"/>
              <a:cs typeface="Arial" charset="0"/>
            </a:endParaRPr>
          </a:p>
          <a:p>
            <a:endParaRPr lang="en-US" dirty="0">
              <a:latin typeface="Arial" charset="0"/>
              <a:cs typeface="Arial" charset="0"/>
            </a:endParaRPr>
          </a:p>
        </p:txBody>
      </p:sp>
      <p:pic>
        <p:nvPicPr>
          <p:cNvPr id="4" name="Picture 3" descr="icon thiet bi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884" y="1676400"/>
            <a:ext cx="7096283"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569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981200" y="1371600"/>
            <a:ext cx="8458200" cy="4953000"/>
          </a:xfrm>
        </p:spPr>
        <p:txBody>
          <a:bodyPr/>
          <a:lstStyle/>
          <a:p>
            <a:pPr eaLnBrk="1" hangingPunct="1"/>
            <a:r>
              <a:rPr lang="en-US" sz="2800" dirty="0" err="1">
                <a:latin typeface="Arial" charset="0"/>
                <a:cs typeface="Arial" charset="0"/>
              </a:rPr>
              <a:t>Kết</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a:t>
            </a:r>
            <a:r>
              <a:rPr lang="en-US" sz="2800" dirty="0" err="1">
                <a:latin typeface="Arial" charset="0"/>
                <a:cs typeface="Arial" charset="0"/>
              </a:rPr>
              <a:t>giữa</a:t>
            </a:r>
            <a:r>
              <a:rPr lang="en-US" sz="2800" dirty="0">
                <a:latin typeface="Arial" charset="0"/>
                <a:cs typeface="Arial" charset="0"/>
              </a:rPr>
              <a:t> </a:t>
            </a:r>
            <a:r>
              <a:rPr lang="en-US" sz="2800" dirty="0" err="1">
                <a:latin typeface="Arial" charset="0"/>
                <a:cs typeface="Arial" charset="0"/>
              </a:rPr>
              <a:t>máy</a:t>
            </a:r>
            <a:r>
              <a:rPr lang="en-US" sz="2800" dirty="0">
                <a:latin typeface="Arial" charset="0"/>
                <a:cs typeface="Arial" charset="0"/>
              </a:rPr>
              <a:t> </a:t>
            </a:r>
            <a:r>
              <a:rPr lang="en-US" sz="2800" dirty="0" err="1">
                <a:latin typeface="Arial" charset="0"/>
                <a:cs typeface="Arial" charset="0"/>
              </a:rPr>
              <a:t>tính</a:t>
            </a:r>
            <a:r>
              <a:rPr lang="en-US" sz="2800" dirty="0">
                <a:latin typeface="Arial" charset="0"/>
                <a:cs typeface="Arial" charset="0"/>
              </a:rPr>
              <a:t>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cáp</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để</a:t>
            </a:r>
            <a:r>
              <a:rPr lang="en-US" sz="2800" dirty="0">
                <a:latin typeface="Arial" charset="0"/>
                <a:cs typeface="Arial" charset="0"/>
              </a:rPr>
              <a:t> </a:t>
            </a:r>
            <a:r>
              <a:rPr lang="en-US" sz="2800" dirty="0" err="1">
                <a:latin typeface="Arial" charset="0"/>
                <a:cs typeface="Arial" charset="0"/>
              </a:rPr>
              <a:t>phát</a:t>
            </a:r>
            <a:r>
              <a:rPr lang="en-US" sz="2800" dirty="0">
                <a:latin typeface="Arial" charset="0"/>
                <a:cs typeface="Arial" charset="0"/>
              </a:rPr>
              <a:t> </a:t>
            </a:r>
            <a:r>
              <a:rPr lang="en-US" sz="2800" dirty="0" err="1">
                <a:latin typeface="Arial" charset="0"/>
                <a:cs typeface="Arial" charset="0"/>
              </a:rPr>
              <a:t>hoặc</a:t>
            </a:r>
            <a:r>
              <a:rPr lang="en-US" sz="2800" dirty="0">
                <a:latin typeface="Arial" charset="0"/>
                <a:cs typeface="Arial" charset="0"/>
              </a:rPr>
              <a:t> </a:t>
            </a:r>
            <a:r>
              <a:rPr lang="en-US" sz="2800" dirty="0" err="1">
                <a:latin typeface="Arial" charset="0"/>
                <a:cs typeface="Arial" charset="0"/>
              </a:rPr>
              <a:t>nhận</a:t>
            </a:r>
            <a:r>
              <a:rPr lang="en-US" sz="2800" dirty="0">
                <a:latin typeface="Arial" charset="0"/>
                <a:cs typeface="Arial" charset="0"/>
              </a:rPr>
              <a:t> </a:t>
            </a:r>
            <a:r>
              <a:rPr lang="en-US" sz="2800" dirty="0" err="1">
                <a:latin typeface="Arial" charset="0"/>
                <a:cs typeface="Arial" charset="0"/>
              </a:rPr>
              <a:t>dữ</a:t>
            </a:r>
            <a:r>
              <a:rPr lang="en-US" sz="2800" dirty="0">
                <a:latin typeface="Arial" charset="0"/>
                <a:cs typeface="Arial" charset="0"/>
              </a:rPr>
              <a:t> </a:t>
            </a:r>
            <a:r>
              <a:rPr lang="en-US" sz="2800" dirty="0" err="1">
                <a:latin typeface="Arial" charset="0"/>
                <a:cs typeface="Arial" charset="0"/>
              </a:rPr>
              <a:t>liệu</a:t>
            </a:r>
            <a:r>
              <a:rPr lang="en-US" sz="2800" dirty="0">
                <a:latin typeface="Arial" charset="0"/>
                <a:cs typeface="Arial" charset="0"/>
              </a:rPr>
              <a:t> </a:t>
            </a:r>
            <a:r>
              <a:rPr lang="en-US" sz="2800" dirty="0" err="1">
                <a:latin typeface="Arial" charset="0"/>
                <a:cs typeface="Arial" charset="0"/>
              </a:rPr>
              <a:t>với</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máy</a:t>
            </a:r>
            <a:r>
              <a:rPr lang="en-US" sz="2800" dirty="0">
                <a:latin typeface="Arial" charset="0"/>
                <a:cs typeface="Arial" charset="0"/>
              </a:rPr>
              <a:t> </a:t>
            </a:r>
            <a:r>
              <a:rPr lang="en-US" sz="2800" dirty="0" err="1">
                <a:latin typeface="Arial" charset="0"/>
                <a:cs typeface="Arial" charset="0"/>
              </a:rPr>
              <a:t>tính</a:t>
            </a:r>
            <a:r>
              <a:rPr lang="en-US" sz="2800" dirty="0">
                <a:latin typeface="Arial" charset="0"/>
                <a:cs typeface="Arial" charset="0"/>
              </a:rPr>
              <a:t> </a:t>
            </a:r>
            <a:r>
              <a:rPr lang="en-US" sz="2800" dirty="0" err="1">
                <a:latin typeface="Arial" charset="0"/>
                <a:cs typeface="Arial" charset="0"/>
              </a:rPr>
              <a:t>khác</a:t>
            </a:r>
            <a:r>
              <a:rPr lang="en-US" sz="2800" dirty="0">
                <a:latin typeface="Arial" charset="0"/>
                <a:cs typeface="Arial" charset="0"/>
              </a:rPr>
              <a:t> </a:t>
            </a:r>
            <a:r>
              <a:rPr lang="en-US" sz="2800" dirty="0" err="1">
                <a:latin typeface="Arial" charset="0"/>
                <a:cs typeface="Arial" charset="0"/>
              </a:rPr>
              <a:t>thông</a:t>
            </a:r>
            <a:r>
              <a:rPr lang="en-US" sz="2800" dirty="0">
                <a:latin typeface="Arial" charset="0"/>
                <a:cs typeface="Arial" charset="0"/>
              </a:rPr>
              <a:t> qua </a:t>
            </a:r>
            <a:r>
              <a:rPr lang="en-US" sz="2800" dirty="0" err="1">
                <a:latin typeface="Arial" charset="0"/>
                <a:cs typeface="Arial" charset="0"/>
              </a:rPr>
              <a:t>mạng</a:t>
            </a:r>
            <a:r>
              <a:rPr lang="en-US" sz="2800" dirty="0">
                <a:latin typeface="Arial" charset="0"/>
                <a:cs typeface="Arial" charset="0"/>
              </a:rPr>
              <a:t>.</a:t>
            </a:r>
          </a:p>
          <a:p>
            <a:pPr eaLnBrk="1" hangingPunct="1"/>
            <a:r>
              <a:rPr lang="en-US" sz="2800" dirty="0" err="1">
                <a:latin typeface="Arial" charset="0"/>
                <a:cs typeface="Arial" charset="0"/>
              </a:rPr>
              <a:t>Kiểm</a:t>
            </a:r>
            <a:r>
              <a:rPr lang="en-US" sz="2800" dirty="0">
                <a:latin typeface="Arial" charset="0"/>
                <a:cs typeface="Arial" charset="0"/>
              </a:rPr>
              <a:t> </a:t>
            </a:r>
            <a:r>
              <a:rPr lang="en-US" sz="2800" dirty="0" err="1">
                <a:latin typeface="Arial" charset="0"/>
                <a:cs typeface="Arial" charset="0"/>
              </a:rPr>
              <a:t>soát</a:t>
            </a:r>
            <a:r>
              <a:rPr lang="en-US" sz="2800" dirty="0">
                <a:latin typeface="Arial" charset="0"/>
                <a:cs typeface="Arial" charset="0"/>
              </a:rPr>
              <a:t> </a:t>
            </a:r>
            <a:r>
              <a:rPr lang="en-US" sz="2800" dirty="0" err="1">
                <a:latin typeface="Arial" charset="0"/>
                <a:cs typeface="Arial" charset="0"/>
              </a:rPr>
              <a:t>luồng</a:t>
            </a:r>
            <a:r>
              <a:rPr lang="en-US" sz="2800" dirty="0">
                <a:latin typeface="Arial" charset="0"/>
                <a:cs typeface="Arial" charset="0"/>
              </a:rPr>
              <a:t> </a:t>
            </a:r>
            <a:r>
              <a:rPr lang="en-US" sz="2800" dirty="0" err="1">
                <a:latin typeface="Arial" charset="0"/>
                <a:cs typeface="Arial" charset="0"/>
              </a:rPr>
              <a:t>dữ</a:t>
            </a:r>
            <a:r>
              <a:rPr lang="en-US" sz="2800" dirty="0">
                <a:latin typeface="Arial" charset="0"/>
                <a:cs typeface="Arial" charset="0"/>
              </a:rPr>
              <a:t> </a:t>
            </a:r>
            <a:r>
              <a:rPr lang="en-US" sz="2800" dirty="0" err="1">
                <a:latin typeface="Arial" charset="0"/>
                <a:cs typeface="Arial" charset="0"/>
              </a:rPr>
              <a:t>liệu</a:t>
            </a:r>
            <a:r>
              <a:rPr lang="en-US" sz="2800" dirty="0">
                <a:latin typeface="Arial" charset="0"/>
                <a:cs typeface="Arial" charset="0"/>
              </a:rPr>
              <a:t> </a:t>
            </a:r>
            <a:r>
              <a:rPr lang="en-US" sz="2800" dirty="0" err="1">
                <a:latin typeface="Arial" charset="0"/>
                <a:cs typeface="Arial" charset="0"/>
              </a:rPr>
              <a:t>giữa</a:t>
            </a:r>
            <a:r>
              <a:rPr lang="en-US" sz="2800" dirty="0">
                <a:latin typeface="Arial" charset="0"/>
                <a:cs typeface="Arial" charset="0"/>
              </a:rPr>
              <a:t> </a:t>
            </a:r>
            <a:r>
              <a:rPr lang="en-US" sz="2800" dirty="0" err="1">
                <a:latin typeface="Arial" charset="0"/>
                <a:cs typeface="Arial" charset="0"/>
              </a:rPr>
              <a:t>máy</a:t>
            </a:r>
            <a:r>
              <a:rPr lang="en-US" sz="2800" dirty="0">
                <a:latin typeface="Arial" charset="0"/>
                <a:cs typeface="Arial" charset="0"/>
              </a:rPr>
              <a:t> </a:t>
            </a:r>
            <a:r>
              <a:rPr lang="en-US" sz="2800" dirty="0" err="1">
                <a:latin typeface="Arial" charset="0"/>
                <a:cs typeface="Arial" charset="0"/>
              </a:rPr>
              <a:t>tính</a:t>
            </a:r>
            <a:r>
              <a:rPr lang="en-US" sz="2800" dirty="0">
                <a:latin typeface="Arial" charset="0"/>
                <a:cs typeface="Arial" charset="0"/>
              </a:rPr>
              <a:t>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hệ</a:t>
            </a:r>
            <a:r>
              <a:rPr lang="en-US" sz="2800" dirty="0">
                <a:latin typeface="Arial" charset="0"/>
                <a:cs typeface="Arial" charset="0"/>
              </a:rPr>
              <a:t> </a:t>
            </a:r>
            <a:r>
              <a:rPr lang="en-US" sz="2800" dirty="0" err="1">
                <a:latin typeface="Arial" charset="0"/>
                <a:cs typeface="Arial" charset="0"/>
              </a:rPr>
              <a:t>thống</a:t>
            </a:r>
            <a:r>
              <a:rPr lang="en-US" sz="2800" dirty="0">
                <a:latin typeface="Arial" charset="0"/>
                <a:cs typeface="Arial" charset="0"/>
              </a:rPr>
              <a:t> </a:t>
            </a:r>
            <a:r>
              <a:rPr lang="en-US" sz="2800" dirty="0" err="1">
                <a:latin typeface="Arial" charset="0"/>
                <a:cs typeface="Arial" charset="0"/>
              </a:rPr>
              <a:t>cáp</a:t>
            </a:r>
            <a:r>
              <a:rPr lang="en-US" sz="2800" dirty="0">
                <a:latin typeface="Arial" charset="0"/>
                <a:cs typeface="Arial" charset="0"/>
              </a:rPr>
              <a:t>.</a:t>
            </a:r>
          </a:p>
          <a:p>
            <a:pPr eaLnBrk="1" hangingPunct="1"/>
            <a:r>
              <a:rPr lang="en-US" sz="2800" dirty="0" err="1">
                <a:latin typeface="Arial" charset="0"/>
                <a:cs typeface="Arial" charset="0"/>
              </a:rPr>
              <a:t>Mỗi</a:t>
            </a:r>
            <a:r>
              <a:rPr lang="en-US" sz="2800" dirty="0">
                <a:latin typeface="Arial" charset="0"/>
                <a:cs typeface="Arial" charset="0"/>
              </a:rPr>
              <a:t> NIC (</a:t>
            </a:r>
            <a:r>
              <a:rPr lang="en-US" sz="2800" u="sng" dirty="0">
                <a:latin typeface="Arial" charset="0"/>
                <a:cs typeface="Arial" charset="0"/>
              </a:rPr>
              <a:t>N</a:t>
            </a:r>
            <a:r>
              <a:rPr lang="en-US" sz="2800" dirty="0">
                <a:latin typeface="Arial" charset="0"/>
                <a:cs typeface="Arial" charset="0"/>
              </a:rPr>
              <a:t>etwork </a:t>
            </a:r>
            <a:r>
              <a:rPr lang="en-US" sz="2800" u="sng" dirty="0">
                <a:latin typeface="Arial" charset="0"/>
                <a:cs typeface="Arial" charset="0"/>
              </a:rPr>
              <a:t>I</a:t>
            </a:r>
            <a:r>
              <a:rPr lang="en-US" sz="2800" dirty="0">
                <a:latin typeface="Arial" charset="0"/>
                <a:cs typeface="Arial" charset="0"/>
              </a:rPr>
              <a:t>nterface Adapter </a:t>
            </a:r>
            <a:r>
              <a:rPr lang="en-US" sz="2800" u="sng" dirty="0">
                <a:latin typeface="Arial" charset="0"/>
                <a:cs typeface="Arial" charset="0"/>
              </a:rPr>
              <a:t>C</a:t>
            </a:r>
            <a:r>
              <a:rPr lang="en-US" sz="2800" dirty="0">
                <a:latin typeface="Arial" charset="0"/>
                <a:cs typeface="Arial" charset="0"/>
              </a:rPr>
              <a:t>ard)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một</a:t>
            </a:r>
            <a:r>
              <a:rPr lang="en-US" sz="2800" dirty="0">
                <a:latin typeface="Arial" charset="0"/>
                <a:cs typeface="Arial" charset="0"/>
              </a:rPr>
              <a:t> </a:t>
            </a:r>
            <a:r>
              <a:rPr lang="en-US" sz="2800" dirty="0" err="1">
                <a:latin typeface="Arial" charset="0"/>
                <a:cs typeface="Arial" charset="0"/>
              </a:rPr>
              <a:t>mã</a:t>
            </a:r>
            <a:r>
              <a:rPr lang="en-US" sz="2800" dirty="0">
                <a:latin typeface="Arial" charset="0"/>
                <a:cs typeface="Arial" charset="0"/>
              </a:rPr>
              <a:t> </a:t>
            </a:r>
            <a:r>
              <a:rPr lang="en-US" sz="2800" dirty="0" err="1">
                <a:latin typeface="Arial" charset="0"/>
                <a:cs typeface="Arial" charset="0"/>
              </a:rPr>
              <a:t>duy</a:t>
            </a:r>
            <a:r>
              <a:rPr lang="en-US" sz="2800" dirty="0">
                <a:latin typeface="Arial" charset="0"/>
                <a:cs typeface="Arial" charset="0"/>
              </a:rPr>
              <a:t> </a:t>
            </a:r>
            <a:r>
              <a:rPr lang="en-US" sz="2800" dirty="0" err="1">
                <a:latin typeface="Arial" charset="0"/>
                <a:cs typeface="Arial" charset="0"/>
              </a:rPr>
              <a:t>nhất</a:t>
            </a:r>
            <a:r>
              <a:rPr lang="en-US" sz="2800" dirty="0">
                <a:latin typeface="Arial" charset="0"/>
                <a:cs typeface="Arial" charset="0"/>
              </a:rPr>
              <a:t> </a:t>
            </a:r>
            <a:r>
              <a:rPr lang="en-US" sz="2800" dirty="0" err="1">
                <a:latin typeface="Arial" charset="0"/>
                <a:cs typeface="Arial" charset="0"/>
              </a:rPr>
              <a:t>gọi</a:t>
            </a: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địa</a:t>
            </a:r>
            <a:r>
              <a:rPr lang="en-US" sz="2800" dirty="0">
                <a:latin typeface="Arial" charset="0"/>
                <a:cs typeface="Arial" charset="0"/>
              </a:rPr>
              <a:t> </a:t>
            </a:r>
            <a:r>
              <a:rPr lang="en-US" sz="2800" dirty="0" err="1">
                <a:latin typeface="Arial" charset="0"/>
                <a:cs typeface="Arial" charset="0"/>
              </a:rPr>
              <a:t>chỉ</a:t>
            </a:r>
            <a:r>
              <a:rPr lang="en-US" sz="2800" dirty="0">
                <a:latin typeface="Arial" charset="0"/>
                <a:cs typeface="Arial" charset="0"/>
              </a:rPr>
              <a:t> MAC (Media Access Control). MAC address </a:t>
            </a:r>
            <a:r>
              <a:rPr lang="en-US" sz="2800" dirty="0" err="1">
                <a:latin typeface="Arial" charset="0"/>
                <a:cs typeface="Arial" charset="0"/>
              </a:rPr>
              <a:t>có</a:t>
            </a:r>
            <a:r>
              <a:rPr lang="en-US" sz="2800" dirty="0">
                <a:latin typeface="Arial" charset="0"/>
                <a:cs typeface="Arial" charset="0"/>
              </a:rPr>
              <a:t> 6 byte, 3 byte </a:t>
            </a:r>
            <a:r>
              <a:rPr lang="en-US" sz="2800" dirty="0" err="1">
                <a:latin typeface="Arial" charset="0"/>
                <a:cs typeface="Arial" charset="0"/>
              </a:rPr>
              <a:t>đầu</a:t>
            </a: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mã</a:t>
            </a:r>
            <a:r>
              <a:rPr lang="en-US" sz="2800" dirty="0">
                <a:latin typeface="Arial" charset="0"/>
                <a:cs typeface="Arial" charset="0"/>
              </a:rPr>
              <a:t> </a:t>
            </a:r>
            <a:r>
              <a:rPr lang="en-US" sz="2800" dirty="0" err="1">
                <a:latin typeface="Arial" charset="0"/>
                <a:cs typeface="Arial" charset="0"/>
              </a:rPr>
              <a:t>số</a:t>
            </a:r>
            <a:r>
              <a:rPr lang="en-US" sz="2800" dirty="0">
                <a:latin typeface="Arial" charset="0"/>
                <a:cs typeface="Arial" charset="0"/>
              </a:rPr>
              <a:t> </a:t>
            </a:r>
            <a:r>
              <a:rPr lang="en-US" sz="2800" dirty="0" err="1">
                <a:latin typeface="Arial" charset="0"/>
                <a:cs typeface="Arial" charset="0"/>
              </a:rPr>
              <a:t>nhà</a:t>
            </a:r>
            <a:r>
              <a:rPr lang="en-US" sz="2800" dirty="0">
                <a:latin typeface="Arial" charset="0"/>
                <a:cs typeface="Arial" charset="0"/>
              </a:rPr>
              <a:t> </a:t>
            </a:r>
            <a:r>
              <a:rPr lang="en-US" sz="2800" dirty="0" err="1">
                <a:latin typeface="Arial" charset="0"/>
                <a:cs typeface="Arial" charset="0"/>
              </a:rPr>
              <a:t>sản</a:t>
            </a:r>
            <a:r>
              <a:rPr lang="en-US" sz="2800" dirty="0">
                <a:latin typeface="Arial" charset="0"/>
                <a:cs typeface="Arial" charset="0"/>
              </a:rPr>
              <a:t> </a:t>
            </a:r>
            <a:r>
              <a:rPr lang="en-US" sz="2800" dirty="0" err="1">
                <a:latin typeface="Arial" charset="0"/>
                <a:cs typeface="Arial" charset="0"/>
              </a:rPr>
              <a:t>xuất</a:t>
            </a:r>
            <a:r>
              <a:rPr lang="en-US" sz="2800" dirty="0">
                <a:latin typeface="Arial" charset="0"/>
                <a:cs typeface="Arial" charset="0"/>
              </a:rPr>
              <a:t>, 3 byte </a:t>
            </a:r>
            <a:r>
              <a:rPr lang="en-US" sz="2800" dirty="0" err="1">
                <a:latin typeface="Arial" charset="0"/>
                <a:cs typeface="Arial" charset="0"/>
              </a:rPr>
              <a:t>sau</a:t>
            </a: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số</a:t>
            </a:r>
            <a:r>
              <a:rPr lang="en-US" sz="2800" dirty="0">
                <a:latin typeface="Arial" charset="0"/>
                <a:cs typeface="Arial" charset="0"/>
              </a:rPr>
              <a:t> serial </a:t>
            </a:r>
            <a:r>
              <a:rPr lang="en-US" sz="2800" dirty="0" err="1">
                <a:latin typeface="Arial" charset="0"/>
                <a:cs typeface="Arial" charset="0"/>
              </a:rPr>
              <a:t>của</a:t>
            </a:r>
            <a:r>
              <a:rPr lang="en-US" sz="2800" dirty="0">
                <a:latin typeface="Arial" charset="0"/>
                <a:cs typeface="Arial" charset="0"/>
              </a:rPr>
              <a:t> card.</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54DCE12B-B2D9-42F3-8DE4-E3DDD585443C}" type="slidenum">
              <a:rPr lang="en-US"/>
              <a:pPr>
                <a:defRPr/>
              </a:pPr>
              <a:t>61</a:t>
            </a:fld>
            <a:endParaRPr lang="en-US"/>
          </a:p>
        </p:txBody>
      </p:sp>
      <p:sp>
        <p:nvSpPr>
          <p:cNvPr id="5" name="Title 1"/>
          <p:cNvSpPr>
            <a:spLocks noGrp="1"/>
          </p:cNvSpPr>
          <p:nvPr>
            <p:ph type="title"/>
          </p:nvPr>
        </p:nvSpPr>
        <p:spPr>
          <a:xfrm>
            <a:off x="1524000" y="60325"/>
            <a:ext cx="9144000" cy="838200"/>
          </a:xfrm>
        </p:spPr>
        <p:txBody>
          <a:bodyPr/>
          <a:lstStyle/>
          <a:p>
            <a:r>
              <a:rPr lang="en-US" dirty="0"/>
              <a:t>VIII.1 CARD MẠNG</a:t>
            </a:r>
          </a:p>
        </p:txBody>
      </p:sp>
    </p:spTree>
    <p:extLst>
      <p:ext uri="{BB962C8B-B14F-4D97-AF65-F5344CB8AC3E}">
        <p14:creationId xmlns:p14="http://schemas.microsoft.com/office/powerpoint/2010/main" val="269446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42F47B2-E198-4B6D-82AF-47D2BFE2145C}" type="slidenum">
              <a:rPr lang="en-US"/>
              <a:pPr>
                <a:defRPr/>
              </a:pPr>
              <a:t>62</a:t>
            </a:fld>
            <a:endParaRPr lang="en-US"/>
          </a:p>
        </p:txBody>
      </p:sp>
      <p:pic>
        <p:nvPicPr>
          <p:cNvPr id="83972" name="Picture 4" descr="card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8153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524000" y="60325"/>
            <a:ext cx="9144000" cy="838200"/>
          </a:xfrm>
        </p:spPr>
        <p:txBody>
          <a:bodyPr/>
          <a:lstStyle/>
          <a:p>
            <a:r>
              <a:rPr lang="en-US" dirty="0"/>
              <a:t>VIII.1 CARD MẠNG</a:t>
            </a:r>
          </a:p>
        </p:txBody>
      </p:sp>
    </p:spTree>
    <p:extLst>
      <p:ext uri="{BB962C8B-B14F-4D97-AF65-F5344CB8AC3E}">
        <p14:creationId xmlns:p14="http://schemas.microsoft.com/office/powerpoint/2010/main" val="2846867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1584326" y="1371601"/>
            <a:ext cx="8931275" cy="4754563"/>
          </a:xfrm>
        </p:spPr>
        <p:txBody>
          <a:bodyPr/>
          <a:lstStyle/>
          <a:p>
            <a:pPr eaLnBrk="1" hangingPunct="1"/>
            <a:r>
              <a:rPr lang="en-US" dirty="0" err="1">
                <a:latin typeface="Arial" charset="0"/>
                <a:cs typeface="Arial" charset="0"/>
              </a:rPr>
              <a:t>Là</a:t>
            </a:r>
            <a:r>
              <a:rPr lang="en-US" dirty="0">
                <a:latin typeface="Arial" charset="0"/>
                <a:cs typeface="Arial" charset="0"/>
              </a:rPr>
              <a:t> </a:t>
            </a:r>
            <a:r>
              <a:rPr lang="en-US" dirty="0" err="1">
                <a:latin typeface="Arial" charset="0"/>
                <a:cs typeface="Arial" charset="0"/>
              </a:rPr>
              <a:t>tên</a:t>
            </a:r>
            <a:r>
              <a:rPr lang="en-US" dirty="0">
                <a:latin typeface="Arial" charset="0"/>
                <a:cs typeface="Arial" charset="0"/>
              </a:rPr>
              <a:t> </a:t>
            </a:r>
            <a:r>
              <a:rPr lang="en-US" dirty="0" err="1">
                <a:latin typeface="Arial" charset="0"/>
                <a:cs typeface="Arial" charset="0"/>
              </a:rPr>
              <a:t>viết</a:t>
            </a:r>
            <a:r>
              <a:rPr lang="en-US" dirty="0">
                <a:latin typeface="Arial" charset="0"/>
                <a:cs typeface="Arial" charset="0"/>
              </a:rPr>
              <a:t> </a:t>
            </a:r>
            <a:r>
              <a:rPr lang="en-US" dirty="0" err="1">
                <a:latin typeface="Arial" charset="0"/>
                <a:cs typeface="Arial" charset="0"/>
              </a:rPr>
              <a:t>tắt</a:t>
            </a:r>
            <a:r>
              <a:rPr lang="en-US" dirty="0">
                <a:latin typeface="Arial" charset="0"/>
                <a:cs typeface="Arial" charset="0"/>
              </a:rPr>
              <a:t> </a:t>
            </a:r>
            <a:r>
              <a:rPr lang="en-US" dirty="0" err="1">
                <a:latin typeface="Arial" charset="0"/>
                <a:cs typeface="Arial" charset="0"/>
              </a:rPr>
              <a:t>của</a:t>
            </a:r>
            <a:r>
              <a:rPr lang="en-US" dirty="0">
                <a:latin typeface="Arial" charset="0"/>
                <a:cs typeface="Arial" charset="0"/>
              </a:rPr>
              <a:t> </a:t>
            </a:r>
            <a:r>
              <a:rPr lang="en-US" dirty="0" err="1">
                <a:latin typeface="Arial" charset="0"/>
                <a:cs typeface="Arial" charset="0"/>
              </a:rPr>
              <a:t>hai</a:t>
            </a:r>
            <a:r>
              <a:rPr lang="en-US" dirty="0">
                <a:latin typeface="Arial" charset="0"/>
                <a:cs typeface="Arial" charset="0"/>
              </a:rPr>
              <a:t> </a:t>
            </a:r>
            <a:r>
              <a:rPr lang="en-US" dirty="0" err="1">
                <a:latin typeface="Arial" charset="0"/>
                <a:cs typeface="Arial" charset="0"/>
              </a:rPr>
              <a:t>từ</a:t>
            </a:r>
            <a:r>
              <a:rPr lang="en-US" dirty="0">
                <a:latin typeface="Arial" charset="0"/>
                <a:cs typeface="Arial" charset="0"/>
              </a:rPr>
              <a:t> </a:t>
            </a:r>
            <a:r>
              <a:rPr lang="en-US" dirty="0" err="1">
                <a:latin typeface="Arial" charset="0"/>
                <a:cs typeface="Arial" charset="0"/>
              </a:rPr>
              <a:t>điều</a:t>
            </a:r>
            <a:r>
              <a:rPr lang="en-US" dirty="0">
                <a:latin typeface="Arial" charset="0"/>
                <a:cs typeface="Arial" charset="0"/>
              </a:rPr>
              <a:t> </a:t>
            </a:r>
            <a:r>
              <a:rPr lang="en-US" dirty="0" err="1">
                <a:latin typeface="Arial" charset="0"/>
                <a:cs typeface="Arial" charset="0"/>
              </a:rPr>
              <a:t>chế</a:t>
            </a:r>
            <a:r>
              <a:rPr lang="en-US" dirty="0">
                <a:latin typeface="Arial" charset="0"/>
                <a:cs typeface="Arial" charset="0"/>
              </a:rPr>
              <a:t> (</a:t>
            </a:r>
            <a:r>
              <a:rPr lang="en-US" dirty="0" err="1">
                <a:latin typeface="Arial" charset="0"/>
                <a:cs typeface="Arial" charset="0"/>
              </a:rPr>
              <a:t>MOdulation</a:t>
            </a:r>
            <a:r>
              <a:rPr lang="en-US" dirty="0">
                <a:latin typeface="Arial" charset="0"/>
                <a:cs typeface="Arial" charset="0"/>
              </a:rPr>
              <a:t>) </a:t>
            </a:r>
            <a:r>
              <a:rPr lang="en-US" dirty="0" err="1">
                <a:latin typeface="Arial" charset="0"/>
                <a:cs typeface="Arial" charset="0"/>
              </a:rPr>
              <a:t>và</a:t>
            </a:r>
            <a:r>
              <a:rPr lang="en-US" dirty="0">
                <a:latin typeface="Arial" charset="0"/>
                <a:cs typeface="Arial" charset="0"/>
              </a:rPr>
              <a:t> </a:t>
            </a:r>
            <a:r>
              <a:rPr lang="en-US" dirty="0" err="1">
                <a:latin typeface="Arial" charset="0"/>
                <a:cs typeface="Arial" charset="0"/>
              </a:rPr>
              <a:t>giải</a:t>
            </a:r>
            <a:r>
              <a:rPr lang="en-US" dirty="0">
                <a:latin typeface="Arial" charset="0"/>
                <a:cs typeface="Arial" charset="0"/>
              </a:rPr>
              <a:t> </a:t>
            </a:r>
            <a:r>
              <a:rPr lang="en-US" dirty="0" err="1">
                <a:latin typeface="Arial" charset="0"/>
                <a:cs typeface="Arial" charset="0"/>
              </a:rPr>
              <a:t>điều</a:t>
            </a:r>
            <a:r>
              <a:rPr lang="en-US" dirty="0">
                <a:latin typeface="Arial" charset="0"/>
                <a:cs typeface="Arial" charset="0"/>
              </a:rPr>
              <a:t> </a:t>
            </a:r>
            <a:r>
              <a:rPr lang="en-US" dirty="0" err="1">
                <a:latin typeface="Arial" charset="0"/>
                <a:cs typeface="Arial" charset="0"/>
              </a:rPr>
              <a:t>chế</a:t>
            </a:r>
            <a:r>
              <a:rPr lang="en-US" dirty="0">
                <a:latin typeface="Arial" charset="0"/>
                <a:cs typeface="Arial" charset="0"/>
              </a:rPr>
              <a:t> (</a:t>
            </a:r>
            <a:r>
              <a:rPr lang="en-US" dirty="0" err="1">
                <a:latin typeface="Arial" charset="0"/>
                <a:cs typeface="Arial" charset="0"/>
              </a:rPr>
              <a:t>DEModulation</a:t>
            </a:r>
            <a:r>
              <a:rPr lang="en-US" dirty="0">
                <a:latin typeface="Arial" charset="0"/>
                <a:cs typeface="Arial" charset="0"/>
              </a:rPr>
              <a:t>).</a:t>
            </a:r>
          </a:p>
          <a:p>
            <a:pPr eaLnBrk="1" hangingPunct="1"/>
            <a:r>
              <a:rPr lang="en-US" dirty="0" err="1">
                <a:latin typeface="Arial" charset="0"/>
                <a:cs typeface="Arial" charset="0"/>
              </a:rPr>
              <a:t>Điều</a:t>
            </a:r>
            <a:r>
              <a:rPr lang="en-US" dirty="0">
                <a:latin typeface="Arial" charset="0"/>
                <a:cs typeface="Arial" charset="0"/>
              </a:rPr>
              <a:t> </a:t>
            </a:r>
            <a:r>
              <a:rPr lang="en-US" dirty="0" err="1">
                <a:latin typeface="Arial" charset="0"/>
                <a:cs typeface="Arial" charset="0"/>
              </a:rPr>
              <a:t>chế</a:t>
            </a:r>
            <a:r>
              <a:rPr lang="en-US" dirty="0">
                <a:latin typeface="Arial" charset="0"/>
                <a:cs typeface="Arial" charset="0"/>
              </a:rPr>
              <a:t> </a:t>
            </a:r>
            <a:r>
              <a:rPr lang="en-US" dirty="0" err="1">
                <a:latin typeface="Arial" charset="0"/>
                <a:cs typeface="Arial" charset="0"/>
              </a:rPr>
              <a:t>tín</a:t>
            </a:r>
            <a:r>
              <a:rPr lang="en-US" dirty="0">
                <a:latin typeface="Arial" charset="0"/>
                <a:cs typeface="Arial" charset="0"/>
              </a:rPr>
              <a:t> </a:t>
            </a:r>
            <a:r>
              <a:rPr lang="en-US" dirty="0" err="1">
                <a:latin typeface="Arial" charset="0"/>
                <a:cs typeface="Arial" charset="0"/>
              </a:rPr>
              <a:t>hiệu</a:t>
            </a:r>
            <a:r>
              <a:rPr lang="en-US" dirty="0">
                <a:latin typeface="Arial" charset="0"/>
                <a:cs typeface="Arial" charset="0"/>
              </a:rPr>
              <a:t> </a:t>
            </a:r>
            <a:r>
              <a:rPr lang="en-US" dirty="0" err="1">
                <a:latin typeface="Arial" charset="0"/>
                <a:cs typeface="Arial" charset="0"/>
              </a:rPr>
              <a:t>số</a:t>
            </a:r>
            <a:r>
              <a:rPr lang="en-US" dirty="0">
                <a:latin typeface="Arial" charset="0"/>
                <a:cs typeface="Arial" charset="0"/>
              </a:rPr>
              <a:t> (Digital) sang </a:t>
            </a:r>
            <a:r>
              <a:rPr lang="en-US" dirty="0" err="1">
                <a:latin typeface="Arial" charset="0"/>
                <a:cs typeface="Arial" charset="0"/>
              </a:rPr>
              <a:t>tín</a:t>
            </a:r>
            <a:r>
              <a:rPr lang="en-US" dirty="0">
                <a:latin typeface="Arial" charset="0"/>
                <a:cs typeface="Arial" charset="0"/>
              </a:rPr>
              <a:t> </a:t>
            </a:r>
            <a:r>
              <a:rPr lang="en-US" dirty="0" err="1">
                <a:latin typeface="Arial" charset="0"/>
                <a:cs typeface="Arial" charset="0"/>
              </a:rPr>
              <a:t>hiệu</a:t>
            </a:r>
            <a:r>
              <a:rPr lang="en-US" dirty="0">
                <a:latin typeface="Arial" charset="0"/>
                <a:cs typeface="Arial" charset="0"/>
              </a:rPr>
              <a:t> </a:t>
            </a:r>
            <a:r>
              <a:rPr lang="en-US" dirty="0" err="1">
                <a:latin typeface="Arial" charset="0"/>
                <a:cs typeface="Arial" charset="0"/>
              </a:rPr>
              <a:t>tương</a:t>
            </a:r>
            <a:r>
              <a:rPr lang="en-US" dirty="0">
                <a:latin typeface="Arial" charset="0"/>
                <a:cs typeface="Arial" charset="0"/>
              </a:rPr>
              <a:t> </a:t>
            </a:r>
            <a:r>
              <a:rPr lang="en-US" dirty="0" err="1">
                <a:latin typeface="Arial" charset="0"/>
                <a:cs typeface="Arial" charset="0"/>
              </a:rPr>
              <a:t>tự</a:t>
            </a:r>
            <a:r>
              <a:rPr lang="en-US" dirty="0">
                <a:latin typeface="Arial" charset="0"/>
                <a:cs typeface="Arial" charset="0"/>
              </a:rPr>
              <a:t> (Analog) </a:t>
            </a:r>
            <a:r>
              <a:rPr lang="en-US" dirty="0" err="1">
                <a:latin typeface="Arial" charset="0"/>
                <a:cs typeface="Arial" charset="0"/>
              </a:rPr>
              <a:t>để</a:t>
            </a:r>
            <a:r>
              <a:rPr lang="en-US" dirty="0">
                <a:latin typeface="Arial" charset="0"/>
                <a:cs typeface="Arial" charset="0"/>
              </a:rPr>
              <a:t> </a:t>
            </a:r>
            <a:r>
              <a:rPr lang="en-US" dirty="0" err="1">
                <a:latin typeface="Arial" charset="0"/>
                <a:cs typeface="Arial" charset="0"/>
              </a:rPr>
              <a:t>gởi</a:t>
            </a:r>
            <a:r>
              <a:rPr lang="en-US" dirty="0">
                <a:latin typeface="Arial" charset="0"/>
                <a:cs typeface="Arial" charset="0"/>
              </a:rPr>
              <a:t> </a:t>
            </a:r>
            <a:r>
              <a:rPr lang="en-US" dirty="0" err="1">
                <a:latin typeface="Arial" charset="0"/>
                <a:cs typeface="Arial" charset="0"/>
              </a:rPr>
              <a:t>theo</a:t>
            </a:r>
            <a:r>
              <a:rPr lang="en-US" dirty="0">
                <a:latin typeface="Arial" charset="0"/>
                <a:cs typeface="Arial" charset="0"/>
              </a:rPr>
              <a:t> </a:t>
            </a:r>
            <a:r>
              <a:rPr lang="en-US" dirty="0" err="1">
                <a:latin typeface="Arial" charset="0"/>
                <a:cs typeface="Arial" charset="0"/>
              </a:rPr>
              <a:t>đường</a:t>
            </a:r>
            <a:r>
              <a:rPr lang="en-US" dirty="0">
                <a:latin typeface="Arial" charset="0"/>
                <a:cs typeface="Arial" charset="0"/>
              </a:rPr>
              <a:t> </a:t>
            </a:r>
            <a:r>
              <a:rPr lang="en-US" dirty="0" err="1">
                <a:latin typeface="Arial" charset="0"/>
                <a:cs typeface="Arial" charset="0"/>
              </a:rPr>
              <a:t>điện</a:t>
            </a:r>
            <a:r>
              <a:rPr lang="en-US" dirty="0">
                <a:latin typeface="Arial" charset="0"/>
                <a:cs typeface="Arial" charset="0"/>
              </a:rPr>
              <a:t> </a:t>
            </a:r>
            <a:r>
              <a:rPr lang="en-US" dirty="0" err="1">
                <a:latin typeface="Arial" charset="0"/>
                <a:cs typeface="Arial" charset="0"/>
              </a:rPr>
              <a:t>thoại</a:t>
            </a:r>
            <a:r>
              <a:rPr lang="en-US" dirty="0">
                <a:latin typeface="Arial" charset="0"/>
                <a:cs typeface="Arial" charset="0"/>
              </a:rPr>
              <a:t> </a:t>
            </a:r>
            <a:r>
              <a:rPr lang="en-US" dirty="0" err="1">
                <a:latin typeface="Arial" charset="0"/>
                <a:cs typeface="Arial" charset="0"/>
              </a:rPr>
              <a:t>và</a:t>
            </a:r>
            <a:r>
              <a:rPr lang="en-US" dirty="0">
                <a:latin typeface="Arial" charset="0"/>
                <a:cs typeface="Arial" charset="0"/>
              </a:rPr>
              <a:t> </a:t>
            </a:r>
            <a:r>
              <a:rPr lang="en-US" dirty="0" err="1">
                <a:latin typeface="Arial" charset="0"/>
                <a:cs typeface="Arial" charset="0"/>
              </a:rPr>
              <a:t>ngược</a:t>
            </a:r>
            <a:r>
              <a:rPr lang="en-US" dirty="0">
                <a:latin typeface="Arial" charset="0"/>
                <a:cs typeface="Arial" charset="0"/>
              </a:rPr>
              <a:t> </a:t>
            </a:r>
            <a:r>
              <a:rPr lang="en-US" dirty="0" err="1">
                <a:latin typeface="Arial" charset="0"/>
                <a:cs typeface="Arial" charset="0"/>
              </a:rPr>
              <a:t>lại</a:t>
            </a:r>
            <a:r>
              <a:rPr lang="en-US" dirty="0">
                <a:latin typeface="Arial" charset="0"/>
                <a:cs typeface="Arial" charset="0"/>
              </a:rPr>
              <a:t>.</a:t>
            </a:r>
          </a:p>
          <a:p>
            <a:pPr eaLnBrk="1" hangingPunct="1"/>
            <a:r>
              <a:rPr lang="en-US" dirty="0" err="1">
                <a:latin typeface="Arial" charset="0"/>
                <a:cs typeface="Arial" charset="0"/>
              </a:rPr>
              <a:t>Có</a:t>
            </a:r>
            <a:r>
              <a:rPr lang="en-US" dirty="0">
                <a:latin typeface="Arial" charset="0"/>
                <a:cs typeface="Arial" charset="0"/>
              </a:rPr>
              <a:t> 2 </a:t>
            </a:r>
            <a:r>
              <a:rPr lang="en-US" dirty="0" err="1">
                <a:latin typeface="Arial" charset="0"/>
                <a:cs typeface="Arial" charset="0"/>
              </a:rPr>
              <a:t>loại</a:t>
            </a:r>
            <a:r>
              <a:rPr lang="en-US" dirty="0">
                <a:latin typeface="Arial" charset="0"/>
                <a:cs typeface="Arial" charset="0"/>
              </a:rPr>
              <a:t> </a:t>
            </a:r>
            <a:r>
              <a:rPr lang="en-US" dirty="0" err="1">
                <a:latin typeface="Arial" charset="0"/>
                <a:cs typeface="Arial" charset="0"/>
              </a:rPr>
              <a:t>là</a:t>
            </a:r>
            <a:r>
              <a:rPr lang="en-US" dirty="0">
                <a:latin typeface="Arial" charset="0"/>
                <a:cs typeface="Arial" charset="0"/>
              </a:rPr>
              <a:t> Internal </a:t>
            </a:r>
            <a:r>
              <a:rPr lang="en-US" dirty="0" err="1">
                <a:latin typeface="Arial" charset="0"/>
                <a:cs typeface="Arial" charset="0"/>
              </a:rPr>
              <a:t>và</a:t>
            </a:r>
            <a:r>
              <a:rPr lang="en-US" dirty="0">
                <a:latin typeface="Arial" charset="0"/>
                <a:cs typeface="Arial" charset="0"/>
              </a:rPr>
              <a:t> External.</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B7CF23B-FFF0-46A6-854D-C2261DFEC7E7}" type="slidenum">
              <a:rPr lang="en-US">
                <a:latin typeface="Arial" pitchFamily="34" charset="0"/>
                <a:cs typeface="Arial" pitchFamily="34" charset="0"/>
              </a:rPr>
              <a:pPr>
                <a:defRPr/>
              </a:pPr>
              <a:t>63</a:t>
            </a:fld>
            <a:endParaRPr lang="en-US">
              <a:latin typeface="Arial" pitchFamily="34" charset="0"/>
              <a:cs typeface="Arial" pitchFamily="34" charset="0"/>
            </a:endParaRPr>
          </a:p>
        </p:txBody>
      </p:sp>
      <p:sp>
        <p:nvSpPr>
          <p:cNvPr id="7" name="Title 1"/>
          <p:cNvSpPr>
            <a:spLocks noGrp="1"/>
          </p:cNvSpPr>
          <p:nvPr>
            <p:ph type="title"/>
          </p:nvPr>
        </p:nvSpPr>
        <p:spPr>
          <a:xfrm>
            <a:off x="1524000" y="60325"/>
            <a:ext cx="9144000" cy="838200"/>
          </a:xfrm>
        </p:spPr>
        <p:txBody>
          <a:bodyPr/>
          <a:lstStyle/>
          <a:p>
            <a:r>
              <a:rPr lang="en-US" dirty="0"/>
              <a:t>VIII.2 MODEM</a:t>
            </a:r>
          </a:p>
        </p:txBody>
      </p:sp>
    </p:spTree>
    <p:extLst>
      <p:ext uri="{BB962C8B-B14F-4D97-AF65-F5344CB8AC3E}">
        <p14:creationId xmlns:p14="http://schemas.microsoft.com/office/powerpoint/2010/main" val="142630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D7851B95-20AD-486C-84F8-E906AAEE19E6}" type="slidenum">
              <a:rPr lang="en-US"/>
              <a:pPr>
                <a:defRPr/>
              </a:pPr>
              <a:t>64</a:t>
            </a:fld>
            <a:endParaRPr lang="en-US"/>
          </a:p>
        </p:txBody>
      </p:sp>
      <p:pic>
        <p:nvPicPr>
          <p:cNvPr id="860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810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743200"/>
            <a:ext cx="39528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57401"/>
            <a:ext cx="37719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VIII.2 MODEM</a:t>
            </a:r>
          </a:p>
        </p:txBody>
      </p:sp>
    </p:spTree>
    <p:extLst>
      <p:ext uri="{BB962C8B-B14F-4D97-AF65-F5344CB8AC3E}">
        <p14:creationId xmlns:p14="http://schemas.microsoft.com/office/powerpoint/2010/main" val="254359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2362200" y="1600200"/>
            <a:ext cx="7848600" cy="4038600"/>
          </a:xfrm>
        </p:spPr>
        <p:txBody>
          <a:bodyPr/>
          <a:lstStyle/>
          <a:p>
            <a:pPr eaLnBrk="1" hangingPunct="1">
              <a:lnSpc>
                <a:spcPct val="80000"/>
              </a:lnSpc>
            </a:pPr>
            <a:r>
              <a:rPr lang="en-US" sz="2800" dirty="0" err="1">
                <a:latin typeface="Arial" charset="0"/>
                <a:cs typeface="Arial" charset="0"/>
              </a:rPr>
              <a:t>Khuếch</a:t>
            </a:r>
            <a:r>
              <a:rPr lang="en-US" sz="2800" dirty="0">
                <a:latin typeface="Arial" charset="0"/>
                <a:cs typeface="Arial" charset="0"/>
              </a:rPr>
              <a:t> </a:t>
            </a:r>
            <a:r>
              <a:rPr lang="en-US" sz="2800" dirty="0" err="1">
                <a:latin typeface="Arial" charset="0"/>
                <a:cs typeface="Arial" charset="0"/>
              </a:rPr>
              <a:t>đại</a:t>
            </a:r>
            <a:r>
              <a:rPr lang="en-US" sz="2800" dirty="0">
                <a:latin typeface="Arial" charset="0"/>
                <a:cs typeface="Arial" charset="0"/>
              </a:rPr>
              <a:t>, </a:t>
            </a:r>
            <a:r>
              <a:rPr lang="en-US" sz="2800" dirty="0" err="1">
                <a:latin typeface="Arial" charset="0"/>
                <a:cs typeface="Arial" charset="0"/>
              </a:rPr>
              <a:t>phục</a:t>
            </a:r>
            <a:r>
              <a:rPr lang="en-US" sz="2800" dirty="0">
                <a:latin typeface="Arial" charset="0"/>
                <a:cs typeface="Arial" charset="0"/>
              </a:rPr>
              <a:t> </a:t>
            </a:r>
            <a:r>
              <a:rPr lang="en-US" sz="2800" dirty="0" err="1">
                <a:latin typeface="Arial" charset="0"/>
                <a:cs typeface="Arial" charset="0"/>
              </a:rPr>
              <a:t>hồi</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tín</a:t>
            </a:r>
            <a:r>
              <a:rPr lang="en-US" sz="2800" dirty="0">
                <a:latin typeface="Arial" charset="0"/>
                <a:cs typeface="Arial" charset="0"/>
              </a:rPr>
              <a:t> </a:t>
            </a:r>
            <a:r>
              <a:rPr lang="en-US" sz="2800" dirty="0" err="1">
                <a:latin typeface="Arial" charset="0"/>
                <a:cs typeface="Arial" charset="0"/>
              </a:rPr>
              <a:t>hiệu</a:t>
            </a:r>
            <a:r>
              <a:rPr lang="en-US" sz="2800" dirty="0">
                <a:latin typeface="Arial" charset="0"/>
                <a:cs typeface="Arial" charset="0"/>
              </a:rPr>
              <a:t> </a:t>
            </a:r>
            <a:r>
              <a:rPr lang="en-US" sz="2800" dirty="0" err="1">
                <a:latin typeface="Arial" charset="0"/>
                <a:cs typeface="Arial" charset="0"/>
              </a:rPr>
              <a:t>đã</a:t>
            </a:r>
            <a:r>
              <a:rPr lang="en-US" sz="2800" dirty="0">
                <a:latin typeface="Arial" charset="0"/>
                <a:cs typeface="Arial" charset="0"/>
              </a:rPr>
              <a:t> </a:t>
            </a:r>
            <a:r>
              <a:rPr lang="en-US" sz="2800" dirty="0" err="1">
                <a:latin typeface="Arial" charset="0"/>
                <a:cs typeface="Arial" charset="0"/>
              </a:rPr>
              <a:t>bị</a:t>
            </a:r>
            <a:r>
              <a:rPr lang="en-US" sz="2800" dirty="0">
                <a:latin typeface="Arial" charset="0"/>
                <a:cs typeface="Arial" charset="0"/>
              </a:rPr>
              <a:t> </a:t>
            </a:r>
            <a:r>
              <a:rPr lang="en-US" sz="2800" dirty="0" err="1">
                <a:latin typeface="Arial" charset="0"/>
                <a:cs typeface="Arial" charset="0"/>
              </a:rPr>
              <a:t>suy</a:t>
            </a:r>
            <a:r>
              <a:rPr lang="en-US" sz="2800" dirty="0">
                <a:latin typeface="Arial" charset="0"/>
                <a:cs typeface="Arial" charset="0"/>
              </a:rPr>
              <a:t> </a:t>
            </a:r>
            <a:r>
              <a:rPr lang="en-US" sz="2800" dirty="0" err="1">
                <a:latin typeface="Arial" charset="0"/>
                <a:cs typeface="Arial" charset="0"/>
              </a:rPr>
              <a:t>thoái</a:t>
            </a:r>
            <a:r>
              <a:rPr lang="en-US" sz="2800" dirty="0">
                <a:latin typeface="Arial" charset="0"/>
                <a:cs typeface="Arial" charset="0"/>
              </a:rPr>
              <a:t> do </a:t>
            </a:r>
            <a:r>
              <a:rPr lang="en-US" sz="2800" dirty="0" err="1">
                <a:latin typeface="Arial" charset="0"/>
                <a:cs typeface="Arial" charset="0"/>
              </a:rPr>
              <a:t>tổn</a:t>
            </a:r>
            <a:r>
              <a:rPr lang="en-US" sz="2800" dirty="0">
                <a:latin typeface="Arial" charset="0"/>
                <a:cs typeface="Arial" charset="0"/>
              </a:rPr>
              <a:t> </a:t>
            </a:r>
            <a:r>
              <a:rPr lang="en-US" sz="2800" dirty="0" err="1">
                <a:latin typeface="Arial" charset="0"/>
                <a:cs typeface="Arial" charset="0"/>
              </a:rPr>
              <a:t>thất</a:t>
            </a:r>
            <a:r>
              <a:rPr lang="en-US" sz="2800" dirty="0">
                <a:latin typeface="Arial" charset="0"/>
                <a:cs typeface="Arial" charset="0"/>
              </a:rPr>
              <a:t> </a:t>
            </a:r>
            <a:r>
              <a:rPr lang="en-US" sz="2800" dirty="0" err="1">
                <a:latin typeface="Arial" charset="0"/>
                <a:cs typeface="Arial" charset="0"/>
              </a:rPr>
              <a:t>năng</a:t>
            </a:r>
            <a:r>
              <a:rPr lang="en-US" sz="2800" dirty="0">
                <a:latin typeface="Arial" charset="0"/>
                <a:cs typeface="Arial" charset="0"/>
              </a:rPr>
              <a:t> </a:t>
            </a:r>
            <a:r>
              <a:rPr lang="en-US" sz="2800" dirty="0" err="1">
                <a:latin typeface="Arial" charset="0"/>
                <a:cs typeface="Arial" charset="0"/>
              </a:rPr>
              <a:t>lượng</a:t>
            </a:r>
            <a:r>
              <a:rPr lang="en-US" sz="2800" dirty="0">
                <a:latin typeface="Arial" charset="0"/>
                <a:cs typeface="Arial" charset="0"/>
              </a:rPr>
              <a:t> </a:t>
            </a:r>
            <a:r>
              <a:rPr lang="en-US" sz="2800" dirty="0" err="1">
                <a:latin typeface="Arial" charset="0"/>
                <a:cs typeface="Arial" charset="0"/>
              </a:rPr>
              <a:t>trong</a:t>
            </a:r>
            <a:r>
              <a:rPr lang="en-US" sz="2800" dirty="0">
                <a:latin typeface="Arial" charset="0"/>
                <a:cs typeface="Arial" charset="0"/>
              </a:rPr>
              <a:t> </a:t>
            </a:r>
            <a:r>
              <a:rPr lang="en-US" sz="2800" dirty="0" err="1">
                <a:latin typeface="Arial" charset="0"/>
                <a:cs typeface="Arial" charset="0"/>
              </a:rPr>
              <a:t>khi</a:t>
            </a:r>
            <a:r>
              <a:rPr lang="en-US" sz="2800" dirty="0">
                <a:latin typeface="Arial" charset="0"/>
                <a:cs typeface="Arial" charset="0"/>
              </a:rPr>
              <a:t> </a:t>
            </a:r>
            <a:r>
              <a:rPr lang="en-US" sz="2800" dirty="0" err="1">
                <a:latin typeface="Arial" charset="0"/>
                <a:cs typeface="Arial" charset="0"/>
              </a:rPr>
              <a:t>truyền</a:t>
            </a:r>
            <a:r>
              <a:rPr lang="en-US" sz="2800" dirty="0">
                <a:latin typeface="Arial" charset="0"/>
                <a:cs typeface="Arial" charset="0"/>
              </a:rPr>
              <a:t>.</a:t>
            </a:r>
          </a:p>
          <a:p>
            <a:pPr eaLnBrk="1" hangingPunct="1">
              <a:lnSpc>
                <a:spcPct val="80000"/>
              </a:lnSpc>
            </a:pPr>
            <a:r>
              <a:rPr lang="en-US" sz="2800" dirty="0">
                <a:latin typeface="Arial" charset="0"/>
                <a:cs typeface="Arial" charset="0"/>
              </a:rPr>
              <a:t>Cho </a:t>
            </a:r>
            <a:r>
              <a:rPr lang="en-US" sz="2800" dirty="0" err="1">
                <a:latin typeface="Arial" charset="0"/>
                <a:cs typeface="Arial" charset="0"/>
              </a:rPr>
              <a:t>phép</a:t>
            </a:r>
            <a:r>
              <a:rPr lang="en-US" sz="2800" dirty="0">
                <a:latin typeface="Arial" charset="0"/>
                <a:cs typeface="Arial" charset="0"/>
              </a:rPr>
              <a:t> </a:t>
            </a:r>
            <a:r>
              <a:rPr lang="en-US" sz="2800" dirty="0" err="1">
                <a:latin typeface="Arial" charset="0"/>
                <a:cs typeface="Arial" charset="0"/>
              </a:rPr>
              <a:t>mở</a:t>
            </a:r>
            <a:r>
              <a:rPr lang="en-US" sz="2800" dirty="0">
                <a:latin typeface="Arial" charset="0"/>
                <a:cs typeface="Arial" charset="0"/>
              </a:rPr>
              <a:t> </a:t>
            </a:r>
            <a:r>
              <a:rPr lang="en-US" sz="2800" dirty="0" err="1">
                <a:latin typeface="Arial" charset="0"/>
                <a:cs typeface="Arial" charset="0"/>
              </a:rPr>
              <a:t>rộng</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vượt</a:t>
            </a:r>
            <a:r>
              <a:rPr lang="en-US" sz="2800" dirty="0">
                <a:latin typeface="Arial" charset="0"/>
                <a:cs typeface="Arial" charset="0"/>
              </a:rPr>
              <a:t> </a:t>
            </a:r>
            <a:r>
              <a:rPr lang="en-US" sz="2800" dirty="0" err="1">
                <a:latin typeface="Arial" charset="0"/>
                <a:cs typeface="Arial" charset="0"/>
              </a:rPr>
              <a:t>xa</a:t>
            </a:r>
            <a:r>
              <a:rPr lang="en-US" sz="2800" dirty="0">
                <a:latin typeface="Arial" charset="0"/>
                <a:cs typeface="Arial" charset="0"/>
              </a:rPr>
              <a:t> </a:t>
            </a:r>
            <a:r>
              <a:rPr lang="en-US" sz="2800" dirty="0" err="1">
                <a:latin typeface="Arial" charset="0"/>
                <a:cs typeface="Arial" charset="0"/>
              </a:rPr>
              <a:t>chiều</a:t>
            </a:r>
            <a:r>
              <a:rPr lang="en-US" sz="2800" dirty="0">
                <a:latin typeface="Arial" charset="0"/>
                <a:cs typeface="Arial" charset="0"/>
              </a:rPr>
              <a:t> </a:t>
            </a:r>
            <a:r>
              <a:rPr lang="en-US" sz="2800" dirty="0" err="1">
                <a:latin typeface="Arial" charset="0"/>
                <a:cs typeface="Arial" charset="0"/>
              </a:rPr>
              <a:t>dài</a:t>
            </a:r>
            <a:r>
              <a:rPr lang="en-US" sz="2800" dirty="0">
                <a:latin typeface="Arial" charset="0"/>
                <a:cs typeface="Arial" charset="0"/>
              </a:rPr>
              <a:t> </a:t>
            </a:r>
            <a:r>
              <a:rPr lang="en-US" sz="2800" dirty="0" err="1">
                <a:latin typeface="Arial" charset="0"/>
                <a:cs typeface="Arial" charset="0"/>
              </a:rPr>
              <a:t>giới</a:t>
            </a:r>
            <a:r>
              <a:rPr lang="en-US" sz="2800" dirty="0">
                <a:latin typeface="Arial" charset="0"/>
                <a:cs typeface="Arial" charset="0"/>
              </a:rPr>
              <a:t> </a:t>
            </a:r>
            <a:r>
              <a:rPr lang="en-US" sz="2800" dirty="0" err="1">
                <a:latin typeface="Arial" charset="0"/>
                <a:cs typeface="Arial" charset="0"/>
              </a:rPr>
              <a:t>hạn</a:t>
            </a:r>
            <a:r>
              <a:rPr lang="en-US" sz="2800" dirty="0">
                <a:latin typeface="Arial" charset="0"/>
                <a:cs typeface="Arial" charset="0"/>
              </a:rPr>
              <a:t> </a:t>
            </a:r>
            <a:r>
              <a:rPr lang="en-US" sz="2800" dirty="0" err="1">
                <a:latin typeface="Arial" charset="0"/>
                <a:cs typeface="Arial" charset="0"/>
              </a:rPr>
              <a:t>của</a:t>
            </a:r>
            <a:r>
              <a:rPr lang="en-US" sz="2800" dirty="0">
                <a:latin typeface="Arial" charset="0"/>
                <a:cs typeface="Arial" charset="0"/>
              </a:rPr>
              <a:t> </a:t>
            </a:r>
            <a:r>
              <a:rPr lang="en-US" sz="2800" dirty="0" err="1">
                <a:latin typeface="Arial" charset="0"/>
                <a:cs typeface="Arial" charset="0"/>
              </a:rPr>
              <a:t>một</a:t>
            </a:r>
            <a:r>
              <a:rPr lang="en-US" sz="2800" dirty="0">
                <a:latin typeface="Arial" charset="0"/>
                <a:cs typeface="Arial" charset="0"/>
              </a:rPr>
              <a:t> </a:t>
            </a:r>
            <a:r>
              <a:rPr lang="en-US" sz="2800" dirty="0" err="1">
                <a:latin typeface="Arial" charset="0"/>
                <a:cs typeface="Arial" charset="0"/>
              </a:rPr>
              <a:t>môi</a:t>
            </a:r>
            <a:r>
              <a:rPr lang="en-US" sz="2800" dirty="0">
                <a:latin typeface="Arial" charset="0"/>
                <a:cs typeface="Arial" charset="0"/>
              </a:rPr>
              <a:t> </a:t>
            </a:r>
            <a:r>
              <a:rPr lang="en-US" sz="2800" dirty="0" err="1">
                <a:latin typeface="Arial" charset="0"/>
                <a:cs typeface="Arial" charset="0"/>
              </a:rPr>
              <a:t>trường</a:t>
            </a:r>
            <a:r>
              <a:rPr lang="en-US" sz="2800" dirty="0">
                <a:latin typeface="Arial" charset="0"/>
                <a:cs typeface="Arial" charset="0"/>
              </a:rPr>
              <a:t> </a:t>
            </a:r>
            <a:r>
              <a:rPr lang="en-US" sz="2800" dirty="0" err="1">
                <a:latin typeface="Arial" charset="0"/>
                <a:cs typeface="Arial" charset="0"/>
              </a:rPr>
              <a:t>truyền</a:t>
            </a:r>
            <a:r>
              <a:rPr lang="en-US" sz="2800" dirty="0">
                <a:latin typeface="Arial" charset="0"/>
                <a:cs typeface="Arial" charset="0"/>
              </a:rPr>
              <a:t>.</a:t>
            </a:r>
          </a:p>
          <a:p>
            <a:pPr eaLnBrk="1" hangingPunct="1">
              <a:lnSpc>
                <a:spcPct val="80000"/>
              </a:lnSpc>
            </a:pPr>
            <a:r>
              <a:rPr lang="en-US" sz="2800" dirty="0" err="1">
                <a:latin typeface="Arial" charset="0"/>
                <a:cs typeface="Arial" charset="0"/>
              </a:rPr>
              <a:t>Chỉ</a:t>
            </a:r>
            <a:r>
              <a:rPr lang="en-US" sz="2800" dirty="0">
                <a:latin typeface="Arial" charset="0"/>
                <a:cs typeface="Arial" charset="0"/>
              </a:rPr>
              <a:t> </a:t>
            </a:r>
            <a:r>
              <a:rPr lang="en-US" sz="2800" dirty="0" err="1">
                <a:latin typeface="Arial" charset="0"/>
                <a:cs typeface="Arial" charset="0"/>
              </a:rPr>
              <a:t>được</a:t>
            </a:r>
            <a:r>
              <a:rPr lang="en-US" sz="2800" dirty="0">
                <a:latin typeface="Arial" charset="0"/>
                <a:cs typeface="Arial" charset="0"/>
              </a:rPr>
              <a:t> </a:t>
            </a:r>
            <a:r>
              <a:rPr lang="en-US" sz="2800" dirty="0" err="1">
                <a:latin typeface="Arial" charset="0"/>
                <a:cs typeface="Arial" charset="0"/>
              </a:rPr>
              <a:t>dùng</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a:t>
            </a:r>
            <a:r>
              <a:rPr lang="en-US" sz="2800" dirty="0" err="1">
                <a:latin typeface="Arial" charset="0"/>
                <a:cs typeface="Arial" charset="0"/>
              </a:rPr>
              <a:t>hai</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cùng</a:t>
            </a:r>
            <a:r>
              <a:rPr lang="en-US" sz="2800" dirty="0">
                <a:latin typeface="Arial" charset="0"/>
                <a:cs typeface="Arial" charset="0"/>
              </a:rPr>
              <a:t> </a:t>
            </a:r>
            <a:r>
              <a:rPr lang="en-US" sz="2800" dirty="0" err="1">
                <a:latin typeface="Arial" charset="0"/>
                <a:cs typeface="Arial" charset="0"/>
              </a:rPr>
              <a:t>giao</a:t>
            </a:r>
            <a:r>
              <a:rPr lang="en-US" sz="2800" dirty="0">
                <a:latin typeface="Arial" charset="0"/>
                <a:cs typeface="Arial" charset="0"/>
              </a:rPr>
              <a:t> </a:t>
            </a:r>
            <a:r>
              <a:rPr lang="en-US" sz="2800" dirty="0" err="1">
                <a:latin typeface="Arial" charset="0"/>
                <a:cs typeface="Arial" charset="0"/>
              </a:rPr>
              <a:t>thức</a:t>
            </a:r>
            <a:r>
              <a:rPr lang="en-US" sz="2800" dirty="0">
                <a:latin typeface="Arial" charset="0"/>
                <a:cs typeface="Arial" charset="0"/>
              </a:rPr>
              <a:t> </a:t>
            </a:r>
            <a:r>
              <a:rPr lang="en-US" sz="2800" dirty="0" err="1">
                <a:latin typeface="Arial" charset="0"/>
                <a:cs typeface="Arial" charset="0"/>
              </a:rPr>
              <a:t>truyền</a:t>
            </a:r>
            <a:r>
              <a:rPr lang="en-US" sz="2800" dirty="0">
                <a:latin typeface="Arial" charset="0"/>
                <a:cs typeface="Arial" charset="0"/>
              </a:rPr>
              <a:t> </a:t>
            </a:r>
            <a:r>
              <a:rPr lang="en-US" sz="2800" dirty="0" err="1">
                <a:latin typeface="Arial" charset="0"/>
                <a:cs typeface="Arial" charset="0"/>
              </a:rPr>
              <a:t>thông</a:t>
            </a:r>
            <a:r>
              <a:rPr lang="en-US" sz="2800" dirty="0">
                <a:latin typeface="Arial" charset="0"/>
                <a:cs typeface="Arial" charset="0"/>
              </a:rPr>
              <a:t>.</a:t>
            </a:r>
          </a:p>
          <a:p>
            <a:pPr eaLnBrk="1" hangingPunct="1">
              <a:lnSpc>
                <a:spcPct val="80000"/>
              </a:lnSpc>
            </a:pPr>
            <a:r>
              <a:rPr lang="en-US" sz="2800" dirty="0" err="1">
                <a:latin typeface="Arial" charset="0"/>
                <a:cs typeface="Arial" charset="0"/>
              </a:rPr>
              <a:t>Hoạt</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ở </a:t>
            </a:r>
            <a:r>
              <a:rPr lang="en-US" sz="2800" dirty="0" err="1">
                <a:latin typeface="Arial" charset="0"/>
                <a:cs typeface="Arial" charset="0"/>
              </a:rPr>
              <a:t>lớp</a:t>
            </a:r>
            <a:r>
              <a:rPr lang="en-US" sz="2800" dirty="0">
                <a:latin typeface="Arial" charset="0"/>
                <a:cs typeface="Arial" charset="0"/>
              </a:rPr>
              <a:t> Physical.</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78359854-F458-4EE2-B8F2-33231A1A38CD}" type="slidenum">
              <a:rPr lang="en-US">
                <a:latin typeface="Arial" pitchFamily="34" charset="0"/>
                <a:cs typeface="Arial" pitchFamily="34" charset="0"/>
              </a:rPr>
              <a:pPr>
                <a:defRPr/>
              </a:pPr>
              <a:t>65</a:t>
            </a:fld>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dirty="0"/>
              <a:t>VIII.3 REPEATER (BỘ CHUYỂN TIẾP)</a:t>
            </a:r>
          </a:p>
        </p:txBody>
      </p:sp>
    </p:spTree>
    <p:extLst>
      <p:ext uri="{BB962C8B-B14F-4D97-AF65-F5344CB8AC3E}">
        <p14:creationId xmlns:p14="http://schemas.microsoft.com/office/powerpoint/2010/main" val="32530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EECBEAF-DF14-4DA9-B183-4B0E97896D38}" type="slidenum">
              <a:rPr lang="en-US"/>
              <a:pPr>
                <a:defRPr/>
              </a:pPr>
              <a:t>66</a:t>
            </a:fld>
            <a:endParaRPr lang="en-US"/>
          </a:p>
        </p:txBody>
      </p:sp>
      <p:pic>
        <p:nvPicPr>
          <p:cNvPr id="88068" name="Picture 4" descr="rep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44813"/>
            <a:ext cx="29718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repeater noi m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2514600"/>
            <a:ext cx="43910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VIII.3 REPEATER (BỘ CHUYỂN TIẾP)</a:t>
            </a:r>
          </a:p>
        </p:txBody>
      </p:sp>
    </p:spTree>
    <p:extLst>
      <p:ext uri="{BB962C8B-B14F-4D97-AF65-F5344CB8AC3E}">
        <p14:creationId xmlns:p14="http://schemas.microsoft.com/office/powerpoint/2010/main" val="1899255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1981200" y="1600201"/>
            <a:ext cx="8305800" cy="4525963"/>
          </a:xfrm>
        </p:spPr>
        <p:txBody>
          <a:bodyPr/>
          <a:lstStyle/>
          <a:p>
            <a:pPr eaLnBrk="1" hangingPunct="1"/>
            <a:r>
              <a:rPr lang="en-US" sz="2800" dirty="0" err="1">
                <a:latin typeface="Arial" charset="0"/>
                <a:cs typeface="Arial" charset="0"/>
              </a:rPr>
              <a:t>Chức</a:t>
            </a:r>
            <a:r>
              <a:rPr lang="en-US" sz="2800" dirty="0">
                <a:latin typeface="Arial" charset="0"/>
                <a:cs typeface="Arial" charset="0"/>
              </a:rPr>
              <a:t> </a:t>
            </a:r>
            <a:r>
              <a:rPr lang="en-US" sz="2800" dirty="0" err="1">
                <a:latin typeface="Arial" charset="0"/>
                <a:cs typeface="Arial" charset="0"/>
              </a:rPr>
              <a:t>năng</a:t>
            </a:r>
            <a:r>
              <a:rPr lang="en-US" sz="2800" dirty="0">
                <a:latin typeface="Arial" charset="0"/>
                <a:cs typeface="Arial" charset="0"/>
              </a:rPr>
              <a:t> </a:t>
            </a:r>
            <a:r>
              <a:rPr lang="en-US" sz="2800" dirty="0" err="1">
                <a:latin typeface="Arial" charset="0"/>
                <a:cs typeface="Arial" charset="0"/>
              </a:rPr>
              <a:t>như</a:t>
            </a:r>
            <a:r>
              <a:rPr lang="en-US" sz="2800" dirty="0">
                <a:latin typeface="Arial" charset="0"/>
                <a:cs typeface="Arial" charset="0"/>
              </a:rPr>
              <a:t> Repeater </a:t>
            </a:r>
            <a:r>
              <a:rPr lang="en-US" sz="2800" dirty="0" err="1">
                <a:latin typeface="Arial" charset="0"/>
                <a:cs typeface="Arial" charset="0"/>
              </a:rPr>
              <a:t>nhưng</a:t>
            </a:r>
            <a:r>
              <a:rPr lang="en-US" sz="2800" dirty="0">
                <a:latin typeface="Arial" charset="0"/>
                <a:cs typeface="Arial" charset="0"/>
              </a:rPr>
              <a:t> </a:t>
            </a:r>
            <a:r>
              <a:rPr lang="en-US" sz="2800" dirty="0" err="1">
                <a:latin typeface="Arial" charset="0"/>
                <a:cs typeface="Arial" charset="0"/>
              </a:rPr>
              <a:t>mở</a:t>
            </a:r>
            <a:r>
              <a:rPr lang="en-US" sz="2800" dirty="0">
                <a:latin typeface="Arial" charset="0"/>
                <a:cs typeface="Arial" charset="0"/>
              </a:rPr>
              <a:t> </a:t>
            </a:r>
            <a:r>
              <a:rPr lang="en-US" sz="2800" dirty="0" err="1">
                <a:latin typeface="Arial" charset="0"/>
                <a:cs typeface="Arial" charset="0"/>
              </a:rPr>
              <a:t>rộng</a:t>
            </a:r>
            <a:r>
              <a:rPr lang="en-US" sz="2800" dirty="0">
                <a:latin typeface="Arial" charset="0"/>
                <a:cs typeface="Arial" charset="0"/>
              </a:rPr>
              <a:t> </a:t>
            </a:r>
            <a:r>
              <a:rPr lang="en-US" sz="2800" dirty="0" err="1">
                <a:latin typeface="Arial" charset="0"/>
                <a:cs typeface="Arial" charset="0"/>
              </a:rPr>
              <a:t>hơn</a:t>
            </a:r>
            <a:r>
              <a:rPr lang="en-US" sz="2800" dirty="0">
                <a:latin typeface="Arial" charset="0"/>
                <a:cs typeface="Arial" charset="0"/>
              </a:rPr>
              <a:t> </a:t>
            </a:r>
            <a:r>
              <a:rPr lang="en-US" sz="2800" dirty="0" err="1">
                <a:latin typeface="Arial" charset="0"/>
                <a:cs typeface="Arial" charset="0"/>
              </a:rPr>
              <a:t>với</a:t>
            </a:r>
            <a:r>
              <a:rPr lang="en-US" sz="2800" dirty="0">
                <a:latin typeface="Arial" charset="0"/>
                <a:cs typeface="Arial" charset="0"/>
              </a:rPr>
              <a:t> </a:t>
            </a:r>
            <a:r>
              <a:rPr lang="en-US" sz="2800" dirty="0" err="1">
                <a:latin typeface="Arial" charset="0"/>
                <a:cs typeface="Arial" charset="0"/>
              </a:rPr>
              <a:t>nhiều</a:t>
            </a:r>
            <a:r>
              <a:rPr lang="en-US" sz="2800" dirty="0">
                <a:latin typeface="Arial" charset="0"/>
                <a:cs typeface="Arial" charset="0"/>
              </a:rPr>
              <a:t> </a:t>
            </a:r>
            <a:r>
              <a:rPr lang="en-US" sz="2800" dirty="0" err="1">
                <a:latin typeface="Arial" charset="0"/>
                <a:cs typeface="Arial" charset="0"/>
              </a:rPr>
              <a:t>đầu</a:t>
            </a:r>
            <a:r>
              <a:rPr lang="en-US" sz="2800" dirty="0">
                <a:latin typeface="Arial" charset="0"/>
                <a:cs typeface="Arial" charset="0"/>
              </a:rPr>
              <a:t> </a:t>
            </a:r>
            <a:r>
              <a:rPr lang="en-US" sz="2800" dirty="0" err="1">
                <a:latin typeface="Arial" charset="0"/>
                <a:cs typeface="Arial" charset="0"/>
              </a:rPr>
              <a:t>cắm</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đầu</a:t>
            </a:r>
            <a:r>
              <a:rPr lang="en-US" sz="2800" dirty="0">
                <a:latin typeface="Arial" charset="0"/>
                <a:cs typeface="Arial" charset="0"/>
              </a:rPr>
              <a:t> </a:t>
            </a:r>
            <a:r>
              <a:rPr lang="en-US" sz="2800" dirty="0" err="1">
                <a:latin typeface="Arial" charset="0"/>
                <a:cs typeface="Arial" charset="0"/>
              </a:rPr>
              <a:t>cáp</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a:t>
            </a:r>
          </a:p>
          <a:p>
            <a:pPr eaLnBrk="1" hangingPunct="1"/>
            <a:r>
              <a:rPr lang="en-US" sz="2800" dirty="0" err="1">
                <a:latin typeface="Arial" charset="0"/>
                <a:cs typeface="Arial" charset="0"/>
              </a:rPr>
              <a:t>Tạo</a:t>
            </a:r>
            <a:r>
              <a:rPr lang="en-US" sz="2800" dirty="0">
                <a:latin typeface="Arial" charset="0"/>
                <a:cs typeface="Arial" charset="0"/>
              </a:rPr>
              <a:t> </a:t>
            </a:r>
            <a:r>
              <a:rPr lang="en-US" sz="2800" dirty="0" err="1">
                <a:latin typeface="Arial" charset="0"/>
                <a:cs typeface="Arial" charset="0"/>
              </a:rPr>
              <a:t>ra</a:t>
            </a:r>
            <a:r>
              <a:rPr lang="en-US" sz="2800" dirty="0">
                <a:latin typeface="Arial" charset="0"/>
                <a:cs typeface="Arial" charset="0"/>
              </a:rPr>
              <a:t> </a:t>
            </a:r>
            <a:r>
              <a:rPr lang="en-US" sz="2800" dirty="0" err="1">
                <a:latin typeface="Arial" charset="0"/>
                <a:cs typeface="Arial" charset="0"/>
              </a:rPr>
              <a:t>điểm</a:t>
            </a:r>
            <a:r>
              <a:rPr lang="en-US" sz="2800" dirty="0">
                <a:latin typeface="Arial" charset="0"/>
                <a:cs typeface="Arial" charset="0"/>
              </a:rPr>
              <a:t> </a:t>
            </a:r>
            <a:r>
              <a:rPr lang="en-US" sz="2800" dirty="0" err="1">
                <a:latin typeface="Arial" charset="0"/>
                <a:cs typeface="Arial" charset="0"/>
              </a:rPr>
              <a:t>kết</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a:t>
            </a:r>
            <a:r>
              <a:rPr lang="en-US" sz="2800" dirty="0" err="1">
                <a:latin typeface="Arial" charset="0"/>
                <a:cs typeface="Arial" charset="0"/>
              </a:rPr>
              <a:t>tập</a:t>
            </a:r>
            <a:r>
              <a:rPr lang="en-US" sz="2800" dirty="0">
                <a:latin typeface="Arial" charset="0"/>
                <a:cs typeface="Arial" charset="0"/>
              </a:rPr>
              <a:t> </a:t>
            </a:r>
            <a:r>
              <a:rPr lang="en-US" sz="2800" dirty="0" err="1">
                <a:latin typeface="Arial" charset="0"/>
                <a:cs typeface="Arial" charset="0"/>
              </a:rPr>
              <a:t>trung</a:t>
            </a:r>
            <a:r>
              <a:rPr lang="en-US" sz="2800" dirty="0">
                <a:latin typeface="Arial" charset="0"/>
                <a:cs typeface="Arial" charset="0"/>
              </a:rPr>
              <a:t> </a:t>
            </a:r>
            <a:r>
              <a:rPr lang="en-US" sz="2800" dirty="0" err="1">
                <a:latin typeface="Arial" charset="0"/>
                <a:cs typeface="Arial" charset="0"/>
              </a:rPr>
              <a:t>để</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theo</a:t>
            </a:r>
            <a:r>
              <a:rPr lang="en-US" sz="2800" dirty="0">
                <a:latin typeface="Arial" charset="0"/>
                <a:cs typeface="Arial" charset="0"/>
              </a:rPr>
              <a:t> </a:t>
            </a:r>
            <a:r>
              <a:rPr lang="en-US" sz="2800" dirty="0" err="1">
                <a:latin typeface="Arial" charset="0"/>
                <a:cs typeface="Arial" charset="0"/>
              </a:rPr>
              <a:t>kiểu</a:t>
            </a:r>
            <a:r>
              <a:rPr lang="en-US" sz="2800" dirty="0">
                <a:latin typeface="Arial" charset="0"/>
                <a:cs typeface="Arial" charset="0"/>
              </a:rPr>
              <a:t> </a:t>
            </a:r>
            <a:r>
              <a:rPr lang="en-US" sz="2800" dirty="0" err="1">
                <a:latin typeface="Arial" charset="0"/>
                <a:cs typeface="Arial" charset="0"/>
              </a:rPr>
              <a:t>hình</a:t>
            </a:r>
            <a:r>
              <a:rPr lang="en-US" sz="2800" dirty="0">
                <a:latin typeface="Arial" charset="0"/>
                <a:cs typeface="Arial" charset="0"/>
              </a:rPr>
              <a:t> </a:t>
            </a:r>
            <a:r>
              <a:rPr lang="en-US" sz="2800" dirty="0" err="1">
                <a:latin typeface="Arial" charset="0"/>
                <a:cs typeface="Arial" charset="0"/>
              </a:rPr>
              <a:t>sao</a:t>
            </a:r>
            <a:r>
              <a:rPr lang="en-US" sz="2800" dirty="0">
                <a:latin typeface="Arial" charset="0"/>
                <a:cs typeface="Arial" charset="0"/>
              </a:rPr>
              <a:t>.</a:t>
            </a:r>
          </a:p>
          <a:p>
            <a:pPr eaLnBrk="1" hangingPunct="1"/>
            <a:r>
              <a:rPr lang="en-US" sz="2800" dirty="0" err="1">
                <a:latin typeface="Arial" charset="0"/>
                <a:cs typeface="Arial" charset="0"/>
              </a:rPr>
              <a:t>Tín</a:t>
            </a:r>
            <a:r>
              <a:rPr lang="en-US" sz="2800" dirty="0">
                <a:latin typeface="Arial" charset="0"/>
                <a:cs typeface="Arial" charset="0"/>
              </a:rPr>
              <a:t> </a:t>
            </a:r>
            <a:r>
              <a:rPr lang="en-US" sz="2800" dirty="0" err="1">
                <a:latin typeface="Arial" charset="0"/>
                <a:cs typeface="Arial" charset="0"/>
              </a:rPr>
              <a:t>hiệu</a:t>
            </a:r>
            <a:r>
              <a:rPr lang="en-US" sz="2800" dirty="0">
                <a:latin typeface="Arial" charset="0"/>
                <a:cs typeface="Arial" charset="0"/>
              </a:rPr>
              <a:t> </a:t>
            </a:r>
            <a:r>
              <a:rPr lang="en-US" sz="2800" dirty="0" err="1">
                <a:latin typeface="Arial" charset="0"/>
                <a:cs typeface="Arial" charset="0"/>
              </a:rPr>
              <a:t>được</a:t>
            </a:r>
            <a:r>
              <a:rPr lang="en-US" sz="2800" dirty="0">
                <a:latin typeface="Arial" charset="0"/>
                <a:cs typeface="Arial" charset="0"/>
              </a:rPr>
              <a:t> </a:t>
            </a:r>
            <a:r>
              <a:rPr lang="en-US" sz="2800" dirty="0" err="1">
                <a:latin typeface="Arial" charset="0"/>
                <a:cs typeface="Arial" charset="0"/>
              </a:rPr>
              <a:t>phân</a:t>
            </a:r>
            <a:r>
              <a:rPr lang="en-US" sz="2800" dirty="0">
                <a:latin typeface="Arial" charset="0"/>
                <a:cs typeface="Arial" charset="0"/>
              </a:rPr>
              <a:t> </a:t>
            </a:r>
            <a:r>
              <a:rPr lang="en-US" sz="2800" dirty="0" err="1">
                <a:latin typeface="Arial" charset="0"/>
                <a:cs typeface="Arial" charset="0"/>
              </a:rPr>
              <a:t>phối</a:t>
            </a:r>
            <a:r>
              <a:rPr lang="en-US" sz="2800" dirty="0">
                <a:latin typeface="Arial" charset="0"/>
                <a:cs typeface="Arial" charset="0"/>
              </a:rPr>
              <a:t> </a:t>
            </a:r>
            <a:r>
              <a:rPr lang="en-US" sz="2800" dirty="0" err="1">
                <a:latin typeface="Arial" charset="0"/>
                <a:cs typeface="Arial" charset="0"/>
              </a:rPr>
              <a:t>đến</a:t>
            </a:r>
            <a:r>
              <a:rPr lang="en-US" sz="2800" dirty="0">
                <a:latin typeface="Arial" charset="0"/>
                <a:cs typeface="Arial" charset="0"/>
              </a:rPr>
              <a:t> </a:t>
            </a:r>
            <a:r>
              <a:rPr lang="en-US" sz="2800" dirty="0" err="1">
                <a:latin typeface="Arial" charset="0"/>
                <a:cs typeface="Arial" charset="0"/>
              </a:rPr>
              <a:t>tất</a:t>
            </a:r>
            <a:r>
              <a:rPr lang="en-US" sz="2800" dirty="0">
                <a:latin typeface="Arial" charset="0"/>
                <a:cs typeface="Arial" charset="0"/>
              </a:rPr>
              <a:t> </a:t>
            </a:r>
            <a:r>
              <a:rPr lang="en-US" sz="2800" dirty="0" err="1">
                <a:latin typeface="Arial" charset="0"/>
                <a:cs typeface="Arial" charset="0"/>
              </a:rPr>
              <a:t>cả</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kết</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a:t>
            </a:r>
          </a:p>
          <a:p>
            <a:pPr eaLnBrk="1" hangingPunct="1"/>
            <a:r>
              <a:rPr lang="en-US" sz="2800" dirty="0" err="1">
                <a:latin typeface="Arial" charset="0"/>
                <a:cs typeface="Arial" charset="0"/>
              </a:rPr>
              <a:t>Có</a:t>
            </a:r>
            <a:r>
              <a:rPr lang="en-US" sz="2800" dirty="0">
                <a:latin typeface="Arial" charset="0"/>
                <a:cs typeface="Arial" charset="0"/>
              </a:rPr>
              <a:t> 3 </a:t>
            </a:r>
            <a:r>
              <a:rPr lang="en-US" sz="2800" dirty="0" err="1">
                <a:latin typeface="Arial" charset="0"/>
                <a:cs typeface="Arial" charset="0"/>
              </a:rPr>
              <a:t>loại</a:t>
            </a:r>
            <a:r>
              <a:rPr lang="en-US" sz="2800" dirty="0">
                <a:latin typeface="Arial" charset="0"/>
                <a:cs typeface="Arial" charset="0"/>
              </a:rPr>
              <a:t> Hub: </a:t>
            </a:r>
            <a:r>
              <a:rPr lang="en-US" sz="2800" dirty="0" err="1">
                <a:latin typeface="Arial" charset="0"/>
                <a:cs typeface="Arial" charset="0"/>
              </a:rPr>
              <a:t>thụ</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a:t>
            </a:r>
            <a:r>
              <a:rPr lang="en-US" sz="2800" dirty="0" err="1">
                <a:latin typeface="Arial" charset="0"/>
                <a:cs typeface="Arial" charset="0"/>
              </a:rPr>
              <a:t>chủ</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a:t>
            </a:r>
            <a:r>
              <a:rPr lang="en-US" sz="2800" dirty="0" err="1">
                <a:latin typeface="Arial" charset="0"/>
                <a:cs typeface="Arial" charset="0"/>
              </a:rPr>
              <a:t>thông</a:t>
            </a:r>
            <a:r>
              <a:rPr lang="en-US" sz="2800" dirty="0">
                <a:latin typeface="Arial" charset="0"/>
                <a:cs typeface="Arial" charset="0"/>
              </a:rPr>
              <a:t> minh.</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A0A1D741-F5CA-4CC1-909C-6AB0ACC32A47}" type="slidenum">
              <a:rPr lang="en-US">
                <a:latin typeface="Arial" pitchFamily="34" charset="0"/>
                <a:cs typeface="Arial" pitchFamily="34" charset="0"/>
              </a:rPr>
              <a:pPr>
                <a:defRPr/>
              </a:pPr>
              <a:t>67</a:t>
            </a:fld>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dirty="0"/>
              <a:t>VIII.4 HUB (BỘ TẬP TRUNG)</a:t>
            </a:r>
          </a:p>
        </p:txBody>
      </p:sp>
    </p:spTree>
    <p:extLst>
      <p:ext uri="{BB962C8B-B14F-4D97-AF65-F5344CB8AC3E}">
        <p14:creationId xmlns:p14="http://schemas.microsoft.com/office/powerpoint/2010/main" val="18557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2706688" y="1524000"/>
            <a:ext cx="7772400" cy="2819400"/>
          </a:xfrm>
        </p:spPr>
        <p:txBody>
          <a:bodyPr rtlCol="0">
            <a:normAutofit lnSpcReduction="10000"/>
          </a:bodyPr>
          <a:lstStyle/>
          <a:p>
            <a:pPr lvl="1" fontAlgn="auto">
              <a:lnSpc>
                <a:spcPct val="90000"/>
              </a:lnSpc>
              <a:spcAft>
                <a:spcPts val="0"/>
              </a:spcAft>
              <a:buFont typeface="Arial" pitchFamily="34" charset="0"/>
              <a:buChar char="–"/>
              <a:defRPr/>
            </a:pPr>
            <a:r>
              <a:rPr lang="en-US" sz="2400">
                <a:latin typeface="Arial" pitchFamily="34" charset="0"/>
                <a:cs typeface="Arial" pitchFamily="34" charset="0"/>
              </a:rPr>
              <a:t>Hub thụ động (Passive Hub): chỉ đảm bảo chức năng kết nối, không xử lý lại tín hiệu.</a:t>
            </a:r>
          </a:p>
          <a:p>
            <a:pPr lvl="1" fontAlgn="auto">
              <a:lnSpc>
                <a:spcPct val="90000"/>
              </a:lnSpc>
              <a:spcAft>
                <a:spcPts val="0"/>
              </a:spcAft>
              <a:buFont typeface="Arial" pitchFamily="34" charset="0"/>
              <a:buChar char="–"/>
              <a:defRPr/>
            </a:pPr>
            <a:r>
              <a:rPr lang="en-US" sz="2400">
                <a:latin typeface="Arial" pitchFamily="34" charset="0"/>
                <a:cs typeface="Arial" pitchFamily="34" charset="0"/>
              </a:rPr>
              <a:t>Hub chủ động (Active Hub): có khả năng khuếch đại tín hiệu để chống suy hao.</a:t>
            </a:r>
          </a:p>
          <a:p>
            <a:pPr lvl="1" fontAlgn="auto">
              <a:lnSpc>
                <a:spcPct val="90000"/>
              </a:lnSpc>
              <a:spcAft>
                <a:spcPts val="0"/>
              </a:spcAft>
              <a:buFont typeface="Arial" pitchFamily="34" charset="0"/>
              <a:buChar char="–"/>
              <a:defRPr/>
            </a:pPr>
            <a:r>
              <a:rPr lang="en-US" sz="2400">
                <a:latin typeface="Arial" pitchFamily="34" charset="0"/>
                <a:cs typeface="Arial" pitchFamily="34" charset="0"/>
              </a:rPr>
              <a:t>Hub thông minh (Intelligent Hub): là Hub chủ động nhưng có thêm khả năng tạo ra các gói tin thông báo hoạt động của mình giúp cho việc quản trị mạng dễ dàng hơn.</a:t>
            </a:r>
          </a:p>
        </p:txBody>
      </p:sp>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F5893C35-37E8-4B77-B706-92642A6BF6B7}" type="slidenum">
              <a:rPr lang="en-US">
                <a:latin typeface="Arial" pitchFamily="34" charset="0"/>
                <a:cs typeface="Arial" pitchFamily="34" charset="0"/>
              </a:rPr>
              <a:pPr>
                <a:defRPr/>
              </a:pPr>
              <a:t>68</a:t>
            </a:fld>
            <a:endParaRPr lang="en-US">
              <a:latin typeface="Arial" pitchFamily="34" charset="0"/>
              <a:cs typeface="Arial" pitchFamily="34" charset="0"/>
            </a:endParaRPr>
          </a:p>
        </p:txBody>
      </p:sp>
      <p:pic>
        <p:nvPicPr>
          <p:cNvPr id="90117" name="Picture 4" descr="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105401"/>
            <a:ext cx="3200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hup noi m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4419600"/>
            <a:ext cx="2428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VIII.4 HUB (BỘ TẬP TRUNG)</a:t>
            </a:r>
          </a:p>
        </p:txBody>
      </p:sp>
    </p:spTree>
    <p:extLst>
      <p:ext uri="{BB962C8B-B14F-4D97-AF65-F5344CB8AC3E}">
        <p14:creationId xmlns:p14="http://schemas.microsoft.com/office/powerpoint/2010/main" val="2665084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424C5E5C-F070-4842-A986-024BB2DF082C}" type="slidenum">
              <a:rPr lang="en-US"/>
              <a:pPr>
                <a:defRPr/>
              </a:pPr>
              <a:t>69</a:t>
            </a:fld>
            <a:endParaRPr lang="en-US"/>
          </a:p>
        </p:txBody>
      </p:sp>
      <p:pic>
        <p:nvPicPr>
          <p:cNvPr id="91140" name="Picture 4" descr="switching voi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0"/>
            <a:ext cx="6858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VIII.4 HUB (BỘ TẬP TRUNG)</a:t>
            </a:r>
          </a:p>
        </p:txBody>
      </p:sp>
    </p:spTree>
    <p:extLst>
      <p:ext uri="{BB962C8B-B14F-4D97-AF65-F5344CB8AC3E}">
        <p14:creationId xmlns:p14="http://schemas.microsoft.com/office/powerpoint/2010/main" val="390032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B137-AED1-4EEE-809B-BC6B362270D7}"/>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53F4E487-19B1-42EA-BF33-FC5DD76EB8AC}"/>
              </a:ext>
            </a:extLst>
          </p:cNvPr>
          <p:cNvSpPr>
            <a:spLocks noGrp="1"/>
          </p:cNvSpPr>
          <p:nvPr>
            <p:ph idx="1"/>
          </p:nvPr>
        </p:nvSpPr>
        <p:spPr>
          <a:xfrm>
            <a:off x="508000" y="1066800"/>
            <a:ext cx="6194458" cy="5486400"/>
          </a:xfrm>
        </p:spPr>
        <p:txBody>
          <a:bodyPr/>
          <a:lstStyle/>
          <a:p>
            <a:pPr algn="just"/>
            <a:r>
              <a:rPr lang="vi-VN" dirty="0"/>
              <a:t>Vào cuối thập niên 1960, đầu thập niên 1970, các máy tính nhỏ được gọi là minicomputer bắt đầu xuất hiện.</a:t>
            </a:r>
          </a:p>
          <a:p>
            <a:pPr algn="just"/>
            <a:r>
              <a:rPr lang="vi-VN" dirty="0"/>
              <a:t>Năm 1977, công ty máy tính Apple Computer giới thiệu máy vi tính còn được gọi là máy tính cá nhân (personal computer - PC).</a:t>
            </a:r>
          </a:p>
          <a:p>
            <a:pPr algn="just"/>
            <a:endParaRPr lang="en-US" dirty="0"/>
          </a:p>
        </p:txBody>
      </p:sp>
      <p:pic>
        <p:nvPicPr>
          <p:cNvPr id="3074" name="Picture 2" descr="https://www.filepicker.io/api/file/tXuF9rsbRaamVLSW8u1o">
            <a:extLst>
              <a:ext uri="{FF2B5EF4-FFF2-40B4-BE49-F238E27FC236}">
                <a16:creationId xmlns:a16="http://schemas.microsoft.com/office/drawing/2014/main" id="{D367F059-53E0-4706-9F3B-EE86B046C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496" y="1480009"/>
            <a:ext cx="5211252" cy="34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16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2706688" y="1600200"/>
            <a:ext cx="7772400" cy="4343400"/>
          </a:xfrm>
        </p:spPr>
        <p:txBody>
          <a:bodyPr/>
          <a:lstStyle/>
          <a:p>
            <a:pPr eaLnBrk="1" hangingPunct="1">
              <a:lnSpc>
                <a:spcPct val="90000"/>
              </a:lnSpc>
            </a:pPr>
            <a:r>
              <a:rPr lang="en-US" sz="2800" dirty="0" err="1">
                <a:latin typeface="Arial" charset="0"/>
                <a:cs typeface="Arial" charset="0"/>
              </a:rPr>
              <a:t>Dùng</a:t>
            </a:r>
            <a:r>
              <a:rPr lang="en-US" sz="2800" dirty="0">
                <a:latin typeface="Arial" charset="0"/>
                <a:cs typeface="Arial" charset="0"/>
              </a:rPr>
              <a:t> </a:t>
            </a:r>
            <a:r>
              <a:rPr lang="en-US" sz="2800" dirty="0" err="1">
                <a:latin typeface="Arial" charset="0"/>
                <a:cs typeface="Arial" charset="0"/>
              </a:rPr>
              <a:t>để</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2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giao</a:t>
            </a:r>
            <a:r>
              <a:rPr lang="en-US" sz="2800" dirty="0">
                <a:latin typeface="Arial" charset="0"/>
                <a:cs typeface="Arial" charset="0"/>
              </a:rPr>
              <a:t> </a:t>
            </a:r>
            <a:r>
              <a:rPr lang="en-US" sz="2800" dirty="0" err="1">
                <a:latin typeface="Arial" charset="0"/>
                <a:cs typeface="Arial" charset="0"/>
              </a:rPr>
              <a:t>thức</a:t>
            </a:r>
            <a:r>
              <a:rPr lang="en-US" sz="2800" dirty="0">
                <a:latin typeface="Arial" charset="0"/>
                <a:cs typeface="Arial" charset="0"/>
              </a:rPr>
              <a:t> </a:t>
            </a:r>
            <a:r>
              <a:rPr lang="en-US" sz="2800" dirty="0" err="1">
                <a:latin typeface="Arial" charset="0"/>
                <a:cs typeface="Arial" charset="0"/>
              </a:rPr>
              <a:t>giống</a:t>
            </a:r>
            <a:r>
              <a:rPr lang="en-US" sz="2800" dirty="0">
                <a:latin typeface="Arial" charset="0"/>
                <a:cs typeface="Arial" charset="0"/>
              </a:rPr>
              <a:t> </a:t>
            </a:r>
            <a:r>
              <a:rPr lang="en-US" sz="2800" dirty="0" err="1">
                <a:latin typeface="Arial" charset="0"/>
                <a:cs typeface="Arial" charset="0"/>
              </a:rPr>
              <a:t>hoặc</a:t>
            </a:r>
            <a:r>
              <a:rPr lang="en-US" sz="2800" dirty="0">
                <a:latin typeface="Arial" charset="0"/>
                <a:cs typeface="Arial" charset="0"/>
              </a:rPr>
              <a:t> </a:t>
            </a:r>
            <a:r>
              <a:rPr lang="en-US" sz="2800" dirty="0" err="1">
                <a:latin typeface="Arial" charset="0"/>
                <a:cs typeface="Arial" charset="0"/>
              </a:rPr>
              <a:t>khác</a:t>
            </a:r>
            <a:r>
              <a:rPr lang="en-US" sz="2800" dirty="0">
                <a:latin typeface="Arial" charset="0"/>
                <a:cs typeface="Arial" charset="0"/>
              </a:rPr>
              <a:t> </a:t>
            </a:r>
            <a:r>
              <a:rPr lang="en-US" sz="2800" dirty="0" err="1">
                <a:latin typeface="Arial" charset="0"/>
                <a:cs typeface="Arial" charset="0"/>
              </a:rPr>
              <a:t>nhau</a:t>
            </a:r>
            <a:r>
              <a:rPr lang="en-US" sz="2800" dirty="0">
                <a:latin typeface="Arial" charset="0"/>
                <a:cs typeface="Arial" charset="0"/>
              </a:rPr>
              <a:t>.</a:t>
            </a:r>
          </a:p>
          <a:p>
            <a:pPr eaLnBrk="1" hangingPunct="1">
              <a:lnSpc>
                <a:spcPct val="90000"/>
              </a:lnSpc>
            </a:pPr>
            <a:r>
              <a:rPr lang="en-US" sz="2800" dirty="0">
                <a:latin typeface="Arial" charset="0"/>
                <a:cs typeface="Arial" charset="0"/>
              </a:rPr>
              <a:t>Chia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thành</a:t>
            </a:r>
            <a:r>
              <a:rPr lang="en-US" sz="2800" dirty="0">
                <a:latin typeface="Arial" charset="0"/>
                <a:cs typeface="Arial" charset="0"/>
              </a:rPr>
              <a:t> </a:t>
            </a:r>
            <a:r>
              <a:rPr lang="en-US" sz="2800" dirty="0" err="1">
                <a:latin typeface="Arial" charset="0"/>
                <a:cs typeface="Arial" charset="0"/>
              </a:rPr>
              <a:t>nhiều</a:t>
            </a:r>
            <a:r>
              <a:rPr lang="en-US" sz="2800" dirty="0">
                <a:latin typeface="Arial" charset="0"/>
                <a:cs typeface="Arial" charset="0"/>
              </a:rPr>
              <a:t> </a:t>
            </a:r>
            <a:r>
              <a:rPr lang="en-US" sz="2800" dirty="0" err="1">
                <a:latin typeface="Arial" charset="0"/>
                <a:cs typeface="Arial" charset="0"/>
              </a:rPr>
              <a:t>phân</a:t>
            </a:r>
            <a:r>
              <a:rPr lang="en-US" sz="2800" dirty="0">
                <a:latin typeface="Arial" charset="0"/>
                <a:cs typeface="Arial" charset="0"/>
              </a:rPr>
              <a:t> </a:t>
            </a:r>
            <a:r>
              <a:rPr lang="en-US" sz="2800" dirty="0" err="1">
                <a:latin typeface="Arial" charset="0"/>
                <a:cs typeface="Arial" charset="0"/>
              </a:rPr>
              <a:t>đoạn</a:t>
            </a:r>
            <a:r>
              <a:rPr lang="en-US" sz="2800" dirty="0">
                <a:latin typeface="Arial" charset="0"/>
                <a:cs typeface="Arial" charset="0"/>
              </a:rPr>
              <a:t> </a:t>
            </a:r>
            <a:r>
              <a:rPr lang="en-US" sz="2800" dirty="0" err="1">
                <a:latin typeface="Arial" charset="0"/>
                <a:cs typeface="Arial" charset="0"/>
              </a:rPr>
              <a:t>nhằm</a:t>
            </a:r>
            <a:r>
              <a:rPr lang="en-US" sz="2800" dirty="0">
                <a:latin typeface="Arial" charset="0"/>
                <a:cs typeface="Arial" charset="0"/>
              </a:rPr>
              <a:t> </a:t>
            </a:r>
            <a:r>
              <a:rPr lang="en-US" sz="2800" dirty="0" err="1">
                <a:latin typeface="Arial" charset="0"/>
                <a:cs typeface="Arial" charset="0"/>
              </a:rPr>
              <a:t>giảm</a:t>
            </a:r>
            <a:r>
              <a:rPr lang="en-US" sz="2800" dirty="0">
                <a:latin typeface="Arial" charset="0"/>
                <a:cs typeface="Arial" charset="0"/>
              </a:rPr>
              <a:t> </a:t>
            </a:r>
            <a:r>
              <a:rPr lang="en-US" sz="2800" dirty="0" err="1">
                <a:latin typeface="Arial" charset="0"/>
                <a:cs typeface="Arial" charset="0"/>
              </a:rPr>
              <a:t>lưu</a:t>
            </a:r>
            <a:r>
              <a:rPr lang="en-US" sz="2800" dirty="0">
                <a:latin typeface="Arial" charset="0"/>
                <a:cs typeface="Arial" charset="0"/>
              </a:rPr>
              <a:t> </a:t>
            </a:r>
            <a:r>
              <a:rPr lang="en-US" sz="2800" dirty="0" err="1">
                <a:latin typeface="Arial" charset="0"/>
                <a:cs typeface="Arial" charset="0"/>
              </a:rPr>
              <a:t>lượng</a:t>
            </a:r>
            <a:r>
              <a:rPr lang="en-US" sz="2800" dirty="0">
                <a:latin typeface="Arial" charset="0"/>
                <a:cs typeface="Arial" charset="0"/>
              </a:rPr>
              <a:t> </a:t>
            </a:r>
            <a:r>
              <a:rPr lang="en-US" sz="2800" dirty="0" err="1">
                <a:latin typeface="Arial" charset="0"/>
                <a:cs typeface="Arial" charset="0"/>
              </a:rPr>
              <a:t>trên</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a:t>
            </a:r>
          </a:p>
          <a:p>
            <a:pPr eaLnBrk="1" hangingPunct="1">
              <a:lnSpc>
                <a:spcPct val="90000"/>
              </a:lnSpc>
            </a:pPr>
            <a:r>
              <a:rPr lang="en-US" sz="2800" dirty="0" err="1">
                <a:latin typeface="Arial" charset="0"/>
                <a:cs typeface="Arial" charset="0"/>
              </a:rPr>
              <a:t>Hoạt</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ở </a:t>
            </a:r>
            <a:r>
              <a:rPr lang="en-US" sz="2800" dirty="0" err="1">
                <a:latin typeface="Arial" charset="0"/>
                <a:cs typeface="Arial" charset="0"/>
              </a:rPr>
              <a:t>lớp</a:t>
            </a:r>
            <a:r>
              <a:rPr lang="en-US" sz="2800" dirty="0">
                <a:latin typeface="Arial" charset="0"/>
                <a:cs typeface="Arial" charset="0"/>
              </a:rPr>
              <a:t> Data Link </a:t>
            </a:r>
            <a:r>
              <a:rPr lang="en-US" sz="2800" dirty="0" err="1">
                <a:latin typeface="Arial" charset="0"/>
                <a:cs typeface="Arial" charset="0"/>
              </a:rPr>
              <a:t>với</a:t>
            </a:r>
            <a:r>
              <a:rPr lang="en-US" sz="2800" dirty="0">
                <a:latin typeface="Arial" charset="0"/>
                <a:cs typeface="Arial" charset="0"/>
              </a:rPr>
              <a:t> 2 </a:t>
            </a:r>
            <a:r>
              <a:rPr lang="en-US" sz="2800" dirty="0" err="1">
                <a:latin typeface="Arial" charset="0"/>
                <a:cs typeface="Arial" charset="0"/>
              </a:rPr>
              <a:t>chức</a:t>
            </a:r>
            <a:r>
              <a:rPr lang="en-US" sz="2800" dirty="0">
                <a:latin typeface="Arial" charset="0"/>
                <a:cs typeface="Arial" charset="0"/>
              </a:rPr>
              <a:t> </a:t>
            </a:r>
            <a:r>
              <a:rPr lang="en-US" sz="2800" dirty="0" err="1">
                <a:latin typeface="Arial" charset="0"/>
                <a:cs typeface="Arial" charset="0"/>
              </a:rPr>
              <a:t>năng</a:t>
            </a:r>
            <a:r>
              <a:rPr lang="en-US" sz="2800" dirty="0">
                <a:latin typeface="Arial" charset="0"/>
                <a:cs typeface="Arial" charset="0"/>
              </a:rPr>
              <a:t> </a:t>
            </a:r>
            <a:r>
              <a:rPr lang="en-US" sz="2800" dirty="0" err="1">
                <a:latin typeface="Arial" charset="0"/>
                <a:cs typeface="Arial" charset="0"/>
              </a:rPr>
              <a:t>chính</a:t>
            </a: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lọc</a:t>
            </a:r>
            <a:r>
              <a:rPr lang="en-US" sz="2800" dirty="0">
                <a:latin typeface="Arial" charset="0"/>
                <a:cs typeface="Arial" charset="0"/>
              </a:rPr>
              <a:t>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chuyển</a:t>
            </a:r>
            <a:r>
              <a:rPr lang="en-US" sz="2800" dirty="0">
                <a:latin typeface="Arial" charset="0"/>
                <a:cs typeface="Arial" charset="0"/>
              </a:rPr>
              <a:t> </a:t>
            </a:r>
            <a:r>
              <a:rPr lang="en-US" sz="2800" dirty="0" err="1">
                <a:latin typeface="Arial" charset="0"/>
                <a:cs typeface="Arial" charset="0"/>
              </a:rPr>
              <a:t>vận</a:t>
            </a:r>
            <a:r>
              <a:rPr lang="en-US" sz="2800" dirty="0">
                <a:latin typeface="Arial" charset="0"/>
                <a:cs typeface="Arial" charset="0"/>
              </a:rPr>
              <a:t>.</a:t>
            </a:r>
          </a:p>
          <a:p>
            <a:pPr eaLnBrk="1" hangingPunct="1">
              <a:lnSpc>
                <a:spcPct val="90000"/>
              </a:lnSpc>
            </a:pPr>
            <a:r>
              <a:rPr lang="en-US" sz="2800" dirty="0" err="1">
                <a:latin typeface="Arial" charset="0"/>
                <a:cs typeface="Arial" charset="0"/>
              </a:rPr>
              <a:t>Dựa</a:t>
            </a:r>
            <a:r>
              <a:rPr lang="en-US" sz="2800" dirty="0">
                <a:latin typeface="Arial" charset="0"/>
                <a:cs typeface="Arial" charset="0"/>
              </a:rPr>
              <a:t> </a:t>
            </a:r>
            <a:r>
              <a:rPr lang="en-US" sz="2800" dirty="0" err="1">
                <a:latin typeface="Arial" charset="0"/>
                <a:cs typeface="Arial" charset="0"/>
              </a:rPr>
              <a:t>trên</a:t>
            </a:r>
            <a:r>
              <a:rPr lang="en-US" sz="2800" dirty="0">
                <a:latin typeface="Arial" charset="0"/>
                <a:cs typeface="Arial" charset="0"/>
              </a:rPr>
              <a:t> </a:t>
            </a:r>
            <a:r>
              <a:rPr lang="en-US" sz="2800" dirty="0" err="1">
                <a:latin typeface="Arial" charset="0"/>
                <a:cs typeface="Arial" charset="0"/>
              </a:rPr>
              <a:t>bảng</a:t>
            </a:r>
            <a:r>
              <a:rPr lang="en-US" sz="2800" dirty="0">
                <a:latin typeface="Arial" charset="0"/>
                <a:cs typeface="Arial" charset="0"/>
              </a:rPr>
              <a:t> </a:t>
            </a:r>
            <a:r>
              <a:rPr lang="en-US" sz="2800" dirty="0" err="1">
                <a:latin typeface="Arial" charset="0"/>
                <a:cs typeface="Arial" charset="0"/>
              </a:rPr>
              <a:t>địa</a:t>
            </a:r>
            <a:r>
              <a:rPr lang="en-US" sz="2800" dirty="0">
                <a:latin typeface="Arial" charset="0"/>
                <a:cs typeface="Arial" charset="0"/>
              </a:rPr>
              <a:t> </a:t>
            </a:r>
            <a:r>
              <a:rPr lang="en-US" sz="2800" dirty="0" err="1">
                <a:latin typeface="Arial" charset="0"/>
                <a:cs typeface="Arial" charset="0"/>
              </a:rPr>
              <a:t>chỉ</a:t>
            </a:r>
            <a:r>
              <a:rPr lang="en-US" sz="2800" dirty="0">
                <a:latin typeface="Arial" charset="0"/>
                <a:cs typeface="Arial" charset="0"/>
              </a:rPr>
              <a:t> MAC </a:t>
            </a:r>
            <a:r>
              <a:rPr lang="en-US" sz="2800" dirty="0" err="1">
                <a:latin typeface="Arial" charset="0"/>
                <a:cs typeface="Arial" charset="0"/>
              </a:rPr>
              <a:t>lưu</a:t>
            </a:r>
            <a:r>
              <a:rPr lang="en-US" sz="2800" dirty="0">
                <a:latin typeface="Arial" charset="0"/>
                <a:cs typeface="Arial" charset="0"/>
              </a:rPr>
              <a:t> </a:t>
            </a:r>
            <a:r>
              <a:rPr lang="en-US" sz="2800" dirty="0" err="1">
                <a:latin typeface="Arial" charset="0"/>
                <a:cs typeface="Arial" charset="0"/>
              </a:rPr>
              <a:t>trữ</a:t>
            </a:r>
            <a:r>
              <a:rPr lang="en-US" sz="2800" dirty="0">
                <a:latin typeface="Arial" charset="0"/>
                <a:cs typeface="Arial" charset="0"/>
              </a:rPr>
              <a:t>, </a:t>
            </a:r>
            <a:r>
              <a:rPr lang="en-US" sz="2800" dirty="0" err="1">
                <a:latin typeface="Arial" charset="0"/>
                <a:cs typeface="Arial" charset="0"/>
              </a:rPr>
              <a:t>Brigde</a:t>
            </a:r>
            <a:r>
              <a:rPr lang="en-US" sz="2800" dirty="0">
                <a:latin typeface="Arial" charset="0"/>
                <a:cs typeface="Arial" charset="0"/>
              </a:rPr>
              <a:t> </a:t>
            </a:r>
            <a:r>
              <a:rPr lang="en-US" sz="2800" dirty="0" err="1">
                <a:latin typeface="Arial" charset="0"/>
                <a:cs typeface="Arial" charset="0"/>
              </a:rPr>
              <a:t>kiểm</a:t>
            </a:r>
            <a:r>
              <a:rPr lang="en-US" sz="2800" dirty="0">
                <a:latin typeface="Arial" charset="0"/>
                <a:cs typeface="Arial" charset="0"/>
              </a:rPr>
              <a:t> </a:t>
            </a:r>
            <a:r>
              <a:rPr lang="en-US" sz="2800" dirty="0" err="1">
                <a:latin typeface="Arial" charset="0"/>
                <a:cs typeface="Arial" charset="0"/>
              </a:rPr>
              <a:t>tra</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gói</a:t>
            </a:r>
            <a:r>
              <a:rPr lang="en-US" sz="2800" dirty="0">
                <a:latin typeface="Arial" charset="0"/>
                <a:cs typeface="Arial" charset="0"/>
              </a:rPr>
              <a:t> tin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xử</a:t>
            </a:r>
            <a:r>
              <a:rPr lang="en-US" sz="2800" dirty="0">
                <a:latin typeface="Arial" charset="0"/>
                <a:cs typeface="Arial" charset="0"/>
              </a:rPr>
              <a:t> </a:t>
            </a:r>
            <a:r>
              <a:rPr lang="en-US" sz="2800" dirty="0" err="1">
                <a:latin typeface="Arial" charset="0"/>
                <a:cs typeface="Arial" charset="0"/>
              </a:rPr>
              <a:t>lý</a:t>
            </a:r>
            <a:r>
              <a:rPr lang="en-US" sz="2800" dirty="0">
                <a:latin typeface="Arial" charset="0"/>
                <a:cs typeface="Arial" charset="0"/>
              </a:rPr>
              <a:t> </a:t>
            </a:r>
            <a:r>
              <a:rPr lang="en-US" sz="2800" dirty="0" err="1">
                <a:latin typeface="Arial" charset="0"/>
                <a:cs typeface="Arial" charset="0"/>
              </a:rPr>
              <a:t>chúng</a:t>
            </a:r>
            <a:r>
              <a:rPr lang="en-US" sz="2800" dirty="0">
                <a:latin typeface="Arial" charset="0"/>
                <a:cs typeface="Arial" charset="0"/>
              </a:rPr>
              <a:t> </a:t>
            </a:r>
            <a:r>
              <a:rPr lang="en-US" sz="2800" dirty="0" err="1">
                <a:latin typeface="Arial" charset="0"/>
                <a:cs typeface="Arial" charset="0"/>
              </a:rPr>
              <a:t>trước</a:t>
            </a:r>
            <a:r>
              <a:rPr lang="en-US" sz="2800" dirty="0">
                <a:latin typeface="Arial" charset="0"/>
                <a:cs typeface="Arial" charset="0"/>
              </a:rPr>
              <a:t> </a:t>
            </a:r>
            <a:r>
              <a:rPr lang="en-US" sz="2800" dirty="0" err="1">
                <a:latin typeface="Arial" charset="0"/>
                <a:cs typeface="Arial" charset="0"/>
              </a:rPr>
              <a:t>khi</a:t>
            </a:r>
            <a:r>
              <a:rPr lang="en-US" sz="2800" dirty="0">
                <a:latin typeface="Arial" charset="0"/>
                <a:cs typeface="Arial" charset="0"/>
              </a:rPr>
              <a:t> </a:t>
            </a:r>
            <a:r>
              <a:rPr lang="en-US" sz="2800" dirty="0" err="1">
                <a:latin typeface="Arial" charset="0"/>
                <a:cs typeface="Arial" charset="0"/>
              </a:rPr>
              <a:t>có</a:t>
            </a:r>
            <a:r>
              <a:rPr lang="en-US" sz="2800" dirty="0">
                <a:latin typeface="Arial" charset="0"/>
                <a:cs typeface="Arial" charset="0"/>
              </a:rPr>
              <a:t> </a:t>
            </a:r>
            <a:r>
              <a:rPr lang="en-US" sz="2800" dirty="0" err="1">
                <a:latin typeface="Arial" charset="0"/>
                <a:cs typeface="Arial" charset="0"/>
              </a:rPr>
              <a:t>quyết</a:t>
            </a:r>
            <a:r>
              <a:rPr lang="en-US" sz="2800" dirty="0">
                <a:latin typeface="Arial" charset="0"/>
                <a:cs typeface="Arial" charset="0"/>
              </a:rPr>
              <a:t> </a:t>
            </a:r>
            <a:r>
              <a:rPr lang="en-US" sz="2800" dirty="0" err="1">
                <a:latin typeface="Arial" charset="0"/>
                <a:cs typeface="Arial" charset="0"/>
              </a:rPr>
              <a:t>định</a:t>
            </a:r>
            <a:r>
              <a:rPr lang="en-US" sz="2800" dirty="0">
                <a:latin typeface="Arial" charset="0"/>
                <a:cs typeface="Arial" charset="0"/>
              </a:rPr>
              <a:t> </a:t>
            </a:r>
            <a:r>
              <a:rPr lang="en-US" sz="2800" dirty="0" err="1">
                <a:latin typeface="Arial" charset="0"/>
                <a:cs typeface="Arial" charset="0"/>
              </a:rPr>
              <a:t>chuyển</a:t>
            </a:r>
            <a:r>
              <a:rPr lang="en-US" sz="2800" dirty="0">
                <a:latin typeface="Arial" charset="0"/>
                <a:cs typeface="Arial" charset="0"/>
              </a:rPr>
              <a:t> </a:t>
            </a:r>
            <a:r>
              <a:rPr lang="en-US" sz="2800" dirty="0" err="1">
                <a:latin typeface="Arial" charset="0"/>
                <a:cs typeface="Arial" charset="0"/>
              </a:rPr>
              <a:t>đi</a:t>
            </a:r>
            <a:r>
              <a:rPr lang="en-US" sz="2800" dirty="0">
                <a:latin typeface="Arial" charset="0"/>
                <a:cs typeface="Arial" charset="0"/>
              </a:rPr>
              <a:t> hay </a:t>
            </a:r>
            <a:r>
              <a:rPr lang="en-US" sz="2800" dirty="0" err="1">
                <a:latin typeface="Arial" charset="0"/>
                <a:cs typeface="Arial" charset="0"/>
              </a:rPr>
              <a:t>không</a:t>
            </a:r>
            <a:r>
              <a:rPr lang="en-US" sz="2800" dirty="0">
                <a:latin typeface="Arial" charset="0"/>
                <a:cs typeface="Arial" charset="0"/>
              </a:rPr>
              <a:t>.</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5AE49F8-DDF8-422D-88C8-D2CB0AAFCFDE}" type="slidenum">
              <a:rPr lang="en-US">
                <a:latin typeface="Arial" pitchFamily="34" charset="0"/>
                <a:cs typeface="Arial" pitchFamily="34" charset="0"/>
              </a:rPr>
              <a:pPr>
                <a:defRPr/>
              </a:pPr>
              <a:t>70</a:t>
            </a:fld>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dirty="0"/>
              <a:t>VIII.5 BRIDGE (CẦU NỐI)</a:t>
            </a:r>
          </a:p>
        </p:txBody>
      </p:sp>
    </p:spTree>
    <p:extLst>
      <p:ext uri="{BB962C8B-B14F-4D97-AF65-F5344CB8AC3E}">
        <p14:creationId xmlns:p14="http://schemas.microsoft.com/office/powerpoint/2010/main" val="5934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DCCFD394-F266-4B16-B76C-1E372FBF7330}" type="slidenum">
              <a:rPr lang="en-US"/>
              <a:pPr>
                <a:defRPr/>
              </a:pPr>
              <a:t>71</a:t>
            </a:fld>
            <a:endParaRPr lang="en-US"/>
          </a:p>
        </p:txBody>
      </p:sp>
      <p:pic>
        <p:nvPicPr>
          <p:cNvPr id="93188" name="Picture 4" descr="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2895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bridge noi m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1"/>
            <a:ext cx="57912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p:cNvSpPr txBox="1">
            <a:spLocks noChangeArrowheads="1"/>
          </p:cNvSpPr>
          <p:nvPr/>
        </p:nvSpPr>
        <p:spPr bwMode="auto">
          <a:xfrm>
            <a:off x="4114800" y="4800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Hub</a:t>
            </a:r>
          </a:p>
        </p:txBody>
      </p:sp>
      <p:sp>
        <p:nvSpPr>
          <p:cNvPr id="93191" name="Text Box 7"/>
          <p:cNvSpPr txBox="1">
            <a:spLocks noChangeArrowheads="1"/>
          </p:cNvSpPr>
          <p:nvPr/>
        </p:nvSpPr>
        <p:spPr bwMode="auto">
          <a:xfrm>
            <a:off x="6172200" y="4800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Hub</a:t>
            </a:r>
          </a:p>
        </p:txBody>
      </p:sp>
      <p:sp>
        <p:nvSpPr>
          <p:cNvPr id="93192" name="Text Box 8"/>
          <p:cNvSpPr txBox="1">
            <a:spLocks noChangeArrowheads="1"/>
          </p:cNvSpPr>
          <p:nvPr/>
        </p:nvSpPr>
        <p:spPr bwMode="auto">
          <a:xfrm>
            <a:off x="5029200" y="34290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b="1"/>
              <a:t>Bridge</a:t>
            </a:r>
          </a:p>
        </p:txBody>
      </p:sp>
      <p:sp>
        <p:nvSpPr>
          <p:cNvPr id="2" name="Title 1"/>
          <p:cNvSpPr>
            <a:spLocks noGrp="1"/>
          </p:cNvSpPr>
          <p:nvPr>
            <p:ph type="title"/>
          </p:nvPr>
        </p:nvSpPr>
        <p:spPr/>
        <p:txBody>
          <a:bodyPr/>
          <a:lstStyle/>
          <a:p>
            <a:r>
              <a:rPr lang="en-US" dirty="0"/>
              <a:t>VIII.5 BRIDGE (CẦU NỐI)</a:t>
            </a:r>
          </a:p>
        </p:txBody>
      </p:sp>
    </p:spTree>
    <p:extLst>
      <p:ext uri="{BB962C8B-B14F-4D97-AF65-F5344CB8AC3E}">
        <p14:creationId xmlns:p14="http://schemas.microsoft.com/office/powerpoint/2010/main" val="3637175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1981200" y="1447800"/>
            <a:ext cx="8477250" cy="4800600"/>
          </a:xfrm>
        </p:spPr>
        <p:txBody>
          <a:bodyPr/>
          <a:lstStyle/>
          <a:p>
            <a:pPr>
              <a:lnSpc>
                <a:spcPct val="90000"/>
              </a:lnSpc>
              <a:spcBef>
                <a:spcPts val="1800"/>
              </a:spcBef>
            </a:pPr>
            <a:r>
              <a:rPr lang="en-US" dirty="0" err="1">
                <a:latin typeface="Arial" charset="0"/>
                <a:cs typeface="Arial" charset="0"/>
              </a:rPr>
              <a:t>Là</a:t>
            </a:r>
            <a:r>
              <a:rPr lang="en-US" dirty="0">
                <a:latin typeface="Arial" charset="0"/>
                <a:cs typeface="Arial" charset="0"/>
              </a:rPr>
              <a:t> </a:t>
            </a:r>
            <a:r>
              <a:rPr lang="en-US" dirty="0" err="1">
                <a:latin typeface="Arial" charset="0"/>
                <a:cs typeface="Arial" charset="0"/>
              </a:rPr>
              <a:t>thiết</a:t>
            </a:r>
            <a:r>
              <a:rPr lang="en-US" dirty="0">
                <a:latin typeface="Arial" charset="0"/>
                <a:cs typeface="Arial" charset="0"/>
              </a:rPr>
              <a:t> </a:t>
            </a:r>
            <a:r>
              <a:rPr lang="en-US" dirty="0" err="1">
                <a:latin typeface="Arial" charset="0"/>
                <a:cs typeface="Arial" charset="0"/>
              </a:rPr>
              <a:t>bị</a:t>
            </a:r>
            <a:r>
              <a:rPr lang="en-US" dirty="0">
                <a:latin typeface="Arial" charset="0"/>
                <a:cs typeface="Arial" charset="0"/>
              </a:rPr>
              <a:t> </a:t>
            </a:r>
            <a:r>
              <a:rPr lang="en-US" dirty="0" err="1">
                <a:latin typeface="Arial" charset="0"/>
                <a:cs typeface="Arial" charset="0"/>
              </a:rPr>
              <a:t>giống</a:t>
            </a:r>
            <a:r>
              <a:rPr lang="en-US" dirty="0">
                <a:latin typeface="Arial" charset="0"/>
                <a:cs typeface="Arial" charset="0"/>
              </a:rPr>
              <a:t> Bridge </a:t>
            </a:r>
            <a:r>
              <a:rPr lang="en-US" dirty="0" err="1">
                <a:latin typeface="Arial" charset="0"/>
                <a:cs typeface="Arial" charset="0"/>
              </a:rPr>
              <a:t>và</a:t>
            </a:r>
            <a:r>
              <a:rPr lang="en-US" dirty="0">
                <a:latin typeface="Arial" charset="0"/>
                <a:cs typeface="Arial" charset="0"/>
              </a:rPr>
              <a:t> Hub </a:t>
            </a:r>
            <a:r>
              <a:rPr lang="en-US" dirty="0" err="1">
                <a:latin typeface="Arial" charset="0"/>
                <a:cs typeface="Arial" charset="0"/>
              </a:rPr>
              <a:t>cộng</a:t>
            </a:r>
            <a:r>
              <a:rPr lang="en-US" dirty="0">
                <a:latin typeface="Arial" charset="0"/>
                <a:cs typeface="Arial" charset="0"/>
              </a:rPr>
              <a:t> </a:t>
            </a:r>
            <a:r>
              <a:rPr lang="en-US" dirty="0" err="1">
                <a:latin typeface="Arial" charset="0"/>
                <a:cs typeface="Arial" charset="0"/>
              </a:rPr>
              <a:t>lại</a:t>
            </a:r>
            <a:r>
              <a:rPr lang="en-US" dirty="0">
                <a:latin typeface="Arial" charset="0"/>
                <a:cs typeface="Arial" charset="0"/>
              </a:rPr>
              <a:t> </a:t>
            </a:r>
            <a:r>
              <a:rPr lang="en-US" dirty="0" err="1">
                <a:latin typeface="Arial" charset="0"/>
                <a:cs typeface="Arial" charset="0"/>
              </a:rPr>
              <a:t>nhưng</a:t>
            </a:r>
            <a:r>
              <a:rPr lang="en-US" dirty="0">
                <a:latin typeface="Arial" charset="0"/>
                <a:cs typeface="Arial" charset="0"/>
              </a:rPr>
              <a:t> </a:t>
            </a:r>
            <a:r>
              <a:rPr lang="en-US" dirty="0" err="1">
                <a:latin typeface="Arial" charset="0"/>
                <a:cs typeface="Arial" charset="0"/>
              </a:rPr>
              <a:t>thông</a:t>
            </a:r>
            <a:r>
              <a:rPr lang="en-US" dirty="0">
                <a:latin typeface="Arial" charset="0"/>
                <a:cs typeface="Arial" charset="0"/>
              </a:rPr>
              <a:t> minh </a:t>
            </a:r>
            <a:r>
              <a:rPr lang="en-US" dirty="0" err="1">
                <a:latin typeface="Arial" charset="0"/>
                <a:cs typeface="Arial" charset="0"/>
              </a:rPr>
              <a:t>hơn</a:t>
            </a:r>
            <a:r>
              <a:rPr lang="en-US" dirty="0">
                <a:latin typeface="Arial" charset="0"/>
                <a:cs typeface="Arial" charset="0"/>
              </a:rPr>
              <a:t>.</a:t>
            </a:r>
          </a:p>
          <a:p>
            <a:pPr>
              <a:lnSpc>
                <a:spcPct val="90000"/>
              </a:lnSpc>
              <a:spcBef>
                <a:spcPts val="1800"/>
              </a:spcBef>
            </a:pPr>
            <a:r>
              <a:rPr lang="en-US" dirty="0" err="1">
                <a:latin typeface="Arial" charset="0"/>
                <a:cs typeface="Arial" charset="0"/>
              </a:rPr>
              <a:t>Có</a:t>
            </a:r>
            <a:r>
              <a:rPr lang="en-US" dirty="0">
                <a:latin typeface="Arial" charset="0"/>
                <a:cs typeface="Arial" charset="0"/>
              </a:rPr>
              <a:t> </a:t>
            </a:r>
            <a:r>
              <a:rPr lang="en-US" dirty="0" err="1">
                <a:latin typeface="Arial" charset="0"/>
                <a:cs typeface="Arial" charset="0"/>
              </a:rPr>
              <a:t>khả</a:t>
            </a:r>
            <a:r>
              <a:rPr lang="en-US" dirty="0">
                <a:latin typeface="Arial" charset="0"/>
                <a:cs typeface="Arial" charset="0"/>
              </a:rPr>
              <a:t> </a:t>
            </a:r>
            <a:r>
              <a:rPr lang="en-US" dirty="0" err="1">
                <a:latin typeface="Arial" charset="0"/>
                <a:cs typeface="Arial" charset="0"/>
              </a:rPr>
              <a:t>năng</a:t>
            </a:r>
            <a:r>
              <a:rPr lang="en-US" dirty="0">
                <a:latin typeface="Arial" charset="0"/>
                <a:cs typeface="Arial" charset="0"/>
              </a:rPr>
              <a:t> </a:t>
            </a:r>
            <a:r>
              <a:rPr lang="en-US" dirty="0" err="1">
                <a:latin typeface="Arial" charset="0"/>
                <a:cs typeface="Arial" charset="0"/>
              </a:rPr>
              <a:t>chỉ</a:t>
            </a:r>
            <a:r>
              <a:rPr lang="en-US" dirty="0">
                <a:latin typeface="Arial" charset="0"/>
                <a:cs typeface="Arial" charset="0"/>
              </a:rPr>
              <a:t> </a:t>
            </a:r>
            <a:r>
              <a:rPr lang="en-US" dirty="0" err="1">
                <a:latin typeface="Arial" charset="0"/>
                <a:cs typeface="Arial" charset="0"/>
              </a:rPr>
              <a:t>chuyển</a:t>
            </a:r>
            <a:r>
              <a:rPr lang="en-US" dirty="0">
                <a:latin typeface="Arial" charset="0"/>
                <a:cs typeface="Arial" charset="0"/>
              </a:rPr>
              <a:t> </a:t>
            </a:r>
            <a:r>
              <a:rPr lang="en-US" dirty="0" err="1">
                <a:latin typeface="Arial" charset="0"/>
                <a:cs typeface="Arial" charset="0"/>
              </a:rPr>
              <a:t>dữ</a:t>
            </a:r>
            <a:r>
              <a:rPr lang="en-US" dirty="0">
                <a:latin typeface="Arial" charset="0"/>
                <a:cs typeface="Arial" charset="0"/>
              </a:rPr>
              <a:t> </a:t>
            </a:r>
            <a:r>
              <a:rPr lang="en-US" dirty="0" err="1">
                <a:latin typeface="Arial" charset="0"/>
                <a:cs typeface="Arial" charset="0"/>
              </a:rPr>
              <a:t>liệu</a:t>
            </a:r>
            <a:r>
              <a:rPr lang="en-US" dirty="0">
                <a:latin typeface="Arial" charset="0"/>
                <a:cs typeface="Arial" charset="0"/>
              </a:rPr>
              <a:t> </a:t>
            </a:r>
            <a:r>
              <a:rPr lang="en-US" dirty="0" err="1">
                <a:latin typeface="Arial" charset="0"/>
                <a:cs typeface="Arial" charset="0"/>
              </a:rPr>
              <a:t>đến</a:t>
            </a:r>
            <a:r>
              <a:rPr lang="en-US" dirty="0">
                <a:latin typeface="Arial" charset="0"/>
                <a:cs typeface="Arial" charset="0"/>
              </a:rPr>
              <a:t> </a:t>
            </a:r>
            <a:r>
              <a:rPr lang="en-US" dirty="0" err="1">
                <a:latin typeface="Arial" charset="0"/>
                <a:cs typeface="Arial" charset="0"/>
              </a:rPr>
              <a:t>đúng</a:t>
            </a:r>
            <a:r>
              <a:rPr lang="en-US" dirty="0">
                <a:latin typeface="Arial" charset="0"/>
                <a:cs typeface="Arial" charset="0"/>
              </a:rPr>
              <a:t> </a:t>
            </a:r>
            <a:r>
              <a:rPr lang="en-US" dirty="0" err="1">
                <a:latin typeface="Arial" charset="0"/>
                <a:cs typeface="Arial" charset="0"/>
              </a:rPr>
              <a:t>kết</a:t>
            </a:r>
            <a:r>
              <a:rPr lang="en-US" dirty="0">
                <a:latin typeface="Arial" charset="0"/>
                <a:cs typeface="Arial" charset="0"/>
              </a:rPr>
              <a:t> </a:t>
            </a:r>
            <a:r>
              <a:rPr lang="en-US" dirty="0" err="1">
                <a:latin typeface="Arial" charset="0"/>
                <a:cs typeface="Arial" charset="0"/>
              </a:rPr>
              <a:t>nối</a:t>
            </a:r>
            <a:r>
              <a:rPr lang="en-US" dirty="0">
                <a:latin typeface="Arial" charset="0"/>
                <a:cs typeface="Arial" charset="0"/>
              </a:rPr>
              <a:t> </a:t>
            </a:r>
            <a:r>
              <a:rPr lang="en-US" dirty="0" err="1">
                <a:latin typeface="Arial" charset="0"/>
                <a:cs typeface="Arial" charset="0"/>
              </a:rPr>
              <a:t>thực</a:t>
            </a:r>
            <a:r>
              <a:rPr lang="en-US" dirty="0">
                <a:latin typeface="Arial" charset="0"/>
                <a:cs typeface="Arial" charset="0"/>
              </a:rPr>
              <a:t> </a:t>
            </a:r>
            <a:r>
              <a:rPr lang="en-US" dirty="0" err="1">
                <a:latin typeface="Arial" charset="0"/>
                <a:cs typeface="Arial" charset="0"/>
              </a:rPr>
              <a:t>sự</a:t>
            </a:r>
            <a:r>
              <a:rPr lang="en-US" dirty="0">
                <a:latin typeface="Arial" charset="0"/>
                <a:cs typeface="Arial" charset="0"/>
              </a:rPr>
              <a:t> </a:t>
            </a:r>
            <a:r>
              <a:rPr lang="en-US" dirty="0" err="1">
                <a:latin typeface="Arial" charset="0"/>
                <a:cs typeface="Arial" charset="0"/>
              </a:rPr>
              <a:t>cần</a:t>
            </a:r>
            <a:r>
              <a:rPr lang="en-US" dirty="0">
                <a:latin typeface="Arial" charset="0"/>
                <a:cs typeface="Arial" charset="0"/>
              </a:rPr>
              <a:t> </a:t>
            </a:r>
            <a:r>
              <a:rPr lang="en-US" dirty="0" err="1">
                <a:latin typeface="Arial" charset="0"/>
                <a:cs typeface="Arial" charset="0"/>
              </a:rPr>
              <a:t>dữ</a:t>
            </a:r>
            <a:r>
              <a:rPr lang="en-US" dirty="0">
                <a:latin typeface="Arial" charset="0"/>
                <a:cs typeface="Arial" charset="0"/>
              </a:rPr>
              <a:t> </a:t>
            </a:r>
            <a:r>
              <a:rPr lang="en-US" dirty="0" err="1">
                <a:latin typeface="Arial" charset="0"/>
                <a:cs typeface="Arial" charset="0"/>
              </a:rPr>
              <a:t>liệu</a:t>
            </a:r>
            <a:r>
              <a:rPr lang="en-US" dirty="0">
                <a:latin typeface="Arial" charset="0"/>
                <a:cs typeface="Arial" charset="0"/>
              </a:rPr>
              <a:t> </a:t>
            </a:r>
            <a:r>
              <a:rPr lang="en-US" dirty="0" err="1">
                <a:latin typeface="Arial" charset="0"/>
                <a:cs typeface="Arial" charset="0"/>
              </a:rPr>
              <a:t>này</a:t>
            </a:r>
            <a:r>
              <a:rPr lang="en-US" dirty="0">
                <a:latin typeface="Arial" charset="0"/>
                <a:cs typeface="Arial" charset="0"/>
              </a:rPr>
              <a:t> </a:t>
            </a:r>
            <a:r>
              <a:rPr lang="en-US" dirty="0" err="1">
                <a:latin typeface="Arial" charset="0"/>
                <a:cs typeface="Arial" charset="0"/>
              </a:rPr>
              <a:t>làm</a:t>
            </a:r>
            <a:r>
              <a:rPr lang="en-US" dirty="0">
                <a:latin typeface="Arial" charset="0"/>
                <a:cs typeface="Arial" charset="0"/>
              </a:rPr>
              <a:t> </a:t>
            </a:r>
            <a:r>
              <a:rPr lang="en-US" dirty="0" err="1">
                <a:latin typeface="Arial" charset="0"/>
                <a:cs typeface="Arial" charset="0"/>
              </a:rPr>
              <a:t>giảm</a:t>
            </a:r>
            <a:r>
              <a:rPr lang="en-US" dirty="0">
                <a:latin typeface="Arial" charset="0"/>
                <a:cs typeface="Arial" charset="0"/>
              </a:rPr>
              <a:t> </a:t>
            </a:r>
            <a:r>
              <a:rPr lang="en-US" dirty="0" err="1">
                <a:latin typeface="Arial" charset="0"/>
                <a:cs typeface="Arial" charset="0"/>
              </a:rPr>
              <a:t>đụng</a:t>
            </a:r>
            <a:r>
              <a:rPr lang="en-US" dirty="0">
                <a:latin typeface="Arial" charset="0"/>
                <a:cs typeface="Arial" charset="0"/>
              </a:rPr>
              <a:t> </a:t>
            </a:r>
            <a:r>
              <a:rPr lang="en-US" dirty="0" err="1">
                <a:latin typeface="Arial" charset="0"/>
                <a:cs typeface="Arial" charset="0"/>
              </a:rPr>
              <a:t>độ</a:t>
            </a:r>
            <a:r>
              <a:rPr lang="en-US" dirty="0">
                <a:latin typeface="Arial" charset="0"/>
                <a:cs typeface="Arial" charset="0"/>
              </a:rPr>
              <a:t> </a:t>
            </a:r>
            <a:r>
              <a:rPr lang="en-US" dirty="0" err="1">
                <a:latin typeface="Arial" charset="0"/>
                <a:cs typeface="Arial" charset="0"/>
              </a:rPr>
              <a:t>trên</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a:t>
            </a:r>
          </a:p>
          <a:p>
            <a:pPr>
              <a:lnSpc>
                <a:spcPct val="90000"/>
              </a:lnSpc>
              <a:spcBef>
                <a:spcPts val="1800"/>
              </a:spcBef>
            </a:pPr>
            <a:r>
              <a:rPr lang="en-US" dirty="0" err="1">
                <a:latin typeface="Arial" charset="0"/>
                <a:cs typeface="Arial" charset="0"/>
              </a:rPr>
              <a:t>Dùng</a:t>
            </a:r>
            <a:r>
              <a:rPr lang="en-US" dirty="0">
                <a:latin typeface="Arial" charset="0"/>
                <a:cs typeface="Arial" charset="0"/>
              </a:rPr>
              <a:t> </a:t>
            </a:r>
            <a:r>
              <a:rPr lang="en-US" dirty="0" err="1">
                <a:latin typeface="Arial" charset="0"/>
                <a:cs typeface="Arial" charset="0"/>
              </a:rPr>
              <a:t>để</a:t>
            </a:r>
            <a:r>
              <a:rPr lang="en-US" dirty="0">
                <a:latin typeface="Arial" charset="0"/>
                <a:cs typeface="Arial" charset="0"/>
              </a:rPr>
              <a:t> </a:t>
            </a:r>
            <a:r>
              <a:rPr lang="en-US" dirty="0" err="1">
                <a:latin typeface="Arial" charset="0"/>
                <a:cs typeface="Arial" charset="0"/>
              </a:rPr>
              <a:t>phân</a:t>
            </a:r>
            <a:r>
              <a:rPr lang="en-US" dirty="0">
                <a:latin typeface="Arial" charset="0"/>
                <a:cs typeface="Arial" charset="0"/>
              </a:rPr>
              <a:t> </a:t>
            </a:r>
            <a:r>
              <a:rPr lang="en-US" dirty="0" err="1">
                <a:latin typeface="Arial" charset="0"/>
                <a:cs typeface="Arial" charset="0"/>
              </a:rPr>
              <a:t>đoạn</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a:t>
            </a:r>
            <a:r>
              <a:rPr lang="en-US" dirty="0" err="1">
                <a:latin typeface="Arial" charset="0"/>
                <a:cs typeface="Arial" charset="0"/>
              </a:rPr>
              <a:t>trong</a:t>
            </a:r>
            <a:r>
              <a:rPr lang="en-US" dirty="0">
                <a:latin typeface="Arial" charset="0"/>
                <a:cs typeface="Arial" charset="0"/>
              </a:rPr>
              <a:t> </a:t>
            </a:r>
            <a:r>
              <a:rPr lang="en-US" dirty="0" err="1">
                <a:latin typeface="Arial" charset="0"/>
                <a:cs typeface="Arial" charset="0"/>
              </a:rPr>
              <a:t>các</a:t>
            </a:r>
            <a:r>
              <a:rPr lang="en-US" dirty="0">
                <a:latin typeface="Arial" charset="0"/>
                <a:cs typeface="Arial" charset="0"/>
              </a:rPr>
              <a:t> </a:t>
            </a:r>
            <a:r>
              <a:rPr lang="en-US" dirty="0" err="1">
                <a:latin typeface="Arial" charset="0"/>
                <a:cs typeface="Arial" charset="0"/>
              </a:rPr>
              <a:t>mạng</a:t>
            </a:r>
            <a:r>
              <a:rPr lang="en-US" dirty="0">
                <a:latin typeface="Arial" charset="0"/>
                <a:cs typeface="Arial" charset="0"/>
              </a:rPr>
              <a:t> </a:t>
            </a:r>
            <a:r>
              <a:rPr lang="en-US" dirty="0" err="1">
                <a:latin typeface="Arial" charset="0"/>
                <a:cs typeface="Arial" charset="0"/>
              </a:rPr>
              <a:t>cục</a:t>
            </a:r>
            <a:r>
              <a:rPr lang="en-US" dirty="0">
                <a:latin typeface="Arial" charset="0"/>
                <a:cs typeface="Arial" charset="0"/>
              </a:rPr>
              <a:t> </a:t>
            </a:r>
            <a:r>
              <a:rPr lang="en-US" dirty="0" err="1">
                <a:latin typeface="Arial" charset="0"/>
                <a:cs typeface="Arial" charset="0"/>
              </a:rPr>
              <a:t>bộ</a:t>
            </a:r>
            <a:r>
              <a:rPr lang="en-US" dirty="0">
                <a:latin typeface="Arial" charset="0"/>
                <a:cs typeface="Arial" charset="0"/>
              </a:rPr>
              <a:t> </a:t>
            </a:r>
            <a:r>
              <a:rPr lang="en-US" dirty="0" err="1">
                <a:latin typeface="Arial" charset="0"/>
                <a:cs typeface="Arial" charset="0"/>
              </a:rPr>
              <a:t>lớn</a:t>
            </a:r>
            <a:r>
              <a:rPr lang="en-US" dirty="0">
                <a:latin typeface="Arial" charset="0"/>
                <a:cs typeface="Arial" charset="0"/>
              </a:rPr>
              <a:t> (VLAN).</a:t>
            </a:r>
          </a:p>
          <a:p>
            <a:pPr>
              <a:lnSpc>
                <a:spcPct val="90000"/>
              </a:lnSpc>
              <a:spcBef>
                <a:spcPts val="1800"/>
              </a:spcBef>
            </a:pPr>
            <a:r>
              <a:rPr lang="en-US" dirty="0" err="1">
                <a:latin typeface="Arial" charset="0"/>
                <a:cs typeface="Arial" charset="0"/>
              </a:rPr>
              <a:t>Hoạt</a:t>
            </a:r>
            <a:r>
              <a:rPr lang="en-US" dirty="0">
                <a:latin typeface="Arial" charset="0"/>
                <a:cs typeface="Arial" charset="0"/>
              </a:rPr>
              <a:t> </a:t>
            </a:r>
            <a:r>
              <a:rPr lang="en-US" dirty="0" err="1">
                <a:latin typeface="Arial" charset="0"/>
                <a:cs typeface="Arial" charset="0"/>
              </a:rPr>
              <a:t>động</a:t>
            </a:r>
            <a:r>
              <a:rPr lang="en-US" dirty="0">
                <a:latin typeface="Arial" charset="0"/>
                <a:cs typeface="Arial" charset="0"/>
              </a:rPr>
              <a:t> ở </a:t>
            </a:r>
            <a:r>
              <a:rPr lang="en-US" dirty="0" err="1">
                <a:latin typeface="Arial" charset="0"/>
                <a:cs typeface="Arial" charset="0"/>
              </a:rPr>
              <a:t>lớp</a:t>
            </a:r>
            <a:r>
              <a:rPr lang="en-US" dirty="0">
                <a:latin typeface="Arial" charset="0"/>
                <a:cs typeface="Arial" charset="0"/>
              </a:rPr>
              <a:t> Data Link.</a:t>
            </a:r>
          </a:p>
          <a:p>
            <a:pPr eaLnBrk="1" hangingPunct="1">
              <a:lnSpc>
                <a:spcPct val="90000"/>
              </a:lnSpc>
            </a:pPr>
            <a:endParaRPr lang="en-US" dirty="0">
              <a:latin typeface="Arial" charset="0"/>
              <a:cs typeface="Arial" charset="0"/>
            </a:endParaRP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E37799C1-4FB8-4EB3-BC41-643F1A35FAF8}" type="slidenum">
              <a:rPr lang="en-US">
                <a:latin typeface="Arial" pitchFamily="34" charset="0"/>
                <a:cs typeface="Arial" pitchFamily="34" charset="0"/>
              </a:rPr>
              <a:pPr>
                <a:defRPr/>
              </a:pPr>
              <a:t>72</a:t>
            </a:fld>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dirty="0"/>
              <a:t>VIII.6 SWITCH (BỘ CHUYỂN MẠCH)</a:t>
            </a:r>
          </a:p>
        </p:txBody>
      </p:sp>
    </p:spTree>
    <p:extLst>
      <p:ext uri="{BB962C8B-B14F-4D97-AF65-F5344CB8AC3E}">
        <p14:creationId xmlns:p14="http://schemas.microsoft.com/office/powerpoint/2010/main" val="14222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7024D33A-9F48-419F-BD59-4515024C7B4C}" type="slidenum">
              <a:rPr lang="en-US"/>
              <a:pPr>
                <a:defRPr/>
              </a:pPr>
              <a:t>73</a:t>
            </a:fld>
            <a:endParaRPr lang="en-US"/>
          </a:p>
        </p:txBody>
      </p:sp>
      <p:pic>
        <p:nvPicPr>
          <p:cNvPr id="95236" name="Picture 4" descr="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057400"/>
            <a:ext cx="37576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switc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3581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7" descr="switch noi m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51114"/>
            <a:ext cx="37338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VIII.6 SWITCH (BỘ CHUYỂN MẠCH)</a:t>
            </a:r>
          </a:p>
        </p:txBody>
      </p:sp>
    </p:spTree>
    <p:extLst>
      <p:ext uri="{BB962C8B-B14F-4D97-AF65-F5344CB8AC3E}">
        <p14:creationId xmlns:p14="http://schemas.microsoft.com/office/powerpoint/2010/main" val="1282994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1B8CE3AF-79DB-4C22-A567-2919385102E8}" type="slidenum">
              <a:rPr lang="en-US"/>
              <a:pPr>
                <a:defRPr/>
              </a:pPr>
              <a:t>74</a:t>
            </a:fld>
            <a:endParaRPr lang="en-US"/>
          </a:p>
        </p:txBody>
      </p:sp>
      <p:pic>
        <p:nvPicPr>
          <p:cNvPr id="96260" name="Picture 4" descr="switching voi swi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1"/>
            <a:ext cx="70866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VIII.6 SWITCH (BỘ CHUYỂN MẠCH)</a:t>
            </a:r>
          </a:p>
        </p:txBody>
      </p:sp>
    </p:spTree>
    <p:extLst>
      <p:ext uri="{BB962C8B-B14F-4D97-AF65-F5344CB8AC3E}">
        <p14:creationId xmlns:p14="http://schemas.microsoft.com/office/powerpoint/2010/main" val="1719676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1905000" y="1295400"/>
            <a:ext cx="8553450" cy="5105400"/>
          </a:xfrm>
        </p:spPr>
        <p:txBody>
          <a:bodyPr/>
          <a:lstStyle/>
          <a:p>
            <a:pPr>
              <a:lnSpc>
                <a:spcPct val="80000"/>
              </a:lnSpc>
              <a:spcBef>
                <a:spcPts val="1200"/>
              </a:spcBef>
            </a:pPr>
            <a:r>
              <a:rPr lang="en-US" sz="2500" dirty="0" err="1">
                <a:latin typeface="Arial" charset="0"/>
                <a:cs typeface="Arial" charset="0"/>
              </a:rPr>
              <a:t>Dùng</a:t>
            </a:r>
            <a:r>
              <a:rPr lang="en-US" sz="2500" dirty="0">
                <a:latin typeface="Arial" charset="0"/>
                <a:cs typeface="Arial" charset="0"/>
              </a:rPr>
              <a:t> </a:t>
            </a:r>
            <a:r>
              <a:rPr lang="en-US" sz="2500" dirty="0" err="1">
                <a:latin typeface="Arial" charset="0"/>
                <a:cs typeface="Arial" charset="0"/>
              </a:rPr>
              <a:t>để</a:t>
            </a:r>
            <a:r>
              <a:rPr lang="en-US" sz="2500" dirty="0">
                <a:latin typeface="Arial" charset="0"/>
                <a:cs typeface="Arial" charset="0"/>
              </a:rPr>
              <a:t> </a:t>
            </a:r>
            <a:r>
              <a:rPr lang="en-US" sz="2500" dirty="0" err="1">
                <a:latin typeface="Arial" charset="0"/>
                <a:cs typeface="Arial" charset="0"/>
              </a:rPr>
              <a:t>ghép</a:t>
            </a:r>
            <a:r>
              <a:rPr lang="en-US" sz="2500" dirty="0">
                <a:latin typeface="Arial" charset="0"/>
                <a:cs typeface="Arial" charset="0"/>
              </a:rPr>
              <a:t> </a:t>
            </a:r>
            <a:r>
              <a:rPr lang="en-US" sz="2500" dirty="0" err="1">
                <a:latin typeface="Arial" charset="0"/>
                <a:cs typeface="Arial" charset="0"/>
              </a:rPr>
              <a:t>nối</a:t>
            </a:r>
            <a:r>
              <a:rPr lang="en-US" sz="2500" dirty="0">
                <a:latin typeface="Arial" charset="0"/>
                <a:cs typeface="Arial" charset="0"/>
              </a:rPr>
              <a:t> </a:t>
            </a:r>
            <a:r>
              <a:rPr lang="en-US" sz="2500" dirty="0" err="1">
                <a:latin typeface="Arial" charset="0"/>
                <a:cs typeface="Arial" charset="0"/>
              </a:rPr>
              <a:t>các</a:t>
            </a:r>
            <a:r>
              <a:rPr lang="en-US" sz="2500" dirty="0">
                <a:latin typeface="Arial" charset="0"/>
                <a:cs typeface="Arial" charset="0"/>
              </a:rPr>
              <a:t> </a:t>
            </a:r>
            <a:r>
              <a:rPr lang="en-US" sz="2500" dirty="0" err="1">
                <a:latin typeface="Arial" charset="0"/>
                <a:cs typeface="Arial" charset="0"/>
              </a:rPr>
              <a:t>mạng</a:t>
            </a:r>
            <a:r>
              <a:rPr lang="en-US" sz="2500" dirty="0">
                <a:latin typeface="Arial" charset="0"/>
                <a:cs typeface="Arial" charset="0"/>
              </a:rPr>
              <a:t> </a:t>
            </a:r>
            <a:r>
              <a:rPr lang="en-US" sz="2500" dirty="0" err="1">
                <a:latin typeface="Arial" charset="0"/>
                <a:cs typeface="Arial" charset="0"/>
              </a:rPr>
              <a:t>cục</a:t>
            </a:r>
            <a:r>
              <a:rPr lang="en-US" sz="2500" dirty="0">
                <a:latin typeface="Arial" charset="0"/>
                <a:cs typeface="Arial" charset="0"/>
              </a:rPr>
              <a:t> </a:t>
            </a:r>
            <a:r>
              <a:rPr lang="en-US" sz="2500" dirty="0" err="1">
                <a:latin typeface="Arial" charset="0"/>
                <a:cs typeface="Arial" charset="0"/>
              </a:rPr>
              <a:t>bộ</a:t>
            </a:r>
            <a:r>
              <a:rPr lang="en-US" sz="2500" dirty="0">
                <a:latin typeface="Arial" charset="0"/>
                <a:cs typeface="Arial" charset="0"/>
              </a:rPr>
              <a:t> </a:t>
            </a:r>
            <a:r>
              <a:rPr lang="en-US" sz="2500" dirty="0" err="1">
                <a:latin typeface="Arial" charset="0"/>
                <a:cs typeface="Arial" charset="0"/>
              </a:rPr>
              <a:t>lại</a:t>
            </a:r>
            <a:r>
              <a:rPr lang="en-US" sz="2500" dirty="0">
                <a:latin typeface="Arial" charset="0"/>
                <a:cs typeface="Arial" charset="0"/>
              </a:rPr>
              <a:t> </a:t>
            </a:r>
            <a:r>
              <a:rPr lang="en-US" sz="2500" dirty="0" err="1">
                <a:latin typeface="Arial" charset="0"/>
                <a:cs typeface="Arial" charset="0"/>
              </a:rPr>
              <a:t>với</a:t>
            </a:r>
            <a:r>
              <a:rPr lang="en-US" sz="2500" dirty="0">
                <a:latin typeface="Arial" charset="0"/>
                <a:cs typeface="Arial" charset="0"/>
              </a:rPr>
              <a:t> </a:t>
            </a:r>
            <a:r>
              <a:rPr lang="en-US" sz="2500" dirty="0" err="1">
                <a:latin typeface="Arial" charset="0"/>
                <a:cs typeface="Arial" charset="0"/>
              </a:rPr>
              <a:t>nhau</a:t>
            </a:r>
            <a:r>
              <a:rPr lang="en-US" sz="2500" dirty="0">
                <a:latin typeface="Arial" charset="0"/>
                <a:cs typeface="Arial" charset="0"/>
              </a:rPr>
              <a:t> </a:t>
            </a:r>
            <a:r>
              <a:rPr lang="en-US" sz="2500" dirty="0" err="1">
                <a:latin typeface="Arial" charset="0"/>
                <a:cs typeface="Arial" charset="0"/>
              </a:rPr>
              <a:t>thành</a:t>
            </a:r>
            <a:r>
              <a:rPr lang="en-US" sz="2500" dirty="0">
                <a:latin typeface="Arial" charset="0"/>
                <a:cs typeface="Arial" charset="0"/>
              </a:rPr>
              <a:t> </a:t>
            </a:r>
            <a:r>
              <a:rPr lang="en-US" sz="2500" dirty="0" err="1">
                <a:latin typeface="Arial" charset="0"/>
                <a:cs typeface="Arial" charset="0"/>
              </a:rPr>
              <a:t>mạng</a:t>
            </a:r>
            <a:r>
              <a:rPr lang="en-US" sz="2500" dirty="0">
                <a:latin typeface="Arial" charset="0"/>
                <a:cs typeface="Arial" charset="0"/>
              </a:rPr>
              <a:t> </a:t>
            </a:r>
            <a:r>
              <a:rPr lang="en-US" sz="2500" dirty="0" err="1">
                <a:latin typeface="Arial" charset="0"/>
                <a:cs typeface="Arial" charset="0"/>
              </a:rPr>
              <a:t>rộng</a:t>
            </a:r>
            <a:r>
              <a:rPr lang="en-US" sz="2500" dirty="0">
                <a:latin typeface="Arial" charset="0"/>
                <a:cs typeface="Arial" charset="0"/>
              </a:rPr>
              <a:t>.</a:t>
            </a:r>
          </a:p>
          <a:p>
            <a:pPr>
              <a:lnSpc>
                <a:spcPct val="80000"/>
              </a:lnSpc>
              <a:spcBef>
                <a:spcPts val="1200"/>
              </a:spcBef>
            </a:pPr>
            <a:r>
              <a:rPr lang="en-US" sz="2500" dirty="0" err="1">
                <a:latin typeface="Arial" charset="0"/>
                <a:cs typeface="Arial" charset="0"/>
              </a:rPr>
              <a:t>Lựa</a:t>
            </a:r>
            <a:r>
              <a:rPr lang="en-US" sz="2500" dirty="0">
                <a:latin typeface="Arial" charset="0"/>
                <a:cs typeface="Arial" charset="0"/>
              </a:rPr>
              <a:t> </a:t>
            </a:r>
            <a:r>
              <a:rPr lang="en-US" sz="2500" dirty="0" err="1">
                <a:latin typeface="Arial" charset="0"/>
                <a:cs typeface="Arial" charset="0"/>
              </a:rPr>
              <a:t>chọn</a:t>
            </a:r>
            <a:r>
              <a:rPr lang="en-US" sz="2500" dirty="0">
                <a:latin typeface="Arial" charset="0"/>
                <a:cs typeface="Arial" charset="0"/>
              </a:rPr>
              <a:t> </a:t>
            </a:r>
            <a:r>
              <a:rPr lang="en-US" sz="2500" dirty="0" err="1">
                <a:latin typeface="Arial" charset="0"/>
                <a:cs typeface="Arial" charset="0"/>
              </a:rPr>
              <a:t>đường</a:t>
            </a:r>
            <a:r>
              <a:rPr lang="en-US" sz="2500" dirty="0">
                <a:latin typeface="Arial" charset="0"/>
                <a:cs typeface="Arial" charset="0"/>
              </a:rPr>
              <a:t> </a:t>
            </a:r>
            <a:r>
              <a:rPr lang="en-US" sz="2500" dirty="0" err="1">
                <a:latin typeface="Arial" charset="0"/>
                <a:cs typeface="Arial" charset="0"/>
              </a:rPr>
              <a:t>đi</a:t>
            </a:r>
            <a:r>
              <a:rPr lang="en-US" sz="2500" dirty="0">
                <a:latin typeface="Arial" charset="0"/>
                <a:cs typeface="Arial" charset="0"/>
              </a:rPr>
              <a:t> </a:t>
            </a:r>
            <a:r>
              <a:rPr lang="en-US" sz="2500" dirty="0" err="1">
                <a:latin typeface="Arial" charset="0"/>
                <a:cs typeface="Arial" charset="0"/>
              </a:rPr>
              <a:t>tốt</a:t>
            </a:r>
            <a:r>
              <a:rPr lang="en-US" sz="2500" dirty="0">
                <a:latin typeface="Arial" charset="0"/>
                <a:cs typeface="Arial" charset="0"/>
              </a:rPr>
              <a:t> </a:t>
            </a:r>
            <a:r>
              <a:rPr lang="en-US" sz="2500" dirty="0" err="1">
                <a:latin typeface="Arial" charset="0"/>
                <a:cs typeface="Arial" charset="0"/>
              </a:rPr>
              <a:t>nhất</a:t>
            </a:r>
            <a:r>
              <a:rPr lang="en-US" sz="2500" dirty="0">
                <a:latin typeface="Arial" charset="0"/>
                <a:cs typeface="Arial" charset="0"/>
              </a:rPr>
              <a:t> </a:t>
            </a:r>
            <a:r>
              <a:rPr lang="en-US" sz="2500" dirty="0" err="1">
                <a:latin typeface="Arial" charset="0"/>
                <a:cs typeface="Arial" charset="0"/>
              </a:rPr>
              <a:t>cho</a:t>
            </a:r>
            <a:r>
              <a:rPr lang="en-US" sz="2500" dirty="0">
                <a:latin typeface="Arial" charset="0"/>
                <a:cs typeface="Arial" charset="0"/>
              </a:rPr>
              <a:t> </a:t>
            </a:r>
            <a:r>
              <a:rPr lang="en-US" sz="2500" dirty="0" err="1">
                <a:latin typeface="Arial" charset="0"/>
                <a:cs typeface="Arial" charset="0"/>
              </a:rPr>
              <a:t>các</a:t>
            </a:r>
            <a:r>
              <a:rPr lang="en-US" sz="2500" dirty="0">
                <a:latin typeface="Arial" charset="0"/>
                <a:cs typeface="Arial" charset="0"/>
              </a:rPr>
              <a:t> </a:t>
            </a:r>
            <a:r>
              <a:rPr lang="en-US" sz="2500" dirty="0" err="1">
                <a:latin typeface="Arial" charset="0"/>
                <a:cs typeface="Arial" charset="0"/>
              </a:rPr>
              <a:t>gói</a:t>
            </a:r>
            <a:r>
              <a:rPr lang="en-US" sz="2500" dirty="0">
                <a:latin typeface="Arial" charset="0"/>
                <a:cs typeface="Arial" charset="0"/>
              </a:rPr>
              <a:t> tin </a:t>
            </a:r>
            <a:r>
              <a:rPr lang="en-US" sz="2500" dirty="0" err="1">
                <a:latin typeface="Arial" charset="0"/>
                <a:cs typeface="Arial" charset="0"/>
              </a:rPr>
              <a:t>hướng</a:t>
            </a:r>
            <a:r>
              <a:rPr lang="en-US" sz="2500" dirty="0">
                <a:latin typeface="Arial" charset="0"/>
                <a:cs typeface="Arial" charset="0"/>
              </a:rPr>
              <a:t> </a:t>
            </a:r>
            <a:r>
              <a:rPr lang="en-US" sz="2500" dirty="0" err="1">
                <a:latin typeface="Arial" charset="0"/>
                <a:cs typeface="Arial" charset="0"/>
              </a:rPr>
              <a:t>ra</a:t>
            </a:r>
            <a:r>
              <a:rPr lang="en-US" sz="2500" dirty="0">
                <a:latin typeface="Arial" charset="0"/>
                <a:cs typeface="Arial" charset="0"/>
              </a:rPr>
              <a:t> </a:t>
            </a:r>
            <a:r>
              <a:rPr lang="en-US" sz="2500" dirty="0" err="1">
                <a:latin typeface="Arial" charset="0"/>
                <a:cs typeface="Arial" charset="0"/>
              </a:rPr>
              <a:t>mạng</a:t>
            </a:r>
            <a:r>
              <a:rPr lang="en-US" sz="2500" dirty="0">
                <a:latin typeface="Arial" charset="0"/>
                <a:cs typeface="Arial" charset="0"/>
              </a:rPr>
              <a:t> </a:t>
            </a:r>
            <a:r>
              <a:rPr lang="en-US" sz="2500" dirty="0" err="1">
                <a:latin typeface="Arial" charset="0"/>
                <a:cs typeface="Arial" charset="0"/>
              </a:rPr>
              <a:t>bên</a:t>
            </a:r>
            <a:r>
              <a:rPr lang="en-US" sz="2500" dirty="0">
                <a:latin typeface="Arial" charset="0"/>
                <a:cs typeface="Arial" charset="0"/>
              </a:rPr>
              <a:t> </a:t>
            </a:r>
            <a:r>
              <a:rPr lang="en-US" sz="2500" dirty="0" err="1">
                <a:latin typeface="Arial" charset="0"/>
                <a:cs typeface="Arial" charset="0"/>
              </a:rPr>
              <a:t>ngoài</a:t>
            </a:r>
            <a:r>
              <a:rPr lang="en-US" sz="2500" dirty="0">
                <a:latin typeface="Arial" charset="0"/>
                <a:cs typeface="Arial" charset="0"/>
              </a:rPr>
              <a:t>.</a:t>
            </a:r>
          </a:p>
          <a:p>
            <a:pPr>
              <a:lnSpc>
                <a:spcPct val="80000"/>
              </a:lnSpc>
              <a:spcBef>
                <a:spcPts val="1200"/>
              </a:spcBef>
            </a:pPr>
            <a:r>
              <a:rPr lang="en-US" sz="2500" dirty="0" err="1">
                <a:latin typeface="Arial" charset="0"/>
                <a:cs typeface="Arial" charset="0"/>
              </a:rPr>
              <a:t>Hoạt</a:t>
            </a:r>
            <a:r>
              <a:rPr lang="en-US" sz="2500" dirty="0">
                <a:latin typeface="Arial" charset="0"/>
                <a:cs typeface="Arial" charset="0"/>
              </a:rPr>
              <a:t> </a:t>
            </a:r>
            <a:r>
              <a:rPr lang="en-US" sz="2500" dirty="0" err="1">
                <a:latin typeface="Arial" charset="0"/>
                <a:cs typeface="Arial" charset="0"/>
              </a:rPr>
              <a:t>động</a:t>
            </a:r>
            <a:r>
              <a:rPr lang="en-US" sz="2500" dirty="0">
                <a:latin typeface="Arial" charset="0"/>
                <a:cs typeface="Arial" charset="0"/>
              </a:rPr>
              <a:t> </a:t>
            </a:r>
            <a:r>
              <a:rPr lang="en-US" sz="2500" dirty="0" err="1">
                <a:latin typeface="Arial" charset="0"/>
                <a:cs typeface="Arial" charset="0"/>
              </a:rPr>
              <a:t>chủ</a:t>
            </a:r>
            <a:r>
              <a:rPr lang="en-US" sz="2500" dirty="0">
                <a:latin typeface="Arial" charset="0"/>
                <a:cs typeface="Arial" charset="0"/>
              </a:rPr>
              <a:t> </a:t>
            </a:r>
            <a:r>
              <a:rPr lang="en-US" sz="2500" dirty="0" err="1">
                <a:latin typeface="Arial" charset="0"/>
                <a:cs typeface="Arial" charset="0"/>
              </a:rPr>
              <a:t>yếu</a:t>
            </a:r>
            <a:r>
              <a:rPr lang="en-US" sz="2500" dirty="0">
                <a:latin typeface="Arial" charset="0"/>
                <a:cs typeface="Arial" charset="0"/>
              </a:rPr>
              <a:t> ở </a:t>
            </a:r>
            <a:r>
              <a:rPr lang="en-US" sz="2500" dirty="0" err="1">
                <a:latin typeface="Arial" charset="0"/>
                <a:cs typeface="Arial" charset="0"/>
              </a:rPr>
              <a:t>lớp</a:t>
            </a:r>
            <a:r>
              <a:rPr lang="en-US" sz="2500" dirty="0">
                <a:latin typeface="Arial" charset="0"/>
                <a:cs typeface="Arial" charset="0"/>
              </a:rPr>
              <a:t> Network.</a:t>
            </a:r>
          </a:p>
          <a:p>
            <a:pPr>
              <a:lnSpc>
                <a:spcPct val="80000"/>
              </a:lnSpc>
              <a:spcBef>
                <a:spcPts val="1200"/>
              </a:spcBef>
            </a:pPr>
            <a:r>
              <a:rPr lang="en-US" sz="2500" dirty="0" err="1">
                <a:latin typeface="Arial" charset="0"/>
                <a:cs typeface="Arial" charset="0"/>
              </a:rPr>
              <a:t>Có</a:t>
            </a:r>
            <a:r>
              <a:rPr lang="en-US" sz="2500" dirty="0">
                <a:latin typeface="Arial" charset="0"/>
                <a:cs typeface="Arial" charset="0"/>
              </a:rPr>
              <a:t> 2 </a:t>
            </a:r>
            <a:r>
              <a:rPr lang="en-US" sz="2500" dirty="0" err="1">
                <a:latin typeface="Arial" charset="0"/>
                <a:cs typeface="Arial" charset="0"/>
              </a:rPr>
              <a:t>phương</a:t>
            </a:r>
            <a:r>
              <a:rPr lang="en-US" sz="2500" dirty="0">
                <a:latin typeface="Arial" charset="0"/>
                <a:cs typeface="Arial" charset="0"/>
              </a:rPr>
              <a:t> </a:t>
            </a:r>
            <a:r>
              <a:rPr lang="en-US" sz="2500" dirty="0" err="1">
                <a:latin typeface="Arial" charset="0"/>
                <a:cs typeface="Arial" charset="0"/>
              </a:rPr>
              <a:t>thức</a:t>
            </a:r>
            <a:r>
              <a:rPr lang="en-US" sz="2500" dirty="0">
                <a:latin typeface="Arial" charset="0"/>
                <a:cs typeface="Arial" charset="0"/>
              </a:rPr>
              <a:t> </a:t>
            </a:r>
            <a:r>
              <a:rPr lang="en-US" sz="2500" dirty="0" err="1">
                <a:latin typeface="Arial" charset="0"/>
                <a:cs typeface="Arial" charset="0"/>
              </a:rPr>
              <a:t>định</a:t>
            </a:r>
            <a:r>
              <a:rPr lang="en-US" sz="2500" dirty="0">
                <a:latin typeface="Arial" charset="0"/>
                <a:cs typeface="Arial" charset="0"/>
              </a:rPr>
              <a:t> </a:t>
            </a:r>
            <a:r>
              <a:rPr lang="en-US" sz="2500" dirty="0" err="1">
                <a:latin typeface="Arial" charset="0"/>
                <a:cs typeface="Arial" charset="0"/>
              </a:rPr>
              <a:t>tuyến</a:t>
            </a:r>
            <a:r>
              <a:rPr lang="en-US" sz="2500" dirty="0">
                <a:latin typeface="Arial" charset="0"/>
                <a:cs typeface="Arial" charset="0"/>
              </a:rPr>
              <a:t> </a:t>
            </a:r>
            <a:r>
              <a:rPr lang="en-US" sz="2500" dirty="0" err="1">
                <a:latin typeface="Arial" charset="0"/>
                <a:cs typeface="Arial" charset="0"/>
              </a:rPr>
              <a:t>chính</a:t>
            </a:r>
            <a:r>
              <a:rPr lang="en-US" sz="2500" dirty="0">
                <a:latin typeface="Arial" charset="0"/>
                <a:cs typeface="Arial" charset="0"/>
              </a:rPr>
              <a:t>:</a:t>
            </a:r>
          </a:p>
          <a:p>
            <a:pPr lvl="1">
              <a:lnSpc>
                <a:spcPct val="80000"/>
              </a:lnSpc>
              <a:spcBef>
                <a:spcPts val="1200"/>
              </a:spcBef>
            </a:pPr>
            <a:r>
              <a:rPr lang="en-US" sz="2500" dirty="0" err="1">
                <a:latin typeface="Arial" charset="0"/>
                <a:cs typeface="Arial" charset="0"/>
              </a:rPr>
              <a:t>Định</a:t>
            </a:r>
            <a:r>
              <a:rPr lang="en-US" sz="2500" dirty="0">
                <a:latin typeface="Arial" charset="0"/>
                <a:cs typeface="Arial" charset="0"/>
              </a:rPr>
              <a:t> </a:t>
            </a:r>
            <a:r>
              <a:rPr lang="en-US" sz="2500" dirty="0" err="1">
                <a:latin typeface="Arial" charset="0"/>
                <a:cs typeface="Arial" charset="0"/>
              </a:rPr>
              <a:t>tuyến</a:t>
            </a:r>
            <a:r>
              <a:rPr lang="en-US" sz="2500" dirty="0">
                <a:latin typeface="Arial" charset="0"/>
                <a:cs typeface="Arial" charset="0"/>
              </a:rPr>
              <a:t> </a:t>
            </a:r>
            <a:r>
              <a:rPr lang="en-US" sz="2500" dirty="0" err="1">
                <a:latin typeface="Arial" charset="0"/>
                <a:cs typeface="Arial" charset="0"/>
              </a:rPr>
              <a:t>tĩnh</a:t>
            </a:r>
            <a:r>
              <a:rPr lang="en-US" sz="2500" dirty="0">
                <a:latin typeface="Arial" charset="0"/>
                <a:cs typeface="Arial" charset="0"/>
              </a:rPr>
              <a:t>: </a:t>
            </a:r>
            <a:r>
              <a:rPr lang="en-US" sz="2500" dirty="0" err="1">
                <a:latin typeface="Arial" charset="0"/>
                <a:cs typeface="Arial" charset="0"/>
              </a:rPr>
              <a:t>cấu</a:t>
            </a:r>
            <a:r>
              <a:rPr lang="en-US" sz="2500" dirty="0">
                <a:latin typeface="Arial" charset="0"/>
                <a:cs typeface="Arial" charset="0"/>
              </a:rPr>
              <a:t> </a:t>
            </a:r>
            <a:r>
              <a:rPr lang="en-US" sz="2500" dirty="0" err="1">
                <a:latin typeface="Arial" charset="0"/>
                <a:cs typeface="Arial" charset="0"/>
              </a:rPr>
              <a:t>hình</a:t>
            </a:r>
            <a:r>
              <a:rPr lang="en-US" sz="2500" dirty="0">
                <a:latin typeface="Arial" charset="0"/>
                <a:cs typeface="Arial" charset="0"/>
              </a:rPr>
              <a:t> </a:t>
            </a:r>
            <a:r>
              <a:rPr lang="en-US" sz="2500" dirty="0" err="1">
                <a:latin typeface="Arial" charset="0"/>
                <a:cs typeface="Arial" charset="0"/>
              </a:rPr>
              <a:t>các</a:t>
            </a:r>
            <a:r>
              <a:rPr lang="en-US" sz="2500" dirty="0">
                <a:latin typeface="Arial" charset="0"/>
                <a:cs typeface="Arial" charset="0"/>
              </a:rPr>
              <a:t> </a:t>
            </a:r>
            <a:r>
              <a:rPr lang="en-US" sz="2500" dirty="0" err="1">
                <a:latin typeface="Arial" charset="0"/>
                <a:cs typeface="Arial" charset="0"/>
              </a:rPr>
              <a:t>đường</a:t>
            </a:r>
            <a:r>
              <a:rPr lang="en-US" sz="2500" dirty="0">
                <a:latin typeface="Arial" charset="0"/>
                <a:cs typeface="Arial" charset="0"/>
              </a:rPr>
              <a:t> </a:t>
            </a:r>
            <a:r>
              <a:rPr lang="en-US" sz="2500" dirty="0" err="1">
                <a:latin typeface="Arial" charset="0"/>
                <a:cs typeface="Arial" charset="0"/>
              </a:rPr>
              <a:t>cố</a:t>
            </a:r>
            <a:r>
              <a:rPr lang="en-US" sz="2500" dirty="0">
                <a:latin typeface="Arial" charset="0"/>
                <a:cs typeface="Arial" charset="0"/>
              </a:rPr>
              <a:t> </a:t>
            </a:r>
            <a:r>
              <a:rPr lang="en-US" sz="2500" dirty="0" err="1">
                <a:latin typeface="Arial" charset="0"/>
                <a:cs typeface="Arial" charset="0"/>
              </a:rPr>
              <a:t>định</a:t>
            </a:r>
            <a:r>
              <a:rPr lang="en-US" sz="2500" dirty="0">
                <a:latin typeface="Arial" charset="0"/>
                <a:cs typeface="Arial" charset="0"/>
              </a:rPr>
              <a:t> </a:t>
            </a:r>
            <a:r>
              <a:rPr lang="en-US" sz="2500" dirty="0" err="1">
                <a:latin typeface="Arial" charset="0"/>
                <a:cs typeface="Arial" charset="0"/>
              </a:rPr>
              <a:t>và</a:t>
            </a:r>
            <a:r>
              <a:rPr lang="en-US" sz="2500" dirty="0">
                <a:latin typeface="Arial" charset="0"/>
                <a:cs typeface="Arial" charset="0"/>
              </a:rPr>
              <a:t> </a:t>
            </a:r>
            <a:r>
              <a:rPr lang="en-US" sz="2500" dirty="0" err="1">
                <a:latin typeface="Arial" charset="0"/>
                <a:cs typeface="Arial" charset="0"/>
              </a:rPr>
              <a:t>cài</a:t>
            </a:r>
            <a:r>
              <a:rPr lang="en-US" sz="2500" dirty="0">
                <a:latin typeface="Arial" charset="0"/>
                <a:cs typeface="Arial" charset="0"/>
              </a:rPr>
              <a:t> </a:t>
            </a:r>
            <a:r>
              <a:rPr lang="en-US" sz="2500" dirty="0" err="1">
                <a:latin typeface="Arial" charset="0"/>
                <a:cs typeface="Arial" charset="0"/>
              </a:rPr>
              <a:t>đặt</a:t>
            </a:r>
            <a:r>
              <a:rPr lang="en-US" sz="2500" dirty="0">
                <a:latin typeface="Arial" charset="0"/>
                <a:cs typeface="Arial" charset="0"/>
              </a:rPr>
              <a:t> </a:t>
            </a:r>
            <a:r>
              <a:rPr lang="en-US" sz="2500" dirty="0" err="1">
                <a:latin typeface="Arial" charset="0"/>
                <a:cs typeface="Arial" charset="0"/>
              </a:rPr>
              <a:t>các</a:t>
            </a:r>
            <a:r>
              <a:rPr lang="en-US" sz="2500" dirty="0">
                <a:latin typeface="Arial" charset="0"/>
                <a:cs typeface="Arial" charset="0"/>
              </a:rPr>
              <a:t> </a:t>
            </a:r>
            <a:r>
              <a:rPr lang="en-US" sz="2500" dirty="0" err="1">
                <a:latin typeface="Arial" charset="0"/>
                <a:cs typeface="Arial" charset="0"/>
              </a:rPr>
              <a:t>đường</a:t>
            </a:r>
            <a:r>
              <a:rPr lang="en-US" sz="2500" dirty="0">
                <a:latin typeface="Arial" charset="0"/>
                <a:cs typeface="Arial" charset="0"/>
              </a:rPr>
              <a:t> </a:t>
            </a:r>
            <a:r>
              <a:rPr lang="en-US" sz="2500" dirty="0" err="1">
                <a:latin typeface="Arial" charset="0"/>
                <a:cs typeface="Arial" charset="0"/>
              </a:rPr>
              <a:t>đi</a:t>
            </a:r>
            <a:r>
              <a:rPr lang="en-US" sz="2500" dirty="0">
                <a:latin typeface="Arial" charset="0"/>
                <a:cs typeface="Arial" charset="0"/>
              </a:rPr>
              <a:t> </a:t>
            </a:r>
            <a:r>
              <a:rPr lang="en-US" sz="2500" dirty="0" err="1">
                <a:latin typeface="Arial" charset="0"/>
                <a:cs typeface="Arial" charset="0"/>
              </a:rPr>
              <a:t>này</a:t>
            </a:r>
            <a:r>
              <a:rPr lang="en-US" sz="2500" dirty="0">
                <a:latin typeface="Arial" charset="0"/>
                <a:cs typeface="Arial" charset="0"/>
              </a:rPr>
              <a:t> </a:t>
            </a:r>
            <a:r>
              <a:rPr lang="en-US" sz="2500" dirty="0" err="1">
                <a:latin typeface="Arial" charset="0"/>
                <a:cs typeface="Arial" charset="0"/>
              </a:rPr>
              <a:t>vào</a:t>
            </a:r>
            <a:r>
              <a:rPr lang="en-US" sz="2500" dirty="0">
                <a:latin typeface="Arial" charset="0"/>
                <a:cs typeface="Arial" charset="0"/>
              </a:rPr>
              <a:t> </a:t>
            </a:r>
            <a:r>
              <a:rPr lang="en-US" sz="2500" dirty="0" err="1">
                <a:latin typeface="Arial" charset="0"/>
                <a:cs typeface="Arial" charset="0"/>
              </a:rPr>
              <a:t>bảng</a:t>
            </a:r>
            <a:r>
              <a:rPr lang="en-US" sz="2500" dirty="0">
                <a:latin typeface="Arial" charset="0"/>
                <a:cs typeface="Arial" charset="0"/>
              </a:rPr>
              <a:t> </a:t>
            </a:r>
            <a:r>
              <a:rPr lang="en-US" sz="2500" dirty="0" err="1">
                <a:latin typeface="Arial" charset="0"/>
                <a:cs typeface="Arial" charset="0"/>
              </a:rPr>
              <a:t>định</a:t>
            </a:r>
            <a:r>
              <a:rPr lang="en-US" sz="2500" dirty="0">
                <a:latin typeface="Arial" charset="0"/>
                <a:cs typeface="Arial" charset="0"/>
              </a:rPr>
              <a:t> </a:t>
            </a:r>
            <a:r>
              <a:rPr lang="en-US" sz="2500" dirty="0" err="1">
                <a:latin typeface="Arial" charset="0"/>
                <a:cs typeface="Arial" charset="0"/>
              </a:rPr>
              <a:t>tuyến</a:t>
            </a:r>
            <a:r>
              <a:rPr lang="en-US" sz="2500" dirty="0">
                <a:latin typeface="Arial" charset="0"/>
                <a:cs typeface="Arial" charset="0"/>
              </a:rPr>
              <a:t>.</a:t>
            </a:r>
          </a:p>
          <a:p>
            <a:pPr lvl="1">
              <a:lnSpc>
                <a:spcPct val="80000"/>
              </a:lnSpc>
              <a:spcBef>
                <a:spcPts val="1200"/>
              </a:spcBef>
            </a:pPr>
            <a:r>
              <a:rPr lang="en-US" sz="2500" dirty="0" err="1">
                <a:latin typeface="Arial" charset="0"/>
                <a:cs typeface="Arial" charset="0"/>
              </a:rPr>
              <a:t>Định</a:t>
            </a:r>
            <a:r>
              <a:rPr lang="en-US" sz="2500" dirty="0">
                <a:latin typeface="Arial" charset="0"/>
                <a:cs typeface="Arial" charset="0"/>
              </a:rPr>
              <a:t> </a:t>
            </a:r>
            <a:r>
              <a:rPr lang="en-US" sz="2500" dirty="0" err="1">
                <a:latin typeface="Arial" charset="0"/>
                <a:cs typeface="Arial" charset="0"/>
              </a:rPr>
              <a:t>tuyến</a:t>
            </a:r>
            <a:r>
              <a:rPr lang="en-US" sz="2500" dirty="0">
                <a:latin typeface="Arial" charset="0"/>
                <a:cs typeface="Arial" charset="0"/>
              </a:rPr>
              <a:t> </a:t>
            </a:r>
            <a:r>
              <a:rPr lang="en-US" sz="2500" dirty="0" err="1">
                <a:latin typeface="Arial" charset="0"/>
                <a:cs typeface="Arial" charset="0"/>
              </a:rPr>
              <a:t>động</a:t>
            </a:r>
            <a:r>
              <a:rPr lang="en-US" sz="2500" dirty="0">
                <a:latin typeface="Arial" charset="0"/>
                <a:cs typeface="Arial" charset="0"/>
              </a:rPr>
              <a:t>:</a:t>
            </a:r>
          </a:p>
          <a:p>
            <a:pPr lvl="2">
              <a:lnSpc>
                <a:spcPct val="80000"/>
              </a:lnSpc>
              <a:spcBef>
                <a:spcPts val="1200"/>
              </a:spcBef>
            </a:pPr>
            <a:r>
              <a:rPr lang="en-US" sz="2500" dirty="0" err="1">
                <a:latin typeface="Arial" charset="0"/>
                <a:cs typeface="Arial" charset="0"/>
              </a:rPr>
              <a:t>Vectơ</a:t>
            </a:r>
            <a:r>
              <a:rPr lang="en-US" sz="2500" dirty="0">
                <a:latin typeface="Arial" charset="0"/>
                <a:cs typeface="Arial" charset="0"/>
              </a:rPr>
              <a:t> </a:t>
            </a:r>
            <a:r>
              <a:rPr lang="en-US" sz="2500" dirty="0" err="1">
                <a:latin typeface="Arial" charset="0"/>
                <a:cs typeface="Arial" charset="0"/>
              </a:rPr>
              <a:t>khoảng</a:t>
            </a:r>
            <a:r>
              <a:rPr lang="en-US" sz="2500" dirty="0">
                <a:latin typeface="Arial" charset="0"/>
                <a:cs typeface="Arial" charset="0"/>
              </a:rPr>
              <a:t> </a:t>
            </a:r>
            <a:r>
              <a:rPr lang="en-US" sz="2500" dirty="0" err="1">
                <a:latin typeface="Arial" charset="0"/>
                <a:cs typeface="Arial" charset="0"/>
              </a:rPr>
              <a:t>cách</a:t>
            </a:r>
            <a:r>
              <a:rPr lang="en-US" sz="2500" dirty="0">
                <a:latin typeface="Arial" charset="0"/>
                <a:cs typeface="Arial" charset="0"/>
              </a:rPr>
              <a:t>: RIP, IGRP, EIGRP, BGP</a:t>
            </a:r>
          </a:p>
          <a:p>
            <a:pPr lvl="2">
              <a:lnSpc>
                <a:spcPct val="80000"/>
              </a:lnSpc>
              <a:spcBef>
                <a:spcPts val="1200"/>
              </a:spcBef>
            </a:pPr>
            <a:r>
              <a:rPr lang="en-US" sz="2500" dirty="0" err="1">
                <a:latin typeface="Arial" charset="0"/>
                <a:cs typeface="Arial" charset="0"/>
              </a:rPr>
              <a:t>Trạng</a:t>
            </a:r>
            <a:r>
              <a:rPr lang="en-US" sz="2500" dirty="0">
                <a:latin typeface="Arial" charset="0"/>
                <a:cs typeface="Arial" charset="0"/>
              </a:rPr>
              <a:t> </a:t>
            </a:r>
            <a:r>
              <a:rPr lang="en-US" sz="2500" dirty="0" err="1">
                <a:latin typeface="Arial" charset="0"/>
                <a:cs typeface="Arial" charset="0"/>
              </a:rPr>
              <a:t>thái</a:t>
            </a:r>
            <a:r>
              <a:rPr lang="en-US" sz="2500" dirty="0">
                <a:latin typeface="Arial" charset="0"/>
                <a:cs typeface="Arial" charset="0"/>
              </a:rPr>
              <a:t> </a:t>
            </a:r>
            <a:r>
              <a:rPr lang="en-US" sz="2500" dirty="0" err="1">
                <a:latin typeface="Arial" charset="0"/>
                <a:cs typeface="Arial" charset="0"/>
              </a:rPr>
              <a:t>đường</a:t>
            </a:r>
            <a:r>
              <a:rPr lang="en-US" sz="2500" dirty="0">
                <a:latin typeface="Arial" charset="0"/>
                <a:cs typeface="Arial" charset="0"/>
              </a:rPr>
              <a:t> </a:t>
            </a:r>
            <a:r>
              <a:rPr lang="en-US" sz="2500" dirty="0" err="1">
                <a:latin typeface="Arial" charset="0"/>
                <a:cs typeface="Arial" charset="0"/>
              </a:rPr>
              <a:t>liên</a:t>
            </a:r>
            <a:r>
              <a:rPr lang="en-US" sz="2500" dirty="0">
                <a:latin typeface="Arial" charset="0"/>
                <a:cs typeface="Arial" charset="0"/>
              </a:rPr>
              <a:t> </a:t>
            </a:r>
            <a:r>
              <a:rPr lang="en-US" sz="2500" dirty="0" err="1">
                <a:latin typeface="Arial" charset="0"/>
                <a:cs typeface="Arial" charset="0"/>
              </a:rPr>
              <a:t>kết</a:t>
            </a:r>
            <a:r>
              <a:rPr lang="en-US" sz="2500" dirty="0">
                <a:latin typeface="Arial" charset="0"/>
                <a:cs typeface="Arial" charset="0"/>
              </a:rPr>
              <a:t>: OSPF</a:t>
            </a:r>
          </a:p>
        </p:txBody>
      </p:sp>
      <p:sp>
        <p:nvSpPr>
          <p:cNvPr id="6"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543A24A5-49A7-4F02-B050-B1A295B131C1}" type="slidenum">
              <a:rPr lang="en-US"/>
              <a:pPr>
                <a:defRPr/>
              </a:pPr>
              <a:t>75</a:t>
            </a:fld>
            <a:endParaRPr lang="en-US"/>
          </a:p>
        </p:txBody>
      </p:sp>
      <p:sp>
        <p:nvSpPr>
          <p:cNvPr id="2" name="Title 1"/>
          <p:cNvSpPr>
            <a:spLocks noGrp="1"/>
          </p:cNvSpPr>
          <p:nvPr>
            <p:ph type="title"/>
          </p:nvPr>
        </p:nvSpPr>
        <p:spPr/>
        <p:txBody>
          <a:bodyPr/>
          <a:lstStyle/>
          <a:p>
            <a:r>
              <a:rPr lang="en-US" dirty="0"/>
              <a:t>VIII.7 ROUTER (BỘ ĐỊNH TUYẾN)</a:t>
            </a:r>
          </a:p>
        </p:txBody>
      </p:sp>
    </p:spTree>
    <p:extLst>
      <p:ext uri="{BB962C8B-B14F-4D97-AF65-F5344CB8AC3E}">
        <p14:creationId xmlns:p14="http://schemas.microsoft.com/office/powerpoint/2010/main" val="14238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1ADB5261-2A4A-451B-8FE6-56871B374152}" type="slidenum">
              <a:rPr lang="en-US"/>
              <a:pPr>
                <a:defRPr/>
              </a:pPr>
              <a:t>76</a:t>
            </a:fld>
            <a:endParaRPr lang="en-US"/>
          </a:p>
        </p:txBody>
      </p:sp>
      <p:pic>
        <p:nvPicPr>
          <p:cNvPr id="98308" name="Picture 4"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2667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descr="router interfac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1"/>
            <a:ext cx="5181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descr="router noi m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14800"/>
            <a:ext cx="7543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VIII.7 ROUTER (BỘ ĐỊNH TUYẾN)</a:t>
            </a:r>
          </a:p>
        </p:txBody>
      </p:sp>
    </p:spTree>
    <p:extLst>
      <p:ext uri="{BB962C8B-B14F-4D97-AF65-F5344CB8AC3E}">
        <p14:creationId xmlns:p14="http://schemas.microsoft.com/office/powerpoint/2010/main" val="614993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1981200" y="1600201"/>
            <a:ext cx="6248400" cy="4532313"/>
          </a:xfrm>
        </p:spPr>
        <p:txBody>
          <a:bodyPr/>
          <a:lstStyle/>
          <a:p>
            <a:pPr eaLnBrk="1" hangingPunct="1"/>
            <a:r>
              <a:rPr lang="en-US" sz="2800" dirty="0" err="1">
                <a:latin typeface="Arial" charset="0"/>
                <a:cs typeface="Arial" charset="0"/>
              </a:rPr>
              <a:t>Thường</a:t>
            </a:r>
            <a:r>
              <a:rPr lang="en-US" sz="2800" dirty="0">
                <a:latin typeface="Arial" charset="0"/>
                <a:cs typeface="Arial" charset="0"/>
              </a:rPr>
              <a:t> </a:t>
            </a:r>
            <a:r>
              <a:rPr lang="en-US" sz="2800" dirty="0" err="1">
                <a:latin typeface="Arial" charset="0"/>
                <a:cs typeface="Arial" charset="0"/>
              </a:rPr>
              <a:t>dùng</a:t>
            </a:r>
            <a:r>
              <a:rPr lang="en-US" sz="2800" dirty="0">
                <a:latin typeface="Arial" charset="0"/>
                <a:cs typeface="Arial" charset="0"/>
              </a:rPr>
              <a:t> </a:t>
            </a:r>
            <a:r>
              <a:rPr lang="en-US" sz="2800" dirty="0" err="1">
                <a:latin typeface="Arial" charset="0"/>
                <a:cs typeface="Arial" charset="0"/>
              </a:rPr>
              <a:t>để</a:t>
            </a:r>
            <a:r>
              <a:rPr lang="en-US" sz="2800" dirty="0">
                <a:latin typeface="Arial" charset="0"/>
                <a:cs typeface="Arial" charset="0"/>
              </a:rPr>
              <a:t> </a:t>
            </a:r>
            <a:r>
              <a:rPr lang="en-US" sz="2800" dirty="0" err="1">
                <a:latin typeface="Arial" charset="0"/>
                <a:cs typeface="Arial" charset="0"/>
              </a:rPr>
              <a:t>kết</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a:t>
            </a:r>
            <a:r>
              <a:rPr lang="en-US" sz="2800" dirty="0" err="1">
                <a:latin typeface="Arial" charset="0"/>
                <a:cs typeface="Arial" charset="0"/>
              </a:rPr>
              <a:t>các</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thuần</a:t>
            </a:r>
            <a:r>
              <a:rPr lang="en-US" sz="2800" dirty="0">
                <a:latin typeface="Arial" charset="0"/>
                <a:cs typeface="Arial" charset="0"/>
              </a:rPr>
              <a:t> </a:t>
            </a:r>
            <a:r>
              <a:rPr lang="en-US" sz="2800" dirty="0" err="1">
                <a:latin typeface="Arial" charset="0"/>
                <a:cs typeface="Arial" charset="0"/>
              </a:rPr>
              <a:t>nhất</a:t>
            </a:r>
            <a:r>
              <a:rPr lang="en-US" sz="2800" dirty="0">
                <a:latin typeface="Arial" charset="0"/>
                <a:cs typeface="Arial" charset="0"/>
              </a:rPr>
              <a:t>, </a:t>
            </a:r>
            <a:r>
              <a:rPr lang="en-US" sz="2800" dirty="0" err="1">
                <a:latin typeface="Arial" charset="0"/>
                <a:cs typeface="Arial" charset="0"/>
              </a:rPr>
              <a:t>chủ</a:t>
            </a:r>
            <a:r>
              <a:rPr lang="en-US" sz="2800" dirty="0">
                <a:latin typeface="Arial" charset="0"/>
                <a:cs typeface="Arial" charset="0"/>
              </a:rPr>
              <a:t> </a:t>
            </a:r>
            <a:r>
              <a:rPr lang="en-US" sz="2800" dirty="0" err="1">
                <a:latin typeface="Arial" charset="0"/>
                <a:cs typeface="Arial" charset="0"/>
              </a:rPr>
              <a:t>yếu</a:t>
            </a:r>
            <a:r>
              <a:rPr lang="en-US" sz="2800" dirty="0">
                <a:latin typeface="Arial" charset="0"/>
                <a:cs typeface="Arial" charset="0"/>
              </a:rPr>
              <a:t> </a:t>
            </a:r>
            <a:r>
              <a:rPr lang="en-US" sz="2800" dirty="0" err="1">
                <a:latin typeface="Arial" charset="0"/>
                <a:cs typeface="Arial" charset="0"/>
              </a:rPr>
              <a:t>là</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LAN </a:t>
            </a:r>
            <a:r>
              <a:rPr lang="en-US" sz="2800" dirty="0" err="1">
                <a:latin typeface="Arial" charset="0"/>
                <a:cs typeface="Arial" charset="0"/>
              </a:rPr>
              <a:t>với</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 </a:t>
            </a:r>
            <a:r>
              <a:rPr lang="en-US" sz="2800" dirty="0" err="1">
                <a:latin typeface="Arial" charset="0"/>
                <a:cs typeface="Arial" charset="0"/>
              </a:rPr>
              <a:t>lớn</a:t>
            </a:r>
            <a:r>
              <a:rPr lang="en-US" sz="2800" dirty="0">
                <a:latin typeface="Arial" charset="0"/>
                <a:cs typeface="Arial" charset="0"/>
              </a:rPr>
              <a:t> </a:t>
            </a:r>
            <a:r>
              <a:rPr lang="en-US" sz="2800" dirty="0" err="1">
                <a:latin typeface="Arial" charset="0"/>
                <a:cs typeface="Arial" charset="0"/>
              </a:rPr>
              <a:t>bên</a:t>
            </a:r>
            <a:r>
              <a:rPr lang="en-US" sz="2800" dirty="0">
                <a:latin typeface="Arial" charset="0"/>
                <a:cs typeface="Arial" charset="0"/>
              </a:rPr>
              <a:t> </a:t>
            </a:r>
            <a:r>
              <a:rPr lang="en-US" sz="2800" dirty="0" err="1">
                <a:latin typeface="Arial" charset="0"/>
                <a:cs typeface="Arial" charset="0"/>
              </a:rPr>
              <a:t>ngoài</a:t>
            </a:r>
            <a:r>
              <a:rPr lang="en-US" sz="2800" dirty="0">
                <a:latin typeface="Arial" charset="0"/>
                <a:cs typeface="Arial" charset="0"/>
              </a:rPr>
              <a:t> </a:t>
            </a:r>
            <a:r>
              <a:rPr lang="en-US" sz="2800" dirty="0" err="1">
                <a:latin typeface="Arial" charset="0"/>
                <a:cs typeface="Arial" charset="0"/>
              </a:rPr>
              <a:t>chứ</a:t>
            </a:r>
            <a:r>
              <a:rPr lang="en-US" sz="2800" dirty="0">
                <a:latin typeface="Arial" charset="0"/>
                <a:cs typeface="Arial" charset="0"/>
              </a:rPr>
              <a:t> </a:t>
            </a:r>
            <a:r>
              <a:rPr lang="en-US" sz="2800" dirty="0" err="1">
                <a:latin typeface="Arial" charset="0"/>
                <a:cs typeface="Arial" charset="0"/>
              </a:rPr>
              <a:t>không</a:t>
            </a:r>
            <a:r>
              <a:rPr lang="en-US" sz="2800" dirty="0">
                <a:latin typeface="Arial" charset="0"/>
                <a:cs typeface="Arial" charset="0"/>
              </a:rPr>
              <a:t> </a:t>
            </a:r>
            <a:r>
              <a:rPr lang="en-US" sz="2800" dirty="0" err="1">
                <a:latin typeface="Arial" charset="0"/>
                <a:cs typeface="Arial" charset="0"/>
              </a:rPr>
              <a:t>dùng</a:t>
            </a:r>
            <a:r>
              <a:rPr lang="en-US" sz="2800" dirty="0">
                <a:latin typeface="Arial" charset="0"/>
                <a:cs typeface="Arial" charset="0"/>
              </a:rPr>
              <a:t> </a:t>
            </a:r>
            <a:r>
              <a:rPr lang="en-US" sz="2800" dirty="0" err="1">
                <a:latin typeface="Arial" charset="0"/>
                <a:cs typeface="Arial" charset="0"/>
              </a:rPr>
              <a:t>kết</a:t>
            </a:r>
            <a:r>
              <a:rPr lang="en-US" sz="2800" dirty="0">
                <a:latin typeface="Arial" charset="0"/>
                <a:cs typeface="Arial" charset="0"/>
              </a:rPr>
              <a:t> </a:t>
            </a:r>
            <a:r>
              <a:rPr lang="en-US" sz="2800" dirty="0" err="1">
                <a:latin typeface="Arial" charset="0"/>
                <a:cs typeface="Arial" charset="0"/>
              </a:rPr>
              <a:t>nối</a:t>
            </a:r>
            <a:r>
              <a:rPr lang="en-US" sz="2800" dirty="0">
                <a:latin typeface="Arial" charset="0"/>
                <a:cs typeface="Arial" charset="0"/>
              </a:rPr>
              <a:t> LAN – LAN.</a:t>
            </a:r>
          </a:p>
          <a:p>
            <a:pPr eaLnBrk="1" hangingPunct="1"/>
            <a:r>
              <a:rPr lang="en-US" sz="2800" dirty="0" err="1">
                <a:latin typeface="Arial" charset="0"/>
                <a:cs typeface="Arial" charset="0"/>
              </a:rPr>
              <a:t>Kiểm</a:t>
            </a:r>
            <a:r>
              <a:rPr lang="en-US" sz="2800" dirty="0">
                <a:latin typeface="Arial" charset="0"/>
                <a:cs typeface="Arial" charset="0"/>
              </a:rPr>
              <a:t> </a:t>
            </a:r>
            <a:r>
              <a:rPr lang="en-US" sz="2800" dirty="0" err="1">
                <a:latin typeface="Arial" charset="0"/>
                <a:cs typeface="Arial" charset="0"/>
              </a:rPr>
              <a:t>soát</a:t>
            </a:r>
            <a:r>
              <a:rPr lang="en-US" sz="2800" dirty="0">
                <a:latin typeface="Arial" charset="0"/>
                <a:cs typeface="Arial" charset="0"/>
              </a:rPr>
              <a:t> </a:t>
            </a:r>
            <a:r>
              <a:rPr lang="en-US" sz="2800" dirty="0" err="1">
                <a:latin typeface="Arial" charset="0"/>
                <a:cs typeface="Arial" charset="0"/>
              </a:rPr>
              <a:t>luồng</a:t>
            </a:r>
            <a:r>
              <a:rPr lang="en-US" sz="2800" dirty="0">
                <a:latin typeface="Arial" charset="0"/>
                <a:cs typeface="Arial" charset="0"/>
              </a:rPr>
              <a:t> </a:t>
            </a:r>
            <a:r>
              <a:rPr lang="en-US" sz="2800" dirty="0" err="1">
                <a:latin typeface="Arial" charset="0"/>
                <a:cs typeface="Arial" charset="0"/>
              </a:rPr>
              <a:t>dữ</a:t>
            </a:r>
            <a:r>
              <a:rPr lang="en-US" sz="2800" dirty="0">
                <a:latin typeface="Arial" charset="0"/>
                <a:cs typeface="Arial" charset="0"/>
              </a:rPr>
              <a:t> </a:t>
            </a:r>
            <a:r>
              <a:rPr lang="en-US" sz="2800" dirty="0" err="1">
                <a:latin typeface="Arial" charset="0"/>
                <a:cs typeface="Arial" charset="0"/>
              </a:rPr>
              <a:t>liệu</a:t>
            </a:r>
            <a:r>
              <a:rPr lang="en-US" sz="2800" dirty="0">
                <a:latin typeface="Arial" charset="0"/>
                <a:cs typeface="Arial" charset="0"/>
              </a:rPr>
              <a:t> </a:t>
            </a:r>
            <a:r>
              <a:rPr lang="en-US" sz="2800" dirty="0" err="1">
                <a:latin typeface="Arial" charset="0"/>
                <a:cs typeface="Arial" charset="0"/>
              </a:rPr>
              <a:t>ra</a:t>
            </a:r>
            <a:r>
              <a:rPr lang="en-US" sz="2800" dirty="0">
                <a:latin typeface="Arial" charset="0"/>
                <a:cs typeface="Arial" charset="0"/>
              </a:rPr>
              <a:t> </a:t>
            </a:r>
            <a:r>
              <a:rPr lang="en-US" sz="2800" dirty="0" err="1">
                <a:latin typeface="Arial" charset="0"/>
                <a:cs typeface="Arial" charset="0"/>
              </a:rPr>
              <a:t>vào</a:t>
            </a:r>
            <a:r>
              <a:rPr lang="en-US" sz="2800" dirty="0">
                <a:latin typeface="Arial" charset="0"/>
                <a:cs typeface="Arial" charset="0"/>
              </a:rPr>
              <a:t> </a:t>
            </a:r>
            <a:r>
              <a:rPr lang="en-US" sz="2800" dirty="0" err="1">
                <a:latin typeface="Arial" charset="0"/>
                <a:cs typeface="Arial" charset="0"/>
              </a:rPr>
              <a:t>mạng</a:t>
            </a:r>
            <a:r>
              <a:rPr lang="en-US" sz="2800" dirty="0">
                <a:latin typeface="Arial" charset="0"/>
                <a:cs typeface="Arial" charset="0"/>
              </a:rPr>
              <a:t>.</a:t>
            </a:r>
          </a:p>
          <a:p>
            <a:pPr eaLnBrk="1" hangingPunct="1"/>
            <a:r>
              <a:rPr lang="en-US" sz="2800" dirty="0" err="1">
                <a:latin typeface="Arial" charset="0"/>
                <a:cs typeface="Arial" charset="0"/>
              </a:rPr>
              <a:t>Hoạt</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a:t>
            </a:r>
            <a:r>
              <a:rPr lang="en-US" sz="2800" dirty="0" err="1">
                <a:latin typeface="Arial" charset="0"/>
                <a:cs typeface="Arial" charset="0"/>
              </a:rPr>
              <a:t>phức</a:t>
            </a:r>
            <a:r>
              <a:rPr lang="en-US" sz="2800" dirty="0">
                <a:latin typeface="Arial" charset="0"/>
                <a:cs typeface="Arial" charset="0"/>
              </a:rPr>
              <a:t> </a:t>
            </a:r>
            <a:r>
              <a:rPr lang="en-US" sz="2800" dirty="0" err="1">
                <a:latin typeface="Arial" charset="0"/>
                <a:cs typeface="Arial" charset="0"/>
              </a:rPr>
              <a:t>tạp</a:t>
            </a:r>
            <a:r>
              <a:rPr lang="en-US" sz="2800" dirty="0">
                <a:latin typeface="Arial" charset="0"/>
                <a:cs typeface="Arial" charset="0"/>
              </a:rPr>
              <a:t> </a:t>
            </a:r>
            <a:r>
              <a:rPr lang="en-US" sz="2800" dirty="0" err="1">
                <a:latin typeface="Arial" charset="0"/>
                <a:cs typeface="Arial" charset="0"/>
              </a:rPr>
              <a:t>và</a:t>
            </a:r>
            <a:r>
              <a:rPr lang="en-US" sz="2800" dirty="0">
                <a:latin typeface="Arial" charset="0"/>
                <a:cs typeface="Arial" charset="0"/>
              </a:rPr>
              <a:t> </a:t>
            </a:r>
            <a:r>
              <a:rPr lang="en-US" sz="2800" dirty="0" err="1">
                <a:latin typeface="Arial" charset="0"/>
                <a:cs typeface="Arial" charset="0"/>
              </a:rPr>
              <a:t>chậm</a:t>
            </a:r>
            <a:r>
              <a:rPr lang="en-US" sz="2800" dirty="0">
                <a:latin typeface="Arial" charset="0"/>
                <a:cs typeface="Arial" charset="0"/>
              </a:rPr>
              <a:t> </a:t>
            </a:r>
            <a:r>
              <a:rPr lang="en-US" sz="2800" dirty="0" err="1">
                <a:latin typeface="Arial" charset="0"/>
                <a:cs typeface="Arial" charset="0"/>
              </a:rPr>
              <a:t>hơn</a:t>
            </a:r>
            <a:r>
              <a:rPr lang="en-US" sz="2800" dirty="0">
                <a:latin typeface="Arial" charset="0"/>
                <a:cs typeface="Arial" charset="0"/>
              </a:rPr>
              <a:t> Router.</a:t>
            </a:r>
          </a:p>
          <a:p>
            <a:pPr eaLnBrk="1" hangingPunct="1"/>
            <a:r>
              <a:rPr lang="en-US" sz="2800" dirty="0" err="1">
                <a:latin typeface="Arial" charset="0"/>
                <a:cs typeface="Arial" charset="0"/>
              </a:rPr>
              <a:t>Hoạt</a:t>
            </a:r>
            <a:r>
              <a:rPr lang="en-US" sz="2800" dirty="0">
                <a:latin typeface="Arial" charset="0"/>
                <a:cs typeface="Arial" charset="0"/>
              </a:rPr>
              <a:t> </a:t>
            </a:r>
            <a:r>
              <a:rPr lang="en-US" sz="2800" dirty="0" err="1">
                <a:latin typeface="Arial" charset="0"/>
                <a:cs typeface="Arial" charset="0"/>
              </a:rPr>
              <a:t>động</a:t>
            </a:r>
            <a:r>
              <a:rPr lang="en-US" sz="2800" dirty="0">
                <a:latin typeface="Arial" charset="0"/>
                <a:cs typeface="Arial" charset="0"/>
              </a:rPr>
              <a:t> </a:t>
            </a:r>
            <a:r>
              <a:rPr lang="en-US" sz="2800" dirty="0" err="1">
                <a:latin typeface="Arial" charset="0"/>
                <a:cs typeface="Arial" charset="0"/>
              </a:rPr>
              <a:t>từ</a:t>
            </a:r>
            <a:r>
              <a:rPr lang="en-US" sz="2800" dirty="0">
                <a:latin typeface="Arial" charset="0"/>
                <a:cs typeface="Arial" charset="0"/>
              </a:rPr>
              <a:t> </a:t>
            </a:r>
            <a:r>
              <a:rPr lang="en-US" sz="2800" dirty="0" err="1">
                <a:latin typeface="Arial" charset="0"/>
                <a:cs typeface="Arial" charset="0"/>
              </a:rPr>
              <a:t>tầng</a:t>
            </a:r>
            <a:r>
              <a:rPr lang="en-US" sz="2800" dirty="0">
                <a:latin typeface="Arial" charset="0"/>
                <a:cs typeface="Arial" charset="0"/>
              </a:rPr>
              <a:t> </a:t>
            </a:r>
            <a:r>
              <a:rPr lang="en-US" sz="2800" dirty="0" err="1">
                <a:latin typeface="Arial" charset="0"/>
                <a:cs typeface="Arial" charset="0"/>
              </a:rPr>
              <a:t>thứ</a:t>
            </a:r>
            <a:r>
              <a:rPr lang="en-US" sz="2800" dirty="0">
                <a:latin typeface="Arial" charset="0"/>
                <a:cs typeface="Arial" charset="0"/>
              </a:rPr>
              <a:t> 4</a:t>
            </a:r>
            <a:r>
              <a:rPr lang="en-US" sz="2800" dirty="0">
                <a:latin typeface="Arial" charset="0"/>
                <a:cs typeface="Arial" charset="0"/>
                <a:sym typeface="Wingdings" pitchFamily="2" charset="2"/>
              </a:rPr>
              <a:t>7</a:t>
            </a:r>
            <a:endParaRPr lang="en-US" sz="2800" dirty="0">
              <a:latin typeface="Arial" charset="0"/>
              <a:cs typeface="Arial" charset="0"/>
            </a:endParaRP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67B0AF69-DF8A-4173-AE7F-4BF69E1ECB56}" type="slidenum">
              <a:rPr lang="en-US">
                <a:latin typeface="Arial" pitchFamily="34" charset="0"/>
                <a:cs typeface="Arial" pitchFamily="34" charset="0"/>
              </a:rPr>
              <a:pPr>
                <a:defRPr/>
              </a:pPr>
              <a:t>77</a:t>
            </a:fld>
            <a:endParaRPr lang="en-US">
              <a:latin typeface="Arial" pitchFamily="34" charset="0"/>
              <a:cs typeface="Arial" pitchFamily="34" charset="0"/>
            </a:endParaRPr>
          </a:p>
        </p:txBody>
      </p:sp>
      <p:pic>
        <p:nvPicPr>
          <p:cNvPr id="99333" name="Picture 4" descr="gat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2514601"/>
            <a:ext cx="18954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VIII.7 GATEWAY (PROXY – CỔNG NỐI) </a:t>
            </a:r>
          </a:p>
        </p:txBody>
      </p:sp>
    </p:spTree>
    <p:extLst>
      <p:ext uri="{BB962C8B-B14F-4D97-AF65-F5344CB8AC3E}">
        <p14:creationId xmlns:p14="http://schemas.microsoft.com/office/powerpoint/2010/main" val="3623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Câu hỏi</a:t>
            </a:r>
          </a:p>
        </p:txBody>
      </p:sp>
      <p:sp>
        <p:nvSpPr>
          <p:cNvPr id="3" name="Content Placeholder 2"/>
          <p:cNvSpPr>
            <a:spLocks noGrp="1"/>
          </p:cNvSpPr>
          <p:nvPr>
            <p:ph idx="1"/>
          </p:nvPr>
        </p:nvSpPr>
        <p:spPr/>
        <p:txBody>
          <a:bodyPr/>
          <a:lstStyle/>
          <a:p>
            <a:r>
              <a:rPr lang="vi-VN"/>
              <a:t>Liệt kê các loại mạng máy tính và công dụng</a:t>
            </a:r>
          </a:p>
          <a:p>
            <a:r>
              <a:rPr lang="vi-VN"/>
              <a:t>Liệt kê các thiết bị mạng và công dụng</a:t>
            </a:r>
          </a:p>
          <a:p>
            <a:r>
              <a:rPr lang="vi-VN"/>
              <a:t>SET UP CPT</a:t>
            </a:r>
          </a:p>
        </p:txBody>
      </p:sp>
    </p:spTree>
    <p:extLst>
      <p:ext uri="{BB962C8B-B14F-4D97-AF65-F5344CB8AC3E}">
        <p14:creationId xmlns:p14="http://schemas.microsoft.com/office/powerpoint/2010/main" val="2515569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 TOPO MẠNG</a:t>
            </a:r>
          </a:p>
        </p:txBody>
      </p:sp>
      <p:sp>
        <p:nvSpPr>
          <p:cNvPr id="3" name="Content Placeholder 2"/>
          <p:cNvSpPr>
            <a:spLocks noGrp="1"/>
          </p:cNvSpPr>
          <p:nvPr>
            <p:ph idx="1"/>
          </p:nvPr>
        </p:nvSpPr>
        <p:spPr/>
        <p:txBody>
          <a:bodyPr/>
          <a:lstStyle/>
          <a:p>
            <a:r>
              <a:rPr lang="en-US" dirty="0" err="1">
                <a:latin typeface="Arial" charset="0"/>
                <a:cs typeface="Arial" charset="0"/>
              </a:rPr>
              <a:t>Phương</a:t>
            </a:r>
            <a:r>
              <a:rPr lang="en-US" dirty="0">
                <a:latin typeface="Arial" charset="0"/>
                <a:cs typeface="Arial" charset="0"/>
              </a:rPr>
              <a:t> </a:t>
            </a:r>
            <a:r>
              <a:rPr lang="en-US" dirty="0" err="1">
                <a:latin typeface="Arial" charset="0"/>
                <a:cs typeface="Arial" charset="0"/>
              </a:rPr>
              <a:t>thức</a:t>
            </a:r>
            <a:r>
              <a:rPr lang="en-US" dirty="0">
                <a:latin typeface="Arial" charset="0"/>
                <a:cs typeface="Arial" charset="0"/>
              </a:rPr>
              <a:t> </a:t>
            </a:r>
            <a:r>
              <a:rPr lang="en-US" dirty="0" err="1">
                <a:latin typeface="Arial" charset="0"/>
                <a:cs typeface="Arial" charset="0"/>
              </a:rPr>
              <a:t>nối</a:t>
            </a:r>
            <a:r>
              <a:rPr lang="en-US" dirty="0">
                <a:latin typeface="Arial" charset="0"/>
                <a:cs typeface="Arial" charset="0"/>
              </a:rPr>
              <a:t> </a:t>
            </a:r>
            <a:r>
              <a:rPr lang="en-US" dirty="0" err="1">
                <a:latin typeface="Arial" charset="0"/>
                <a:cs typeface="Arial" charset="0"/>
              </a:rPr>
              <a:t>mạng</a:t>
            </a:r>
            <a:endParaRPr lang="en-US" dirty="0">
              <a:latin typeface="Arial" charset="0"/>
              <a:cs typeface="Arial" charset="0"/>
            </a:endParaRPr>
          </a:p>
          <a:p>
            <a:r>
              <a:rPr lang="en-US" dirty="0" err="1">
                <a:latin typeface="Arial" charset="0"/>
                <a:cs typeface="Arial" charset="0"/>
              </a:rPr>
              <a:t>Cấu</a:t>
            </a:r>
            <a:r>
              <a:rPr lang="en-US" dirty="0">
                <a:latin typeface="Arial" charset="0"/>
                <a:cs typeface="Arial" charset="0"/>
              </a:rPr>
              <a:t> </a:t>
            </a:r>
            <a:r>
              <a:rPr lang="en-US" dirty="0" err="1">
                <a:latin typeface="Arial" charset="0"/>
                <a:cs typeface="Arial" charset="0"/>
              </a:rPr>
              <a:t>trúc</a:t>
            </a:r>
            <a:r>
              <a:rPr lang="en-US" dirty="0">
                <a:latin typeface="Arial" charset="0"/>
                <a:cs typeface="Arial" charset="0"/>
              </a:rPr>
              <a:t> </a:t>
            </a:r>
            <a:r>
              <a:rPr lang="en-US" dirty="0" err="1">
                <a:latin typeface="Arial" charset="0"/>
                <a:cs typeface="Arial" charset="0"/>
              </a:rPr>
              <a:t>vật</a:t>
            </a:r>
            <a:r>
              <a:rPr lang="en-US" dirty="0">
                <a:latin typeface="Arial" charset="0"/>
                <a:cs typeface="Arial" charset="0"/>
              </a:rPr>
              <a:t> </a:t>
            </a:r>
            <a:r>
              <a:rPr lang="en-US" dirty="0" err="1">
                <a:latin typeface="Arial" charset="0"/>
                <a:cs typeface="Arial" charset="0"/>
              </a:rPr>
              <a:t>lý</a:t>
            </a:r>
            <a:r>
              <a:rPr lang="en-US" dirty="0">
                <a:latin typeface="Arial" charset="0"/>
                <a:cs typeface="Arial" charset="0"/>
              </a:rPr>
              <a:t> </a:t>
            </a:r>
            <a:r>
              <a:rPr lang="en-US" dirty="0" err="1">
                <a:latin typeface="Arial" charset="0"/>
                <a:cs typeface="Arial" charset="0"/>
              </a:rPr>
              <a:t>của</a:t>
            </a:r>
            <a:r>
              <a:rPr lang="en-US" dirty="0">
                <a:latin typeface="Arial" charset="0"/>
                <a:cs typeface="Arial" charset="0"/>
              </a:rPr>
              <a:t> </a:t>
            </a:r>
            <a:r>
              <a:rPr lang="en-US" dirty="0" err="1">
                <a:latin typeface="Arial" charset="0"/>
                <a:cs typeface="Arial" charset="0"/>
              </a:rPr>
              <a:t>mạng</a:t>
            </a:r>
            <a:endParaRPr lang="en-US" dirty="0">
              <a:latin typeface="Arial" charset="0"/>
              <a:cs typeface="Arial" charset="0"/>
            </a:endParaRPr>
          </a:p>
          <a:p>
            <a:endParaRPr lang="en-US" dirty="0"/>
          </a:p>
        </p:txBody>
      </p:sp>
    </p:spTree>
    <p:extLst>
      <p:ext uri="{BB962C8B-B14F-4D97-AF65-F5344CB8AC3E}">
        <p14:creationId xmlns:p14="http://schemas.microsoft.com/office/powerpoint/2010/main" val="355969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9129-8CC1-4B78-A395-948961A9BF74}"/>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AC71D097-E1D7-4758-BB7E-435E929A351F}"/>
              </a:ext>
            </a:extLst>
          </p:cNvPr>
          <p:cNvSpPr>
            <a:spLocks noGrp="1"/>
          </p:cNvSpPr>
          <p:nvPr>
            <p:ph idx="1"/>
          </p:nvPr>
        </p:nvSpPr>
        <p:spPr/>
        <p:txBody>
          <a:bodyPr/>
          <a:lstStyle/>
          <a:p>
            <a:pPr algn="just"/>
            <a:r>
              <a:rPr lang="vi-VN" dirty="0"/>
              <a:t>Năm 1981, IBM đưa ra máy tính cá nhân đầu tiên. Sự thu nhỏ ngày càng tinh vi hơn của các IC đưa đến việc sử dụng rộng rãi máy tính cá nhân tại nhà và trong kinh doanh.</a:t>
            </a:r>
            <a:endParaRPr lang="en-US" dirty="0"/>
          </a:p>
        </p:txBody>
      </p:sp>
      <p:pic>
        <p:nvPicPr>
          <p:cNvPr id="4098" name="Picture 2" descr="Káº¿t quáº£ hÃ¬nh áº£nh cho MÃ¡y tÃ­nh IBM 1981">
            <a:extLst>
              <a:ext uri="{FF2B5EF4-FFF2-40B4-BE49-F238E27FC236}">
                <a16:creationId xmlns:a16="http://schemas.microsoft.com/office/drawing/2014/main" id="{5DCE4CAA-ABFE-4956-B13C-0B65B87A0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922" y="2708013"/>
            <a:ext cx="5320956" cy="384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646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idx="1"/>
          </p:nvPr>
        </p:nvSpPr>
        <p:spPr>
          <a:xfrm>
            <a:off x="2209800" y="2590800"/>
            <a:ext cx="4495800" cy="3505200"/>
          </a:xfrm>
        </p:spPr>
        <p:txBody>
          <a:bodyPr/>
          <a:lstStyle/>
          <a:p>
            <a:pPr eaLnBrk="1" hangingPunct="1"/>
            <a:r>
              <a:rPr lang="en-US">
                <a:latin typeface="Arial" charset="0"/>
                <a:cs typeface="Arial" charset="0"/>
              </a:rPr>
              <a:t>Point-to-point (điểm – điểm): các đường truyền riêng biệt được thiết lập để nối các cặp máy tính lại với nhau. </a:t>
            </a: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1FDD9C36-D12B-41EA-81B2-EFC82D1366EC}" type="slidenum">
              <a:rPr lang="en-US">
                <a:latin typeface="Arial" pitchFamily="34" charset="0"/>
                <a:cs typeface="Arial" pitchFamily="34" charset="0"/>
              </a:rPr>
              <a:pPr>
                <a:defRPr/>
              </a:pPr>
              <a:t>80</a:t>
            </a:fld>
            <a:endParaRPr lang="en-US">
              <a:latin typeface="Arial" pitchFamily="34" charset="0"/>
              <a:cs typeface="Arial" pitchFamily="34" charset="0"/>
            </a:endParaRPr>
          </a:p>
        </p:txBody>
      </p:sp>
      <p:pic>
        <p:nvPicPr>
          <p:cNvPr id="553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90800"/>
            <a:ext cx="30178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IX.1 PHƯƠNG THỨC NỐI MẠNG</a:t>
            </a:r>
          </a:p>
        </p:txBody>
      </p:sp>
    </p:spTree>
    <p:extLst>
      <p:ext uri="{BB962C8B-B14F-4D97-AF65-F5344CB8AC3E}">
        <p14:creationId xmlns:p14="http://schemas.microsoft.com/office/powerpoint/2010/main" val="3701624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noGrp="1" noChangeArrowheads="1"/>
          </p:cNvSpPr>
          <p:nvPr>
            <p:ph idx="1"/>
          </p:nvPr>
        </p:nvSpPr>
        <p:spPr>
          <a:xfrm>
            <a:off x="2438400" y="2438400"/>
            <a:ext cx="7162800" cy="1676400"/>
          </a:xfrm>
        </p:spPr>
        <p:txBody>
          <a:bodyPr/>
          <a:lstStyle/>
          <a:p>
            <a:pPr eaLnBrk="1" hangingPunct="1"/>
            <a:r>
              <a:rPr lang="en-US" altLang="ja-JP">
                <a:latin typeface="Arial" charset="0"/>
                <a:cs typeface="Arial" charset="0"/>
              </a:rPr>
              <a:t>Broadcast </a:t>
            </a:r>
            <a:r>
              <a:rPr lang="en-US">
                <a:latin typeface="Arial" charset="0"/>
                <a:ea typeface="MS PGothic" pitchFamily="34" charset="-128"/>
                <a:cs typeface="Arial" charset="0"/>
              </a:rPr>
              <a:t>(một điểm - nhiều điểm): tất cả các trạm phân chia chung một đường truyền vật lý. </a:t>
            </a: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D1AF0914-01D3-4C14-A750-585226FC52CA}" type="slidenum">
              <a:rPr lang="en-US">
                <a:latin typeface="Arial" pitchFamily="34" charset="0"/>
                <a:cs typeface="Arial" pitchFamily="34" charset="0"/>
              </a:rPr>
              <a:pPr>
                <a:defRPr/>
              </a:pPr>
              <a:t>81</a:t>
            </a:fld>
            <a:endParaRPr lang="en-US">
              <a:latin typeface="Arial" pitchFamily="34" charset="0"/>
              <a:cs typeface="Arial" pitchFamily="34" charset="0"/>
            </a:endParaRPr>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67200"/>
            <a:ext cx="609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IX.1 PHƯƠNG THỨC NỐI MẠNG</a:t>
            </a:r>
          </a:p>
        </p:txBody>
      </p:sp>
    </p:spTree>
    <p:extLst>
      <p:ext uri="{BB962C8B-B14F-4D97-AF65-F5344CB8AC3E}">
        <p14:creationId xmlns:p14="http://schemas.microsoft.com/office/powerpoint/2010/main" val="712319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IX.1 PHƯƠNG THỨC NỐI MẠNG</a:t>
            </a:r>
          </a:p>
        </p:txBody>
      </p:sp>
      <p:sp>
        <p:nvSpPr>
          <p:cNvPr id="3" name="Content Placeholder 2"/>
          <p:cNvSpPr>
            <a:spLocks noGrp="1"/>
          </p:cNvSpPr>
          <p:nvPr>
            <p:ph idx="1"/>
          </p:nvPr>
        </p:nvSpPr>
        <p:spPr/>
        <p:txBody>
          <a:bodyPr/>
          <a:lstStyle/>
          <a:p>
            <a:r>
              <a:rPr lang="vi-VN" dirty="0"/>
              <a:t>Multicast là thuật ngữ được sử dụng để mô tả cách thức truyền tin được gửi từ 1 hoặc nhiều điểm đến 1 tập hợp các điểm khác</a:t>
            </a:r>
            <a:endParaRPr lang="en-US" dirty="0"/>
          </a:p>
        </p:txBody>
      </p:sp>
      <p:pic>
        <p:nvPicPr>
          <p:cNvPr id="1026" name="Picture 2" descr="Kết quả hình ảnh cho multi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259" y="2257671"/>
            <a:ext cx="622935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71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IX.1 PHƯƠNG THỨC NỐI MẠNG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1325" y="2270773"/>
            <a:ext cx="9474435" cy="2533047"/>
          </a:xfrm>
          <a:prstGeom prst="rect">
            <a:avLst/>
          </a:prstGeom>
        </p:spPr>
      </p:pic>
    </p:spTree>
    <p:extLst>
      <p:ext uri="{BB962C8B-B14F-4D97-AF65-F5344CB8AC3E}">
        <p14:creationId xmlns:p14="http://schemas.microsoft.com/office/powerpoint/2010/main" val="4256521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IX.2 CẤU TRÚC VẬT LÝ CỦA MẠNG</a:t>
            </a:r>
          </a:p>
        </p:txBody>
      </p:sp>
      <p:sp>
        <p:nvSpPr>
          <p:cNvPr id="3" name="Content Placeholder 2"/>
          <p:cNvSpPr>
            <a:spLocks noGrp="1"/>
          </p:cNvSpPr>
          <p:nvPr>
            <p:ph idx="1"/>
          </p:nvPr>
        </p:nvSpPr>
        <p:spPr/>
        <p:txBody>
          <a:bodyPr/>
          <a:lstStyle/>
          <a:p>
            <a:endParaRPr lang="en-US"/>
          </a:p>
        </p:txBody>
      </p:sp>
      <p:pic>
        <p:nvPicPr>
          <p:cNvPr id="4" name="Picture 3" descr="topo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221580"/>
            <a:ext cx="8293755" cy="495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012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61FD910F-5BFA-404D-9332-D3B396E2B064}" type="slidenum">
              <a:rPr lang="en-US">
                <a:latin typeface="Arial" pitchFamily="34" charset="0"/>
                <a:cs typeface="Arial" pitchFamily="34" charset="0"/>
              </a:rPr>
              <a:pPr>
                <a:defRPr/>
              </a:pPr>
              <a:t>85</a:t>
            </a:fld>
            <a:endParaRPr lang="en-US">
              <a:latin typeface="Arial" pitchFamily="34" charset="0"/>
              <a:cs typeface="Arial" pitchFamily="34" charset="0"/>
            </a:endParaRPr>
          </a:p>
        </p:txBody>
      </p:sp>
      <p:sp>
        <p:nvSpPr>
          <p:cNvPr id="58372" name="Rectangle 4"/>
          <p:cNvSpPr>
            <a:spLocks noChangeArrowheads="1"/>
          </p:cNvSpPr>
          <p:nvPr/>
        </p:nvSpPr>
        <p:spPr bwMode="auto">
          <a:xfrm>
            <a:off x="1752600" y="1447800"/>
            <a:ext cx="5943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sz="2400" dirty="0" err="1">
                <a:latin typeface="Arial" charset="0"/>
                <a:cs typeface="Arial" charset="0"/>
              </a:rPr>
              <a:t>Ưu</a:t>
            </a:r>
            <a:r>
              <a:rPr lang="en-US" sz="2400" dirty="0">
                <a:latin typeface="Arial" charset="0"/>
                <a:cs typeface="Arial" charset="0"/>
              </a:rPr>
              <a:t> </a:t>
            </a:r>
            <a:r>
              <a:rPr lang="en-US" sz="2400" dirty="0" err="1">
                <a:latin typeface="Arial" charset="0"/>
                <a:cs typeface="Arial" charset="0"/>
              </a:rPr>
              <a:t>điểm</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Dễ</a:t>
            </a:r>
            <a:r>
              <a:rPr lang="en-US" sz="2400" dirty="0">
                <a:latin typeface="Arial" charset="0"/>
                <a:cs typeface="Arial" charset="0"/>
              </a:rPr>
              <a:t> </a:t>
            </a:r>
            <a:r>
              <a:rPr lang="en-US" sz="2400" dirty="0" err="1">
                <a:latin typeface="Arial" charset="0"/>
                <a:cs typeface="Arial" charset="0"/>
              </a:rPr>
              <a:t>dàng</a:t>
            </a:r>
            <a:r>
              <a:rPr lang="en-US" sz="2400" dirty="0">
                <a:latin typeface="Arial" charset="0"/>
                <a:cs typeface="Arial" charset="0"/>
              </a:rPr>
              <a:t> </a:t>
            </a:r>
            <a:r>
              <a:rPr lang="en-US" sz="2400" dirty="0" err="1">
                <a:latin typeface="Arial" charset="0"/>
                <a:cs typeface="Arial" charset="0"/>
              </a:rPr>
              <a:t>cài</a:t>
            </a:r>
            <a:r>
              <a:rPr lang="en-US" sz="2400" dirty="0">
                <a:latin typeface="Arial" charset="0"/>
                <a:cs typeface="Arial" charset="0"/>
              </a:rPr>
              <a:t> </a:t>
            </a:r>
            <a:r>
              <a:rPr lang="en-US" sz="2400" dirty="0" err="1">
                <a:latin typeface="Arial" charset="0"/>
                <a:cs typeface="Arial" charset="0"/>
              </a:rPr>
              <a:t>đặt</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mở</a:t>
            </a:r>
            <a:r>
              <a:rPr lang="en-US" sz="2400" dirty="0">
                <a:latin typeface="Arial" charset="0"/>
                <a:cs typeface="Arial" charset="0"/>
              </a:rPr>
              <a:t> </a:t>
            </a:r>
            <a:r>
              <a:rPr lang="en-US" sz="2400" dirty="0" err="1">
                <a:latin typeface="Arial" charset="0"/>
                <a:cs typeface="Arial" charset="0"/>
              </a:rPr>
              <a:t>rộng</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a:latin typeface="Arial" charset="0"/>
                <a:cs typeface="Arial" charset="0"/>
              </a:rPr>
              <a:t>Chi </a:t>
            </a:r>
            <a:r>
              <a:rPr lang="en-US" sz="2400" dirty="0" err="1">
                <a:latin typeface="Arial" charset="0"/>
                <a:cs typeface="Arial" charset="0"/>
              </a:rPr>
              <a:t>phí</a:t>
            </a:r>
            <a:r>
              <a:rPr lang="en-US" sz="2400" dirty="0">
                <a:latin typeface="Arial" charset="0"/>
                <a:cs typeface="Arial" charset="0"/>
              </a:rPr>
              <a:t> </a:t>
            </a:r>
            <a:r>
              <a:rPr lang="en-US" sz="2400" dirty="0" err="1">
                <a:latin typeface="Arial" charset="0"/>
                <a:cs typeface="Arial" charset="0"/>
              </a:rPr>
              <a:t>thấp</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Một</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hỏng</a:t>
            </a:r>
            <a:r>
              <a:rPr lang="en-US" sz="2400" dirty="0">
                <a:latin typeface="Arial" charset="0"/>
                <a:cs typeface="Arial" charset="0"/>
              </a:rPr>
              <a:t> </a:t>
            </a:r>
            <a:r>
              <a:rPr lang="en-US" sz="2400" dirty="0" err="1">
                <a:latin typeface="Arial" charset="0"/>
                <a:cs typeface="Arial" charset="0"/>
              </a:rPr>
              <a:t>không</a:t>
            </a:r>
            <a:r>
              <a:rPr lang="en-US" sz="2400" dirty="0">
                <a:latin typeface="Arial" charset="0"/>
                <a:cs typeface="Arial" charset="0"/>
              </a:rPr>
              <a:t> </a:t>
            </a:r>
            <a:r>
              <a:rPr lang="en-US" sz="2400" dirty="0" err="1">
                <a:latin typeface="Arial" charset="0"/>
                <a:cs typeface="Arial" charset="0"/>
              </a:rPr>
              <a:t>ảnh</a:t>
            </a:r>
            <a:r>
              <a:rPr lang="en-US" sz="2400" dirty="0">
                <a:latin typeface="Arial" charset="0"/>
                <a:cs typeface="Arial" charset="0"/>
              </a:rPr>
              <a:t> </a:t>
            </a:r>
            <a:r>
              <a:rPr lang="en-US" sz="2400" dirty="0" err="1">
                <a:latin typeface="Arial" charset="0"/>
                <a:cs typeface="Arial" charset="0"/>
              </a:rPr>
              <a:t>hưởng</a:t>
            </a:r>
            <a:r>
              <a:rPr lang="en-US" sz="2400" dirty="0">
                <a:latin typeface="Arial" charset="0"/>
                <a:cs typeface="Arial" charset="0"/>
              </a:rPr>
              <a:t> </a:t>
            </a:r>
            <a:r>
              <a:rPr lang="en-US" sz="2400" dirty="0" err="1">
                <a:latin typeface="Arial" charset="0"/>
                <a:cs typeface="Arial" charset="0"/>
              </a:rPr>
              <a:t>đến</a:t>
            </a:r>
            <a:r>
              <a:rPr lang="en-US" sz="2400" dirty="0">
                <a:latin typeface="Arial" charset="0"/>
                <a:cs typeface="Arial" charset="0"/>
              </a:rPr>
              <a:t> </a:t>
            </a:r>
            <a:r>
              <a:rPr lang="en-US" sz="2400" dirty="0" err="1">
                <a:latin typeface="Arial" charset="0"/>
                <a:cs typeface="Arial" charset="0"/>
              </a:rPr>
              <a:t>các</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khác</a:t>
            </a:r>
            <a:r>
              <a:rPr lang="en-US" sz="2400" dirty="0">
                <a:latin typeface="Arial" charset="0"/>
                <a:cs typeface="Arial" charset="0"/>
              </a:rPr>
              <a:t>.</a:t>
            </a:r>
          </a:p>
          <a:p>
            <a:pPr marL="342900" indent="-342900">
              <a:lnSpc>
                <a:spcPct val="90000"/>
              </a:lnSpc>
              <a:spcBef>
                <a:spcPct val="20000"/>
              </a:spcBef>
              <a:buClr>
                <a:schemeClr val="folHlink"/>
              </a:buClr>
              <a:buSzPct val="60000"/>
              <a:buFont typeface="Wingdings" pitchFamily="2" charset="2"/>
              <a:buChar char="n"/>
            </a:pPr>
            <a:r>
              <a:rPr lang="en-US" sz="2400" dirty="0" err="1">
                <a:latin typeface="Arial" charset="0"/>
                <a:cs typeface="Arial" charset="0"/>
              </a:rPr>
              <a:t>Hạn</a:t>
            </a:r>
            <a:r>
              <a:rPr lang="en-US" sz="2400" dirty="0">
                <a:latin typeface="Arial" charset="0"/>
                <a:cs typeface="Arial" charset="0"/>
              </a:rPr>
              <a:t> </a:t>
            </a:r>
            <a:r>
              <a:rPr lang="en-US" sz="2400" dirty="0" err="1">
                <a:latin typeface="Arial" charset="0"/>
                <a:cs typeface="Arial" charset="0"/>
              </a:rPr>
              <a:t>chế</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Khó</a:t>
            </a:r>
            <a:r>
              <a:rPr lang="en-US" sz="2400" dirty="0">
                <a:latin typeface="Arial" charset="0"/>
                <a:cs typeface="Arial" charset="0"/>
              </a:rPr>
              <a:t> </a:t>
            </a:r>
            <a:r>
              <a:rPr lang="en-US" sz="2400" dirty="0" err="1">
                <a:latin typeface="Arial" charset="0"/>
                <a:cs typeface="Arial" charset="0"/>
              </a:rPr>
              <a:t>quản</a:t>
            </a:r>
            <a:r>
              <a:rPr lang="en-US" sz="2400" dirty="0">
                <a:latin typeface="Arial" charset="0"/>
                <a:cs typeface="Arial" charset="0"/>
              </a:rPr>
              <a:t> </a:t>
            </a:r>
            <a:r>
              <a:rPr lang="en-US" sz="2400" dirty="0" err="1">
                <a:latin typeface="Arial" charset="0"/>
                <a:cs typeface="Arial" charset="0"/>
              </a:rPr>
              <a:t>trị</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tìm</a:t>
            </a:r>
            <a:r>
              <a:rPr lang="en-US" sz="2400" dirty="0">
                <a:latin typeface="Arial" charset="0"/>
                <a:cs typeface="Arial" charset="0"/>
              </a:rPr>
              <a:t> </a:t>
            </a:r>
            <a:r>
              <a:rPr lang="en-US" sz="2400" dirty="0" err="1">
                <a:latin typeface="Arial" charset="0"/>
                <a:cs typeface="Arial" charset="0"/>
              </a:rPr>
              <a:t>nguyên</a:t>
            </a:r>
            <a:r>
              <a:rPr lang="en-US" sz="2400" dirty="0">
                <a:latin typeface="Arial" charset="0"/>
                <a:cs typeface="Arial" charset="0"/>
              </a:rPr>
              <a:t> </a:t>
            </a:r>
            <a:r>
              <a:rPr lang="en-US" sz="2400" dirty="0" err="1">
                <a:latin typeface="Arial" charset="0"/>
                <a:cs typeface="Arial" charset="0"/>
              </a:rPr>
              <a:t>nhân</a:t>
            </a:r>
            <a:r>
              <a:rPr lang="en-US" sz="2400" dirty="0">
                <a:latin typeface="Arial" charset="0"/>
                <a:cs typeface="Arial" charset="0"/>
              </a:rPr>
              <a:t> </a:t>
            </a:r>
            <a:r>
              <a:rPr lang="en-US" sz="2400" dirty="0" err="1">
                <a:latin typeface="Arial" charset="0"/>
                <a:cs typeface="Arial" charset="0"/>
              </a:rPr>
              <a:t>lỗi</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Giới</a:t>
            </a:r>
            <a:r>
              <a:rPr lang="en-US" sz="2400" dirty="0">
                <a:latin typeface="Arial" charset="0"/>
                <a:cs typeface="Arial" charset="0"/>
              </a:rPr>
              <a:t> </a:t>
            </a:r>
            <a:r>
              <a:rPr lang="en-US" sz="2400" dirty="0" err="1">
                <a:latin typeface="Arial" charset="0"/>
                <a:cs typeface="Arial" charset="0"/>
              </a:rPr>
              <a:t>hạn</a:t>
            </a:r>
            <a:r>
              <a:rPr lang="en-US" sz="2400" dirty="0">
                <a:latin typeface="Arial" charset="0"/>
                <a:cs typeface="Arial" charset="0"/>
              </a:rPr>
              <a:t> </a:t>
            </a:r>
            <a:r>
              <a:rPr lang="en-US" sz="2400" dirty="0" err="1">
                <a:latin typeface="Arial" charset="0"/>
                <a:cs typeface="Arial" charset="0"/>
              </a:rPr>
              <a:t>chiều</a:t>
            </a:r>
            <a:r>
              <a:rPr lang="en-US" sz="2400" dirty="0">
                <a:latin typeface="Arial" charset="0"/>
                <a:cs typeface="Arial" charset="0"/>
              </a:rPr>
              <a:t> </a:t>
            </a:r>
            <a:r>
              <a:rPr lang="en-US" sz="2400" dirty="0" err="1">
                <a:latin typeface="Arial" charset="0"/>
                <a:cs typeface="Arial" charset="0"/>
              </a:rPr>
              <a:t>dài</a:t>
            </a:r>
            <a:r>
              <a:rPr lang="en-US" sz="2400" dirty="0">
                <a:latin typeface="Arial" charset="0"/>
                <a:cs typeface="Arial" charset="0"/>
              </a:rPr>
              <a:t> </a:t>
            </a:r>
            <a:r>
              <a:rPr lang="en-US" sz="2400" dirty="0" err="1">
                <a:latin typeface="Arial" charset="0"/>
                <a:cs typeface="Arial" charset="0"/>
              </a:rPr>
              <a:t>cáp</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số</a:t>
            </a:r>
            <a:r>
              <a:rPr lang="en-US" sz="2400" dirty="0">
                <a:latin typeface="Arial" charset="0"/>
                <a:cs typeface="Arial" charset="0"/>
              </a:rPr>
              <a:t> </a:t>
            </a:r>
            <a:r>
              <a:rPr lang="en-US" sz="2400" dirty="0" err="1">
                <a:latin typeface="Arial" charset="0"/>
                <a:cs typeface="Arial" charset="0"/>
              </a:rPr>
              <a:t>lượng</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Hiệu</a:t>
            </a:r>
            <a:r>
              <a:rPr lang="en-US" sz="2400" dirty="0">
                <a:latin typeface="Arial" charset="0"/>
                <a:cs typeface="Arial" charset="0"/>
              </a:rPr>
              <a:t> </a:t>
            </a:r>
            <a:r>
              <a:rPr lang="en-US" sz="2400" dirty="0" err="1">
                <a:latin typeface="Arial" charset="0"/>
                <a:cs typeface="Arial" charset="0"/>
              </a:rPr>
              <a:t>năng</a:t>
            </a:r>
            <a:r>
              <a:rPr lang="en-US" sz="2400" dirty="0">
                <a:latin typeface="Arial" charset="0"/>
                <a:cs typeface="Arial" charset="0"/>
              </a:rPr>
              <a:t> </a:t>
            </a:r>
            <a:r>
              <a:rPr lang="en-US" sz="2400" dirty="0" err="1">
                <a:latin typeface="Arial" charset="0"/>
                <a:cs typeface="Arial" charset="0"/>
              </a:rPr>
              <a:t>giảm</a:t>
            </a:r>
            <a:r>
              <a:rPr lang="en-US" sz="2400" dirty="0">
                <a:latin typeface="Arial" charset="0"/>
                <a:cs typeface="Arial" charset="0"/>
              </a:rPr>
              <a:t> </a:t>
            </a:r>
            <a:r>
              <a:rPr lang="en-US" sz="2400" dirty="0" err="1">
                <a:latin typeface="Arial" charset="0"/>
                <a:cs typeface="Arial" charset="0"/>
              </a:rPr>
              <a:t>khi</a:t>
            </a:r>
            <a:r>
              <a:rPr lang="en-US" sz="2400" dirty="0">
                <a:latin typeface="Arial" charset="0"/>
                <a:cs typeface="Arial" charset="0"/>
              </a:rPr>
              <a:t> </a:t>
            </a:r>
            <a:r>
              <a:rPr lang="en-US" sz="2400" dirty="0" err="1">
                <a:latin typeface="Arial" charset="0"/>
                <a:cs typeface="Arial" charset="0"/>
              </a:rPr>
              <a:t>có</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r>
              <a:rPr lang="en-US" sz="2400" dirty="0">
                <a:latin typeface="Arial" charset="0"/>
                <a:cs typeface="Arial" charset="0"/>
              </a:rPr>
              <a:t> </a:t>
            </a:r>
            <a:r>
              <a:rPr lang="en-US" sz="2400" dirty="0" err="1">
                <a:latin typeface="Arial" charset="0"/>
                <a:cs typeface="Arial" charset="0"/>
              </a:rPr>
              <a:t>được</a:t>
            </a:r>
            <a:r>
              <a:rPr lang="en-US" sz="2400" dirty="0">
                <a:latin typeface="Arial" charset="0"/>
                <a:cs typeface="Arial" charset="0"/>
              </a:rPr>
              <a:t> </a:t>
            </a:r>
            <a:r>
              <a:rPr lang="en-US" sz="2400" dirty="0" err="1">
                <a:latin typeface="Arial" charset="0"/>
                <a:cs typeface="Arial" charset="0"/>
              </a:rPr>
              <a:t>thêm</a:t>
            </a:r>
            <a:r>
              <a:rPr lang="en-US" sz="2400" dirty="0">
                <a:latin typeface="Arial" charset="0"/>
                <a:cs typeface="Arial" charset="0"/>
              </a:rPr>
              <a:t> </a:t>
            </a:r>
            <a:r>
              <a:rPr lang="en-US" sz="2400" dirty="0" err="1">
                <a:latin typeface="Arial" charset="0"/>
                <a:cs typeface="Arial" charset="0"/>
              </a:rPr>
              <a:t>vào</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r>
              <a:rPr lang="en-US" sz="2400" dirty="0" err="1">
                <a:latin typeface="Arial" charset="0"/>
                <a:cs typeface="Arial" charset="0"/>
              </a:rPr>
              <a:t>Một</a:t>
            </a:r>
            <a:r>
              <a:rPr lang="en-US" sz="2400" dirty="0">
                <a:latin typeface="Arial" charset="0"/>
                <a:cs typeface="Arial" charset="0"/>
              </a:rPr>
              <a:t> </a:t>
            </a:r>
            <a:r>
              <a:rPr lang="en-US" sz="2400" dirty="0" err="1">
                <a:latin typeface="Arial" charset="0"/>
                <a:cs typeface="Arial" charset="0"/>
              </a:rPr>
              <a:t>đoạn</a:t>
            </a:r>
            <a:r>
              <a:rPr lang="en-US" sz="2400" dirty="0">
                <a:latin typeface="Arial" charset="0"/>
                <a:cs typeface="Arial" charset="0"/>
              </a:rPr>
              <a:t> </a:t>
            </a:r>
            <a:r>
              <a:rPr lang="en-US" sz="2400" dirty="0" err="1">
                <a:latin typeface="Arial" charset="0"/>
                <a:cs typeface="Arial" charset="0"/>
              </a:rPr>
              <a:t>cáp</a:t>
            </a:r>
            <a:r>
              <a:rPr lang="en-US" sz="2400" dirty="0">
                <a:latin typeface="Arial" charset="0"/>
                <a:cs typeface="Arial" charset="0"/>
              </a:rPr>
              <a:t> backbone </a:t>
            </a:r>
            <a:r>
              <a:rPr lang="en-US" sz="2400" dirty="0" err="1">
                <a:latin typeface="Arial" charset="0"/>
                <a:cs typeface="Arial" charset="0"/>
              </a:rPr>
              <a:t>bị</a:t>
            </a:r>
            <a:r>
              <a:rPr lang="en-US" sz="2400" dirty="0">
                <a:latin typeface="Arial" charset="0"/>
                <a:cs typeface="Arial" charset="0"/>
              </a:rPr>
              <a:t> </a:t>
            </a:r>
            <a:r>
              <a:rPr lang="en-US" sz="2400" dirty="0" err="1">
                <a:latin typeface="Arial" charset="0"/>
                <a:cs typeface="Arial" charset="0"/>
              </a:rPr>
              <a:t>đứt</a:t>
            </a:r>
            <a:r>
              <a:rPr lang="en-US" sz="2400" dirty="0">
                <a:latin typeface="Arial" charset="0"/>
                <a:cs typeface="Arial" charset="0"/>
              </a:rPr>
              <a:t> </a:t>
            </a:r>
            <a:r>
              <a:rPr lang="en-US" sz="2400" dirty="0" err="1">
                <a:latin typeface="Arial" charset="0"/>
                <a:cs typeface="Arial" charset="0"/>
              </a:rPr>
              <a:t>sẽ</a:t>
            </a:r>
            <a:r>
              <a:rPr lang="en-US" sz="2400" dirty="0">
                <a:latin typeface="Arial" charset="0"/>
                <a:cs typeface="Arial" charset="0"/>
              </a:rPr>
              <a:t> </a:t>
            </a:r>
            <a:r>
              <a:rPr lang="en-US" sz="2400" dirty="0" err="1">
                <a:latin typeface="Arial" charset="0"/>
                <a:cs typeface="Arial" charset="0"/>
              </a:rPr>
              <a:t>ảnh</a:t>
            </a:r>
            <a:r>
              <a:rPr lang="en-US" sz="2400" dirty="0">
                <a:latin typeface="Arial" charset="0"/>
                <a:cs typeface="Arial" charset="0"/>
              </a:rPr>
              <a:t> </a:t>
            </a:r>
            <a:r>
              <a:rPr lang="en-US" sz="2400" dirty="0" err="1">
                <a:latin typeface="Arial" charset="0"/>
                <a:cs typeface="Arial" charset="0"/>
              </a:rPr>
              <a:t>hưởng</a:t>
            </a:r>
            <a:r>
              <a:rPr lang="en-US" sz="2400" dirty="0">
                <a:latin typeface="Arial" charset="0"/>
                <a:cs typeface="Arial" charset="0"/>
              </a:rPr>
              <a:t> </a:t>
            </a:r>
            <a:r>
              <a:rPr lang="en-US" sz="2400" dirty="0" err="1">
                <a:latin typeface="Arial" charset="0"/>
                <a:cs typeface="Arial" charset="0"/>
              </a:rPr>
              <a:t>đến</a:t>
            </a:r>
            <a:r>
              <a:rPr lang="en-US" sz="2400" dirty="0">
                <a:latin typeface="Arial" charset="0"/>
                <a:cs typeface="Arial" charset="0"/>
              </a:rPr>
              <a:t> </a:t>
            </a:r>
            <a:r>
              <a:rPr lang="en-US" sz="2400" dirty="0" err="1">
                <a:latin typeface="Arial" charset="0"/>
                <a:cs typeface="Arial" charset="0"/>
              </a:rPr>
              <a:t>toàn</a:t>
            </a:r>
            <a:r>
              <a:rPr lang="en-US" sz="2400" dirty="0">
                <a:latin typeface="Arial" charset="0"/>
                <a:cs typeface="Arial" charset="0"/>
              </a:rPr>
              <a:t> </a:t>
            </a:r>
            <a:r>
              <a:rPr lang="en-US" sz="2400" dirty="0" err="1">
                <a:latin typeface="Arial" charset="0"/>
                <a:cs typeface="Arial" charset="0"/>
              </a:rPr>
              <a:t>mạng</a:t>
            </a:r>
            <a:endParaRPr lang="en-US" sz="2400" dirty="0">
              <a:latin typeface="Arial" charset="0"/>
              <a:cs typeface="Arial" charset="0"/>
            </a:endParaRPr>
          </a:p>
          <a:p>
            <a:pPr marL="742950" lvl="1" indent="-285750">
              <a:lnSpc>
                <a:spcPct val="90000"/>
              </a:lnSpc>
              <a:spcBef>
                <a:spcPct val="20000"/>
              </a:spcBef>
              <a:buClr>
                <a:schemeClr val="hlink"/>
              </a:buClr>
              <a:buSzPct val="55000"/>
              <a:buFont typeface="Wingdings" pitchFamily="2" charset="2"/>
              <a:buChar char="n"/>
            </a:pPr>
            <a:endParaRPr lang="en-US" sz="2400" dirty="0">
              <a:latin typeface="Arial" charset="0"/>
              <a:cs typeface="Arial" charset="0"/>
            </a:endParaRPr>
          </a:p>
        </p:txBody>
      </p:sp>
      <p:pic>
        <p:nvPicPr>
          <p:cNvPr id="58373" name="Picture 7" descr="net016.gif (220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2366964"/>
            <a:ext cx="289242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8" descr="net017.gif (1799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760914"/>
            <a:ext cx="2743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DẠNG ĐƯỜNG THẲNG (BUS)</a:t>
            </a:r>
          </a:p>
        </p:txBody>
      </p:sp>
    </p:spTree>
    <p:extLst>
      <p:ext uri="{BB962C8B-B14F-4D97-AF65-F5344CB8AC3E}">
        <p14:creationId xmlns:p14="http://schemas.microsoft.com/office/powerpoint/2010/main" val="25645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2209800" y="1752600"/>
            <a:ext cx="4114800" cy="4800600"/>
          </a:xfrm>
        </p:spPr>
        <p:txBody>
          <a:bodyPr/>
          <a:lstStyle/>
          <a:p>
            <a:pPr eaLnBrk="1" hangingPunct="1">
              <a:lnSpc>
                <a:spcPct val="80000"/>
              </a:lnSpc>
              <a:buClr>
                <a:srgbClr val="7030A0"/>
              </a:buClr>
              <a:buFont typeface="Wingdings" pitchFamily="2" charset="2"/>
              <a:buChar char="§"/>
            </a:pPr>
            <a:r>
              <a:rPr lang="en-US" sz="2400" dirty="0" err="1">
                <a:latin typeface="Arial" charset="0"/>
                <a:cs typeface="Arial" charset="0"/>
              </a:rPr>
              <a:t>Ưu</a:t>
            </a:r>
            <a:r>
              <a:rPr lang="en-US" sz="2400" dirty="0">
                <a:latin typeface="Arial" charset="0"/>
                <a:cs typeface="Arial" charset="0"/>
              </a:rPr>
              <a:t> </a:t>
            </a:r>
            <a:r>
              <a:rPr lang="en-US" sz="2400" dirty="0" err="1">
                <a:latin typeface="Arial" charset="0"/>
                <a:cs typeface="Arial" charset="0"/>
              </a:rPr>
              <a:t>điểm</a:t>
            </a:r>
            <a:endParaRPr lang="en-US" sz="2400" dirty="0">
              <a:latin typeface="Arial" charset="0"/>
              <a:cs typeface="Arial" charset="0"/>
            </a:endParaRPr>
          </a:p>
          <a:p>
            <a:pPr lvl="1" eaLnBrk="1" hangingPunct="1">
              <a:lnSpc>
                <a:spcPct val="80000"/>
              </a:lnSpc>
              <a:buClr>
                <a:srgbClr val="0070C0"/>
              </a:buClr>
              <a:buFont typeface="Wingdings" pitchFamily="2" charset="2"/>
              <a:buChar char="§"/>
            </a:pPr>
            <a:r>
              <a:rPr lang="en-US" sz="2400" dirty="0" err="1">
                <a:latin typeface="Arial" charset="0"/>
                <a:cs typeface="Arial" charset="0"/>
              </a:rPr>
              <a:t>Sự</a:t>
            </a:r>
            <a:r>
              <a:rPr lang="en-US" sz="2400" dirty="0">
                <a:latin typeface="Arial" charset="0"/>
                <a:cs typeface="Arial" charset="0"/>
              </a:rPr>
              <a:t> </a:t>
            </a:r>
            <a:r>
              <a:rPr lang="en-US" sz="2400" dirty="0" err="1">
                <a:latin typeface="Arial" charset="0"/>
                <a:cs typeface="Arial" charset="0"/>
              </a:rPr>
              <a:t>phát</a:t>
            </a:r>
            <a:r>
              <a:rPr lang="en-US" sz="2400" dirty="0">
                <a:latin typeface="Arial" charset="0"/>
                <a:cs typeface="Arial" charset="0"/>
              </a:rPr>
              <a:t> </a:t>
            </a:r>
            <a:r>
              <a:rPr lang="en-US" sz="2400" dirty="0" err="1">
                <a:latin typeface="Arial" charset="0"/>
                <a:cs typeface="Arial" charset="0"/>
              </a:rPr>
              <a:t>triển</a:t>
            </a:r>
            <a:r>
              <a:rPr lang="en-US" sz="2400" dirty="0">
                <a:latin typeface="Arial" charset="0"/>
                <a:cs typeface="Arial" charset="0"/>
              </a:rPr>
              <a:t> </a:t>
            </a:r>
            <a:r>
              <a:rPr lang="en-US" sz="2400" dirty="0" err="1">
                <a:latin typeface="Arial" charset="0"/>
                <a:cs typeface="Arial" charset="0"/>
              </a:rPr>
              <a:t>của</a:t>
            </a:r>
            <a:r>
              <a:rPr lang="en-US" sz="2400" dirty="0">
                <a:latin typeface="Arial" charset="0"/>
                <a:cs typeface="Arial" charset="0"/>
              </a:rPr>
              <a:t> </a:t>
            </a:r>
            <a:r>
              <a:rPr lang="en-US" sz="2400" dirty="0" err="1">
                <a:latin typeface="Arial" charset="0"/>
                <a:cs typeface="Arial" charset="0"/>
              </a:rPr>
              <a:t>hệ</a:t>
            </a:r>
            <a:r>
              <a:rPr lang="en-US" sz="2400" dirty="0">
                <a:latin typeface="Arial" charset="0"/>
                <a:cs typeface="Arial" charset="0"/>
              </a:rPr>
              <a:t> </a:t>
            </a:r>
            <a:r>
              <a:rPr lang="en-US" sz="2400" dirty="0" err="1">
                <a:latin typeface="Arial" charset="0"/>
                <a:cs typeface="Arial" charset="0"/>
              </a:rPr>
              <a:t>thống</a:t>
            </a:r>
            <a:r>
              <a:rPr lang="en-US" sz="2400" dirty="0">
                <a:latin typeface="Arial" charset="0"/>
                <a:cs typeface="Arial" charset="0"/>
              </a:rPr>
              <a:t> </a:t>
            </a:r>
            <a:r>
              <a:rPr lang="en-US" sz="2400" dirty="0" err="1">
                <a:latin typeface="Arial" charset="0"/>
                <a:cs typeface="Arial" charset="0"/>
              </a:rPr>
              <a:t>không</a:t>
            </a:r>
            <a:r>
              <a:rPr lang="en-US" sz="2400" dirty="0">
                <a:latin typeface="Arial" charset="0"/>
                <a:cs typeface="Arial" charset="0"/>
              </a:rPr>
              <a:t> </a:t>
            </a:r>
            <a:r>
              <a:rPr lang="en-US" sz="2400" dirty="0" err="1">
                <a:latin typeface="Arial" charset="0"/>
                <a:cs typeface="Arial" charset="0"/>
              </a:rPr>
              <a:t>tác</a:t>
            </a:r>
            <a:r>
              <a:rPr lang="en-US" sz="2400" dirty="0">
                <a:latin typeface="Arial" charset="0"/>
                <a:cs typeface="Arial" charset="0"/>
              </a:rPr>
              <a:t> </a:t>
            </a:r>
            <a:r>
              <a:rPr lang="en-US" sz="2400" dirty="0" err="1">
                <a:latin typeface="Arial" charset="0"/>
                <a:cs typeface="Arial" charset="0"/>
              </a:rPr>
              <a:t>động</a:t>
            </a:r>
            <a:r>
              <a:rPr lang="en-US" sz="2400" dirty="0">
                <a:latin typeface="Arial" charset="0"/>
                <a:cs typeface="Arial" charset="0"/>
              </a:rPr>
              <a:t> </a:t>
            </a:r>
            <a:r>
              <a:rPr lang="en-US" sz="2400" dirty="0" err="1">
                <a:latin typeface="Arial" charset="0"/>
                <a:cs typeface="Arial" charset="0"/>
              </a:rPr>
              <a:t>đáng</a:t>
            </a:r>
            <a:r>
              <a:rPr lang="en-US" sz="2400" dirty="0">
                <a:latin typeface="Arial" charset="0"/>
                <a:cs typeface="Arial" charset="0"/>
              </a:rPr>
              <a:t> </a:t>
            </a:r>
            <a:r>
              <a:rPr lang="en-US" sz="2400" dirty="0" err="1">
                <a:latin typeface="Arial" charset="0"/>
                <a:cs typeface="Arial" charset="0"/>
              </a:rPr>
              <a:t>kể</a:t>
            </a:r>
            <a:r>
              <a:rPr lang="en-US" sz="2400" dirty="0">
                <a:latin typeface="Arial" charset="0"/>
                <a:cs typeface="Arial" charset="0"/>
              </a:rPr>
              <a:t> </a:t>
            </a:r>
            <a:r>
              <a:rPr lang="en-US" sz="2400" dirty="0" err="1">
                <a:latin typeface="Arial" charset="0"/>
                <a:cs typeface="Arial" charset="0"/>
              </a:rPr>
              <a:t>đến</a:t>
            </a:r>
            <a:r>
              <a:rPr lang="en-US" sz="2400" dirty="0">
                <a:latin typeface="Arial" charset="0"/>
                <a:cs typeface="Arial" charset="0"/>
              </a:rPr>
              <a:t> </a:t>
            </a:r>
            <a:r>
              <a:rPr lang="en-US" sz="2400" dirty="0" err="1">
                <a:latin typeface="Arial" charset="0"/>
                <a:cs typeface="Arial" charset="0"/>
              </a:rPr>
              <a:t>hiệu</a:t>
            </a:r>
            <a:r>
              <a:rPr lang="en-US" sz="2400" dirty="0">
                <a:latin typeface="Arial" charset="0"/>
                <a:cs typeface="Arial" charset="0"/>
              </a:rPr>
              <a:t> </a:t>
            </a:r>
            <a:r>
              <a:rPr lang="en-US" sz="2400" dirty="0" err="1">
                <a:latin typeface="Arial" charset="0"/>
                <a:cs typeface="Arial" charset="0"/>
              </a:rPr>
              <a:t>năng</a:t>
            </a:r>
            <a:endParaRPr lang="en-US" sz="2400" dirty="0">
              <a:latin typeface="Arial" charset="0"/>
              <a:cs typeface="Arial" charset="0"/>
            </a:endParaRPr>
          </a:p>
          <a:p>
            <a:pPr lvl="1" eaLnBrk="1" hangingPunct="1">
              <a:lnSpc>
                <a:spcPct val="80000"/>
              </a:lnSpc>
              <a:buClr>
                <a:srgbClr val="0070C0"/>
              </a:buClr>
              <a:buFont typeface="Wingdings" pitchFamily="2" charset="2"/>
              <a:buChar char="§"/>
            </a:pPr>
            <a:r>
              <a:rPr lang="en-US" sz="2400" dirty="0" err="1">
                <a:latin typeface="Arial" charset="0"/>
                <a:cs typeface="Arial" charset="0"/>
              </a:rPr>
              <a:t>Tất</a:t>
            </a:r>
            <a:r>
              <a:rPr lang="en-US" sz="2400" dirty="0">
                <a:latin typeface="Arial" charset="0"/>
                <a:cs typeface="Arial" charset="0"/>
              </a:rPr>
              <a:t> </a:t>
            </a:r>
            <a:r>
              <a:rPr lang="en-US" sz="2400" dirty="0" err="1">
                <a:latin typeface="Arial" charset="0"/>
                <a:cs typeface="Arial" charset="0"/>
              </a:rPr>
              <a:t>cả</a:t>
            </a:r>
            <a:r>
              <a:rPr lang="en-US" sz="2400" dirty="0">
                <a:latin typeface="Arial" charset="0"/>
                <a:cs typeface="Arial" charset="0"/>
              </a:rPr>
              <a:t> </a:t>
            </a:r>
            <a:r>
              <a:rPr lang="en-US" sz="2400" dirty="0" err="1">
                <a:latin typeface="Arial" charset="0"/>
                <a:cs typeface="Arial" charset="0"/>
              </a:rPr>
              <a:t>các</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r>
              <a:rPr lang="en-US" sz="2400" dirty="0">
                <a:latin typeface="Arial" charset="0"/>
                <a:cs typeface="Arial" charset="0"/>
              </a:rPr>
              <a:t> </a:t>
            </a:r>
            <a:r>
              <a:rPr lang="en-US" sz="2400" dirty="0" err="1">
                <a:latin typeface="Arial" charset="0"/>
                <a:cs typeface="Arial" charset="0"/>
              </a:rPr>
              <a:t>có</a:t>
            </a:r>
            <a:r>
              <a:rPr lang="en-US" sz="2400" dirty="0">
                <a:latin typeface="Arial" charset="0"/>
                <a:cs typeface="Arial" charset="0"/>
              </a:rPr>
              <a:t> </a:t>
            </a:r>
            <a:r>
              <a:rPr lang="en-US" sz="2400" dirty="0" err="1">
                <a:latin typeface="Arial" charset="0"/>
                <a:cs typeface="Arial" charset="0"/>
              </a:rPr>
              <a:t>quyền</a:t>
            </a:r>
            <a:r>
              <a:rPr lang="en-US" sz="2400" dirty="0">
                <a:latin typeface="Arial" charset="0"/>
                <a:cs typeface="Arial" charset="0"/>
              </a:rPr>
              <a:t> </a:t>
            </a:r>
            <a:r>
              <a:rPr lang="en-US" sz="2400" dirty="0" err="1">
                <a:latin typeface="Arial" charset="0"/>
                <a:cs typeface="Arial" charset="0"/>
              </a:rPr>
              <a:t>truy</a:t>
            </a:r>
            <a:r>
              <a:rPr lang="en-US" sz="2400" dirty="0">
                <a:latin typeface="Arial" charset="0"/>
                <a:cs typeface="Arial" charset="0"/>
              </a:rPr>
              <a:t> </a:t>
            </a:r>
            <a:r>
              <a:rPr lang="en-US" sz="2400" dirty="0" err="1">
                <a:latin typeface="Arial" charset="0"/>
                <a:cs typeface="Arial" charset="0"/>
              </a:rPr>
              <a:t>cập</a:t>
            </a:r>
            <a:r>
              <a:rPr lang="en-US" sz="2400" dirty="0">
                <a:latin typeface="Arial" charset="0"/>
                <a:cs typeface="Arial" charset="0"/>
              </a:rPr>
              <a:t> </a:t>
            </a:r>
            <a:r>
              <a:rPr lang="en-US" sz="2400" dirty="0" err="1">
                <a:latin typeface="Arial" charset="0"/>
                <a:cs typeface="Arial" charset="0"/>
              </a:rPr>
              <a:t>như</a:t>
            </a:r>
            <a:r>
              <a:rPr lang="en-US" sz="2400" dirty="0">
                <a:latin typeface="Arial" charset="0"/>
                <a:cs typeface="Arial" charset="0"/>
              </a:rPr>
              <a:t> </a:t>
            </a:r>
            <a:r>
              <a:rPr lang="en-US" sz="2400" dirty="0" err="1">
                <a:latin typeface="Arial" charset="0"/>
                <a:cs typeface="Arial" charset="0"/>
              </a:rPr>
              <a:t>nhau</a:t>
            </a:r>
            <a:endParaRPr lang="en-US" sz="2400" dirty="0">
              <a:latin typeface="Arial" charset="0"/>
              <a:cs typeface="Arial" charset="0"/>
            </a:endParaRPr>
          </a:p>
          <a:p>
            <a:pPr eaLnBrk="1" hangingPunct="1">
              <a:lnSpc>
                <a:spcPct val="80000"/>
              </a:lnSpc>
              <a:buClr>
                <a:srgbClr val="7030A0"/>
              </a:buClr>
              <a:buFont typeface="Wingdings" pitchFamily="2" charset="2"/>
              <a:buChar char="§"/>
            </a:pPr>
            <a:r>
              <a:rPr lang="en-US" sz="2400" dirty="0" err="1">
                <a:latin typeface="Arial" charset="0"/>
                <a:cs typeface="Arial" charset="0"/>
              </a:rPr>
              <a:t>Hạn</a:t>
            </a:r>
            <a:r>
              <a:rPr lang="en-US" sz="2400" dirty="0">
                <a:latin typeface="Arial" charset="0"/>
                <a:cs typeface="Arial" charset="0"/>
              </a:rPr>
              <a:t> </a:t>
            </a:r>
            <a:r>
              <a:rPr lang="en-US" sz="2400" dirty="0" err="1">
                <a:latin typeface="Arial" charset="0"/>
                <a:cs typeface="Arial" charset="0"/>
              </a:rPr>
              <a:t>chế</a:t>
            </a:r>
            <a:endParaRPr lang="en-US" sz="2400" dirty="0">
              <a:latin typeface="Arial" charset="0"/>
              <a:cs typeface="Arial" charset="0"/>
            </a:endParaRPr>
          </a:p>
          <a:p>
            <a:pPr lvl="1" eaLnBrk="1" hangingPunct="1">
              <a:lnSpc>
                <a:spcPct val="80000"/>
              </a:lnSpc>
              <a:buClr>
                <a:srgbClr val="0070C0"/>
              </a:buClr>
              <a:buFont typeface="Wingdings" pitchFamily="2" charset="2"/>
              <a:buChar char="§"/>
            </a:pPr>
            <a:r>
              <a:rPr lang="en-US" sz="2400" dirty="0">
                <a:latin typeface="Arial" charset="0"/>
                <a:cs typeface="Arial" charset="0"/>
              </a:rPr>
              <a:t>Chi </a:t>
            </a:r>
            <a:r>
              <a:rPr lang="en-US" sz="2400" dirty="0" err="1">
                <a:latin typeface="Arial" charset="0"/>
                <a:cs typeface="Arial" charset="0"/>
              </a:rPr>
              <a:t>phí</a:t>
            </a:r>
            <a:r>
              <a:rPr lang="en-US" sz="2400" dirty="0">
                <a:latin typeface="Arial" charset="0"/>
                <a:cs typeface="Arial" charset="0"/>
              </a:rPr>
              <a:t> </a:t>
            </a:r>
            <a:r>
              <a:rPr lang="en-US" sz="2400" dirty="0" err="1">
                <a:latin typeface="Arial" charset="0"/>
                <a:cs typeface="Arial" charset="0"/>
              </a:rPr>
              <a:t>thực</a:t>
            </a:r>
            <a:r>
              <a:rPr lang="en-US" sz="2400" dirty="0">
                <a:latin typeface="Arial" charset="0"/>
                <a:cs typeface="Arial" charset="0"/>
              </a:rPr>
              <a:t> </a:t>
            </a:r>
            <a:r>
              <a:rPr lang="en-US" sz="2400" dirty="0" err="1">
                <a:latin typeface="Arial" charset="0"/>
                <a:cs typeface="Arial" charset="0"/>
              </a:rPr>
              <a:t>hiện</a:t>
            </a:r>
            <a:r>
              <a:rPr lang="en-US" sz="2400" dirty="0">
                <a:latin typeface="Arial" charset="0"/>
                <a:cs typeface="Arial" charset="0"/>
              </a:rPr>
              <a:t> </a:t>
            </a:r>
            <a:r>
              <a:rPr lang="en-US" sz="2400" dirty="0" err="1">
                <a:latin typeface="Arial" charset="0"/>
                <a:cs typeface="Arial" charset="0"/>
              </a:rPr>
              <a:t>cao</a:t>
            </a:r>
            <a:endParaRPr lang="en-US" sz="2400" dirty="0">
              <a:latin typeface="Arial" charset="0"/>
              <a:cs typeface="Arial" charset="0"/>
            </a:endParaRPr>
          </a:p>
          <a:p>
            <a:pPr lvl="1" eaLnBrk="1" hangingPunct="1">
              <a:lnSpc>
                <a:spcPct val="80000"/>
              </a:lnSpc>
              <a:buClr>
                <a:srgbClr val="0070C0"/>
              </a:buClr>
              <a:buFont typeface="Wingdings" pitchFamily="2" charset="2"/>
              <a:buChar char="§"/>
            </a:pPr>
            <a:r>
              <a:rPr lang="en-US" sz="2400" dirty="0" err="1">
                <a:latin typeface="Arial" charset="0"/>
                <a:cs typeface="Arial" charset="0"/>
              </a:rPr>
              <a:t>Phức</a:t>
            </a:r>
            <a:r>
              <a:rPr lang="en-US" sz="2400" dirty="0">
                <a:latin typeface="Arial" charset="0"/>
                <a:cs typeface="Arial" charset="0"/>
              </a:rPr>
              <a:t> </a:t>
            </a:r>
            <a:r>
              <a:rPr lang="en-US" sz="2400" dirty="0" err="1">
                <a:latin typeface="Arial" charset="0"/>
                <a:cs typeface="Arial" charset="0"/>
              </a:rPr>
              <a:t>tạp</a:t>
            </a:r>
            <a:endParaRPr lang="en-US" sz="2400" dirty="0">
              <a:latin typeface="Arial" charset="0"/>
              <a:cs typeface="Arial" charset="0"/>
            </a:endParaRPr>
          </a:p>
          <a:p>
            <a:pPr lvl="1" eaLnBrk="1" hangingPunct="1">
              <a:lnSpc>
                <a:spcPct val="80000"/>
              </a:lnSpc>
              <a:buClr>
                <a:srgbClr val="0070C0"/>
              </a:buClr>
              <a:buFont typeface="Wingdings" pitchFamily="2" charset="2"/>
              <a:buChar char="§"/>
            </a:pPr>
            <a:r>
              <a:rPr lang="en-US" sz="2400" dirty="0" err="1">
                <a:latin typeface="Arial" charset="0"/>
                <a:cs typeface="Arial" charset="0"/>
              </a:rPr>
              <a:t>Khi</a:t>
            </a:r>
            <a:r>
              <a:rPr lang="en-US" sz="2400" dirty="0">
                <a:latin typeface="Arial" charset="0"/>
                <a:cs typeface="Arial" charset="0"/>
              </a:rPr>
              <a:t> </a:t>
            </a:r>
            <a:r>
              <a:rPr lang="en-US" sz="2400" dirty="0" err="1">
                <a:latin typeface="Arial" charset="0"/>
                <a:cs typeface="Arial" charset="0"/>
              </a:rPr>
              <a:t>một</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có</a:t>
            </a:r>
            <a:r>
              <a:rPr lang="en-US" sz="2400" dirty="0">
                <a:latin typeface="Arial" charset="0"/>
                <a:cs typeface="Arial" charset="0"/>
              </a:rPr>
              <a:t> </a:t>
            </a:r>
            <a:r>
              <a:rPr lang="en-US" sz="2400" dirty="0" err="1">
                <a:latin typeface="Arial" charset="0"/>
                <a:cs typeface="Arial" charset="0"/>
              </a:rPr>
              <a:t>sự</a:t>
            </a:r>
            <a:r>
              <a:rPr lang="en-US" sz="2400" dirty="0">
                <a:latin typeface="Arial" charset="0"/>
                <a:cs typeface="Arial" charset="0"/>
              </a:rPr>
              <a:t> </a:t>
            </a:r>
            <a:r>
              <a:rPr lang="en-US" sz="2400" dirty="0" err="1">
                <a:latin typeface="Arial" charset="0"/>
                <a:cs typeface="Arial" charset="0"/>
              </a:rPr>
              <a:t>cố</a:t>
            </a:r>
            <a:r>
              <a:rPr lang="en-US" sz="2400" dirty="0">
                <a:latin typeface="Arial" charset="0"/>
                <a:cs typeface="Arial" charset="0"/>
              </a:rPr>
              <a:t> </a:t>
            </a:r>
            <a:r>
              <a:rPr lang="en-US" sz="2400" dirty="0" err="1">
                <a:latin typeface="Arial" charset="0"/>
                <a:cs typeface="Arial" charset="0"/>
              </a:rPr>
              <a:t>thì</a:t>
            </a:r>
            <a:r>
              <a:rPr lang="en-US" sz="2400" dirty="0">
                <a:latin typeface="Arial" charset="0"/>
                <a:cs typeface="Arial" charset="0"/>
              </a:rPr>
              <a:t> </a:t>
            </a:r>
            <a:r>
              <a:rPr lang="en-US" sz="2400" dirty="0" err="1">
                <a:latin typeface="Arial" charset="0"/>
                <a:cs typeface="Arial" charset="0"/>
              </a:rPr>
              <a:t>có</a:t>
            </a:r>
            <a:r>
              <a:rPr lang="en-US" sz="2400" dirty="0">
                <a:latin typeface="Arial" charset="0"/>
                <a:cs typeface="Arial" charset="0"/>
              </a:rPr>
              <a:t> </a:t>
            </a:r>
            <a:r>
              <a:rPr lang="en-US" sz="2400" dirty="0" err="1">
                <a:latin typeface="Arial" charset="0"/>
                <a:cs typeface="Arial" charset="0"/>
              </a:rPr>
              <a:t>thể</a:t>
            </a:r>
            <a:r>
              <a:rPr lang="en-US" sz="2400" dirty="0">
                <a:latin typeface="Arial" charset="0"/>
                <a:cs typeface="Arial" charset="0"/>
              </a:rPr>
              <a:t> </a:t>
            </a:r>
            <a:r>
              <a:rPr lang="en-US" sz="2400" dirty="0" err="1">
                <a:latin typeface="Arial" charset="0"/>
                <a:cs typeface="Arial" charset="0"/>
              </a:rPr>
              <a:t>ảnh</a:t>
            </a:r>
            <a:r>
              <a:rPr lang="en-US" sz="2400" dirty="0">
                <a:latin typeface="Arial" charset="0"/>
                <a:cs typeface="Arial" charset="0"/>
              </a:rPr>
              <a:t> </a:t>
            </a:r>
            <a:r>
              <a:rPr lang="en-US" sz="2400" dirty="0" err="1">
                <a:latin typeface="Arial" charset="0"/>
                <a:cs typeface="Arial" charset="0"/>
              </a:rPr>
              <a:t>hưởng</a:t>
            </a:r>
            <a:r>
              <a:rPr lang="en-US" sz="2400" dirty="0">
                <a:latin typeface="Arial" charset="0"/>
                <a:cs typeface="Arial" charset="0"/>
              </a:rPr>
              <a:t> </a:t>
            </a:r>
            <a:r>
              <a:rPr lang="en-US" sz="2400" dirty="0" err="1">
                <a:latin typeface="Arial" charset="0"/>
                <a:cs typeface="Arial" charset="0"/>
              </a:rPr>
              <a:t>đến</a:t>
            </a:r>
            <a:r>
              <a:rPr lang="en-US" sz="2400" dirty="0">
                <a:latin typeface="Arial" charset="0"/>
                <a:cs typeface="Arial" charset="0"/>
              </a:rPr>
              <a:t> </a:t>
            </a:r>
            <a:r>
              <a:rPr lang="en-US" sz="2400" dirty="0" err="1">
                <a:latin typeface="Arial" charset="0"/>
                <a:cs typeface="Arial" charset="0"/>
              </a:rPr>
              <a:t>các</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r>
              <a:rPr lang="en-US" sz="2400" dirty="0">
                <a:latin typeface="Arial" charset="0"/>
                <a:cs typeface="Arial" charset="0"/>
              </a:rPr>
              <a:t> </a:t>
            </a:r>
            <a:r>
              <a:rPr lang="en-US" sz="2400" dirty="0" err="1">
                <a:latin typeface="Arial" charset="0"/>
                <a:cs typeface="Arial" charset="0"/>
              </a:rPr>
              <a:t>khác</a:t>
            </a:r>
            <a:endParaRPr lang="en-US" sz="2400" dirty="0">
              <a:latin typeface="Arial" charset="0"/>
              <a:cs typeface="Arial" charset="0"/>
            </a:endParaRPr>
          </a:p>
        </p:txBody>
      </p:sp>
      <p:sp>
        <p:nvSpPr>
          <p:cNvPr id="8"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B17FD366-7CA1-4C81-B082-AD4F96C36A49}" type="slidenum">
              <a:rPr lang="en-US">
                <a:latin typeface="Arial" pitchFamily="34" charset="0"/>
                <a:cs typeface="Arial" pitchFamily="34" charset="0"/>
              </a:rPr>
              <a:pPr>
                <a:defRPr/>
              </a:pPr>
              <a:t>86</a:t>
            </a:fld>
            <a:endParaRPr lang="en-US">
              <a:latin typeface="Arial" pitchFamily="34" charset="0"/>
              <a:cs typeface="Arial" pitchFamily="34" charset="0"/>
            </a:endParaRPr>
          </a:p>
        </p:txBody>
      </p:sp>
      <p:pic>
        <p:nvPicPr>
          <p:cNvPr id="59397" name="Picture 6" descr="net021.gif (369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0"/>
            <a:ext cx="29591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371601"/>
            <a:ext cx="32480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DẠNG VÒNG TRÒN (RING)</a:t>
            </a:r>
          </a:p>
        </p:txBody>
      </p:sp>
    </p:spTree>
    <p:extLst>
      <p:ext uri="{BB962C8B-B14F-4D97-AF65-F5344CB8AC3E}">
        <p14:creationId xmlns:p14="http://schemas.microsoft.com/office/powerpoint/2010/main" val="9454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idx="1"/>
          </p:nvPr>
        </p:nvSpPr>
        <p:spPr>
          <a:xfrm>
            <a:off x="1981200" y="1524000"/>
            <a:ext cx="4572000" cy="4648200"/>
          </a:xfrm>
        </p:spPr>
        <p:txBody>
          <a:bodyPr/>
          <a:lstStyle/>
          <a:p>
            <a:pPr eaLnBrk="1" hangingPunct="1">
              <a:lnSpc>
                <a:spcPct val="85000"/>
              </a:lnSpc>
              <a:spcBef>
                <a:spcPct val="25000"/>
              </a:spcBef>
              <a:buClr>
                <a:srgbClr val="7030A0"/>
              </a:buClr>
              <a:buFont typeface="Wingdings" pitchFamily="2" charset="2"/>
              <a:buChar char="§"/>
            </a:pPr>
            <a:r>
              <a:rPr lang="en-US" sz="2400" dirty="0" err="1">
                <a:latin typeface="Arial" charset="0"/>
                <a:cs typeface="Arial" charset="0"/>
              </a:rPr>
              <a:t>Ưu</a:t>
            </a:r>
            <a:r>
              <a:rPr lang="en-US" sz="2400" dirty="0">
                <a:latin typeface="Arial" charset="0"/>
                <a:cs typeface="Arial" charset="0"/>
              </a:rPr>
              <a:t> </a:t>
            </a:r>
            <a:r>
              <a:rPr lang="en-US" sz="2400" dirty="0" err="1">
                <a:latin typeface="Arial" charset="0"/>
                <a:cs typeface="Arial" charset="0"/>
              </a:rPr>
              <a:t>điểm</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Dễ</a:t>
            </a:r>
            <a:r>
              <a:rPr lang="en-US" sz="2400" dirty="0">
                <a:latin typeface="Arial" charset="0"/>
                <a:cs typeface="Arial" charset="0"/>
              </a:rPr>
              <a:t> </a:t>
            </a:r>
            <a:r>
              <a:rPr lang="en-US" sz="2400" dirty="0" err="1">
                <a:latin typeface="Arial" charset="0"/>
                <a:cs typeface="Arial" charset="0"/>
              </a:rPr>
              <a:t>dàng</a:t>
            </a:r>
            <a:r>
              <a:rPr lang="en-US" sz="2400" dirty="0">
                <a:latin typeface="Arial" charset="0"/>
                <a:cs typeface="Arial" charset="0"/>
              </a:rPr>
              <a:t> </a:t>
            </a:r>
            <a:r>
              <a:rPr lang="en-US" sz="2400" dirty="0" err="1">
                <a:latin typeface="Arial" charset="0"/>
                <a:cs typeface="Arial" charset="0"/>
              </a:rPr>
              <a:t>bổ</a:t>
            </a:r>
            <a:r>
              <a:rPr lang="en-US" sz="2400" dirty="0">
                <a:latin typeface="Arial" charset="0"/>
                <a:cs typeface="Arial" charset="0"/>
              </a:rPr>
              <a:t> sung hay </a:t>
            </a:r>
            <a:r>
              <a:rPr lang="en-US" sz="2400" dirty="0" err="1">
                <a:latin typeface="Arial" charset="0"/>
                <a:cs typeface="Arial" charset="0"/>
              </a:rPr>
              <a:t>loại</a:t>
            </a:r>
            <a:r>
              <a:rPr lang="en-US" sz="2400" dirty="0">
                <a:latin typeface="Arial" charset="0"/>
                <a:cs typeface="Arial" charset="0"/>
              </a:rPr>
              <a:t> </a:t>
            </a:r>
            <a:r>
              <a:rPr lang="en-US" sz="2400" dirty="0" err="1">
                <a:latin typeface="Arial" charset="0"/>
                <a:cs typeface="Arial" charset="0"/>
              </a:rPr>
              <a:t>bỏ</a:t>
            </a:r>
            <a:r>
              <a:rPr lang="en-US" sz="2400" dirty="0">
                <a:latin typeface="Arial" charset="0"/>
                <a:cs typeface="Arial" charset="0"/>
              </a:rPr>
              <a:t> </a:t>
            </a:r>
            <a:r>
              <a:rPr lang="en-US" sz="2400" dirty="0" err="1">
                <a:latin typeface="Arial" charset="0"/>
                <a:cs typeface="Arial" charset="0"/>
              </a:rPr>
              <a:t>bớt</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Dễ</a:t>
            </a:r>
            <a:r>
              <a:rPr lang="en-US" sz="2400" dirty="0">
                <a:latin typeface="Arial" charset="0"/>
                <a:cs typeface="Arial" charset="0"/>
              </a:rPr>
              <a:t> </a:t>
            </a:r>
            <a:r>
              <a:rPr lang="en-US" sz="2400" dirty="0" err="1">
                <a:latin typeface="Arial" charset="0"/>
                <a:cs typeface="Arial" charset="0"/>
              </a:rPr>
              <a:t>dàng</a:t>
            </a:r>
            <a:r>
              <a:rPr lang="en-US" sz="2400" dirty="0">
                <a:latin typeface="Arial" charset="0"/>
                <a:cs typeface="Arial" charset="0"/>
              </a:rPr>
              <a:t> </a:t>
            </a:r>
            <a:r>
              <a:rPr lang="en-US" sz="2400" dirty="0" err="1">
                <a:latin typeface="Arial" charset="0"/>
                <a:cs typeface="Arial" charset="0"/>
              </a:rPr>
              <a:t>theo</a:t>
            </a:r>
            <a:r>
              <a:rPr lang="en-US" sz="2400" dirty="0">
                <a:latin typeface="Arial" charset="0"/>
                <a:cs typeface="Arial" charset="0"/>
              </a:rPr>
              <a:t> </a:t>
            </a:r>
            <a:r>
              <a:rPr lang="en-US" sz="2400" dirty="0" err="1">
                <a:latin typeface="Arial" charset="0"/>
                <a:cs typeface="Arial" charset="0"/>
              </a:rPr>
              <a:t>dõi</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giải</a:t>
            </a:r>
            <a:r>
              <a:rPr lang="en-US" sz="2400" dirty="0">
                <a:latin typeface="Arial" charset="0"/>
                <a:cs typeface="Arial" charset="0"/>
              </a:rPr>
              <a:t> </a:t>
            </a:r>
            <a:r>
              <a:rPr lang="en-US" sz="2400" dirty="0" err="1">
                <a:latin typeface="Arial" charset="0"/>
                <a:cs typeface="Arial" charset="0"/>
              </a:rPr>
              <a:t>quyết</a:t>
            </a:r>
            <a:r>
              <a:rPr lang="en-US" sz="2400" dirty="0">
                <a:latin typeface="Arial" charset="0"/>
                <a:cs typeface="Arial" charset="0"/>
              </a:rPr>
              <a:t> </a:t>
            </a:r>
            <a:r>
              <a:rPr lang="en-US" sz="2400" dirty="0" err="1">
                <a:latin typeface="Arial" charset="0"/>
                <a:cs typeface="Arial" charset="0"/>
              </a:rPr>
              <a:t>sự</a:t>
            </a:r>
            <a:r>
              <a:rPr lang="en-US" sz="2400" dirty="0">
                <a:latin typeface="Arial" charset="0"/>
                <a:cs typeface="Arial" charset="0"/>
              </a:rPr>
              <a:t> </a:t>
            </a:r>
            <a:r>
              <a:rPr lang="en-US" sz="2400" dirty="0" err="1">
                <a:latin typeface="Arial" charset="0"/>
                <a:cs typeface="Arial" charset="0"/>
              </a:rPr>
              <a:t>cố</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Có</a:t>
            </a:r>
            <a:r>
              <a:rPr lang="en-US" sz="2400" dirty="0">
                <a:latin typeface="Arial" charset="0"/>
                <a:cs typeface="Arial" charset="0"/>
              </a:rPr>
              <a:t> </a:t>
            </a:r>
            <a:r>
              <a:rPr lang="en-US" sz="2400" dirty="0" err="1">
                <a:latin typeface="Arial" charset="0"/>
                <a:cs typeface="Arial" charset="0"/>
              </a:rPr>
              <a:t>thể</a:t>
            </a:r>
            <a:r>
              <a:rPr lang="en-US" sz="2400" dirty="0">
                <a:latin typeface="Arial" charset="0"/>
                <a:cs typeface="Arial" charset="0"/>
              </a:rPr>
              <a:t> </a:t>
            </a:r>
            <a:r>
              <a:rPr lang="en-US" sz="2400" dirty="0" err="1">
                <a:latin typeface="Arial" charset="0"/>
                <a:cs typeface="Arial" charset="0"/>
              </a:rPr>
              <a:t>phù</a:t>
            </a:r>
            <a:r>
              <a:rPr lang="en-US" sz="2400" dirty="0">
                <a:latin typeface="Arial" charset="0"/>
                <a:cs typeface="Arial" charset="0"/>
              </a:rPr>
              <a:t> </a:t>
            </a:r>
            <a:r>
              <a:rPr lang="en-US" sz="2400" dirty="0" err="1">
                <a:latin typeface="Arial" charset="0"/>
                <a:cs typeface="Arial" charset="0"/>
              </a:rPr>
              <a:t>hợp</a:t>
            </a:r>
            <a:r>
              <a:rPr lang="en-US" sz="2400" dirty="0">
                <a:latin typeface="Arial" charset="0"/>
                <a:cs typeface="Arial" charset="0"/>
              </a:rPr>
              <a:t> </a:t>
            </a:r>
            <a:r>
              <a:rPr lang="en-US" sz="2400" dirty="0" err="1">
                <a:latin typeface="Arial" charset="0"/>
                <a:cs typeface="Arial" charset="0"/>
              </a:rPr>
              <a:t>với</a:t>
            </a:r>
            <a:r>
              <a:rPr lang="en-US" sz="2400" dirty="0">
                <a:latin typeface="Arial" charset="0"/>
                <a:cs typeface="Arial" charset="0"/>
              </a:rPr>
              <a:t> </a:t>
            </a:r>
            <a:r>
              <a:rPr lang="en-US" sz="2400" dirty="0" err="1">
                <a:latin typeface="Arial" charset="0"/>
                <a:cs typeface="Arial" charset="0"/>
              </a:rPr>
              <a:t>nhiều</a:t>
            </a:r>
            <a:r>
              <a:rPr lang="en-US" sz="2400" dirty="0">
                <a:latin typeface="Arial" charset="0"/>
                <a:cs typeface="Arial" charset="0"/>
              </a:rPr>
              <a:t> </a:t>
            </a:r>
            <a:r>
              <a:rPr lang="en-US" sz="2400" dirty="0" err="1">
                <a:latin typeface="Arial" charset="0"/>
                <a:cs typeface="Arial" charset="0"/>
              </a:rPr>
              <a:t>loại</a:t>
            </a:r>
            <a:r>
              <a:rPr lang="en-US" sz="2400" dirty="0">
                <a:latin typeface="Arial" charset="0"/>
                <a:cs typeface="Arial" charset="0"/>
              </a:rPr>
              <a:t> </a:t>
            </a:r>
            <a:r>
              <a:rPr lang="en-US" sz="2400" dirty="0" err="1">
                <a:latin typeface="Arial" charset="0"/>
                <a:cs typeface="Arial" charset="0"/>
              </a:rPr>
              <a:t>cáp</a:t>
            </a:r>
            <a:r>
              <a:rPr lang="en-US" sz="2400" dirty="0">
                <a:latin typeface="Arial" charset="0"/>
                <a:cs typeface="Arial" charset="0"/>
              </a:rPr>
              <a:t> </a:t>
            </a:r>
            <a:r>
              <a:rPr lang="en-US" sz="2400" dirty="0" err="1">
                <a:latin typeface="Arial" charset="0"/>
                <a:cs typeface="Arial" charset="0"/>
              </a:rPr>
              <a:t>khác</a:t>
            </a:r>
            <a:r>
              <a:rPr lang="en-US" sz="2400" dirty="0">
                <a:latin typeface="Arial" charset="0"/>
                <a:cs typeface="Arial" charset="0"/>
              </a:rPr>
              <a:t> </a:t>
            </a:r>
            <a:r>
              <a:rPr lang="en-US" sz="2400" dirty="0" err="1">
                <a:latin typeface="Arial" charset="0"/>
                <a:cs typeface="Arial" charset="0"/>
              </a:rPr>
              <a:t>nhau</a:t>
            </a:r>
            <a:endParaRPr lang="en-US" sz="2400" dirty="0">
              <a:latin typeface="Arial" charset="0"/>
              <a:cs typeface="Arial" charset="0"/>
            </a:endParaRPr>
          </a:p>
          <a:p>
            <a:pPr eaLnBrk="1" hangingPunct="1">
              <a:lnSpc>
                <a:spcPct val="85000"/>
              </a:lnSpc>
              <a:spcBef>
                <a:spcPct val="45000"/>
              </a:spcBef>
              <a:buClr>
                <a:srgbClr val="7030A0"/>
              </a:buClr>
              <a:buFont typeface="Wingdings" pitchFamily="2" charset="2"/>
              <a:buChar char="§"/>
            </a:pPr>
            <a:r>
              <a:rPr lang="en-US" sz="2400" dirty="0" err="1">
                <a:latin typeface="Arial" charset="0"/>
                <a:cs typeface="Arial" charset="0"/>
              </a:rPr>
              <a:t>Hạn</a:t>
            </a:r>
            <a:r>
              <a:rPr lang="en-US" sz="2400" dirty="0">
                <a:latin typeface="Arial" charset="0"/>
                <a:cs typeface="Arial" charset="0"/>
              </a:rPr>
              <a:t> </a:t>
            </a:r>
            <a:r>
              <a:rPr lang="en-US" sz="2400" dirty="0" err="1">
                <a:latin typeface="Arial" charset="0"/>
                <a:cs typeface="Arial" charset="0"/>
              </a:rPr>
              <a:t>chế</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Khi</a:t>
            </a:r>
            <a:r>
              <a:rPr lang="en-US" sz="2400" dirty="0">
                <a:latin typeface="Arial" charset="0"/>
                <a:cs typeface="Arial" charset="0"/>
              </a:rPr>
              <a:t> hub </a:t>
            </a:r>
            <a:r>
              <a:rPr lang="en-US" sz="2400" dirty="0" err="1">
                <a:latin typeface="Arial" charset="0"/>
                <a:cs typeface="Arial" charset="0"/>
              </a:rPr>
              <a:t>không</a:t>
            </a:r>
            <a:r>
              <a:rPr lang="en-US" sz="2400" dirty="0">
                <a:latin typeface="Arial" charset="0"/>
                <a:cs typeface="Arial" charset="0"/>
              </a:rPr>
              <a:t> </a:t>
            </a:r>
            <a:r>
              <a:rPr lang="en-US" sz="2400" dirty="0" err="1">
                <a:latin typeface="Arial" charset="0"/>
                <a:cs typeface="Arial" charset="0"/>
              </a:rPr>
              <a:t>làm</a:t>
            </a:r>
            <a:r>
              <a:rPr lang="en-US" sz="2400" dirty="0">
                <a:latin typeface="Arial" charset="0"/>
                <a:cs typeface="Arial" charset="0"/>
              </a:rPr>
              <a:t> </a:t>
            </a:r>
            <a:r>
              <a:rPr lang="en-US" sz="2400" dirty="0" err="1">
                <a:latin typeface="Arial" charset="0"/>
                <a:cs typeface="Arial" charset="0"/>
              </a:rPr>
              <a:t>việc</a:t>
            </a:r>
            <a:r>
              <a:rPr lang="en-US" sz="2400" dirty="0">
                <a:latin typeface="Arial" charset="0"/>
                <a:cs typeface="Arial" charset="0"/>
              </a:rPr>
              <a:t>, </a:t>
            </a:r>
            <a:r>
              <a:rPr lang="en-US" sz="2400" dirty="0" err="1">
                <a:latin typeface="Arial" charset="0"/>
                <a:cs typeface="Arial" charset="0"/>
              </a:rPr>
              <a:t>toàn</a:t>
            </a:r>
            <a:r>
              <a:rPr lang="en-US" sz="2400" dirty="0">
                <a:latin typeface="Arial" charset="0"/>
                <a:cs typeface="Arial" charset="0"/>
              </a:rPr>
              <a:t> </a:t>
            </a:r>
            <a:r>
              <a:rPr lang="en-US" sz="2400" dirty="0" err="1">
                <a:latin typeface="Arial" charset="0"/>
                <a:cs typeface="Arial" charset="0"/>
              </a:rPr>
              <a:t>mạng</a:t>
            </a:r>
            <a:r>
              <a:rPr lang="en-US" sz="2400" dirty="0">
                <a:latin typeface="Arial" charset="0"/>
                <a:cs typeface="Arial" charset="0"/>
              </a:rPr>
              <a:t> </a:t>
            </a:r>
            <a:r>
              <a:rPr lang="en-US" sz="2400" dirty="0" err="1">
                <a:latin typeface="Arial" charset="0"/>
                <a:cs typeface="Arial" charset="0"/>
              </a:rPr>
              <a:t>cũng</a:t>
            </a:r>
            <a:r>
              <a:rPr lang="en-US" sz="2400" dirty="0">
                <a:latin typeface="Arial" charset="0"/>
                <a:cs typeface="Arial" charset="0"/>
              </a:rPr>
              <a:t> </a:t>
            </a:r>
            <a:r>
              <a:rPr lang="en-US" sz="2400" dirty="0" err="1">
                <a:latin typeface="Arial" charset="0"/>
                <a:cs typeface="Arial" charset="0"/>
              </a:rPr>
              <a:t>sẽ</a:t>
            </a:r>
            <a:r>
              <a:rPr lang="en-US" sz="2400" dirty="0">
                <a:latin typeface="Arial" charset="0"/>
                <a:cs typeface="Arial" charset="0"/>
              </a:rPr>
              <a:t> </a:t>
            </a:r>
            <a:r>
              <a:rPr lang="en-US" sz="2400" dirty="0" err="1">
                <a:latin typeface="Arial" charset="0"/>
                <a:cs typeface="Arial" charset="0"/>
              </a:rPr>
              <a:t>không</a:t>
            </a:r>
            <a:r>
              <a:rPr lang="en-US" sz="2400" dirty="0">
                <a:latin typeface="Arial" charset="0"/>
                <a:cs typeface="Arial" charset="0"/>
              </a:rPr>
              <a:t> </a:t>
            </a:r>
            <a:r>
              <a:rPr lang="en-US" sz="2400" dirty="0" err="1">
                <a:latin typeface="Arial" charset="0"/>
                <a:cs typeface="Arial" charset="0"/>
              </a:rPr>
              <a:t>làm</a:t>
            </a:r>
            <a:r>
              <a:rPr lang="en-US" sz="2400" dirty="0">
                <a:latin typeface="Arial" charset="0"/>
                <a:cs typeface="Arial" charset="0"/>
              </a:rPr>
              <a:t> </a:t>
            </a:r>
            <a:r>
              <a:rPr lang="en-US" sz="2400" dirty="0" err="1">
                <a:latin typeface="Arial" charset="0"/>
                <a:cs typeface="Arial" charset="0"/>
              </a:rPr>
              <a:t>việc</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Sử</a:t>
            </a:r>
            <a:r>
              <a:rPr lang="en-US" sz="2400" dirty="0">
                <a:latin typeface="Arial" charset="0"/>
                <a:cs typeface="Arial" charset="0"/>
              </a:rPr>
              <a:t> </a:t>
            </a:r>
            <a:r>
              <a:rPr lang="en-US" sz="2400" dirty="0" err="1">
                <a:latin typeface="Arial" charset="0"/>
                <a:cs typeface="Arial" charset="0"/>
              </a:rPr>
              <a:t>dụng</a:t>
            </a:r>
            <a:r>
              <a:rPr lang="en-US" sz="2400" dirty="0">
                <a:latin typeface="Arial" charset="0"/>
                <a:cs typeface="Arial" charset="0"/>
              </a:rPr>
              <a:t> </a:t>
            </a:r>
            <a:r>
              <a:rPr lang="en-US" sz="2400" dirty="0" err="1">
                <a:latin typeface="Arial" charset="0"/>
                <a:cs typeface="Arial" charset="0"/>
              </a:rPr>
              <a:t>nhiều</a:t>
            </a:r>
            <a:r>
              <a:rPr lang="en-US" sz="2400" dirty="0">
                <a:latin typeface="Arial" charset="0"/>
                <a:cs typeface="Arial" charset="0"/>
              </a:rPr>
              <a:t> </a:t>
            </a:r>
            <a:r>
              <a:rPr lang="en-US" sz="2400" dirty="0" err="1">
                <a:latin typeface="Arial" charset="0"/>
                <a:cs typeface="Arial" charset="0"/>
              </a:rPr>
              <a:t>cáp</a:t>
            </a:r>
            <a:endParaRPr lang="en-US" sz="2400" dirty="0">
              <a:latin typeface="Arial" charset="0"/>
              <a:cs typeface="Arial" charset="0"/>
            </a:endParaRP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D4F2972-A52A-4FF9-8A6A-B9FA289E05C3}" type="slidenum">
              <a:rPr lang="en-US">
                <a:latin typeface="Arial" pitchFamily="34" charset="0"/>
                <a:cs typeface="Arial" pitchFamily="34" charset="0"/>
              </a:rPr>
              <a:pPr>
                <a:defRPr/>
              </a:pPr>
              <a:t>87</a:t>
            </a:fld>
            <a:endParaRPr lang="en-US">
              <a:latin typeface="Arial" pitchFamily="34" charset="0"/>
              <a:cs typeface="Arial" pitchFamily="34" charset="0"/>
            </a:endParaRPr>
          </a:p>
        </p:txBody>
      </p:sp>
      <p:pic>
        <p:nvPicPr>
          <p:cNvPr id="604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514601"/>
            <a:ext cx="3810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DẠNG HÌNH SAO (STAR)</a:t>
            </a:r>
          </a:p>
        </p:txBody>
      </p:sp>
    </p:spTree>
    <p:extLst>
      <p:ext uri="{BB962C8B-B14F-4D97-AF65-F5344CB8AC3E}">
        <p14:creationId xmlns:p14="http://schemas.microsoft.com/office/powerpoint/2010/main" val="273668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idx="1"/>
          </p:nvPr>
        </p:nvSpPr>
        <p:spPr>
          <a:xfrm>
            <a:off x="1981200" y="1524000"/>
            <a:ext cx="4572000" cy="4648200"/>
          </a:xfrm>
        </p:spPr>
        <p:txBody>
          <a:bodyPr/>
          <a:lstStyle/>
          <a:p>
            <a:pPr eaLnBrk="1" hangingPunct="1">
              <a:lnSpc>
                <a:spcPct val="85000"/>
              </a:lnSpc>
              <a:spcBef>
                <a:spcPct val="25000"/>
              </a:spcBef>
              <a:buClr>
                <a:srgbClr val="7030A0"/>
              </a:buClr>
              <a:buFont typeface="Wingdings" pitchFamily="2" charset="2"/>
              <a:buChar char="§"/>
            </a:pPr>
            <a:r>
              <a:rPr lang="en-US" sz="2400" dirty="0" err="1">
                <a:latin typeface="Arial" charset="0"/>
                <a:cs typeface="Arial" charset="0"/>
              </a:rPr>
              <a:t>Ưu</a:t>
            </a:r>
            <a:r>
              <a:rPr lang="en-US" sz="2400" dirty="0">
                <a:latin typeface="Arial" charset="0"/>
                <a:cs typeface="Arial" charset="0"/>
              </a:rPr>
              <a:t> </a:t>
            </a:r>
            <a:r>
              <a:rPr lang="en-US" sz="2400" dirty="0" err="1">
                <a:latin typeface="Arial" charset="0"/>
                <a:cs typeface="Arial" charset="0"/>
              </a:rPr>
              <a:t>điểm</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Tính</a:t>
            </a:r>
            <a:r>
              <a:rPr lang="en-US" sz="2400" dirty="0">
                <a:latin typeface="Arial" charset="0"/>
                <a:cs typeface="Arial" charset="0"/>
              </a:rPr>
              <a:t> </a:t>
            </a:r>
            <a:r>
              <a:rPr lang="en-US" sz="2400" dirty="0" err="1">
                <a:latin typeface="Arial" charset="0"/>
                <a:cs typeface="Arial" charset="0"/>
              </a:rPr>
              <a:t>sẳn</a:t>
            </a:r>
            <a:r>
              <a:rPr lang="en-US" sz="2400" dirty="0">
                <a:latin typeface="Arial" charset="0"/>
                <a:cs typeface="Arial" charset="0"/>
              </a:rPr>
              <a:t> </a:t>
            </a:r>
            <a:r>
              <a:rPr lang="en-US" sz="2400" dirty="0" err="1">
                <a:latin typeface="Arial" charset="0"/>
                <a:cs typeface="Arial" charset="0"/>
              </a:rPr>
              <a:t>sàng</a:t>
            </a:r>
            <a:r>
              <a:rPr lang="en-US" sz="2400" dirty="0">
                <a:latin typeface="Arial" charset="0"/>
                <a:cs typeface="Arial" charset="0"/>
              </a:rPr>
              <a:t> </a:t>
            </a:r>
            <a:r>
              <a:rPr lang="en-US" sz="2400" dirty="0" err="1">
                <a:latin typeface="Arial" charset="0"/>
                <a:cs typeface="Arial" charset="0"/>
              </a:rPr>
              <a:t>hoạt</a:t>
            </a:r>
            <a:r>
              <a:rPr lang="en-US" sz="2400" dirty="0">
                <a:latin typeface="Arial" charset="0"/>
                <a:cs typeface="Arial" charset="0"/>
              </a:rPr>
              <a:t> </a:t>
            </a:r>
            <a:r>
              <a:rPr lang="en-US" sz="2400" dirty="0" err="1">
                <a:latin typeface="Arial" charset="0"/>
                <a:cs typeface="Arial" charset="0"/>
              </a:rPr>
              <a:t>động</a:t>
            </a:r>
            <a:r>
              <a:rPr lang="en-US" sz="2400" dirty="0">
                <a:latin typeface="Arial" charset="0"/>
                <a:cs typeface="Arial" charset="0"/>
              </a:rPr>
              <a:t> </a:t>
            </a:r>
            <a:r>
              <a:rPr lang="en-US" sz="2400" dirty="0" err="1">
                <a:latin typeface="Arial" charset="0"/>
                <a:cs typeface="Arial" charset="0"/>
              </a:rPr>
              <a:t>cao</a:t>
            </a:r>
            <a:r>
              <a:rPr lang="en-US" sz="2400" dirty="0">
                <a:latin typeface="Arial" charset="0"/>
                <a:cs typeface="Arial" charset="0"/>
              </a:rPr>
              <a:t>.</a:t>
            </a: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Áp</a:t>
            </a:r>
            <a:r>
              <a:rPr lang="en-US" sz="2400" dirty="0">
                <a:latin typeface="Arial" charset="0"/>
                <a:cs typeface="Arial" charset="0"/>
              </a:rPr>
              <a:t> </a:t>
            </a:r>
            <a:r>
              <a:rPr lang="en-US" sz="2400" dirty="0" err="1">
                <a:latin typeface="Arial" charset="0"/>
                <a:cs typeface="Arial" charset="0"/>
              </a:rPr>
              <a:t>dụng</a:t>
            </a:r>
            <a:r>
              <a:rPr lang="en-US" sz="2400" dirty="0">
                <a:latin typeface="Arial" charset="0"/>
                <a:cs typeface="Arial" charset="0"/>
              </a:rPr>
              <a:t> </a:t>
            </a:r>
            <a:r>
              <a:rPr lang="en-US" sz="2400" dirty="0" err="1">
                <a:latin typeface="Arial" charset="0"/>
                <a:cs typeface="Arial" charset="0"/>
              </a:rPr>
              <a:t>cho</a:t>
            </a:r>
            <a:r>
              <a:rPr lang="en-US" sz="2400" dirty="0">
                <a:latin typeface="Arial" charset="0"/>
                <a:cs typeface="Arial" charset="0"/>
              </a:rPr>
              <a:t> </a:t>
            </a:r>
            <a:r>
              <a:rPr lang="en-US" sz="2400" dirty="0" err="1">
                <a:latin typeface="Arial" charset="0"/>
                <a:cs typeface="Arial" charset="0"/>
              </a:rPr>
              <a:t>các</a:t>
            </a:r>
            <a:r>
              <a:rPr lang="en-US" sz="2400" dirty="0">
                <a:latin typeface="Arial" charset="0"/>
                <a:cs typeface="Arial" charset="0"/>
              </a:rPr>
              <a:t> </a:t>
            </a:r>
            <a:r>
              <a:rPr lang="en-US" sz="2400" dirty="0" err="1">
                <a:latin typeface="Arial" charset="0"/>
                <a:cs typeface="Arial" charset="0"/>
              </a:rPr>
              <a:t>hệ</a:t>
            </a:r>
            <a:r>
              <a:rPr lang="en-US" sz="2400" dirty="0">
                <a:latin typeface="Arial" charset="0"/>
                <a:cs typeface="Arial" charset="0"/>
              </a:rPr>
              <a:t> </a:t>
            </a:r>
            <a:r>
              <a:rPr lang="en-US" sz="2400" dirty="0" err="1">
                <a:latin typeface="Arial" charset="0"/>
                <a:cs typeface="Arial" charset="0"/>
              </a:rPr>
              <a:t>thống</a:t>
            </a:r>
            <a:r>
              <a:rPr lang="en-US" sz="2400" dirty="0">
                <a:latin typeface="Arial" charset="0"/>
                <a:cs typeface="Arial" charset="0"/>
              </a:rPr>
              <a:t> </a:t>
            </a:r>
            <a:r>
              <a:rPr lang="en-US" sz="2400" dirty="0" err="1">
                <a:latin typeface="Arial" charset="0"/>
                <a:cs typeface="Arial" charset="0"/>
              </a:rPr>
              <a:t>mạng</a:t>
            </a:r>
            <a:r>
              <a:rPr lang="en-US" sz="2400" dirty="0">
                <a:latin typeface="Arial" charset="0"/>
                <a:cs typeface="Arial" charset="0"/>
              </a:rPr>
              <a:t> </a:t>
            </a:r>
            <a:r>
              <a:rPr lang="en-US" sz="2400" dirty="0" err="1">
                <a:latin typeface="Arial" charset="0"/>
                <a:cs typeface="Arial" charset="0"/>
              </a:rPr>
              <a:t>phải</a:t>
            </a:r>
            <a:r>
              <a:rPr lang="en-US" sz="2400" dirty="0">
                <a:latin typeface="Arial" charset="0"/>
                <a:cs typeface="Arial" charset="0"/>
              </a:rPr>
              <a:t> </a:t>
            </a:r>
            <a:r>
              <a:rPr lang="en-US" sz="2400" dirty="0" err="1">
                <a:latin typeface="Arial" charset="0"/>
                <a:cs typeface="Arial" charset="0"/>
              </a:rPr>
              <a:t>hoạt</a:t>
            </a:r>
            <a:r>
              <a:rPr lang="en-US" sz="2400" dirty="0">
                <a:latin typeface="Arial" charset="0"/>
                <a:cs typeface="Arial" charset="0"/>
              </a:rPr>
              <a:t> </a:t>
            </a:r>
            <a:r>
              <a:rPr lang="en-US" sz="2400" dirty="0" err="1">
                <a:latin typeface="Arial" charset="0"/>
                <a:cs typeface="Arial" charset="0"/>
              </a:rPr>
              <a:t>động</a:t>
            </a:r>
            <a:r>
              <a:rPr lang="en-US" sz="2400" dirty="0">
                <a:latin typeface="Arial" charset="0"/>
                <a:cs typeface="Arial" charset="0"/>
              </a:rPr>
              <a:t> </a:t>
            </a:r>
            <a:r>
              <a:rPr lang="en-US" sz="2400" dirty="0" err="1">
                <a:latin typeface="Arial" charset="0"/>
                <a:cs typeface="Arial" charset="0"/>
              </a:rPr>
              <a:t>thường</a:t>
            </a:r>
            <a:r>
              <a:rPr lang="en-US" sz="2400" dirty="0">
                <a:latin typeface="Arial" charset="0"/>
                <a:cs typeface="Arial" charset="0"/>
              </a:rPr>
              <a:t> </a:t>
            </a:r>
            <a:r>
              <a:rPr lang="en-US" sz="2400" dirty="0" err="1">
                <a:latin typeface="Arial" charset="0"/>
                <a:cs typeface="Arial" charset="0"/>
              </a:rPr>
              <a:t>xuyên</a:t>
            </a:r>
            <a:r>
              <a:rPr lang="en-US" sz="2400" dirty="0">
                <a:latin typeface="Arial" charset="0"/>
                <a:cs typeface="Arial" charset="0"/>
              </a:rPr>
              <a:t>.</a:t>
            </a:r>
          </a:p>
          <a:p>
            <a:pPr eaLnBrk="1" hangingPunct="1">
              <a:lnSpc>
                <a:spcPct val="85000"/>
              </a:lnSpc>
              <a:spcBef>
                <a:spcPct val="45000"/>
              </a:spcBef>
              <a:buClr>
                <a:srgbClr val="7030A0"/>
              </a:buClr>
              <a:buFont typeface="Wingdings" pitchFamily="2" charset="2"/>
              <a:buChar char="§"/>
            </a:pPr>
            <a:r>
              <a:rPr lang="en-US" sz="2400" dirty="0" err="1">
                <a:latin typeface="Arial" charset="0"/>
                <a:cs typeface="Arial" charset="0"/>
              </a:rPr>
              <a:t>Hạn</a:t>
            </a:r>
            <a:r>
              <a:rPr lang="en-US" sz="2400" dirty="0">
                <a:latin typeface="Arial" charset="0"/>
                <a:cs typeface="Arial" charset="0"/>
              </a:rPr>
              <a:t> </a:t>
            </a:r>
            <a:r>
              <a:rPr lang="en-US" sz="2400" dirty="0" err="1">
                <a:latin typeface="Arial" charset="0"/>
                <a:cs typeface="Arial" charset="0"/>
              </a:rPr>
              <a:t>chế</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Khi</a:t>
            </a:r>
            <a:r>
              <a:rPr lang="en-US" sz="2400" dirty="0">
                <a:latin typeface="Arial" charset="0"/>
                <a:cs typeface="Arial" charset="0"/>
              </a:rPr>
              <a:t> </a:t>
            </a:r>
            <a:r>
              <a:rPr lang="en-US" sz="2400" dirty="0" err="1">
                <a:latin typeface="Arial" charset="0"/>
                <a:cs typeface="Arial" charset="0"/>
              </a:rPr>
              <a:t>thêm</a:t>
            </a:r>
            <a:r>
              <a:rPr lang="en-US" sz="2400" dirty="0">
                <a:latin typeface="Arial" charset="0"/>
                <a:cs typeface="Arial" charset="0"/>
              </a:rPr>
              <a:t> </a:t>
            </a:r>
            <a:r>
              <a:rPr lang="en-US" sz="2400" dirty="0" err="1">
                <a:latin typeface="Arial" charset="0"/>
                <a:cs typeface="Arial" charset="0"/>
              </a:rPr>
              <a:t>một</a:t>
            </a:r>
            <a:r>
              <a:rPr lang="en-US" sz="2400" dirty="0">
                <a:latin typeface="Arial" charset="0"/>
                <a:cs typeface="Arial" charset="0"/>
              </a:rPr>
              <a:t> </a:t>
            </a:r>
            <a:r>
              <a:rPr lang="en-US" sz="2400" dirty="0" err="1">
                <a:latin typeface="Arial" charset="0"/>
                <a:cs typeface="Arial" charset="0"/>
              </a:rPr>
              <a:t>máy</a:t>
            </a:r>
            <a:r>
              <a:rPr lang="en-US" sz="2400" dirty="0">
                <a:latin typeface="Arial" charset="0"/>
                <a:cs typeface="Arial" charset="0"/>
              </a:rPr>
              <a:t> </a:t>
            </a:r>
            <a:r>
              <a:rPr lang="en-US" sz="2400" dirty="0" err="1">
                <a:latin typeface="Arial" charset="0"/>
                <a:cs typeface="Arial" charset="0"/>
              </a:rPr>
              <a:t>tính</a:t>
            </a:r>
            <a:r>
              <a:rPr lang="en-US" sz="2400" dirty="0">
                <a:latin typeface="Arial" charset="0"/>
                <a:cs typeface="Arial" charset="0"/>
              </a:rPr>
              <a:t> </a:t>
            </a:r>
            <a:r>
              <a:rPr lang="en-US" sz="2400" dirty="0" err="1">
                <a:latin typeface="Arial" charset="0"/>
                <a:cs typeface="Arial" charset="0"/>
              </a:rPr>
              <a:t>vào</a:t>
            </a:r>
            <a:r>
              <a:rPr lang="en-US" sz="2400" dirty="0">
                <a:latin typeface="Arial" charset="0"/>
                <a:cs typeface="Arial" charset="0"/>
              </a:rPr>
              <a:t>, </a:t>
            </a:r>
            <a:r>
              <a:rPr lang="en-US" sz="2400" dirty="0" err="1">
                <a:latin typeface="Arial" charset="0"/>
                <a:cs typeface="Arial" charset="0"/>
              </a:rPr>
              <a:t>số</a:t>
            </a:r>
            <a:r>
              <a:rPr lang="en-US" sz="2400" dirty="0">
                <a:latin typeface="Arial" charset="0"/>
                <a:cs typeface="Arial" charset="0"/>
              </a:rPr>
              <a:t> </a:t>
            </a:r>
            <a:r>
              <a:rPr lang="en-US" sz="2400" dirty="0" err="1">
                <a:latin typeface="Arial" charset="0"/>
                <a:cs typeface="Arial" charset="0"/>
              </a:rPr>
              <a:t>lượng</a:t>
            </a:r>
            <a:r>
              <a:rPr lang="en-US" sz="2400" dirty="0">
                <a:latin typeface="Arial" charset="0"/>
                <a:cs typeface="Arial" charset="0"/>
              </a:rPr>
              <a:t> </a:t>
            </a:r>
            <a:r>
              <a:rPr lang="en-US" sz="2400" dirty="0" err="1">
                <a:latin typeface="Arial" charset="0"/>
                <a:cs typeface="Arial" charset="0"/>
              </a:rPr>
              <a:t>kết</a:t>
            </a:r>
            <a:r>
              <a:rPr lang="en-US" sz="2400" dirty="0">
                <a:latin typeface="Arial" charset="0"/>
                <a:cs typeface="Arial" charset="0"/>
              </a:rPr>
              <a:t> </a:t>
            </a:r>
            <a:r>
              <a:rPr lang="en-US" sz="2400" dirty="0" err="1">
                <a:latin typeface="Arial" charset="0"/>
                <a:cs typeface="Arial" charset="0"/>
              </a:rPr>
              <a:t>nối</a:t>
            </a:r>
            <a:r>
              <a:rPr lang="en-US" sz="2400" dirty="0">
                <a:latin typeface="Arial" charset="0"/>
                <a:cs typeface="Arial" charset="0"/>
              </a:rPr>
              <a:t> </a:t>
            </a:r>
            <a:r>
              <a:rPr lang="en-US" sz="2400" dirty="0" err="1">
                <a:latin typeface="Arial" charset="0"/>
                <a:cs typeface="Arial" charset="0"/>
              </a:rPr>
              <a:t>gia</a:t>
            </a:r>
            <a:r>
              <a:rPr lang="en-US" sz="2400" dirty="0">
                <a:latin typeface="Arial" charset="0"/>
                <a:cs typeface="Arial" charset="0"/>
              </a:rPr>
              <a:t> </a:t>
            </a:r>
            <a:r>
              <a:rPr lang="en-US" sz="2400" dirty="0" err="1">
                <a:latin typeface="Arial" charset="0"/>
                <a:cs typeface="Arial" charset="0"/>
              </a:rPr>
              <a:t>tăng</a:t>
            </a:r>
            <a:r>
              <a:rPr lang="en-US" sz="2400" dirty="0">
                <a:latin typeface="Arial" charset="0"/>
                <a:cs typeface="Arial" charset="0"/>
              </a:rPr>
              <a:t> </a:t>
            </a:r>
            <a:r>
              <a:rPr lang="en-US" sz="2400" dirty="0" err="1">
                <a:latin typeface="Arial" charset="0"/>
                <a:cs typeface="Arial" charset="0"/>
              </a:rPr>
              <a:t>rất</a:t>
            </a:r>
            <a:r>
              <a:rPr lang="en-US" sz="2400" dirty="0">
                <a:latin typeface="Arial" charset="0"/>
                <a:cs typeface="Arial" charset="0"/>
              </a:rPr>
              <a:t> </a:t>
            </a:r>
            <a:r>
              <a:rPr lang="en-US" sz="2400" dirty="0" err="1">
                <a:latin typeface="Arial" charset="0"/>
                <a:cs typeface="Arial" charset="0"/>
              </a:rPr>
              <a:t>lớn</a:t>
            </a:r>
            <a:r>
              <a:rPr lang="en-US" sz="2400" dirty="0">
                <a:latin typeface="Arial" charset="0"/>
                <a:cs typeface="Arial" charset="0"/>
              </a:rPr>
              <a:t>.</a:t>
            </a: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Khó</a:t>
            </a:r>
            <a:r>
              <a:rPr lang="en-US" sz="2400" dirty="0">
                <a:latin typeface="Arial" charset="0"/>
                <a:cs typeface="Arial" charset="0"/>
              </a:rPr>
              <a:t> </a:t>
            </a:r>
            <a:r>
              <a:rPr lang="en-US" sz="2400" dirty="0" err="1">
                <a:latin typeface="Arial" charset="0"/>
                <a:cs typeface="Arial" charset="0"/>
              </a:rPr>
              <a:t>áp</a:t>
            </a:r>
            <a:r>
              <a:rPr lang="en-US" sz="2400" dirty="0">
                <a:latin typeface="Arial" charset="0"/>
                <a:cs typeface="Arial" charset="0"/>
              </a:rPr>
              <a:t> </a:t>
            </a:r>
            <a:r>
              <a:rPr lang="en-US" sz="2400" dirty="0" err="1">
                <a:latin typeface="Arial" charset="0"/>
                <a:cs typeface="Arial" charset="0"/>
              </a:rPr>
              <a:t>dụng</a:t>
            </a:r>
            <a:r>
              <a:rPr lang="en-US" sz="2400" dirty="0">
                <a:latin typeface="Arial" charset="0"/>
                <a:cs typeface="Arial" charset="0"/>
              </a:rPr>
              <a:t> </a:t>
            </a:r>
            <a:r>
              <a:rPr lang="en-US" sz="2400" dirty="0" err="1">
                <a:latin typeface="Arial" charset="0"/>
                <a:cs typeface="Arial" charset="0"/>
              </a:rPr>
              <a:t>cho</a:t>
            </a:r>
            <a:r>
              <a:rPr lang="en-US" sz="2400" dirty="0">
                <a:latin typeface="Arial" charset="0"/>
                <a:cs typeface="Arial" charset="0"/>
              </a:rPr>
              <a:t> </a:t>
            </a:r>
            <a:r>
              <a:rPr lang="en-US" sz="2400" dirty="0" err="1">
                <a:latin typeface="Arial" charset="0"/>
                <a:cs typeface="Arial" charset="0"/>
              </a:rPr>
              <a:t>hệ</a:t>
            </a:r>
            <a:r>
              <a:rPr lang="en-US" sz="2400" dirty="0">
                <a:latin typeface="Arial" charset="0"/>
                <a:cs typeface="Arial" charset="0"/>
              </a:rPr>
              <a:t> </a:t>
            </a:r>
            <a:r>
              <a:rPr lang="en-US" sz="2400" dirty="0" err="1">
                <a:latin typeface="Arial" charset="0"/>
                <a:cs typeface="Arial" charset="0"/>
              </a:rPr>
              <a:t>thống</a:t>
            </a:r>
            <a:r>
              <a:rPr lang="en-US" sz="2400" dirty="0">
                <a:latin typeface="Arial" charset="0"/>
                <a:cs typeface="Arial" charset="0"/>
              </a:rPr>
              <a:t> </a:t>
            </a:r>
            <a:r>
              <a:rPr lang="en-US" sz="2400" dirty="0" err="1">
                <a:latin typeface="Arial" charset="0"/>
                <a:cs typeface="Arial" charset="0"/>
              </a:rPr>
              <a:t>mạng</a:t>
            </a:r>
            <a:r>
              <a:rPr lang="en-US" sz="2400" dirty="0">
                <a:latin typeface="Arial" charset="0"/>
                <a:cs typeface="Arial" charset="0"/>
              </a:rPr>
              <a:t> </a:t>
            </a:r>
            <a:r>
              <a:rPr lang="en-US" sz="2400" dirty="0" err="1">
                <a:latin typeface="Arial" charset="0"/>
                <a:cs typeface="Arial" charset="0"/>
              </a:rPr>
              <a:t>lớn</a:t>
            </a:r>
            <a:endParaRPr lang="en-US" sz="2400" dirty="0">
              <a:latin typeface="Arial" charset="0"/>
              <a:cs typeface="Arial" charset="0"/>
            </a:endParaRPr>
          </a:p>
          <a:p>
            <a:pPr lvl="1" eaLnBrk="1" hangingPunct="1">
              <a:lnSpc>
                <a:spcPct val="85000"/>
              </a:lnSpc>
              <a:spcBef>
                <a:spcPct val="25000"/>
              </a:spcBef>
              <a:buClr>
                <a:srgbClr val="0070C0"/>
              </a:buClr>
              <a:buFont typeface="Wingdings" pitchFamily="2" charset="2"/>
              <a:buChar char="§"/>
            </a:pPr>
            <a:r>
              <a:rPr lang="en-US" sz="2400" dirty="0" err="1">
                <a:latin typeface="Arial" charset="0"/>
                <a:cs typeface="Arial" charset="0"/>
              </a:rPr>
              <a:t>Phức</a:t>
            </a:r>
            <a:r>
              <a:rPr lang="en-US" sz="2400" dirty="0">
                <a:latin typeface="Arial" charset="0"/>
                <a:cs typeface="Arial" charset="0"/>
              </a:rPr>
              <a:t> </a:t>
            </a:r>
            <a:r>
              <a:rPr lang="en-US" sz="2400" dirty="0" err="1">
                <a:latin typeface="Arial" charset="0"/>
                <a:cs typeface="Arial" charset="0"/>
              </a:rPr>
              <a:t>tạp</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tốn</a:t>
            </a:r>
            <a:r>
              <a:rPr lang="en-US" sz="2400" dirty="0">
                <a:latin typeface="Arial" charset="0"/>
                <a:cs typeface="Arial" charset="0"/>
              </a:rPr>
              <a:t> chi </a:t>
            </a:r>
            <a:r>
              <a:rPr lang="en-US" sz="2400" dirty="0" err="1">
                <a:latin typeface="Arial" charset="0"/>
                <a:cs typeface="Arial" charset="0"/>
              </a:rPr>
              <a:t>phí</a:t>
            </a:r>
            <a:r>
              <a:rPr lang="en-US" sz="2400" dirty="0">
                <a:latin typeface="Arial" charset="0"/>
                <a:cs typeface="Arial" charset="0"/>
              </a:rPr>
              <a:t>.</a:t>
            </a:r>
          </a:p>
        </p:txBody>
      </p:sp>
      <p:sp>
        <p:nvSpPr>
          <p:cNvPr id="7" name="Slide Number Placeholder 5"/>
          <p:cNvSpPr>
            <a:spLocks noGrp="1"/>
          </p:cNvSpPr>
          <p:nvPr>
            <p:ph type="sldNum" sz="quarter" idx="4294967295"/>
          </p:nvPr>
        </p:nvSpPr>
        <p:spPr>
          <a:xfrm>
            <a:off x="8077200" y="6356351"/>
            <a:ext cx="2133600" cy="365125"/>
          </a:xfrm>
          <a:prstGeom prst="rect">
            <a:avLst/>
          </a:prstGeom>
        </p:spPr>
        <p:txBody>
          <a:bodyPr/>
          <a:lstStyle/>
          <a:p>
            <a:pPr>
              <a:defRPr/>
            </a:pPr>
            <a:fld id="{0D4F2972-A52A-4FF9-8A6A-B9FA289E05C3}" type="slidenum">
              <a:rPr lang="en-US">
                <a:latin typeface="Arial" pitchFamily="34" charset="0"/>
                <a:cs typeface="Arial" pitchFamily="34" charset="0"/>
              </a:rPr>
              <a:pPr>
                <a:defRPr/>
              </a:pPr>
              <a:t>88</a:t>
            </a:fld>
            <a:endParaRPr lang="en-US">
              <a:latin typeface="Arial" pitchFamily="34" charset="0"/>
              <a:cs typeface="Arial" pitchFamily="34" charset="0"/>
            </a:endParaRPr>
          </a:p>
        </p:txBody>
      </p:sp>
      <p:sp>
        <p:nvSpPr>
          <p:cNvPr id="2" name="Title 1"/>
          <p:cNvSpPr>
            <a:spLocks noGrp="1"/>
          </p:cNvSpPr>
          <p:nvPr>
            <p:ph type="title"/>
          </p:nvPr>
        </p:nvSpPr>
        <p:spPr/>
        <p:txBody>
          <a:bodyPr/>
          <a:lstStyle/>
          <a:p>
            <a:r>
              <a:rPr lang="en-US" dirty="0"/>
              <a:t>DẠNG MESH</a:t>
            </a:r>
          </a:p>
        </p:txBody>
      </p:sp>
      <p:pic>
        <p:nvPicPr>
          <p:cNvPr id="19458" name="Picture 2" descr="http://a9.vietbao.vn/images/vn902/2005/11/20508317-images809881_me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471" y="2057400"/>
            <a:ext cx="368250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MẠNG STAR - BUS</a:t>
            </a:r>
          </a:p>
        </p:txBody>
      </p:sp>
      <p:sp>
        <p:nvSpPr>
          <p:cNvPr id="3" name="Content Placeholder 2"/>
          <p:cNvSpPr>
            <a:spLocks noGrp="1"/>
          </p:cNvSpPr>
          <p:nvPr>
            <p:ph idx="1"/>
          </p:nvPr>
        </p:nvSpPr>
        <p:spPr/>
        <p:txBody>
          <a:bodyPr/>
          <a:lstStyle/>
          <a:p>
            <a:pPr algn="just"/>
            <a:r>
              <a:rPr lang="en-US" b="1" dirty="0"/>
              <a:t>Star bus </a:t>
            </a:r>
            <a:r>
              <a:rPr lang="en-US" dirty="0" err="1"/>
              <a:t>là</a:t>
            </a:r>
            <a:r>
              <a:rPr lang="en-US" dirty="0"/>
              <a:t> </a:t>
            </a:r>
            <a:r>
              <a:rPr lang="en-US" dirty="0" err="1"/>
              <a:t>mạng</a:t>
            </a:r>
            <a:r>
              <a:rPr lang="en-US" dirty="0"/>
              <a:t> </a:t>
            </a:r>
            <a:r>
              <a:rPr lang="en-US" dirty="0" err="1"/>
              <a:t>kết</a:t>
            </a:r>
            <a:r>
              <a:rPr lang="en-US" dirty="0"/>
              <a:t> </a:t>
            </a:r>
            <a:r>
              <a:rPr lang="en-US" dirty="0" err="1"/>
              <a:t>hợp</a:t>
            </a:r>
            <a:r>
              <a:rPr lang="en-US" dirty="0"/>
              <a:t> </a:t>
            </a:r>
            <a:r>
              <a:rPr lang="en-US" dirty="0" err="1"/>
              <a:t>giữa</a:t>
            </a:r>
            <a:r>
              <a:rPr lang="en-US" dirty="0"/>
              <a:t> </a:t>
            </a:r>
            <a:r>
              <a:rPr lang="en-US" dirty="0" err="1"/>
              <a:t>mạng</a:t>
            </a:r>
            <a:r>
              <a:rPr lang="en-US" dirty="0"/>
              <a:t> </a:t>
            </a:r>
            <a:r>
              <a:rPr lang="en-US" b="1" dirty="0"/>
              <a:t>star </a:t>
            </a:r>
            <a:r>
              <a:rPr lang="en-US" dirty="0" err="1"/>
              <a:t>và</a:t>
            </a:r>
            <a:r>
              <a:rPr lang="en-US" dirty="0"/>
              <a:t> </a:t>
            </a:r>
            <a:r>
              <a:rPr lang="en-US" dirty="0" err="1"/>
              <a:t>mạng</a:t>
            </a:r>
            <a:r>
              <a:rPr lang="en-US" dirty="0"/>
              <a:t> </a:t>
            </a:r>
            <a:r>
              <a:rPr lang="en-US" b="1" dirty="0"/>
              <a:t>bus</a:t>
            </a:r>
            <a:r>
              <a:rPr lang="en-US" dirty="0"/>
              <a:t>. </a:t>
            </a:r>
          </a:p>
          <a:p>
            <a:pPr algn="just"/>
            <a:r>
              <a:rPr lang="en-US" dirty="0" err="1"/>
              <a:t>Trong</a:t>
            </a:r>
            <a:r>
              <a:rPr lang="en-US" dirty="0"/>
              <a:t> </a:t>
            </a:r>
            <a:r>
              <a:rPr lang="en-US" dirty="0" err="1"/>
              <a:t>kiến</a:t>
            </a:r>
            <a:r>
              <a:rPr lang="en-US" dirty="0"/>
              <a:t> </a:t>
            </a:r>
            <a:r>
              <a:rPr lang="en-US" dirty="0" err="1"/>
              <a:t>trúc</a:t>
            </a:r>
            <a:r>
              <a:rPr lang="en-US" dirty="0"/>
              <a:t> </a:t>
            </a:r>
            <a:r>
              <a:rPr lang="en-US" dirty="0" err="1"/>
              <a:t>này</a:t>
            </a:r>
            <a:r>
              <a:rPr lang="en-US" dirty="0"/>
              <a:t> </a:t>
            </a:r>
            <a:r>
              <a:rPr lang="en-US" dirty="0" err="1"/>
              <a:t>một</a:t>
            </a:r>
            <a:r>
              <a:rPr lang="en-US" dirty="0"/>
              <a:t> </a:t>
            </a:r>
            <a:r>
              <a:rPr lang="en-US" dirty="0" err="1"/>
              <a:t>vài</a:t>
            </a:r>
            <a:r>
              <a:rPr lang="en-US" dirty="0"/>
              <a:t> </a:t>
            </a:r>
            <a:r>
              <a:rPr lang="en-US" dirty="0" err="1"/>
              <a:t>mạng</a:t>
            </a:r>
            <a:r>
              <a:rPr lang="en-US" dirty="0"/>
              <a:t> </a:t>
            </a:r>
            <a:r>
              <a:rPr lang="en-US" dirty="0" err="1"/>
              <a:t>có</a:t>
            </a:r>
            <a:r>
              <a:rPr lang="en-US" dirty="0"/>
              <a:t> </a:t>
            </a:r>
            <a:r>
              <a:rPr lang="en-US" dirty="0" err="1"/>
              <a:t>kiến</a:t>
            </a:r>
            <a:r>
              <a:rPr lang="en-US" dirty="0"/>
              <a:t> </a:t>
            </a:r>
            <a:r>
              <a:rPr lang="en-US" dirty="0" err="1"/>
              <a:t>trúc</a:t>
            </a:r>
            <a:r>
              <a:rPr lang="en-US" dirty="0"/>
              <a:t> </a:t>
            </a:r>
            <a:r>
              <a:rPr lang="vi-VN" dirty="0"/>
              <a:t>hình </a:t>
            </a:r>
            <a:r>
              <a:rPr lang="vi-VN" b="1" dirty="0"/>
              <a:t>star </a:t>
            </a:r>
            <a:r>
              <a:rPr lang="vi-VN" dirty="0"/>
              <a:t>được nối với trục cáp chính (</a:t>
            </a:r>
            <a:r>
              <a:rPr lang="vi-VN" b="1" dirty="0"/>
              <a:t>bus</a:t>
            </a:r>
            <a:r>
              <a:rPr lang="vi-VN" dirty="0"/>
              <a:t>). </a:t>
            </a:r>
            <a:endParaRPr lang="en-US" dirty="0"/>
          </a:p>
          <a:p>
            <a:pPr algn="just"/>
            <a:r>
              <a:rPr lang="vi-VN" dirty="0"/>
              <a:t>Nếu một máy tính nào đó bị hỏng thì nó không ảnh hưởng</a:t>
            </a:r>
            <a:r>
              <a:rPr lang="en-US" dirty="0"/>
              <a:t> </a:t>
            </a:r>
            <a:r>
              <a:rPr lang="vi-VN" dirty="0"/>
              <a:t>đến phần còn lại của mạng. </a:t>
            </a:r>
            <a:endParaRPr lang="en-US" dirty="0"/>
          </a:p>
          <a:p>
            <a:pPr algn="just"/>
            <a:r>
              <a:rPr lang="vi-VN" dirty="0"/>
              <a:t>Nếu một </a:t>
            </a:r>
            <a:r>
              <a:rPr lang="vi-VN" b="1" dirty="0"/>
              <a:t>Hub </a:t>
            </a:r>
            <a:r>
              <a:rPr lang="vi-VN" dirty="0"/>
              <a:t>bị hỏng thì toàn bộ các máy tính trên </a:t>
            </a:r>
            <a:r>
              <a:rPr lang="vi-VN" b="1" dirty="0"/>
              <a:t>Hub </a:t>
            </a:r>
            <a:r>
              <a:rPr lang="vi-VN" dirty="0"/>
              <a:t>đó sẽ không thể</a:t>
            </a:r>
            <a:r>
              <a:rPr lang="en-US" dirty="0"/>
              <a:t> </a:t>
            </a:r>
            <a:r>
              <a:rPr lang="vi-VN" dirty="0"/>
              <a:t>giao tiếp được.</a:t>
            </a:r>
            <a:endParaRPr lang="en-US" dirty="0"/>
          </a:p>
        </p:txBody>
      </p:sp>
    </p:spTree>
    <p:extLst>
      <p:ext uri="{BB962C8B-B14F-4D97-AF65-F5344CB8AC3E}">
        <p14:creationId xmlns:p14="http://schemas.microsoft.com/office/powerpoint/2010/main" val="17496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6DCA-8119-431F-AD06-FA1759C53BEB}"/>
              </a:ext>
            </a:extLst>
          </p:cNvPr>
          <p:cNvSpPr>
            <a:spLocks noGrp="1"/>
          </p:cNvSpPr>
          <p:nvPr>
            <p:ph type="title"/>
          </p:nvPr>
        </p:nvSpPr>
        <p:spPr/>
        <p:txBody>
          <a:bodyPr/>
          <a:lstStyle/>
          <a:p>
            <a:r>
              <a:rPr lang="en-US" dirty="0"/>
              <a:t>I. LỊCH SỬ MẠNG MÁY TÍNH</a:t>
            </a:r>
          </a:p>
        </p:txBody>
      </p:sp>
      <p:sp>
        <p:nvSpPr>
          <p:cNvPr id="3" name="Content Placeholder 2">
            <a:extLst>
              <a:ext uri="{FF2B5EF4-FFF2-40B4-BE49-F238E27FC236}">
                <a16:creationId xmlns:a16="http://schemas.microsoft.com/office/drawing/2014/main" id="{FC8C6964-0063-477E-BB75-4E531F8E0250}"/>
              </a:ext>
            </a:extLst>
          </p:cNvPr>
          <p:cNvSpPr>
            <a:spLocks noGrp="1"/>
          </p:cNvSpPr>
          <p:nvPr>
            <p:ph idx="1"/>
          </p:nvPr>
        </p:nvSpPr>
        <p:spPr/>
        <p:txBody>
          <a:bodyPr/>
          <a:lstStyle/>
          <a:p>
            <a:pPr algn="just"/>
            <a:r>
              <a:rPr lang="vi-VN" dirty="0"/>
              <a:t>Vào giữa thập niên 1980, người sử dụng dùng các máy tính độc lập bắt đầu chia sẻ các tập tin bằng cách dùng modem kết nối với các máy tính khác. </a:t>
            </a:r>
            <a:endParaRPr lang="en-US" dirty="0"/>
          </a:p>
          <a:p>
            <a:pPr algn="just"/>
            <a:r>
              <a:rPr lang="vi-VN" dirty="0"/>
              <a:t>Cách thức này được gọi là điểm nối điểm, hay truyền theo kiểu quay số</a:t>
            </a:r>
            <a:r>
              <a:rPr lang="en-US" dirty="0"/>
              <a:t>.</a:t>
            </a:r>
          </a:p>
        </p:txBody>
      </p:sp>
      <p:pic>
        <p:nvPicPr>
          <p:cNvPr id="5122" name="Picture 2" descr="Káº¿t quáº£ hÃ¬nh áº£nh cho káº¿t ná»i quay sá»">
            <a:extLst>
              <a:ext uri="{FF2B5EF4-FFF2-40B4-BE49-F238E27FC236}">
                <a16:creationId xmlns:a16="http://schemas.microsoft.com/office/drawing/2014/main" id="{AA160C31-B9D4-4569-868D-7C8F6CA85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624" y="3308415"/>
            <a:ext cx="5630825" cy="337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500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MẠNG STAR - BUS</a:t>
            </a:r>
          </a:p>
        </p:txBody>
      </p:sp>
      <p:sp>
        <p:nvSpPr>
          <p:cNvPr id="3" name="Content Placeholder 2"/>
          <p:cNvSpPr>
            <a:spLocks noGrp="1"/>
          </p:cNvSpPr>
          <p:nvPr>
            <p:ph idx="1"/>
          </p:nvPr>
        </p:nvSpPr>
        <p:spPr/>
        <p:txBody>
          <a:bodyPr/>
          <a:lstStyle/>
          <a:p>
            <a:endParaRPr lang="en-US" dirty="0"/>
          </a:p>
        </p:txBody>
      </p:sp>
      <p:pic>
        <p:nvPicPr>
          <p:cNvPr id="24578" name="Picture 2" descr="http://a9.vietbao.vn/images/vn902/2005/11/20508317-images806099_star-b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7772400" cy="2202874"/>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3856703"/>
            <a:ext cx="680606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4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MẠNG STAR RING</a:t>
            </a:r>
          </a:p>
        </p:txBody>
      </p:sp>
      <p:sp>
        <p:nvSpPr>
          <p:cNvPr id="3" name="Content Placeholder 2"/>
          <p:cNvSpPr>
            <a:spLocks noGrp="1"/>
          </p:cNvSpPr>
          <p:nvPr>
            <p:ph idx="1"/>
          </p:nvPr>
        </p:nvSpPr>
        <p:spPr/>
        <p:txBody>
          <a:bodyPr/>
          <a:lstStyle/>
          <a:p>
            <a:pPr algn="just"/>
            <a:r>
              <a:rPr lang="vi-VN" dirty="0"/>
              <a:t>Mạng </a:t>
            </a:r>
            <a:r>
              <a:rPr lang="vi-VN" b="1" dirty="0"/>
              <a:t>Star Ring </a:t>
            </a:r>
            <a:r>
              <a:rPr lang="vi-VN" dirty="0"/>
              <a:t>tương tự như mạng </a:t>
            </a:r>
            <a:r>
              <a:rPr lang="vi-VN" b="1" dirty="0"/>
              <a:t>Star Bus</a:t>
            </a:r>
            <a:r>
              <a:rPr lang="vi-VN" dirty="0"/>
              <a:t>. </a:t>
            </a:r>
            <a:endParaRPr lang="en-US" dirty="0"/>
          </a:p>
          <a:p>
            <a:pPr algn="just"/>
            <a:r>
              <a:rPr lang="vi-VN" dirty="0"/>
              <a:t>Các </a:t>
            </a:r>
            <a:r>
              <a:rPr lang="vi-VN" b="1" dirty="0"/>
              <a:t>Hub </a:t>
            </a:r>
            <a:r>
              <a:rPr lang="vi-VN" dirty="0"/>
              <a:t>trong kiến trúc </a:t>
            </a:r>
            <a:r>
              <a:rPr lang="vi-VN" b="1" dirty="0"/>
              <a:t>Star Bus </a:t>
            </a:r>
            <a:r>
              <a:rPr lang="vi-VN" dirty="0"/>
              <a:t>đều được nối với</a:t>
            </a:r>
            <a:r>
              <a:rPr lang="en-US" dirty="0"/>
              <a:t> </a:t>
            </a:r>
            <a:r>
              <a:rPr lang="vi-VN" dirty="0"/>
              <a:t>nhau bằng trục cáp thẳng (</a:t>
            </a:r>
            <a:r>
              <a:rPr lang="vi-VN" b="1" dirty="0"/>
              <a:t>bus</a:t>
            </a:r>
            <a:r>
              <a:rPr lang="vi-VN" dirty="0"/>
              <a:t>) trong khi </a:t>
            </a:r>
            <a:r>
              <a:rPr lang="vi-VN" b="1" dirty="0"/>
              <a:t>Hub </a:t>
            </a:r>
            <a:r>
              <a:rPr lang="vi-VN" dirty="0"/>
              <a:t>trong cấu hình </a:t>
            </a:r>
            <a:r>
              <a:rPr lang="vi-VN" b="1" dirty="0"/>
              <a:t>Star Ring </a:t>
            </a:r>
            <a:r>
              <a:rPr lang="vi-VN" dirty="0"/>
              <a:t>được nối theo dạng hình </a:t>
            </a:r>
            <a:r>
              <a:rPr lang="vi-VN" b="1" dirty="0"/>
              <a:t>Star</a:t>
            </a:r>
            <a:r>
              <a:rPr lang="en-US" b="1" dirty="0"/>
              <a:t> </a:t>
            </a:r>
            <a:r>
              <a:rPr lang="en-US" dirty="0" err="1"/>
              <a:t>với</a:t>
            </a:r>
            <a:r>
              <a:rPr lang="en-US" dirty="0"/>
              <a:t> </a:t>
            </a:r>
            <a:r>
              <a:rPr lang="en-US" dirty="0" err="1"/>
              <a:t>một</a:t>
            </a:r>
            <a:r>
              <a:rPr lang="en-US" dirty="0"/>
              <a:t> </a:t>
            </a:r>
            <a:r>
              <a:rPr lang="en-US" b="1" dirty="0"/>
              <a:t>Hub </a:t>
            </a:r>
            <a:r>
              <a:rPr lang="en-US" dirty="0" err="1"/>
              <a:t>chính</a:t>
            </a:r>
            <a:r>
              <a:rPr lang="en-US" dirty="0"/>
              <a:t>.</a:t>
            </a:r>
          </a:p>
        </p:txBody>
      </p:sp>
    </p:spTree>
    <p:extLst>
      <p:ext uri="{BB962C8B-B14F-4D97-AF65-F5344CB8AC3E}">
        <p14:creationId xmlns:p14="http://schemas.microsoft.com/office/powerpoint/2010/main" val="148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MẠNG STAR RING</a:t>
            </a:r>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06013"/>
            <a:ext cx="5257800" cy="439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290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7F9E-269F-2656-1FD8-64721790BD21}"/>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6E16042D-31D0-A56B-5300-340347029C0C}"/>
              </a:ext>
            </a:extLst>
          </p:cNvPr>
          <p:cNvSpPr>
            <a:spLocks noGrp="1"/>
          </p:cNvSpPr>
          <p:nvPr>
            <p:ph idx="1"/>
          </p:nvPr>
        </p:nvSpPr>
        <p:spPr/>
        <p:txBody>
          <a:bodyPr/>
          <a:lstStyle/>
          <a:p>
            <a:pPr marL="0" indent="0" algn="l">
              <a:buNone/>
            </a:pPr>
            <a:r>
              <a:rPr lang="vi-VN" sz="1600" b="1" i="0" dirty="0">
                <a:solidFill>
                  <a:srgbClr val="374151"/>
                </a:solidFill>
                <a:effectLst/>
                <a:latin typeface="Söhne"/>
              </a:rPr>
              <a:t>Câu 1: </a:t>
            </a:r>
            <a:r>
              <a:rPr lang="vi-VN" sz="1600" b="1" i="0" dirty="0" err="1">
                <a:solidFill>
                  <a:srgbClr val="374151"/>
                </a:solidFill>
                <a:effectLst/>
                <a:latin typeface="Söhne"/>
              </a:rPr>
              <a:t>Router</a:t>
            </a:r>
            <a:r>
              <a:rPr lang="vi-VN" sz="1600" b="1" i="0" dirty="0">
                <a:solidFill>
                  <a:srgbClr val="374151"/>
                </a:solidFill>
                <a:effectLst/>
                <a:latin typeface="Söhne"/>
              </a:rPr>
              <a:t> trong mạng máy tính có chức năng gì chính?</a:t>
            </a:r>
            <a:r>
              <a:rPr lang="vi-VN" sz="1600" b="0" i="0" dirty="0">
                <a:solidFill>
                  <a:srgbClr val="374151"/>
                </a:solidFill>
                <a:effectLst/>
                <a:latin typeface="Söhne"/>
              </a:rPr>
              <a:t> a. Tăng tốc độ mạng</a:t>
            </a:r>
            <a:br>
              <a:rPr lang="vi-VN" sz="1600" b="0" i="0" dirty="0">
                <a:solidFill>
                  <a:srgbClr val="374151"/>
                </a:solidFill>
                <a:effectLst/>
                <a:latin typeface="Söhne"/>
              </a:rPr>
            </a:br>
            <a:r>
              <a:rPr lang="vi-VN" sz="1600" b="0" i="0" dirty="0">
                <a:solidFill>
                  <a:srgbClr val="374151"/>
                </a:solidFill>
                <a:effectLst/>
                <a:latin typeface="Söhne"/>
              </a:rPr>
              <a:t>b. Kết nối các máy tính trong mạng với </a:t>
            </a:r>
            <a:r>
              <a:rPr lang="vi-VN" sz="1600" b="0" i="0" dirty="0" err="1">
                <a:solidFill>
                  <a:srgbClr val="374151"/>
                </a:solidFill>
                <a:effectLst/>
                <a:latin typeface="Söhne"/>
              </a:rPr>
              <a:t>Internet</a:t>
            </a:r>
            <a:br>
              <a:rPr lang="vi-VN" sz="1600" b="0" i="0" dirty="0">
                <a:solidFill>
                  <a:srgbClr val="374151"/>
                </a:solidFill>
                <a:effectLst/>
                <a:latin typeface="Söhne"/>
              </a:rPr>
            </a:br>
            <a:r>
              <a:rPr lang="vi-VN" sz="1600" b="0" i="0" dirty="0">
                <a:solidFill>
                  <a:srgbClr val="374151"/>
                </a:solidFill>
                <a:effectLst/>
                <a:latin typeface="Söhne"/>
              </a:rPr>
              <a:t>c. Bảo mật dữ liệu</a:t>
            </a:r>
            <a:br>
              <a:rPr lang="vi-VN" sz="1600" b="0" i="0" dirty="0">
                <a:solidFill>
                  <a:srgbClr val="374151"/>
                </a:solidFill>
                <a:effectLst/>
                <a:latin typeface="Söhne"/>
              </a:rPr>
            </a:br>
            <a:r>
              <a:rPr lang="vi-VN" sz="1600" b="0" i="0" dirty="0">
                <a:solidFill>
                  <a:srgbClr val="374151"/>
                </a:solidFill>
                <a:effectLst/>
                <a:latin typeface="Söhne"/>
              </a:rPr>
              <a:t>d. Lưu trữ dữ liệu</a:t>
            </a:r>
          </a:p>
          <a:p>
            <a:pPr marL="0" indent="0" algn="l">
              <a:buNone/>
            </a:pPr>
            <a:r>
              <a:rPr lang="vi-VN" sz="1600" b="1" i="0" dirty="0">
                <a:solidFill>
                  <a:srgbClr val="374151"/>
                </a:solidFill>
                <a:effectLst/>
                <a:latin typeface="Söhne"/>
              </a:rPr>
              <a:t>Câu 2: </a:t>
            </a:r>
            <a:r>
              <a:rPr lang="vi-VN" sz="1600" b="1" i="0" dirty="0" err="1">
                <a:solidFill>
                  <a:srgbClr val="374151"/>
                </a:solidFill>
                <a:effectLst/>
                <a:latin typeface="Söhne"/>
              </a:rPr>
              <a:t>Switch</a:t>
            </a:r>
            <a:r>
              <a:rPr lang="vi-VN" sz="1600" b="1" i="0" dirty="0">
                <a:solidFill>
                  <a:srgbClr val="374151"/>
                </a:solidFill>
                <a:effectLst/>
                <a:latin typeface="Söhne"/>
              </a:rPr>
              <a:t> trong mạng máy tính được sử dụng để làm gì?</a:t>
            </a:r>
            <a:r>
              <a:rPr lang="vi-VN" sz="1600" b="0" i="0" dirty="0">
                <a:solidFill>
                  <a:srgbClr val="374151"/>
                </a:solidFill>
                <a:effectLst/>
                <a:latin typeface="Söhne"/>
              </a:rPr>
              <a:t> a. Chia sẻ kết nối </a:t>
            </a:r>
            <a:r>
              <a:rPr lang="vi-VN" sz="1600" b="0" i="0" dirty="0" err="1">
                <a:solidFill>
                  <a:srgbClr val="374151"/>
                </a:solidFill>
                <a:effectLst/>
                <a:latin typeface="Söhne"/>
              </a:rPr>
              <a:t>Internet</a:t>
            </a:r>
            <a:br>
              <a:rPr lang="vi-VN" sz="1600" b="0" i="0" dirty="0">
                <a:solidFill>
                  <a:srgbClr val="374151"/>
                </a:solidFill>
                <a:effectLst/>
                <a:latin typeface="Söhne"/>
              </a:rPr>
            </a:br>
            <a:r>
              <a:rPr lang="vi-VN" sz="1600" b="0" i="0" dirty="0">
                <a:solidFill>
                  <a:srgbClr val="374151"/>
                </a:solidFill>
                <a:effectLst/>
                <a:latin typeface="Söhne"/>
              </a:rPr>
              <a:t>b. Kết nối các mạng khác nhau</a:t>
            </a:r>
            <a:br>
              <a:rPr lang="vi-VN" sz="1600" b="0" i="0" dirty="0">
                <a:solidFill>
                  <a:srgbClr val="374151"/>
                </a:solidFill>
                <a:effectLst/>
                <a:latin typeface="Söhne"/>
              </a:rPr>
            </a:br>
            <a:r>
              <a:rPr lang="vi-VN" sz="1600" b="0" i="0" dirty="0">
                <a:solidFill>
                  <a:srgbClr val="374151"/>
                </a:solidFill>
                <a:effectLst/>
                <a:latin typeface="Söhne"/>
              </a:rPr>
              <a:t>c. Kết nối nhiều máy tính trong một mạng</a:t>
            </a:r>
            <a:br>
              <a:rPr lang="vi-VN" sz="1600" b="0" i="0" dirty="0">
                <a:solidFill>
                  <a:srgbClr val="374151"/>
                </a:solidFill>
                <a:effectLst/>
                <a:latin typeface="Söhne"/>
              </a:rPr>
            </a:br>
            <a:r>
              <a:rPr lang="vi-VN" sz="1600" b="0" i="0" dirty="0">
                <a:solidFill>
                  <a:srgbClr val="374151"/>
                </a:solidFill>
                <a:effectLst/>
                <a:latin typeface="Söhne"/>
              </a:rPr>
              <a:t>d. Bảo vệ mạng khỏi </a:t>
            </a:r>
            <a:r>
              <a:rPr lang="vi-VN" sz="1600" b="0" i="0" dirty="0" err="1">
                <a:solidFill>
                  <a:srgbClr val="374151"/>
                </a:solidFill>
                <a:effectLst/>
                <a:latin typeface="Söhne"/>
              </a:rPr>
              <a:t>virus</a:t>
            </a:r>
            <a:endParaRPr lang="vi-VN" sz="1600" b="0" i="0" dirty="0">
              <a:solidFill>
                <a:srgbClr val="374151"/>
              </a:solidFill>
              <a:effectLst/>
              <a:latin typeface="Söhne"/>
            </a:endParaRPr>
          </a:p>
          <a:p>
            <a:pPr marL="0" indent="0" algn="l">
              <a:buNone/>
            </a:pPr>
            <a:r>
              <a:rPr lang="vi-VN" sz="1600" b="1" i="0" dirty="0">
                <a:solidFill>
                  <a:srgbClr val="374151"/>
                </a:solidFill>
                <a:effectLst/>
                <a:latin typeface="Söhne"/>
              </a:rPr>
              <a:t>Câu 3: Công dụng chính của </a:t>
            </a:r>
            <a:r>
              <a:rPr lang="vi-VN" sz="1600" b="1" i="0" dirty="0" err="1">
                <a:solidFill>
                  <a:srgbClr val="374151"/>
                </a:solidFill>
                <a:effectLst/>
                <a:latin typeface="Söhne"/>
              </a:rPr>
              <a:t>Firewall</a:t>
            </a:r>
            <a:r>
              <a:rPr lang="vi-VN" sz="1600" b="1" i="0" dirty="0">
                <a:solidFill>
                  <a:srgbClr val="374151"/>
                </a:solidFill>
                <a:effectLst/>
                <a:latin typeface="Söhne"/>
              </a:rPr>
              <a:t> là gì trong mạng máy tính?</a:t>
            </a:r>
            <a:r>
              <a:rPr lang="vi-VN" sz="1600" b="0" i="0" dirty="0">
                <a:solidFill>
                  <a:srgbClr val="374151"/>
                </a:solidFill>
                <a:effectLst/>
                <a:latin typeface="Söhne"/>
              </a:rPr>
              <a:t> a. Tăng tốc độ mạng</a:t>
            </a:r>
            <a:br>
              <a:rPr lang="vi-VN" sz="1600" b="0" i="0" dirty="0">
                <a:solidFill>
                  <a:srgbClr val="374151"/>
                </a:solidFill>
                <a:effectLst/>
                <a:latin typeface="Söhne"/>
              </a:rPr>
            </a:br>
            <a:r>
              <a:rPr lang="vi-VN" sz="1600" b="0" i="0" dirty="0">
                <a:solidFill>
                  <a:srgbClr val="374151"/>
                </a:solidFill>
                <a:effectLst/>
                <a:latin typeface="Söhne"/>
              </a:rPr>
              <a:t>b. Bảo vệ mạng khỏi tấn công mạng</a:t>
            </a:r>
            <a:br>
              <a:rPr lang="vi-VN" sz="1600" b="0" i="0" dirty="0">
                <a:solidFill>
                  <a:srgbClr val="374151"/>
                </a:solidFill>
                <a:effectLst/>
                <a:latin typeface="Söhne"/>
              </a:rPr>
            </a:br>
            <a:r>
              <a:rPr lang="vi-VN" sz="1600" b="0" i="0" dirty="0">
                <a:solidFill>
                  <a:srgbClr val="374151"/>
                </a:solidFill>
                <a:effectLst/>
                <a:latin typeface="Söhne"/>
              </a:rPr>
              <a:t>c. Mở rộng phạm vi mạng</a:t>
            </a:r>
            <a:br>
              <a:rPr lang="vi-VN" sz="1600" b="0" i="0" dirty="0">
                <a:solidFill>
                  <a:srgbClr val="374151"/>
                </a:solidFill>
                <a:effectLst/>
                <a:latin typeface="Söhne"/>
              </a:rPr>
            </a:br>
            <a:r>
              <a:rPr lang="vi-VN" sz="1600" b="0" i="0" dirty="0">
                <a:solidFill>
                  <a:srgbClr val="374151"/>
                </a:solidFill>
                <a:effectLst/>
                <a:latin typeface="Söhne"/>
              </a:rPr>
              <a:t>d. Tăng dung lượng lưu trữ</a:t>
            </a:r>
          </a:p>
          <a:p>
            <a:pPr marL="0" indent="0" algn="l">
              <a:buNone/>
            </a:pPr>
            <a:r>
              <a:rPr lang="vi-VN" sz="1600" b="1" i="0" dirty="0">
                <a:solidFill>
                  <a:srgbClr val="374151"/>
                </a:solidFill>
                <a:effectLst/>
                <a:latin typeface="Söhne"/>
              </a:rPr>
              <a:t>Câu 4: Access </a:t>
            </a:r>
            <a:r>
              <a:rPr lang="vi-VN" sz="1600" b="1" i="0" dirty="0" err="1">
                <a:solidFill>
                  <a:srgbClr val="374151"/>
                </a:solidFill>
                <a:effectLst/>
                <a:latin typeface="Söhne"/>
              </a:rPr>
              <a:t>Point</a:t>
            </a:r>
            <a:r>
              <a:rPr lang="vi-VN" sz="1600" b="1" i="0" dirty="0">
                <a:solidFill>
                  <a:srgbClr val="374151"/>
                </a:solidFill>
                <a:effectLst/>
                <a:latin typeface="Söhne"/>
              </a:rPr>
              <a:t> (AP) trong mạng </a:t>
            </a:r>
            <a:r>
              <a:rPr lang="vi-VN" sz="1600" b="1" i="0" dirty="0" err="1">
                <a:solidFill>
                  <a:srgbClr val="374151"/>
                </a:solidFill>
                <a:effectLst/>
                <a:latin typeface="Söhne"/>
              </a:rPr>
              <a:t>Wi-Fi</a:t>
            </a:r>
            <a:r>
              <a:rPr lang="vi-VN" sz="1600" b="1" i="0" dirty="0">
                <a:solidFill>
                  <a:srgbClr val="374151"/>
                </a:solidFill>
                <a:effectLst/>
                <a:latin typeface="Söhne"/>
              </a:rPr>
              <a:t> có nhiệm vụ gì?</a:t>
            </a:r>
            <a:r>
              <a:rPr lang="vi-VN" sz="1600" b="0" i="0" dirty="0">
                <a:solidFill>
                  <a:srgbClr val="374151"/>
                </a:solidFill>
                <a:effectLst/>
                <a:latin typeface="Söhne"/>
              </a:rPr>
              <a:t> a. Kết nối các mạng cá nhân</a:t>
            </a:r>
            <a:br>
              <a:rPr lang="vi-VN" sz="1600" b="0" i="0" dirty="0">
                <a:solidFill>
                  <a:srgbClr val="374151"/>
                </a:solidFill>
                <a:effectLst/>
                <a:latin typeface="Söhne"/>
              </a:rPr>
            </a:br>
            <a:r>
              <a:rPr lang="vi-VN" sz="1600" b="0" i="0" dirty="0">
                <a:solidFill>
                  <a:srgbClr val="374151"/>
                </a:solidFill>
                <a:effectLst/>
                <a:latin typeface="Söhne"/>
              </a:rPr>
              <a:t>b. Tạo ra mạng không dây</a:t>
            </a:r>
            <a:br>
              <a:rPr lang="vi-VN" sz="1600" b="0" i="0" dirty="0">
                <a:solidFill>
                  <a:srgbClr val="374151"/>
                </a:solidFill>
                <a:effectLst/>
                <a:latin typeface="Söhne"/>
              </a:rPr>
            </a:br>
            <a:r>
              <a:rPr lang="vi-VN" sz="1600" b="0" i="0" dirty="0">
                <a:solidFill>
                  <a:srgbClr val="374151"/>
                </a:solidFill>
                <a:effectLst/>
                <a:latin typeface="Söhne"/>
              </a:rPr>
              <a:t>c. Bảo mật dữ liệu</a:t>
            </a:r>
            <a:br>
              <a:rPr lang="vi-VN" sz="1600" b="0" i="0" dirty="0">
                <a:solidFill>
                  <a:srgbClr val="374151"/>
                </a:solidFill>
                <a:effectLst/>
                <a:latin typeface="Söhne"/>
              </a:rPr>
            </a:br>
            <a:r>
              <a:rPr lang="vi-VN" sz="1600" b="0" i="0" dirty="0">
                <a:solidFill>
                  <a:srgbClr val="374151"/>
                </a:solidFill>
                <a:effectLst/>
                <a:latin typeface="Söhne"/>
              </a:rPr>
              <a:t>d. Quản lý các địa chỉ IP</a:t>
            </a:r>
          </a:p>
          <a:p>
            <a:pPr marL="0" indent="0" algn="l">
              <a:buNone/>
            </a:pPr>
            <a:r>
              <a:rPr lang="vi-VN" sz="1600" b="1" i="0" dirty="0">
                <a:solidFill>
                  <a:srgbClr val="374151"/>
                </a:solidFill>
                <a:effectLst/>
                <a:latin typeface="Söhne"/>
              </a:rPr>
              <a:t>Câu 5: </a:t>
            </a:r>
            <a:r>
              <a:rPr lang="vi-VN" sz="1600" b="1" i="0" dirty="0" err="1">
                <a:solidFill>
                  <a:srgbClr val="374151"/>
                </a:solidFill>
                <a:effectLst/>
                <a:latin typeface="Söhne"/>
              </a:rPr>
              <a:t>Modem</a:t>
            </a:r>
            <a:r>
              <a:rPr lang="vi-VN" sz="1600" b="1" i="0" dirty="0">
                <a:solidFill>
                  <a:srgbClr val="374151"/>
                </a:solidFill>
                <a:effectLst/>
                <a:latin typeface="Söhne"/>
              </a:rPr>
              <a:t> trong mạng máy tính có chức năng gì?</a:t>
            </a:r>
            <a:r>
              <a:rPr lang="vi-VN" sz="1600" b="0" i="0" dirty="0">
                <a:solidFill>
                  <a:srgbClr val="374151"/>
                </a:solidFill>
                <a:effectLst/>
                <a:latin typeface="Söhne"/>
              </a:rPr>
              <a:t> a. Chia sẻ kết nối </a:t>
            </a:r>
            <a:r>
              <a:rPr lang="vi-VN" sz="1600" b="0" i="0" dirty="0" err="1">
                <a:solidFill>
                  <a:srgbClr val="374151"/>
                </a:solidFill>
                <a:effectLst/>
                <a:latin typeface="Söhne"/>
              </a:rPr>
              <a:t>Internet</a:t>
            </a:r>
            <a:br>
              <a:rPr lang="vi-VN" sz="1600" b="0" i="0" dirty="0">
                <a:solidFill>
                  <a:srgbClr val="374151"/>
                </a:solidFill>
                <a:effectLst/>
                <a:latin typeface="Söhne"/>
              </a:rPr>
            </a:br>
            <a:r>
              <a:rPr lang="vi-VN" sz="1600" b="0" i="0" dirty="0">
                <a:solidFill>
                  <a:srgbClr val="374151"/>
                </a:solidFill>
                <a:effectLst/>
                <a:latin typeface="Söhne"/>
              </a:rPr>
              <a:t>b. Chuyển đổi tín hiệu số thành tín hiệu </a:t>
            </a:r>
            <a:r>
              <a:rPr lang="vi-VN" sz="1600" b="0" i="0" dirty="0" err="1">
                <a:solidFill>
                  <a:srgbClr val="374151"/>
                </a:solidFill>
                <a:effectLst/>
                <a:latin typeface="Söhne"/>
              </a:rPr>
              <a:t>analog</a:t>
            </a:r>
            <a:r>
              <a:rPr lang="vi-VN" sz="1600" b="0" i="0" dirty="0">
                <a:solidFill>
                  <a:srgbClr val="374151"/>
                </a:solidFill>
                <a:effectLst/>
                <a:latin typeface="Söhne"/>
              </a:rPr>
              <a:t> và ngược lại</a:t>
            </a:r>
            <a:br>
              <a:rPr lang="vi-VN" sz="1600" b="0" i="0" dirty="0">
                <a:solidFill>
                  <a:srgbClr val="374151"/>
                </a:solidFill>
                <a:effectLst/>
                <a:latin typeface="Söhne"/>
              </a:rPr>
            </a:br>
            <a:r>
              <a:rPr lang="vi-VN" sz="1600" b="0" i="0" dirty="0">
                <a:solidFill>
                  <a:srgbClr val="374151"/>
                </a:solidFill>
                <a:effectLst/>
                <a:latin typeface="Söhne"/>
              </a:rPr>
              <a:t>c. Quản lý các thiết bị trong mạng</a:t>
            </a:r>
            <a:br>
              <a:rPr lang="vi-VN" sz="1600" b="0" i="0" dirty="0">
                <a:solidFill>
                  <a:srgbClr val="374151"/>
                </a:solidFill>
                <a:effectLst/>
                <a:latin typeface="Söhne"/>
              </a:rPr>
            </a:br>
            <a:r>
              <a:rPr lang="vi-VN" sz="1600" b="0" i="0" dirty="0">
                <a:solidFill>
                  <a:srgbClr val="374151"/>
                </a:solidFill>
                <a:effectLst/>
                <a:latin typeface="Söhne"/>
              </a:rPr>
              <a:t>d. Bảo vệ mạng khỏi </a:t>
            </a:r>
            <a:r>
              <a:rPr lang="vi-VN" sz="1600" b="0" i="0" dirty="0" err="1">
                <a:solidFill>
                  <a:srgbClr val="374151"/>
                </a:solidFill>
                <a:effectLst/>
                <a:latin typeface="Söhne"/>
              </a:rPr>
              <a:t>virus</a:t>
            </a:r>
            <a:endParaRPr lang="vi-VN" sz="1600" b="0" i="0" dirty="0">
              <a:solidFill>
                <a:srgbClr val="374151"/>
              </a:solidFill>
              <a:effectLst/>
              <a:latin typeface="Söhne"/>
            </a:endParaRPr>
          </a:p>
          <a:p>
            <a:pPr marL="0" indent="0">
              <a:buNone/>
            </a:pPr>
            <a:endParaRPr lang="en-US" sz="1600" dirty="0"/>
          </a:p>
        </p:txBody>
      </p:sp>
    </p:spTree>
    <p:extLst>
      <p:ext uri="{BB962C8B-B14F-4D97-AF65-F5344CB8AC3E}">
        <p14:creationId xmlns:p14="http://schemas.microsoft.com/office/powerpoint/2010/main" val="5196660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Ôn tập</a:t>
            </a:r>
          </a:p>
        </p:txBody>
      </p:sp>
      <p:sp>
        <p:nvSpPr>
          <p:cNvPr id="3" name="Content Placeholder 2"/>
          <p:cNvSpPr>
            <a:spLocks noGrp="1"/>
          </p:cNvSpPr>
          <p:nvPr>
            <p:ph idx="1"/>
          </p:nvPr>
        </p:nvSpPr>
        <p:spPr/>
        <p:txBody>
          <a:bodyPr/>
          <a:lstStyle/>
          <a:p>
            <a:r>
              <a:rPr lang="vi-VN"/>
              <a:t>Liệt kê các loại mạng máy tính và công dụng</a:t>
            </a:r>
          </a:p>
          <a:p>
            <a:r>
              <a:rPr lang="vi-VN"/>
              <a:t>Liệt kê các thiết bị mạng và công dụng</a:t>
            </a:r>
          </a:p>
          <a:p>
            <a:r>
              <a:rPr lang="vi-VN"/>
              <a:t>Liệt kê các topo mạng. </a:t>
            </a:r>
          </a:p>
          <a:p>
            <a:r>
              <a:rPr lang="vi-VN"/>
              <a:t>Dùng Mindmap tóm tắt nội dung chương 1.</a:t>
            </a:r>
          </a:p>
        </p:txBody>
      </p:sp>
    </p:spTree>
    <p:extLst>
      <p:ext uri="{BB962C8B-B14F-4D97-AF65-F5344CB8AC3E}">
        <p14:creationId xmlns:p14="http://schemas.microsoft.com/office/powerpoint/2010/main" val="1731484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B8CB-FF10-D4AF-6562-D94E0D3EF517}"/>
              </a:ext>
            </a:extLst>
          </p:cNvPr>
          <p:cNvSpPr>
            <a:spLocks noGrp="1"/>
          </p:cNvSpPr>
          <p:nvPr>
            <p:ph type="title"/>
          </p:nvPr>
        </p:nvSpPr>
        <p:spPr/>
        <p:txBody>
          <a:bodyPr/>
          <a:lstStyle/>
          <a:p>
            <a:r>
              <a:rPr lang="en-US" dirty="0"/>
              <a:t>                                                     Cisco Packet Tracer</a:t>
            </a:r>
          </a:p>
        </p:txBody>
      </p:sp>
      <p:graphicFrame>
        <p:nvGraphicFramePr>
          <p:cNvPr id="5" name="Content Placeholder 4">
            <a:extLst>
              <a:ext uri="{FF2B5EF4-FFF2-40B4-BE49-F238E27FC236}">
                <a16:creationId xmlns:a16="http://schemas.microsoft.com/office/drawing/2014/main" id="{161DDC46-8E8C-F3E5-5361-8F3E2BA8596E}"/>
              </a:ext>
            </a:extLst>
          </p:cNvPr>
          <p:cNvGraphicFramePr>
            <a:graphicFrameLocks noGrp="1"/>
          </p:cNvGraphicFramePr>
          <p:nvPr>
            <p:ph idx="1"/>
            <p:extLst>
              <p:ext uri="{D42A27DB-BD31-4B8C-83A1-F6EECF244321}">
                <p14:modId xmlns:p14="http://schemas.microsoft.com/office/powerpoint/2010/main" val="3315954402"/>
              </p:ext>
            </p:extLst>
          </p:nvPr>
        </p:nvGraphicFramePr>
        <p:xfrm>
          <a:off x="240632" y="103337"/>
          <a:ext cx="6782246" cy="6329076"/>
        </p:xfrm>
        <a:graphic>
          <a:graphicData uri="http://schemas.openxmlformats.org/drawingml/2006/table">
            <a:tbl>
              <a:tblPr/>
              <a:tblGrid>
                <a:gridCol w="555323">
                  <a:extLst>
                    <a:ext uri="{9D8B030D-6E8A-4147-A177-3AD203B41FA5}">
                      <a16:colId xmlns:a16="http://schemas.microsoft.com/office/drawing/2014/main" val="2063925680"/>
                    </a:ext>
                  </a:extLst>
                </a:gridCol>
                <a:gridCol w="1251494">
                  <a:extLst>
                    <a:ext uri="{9D8B030D-6E8A-4147-A177-3AD203B41FA5}">
                      <a16:colId xmlns:a16="http://schemas.microsoft.com/office/drawing/2014/main" val="1614616148"/>
                    </a:ext>
                  </a:extLst>
                </a:gridCol>
                <a:gridCol w="4975429">
                  <a:extLst>
                    <a:ext uri="{9D8B030D-6E8A-4147-A177-3AD203B41FA5}">
                      <a16:colId xmlns:a16="http://schemas.microsoft.com/office/drawing/2014/main" val="1526462919"/>
                    </a:ext>
                  </a:extLst>
                </a:gridCol>
              </a:tblGrid>
              <a:tr h="597488">
                <a:tc>
                  <a:txBody>
                    <a:bodyPr/>
                    <a:lstStyle/>
                    <a:p>
                      <a:r>
                        <a:rPr lang="en-US" sz="1100">
                          <a:effectLst/>
                        </a:rPr>
                        <a:t>1</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dirty="0">
                          <a:effectLst/>
                        </a:rPr>
                        <a:t>Menu Bar</a:t>
                      </a:r>
                      <a:endParaRPr lang="en-US" sz="1100" dirty="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This bar provides the </a:t>
                      </a:r>
                      <a:r>
                        <a:rPr lang="en-US" sz="1100" b="1">
                          <a:effectLst/>
                        </a:rPr>
                        <a:t>File</a:t>
                      </a:r>
                      <a:r>
                        <a:rPr lang="en-US" sz="1100">
                          <a:effectLst/>
                        </a:rPr>
                        <a:t>, </a:t>
                      </a:r>
                      <a:r>
                        <a:rPr lang="en-US" sz="1100" b="1">
                          <a:effectLst/>
                        </a:rPr>
                        <a:t>Edit</a:t>
                      </a:r>
                      <a:r>
                        <a:rPr lang="en-US" sz="1100">
                          <a:effectLst/>
                        </a:rPr>
                        <a:t>, </a:t>
                      </a:r>
                      <a:r>
                        <a:rPr lang="en-US" sz="1100" b="1">
                          <a:effectLst/>
                        </a:rPr>
                        <a:t>Options</a:t>
                      </a:r>
                      <a:r>
                        <a:rPr lang="en-US" sz="1100">
                          <a:effectLst/>
                        </a:rPr>
                        <a:t>, </a:t>
                      </a:r>
                      <a:r>
                        <a:rPr lang="en-US" sz="1100" b="1">
                          <a:effectLst/>
                        </a:rPr>
                        <a:t>View</a:t>
                      </a:r>
                      <a:r>
                        <a:rPr lang="en-US" sz="1100">
                          <a:effectLst/>
                        </a:rPr>
                        <a:t>, </a:t>
                      </a:r>
                      <a:r>
                        <a:rPr lang="en-US" sz="1100" b="1">
                          <a:effectLst/>
                        </a:rPr>
                        <a:t>Tools</a:t>
                      </a:r>
                      <a:r>
                        <a:rPr lang="en-US" sz="1100">
                          <a:effectLst/>
                        </a:rPr>
                        <a:t>, </a:t>
                      </a:r>
                      <a:r>
                        <a:rPr lang="en-US" sz="1100" b="1">
                          <a:effectLst/>
                        </a:rPr>
                        <a:t>Extensions</a:t>
                      </a:r>
                      <a:r>
                        <a:rPr lang="en-US" sz="1100">
                          <a:effectLst/>
                        </a:rPr>
                        <a:t>, and </a:t>
                      </a:r>
                      <a:r>
                        <a:rPr lang="en-US" sz="1100" b="1">
                          <a:effectLst/>
                        </a:rPr>
                        <a:t>Help</a:t>
                      </a:r>
                      <a:r>
                        <a:rPr lang="en-US" sz="1100">
                          <a:effectLst/>
                        </a:rPr>
                        <a:t> menus. You will find basic commands such as </a:t>
                      </a:r>
                      <a:r>
                        <a:rPr lang="en-US" sz="1100" b="1">
                          <a:effectLst/>
                        </a:rPr>
                        <a:t>Open</a:t>
                      </a:r>
                      <a:r>
                        <a:rPr lang="en-US" sz="1100">
                          <a:effectLst/>
                        </a:rPr>
                        <a:t>, </a:t>
                      </a:r>
                      <a:r>
                        <a:rPr lang="en-US" sz="1100" b="1">
                          <a:effectLst/>
                        </a:rPr>
                        <a:t>Save</a:t>
                      </a:r>
                      <a:r>
                        <a:rPr lang="en-US" sz="1100">
                          <a:effectLst/>
                        </a:rPr>
                        <a:t>, </a:t>
                      </a:r>
                      <a:r>
                        <a:rPr lang="en-US" sz="1100" b="1">
                          <a:effectLst/>
                        </a:rPr>
                        <a:t>Save as Pkz, Print</a:t>
                      </a:r>
                      <a:r>
                        <a:rPr lang="en-US" sz="1100">
                          <a:effectLst/>
                        </a:rPr>
                        <a:t>, and </a:t>
                      </a:r>
                      <a:r>
                        <a:rPr lang="en-US" sz="1100" b="1">
                          <a:effectLst/>
                        </a:rPr>
                        <a:t>Preferences</a:t>
                      </a:r>
                      <a:r>
                        <a:rPr lang="en-US" sz="1100">
                          <a:effectLst/>
                        </a:rPr>
                        <a:t> in these menus. You will also be able to access the </a:t>
                      </a:r>
                      <a:r>
                        <a:rPr lang="en-US" sz="1100" b="1">
                          <a:effectLst/>
                        </a:rPr>
                        <a:t>Activity Wizard</a:t>
                      </a:r>
                      <a:r>
                        <a:rPr lang="en-US" sz="1100">
                          <a:effectLst/>
                        </a:rPr>
                        <a:t> from the </a:t>
                      </a:r>
                      <a:r>
                        <a:rPr lang="en-US" sz="1100" b="1">
                          <a:effectLst/>
                        </a:rPr>
                        <a:t>Extensions</a:t>
                      </a:r>
                      <a:r>
                        <a:rPr lang="en-US" sz="1100">
                          <a:effectLst/>
                        </a:rPr>
                        <a:t> menu.</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989321154"/>
                  </a:ext>
                </a:extLst>
              </a:tr>
              <a:tr h="792882">
                <a:tc>
                  <a:txBody>
                    <a:bodyPr/>
                    <a:lstStyle/>
                    <a:p>
                      <a:pPr algn="just"/>
                      <a:r>
                        <a:rPr lang="en-US" sz="1100">
                          <a:effectLst/>
                        </a:rPr>
                        <a:t>2</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Main Tool Bar</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dirty="0">
                          <a:effectLst/>
                        </a:rPr>
                        <a:t>This bar provides shortcut icons to the </a:t>
                      </a:r>
                      <a:r>
                        <a:rPr lang="en-US" sz="1100" b="1" dirty="0">
                          <a:effectLst/>
                        </a:rPr>
                        <a:t>File</a:t>
                      </a:r>
                      <a:r>
                        <a:rPr lang="en-US" sz="1100" dirty="0">
                          <a:effectLst/>
                        </a:rPr>
                        <a:t> and </a:t>
                      </a:r>
                      <a:r>
                        <a:rPr lang="en-US" sz="1100" b="1" dirty="0">
                          <a:effectLst/>
                        </a:rPr>
                        <a:t>Edit</a:t>
                      </a:r>
                      <a:r>
                        <a:rPr lang="en-US" sz="1100" dirty="0">
                          <a:effectLst/>
                        </a:rPr>
                        <a:t> menu commands. This bar also provides buttons for </a:t>
                      </a:r>
                      <a:r>
                        <a:rPr lang="en-US" sz="1100" b="1" dirty="0">
                          <a:effectLst/>
                        </a:rPr>
                        <a:t>Copy</a:t>
                      </a:r>
                      <a:r>
                        <a:rPr lang="en-US" sz="1100" dirty="0">
                          <a:effectLst/>
                        </a:rPr>
                        <a:t>, </a:t>
                      </a:r>
                      <a:r>
                        <a:rPr lang="en-US" sz="1100" b="1" dirty="0">
                          <a:effectLst/>
                        </a:rPr>
                        <a:t>Paste</a:t>
                      </a:r>
                      <a:r>
                        <a:rPr lang="en-US" sz="1100" dirty="0">
                          <a:effectLst/>
                        </a:rPr>
                        <a:t>, </a:t>
                      </a:r>
                      <a:r>
                        <a:rPr lang="en-US" sz="1100" b="1" dirty="0">
                          <a:effectLst/>
                        </a:rPr>
                        <a:t>Undo</a:t>
                      </a:r>
                      <a:r>
                        <a:rPr lang="en-US" sz="1100" dirty="0">
                          <a:effectLst/>
                        </a:rPr>
                        <a:t>, </a:t>
                      </a:r>
                      <a:r>
                        <a:rPr lang="en-US" sz="1100" b="1" dirty="0">
                          <a:effectLst/>
                        </a:rPr>
                        <a:t>Redo</a:t>
                      </a:r>
                      <a:r>
                        <a:rPr lang="en-US" sz="1100" dirty="0">
                          <a:effectLst/>
                        </a:rPr>
                        <a:t>, </a:t>
                      </a:r>
                      <a:r>
                        <a:rPr lang="en-US" sz="1100" b="1" dirty="0">
                          <a:effectLst/>
                        </a:rPr>
                        <a:t>Zoom</a:t>
                      </a:r>
                      <a:r>
                        <a:rPr lang="en-US" sz="1100" dirty="0">
                          <a:effectLst/>
                        </a:rPr>
                        <a:t>, the </a:t>
                      </a:r>
                      <a:r>
                        <a:rPr lang="en-US" sz="1100" b="1" dirty="0">
                          <a:effectLst/>
                        </a:rPr>
                        <a:t>Drawing Palette</a:t>
                      </a:r>
                      <a:r>
                        <a:rPr lang="en-US" sz="1100" dirty="0">
                          <a:effectLst/>
                        </a:rPr>
                        <a:t>, and the </a:t>
                      </a:r>
                      <a:r>
                        <a:rPr lang="en-US" sz="1100" b="1" dirty="0">
                          <a:effectLst/>
                        </a:rPr>
                        <a:t>Custom Devices Dialog</a:t>
                      </a:r>
                      <a:r>
                        <a:rPr lang="en-US" sz="1100" dirty="0">
                          <a:effectLst/>
                        </a:rPr>
                        <a:t>. On the right, you will also find the </a:t>
                      </a:r>
                      <a:r>
                        <a:rPr lang="en-US" sz="1100" b="1" dirty="0">
                          <a:effectLst/>
                        </a:rPr>
                        <a:t>Network Information</a:t>
                      </a:r>
                      <a:r>
                        <a:rPr lang="en-US" sz="1100" dirty="0">
                          <a:effectLst/>
                        </a:rPr>
                        <a:t> button, which you can use to enter a description for the current network (or any text you wish to include).</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016553434"/>
                  </a:ext>
                </a:extLst>
              </a:tr>
              <a:tr h="548640">
                <a:tc>
                  <a:txBody>
                    <a:bodyPr/>
                    <a:lstStyle/>
                    <a:p>
                      <a:r>
                        <a:rPr lang="en-US" sz="1100">
                          <a:effectLst/>
                        </a:rPr>
                        <a:t>3</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Common Tools Bar</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dirty="0">
                          <a:effectLst/>
                        </a:rPr>
                        <a:t>This bar provides access to these commonly used workspace tools: </a:t>
                      </a:r>
                      <a:r>
                        <a:rPr lang="en-US" sz="1100" b="1" dirty="0">
                          <a:effectLst/>
                        </a:rPr>
                        <a:t>Select</a:t>
                      </a:r>
                      <a:r>
                        <a:rPr lang="en-US" sz="1100" dirty="0">
                          <a:effectLst/>
                        </a:rPr>
                        <a:t>, </a:t>
                      </a:r>
                      <a:r>
                        <a:rPr lang="en-US" sz="1100" b="1" dirty="0">
                          <a:effectLst/>
                        </a:rPr>
                        <a:t>Move Layout</a:t>
                      </a:r>
                      <a:r>
                        <a:rPr lang="en-US" sz="1100" dirty="0">
                          <a:effectLst/>
                        </a:rPr>
                        <a:t>, </a:t>
                      </a:r>
                      <a:r>
                        <a:rPr lang="en-US" sz="1100" b="1" dirty="0">
                          <a:effectLst/>
                        </a:rPr>
                        <a:t>Place Note</a:t>
                      </a:r>
                      <a:r>
                        <a:rPr lang="en-US" sz="1100" dirty="0">
                          <a:effectLst/>
                        </a:rPr>
                        <a:t>, </a:t>
                      </a:r>
                      <a:r>
                        <a:rPr lang="en-US" sz="1100" b="1" dirty="0">
                          <a:effectLst/>
                        </a:rPr>
                        <a:t>Delete</a:t>
                      </a:r>
                      <a:r>
                        <a:rPr lang="en-US" sz="1100" dirty="0">
                          <a:effectLst/>
                        </a:rPr>
                        <a:t>, </a:t>
                      </a:r>
                      <a:r>
                        <a:rPr lang="en-US" sz="1100" b="1" dirty="0">
                          <a:effectLst/>
                        </a:rPr>
                        <a:t>Inspect</a:t>
                      </a:r>
                      <a:r>
                        <a:rPr lang="en-US" sz="1100" dirty="0">
                          <a:effectLst/>
                        </a:rPr>
                        <a:t>, </a:t>
                      </a:r>
                      <a:r>
                        <a:rPr lang="en-US" sz="1100" b="1" dirty="0">
                          <a:effectLst/>
                        </a:rPr>
                        <a:t>Resize Shape</a:t>
                      </a:r>
                      <a:r>
                        <a:rPr lang="en-US" sz="1100" dirty="0">
                          <a:effectLst/>
                        </a:rPr>
                        <a:t>, </a:t>
                      </a:r>
                      <a:r>
                        <a:rPr lang="en-US" sz="1100" b="1" dirty="0">
                          <a:effectLst/>
                        </a:rPr>
                        <a:t>Add Simple PDU</a:t>
                      </a:r>
                      <a:r>
                        <a:rPr lang="en-US" sz="1100" dirty="0">
                          <a:effectLst/>
                        </a:rPr>
                        <a:t>, and </a:t>
                      </a:r>
                      <a:r>
                        <a:rPr lang="en-US" sz="1100" b="1" dirty="0">
                          <a:effectLst/>
                        </a:rPr>
                        <a:t>Add Complex PDU</a:t>
                      </a:r>
                      <a:r>
                        <a:rPr lang="en-US" sz="1100" dirty="0">
                          <a:effectLst/>
                        </a:rPr>
                        <a:t>. See “Workspace Basics” for more information.</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455209223"/>
                  </a:ext>
                </a:extLst>
              </a:tr>
              <a:tr h="1037124">
                <a:tc>
                  <a:txBody>
                    <a:bodyPr/>
                    <a:lstStyle/>
                    <a:p>
                      <a:r>
                        <a:rPr lang="en-US" sz="1100">
                          <a:effectLst/>
                        </a:rPr>
                        <a:t>4</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Logical/Physical Workspace and Navigation Bar</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dirty="0">
                          <a:effectLst/>
                        </a:rPr>
                        <a:t>You can toggle between the Physical Workspace and the Logical Workspace with the tabs on this bar. In Logical Workspace, this bar also allows you to go back to a previous level in a cluster, create a </a:t>
                      </a:r>
                      <a:r>
                        <a:rPr lang="en-US" sz="1100" b="1" dirty="0">
                          <a:effectLst/>
                        </a:rPr>
                        <a:t>New Cluster</a:t>
                      </a:r>
                      <a:r>
                        <a:rPr lang="en-US" sz="1100" dirty="0">
                          <a:effectLst/>
                        </a:rPr>
                        <a:t>, </a:t>
                      </a:r>
                      <a:r>
                        <a:rPr lang="en-US" sz="1100" b="1" dirty="0">
                          <a:effectLst/>
                        </a:rPr>
                        <a:t>Move Object</a:t>
                      </a:r>
                      <a:r>
                        <a:rPr lang="en-US" sz="1100" dirty="0">
                          <a:effectLst/>
                        </a:rPr>
                        <a:t>, </a:t>
                      </a:r>
                      <a:r>
                        <a:rPr lang="en-US" sz="1100" b="1" dirty="0">
                          <a:effectLst/>
                        </a:rPr>
                        <a:t>Set Tiled Background</a:t>
                      </a:r>
                      <a:r>
                        <a:rPr lang="en-US" sz="1100" dirty="0">
                          <a:effectLst/>
                        </a:rPr>
                        <a:t>, and </a:t>
                      </a:r>
                      <a:r>
                        <a:rPr lang="en-US" sz="1100" b="1" dirty="0">
                          <a:effectLst/>
                        </a:rPr>
                        <a:t>Viewport</a:t>
                      </a:r>
                      <a:r>
                        <a:rPr lang="en-US" sz="1100" dirty="0">
                          <a:effectLst/>
                        </a:rPr>
                        <a:t>. In Physical Workspace, this bar allows you to navigate through physical locations, create a </a:t>
                      </a:r>
                      <a:r>
                        <a:rPr lang="en-US" sz="1100" b="1" dirty="0">
                          <a:effectLst/>
                        </a:rPr>
                        <a:t>New City</a:t>
                      </a:r>
                      <a:r>
                        <a:rPr lang="en-US" sz="1100" dirty="0">
                          <a:effectLst/>
                        </a:rPr>
                        <a:t>, create a </a:t>
                      </a:r>
                      <a:r>
                        <a:rPr lang="en-US" sz="1100" b="1" dirty="0">
                          <a:effectLst/>
                        </a:rPr>
                        <a:t>New Building</a:t>
                      </a:r>
                      <a:r>
                        <a:rPr lang="en-US" sz="1100" dirty="0">
                          <a:effectLst/>
                        </a:rPr>
                        <a:t>, create a </a:t>
                      </a:r>
                      <a:r>
                        <a:rPr lang="en-US" sz="1100" b="1" dirty="0">
                          <a:effectLst/>
                        </a:rPr>
                        <a:t>New Closet</a:t>
                      </a:r>
                      <a:r>
                        <a:rPr lang="en-US" sz="1100" dirty="0">
                          <a:effectLst/>
                        </a:rPr>
                        <a:t>, </a:t>
                      </a:r>
                      <a:r>
                        <a:rPr lang="en-US" sz="1100" b="1" dirty="0">
                          <a:effectLst/>
                        </a:rPr>
                        <a:t>Move Object</a:t>
                      </a:r>
                      <a:r>
                        <a:rPr lang="en-US" sz="1100" dirty="0">
                          <a:effectLst/>
                        </a:rPr>
                        <a:t>, apply a </a:t>
                      </a:r>
                      <a:r>
                        <a:rPr lang="en-US" sz="1100" b="1" dirty="0">
                          <a:effectLst/>
                        </a:rPr>
                        <a:t>Grid</a:t>
                      </a:r>
                      <a:r>
                        <a:rPr lang="en-US" sz="1100" dirty="0">
                          <a:effectLst/>
                        </a:rPr>
                        <a:t> to the background, </a:t>
                      </a:r>
                      <a:r>
                        <a:rPr lang="en-US" sz="1100" b="1" dirty="0">
                          <a:effectLst/>
                        </a:rPr>
                        <a:t>Set Background</a:t>
                      </a:r>
                      <a:r>
                        <a:rPr lang="en-US" sz="1100" dirty="0">
                          <a:effectLst/>
                        </a:rPr>
                        <a:t>, and go to the </a:t>
                      </a:r>
                      <a:r>
                        <a:rPr lang="en-US" sz="1100" b="1" dirty="0">
                          <a:effectLst/>
                        </a:rPr>
                        <a:t>Working Closet</a:t>
                      </a:r>
                      <a:r>
                        <a:rPr lang="en-US" sz="1100" dirty="0">
                          <a:effectLst/>
                        </a:rPr>
                        <a:t>.</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3390969710"/>
                  </a:ext>
                </a:extLst>
              </a:tr>
              <a:tr h="255550">
                <a:tc>
                  <a:txBody>
                    <a:bodyPr/>
                    <a:lstStyle/>
                    <a:p>
                      <a:r>
                        <a:rPr lang="en-US" sz="1100">
                          <a:effectLst/>
                        </a:rPr>
                        <a:t>5</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Workspace</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This area is where you will create your network, watch simulations, and view many kinds of information and statistics.</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3872630851"/>
                  </a:ext>
                </a:extLst>
              </a:tr>
              <a:tr h="792882">
                <a:tc>
                  <a:txBody>
                    <a:bodyPr/>
                    <a:lstStyle/>
                    <a:p>
                      <a:r>
                        <a:rPr lang="en-US" sz="1100">
                          <a:effectLst/>
                        </a:rPr>
                        <a:t>6</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Realtime/Simulation Bar</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You can toggle between Realtime Mode and Simulation Mode with the tabs on this bar. This bar also provides buttons to </a:t>
                      </a:r>
                      <a:r>
                        <a:rPr lang="en-US" sz="1100" b="1">
                          <a:effectLst/>
                        </a:rPr>
                        <a:t>Power Cycle Devices</a:t>
                      </a:r>
                      <a:r>
                        <a:rPr lang="en-US" sz="1100">
                          <a:effectLst/>
                        </a:rPr>
                        <a:t> and </a:t>
                      </a:r>
                      <a:r>
                        <a:rPr lang="en-US" sz="1100" b="1">
                          <a:effectLst/>
                        </a:rPr>
                        <a:t>Fast Forward Time</a:t>
                      </a:r>
                      <a:r>
                        <a:rPr lang="en-US" sz="1100">
                          <a:effectLst/>
                        </a:rPr>
                        <a:t> as well as the </a:t>
                      </a:r>
                      <a:r>
                        <a:rPr lang="en-US" sz="1100" b="1">
                          <a:effectLst/>
                        </a:rPr>
                        <a:t>Play Control</a:t>
                      </a:r>
                      <a:r>
                        <a:rPr lang="en-US" sz="1100">
                          <a:effectLst/>
                        </a:rPr>
                        <a:t> buttons and the </a:t>
                      </a:r>
                      <a:r>
                        <a:rPr lang="en-US" sz="1100" b="1">
                          <a:effectLst/>
                        </a:rPr>
                        <a:t>Event List</a:t>
                      </a:r>
                      <a:r>
                        <a:rPr lang="en-US" sz="1100">
                          <a:effectLst/>
                        </a:rPr>
                        <a:t> toggle button in Simulation Mode. Also, it contains a clock that displays the relative </a:t>
                      </a:r>
                      <a:r>
                        <a:rPr lang="en-US" sz="1100" b="1">
                          <a:effectLst/>
                        </a:rPr>
                        <a:t>Time</a:t>
                      </a:r>
                      <a:r>
                        <a:rPr lang="en-US" sz="1100">
                          <a:effectLst/>
                        </a:rPr>
                        <a:t> in Realtime Mode and Simulation Mode.</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3594832806"/>
                  </a:ext>
                </a:extLst>
              </a:tr>
              <a:tr h="402095">
                <a:tc>
                  <a:txBody>
                    <a:bodyPr/>
                    <a:lstStyle/>
                    <a:p>
                      <a:r>
                        <a:rPr lang="en-US" sz="1100">
                          <a:effectLst/>
                        </a:rPr>
                        <a:t>7</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Network Component Box</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This box is where you choose devices and connections to put into the workspace. It contains the </a:t>
                      </a:r>
                      <a:r>
                        <a:rPr lang="en-US" sz="1100" b="1">
                          <a:effectLst/>
                        </a:rPr>
                        <a:t>Device-Type Selection</a:t>
                      </a:r>
                      <a:r>
                        <a:rPr lang="en-US" sz="1100">
                          <a:effectLst/>
                        </a:rPr>
                        <a:t> Box and the </a:t>
                      </a:r>
                      <a:r>
                        <a:rPr lang="en-US" sz="1100" b="1">
                          <a:effectLst/>
                        </a:rPr>
                        <a:t>Device-Specific Selection</a:t>
                      </a:r>
                      <a:r>
                        <a:rPr lang="en-US" sz="1100">
                          <a:effectLst/>
                        </a:rPr>
                        <a:t> Box.</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4279360613"/>
                  </a:ext>
                </a:extLst>
              </a:tr>
              <a:tr h="353246">
                <a:tc>
                  <a:txBody>
                    <a:bodyPr/>
                    <a:lstStyle/>
                    <a:p>
                      <a:r>
                        <a:rPr lang="en-US" sz="1100">
                          <a:effectLst/>
                        </a:rPr>
                        <a:t>8</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Device-Type Selection Box</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This box contains the type of devices and connections available in Packet Tracer. The </a:t>
                      </a:r>
                      <a:r>
                        <a:rPr lang="en-US" sz="1100" b="1">
                          <a:effectLst/>
                        </a:rPr>
                        <a:t>Device-Specific Selection</a:t>
                      </a:r>
                      <a:r>
                        <a:rPr lang="en-US" sz="1100">
                          <a:effectLst/>
                        </a:rPr>
                        <a:t> Box will change depending on which type of device you choose.</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781315459"/>
                  </a:ext>
                </a:extLst>
              </a:tr>
              <a:tr h="353246">
                <a:tc>
                  <a:txBody>
                    <a:bodyPr/>
                    <a:lstStyle/>
                    <a:p>
                      <a:r>
                        <a:rPr lang="en-US" sz="1100">
                          <a:effectLst/>
                        </a:rPr>
                        <a:t>9</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Device-Specific Selection Box</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a:effectLst/>
                        </a:rPr>
                        <a:t>This box is where you choose specifically which devices you want to put in your network and which connections to make.</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855385958"/>
                  </a:ext>
                </a:extLst>
              </a:tr>
              <a:tr h="353246">
                <a:tc>
                  <a:txBody>
                    <a:bodyPr/>
                    <a:lstStyle/>
                    <a:p>
                      <a:r>
                        <a:rPr lang="en-US" sz="1100">
                          <a:effectLst/>
                        </a:rPr>
                        <a:t>10</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r>
                        <a:rPr lang="en-US" sz="1100" b="1">
                          <a:effectLst/>
                        </a:rPr>
                        <a:t>User Created Packet Window*</a:t>
                      </a:r>
                      <a:endParaRPr lang="en-US" sz="1100">
                        <a:effectLst/>
                      </a:endParaRP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tc>
                  <a:txBody>
                    <a:bodyPr/>
                    <a:lstStyle/>
                    <a:p>
                      <a:pPr algn="just"/>
                      <a:r>
                        <a:rPr lang="en-US" sz="1100" dirty="0">
                          <a:effectLst/>
                        </a:rPr>
                        <a:t>This window manages the packets you put in the network during simulation scenarios. See the “Simulation Mode” section for more details.</a:t>
                      </a:r>
                    </a:p>
                  </a:txBody>
                  <a:tcPr marL="16961" marR="16961" marT="5654" marB="5654" anchor="ctr">
                    <a:lnL w="6350" cap="flat" cmpd="sng" algn="ctr">
                      <a:solidFill>
                        <a:srgbClr val="E2E2E2"/>
                      </a:solidFill>
                      <a:prstDash val="solid"/>
                      <a:round/>
                      <a:headEnd type="none" w="med" len="med"/>
                      <a:tailEnd type="none" w="med" len="med"/>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w="6350"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779848888"/>
                  </a:ext>
                </a:extLst>
              </a:tr>
            </a:tbl>
          </a:graphicData>
        </a:graphic>
      </p:graphicFrame>
      <p:sp>
        <p:nvSpPr>
          <p:cNvPr id="4" name="AutoShape 2" descr="interface PCK">
            <a:extLst>
              <a:ext uri="{FF2B5EF4-FFF2-40B4-BE49-F238E27FC236}">
                <a16:creationId xmlns:a16="http://schemas.microsoft.com/office/drawing/2014/main" id="{539FA0C9-B172-BB2A-BDC2-996B5CBD0A7E}"/>
              </a:ext>
            </a:extLst>
          </p:cNvPr>
          <p:cNvSpPr>
            <a:spLocks noChangeAspect="1" noChangeArrowheads="1"/>
          </p:cNvSpPr>
          <p:nvPr/>
        </p:nvSpPr>
        <p:spPr bwMode="auto">
          <a:xfrm>
            <a:off x="8761956" y="3267876"/>
            <a:ext cx="265899" cy="2658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nterface PCK">
            <a:extLst>
              <a:ext uri="{FF2B5EF4-FFF2-40B4-BE49-F238E27FC236}">
                <a16:creationId xmlns:a16="http://schemas.microsoft.com/office/drawing/2014/main" id="{F92B1247-A8CA-9376-CDB2-A59CDD4E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20" y="941537"/>
            <a:ext cx="5153080" cy="415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2517"/>
      </p:ext>
    </p:extLst>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B3D1D73-043F-4C36-8D92-AC5E229F8BFF}" vid="{1ED8D232-2326-4316-83FD-C16664DD1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395</TotalTime>
  <Words>5517</Words>
  <Application>Microsoft Office PowerPoint</Application>
  <PresentationFormat>Widescreen</PresentationFormat>
  <Paragraphs>527</Paragraphs>
  <Slides>95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3" baseType="lpstr">
      <vt:lpstr>Arial</vt:lpstr>
      <vt:lpstr>Calibri</vt:lpstr>
      <vt:lpstr>Söhne</vt:lpstr>
      <vt:lpstr>Times New Roman</vt:lpstr>
      <vt:lpstr>Tw Cen MT</vt:lpstr>
      <vt:lpstr>Wingdings</vt:lpstr>
      <vt:lpstr>Theme2</vt:lpstr>
      <vt:lpstr>Bitmap Image</vt:lpstr>
      <vt:lpstr>CHƯƠNG 1: TỔNG QUAN VỀ MẠNG MÁY TÍNH VÀ INTERNET</vt:lpstr>
      <vt:lpstr>About me</vt:lpstr>
      <vt:lpstr>Initial– Find a group https://www.facebook.com/groups/mkuit/</vt:lpstr>
      <vt:lpstr>NỘI DUNG</vt:lpstr>
      <vt:lpstr>I. LỊCH SỬ MẠNG MÁY TÍNH</vt:lpstr>
      <vt:lpstr>I. LỊCH SỬ MẠNG MÁY TÍNH</vt:lpstr>
      <vt:lpstr>I. LỊCH SỬ MẠNG MÁY TÍNH</vt:lpstr>
      <vt:lpstr>I. LỊCH SỬ MẠNG MÁY TÍNH</vt:lpstr>
      <vt:lpstr>I. LỊCH SỬ MẠNG MÁY TÍNH</vt:lpstr>
      <vt:lpstr>I. LỊCH SỬ MẠNG MÁY TÍNH</vt:lpstr>
      <vt:lpstr>II. KHÁI NIỆM MẠNG MÁY TÍNH</vt:lpstr>
      <vt:lpstr>II. KHÁI NIỆM MẠNG MÁY TÍNH</vt:lpstr>
      <vt:lpstr>II. KHÁI NIỆM MẠNG MÁY TÍNH</vt:lpstr>
      <vt:lpstr>PowerPoint Presentation</vt:lpstr>
      <vt:lpstr>III. CẤU TRÚC TỔNG QUÁT CỦA MẠNG MÁY TÍNH</vt:lpstr>
      <vt:lpstr>III. CẤU TRÚC TỔNG QUÁT CỦA MẠNG MÁY TÍNH</vt:lpstr>
      <vt:lpstr>III. CẤU TRÚC TỔNG QUÁT CỦA MẠNG MÁY TÍNH</vt:lpstr>
      <vt:lpstr>III. CẤU TRÚC TỔNG QUÁT CỦA MẠNG MÁY TÍNH</vt:lpstr>
      <vt:lpstr>PowerPoint Presentation</vt:lpstr>
      <vt:lpstr>IV. PHÂN LOẠI MẠNG MÁY TÍNH</vt:lpstr>
      <vt:lpstr>IV. PHÂN LOẠI MẠNG MÁY TÍNH</vt:lpstr>
      <vt:lpstr>IV. PHÂN LOẠI MẠNG MÁY TÍNH</vt:lpstr>
      <vt:lpstr>IV. PHÂN LOẠI MẠNG MÁY TÍNH</vt:lpstr>
      <vt:lpstr>V. ỨNG DỤNG CỦA MẠNG MÁY TÍNH</vt:lpstr>
      <vt:lpstr>V. ỨNG DỤNG CỦA MẠNG MÁY TÍNH</vt:lpstr>
      <vt:lpstr>PowerPoint Presentation</vt:lpstr>
      <vt:lpstr>V. ỨNG DỤNG CỦA MẠNG MÁY TÍNH</vt:lpstr>
      <vt:lpstr>PowerPoint Presentation</vt:lpstr>
      <vt:lpstr>V. ỨNG DỤNG CỦA MẠNG MÁY TÍNH</vt:lpstr>
      <vt:lpstr>Quiz</vt:lpstr>
      <vt:lpstr>VI. MỐI TƯƠNG QUAN GIỮA MẠNG MÁY TÍNH VÀ INTERNET</vt:lpstr>
      <vt:lpstr>VI.1. CÁC THÀNH PHẦN CỦA INTERNET</vt:lpstr>
      <vt:lpstr>VI.1. CÁC THÀNH PHẦN CỦA INTERNET</vt:lpstr>
      <vt:lpstr>VI.1. CÁC THÀNH PHẦN CỦA INTERNET</vt:lpstr>
      <vt:lpstr>VI.1. CÁC THÀNH PHẦN CỦA INTERNET</vt:lpstr>
      <vt:lpstr>PowerPoint Presentation</vt:lpstr>
      <vt:lpstr>Quiz</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VI.2 VẬN HÀNH CÁC GÓI TIN TRONG INTERNET</vt:lpstr>
      <vt:lpstr>VII. CÁC THÔNG SỐ CƠ BẢN TRÊN INTERNET</vt:lpstr>
      <vt:lpstr>VII.1. BĂNG THÔNG</vt:lpstr>
      <vt:lpstr>VII.1. BĂNG THÔNG</vt:lpstr>
      <vt:lpstr>VII.1. BĂNG THÔNG</vt:lpstr>
      <vt:lpstr>VII.1. BĂNG THÔNG</vt:lpstr>
      <vt:lpstr>VII.1. BĂNG THÔNG</vt:lpstr>
      <vt:lpstr>VII.2. ĐỘ TRỄ</vt:lpstr>
      <vt:lpstr>VII.2. ĐỘ TRỄ</vt:lpstr>
      <vt:lpstr>VII.2. ĐỘ TRỄ</vt:lpstr>
      <vt:lpstr>VII.3. MẤT GÓI TIN</vt:lpstr>
      <vt:lpstr>VII.3. MẤT GÓI TIN</vt:lpstr>
      <vt:lpstr>VIII. CÁC THIẾT BỊ MẠNG</vt:lpstr>
      <vt:lpstr>VIII. CÁC THIẾT BỊ MẠNG</vt:lpstr>
      <vt:lpstr>VIII.1 CARD MẠNG</vt:lpstr>
      <vt:lpstr>VIII.1 CARD MẠNG</vt:lpstr>
      <vt:lpstr>VIII.2 MODEM</vt:lpstr>
      <vt:lpstr>VIII.2 MODEM</vt:lpstr>
      <vt:lpstr>VIII.3 REPEATER (BỘ CHUYỂN TIẾP)</vt:lpstr>
      <vt:lpstr>VIII.3 REPEATER (BỘ CHUYỂN TIẾP)</vt:lpstr>
      <vt:lpstr>VIII.4 HUB (BỘ TẬP TRUNG)</vt:lpstr>
      <vt:lpstr>VIII.4 HUB (BỘ TẬP TRUNG)</vt:lpstr>
      <vt:lpstr>VIII.4 HUB (BỘ TẬP TRUNG)</vt:lpstr>
      <vt:lpstr>VIII.5 BRIDGE (CẦU NỐI)</vt:lpstr>
      <vt:lpstr>VIII.5 BRIDGE (CẦU NỐI)</vt:lpstr>
      <vt:lpstr>VIII.6 SWITCH (BỘ CHUYỂN MẠCH)</vt:lpstr>
      <vt:lpstr>VIII.6 SWITCH (BỘ CHUYỂN MẠCH)</vt:lpstr>
      <vt:lpstr>VIII.6 SWITCH (BỘ CHUYỂN MẠCH)</vt:lpstr>
      <vt:lpstr>VIII.7 ROUTER (BỘ ĐỊNH TUYẾN)</vt:lpstr>
      <vt:lpstr>VIII.7 ROUTER (BỘ ĐỊNH TUYẾN)</vt:lpstr>
      <vt:lpstr>VIII.7 GATEWAY (PROXY – CỔNG NỐI) </vt:lpstr>
      <vt:lpstr>Câu hỏi</vt:lpstr>
      <vt:lpstr>IX. TOPO MẠNG</vt:lpstr>
      <vt:lpstr>IX.1 PHƯƠNG THỨC NỐI MẠNG</vt:lpstr>
      <vt:lpstr>IX.1 PHƯƠNG THỨC NỐI MẠNG</vt:lpstr>
      <vt:lpstr>IX.1 PHƯƠNG THỨC NỐI MẠNG</vt:lpstr>
      <vt:lpstr>IX.1 PHƯƠNG THỨC NỐI MẠNG</vt:lpstr>
      <vt:lpstr>IX.2 CẤU TRÚC VẬT LÝ CỦA MẠNG</vt:lpstr>
      <vt:lpstr>DẠNG ĐƯỜNG THẲNG (BUS)</vt:lpstr>
      <vt:lpstr>DẠNG VÒNG TRÒN (RING)</vt:lpstr>
      <vt:lpstr>DẠNG HÌNH SAO (STAR)</vt:lpstr>
      <vt:lpstr>DẠNG MESH</vt:lpstr>
      <vt:lpstr>MẠNG STAR - BUS</vt:lpstr>
      <vt:lpstr>MẠNG STAR - BUS</vt:lpstr>
      <vt:lpstr>MẠNG STAR RING</vt:lpstr>
      <vt:lpstr>MẠNG STAR RING</vt:lpstr>
      <vt:lpstr>Quiz</vt:lpstr>
      <vt:lpstr>Ôn tập</vt:lpstr>
      <vt:lpstr>                                                     Cisco Packet Tracer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TỔNG QUAN VỀ MẠNG MÁY TÍNH VÀ INTERNET</dc:title>
  <dc:creator>huan luong</dc:creator>
  <cp:lastModifiedBy>Tran Son Hai</cp:lastModifiedBy>
  <cp:revision>35</cp:revision>
  <dcterms:created xsi:type="dcterms:W3CDTF">2018-09-07T17:12:14Z</dcterms:created>
  <dcterms:modified xsi:type="dcterms:W3CDTF">2024-04-10T01:01:33Z</dcterms:modified>
</cp:coreProperties>
</file>