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Source Han Sans" panose="020B0604020202020204" charset="-128"/>
      <p:regular r:id="rId19"/>
    </p:embeddedFont>
    <p:embeddedFont>
      <p:font typeface="Source Han Sans CN Bold" panose="020B0604020202020204" charset="-128"/>
      <p:regular r:id="rId20"/>
    </p:embeddedFont>
    <p:embeddedFont>
      <p:font typeface="Source Han Serif SC Regular" panose="020B0604020202020204" charset="-128"/>
      <p:regular r:id="rId21"/>
    </p:embeddedFont>
    <p:embeddedFont>
      <p:font typeface="思源黑体 CN Regular" panose="020B0604020202020204" charset="-128"/>
      <p:regular r:id="rId22"/>
    </p:embeddedFont>
    <p:embeddedFont>
      <p:font typeface="Poppins" panose="00000500000000000000" pitchFamily="2" charset="0"/>
      <p:regular r:id="rId23"/>
      <p:bold r:id="rId24"/>
    </p:embeddedFont>
    <p:embeddedFont>
      <p:font typeface="poppins-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线条 1"/>
          <p:cNvCxnSpPr/>
          <p:nvPr/>
        </p:nvCxnSpPr>
        <p:spPr>
          <a:xfrm>
            <a:off x="609601" y="230188"/>
            <a:ext cx="0" cy="4789715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prstDash val="solid"/>
            <a:miter/>
          </a:ln>
        </p:spPr>
      </p:cxnSp>
      <p:sp>
        <p:nvSpPr>
          <p:cNvPr id="5" name="标题 1"/>
          <p:cNvSpPr txBox="1"/>
          <p:nvPr/>
        </p:nvSpPr>
        <p:spPr>
          <a:xfrm>
            <a:off x="547688" y="4580911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线条 1"/>
          <p:cNvCxnSpPr/>
          <p:nvPr/>
        </p:nvCxnSpPr>
        <p:spPr>
          <a:xfrm>
            <a:off x="254000" y="596899"/>
            <a:ext cx="10109200" cy="0"/>
          </a:xfrm>
          <a:prstGeom prst="line">
            <a:avLst/>
          </a:prstGeom>
          <a:noFill/>
          <a:ln w="25400" cap="sq">
            <a:solidFill>
              <a:schemeClr val="bg1">
                <a:lumMod val="65000"/>
              </a:schemeClr>
            </a:solidFill>
            <a:prstDash val="dash"/>
            <a:miter/>
          </a:ln>
        </p:spPr>
      </p:cxnSp>
      <p:sp>
        <p:nvSpPr>
          <p:cNvPr id="7" name="标题 1"/>
          <p:cNvSpPr txBox="1"/>
          <p:nvPr/>
        </p:nvSpPr>
        <p:spPr>
          <a:xfrm rot="16200000">
            <a:off x="10367970" y="264715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992083" y="1769390"/>
            <a:ext cx="7989608" cy="21236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Visual Programming with HTML and JavaScript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H="1">
            <a:off x="253999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线条 1"/>
          <p:cNvCxnSpPr/>
          <p:nvPr/>
        </p:nvCxnSpPr>
        <p:spPr>
          <a:xfrm flipH="1">
            <a:off x="11582398" y="230188"/>
            <a:ext cx="0" cy="4789715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prstDash val="solid"/>
            <a:miter/>
          </a:ln>
        </p:spPr>
      </p:cxnSp>
      <p:sp>
        <p:nvSpPr>
          <p:cNvPr id="5" name="标题 1"/>
          <p:cNvSpPr txBox="1"/>
          <p:nvPr/>
        </p:nvSpPr>
        <p:spPr>
          <a:xfrm flipH="1">
            <a:off x="11530026" y="4580911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线条 1"/>
          <p:cNvCxnSpPr/>
          <p:nvPr/>
        </p:nvCxnSpPr>
        <p:spPr>
          <a:xfrm flipH="1">
            <a:off x="1828799" y="596899"/>
            <a:ext cx="10109200" cy="0"/>
          </a:xfrm>
          <a:prstGeom prst="line">
            <a:avLst/>
          </a:prstGeom>
          <a:noFill/>
          <a:ln w="25400" cap="sq">
            <a:solidFill>
              <a:schemeClr val="bg1">
                <a:lumMod val="65000"/>
              </a:schemeClr>
            </a:solidFill>
            <a:prstDash val="dash"/>
            <a:miter/>
          </a:ln>
        </p:spPr>
      </p:cxnSp>
      <p:sp>
        <p:nvSpPr>
          <p:cNvPr id="7" name="标题 1"/>
          <p:cNvSpPr txBox="1"/>
          <p:nvPr/>
        </p:nvSpPr>
        <p:spPr>
          <a:xfrm rot="5400000" flipH="1">
            <a:off x="1709744" y="264715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10308" y="1769390"/>
            <a:ext cx="3425191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PART.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314176" y="974226"/>
            <a:ext cx="1912620" cy="23749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10308" y="5114893"/>
            <a:ext cx="358271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210308" y="2955645"/>
            <a:ext cx="7011708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Building a Basic Image Slider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278504" y="1769390"/>
            <a:ext cx="2220589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04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2582535" y="3830100"/>
            <a:ext cx="5040000" cy="2304000"/>
          </a:xfrm>
          <a:prstGeom prst="round1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558346" y="1315640"/>
            <a:ext cx="5040000" cy="2304000"/>
          </a:xfrm>
          <a:prstGeom prst="round1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1302900" y="1130300"/>
            <a:ext cx="216000" cy="2160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318346" y="1315640"/>
            <a:ext cx="3240000" cy="2304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38100" cap="sq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7626013" y="3830100"/>
            <a:ext cx="3240000" cy="2304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38100" cap="sq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77987" y="5571798"/>
            <a:ext cx="648000" cy="648000"/>
          </a:xfrm>
          <a:prstGeom prst="rect">
            <a:avLst/>
          </a:prstGeom>
          <a:noFill/>
          <a:ln w="635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918346" y="1676682"/>
            <a:ext cx="432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Example HTML Code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918346" y="2116956"/>
            <a:ext cx="4320000" cy="11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html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2942535" y="4181345"/>
            <a:ext cx="432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Example CSS Code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2942535" y="4621619"/>
            <a:ext cx="4320000" cy="11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5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css</a:t>
            </a:r>
            <a:r>
              <a:rPr kumimoji="1" lang="en-US" altLang="zh-CN" sz="5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
.slider- container {
max- width: 1000px;
position: relative;
margin: auto;
}
.slide {
display: none;
}
.navigation- button {
text- align: center;
position: relative;
}
.dot {
cursor: pointer;
height: 15px;
width: 15px;
margin: 0 2px;
background- color: # </a:t>
            </a:r>
            <a:r>
              <a:rPr kumimoji="1" lang="en-US" altLang="zh-CN" sz="5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bbb</a:t>
            </a:r>
            <a:r>
              <a:rPr kumimoji="1" lang="en-US" altLang="zh-CN" sz="5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;
border- radius: 50%;
display: inline- block;
}
.active, .</a:t>
            </a:r>
            <a:r>
              <a:rPr kumimoji="1" lang="en-US" altLang="zh-CN" sz="5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dot:hover</a:t>
            </a:r>
            <a:r>
              <a:rPr kumimoji="1" lang="en-US" altLang="zh-CN" sz="5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{
background- color: # 717171;
}</a:t>
            </a:r>
            <a:endParaRPr kumimoji="1" lang="zh-CN" altLang="en-US" dirty="0"/>
          </a:p>
        </p:txBody>
      </p:sp>
      <p:sp>
        <p:nvSpPr>
          <p:cNvPr id="14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HTML Structure</a:t>
            </a:r>
            <a:endParaRPr kumimoji="1" lang="zh-CN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17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8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" name="图片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4464148" y="2304525"/>
            <a:ext cx="3238305" cy="395657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673101" y="945768"/>
            <a:ext cx="10845798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Example JavaScript Code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469649" y="4097332"/>
            <a:ext cx="3240000" cy="2160000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000000" scaled="0"/>
          </a:gradFill>
          <a:ln w="12700" cap="sq">
            <a:noFill/>
            <a:miter/>
          </a:ln>
          <a:effectLst/>
        </p:spPr>
        <p:txBody>
          <a:bodyPr vert="horz" wrap="square" lIns="274320" tIns="0" rIns="182880" bIns="274320" rtlCol="0" anchor="b"/>
          <a:lstStyle/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469649" y="2085006"/>
            <a:ext cx="3240000" cy="10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274320" tIns="0" rIns="182880" bIns="274320" rtlCol="0" anchor="b"/>
          <a:lstStyle/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017016" y="2347240"/>
            <a:ext cx="372117" cy="372117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accent1"/>
          </a:solidFill>
          <a:ln w="22225" cap="rnd">
            <a:noFill/>
            <a:round/>
            <a:headEnd/>
            <a:tailEnd/>
          </a:ln>
        </p:spPr>
        <p:txBody>
          <a:bodyPr vert="horz" wrap="square" lIns="121920" tIns="60960" rIns="121920" bIns="6096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017016" y="4170792"/>
            <a:ext cx="3508233" cy="929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112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// Hide all slides
for (let i = 0; i &lt; slides.length; i++) {
slides[i].style.display = "none";
dots[i].classList.remove("active");
}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048056" y="3742297"/>
            <a:ext cx="310037" cy="335845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/>
          </a:solidFill>
          <a:ln w="22225" cap="rnd">
            <a:noFill/>
            <a:round/>
            <a:headEnd/>
            <a:tailEnd/>
          </a:ln>
        </p:spPr>
        <p:txBody>
          <a:bodyPr vert="horz" wrap="square" lIns="121920" tIns="60960" rIns="121920" bIns="6096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809777" y="3827986"/>
            <a:ext cx="354985" cy="334581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1"/>
          </a:solidFill>
          <a:ln w="22225" cap="rnd">
            <a:noFill/>
            <a:round/>
            <a:headEnd/>
            <a:tailEnd/>
          </a:ln>
        </p:spPr>
        <p:txBody>
          <a:bodyPr vert="horz" wrap="square" lIns="121920" tIns="60960" rIns="121920" bIns="6096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808195" y="2347240"/>
            <a:ext cx="332751" cy="332800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ahLst/>
            <a:cxnLst/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accent1"/>
          </a:solidFill>
          <a:ln w="22225" cap="flat">
            <a:noFill/>
            <a:miter/>
            <a:headEnd/>
            <a:tailEnd/>
          </a:ln>
        </p:spPr>
        <p:txBody>
          <a:bodyPr vert="horz" wrap="square" lIns="121920" tIns="60960" rIns="121920" bIns="6096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3794683" y="5186423"/>
            <a:ext cx="370080" cy="32400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065248" y="5180483"/>
            <a:ext cx="324000" cy="324000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017016" y="2811892"/>
            <a:ext cx="3508233" cy="929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if (n != undefined) {
slideIndex = n;
}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017016" y="5669392"/>
            <a:ext cx="3508233" cy="929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112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// Show current slide
slideIndex = (slideIndex &gt;= slides.length) ? 0 : slideIndex;
slides[slideIndex].style.display = "block";
dots[slideIndex].classList.add("active");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63716" y="5542392"/>
            <a:ext cx="3508233" cy="929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1112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// Function to show slides
function showSlides(n) {
// Reset timer when manually changing slides
clearTimeout(timer);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63716" y="4170792"/>
            <a:ext cx="3508233" cy="929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928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// Initialize dots
for (let i = 0; i &lt; dots.length; i++) {
dots[i].addEventListener("click", function() {
showSlides(i);
});
}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63716" y="2684892"/>
            <a:ext cx="3508233" cy="929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928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javascript
let slideIndex = 0;
const slides = document.getElementsByClassName("slide");
const dots = document.getElementsByClassName("dot");
let timer;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JavaScript Functionality</a:t>
            </a:r>
            <a:endParaRPr kumimoji="1" lang="zh-CN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23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H="1">
            <a:off x="253999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线条 1"/>
          <p:cNvCxnSpPr/>
          <p:nvPr/>
        </p:nvCxnSpPr>
        <p:spPr>
          <a:xfrm flipH="1">
            <a:off x="11582398" y="230188"/>
            <a:ext cx="0" cy="4789715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prstDash val="solid"/>
            <a:miter/>
          </a:ln>
        </p:spPr>
      </p:cxnSp>
      <p:sp>
        <p:nvSpPr>
          <p:cNvPr id="5" name="标题 1"/>
          <p:cNvSpPr txBox="1"/>
          <p:nvPr/>
        </p:nvSpPr>
        <p:spPr>
          <a:xfrm flipH="1">
            <a:off x="11530026" y="4580911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线条 1"/>
          <p:cNvCxnSpPr/>
          <p:nvPr/>
        </p:nvCxnSpPr>
        <p:spPr>
          <a:xfrm flipH="1">
            <a:off x="1828799" y="596899"/>
            <a:ext cx="10109200" cy="0"/>
          </a:xfrm>
          <a:prstGeom prst="line">
            <a:avLst/>
          </a:prstGeom>
          <a:noFill/>
          <a:ln w="25400" cap="sq">
            <a:solidFill>
              <a:schemeClr val="bg1">
                <a:lumMod val="65000"/>
              </a:schemeClr>
            </a:solidFill>
            <a:prstDash val="dash"/>
            <a:miter/>
          </a:ln>
        </p:spPr>
      </p:cxnSp>
      <p:sp>
        <p:nvSpPr>
          <p:cNvPr id="7" name="标题 1"/>
          <p:cNvSpPr txBox="1"/>
          <p:nvPr/>
        </p:nvSpPr>
        <p:spPr>
          <a:xfrm rot="5400000" flipH="1">
            <a:off x="1709744" y="264715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10308" y="1769390"/>
            <a:ext cx="3425191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PART.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314176" y="974226"/>
            <a:ext cx="1912620" cy="23749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10308" y="5114893"/>
            <a:ext cx="358271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210308" y="2955645"/>
            <a:ext cx="7011708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Development Environment Setup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278504" y="1769390"/>
            <a:ext cx="2220589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05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205538" y="1540042"/>
            <a:ext cx="8319754" cy="1380175"/>
          </a:xfrm>
          <a:prstGeom prst="parallelogram">
            <a:avLst>
              <a:gd name="adj" fmla="val 6875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V="1">
            <a:off x="1654008" y="1820779"/>
            <a:ext cx="1524000" cy="1099438"/>
          </a:xfrm>
          <a:prstGeom prst="triangl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V="1">
            <a:off x="1654008" y="1540042"/>
            <a:ext cx="1524000" cy="1099438"/>
          </a:xfrm>
          <a:prstGeom prst="triangle">
            <a:avLst/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145214" y="1664368"/>
            <a:ext cx="541588" cy="52939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336757" y="2089761"/>
            <a:ext cx="6257129" cy="83045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48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Syntax highlighting for HTML, CSS, and JavaScript.
Smart completions with IntelliSense.
Debugging capabilities for JavaScript.
Formatting, code navigation, and refactoring tools.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flipV="1">
            <a:off x="1890211" y="2691584"/>
            <a:ext cx="255003" cy="18396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336756" y="1660633"/>
            <a:ext cx="6257128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472C4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Features of Visual Studio Code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205538" y="3737811"/>
            <a:ext cx="8319754" cy="1380175"/>
          </a:xfrm>
          <a:prstGeom prst="parallelogram">
            <a:avLst>
              <a:gd name="adj" fmla="val 6875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flipV="1">
            <a:off x="1654008" y="4018548"/>
            <a:ext cx="1524000" cy="1099438"/>
          </a:xfrm>
          <a:prstGeom prst="triangl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flipV="1">
            <a:off x="1654008" y="3737811"/>
            <a:ext cx="1524000" cy="1099438"/>
          </a:xfrm>
          <a:prstGeom prst="triangle">
            <a:avLst/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145214" y="3862137"/>
            <a:ext cx="541588" cy="52939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3336757" y="4287530"/>
            <a:ext cx="6257129" cy="83045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48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Open Visual Studio Code.
Create an HTML file.
Add JavaScript inline or as a separate file.
No need for Node.js for simple projects.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flipV="1">
            <a:off x="1890211" y="4889353"/>
            <a:ext cx="255003" cy="18396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3336756" y="3858402"/>
            <a:ext cx="6257128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472C4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Getting Started with Visual Studio Code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Visual Studio Code for HTML, CSS, and JavaScript</a:t>
            </a:r>
            <a:endParaRPr kumimoji="1" lang="zh-CN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21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2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H="1">
            <a:off x="253999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线条 1"/>
          <p:cNvCxnSpPr/>
          <p:nvPr/>
        </p:nvCxnSpPr>
        <p:spPr>
          <a:xfrm flipH="1">
            <a:off x="11582398" y="230188"/>
            <a:ext cx="0" cy="4789715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prstDash val="solid"/>
            <a:miter/>
          </a:ln>
        </p:spPr>
      </p:cxnSp>
      <p:sp>
        <p:nvSpPr>
          <p:cNvPr id="5" name="标题 1"/>
          <p:cNvSpPr txBox="1"/>
          <p:nvPr/>
        </p:nvSpPr>
        <p:spPr>
          <a:xfrm flipH="1">
            <a:off x="11530026" y="4580911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线条 1"/>
          <p:cNvCxnSpPr/>
          <p:nvPr/>
        </p:nvCxnSpPr>
        <p:spPr>
          <a:xfrm flipH="1">
            <a:off x="1828799" y="596899"/>
            <a:ext cx="10109200" cy="0"/>
          </a:xfrm>
          <a:prstGeom prst="line">
            <a:avLst/>
          </a:prstGeom>
          <a:noFill/>
          <a:ln w="25400" cap="sq">
            <a:solidFill>
              <a:schemeClr val="bg1">
                <a:lumMod val="65000"/>
              </a:schemeClr>
            </a:solidFill>
            <a:prstDash val="dash"/>
            <a:miter/>
          </a:ln>
        </p:spPr>
      </p:cxnSp>
      <p:sp>
        <p:nvSpPr>
          <p:cNvPr id="7" name="标题 1"/>
          <p:cNvSpPr txBox="1"/>
          <p:nvPr/>
        </p:nvSpPr>
        <p:spPr>
          <a:xfrm rot="5400000" flipH="1">
            <a:off x="1709744" y="264715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10308" y="1769390"/>
            <a:ext cx="3425191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PART.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314176" y="974226"/>
            <a:ext cx="1912620" cy="23749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10308" y="5114893"/>
            <a:ext cx="358271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210308" y="2955645"/>
            <a:ext cx="7011708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Conclusion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278504" y="1769390"/>
            <a:ext cx="2220589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06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1171563" y="1712258"/>
            <a:ext cx="5472000" cy="108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720481" y="1892257"/>
            <a:ext cx="720000" cy="7200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57150" cap="rnd">
            <a:noFill/>
            <a:round/>
          </a:ln>
          <a:effectLst>
            <a:outerShdw blurRad="254000" dist="127000" dir="540000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601210" y="1841120"/>
            <a:ext cx="3848100" cy="25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762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Visual programming combined with HTML and JavaScript enables rich, interactive presentations and applications.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900479" y="2072258"/>
            <a:ext cx="360004" cy="360000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flipH="1">
            <a:off x="660400" y="3092200"/>
            <a:ext cx="5472000" cy="108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209318" y="3272199"/>
            <a:ext cx="720000" cy="7200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57150" cap="rnd">
            <a:noFill/>
            <a:round/>
          </a:ln>
          <a:effectLst>
            <a:outerShdw blurRad="254000" dist="127000" dir="540000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090047" y="3361100"/>
            <a:ext cx="38481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729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Frameworks like Rete.js, reveal.js, and deck.js enhance visual programming and presentation capabilities.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flipH="1">
            <a:off x="1171563" y="4472143"/>
            <a:ext cx="5472000" cy="108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720481" y="4652143"/>
            <a:ext cx="720000" cy="7200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57150" cap="rnd">
            <a:noFill/>
            <a:round/>
          </a:ln>
          <a:effectLst>
            <a:outerShdw blurRad="254000" dist="127000" dir="540000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601210" y="4741043"/>
            <a:ext cx="38481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729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Developers can leverage these tools to create powerful visual interfaces and experiences.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389318" y="3483315"/>
            <a:ext cx="360000" cy="297770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ahLst/>
            <a:cxnLst/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918481" y="4827132"/>
            <a:ext cx="324000" cy="370021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306900" y="2278387"/>
            <a:ext cx="4212000" cy="27076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Key Takeaways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flipH="1">
            <a:off x="6681468" y="888522"/>
            <a:ext cx="5453148" cy="5453148"/>
          </a:xfrm>
          <a:prstGeom prst="arc">
            <a:avLst>
              <a:gd name="adj1" fmla="val 18633812"/>
              <a:gd name="adj2" fmla="val 3033281"/>
            </a:avLst>
          </a:prstGeom>
          <a:noFill/>
          <a:ln w="6350" cap="sq">
            <a:solidFill>
              <a:schemeClr val="bg1">
                <a:lumMod val="75000"/>
              </a:schemeClr>
            </a:solidFill>
            <a:miter/>
            <a:headEnd type="oval"/>
            <a:tailEnd type="oval"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59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Summary of Visual Programming with HTML and JavaScript</a:t>
            </a:r>
            <a:endParaRPr kumimoji="1" lang="zh-CN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21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2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线条 1"/>
          <p:cNvCxnSpPr/>
          <p:nvPr/>
        </p:nvCxnSpPr>
        <p:spPr>
          <a:xfrm>
            <a:off x="609601" y="230188"/>
            <a:ext cx="0" cy="4789715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prstDash val="solid"/>
            <a:miter/>
          </a:ln>
        </p:spPr>
      </p:cxnSp>
      <p:sp>
        <p:nvSpPr>
          <p:cNvPr id="5" name="标题 1"/>
          <p:cNvSpPr txBox="1"/>
          <p:nvPr/>
        </p:nvSpPr>
        <p:spPr>
          <a:xfrm>
            <a:off x="547688" y="4580911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线条 1"/>
          <p:cNvCxnSpPr/>
          <p:nvPr/>
        </p:nvCxnSpPr>
        <p:spPr>
          <a:xfrm>
            <a:off x="254000" y="596899"/>
            <a:ext cx="10109200" cy="0"/>
          </a:xfrm>
          <a:prstGeom prst="line">
            <a:avLst/>
          </a:prstGeom>
          <a:noFill/>
          <a:ln w="25400" cap="sq">
            <a:solidFill>
              <a:schemeClr val="bg1">
                <a:lumMod val="65000"/>
              </a:schemeClr>
            </a:solidFill>
            <a:prstDash val="dash"/>
            <a:miter/>
          </a:ln>
        </p:spPr>
      </p:cxnSp>
      <p:sp>
        <p:nvSpPr>
          <p:cNvPr id="7" name="标题 1"/>
          <p:cNvSpPr txBox="1"/>
          <p:nvPr/>
        </p:nvSpPr>
        <p:spPr>
          <a:xfrm rot="16200000">
            <a:off x="10367970" y="264715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992083" y="1769390"/>
            <a:ext cx="7989608" cy="21236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Thanks for your attention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65203" y="974226"/>
            <a:ext cx="1912620" cy="23749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398980" y="4746163"/>
            <a:ext cx="3582711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Here is where your presentation begins</a:t>
            </a:r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-1076339" y="1602920"/>
            <a:ext cx="3374421" cy="3336650"/>
          </a:xfrm>
          <a:custGeom>
            <a:avLst/>
            <a:gdLst>
              <a:gd name="connsiteX0" fmla="*/ 2883971 w 3841491"/>
              <a:gd name="connsiteY0" fmla="*/ 3798495 h 3798494"/>
              <a:gd name="connsiteX1" fmla="*/ 3679134 w 3841491"/>
              <a:gd name="connsiteY1" fmla="*/ 2463717 h 3798494"/>
              <a:gd name="connsiteX2" fmla="*/ 2643378 w 3841491"/>
              <a:gd name="connsiteY2" fmla="*/ 550616 h 3798494"/>
              <a:gd name="connsiteX3" fmla="*/ 1198096 w 3841491"/>
              <a:gd name="connsiteY3" fmla="*/ 550616 h 3798494"/>
              <a:gd name="connsiteX4" fmla="*/ 162340 w 3841491"/>
              <a:gd name="connsiteY4" fmla="*/ 2463717 h 3798494"/>
              <a:gd name="connsiteX5" fmla="*/ 957503 w 3841491"/>
              <a:gd name="connsiteY5" fmla="*/ 3798495 h 3798494"/>
            </a:gdLst>
            <a:ahLst/>
            <a:cxnLst/>
            <a:rect l="l" t="t" r="r" b="b"/>
            <a:pathLst>
              <a:path w="3841491" h="3798494">
                <a:moveTo>
                  <a:pt x="2883971" y="3798495"/>
                </a:moveTo>
                <a:cubicBezTo>
                  <a:pt x="3718770" y="3798495"/>
                  <a:pt x="4076616" y="3197871"/>
                  <a:pt x="3679134" y="2463717"/>
                </a:cubicBezTo>
                <a:lnTo>
                  <a:pt x="2643378" y="550616"/>
                </a:lnTo>
                <a:cubicBezTo>
                  <a:pt x="2245962" y="-183539"/>
                  <a:pt x="1595579" y="-183539"/>
                  <a:pt x="1198096" y="550616"/>
                </a:cubicBezTo>
                <a:lnTo>
                  <a:pt x="162340" y="2463717"/>
                </a:lnTo>
                <a:cubicBezTo>
                  <a:pt x="-235076" y="3198202"/>
                  <a:pt x="122638" y="3798495"/>
                  <a:pt x="957503" y="3798495"/>
                </a:cubicBezTo>
                <a:close/>
              </a:path>
            </a:pathLst>
          </a:custGeom>
          <a:solidFill>
            <a:schemeClr val="accent1"/>
          </a:solidFill>
          <a:ln w="661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0" y="6724650"/>
            <a:ext cx="12191741" cy="133510"/>
          </a:xfrm>
          <a:custGeom>
            <a:avLst/>
            <a:gdLst>
              <a:gd name="connsiteX0" fmla="*/ 0 w 12191741"/>
              <a:gd name="connsiteY0" fmla="*/ 0 h 341410"/>
              <a:gd name="connsiteX1" fmla="*/ 12191742 w 12191741"/>
              <a:gd name="connsiteY1" fmla="*/ 0 h 341410"/>
              <a:gd name="connsiteX2" fmla="*/ 12191742 w 12191741"/>
              <a:gd name="connsiteY2" fmla="*/ 341410 h 341410"/>
              <a:gd name="connsiteX3" fmla="*/ 0 w 12191741"/>
              <a:gd name="connsiteY3" fmla="*/ 341410 h 341410"/>
            </a:gdLst>
            <a:ahLst/>
            <a:cxnLst/>
            <a:rect l="l" t="t" r="r" b="b"/>
            <a:pathLst>
              <a:path w="12191741" h="341410">
                <a:moveTo>
                  <a:pt x="0" y="0"/>
                </a:moveTo>
                <a:lnTo>
                  <a:pt x="12191742" y="0"/>
                </a:lnTo>
                <a:lnTo>
                  <a:pt x="12191742" y="341410"/>
                </a:lnTo>
                <a:lnTo>
                  <a:pt x="0" y="3414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8604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6200000">
            <a:off x="2032302" y="3493059"/>
            <a:ext cx="468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009675" y="1080459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472C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515400" y="1151003"/>
            <a:ext cx="594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Introduction to Visual Programming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009675" y="1914198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472C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515400" y="1983302"/>
            <a:ext cx="594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Visual Programming Frameworks in JavaScript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009675" y="2747937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472C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515400" y="2815601"/>
            <a:ext cx="594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Creating Interactive Presentations with HTML and JavaScript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009675" y="3581676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472C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04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515400" y="3647900"/>
            <a:ext cx="594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Building a Basic Image Slider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009675" y="4415415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472C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05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515400" y="4480199"/>
            <a:ext cx="594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Development Environment Setup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009675" y="5249156"/>
            <a:ext cx="423953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472C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06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5515400" y="5312500"/>
            <a:ext cx="594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Conclusion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99315" y="1215169"/>
            <a:ext cx="3083598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4472C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C</a:t>
            </a:r>
            <a:r>
              <a:rPr kumimoji="1" lang="en-US" altLang="zh-CN" sz="4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ONTENTS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H="1">
            <a:off x="253999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线条 1"/>
          <p:cNvCxnSpPr/>
          <p:nvPr/>
        </p:nvCxnSpPr>
        <p:spPr>
          <a:xfrm flipH="1">
            <a:off x="11582398" y="230188"/>
            <a:ext cx="0" cy="4789715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prstDash val="solid"/>
            <a:miter/>
          </a:ln>
        </p:spPr>
      </p:cxnSp>
      <p:sp>
        <p:nvSpPr>
          <p:cNvPr id="5" name="标题 1"/>
          <p:cNvSpPr txBox="1"/>
          <p:nvPr/>
        </p:nvSpPr>
        <p:spPr>
          <a:xfrm flipH="1">
            <a:off x="11530026" y="4580911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线条 1"/>
          <p:cNvCxnSpPr/>
          <p:nvPr/>
        </p:nvCxnSpPr>
        <p:spPr>
          <a:xfrm flipH="1">
            <a:off x="1828799" y="596899"/>
            <a:ext cx="10109200" cy="0"/>
          </a:xfrm>
          <a:prstGeom prst="line">
            <a:avLst/>
          </a:prstGeom>
          <a:noFill/>
          <a:ln w="25400" cap="sq">
            <a:solidFill>
              <a:schemeClr val="bg1">
                <a:lumMod val="65000"/>
              </a:schemeClr>
            </a:solidFill>
            <a:prstDash val="dash"/>
            <a:miter/>
          </a:ln>
        </p:spPr>
      </p:cxnSp>
      <p:sp>
        <p:nvSpPr>
          <p:cNvPr id="7" name="标题 1"/>
          <p:cNvSpPr txBox="1"/>
          <p:nvPr/>
        </p:nvSpPr>
        <p:spPr>
          <a:xfrm rot="5400000" flipH="1">
            <a:off x="1709744" y="264715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10308" y="1769390"/>
            <a:ext cx="3425191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PART.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10308" y="5114893"/>
            <a:ext cx="358271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210308" y="2955645"/>
            <a:ext cx="7011708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Introduction to Visual Programming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278504" y="1769390"/>
            <a:ext cx="2220589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01</a:t>
            </a:r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880848" y="1843203"/>
            <a:ext cx="1132094" cy="1132094"/>
          </a:xfrm>
          <a:custGeom>
            <a:avLst/>
            <a:gdLst>
              <a:gd name="connsiteX0" fmla="*/ 231822 w 1390905"/>
              <a:gd name="connsiteY0" fmla="*/ 0 h 1390905"/>
              <a:gd name="connsiteX1" fmla="*/ 1390905 w 1390905"/>
              <a:gd name="connsiteY1" fmla="*/ 0 h 1390905"/>
              <a:gd name="connsiteX2" fmla="*/ 1390905 w 1390905"/>
              <a:gd name="connsiteY2" fmla="*/ 0 h 1390905"/>
              <a:gd name="connsiteX3" fmla="*/ 1390905 w 1390905"/>
              <a:gd name="connsiteY3" fmla="*/ 1159083 h 1390905"/>
              <a:gd name="connsiteX4" fmla="*/ 1159083 w 1390905"/>
              <a:gd name="connsiteY4" fmla="*/ 1390905 h 1390905"/>
              <a:gd name="connsiteX5" fmla="*/ 0 w 1390905"/>
              <a:gd name="connsiteY5" fmla="*/ 1390905 h 1390905"/>
              <a:gd name="connsiteX6" fmla="*/ 0 w 1390905"/>
              <a:gd name="connsiteY6" fmla="*/ 1390905 h 1390905"/>
              <a:gd name="connsiteX7" fmla="*/ 0 w 1390905"/>
              <a:gd name="connsiteY7" fmla="*/ 231822 h 1390905"/>
              <a:gd name="connsiteX8" fmla="*/ 231822 w 1390905"/>
              <a:gd name="connsiteY8" fmla="*/ 0 h 1390905"/>
            </a:gdLst>
            <a:ahLst/>
            <a:cxnLst/>
            <a:rect l="l" t="t" r="r" b="b"/>
            <a:pathLst>
              <a:path w="1390905" h="1390905">
                <a:moveTo>
                  <a:pt x="231822" y="0"/>
                </a:moveTo>
                <a:lnTo>
                  <a:pt x="1390905" y="0"/>
                </a:lnTo>
                <a:lnTo>
                  <a:pt x="1390905" y="0"/>
                </a:lnTo>
                <a:lnTo>
                  <a:pt x="1390905" y="1159083"/>
                </a:lnTo>
                <a:cubicBezTo>
                  <a:pt x="1390905" y="1287115"/>
                  <a:pt x="1287115" y="1390905"/>
                  <a:pt x="1159083" y="1390905"/>
                </a:cubicBezTo>
                <a:lnTo>
                  <a:pt x="0" y="1390905"/>
                </a:lnTo>
                <a:lnTo>
                  <a:pt x="0" y="1390905"/>
                </a:lnTo>
                <a:lnTo>
                  <a:pt x="0" y="231822"/>
                </a:lnTo>
                <a:cubicBezTo>
                  <a:pt x="0" y="103790"/>
                  <a:pt x="103790" y="0"/>
                  <a:pt x="231822" y="0"/>
                </a:cubicBezTo>
                <a:close/>
              </a:path>
            </a:pathLst>
          </a:custGeom>
          <a:solidFill>
            <a:schemeClr val="accent2">
              <a:hueOff val="0"/>
              <a:satOff val="0"/>
              <a:lumOff val="0"/>
              <a:alphaOff val="0"/>
            </a:schemeClr>
          </a:solidFill>
          <a:ln w="12700" cap="sq">
            <a:noFill/>
            <a:miter/>
          </a:ln>
        </p:spPr>
        <p:txBody>
          <a:bodyPr vert="horz" wrap="square" lIns="274146" tIns="274146" rIns="274146" bIns="274146" rtlCol="0" anchor="ctr"/>
          <a:lstStyle/>
          <a:p>
            <a:pPr algn="ctr">
              <a:lnSpc>
                <a:spcPct val="9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065234" y="1843203"/>
            <a:ext cx="1132094" cy="1132094"/>
          </a:xfrm>
          <a:custGeom>
            <a:avLst/>
            <a:gdLst>
              <a:gd name="connsiteX0" fmla="*/ 231822 w 1390905"/>
              <a:gd name="connsiteY0" fmla="*/ 0 h 1390905"/>
              <a:gd name="connsiteX1" fmla="*/ 1390905 w 1390905"/>
              <a:gd name="connsiteY1" fmla="*/ 0 h 1390905"/>
              <a:gd name="connsiteX2" fmla="*/ 1390905 w 1390905"/>
              <a:gd name="connsiteY2" fmla="*/ 0 h 1390905"/>
              <a:gd name="connsiteX3" fmla="*/ 1390905 w 1390905"/>
              <a:gd name="connsiteY3" fmla="*/ 1159083 h 1390905"/>
              <a:gd name="connsiteX4" fmla="*/ 1159083 w 1390905"/>
              <a:gd name="connsiteY4" fmla="*/ 1390905 h 1390905"/>
              <a:gd name="connsiteX5" fmla="*/ 0 w 1390905"/>
              <a:gd name="connsiteY5" fmla="*/ 1390905 h 1390905"/>
              <a:gd name="connsiteX6" fmla="*/ 0 w 1390905"/>
              <a:gd name="connsiteY6" fmla="*/ 1390905 h 1390905"/>
              <a:gd name="connsiteX7" fmla="*/ 0 w 1390905"/>
              <a:gd name="connsiteY7" fmla="*/ 231822 h 1390905"/>
              <a:gd name="connsiteX8" fmla="*/ 231822 w 1390905"/>
              <a:gd name="connsiteY8" fmla="*/ 0 h 1390905"/>
            </a:gdLst>
            <a:ahLst/>
            <a:cxnLst/>
            <a:rect l="l" t="t" r="r" b="b"/>
            <a:pathLst>
              <a:path w="1390905" h="1390905">
                <a:moveTo>
                  <a:pt x="1390905" y="231822"/>
                </a:moveTo>
                <a:lnTo>
                  <a:pt x="1390905" y="1390905"/>
                </a:lnTo>
                <a:lnTo>
                  <a:pt x="1390905" y="1390905"/>
                </a:lnTo>
                <a:lnTo>
                  <a:pt x="231822" y="1390905"/>
                </a:lnTo>
                <a:cubicBezTo>
                  <a:pt x="103790" y="1390905"/>
                  <a:pt x="0" y="1287115"/>
                  <a:pt x="0" y="1159083"/>
                </a:cubicBezTo>
                <a:lnTo>
                  <a:pt x="0" y="0"/>
                </a:lnTo>
                <a:lnTo>
                  <a:pt x="0" y="0"/>
                </a:lnTo>
                <a:lnTo>
                  <a:pt x="1159083" y="0"/>
                </a:lnTo>
                <a:cubicBezTo>
                  <a:pt x="1287115" y="0"/>
                  <a:pt x="1390905" y="103790"/>
                  <a:pt x="1390905" y="231822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274146" tIns="274146" rIns="274146" bIns="274146" rtlCol="0" anchor="ctr"/>
          <a:lstStyle/>
          <a:p>
            <a:pPr algn="ctr">
              <a:lnSpc>
                <a:spcPct val="9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065233" y="3027588"/>
            <a:ext cx="1132095" cy="1132095"/>
          </a:xfrm>
          <a:custGeom>
            <a:avLst/>
            <a:gdLst>
              <a:gd name="connsiteX0" fmla="*/ 231822 w 1390905"/>
              <a:gd name="connsiteY0" fmla="*/ 0 h 1390905"/>
              <a:gd name="connsiteX1" fmla="*/ 1390905 w 1390905"/>
              <a:gd name="connsiteY1" fmla="*/ 0 h 1390905"/>
              <a:gd name="connsiteX2" fmla="*/ 1390905 w 1390905"/>
              <a:gd name="connsiteY2" fmla="*/ 0 h 1390905"/>
              <a:gd name="connsiteX3" fmla="*/ 1390905 w 1390905"/>
              <a:gd name="connsiteY3" fmla="*/ 1159083 h 1390905"/>
              <a:gd name="connsiteX4" fmla="*/ 1159083 w 1390905"/>
              <a:gd name="connsiteY4" fmla="*/ 1390905 h 1390905"/>
              <a:gd name="connsiteX5" fmla="*/ 0 w 1390905"/>
              <a:gd name="connsiteY5" fmla="*/ 1390905 h 1390905"/>
              <a:gd name="connsiteX6" fmla="*/ 0 w 1390905"/>
              <a:gd name="connsiteY6" fmla="*/ 1390905 h 1390905"/>
              <a:gd name="connsiteX7" fmla="*/ 0 w 1390905"/>
              <a:gd name="connsiteY7" fmla="*/ 231822 h 1390905"/>
              <a:gd name="connsiteX8" fmla="*/ 231822 w 1390905"/>
              <a:gd name="connsiteY8" fmla="*/ 0 h 1390905"/>
            </a:gdLst>
            <a:ahLst/>
            <a:cxnLst/>
            <a:rect l="l" t="t" r="r" b="b"/>
            <a:pathLst>
              <a:path w="1390905" h="1390905">
                <a:moveTo>
                  <a:pt x="1159083" y="1390905"/>
                </a:moveTo>
                <a:lnTo>
                  <a:pt x="0" y="1390905"/>
                </a:lnTo>
                <a:lnTo>
                  <a:pt x="0" y="1390905"/>
                </a:lnTo>
                <a:lnTo>
                  <a:pt x="0" y="231822"/>
                </a:lnTo>
                <a:cubicBezTo>
                  <a:pt x="0" y="103790"/>
                  <a:pt x="103790" y="0"/>
                  <a:pt x="231822" y="0"/>
                </a:cubicBezTo>
                <a:lnTo>
                  <a:pt x="1390905" y="0"/>
                </a:lnTo>
                <a:lnTo>
                  <a:pt x="1390905" y="0"/>
                </a:lnTo>
                <a:lnTo>
                  <a:pt x="1390905" y="1159083"/>
                </a:lnTo>
                <a:cubicBezTo>
                  <a:pt x="1390905" y="1287115"/>
                  <a:pt x="1287115" y="1390905"/>
                  <a:pt x="1159083" y="1390905"/>
                </a:cubicBezTo>
                <a:close/>
              </a:path>
            </a:pathLst>
          </a:custGeom>
          <a:solidFill>
            <a:schemeClr val="accent2">
              <a:hueOff val="0"/>
              <a:satOff val="0"/>
              <a:lumOff val="0"/>
              <a:alphaOff val="0"/>
            </a:schemeClr>
          </a:solidFill>
          <a:ln w="12700" cap="sq">
            <a:noFill/>
            <a:miter/>
          </a:ln>
        </p:spPr>
        <p:txBody>
          <a:bodyPr vert="horz" wrap="square" lIns="274146" tIns="274146" rIns="274146" bIns="274146" rtlCol="0" anchor="ctr"/>
          <a:lstStyle/>
          <a:p>
            <a:pPr algn="ctr">
              <a:lnSpc>
                <a:spcPct val="9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880848" y="3027589"/>
            <a:ext cx="1132094" cy="1132094"/>
          </a:xfrm>
          <a:custGeom>
            <a:avLst/>
            <a:gdLst>
              <a:gd name="connsiteX0" fmla="*/ 231822 w 1390905"/>
              <a:gd name="connsiteY0" fmla="*/ 0 h 1390905"/>
              <a:gd name="connsiteX1" fmla="*/ 1390905 w 1390905"/>
              <a:gd name="connsiteY1" fmla="*/ 0 h 1390905"/>
              <a:gd name="connsiteX2" fmla="*/ 1390905 w 1390905"/>
              <a:gd name="connsiteY2" fmla="*/ 0 h 1390905"/>
              <a:gd name="connsiteX3" fmla="*/ 1390905 w 1390905"/>
              <a:gd name="connsiteY3" fmla="*/ 1159083 h 1390905"/>
              <a:gd name="connsiteX4" fmla="*/ 1159083 w 1390905"/>
              <a:gd name="connsiteY4" fmla="*/ 1390905 h 1390905"/>
              <a:gd name="connsiteX5" fmla="*/ 0 w 1390905"/>
              <a:gd name="connsiteY5" fmla="*/ 1390905 h 1390905"/>
              <a:gd name="connsiteX6" fmla="*/ 0 w 1390905"/>
              <a:gd name="connsiteY6" fmla="*/ 1390905 h 1390905"/>
              <a:gd name="connsiteX7" fmla="*/ 0 w 1390905"/>
              <a:gd name="connsiteY7" fmla="*/ 231822 h 1390905"/>
              <a:gd name="connsiteX8" fmla="*/ 231822 w 1390905"/>
              <a:gd name="connsiteY8" fmla="*/ 0 h 1390905"/>
            </a:gdLst>
            <a:ahLst/>
            <a:cxnLst/>
            <a:rect l="l" t="t" r="r" b="b"/>
            <a:pathLst>
              <a:path w="1390905" h="1390905">
                <a:moveTo>
                  <a:pt x="0" y="1159083"/>
                </a:moveTo>
                <a:lnTo>
                  <a:pt x="0" y="0"/>
                </a:lnTo>
                <a:lnTo>
                  <a:pt x="0" y="0"/>
                </a:lnTo>
                <a:lnTo>
                  <a:pt x="1159083" y="0"/>
                </a:lnTo>
                <a:cubicBezTo>
                  <a:pt x="1287115" y="0"/>
                  <a:pt x="1390905" y="103790"/>
                  <a:pt x="1390905" y="231822"/>
                </a:cubicBezTo>
                <a:lnTo>
                  <a:pt x="1390905" y="1390905"/>
                </a:lnTo>
                <a:lnTo>
                  <a:pt x="1390905" y="1390905"/>
                </a:lnTo>
                <a:lnTo>
                  <a:pt x="231822" y="1390905"/>
                </a:lnTo>
                <a:cubicBezTo>
                  <a:pt x="103790" y="1390905"/>
                  <a:pt x="0" y="1287115"/>
                  <a:pt x="0" y="1159083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274146" tIns="274146" rIns="274146" bIns="274146" rtlCol="0" anchor="ctr"/>
          <a:lstStyle/>
          <a:p>
            <a:pPr algn="ctr">
              <a:lnSpc>
                <a:spcPct val="9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298743" y="1966845"/>
            <a:ext cx="209327" cy="209327"/>
          </a:xfrm>
          <a:prstGeom prst="ellipse">
            <a:avLst/>
          </a:prstGeom>
          <a:solidFill>
            <a:schemeClr val="accent2">
              <a:alpha val="9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298743" y="3231647"/>
            <a:ext cx="209327" cy="20932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671230" y="2788415"/>
            <a:ext cx="209327" cy="20932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02607" y="4904222"/>
            <a:ext cx="10374086" cy="1147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Definition and Benefits</a:t>
            </a:r>
            <a:endParaRPr kumimoji="1" lang="zh-CN" altLang="en-US"/>
          </a:p>
        </p:txBody>
      </p:sp>
      <p:cxnSp>
        <p:nvCxnSpPr>
          <p:cNvPr id="12" name="线条 1"/>
          <p:cNvCxnSpPr/>
          <p:nvPr/>
        </p:nvCxnSpPr>
        <p:spPr>
          <a:xfrm>
            <a:off x="663212" y="4680814"/>
            <a:ext cx="10852876" cy="0"/>
          </a:xfrm>
          <a:prstGeom prst="line">
            <a:avLst/>
          </a:prstGeom>
          <a:noFill/>
          <a:ln w="12700" cap="sq">
            <a:solidFill>
              <a:schemeClr val="bg1">
                <a:lumMod val="65000"/>
              </a:schemeClr>
            </a:solidFill>
            <a:miter/>
            <a:headEnd type="oval" w="med" len="med"/>
            <a:tailEnd type="oval"/>
          </a:ln>
        </p:spPr>
      </p:cxnSp>
      <p:sp>
        <p:nvSpPr>
          <p:cNvPr id="13" name="标题 1"/>
          <p:cNvSpPr txBox="1"/>
          <p:nvPr/>
        </p:nvSpPr>
        <p:spPr>
          <a:xfrm>
            <a:off x="5363160" y="2271740"/>
            <a:ext cx="322498" cy="34934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343511" y="3483656"/>
            <a:ext cx="355570" cy="322365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461220" y="3423550"/>
            <a:ext cx="340119" cy="340169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ahLst/>
            <a:cxnLst/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985534" y="2766646"/>
            <a:ext cx="3530553" cy="110240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Enables program creation with minimal traditional coding.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60400" y="1945076"/>
            <a:ext cx="3474113" cy="110240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Visual programming is a programming paradigm using graphical elements.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60400" y="3231647"/>
            <a:ext cx="3474113" cy="110240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Facilitates building interactive applications.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481059" y="2281780"/>
            <a:ext cx="349344" cy="329264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Overview of Visual Programming</a:t>
            </a:r>
            <a:endParaRPr kumimoji="1" lang="zh-CN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23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H="1">
            <a:off x="253999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dirty="0"/>
          </a:p>
        </p:txBody>
      </p:sp>
      <p:cxnSp>
        <p:nvCxnSpPr>
          <p:cNvPr id="4" name="线条 1"/>
          <p:cNvCxnSpPr/>
          <p:nvPr/>
        </p:nvCxnSpPr>
        <p:spPr>
          <a:xfrm flipH="1">
            <a:off x="11582398" y="230188"/>
            <a:ext cx="0" cy="4789715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prstDash val="solid"/>
            <a:miter/>
          </a:ln>
        </p:spPr>
      </p:cxnSp>
      <p:sp>
        <p:nvSpPr>
          <p:cNvPr id="5" name="标题 1"/>
          <p:cNvSpPr txBox="1"/>
          <p:nvPr/>
        </p:nvSpPr>
        <p:spPr>
          <a:xfrm flipH="1">
            <a:off x="11530026" y="4580911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线条 1"/>
          <p:cNvCxnSpPr/>
          <p:nvPr/>
        </p:nvCxnSpPr>
        <p:spPr>
          <a:xfrm flipH="1">
            <a:off x="1828799" y="596899"/>
            <a:ext cx="10109200" cy="0"/>
          </a:xfrm>
          <a:prstGeom prst="line">
            <a:avLst/>
          </a:prstGeom>
          <a:noFill/>
          <a:ln w="25400" cap="sq">
            <a:solidFill>
              <a:schemeClr val="bg1">
                <a:lumMod val="65000"/>
              </a:schemeClr>
            </a:solidFill>
            <a:prstDash val="dash"/>
            <a:miter/>
          </a:ln>
        </p:spPr>
      </p:cxnSp>
      <p:sp>
        <p:nvSpPr>
          <p:cNvPr id="7" name="标题 1"/>
          <p:cNvSpPr txBox="1"/>
          <p:nvPr/>
        </p:nvSpPr>
        <p:spPr>
          <a:xfrm rot="5400000" flipH="1">
            <a:off x="1709744" y="264715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10308" y="1769390"/>
            <a:ext cx="3425191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PART.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314176" y="974226"/>
            <a:ext cx="1912620" cy="23749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10308" y="5114893"/>
            <a:ext cx="358271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210308" y="2955645"/>
            <a:ext cx="7011708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Visual Programming Frameworks in JavaScript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278504" y="1769390"/>
            <a:ext cx="2220589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02</a:t>
            </a:r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9751" y="1405774"/>
            <a:ext cx="476250" cy="377952"/>
          </a:xfrm>
          <a:custGeom>
            <a:avLst/>
            <a:gdLst>
              <a:gd name="connsiteX0" fmla="*/ 476250 w 476250"/>
              <a:gd name="connsiteY0" fmla="*/ 0 h 377952"/>
              <a:gd name="connsiteX1" fmla="*/ 476250 w 476250"/>
              <a:gd name="connsiteY1" fmla="*/ 81725 h 377952"/>
              <a:gd name="connsiteX2" fmla="*/ 367570 w 476250"/>
              <a:gd name="connsiteY2" fmla="*/ 187452 h 377952"/>
              <a:gd name="connsiteX3" fmla="*/ 476250 w 476250"/>
              <a:gd name="connsiteY3" fmla="*/ 187452 h 377952"/>
              <a:gd name="connsiteX4" fmla="*/ 476250 w 476250"/>
              <a:gd name="connsiteY4" fmla="*/ 377952 h 377952"/>
              <a:gd name="connsiteX5" fmla="*/ 285750 w 476250"/>
              <a:gd name="connsiteY5" fmla="*/ 377952 h 377952"/>
              <a:gd name="connsiteX6" fmla="*/ 285750 w 476250"/>
              <a:gd name="connsiteY6" fmla="*/ 187452 h 377952"/>
              <a:gd name="connsiteX7" fmla="*/ 476250 w 476250"/>
              <a:gd name="connsiteY7" fmla="*/ 0 h 377952"/>
              <a:gd name="connsiteX8" fmla="*/ 190500 w 476250"/>
              <a:gd name="connsiteY8" fmla="*/ 0 h 377952"/>
              <a:gd name="connsiteX9" fmla="*/ 190500 w 476250"/>
              <a:gd name="connsiteY9" fmla="*/ 81725 h 377952"/>
              <a:gd name="connsiteX10" fmla="*/ 81820 w 476250"/>
              <a:gd name="connsiteY10" fmla="*/ 187452 h 377952"/>
              <a:gd name="connsiteX11" fmla="*/ 190500 w 476250"/>
              <a:gd name="connsiteY11" fmla="*/ 187452 h 377952"/>
              <a:gd name="connsiteX12" fmla="*/ 190500 w 476250"/>
              <a:gd name="connsiteY12" fmla="*/ 377952 h 377952"/>
              <a:gd name="connsiteX13" fmla="*/ 0 w 476250"/>
              <a:gd name="connsiteY13" fmla="*/ 377952 h 377952"/>
              <a:gd name="connsiteX14" fmla="*/ 0 w 476250"/>
              <a:gd name="connsiteY14" fmla="*/ 187452 h 377952"/>
              <a:gd name="connsiteX15" fmla="*/ 190500 w 476250"/>
              <a:gd name="connsiteY15" fmla="*/ 0 h 377952"/>
            </a:gdLst>
            <a:ahLst/>
            <a:cxnLst/>
            <a:rect l="l" t="t" r="r" b="b"/>
            <a:pathLst>
              <a:path w="476250" h="377952">
                <a:moveTo>
                  <a:pt x="476250" y="0"/>
                </a:moveTo>
                <a:lnTo>
                  <a:pt x="476250" y="81725"/>
                </a:lnTo>
                <a:cubicBezTo>
                  <a:pt x="417383" y="81753"/>
                  <a:pt x="369219" y="128608"/>
                  <a:pt x="367570" y="187452"/>
                </a:cubicBezTo>
                <a:lnTo>
                  <a:pt x="476250" y="187452"/>
                </a:lnTo>
                <a:lnTo>
                  <a:pt x="476250" y="377952"/>
                </a:lnTo>
                <a:lnTo>
                  <a:pt x="285750" y="377952"/>
                </a:lnTo>
                <a:lnTo>
                  <a:pt x="285750" y="187452"/>
                </a:lnTo>
                <a:cubicBezTo>
                  <a:pt x="287415" y="83434"/>
                  <a:pt x="372219" y="-13"/>
                  <a:pt x="476250" y="0"/>
                </a:cubicBezTo>
                <a:close/>
                <a:moveTo>
                  <a:pt x="190500" y="0"/>
                </a:moveTo>
                <a:lnTo>
                  <a:pt x="190500" y="81725"/>
                </a:lnTo>
                <a:cubicBezTo>
                  <a:pt x="131633" y="81753"/>
                  <a:pt x="83469" y="128608"/>
                  <a:pt x="81820" y="187452"/>
                </a:cubicBezTo>
                <a:lnTo>
                  <a:pt x="190500" y="187452"/>
                </a:lnTo>
                <a:lnTo>
                  <a:pt x="190500" y="377952"/>
                </a:lnTo>
                <a:lnTo>
                  <a:pt x="0" y="377952"/>
                </a:lnTo>
                <a:lnTo>
                  <a:pt x="0" y="187452"/>
                </a:lnTo>
                <a:cubicBezTo>
                  <a:pt x="1665" y="83434"/>
                  <a:pt x="86469" y="-13"/>
                  <a:pt x="190500" y="0"/>
                </a:cubicBezTo>
                <a:close/>
              </a:path>
            </a:pathLst>
          </a:custGeom>
          <a:solidFill>
            <a:schemeClr val="accent1"/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365076" y="1463862"/>
            <a:ext cx="9846853" cy="1294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Features of Rete.js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3042858" y="2966292"/>
            <a:ext cx="2912678" cy="129002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TypeScript- first approach.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V="1">
            <a:off x="1506000" y="2856350"/>
            <a:ext cx="1399970" cy="1399967"/>
          </a:xfrm>
          <a:custGeom>
            <a:avLst/>
            <a:gdLst>
              <a:gd name="T0" fmla="*/ 283 w 566"/>
              <a:gd name="T1" fmla="*/ 566 h 566"/>
              <a:gd name="T2" fmla="*/ 0 w 566"/>
              <a:gd name="T3" fmla="*/ 383 h 566"/>
              <a:gd name="T4" fmla="*/ 97 w 566"/>
              <a:gd name="T5" fmla="*/ 136 h 566"/>
              <a:gd name="T6" fmla="*/ 283 w 566"/>
              <a:gd name="T7" fmla="*/ 0 h 566"/>
              <a:gd name="T8" fmla="*/ 469 w 566"/>
              <a:gd name="T9" fmla="*/ 136 h 566"/>
              <a:gd name="T10" fmla="*/ 566 w 566"/>
              <a:gd name="T11" fmla="*/ 383 h 566"/>
              <a:gd name="T12" fmla="*/ 283 w 566"/>
              <a:gd name="T13" fmla="*/ 566 h 566"/>
            </a:gdLst>
            <a:ahLst/>
            <a:cxnLst/>
            <a:rect l="0" t="0" r="r" b="b"/>
            <a:pathLst>
              <a:path w="566" h="566">
                <a:moveTo>
                  <a:pt x="283" y="566"/>
                </a:moveTo>
                <a:cubicBezTo>
                  <a:pt x="93" y="566"/>
                  <a:pt x="0" y="506"/>
                  <a:pt x="0" y="383"/>
                </a:cubicBezTo>
                <a:cubicBezTo>
                  <a:pt x="0" y="314"/>
                  <a:pt x="37" y="219"/>
                  <a:pt x="97" y="136"/>
                </a:cubicBezTo>
                <a:cubicBezTo>
                  <a:pt x="158" y="51"/>
                  <a:pt x="228" y="0"/>
                  <a:pt x="283" y="0"/>
                </a:cubicBezTo>
                <a:cubicBezTo>
                  <a:pt x="338" y="0"/>
                  <a:pt x="408" y="51"/>
                  <a:pt x="469" y="136"/>
                </a:cubicBezTo>
                <a:cubicBezTo>
                  <a:pt x="529" y="219"/>
                  <a:pt x="566" y="314"/>
                  <a:pt x="566" y="383"/>
                </a:cubicBezTo>
                <a:cubicBezTo>
                  <a:pt x="566" y="506"/>
                  <a:pt x="473" y="566"/>
                  <a:pt x="283" y="566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958534" y="3166223"/>
            <a:ext cx="535806" cy="580406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930913" y="2966292"/>
            <a:ext cx="2912678" cy="129002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Processing- oriented capabilities.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376233" y="2856350"/>
            <a:ext cx="1399970" cy="1399967"/>
          </a:xfrm>
          <a:custGeom>
            <a:avLst/>
            <a:gdLst>
              <a:gd name="T0" fmla="*/ 283 w 566"/>
              <a:gd name="T1" fmla="*/ 566 h 566"/>
              <a:gd name="T2" fmla="*/ 0 w 566"/>
              <a:gd name="T3" fmla="*/ 383 h 566"/>
              <a:gd name="T4" fmla="*/ 97 w 566"/>
              <a:gd name="T5" fmla="*/ 136 h 566"/>
              <a:gd name="T6" fmla="*/ 283 w 566"/>
              <a:gd name="T7" fmla="*/ 0 h 566"/>
              <a:gd name="T8" fmla="*/ 469 w 566"/>
              <a:gd name="T9" fmla="*/ 136 h 566"/>
              <a:gd name="T10" fmla="*/ 566 w 566"/>
              <a:gd name="T11" fmla="*/ 383 h 566"/>
              <a:gd name="T12" fmla="*/ 283 w 566"/>
              <a:gd name="T13" fmla="*/ 566 h 566"/>
            </a:gdLst>
            <a:ahLst/>
            <a:cxnLst/>
            <a:rect l="0" t="0" r="r" b="b"/>
            <a:pathLst>
              <a:path w="566" h="566">
                <a:moveTo>
                  <a:pt x="283" y="566"/>
                </a:moveTo>
                <a:cubicBezTo>
                  <a:pt x="93" y="566"/>
                  <a:pt x="0" y="506"/>
                  <a:pt x="0" y="383"/>
                </a:cubicBezTo>
                <a:cubicBezTo>
                  <a:pt x="0" y="314"/>
                  <a:pt x="37" y="219"/>
                  <a:pt x="97" y="136"/>
                </a:cubicBezTo>
                <a:cubicBezTo>
                  <a:pt x="158" y="51"/>
                  <a:pt x="228" y="0"/>
                  <a:pt x="283" y="0"/>
                </a:cubicBezTo>
                <a:cubicBezTo>
                  <a:pt x="338" y="0"/>
                  <a:pt x="408" y="51"/>
                  <a:pt x="469" y="136"/>
                </a:cubicBezTo>
                <a:cubicBezTo>
                  <a:pt x="529" y="219"/>
                  <a:pt x="566" y="314"/>
                  <a:pt x="566" y="383"/>
                </a:cubicBezTo>
                <a:cubicBezTo>
                  <a:pt x="566" y="506"/>
                  <a:pt x="473" y="566"/>
                  <a:pt x="283" y="56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97975" y="3298483"/>
            <a:ext cx="580408" cy="547046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042858" y="4744371"/>
            <a:ext cx="2912678" cy="129002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Tailorable design with various plugins.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flipV="1">
            <a:off x="1506000" y="4634429"/>
            <a:ext cx="1399970" cy="1399967"/>
          </a:xfrm>
          <a:custGeom>
            <a:avLst/>
            <a:gdLst>
              <a:gd name="T0" fmla="*/ 283 w 566"/>
              <a:gd name="T1" fmla="*/ 566 h 566"/>
              <a:gd name="T2" fmla="*/ 0 w 566"/>
              <a:gd name="T3" fmla="*/ 383 h 566"/>
              <a:gd name="T4" fmla="*/ 97 w 566"/>
              <a:gd name="T5" fmla="*/ 136 h 566"/>
              <a:gd name="T6" fmla="*/ 283 w 566"/>
              <a:gd name="T7" fmla="*/ 0 h 566"/>
              <a:gd name="T8" fmla="*/ 469 w 566"/>
              <a:gd name="T9" fmla="*/ 136 h 566"/>
              <a:gd name="T10" fmla="*/ 566 w 566"/>
              <a:gd name="T11" fmla="*/ 383 h 566"/>
              <a:gd name="T12" fmla="*/ 283 w 566"/>
              <a:gd name="T13" fmla="*/ 566 h 566"/>
            </a:gdLst>
            <a:ahLst/>
            <a:cxnLst/>
            <a:rect l="0" t="0" r="r" b="b"/>
            <a:pathLst>
              <a:path w="566" h="566">
                <a:moveTo>
                  <a:pt x="283" y="566"/>
                </a:moveTo>
                <a:cubicBezTo>
                  <a:pt x="93" y="566"/>
                  <a:pt x="0" y="506"/>
                  <a:pt x="0" y="383"/>
                </a:cubicBezTo>
                <a:cubicBezTo>
                  <a:pt x="0" y="314"/>
                  <a:pt x="37" y="219"/>
                  <a:pt x="97" y="136"/>
                </a:cubicBezTo>
                <a:cubicBezTo>
                  <a:pt x="158" y="51"/>
                  <a:pt x="228" y="0"/>
                  <a:pt x="283" y="0"/>
                </a:cubicBezTo>
                <a:cubicBezTo>
                  <a:pt x="338" y="0"/>
                  <a:pt x="408" y="51"/>
                  <a:pt x="469" y="136"/>
                </a:cubicBezTo>
                <a:cubicBezTo>
                  <a:pt x="529" y="219"/>
                  <a:pt x="566" y="314"/>
                  <a:pt x="566" y="383"/>
                </a:cubicBezTo>
                <a:cubicBezTo>
                  <a:pt x="566" y="506"/>
                  <a:pt x="473" y="566"/>
                  <a:pt x="283" y="566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930913" y="4744371"/>
            <a:ext cx="2912678" cy="129002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Integration with Angular, Vue.js, and React.js.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376233" y="4634429"/>
            <a:ext cx="1399970" cy="1399967"/>
          </a:xfrm>
          <a:custGeom>
            <a:avLst/>
            <a:gdLst>
              <a:gd name="T0" fmla="*/ 283 w 566"/>
              <a:gd name="T1" fmla="*/ 566 h 566"/>
              <a:gd name="T2" fmla="*/ 0 w 566"/>
              <a:gd name="T3" fmla="*/ 383 h 566"/>
              <a:gd name="T4" fmla="*/ 97 w 566"/>
              <a:gd name="T5" fmla="*/ 136 h 566"/>
              <a:gd name="T6" fmla="*/ 283 w 566"/>
              <a:gd name="T7" fmla="*/ 0 h 566"/>
              <a:gd name="T8" fmla="*/ 469 w 566"/>
              <a:gd name="T9" fmla="*/ 136 h 566"/>
              <a:gd name="T10" fmla="*/ 566 w 566"/>
              <a:gd name="T11" fmla="*/ 383 h 566"/>
              <a:gd name="T12" fmla="*/ 283 w 566"/>
              <a:gd name="T13" fmla="*/ 566 h 566"/>
            </a:gdLst>
            <a:ahLst/>
            <a:cxnLst/>
            <a:rect l="0" t="0" r="r" b="b"/>
            <a:pathLst>
              <a:path w="566" h="566">
                <a:moveTo>
                  <a:pt x="283" y="566"/>
                </a:moveTo>
                <a:cubicBezTo>
                  <a:pt x="93" y="566"/>
                  <a:pt x="0" y="506"/>
                  <a:pt x="0" y="383"/>
                </a:cubicBezTo>
                <a:cubicBezTo>
                  <a:pt x="0" y="314"/>
                  <a:pt x="37" y="219"/>
                  <a:pt x="97" y="136"/>
                </a:cubicBezTo>
                <a:cubicBezTo>
                  <a:pt x="158" y="51"/>
                  <a:pt x="228" y="0"/>
                  <a:pt x="283" y="0"/>
                </a:cubicBezTo>
                <a:cubicBezTo>
                  <a:pt x="338" y="0"/>
                  <a:pt x="408" y="51"/>
                  <a:pt x="469" y="136"/>
                </a:cubicBezTo>
                <a:cubicBezTo>
                  <a:pt x="529" y="219"/>
                  <a:pt x="566" y="314"/>
                  <a:pt x="566" y="383"/>
                </a:cubicBezTo>
                <a:cubicBezTo>
                  <a:pt x="566" y="506"/>
                  <a:pt x="473" y="566"/>
                  <a:pt x="283" y="56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884437" y="4935088"/>
            <a:ext cx="684000" cy="598833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806218" y="5064412"/>
            <a:ext cx="540000" cy="540000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Rete.js</a:t>
            </a:r>
            <a:endParaRPr kumimoji="1" lang="zh-CN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21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2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H="1">
            <a:off x="253999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线条 1"/>
          <p:cNvCxnSpPr/>
          <p:nvPr/>
        </p:nvCxnSpPr>
        <p:spPr>
          <a:xfrm flipH="1">
            <a:off x="11582398" y="230188"/>
            <a:ext cx="0" cy="4789715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prstDash val="solid"/>
            <a:miter/>
          </a:ln>
        </p:spPr>
      </p:cxnSp>
      <p:sp>
        <p:nvSpPr>
          <p:cNvPr id="5" name="标题 1"/>
          <p:cNvSpPr txBox="1"/>
          <p:nvPr/>
        </p:nvSpPr>
        <p:spPr>
          <a:xfrm flipH="1">
            <a:off x="11530026" y="4580911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线条 1"/>
          <p:cNvCxnSpPr/>
          <p:nvPr/>
        </p:nvCxnSpPr>
        <p:spPr>
          <a:xfrm flipH="1">
            <a:off x="1828799" y="596899"/>
            <a:ext cx="10109200" cy="0"/>
          </a:xfrm>
          <a:prstGeom prst="line">
            <a:avLst/>
          </a:prstGeom>
          <a:noFill/>
          <a:ln w="25400" cap="sq">
            <a:solidFill>
              <a:schemeClr val="bg1">
                <a:lumMod val="65000"/>
              </a:schemeClr>
            </a:solidFill>
            <a:prstDash val="dash"/>
            <a:miter/>
          </a:ln>
        </p:spPr>
      </p:cxnSp>
      <p:sp>
        <p:nvSpPr>
          <p:cNvPr id="7" name="标题 1"/>
          <p:cNvSpPr txBox="1"/>
          <p:nvPr/>
        </p:nvSpPr>
        <p:spPr>
          <a:xfrm rot="5400000" flipH="1">
            <a:off x="1709744" y="264715"/>
            <a:ext cx="114285" cy="66436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10308" y="1769390"/>
            <a:ext cx="3425191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PART.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314176" y="974226"/>
            <a:ext cx="1912620" cy="23749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10308" y="5114893"/>
            <a:ext cx="3582711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思源黑体 CN Regular"/>
                <a:ea typeface="思源黑体 CN Regular"/>
                <a:cs typeface="思源黑体 CN Regular"/>
              </a:rPr>
              <a:t>POWERPOINT DESIGN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210308" y="2955645"/>
            <a:ext cx="7011708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Creating Interactive Presentations with HTML and JavaScript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278504" y="1769390"/>
            <a:ext cx="2220589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erif SC Regular"/>
                <a:ea typeface="Source Han Serif SC Regular"/>
                <a:cs typeface="Source Han Serif SC Regular"/>
              </a:rPr>
              <a:t>03</a:t>
            </a:r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1400083" flipH="1">
            <a:off x="689346" y="1361013"/>
            <a:ext cx="10800000" cy="4752000"/>
          </a:xfrm>
          <a:prstGeom prst="roundRect">
            <a:avLst>
              <a:gd name="adj" fmla="val 7202"/>
            </a:avLst>
          </a:prstGeom>
          <a:solidFill>
            <a:schemeClr val="accent1"/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689346" y="1372980"/>
            <a:ext cx="10800000" cy="4752000"/>
          </a:xfrm>
          <a:prstGeom prst="roundRect">
            <a:avLst>
              <a:gd name="adj" fmla="val 7202"/>
            </a:avLst>
          </a:prstGeom>
          <a:solidFill>
            <a:schemeClr val="bg1"/>
          </a:solidFill>
          <a:ln w="12700" cap="rnd">
            <a:solidFill>
              <a:schemeClr val="accent1"/>
            </a:solidFill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02654" y="1106112"/>
            <a:ext cx="6525082" cy="50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251999" tIns="324000" rIns="180000" bIns="216000" rtlCol="0" anchor="b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933090" y="1204224"/>
            <a:ext cx="6064211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Features of reveal.js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334268" y="2033150"/>
            <a:ext cx="4536000" cy="82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Nested slides.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084165" y="210433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559136" y="2033150"/>
            <a:ext cx="4536000" cy="82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PDF export functionality.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309032" y="210433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334268" y="3325207"/>
            <a:ext cx="4536000" cy="82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Markdown support.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084165" y="3397961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559136" y="3325207"/>
            <a:ext cx="4536000" cy="82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Speaker notes.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309032" y="3397961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334268" y="4617265"/>
            <a:ext cx="4536000" cy="82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Auto- animation.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084165" y="4691584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559136" y="4617265"/>
            <a:ext cx="4536000" cy="82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LaTeX support and syntax highlighting.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309032" y="4691584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reveal.js</a:t>
            </a:r>
            <a:endParaRPr kumimoji="1" lang="zh-CN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23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2858" y="3175"/>
            <a:ext cx="12197715" cy="6851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000" y="230188"/>
            <a:ext cx="11684000" cy="6397625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bg1">
                <a:lumMod val="6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-1571625" y="1521856"/>
            <a:ext cx="3143250" cy="314325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762000" dist="2540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5" name="线条 1"/>
          <p:cNvCxnSpPr/>
          <p:nvPr/>
        </p:nvCxnSpPr>
        <p:spPr>
          <a:xfrm>
            <a:off x="660400" y="3093481"/>
            <a:ext cx="363220" cy="0"/>
          </a:xfrm>
          <a:prstGeom prst="straightConnector1">
            <a:avLst/>
          </a:prstGeom>
          <a:noFill/>
          <a:ln w="57150" cap="sq">
            <a:solidFill>
              <a:srgbClr val="FFFFFF">
                <a:alpha val="100000"/>
              </a:srgbClr>
            </a:solidFill>
            <a:miter/>
            <a:tailEnd type="triangle"/>
          </a:ln>
        </p:spPr>
      </p:cxnSp>
      <p:cxnSp>
        <p:nvCxnSpPr>
          <p:cNvPr id="6" name="线条 1"/>
          <p:cNvCxnSpPr/>
          <p:nvPr/>
        </p:nvCxnSpPr>
        <p:spPr>
          <a:xfrm>
            <a:off x="2571116" y="3008947"/>
            <a:ext cx="6896777" cy="1"/>
          </a:xfrm>
          <a:prstGeom prst="line">
            <a:avLst/>
          </a:prstGeom>
          <a:noFill/>
          <a:ln w="10477" cap="sq">
            <a:solidFill>
              <a:schemeClr val="tx2">
                <a:lumMod val="60000"/>
                <a:lumOff val="40000"/>
              </a:schemeClr>
            </a:solidFill>
            <a:miter/>
          </a:ln>
        </p:spPr>
      </p:cxnSp>
      <p:sp>
        <p:nvSpPr>
          <p:cNvPr id="7" name="标题 1"/>
          <p:cNvSpPr txBox="1"/>
          <p:nvPr/>
        </p:nvSpPr>
        <p:spPr>
          <a:xfrm>
            <a:off x="2494680" y="2955574"/>
            <a:ext cx="106747" cy="106747"/>
          </a:xfrm>
          <a:prstGeom prst="ellipse">
            <a:avLst/>
          </a:prstGeom>
          <a:solidFill>
            <a:schemeClr val="bg1"/>
          </a:solidFill>
          <a:ln w="13970" cap="sq">
            <a:solidFill>
              <a:schemeClr val="accent1"/>
            </a:solidFill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717430" y="2955574"/>
            <a:ext cx="106747" cy="106747"/>
          </a:xfrm>
          <a:prstGeom prst="ellipse">
            <a:avLst/>
          </a:prstGeom>
          <a:solidFill>
            <a:schemeClr val="bg1"/>
          </a:solidFill>
          <a:ln w="13970" cap="sq">
            <a:solidFill>
              <a:schemeClr val="accent1"/>
            </a:solidFill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001159" y="2955574"/>
            <a:ext cx="106747" cy="106747"/>
          </a:xfrm>
          <a:prstGeom prst="ellipse">
            <a:avLst/>
          </a:prstGeom>
          <a:solidFill>
            <a:schemeClr val="bg1"/>
          </a:solidFill>
          <a:ln w="13970" cap="sq">
            <a:solidFill>
              <a:schemeClr val="accent1"/>
            </a:solidFill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508820" y="3418524"/>
            <a:ext cx="339722" cy="367998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494680" y="3946658"/>
            <a:ext cx="2020375" cy="1921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216000" bIns="3600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Simplicity with HTML.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824177" y="3418524"/>
            <a:ext cx="322233" cy="367998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01293" y="3946657"/>
            <a:ext cx="2020375" cy="1921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216000" bIns="3600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Customization through themes.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107907" y="3424461"/>
            <a:ext cx="368001" cy="356125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7107906" y="3946658"/>
            <a:ext cx="2020375" cy="1921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216000" bIns="3600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Extensibility with extensions.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2377255" y="1622730"/>
            <a:ext cx="9057640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Features of deck.js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9414520" y="3946658"/>
            <a:ext cx="2020375" cy="1921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216000" bIns="3600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Printable handouts.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414520" y="3422523"/>
            <a:ext cx="411200" cy="36000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361146" y="2955574"/>
            <a:ext cx="106747" cy="106747"/>
          </a:xfrm>
          <a:prstGeom prst="ellipse">
            <a:avLst/>
          </a:prstGeom>
          <a:solidFill>
            <a:schemeClr val="bg1"/>
          </a:solidFill>
          <a:ln w="13970" cap="sq">
            <a:solidFill>
              <a:schemeClr val="accent1"/>
            </a:solidFill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deck.js</a:t>
            </a:r>
            <a:endParaRPr kumimoji="1" lang="zh-CN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23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Source Han Sans</vt:lpstr>
      <vt:lpstr>思源黑体 CN Regular</vt:lpstr>
      <vt:lpstr>Source Han Sans CN Bold</vt:lpstr>
      <vt:lpstr>Arial</vt:lpstr>
      <vt:lpstr>poppins-bold</vt:lpstr>
      <vt:lpstr>Source Han Serif SC Regular</vt:lpstr>
      <vt:lpstr>Poppins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Tran Son Hai</cp:lastModifiedBy>
  <cp:revision>1</cp:revision>
  <dcterms:modified xsi:type="dcterms:W3CDTF">2025-06-19T12:02:05Z</dcterms:modified>
</cp:coreProperties>
</file>