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55" r:id="rId2"/>
    <p:sldId id="259" r:id="rId3"/>
    <p:sldId id="329" r:id="rId4"/>
    <p:sldId id="262" r:id="rId5"/>
    <p:sldId id="330" r:id="rId6"/>
    <p:sldId id="331" r:id="rId7"/>
    <p:sldId id="328" r:id="rId8"/>
    <p:sldId id="332" r:id="rId9"/>
    <p:sldId id="333" r:id="rId10"/>
    <p:sldId id="334" r:id="rId11"/>
    <p:sldId id="335" r:id="rId12"/>
    <p:sldId id="336" r:id="rId13"/>
    <p:sldId id="356" r:id="rId14"/>
    <p:sldId id="309" r:id="rId15"/>
    <p:sldId id="321" r:id="rId16"/>
    <p:sldId id="322" r:id="rId17"/>
    <p:sldId id="325" r:id="rId18"/>
    <p:sldId id="338" r:id="rId19"/>
    <p:sldId id="324" r:id="rId20"/>
    <p:sldId id="323" r:id="rId21"/>
    <p:sldId id="339" r:id="rId22"/>
    <p:sldId id="340" r:id="rId23"/>
    <p:sldId id="341" r:id="rId24"/>
    <p:sldId id="342" r:id="rId25"/>
    <p:sldId id="350" r:id="rId26"/>
    <p:sldId id="351" r:id="rId27"/>
    <p:sldId id="352" r:id="rId28"/>
    <p:sldId id="353" r:id="rId29"/>
    <p:sldId id="354" r:id="rId30"/>
    <p:sldId id="308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638" autoAdjust="0"/>
  </p:normalViewPr>
  <p:slideViewPr>
    <p:cSldViewPr>
      <p:cViewPr varScale="1">
        <p:scale>
          <a:sx n="60" d="100"/>
          <a:sy n="60" d="100"/>
        </p:scale>
        <p:origin x="14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4BE87-47F4-4349-8D2D-E6C0C996B1D3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E8E14-101F-4292-9CE2-37371E34A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43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pPr>
              <a:defRPr/>
            </a:pPr>
            <a:fld id="{05716475-ABFC-4F6D-9EFD-D013E46C3839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416099"/>
            <a:ext cx="5485805" cy="4182457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30659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pPr>
              <a:defRPr/>
            </a:pPr>
            <a:fld id="{D59D2D9D-14FC-42AE-BE59-48DC4E019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D2D9D-14FC-42AE-BE59-48DC4E019DB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2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D2D9D-14FC-42AE-BE59-48DC4E019DB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8C97-0047-4854-BEFC-746CAC98C924}" type="datetime1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2FEBC8-0B31-4B2E-94A9-E5975F702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0710-BA12-480B-9734-E386F039D72C}" type="datetime1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BD52-A71F-4782-8E0A-409B6A403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2FF3-066A-4D33-8E73-4E3E73F22242}" type="datetime1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A255-E29D-492E-B52A-EDD7C955E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25FA-7273-4142-BF1A-CCF47550E166}" type="datetime1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9276-7146-4170-8D10-C5BB2251B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4EDB-BDE4-4816-971B-C85136821799}" type="datetime1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039AD-BF7A-4C47-9A9F-4040637DF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7D25-4AC4-42EB-9580-51B98CD6512F}" type="datetime1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15E5-2B54-4486-A8F2-7B743D894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D56E-79B0-445A-BB5E-0392743971AC}" type="datetime1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D18F-B67B-4432-BA7A-77D68804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B6B6-B215-435F-9921-485DD79AE0DB}" type="datetime1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FF45-2076-412A-9B58-ECAA48EA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3FB4-7D57-444B-BC1E-9BDDA24959BB}" type="datetime1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2FE2-97B4-4B23-8E1F-32BB31A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C27B-3B53-4921-A65A-222A7F5800A4}" type="datetime1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68CF-5BF3-49F0-8D16-F1B9F0924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608C-61BB-487B-839E-AAD606FEF994}" type="datetime1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EF9B-E4B5-4B2C-858E-2D36F2F71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A7B484A-1A54-4FBB-93D2-CC91DA917121}" type="datetime1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BF23863-8E7C-43D9-950F-A5B4202B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6" r:id="rId2"/>
    <p:sldLayoutId id="2147483954" r:id="rId3"/>
    <p:sldLayoutId id="2147483947" r:id="rId4"/>
    <p:sldLayoutId id="2147483948" r:id="rId5"/>
    <p:sldLayoutId id="2147483949" r:id="rId6"/>
    <p:sldLayoutId id="2147483950" r:id="rId7"/>
    <p:sldLayoutId id="2147483955" r:id="rId8"/>
    <p:sldLayoutId id="2147483956" r:id="rId9"/>
    <p:sldLayoutId id="2147483951" r:id="rId10"/>
    <p:sldLayoutId id="21474839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0" y="1506538"/>
            <a:ext cx="9144000" cy="14700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sz="1800" b="1" i="1" dirty="0">
                <a:latin typeface="Arial" pitchFamily="34" charset="0"/>
                <a:cs typeface="Arial" pitchFamily="34" charset="0"/>
              </a:rPr>
              <a:t>BÀI G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I</a:t>
            </a:r>
            <a:r>
              <a:rPr sz="1800" b="1" i="1" dirty="0">
                <a:latin typeface="Arial" pitchFamily="34" charset="0"/>
                <a:cs typeface="Arial" pitchFamily="34" charset="0"/>
              </a:rPr>
              <a:t>ẢNG MÔN HỌC</a:t>
            </a:r>
            <a:br>
              <a:rPr b="1" i="1" dirty="0">
                <a:latin typeface="Arial" pitchFamily="34" charset="0"/>
                <a:cs typeface="Arial" pitchFamily="34" charset="0"/>
              </a:rPr>
            </a:br>
            <a:r>
              <a:rPr sz="4400" b="1" i="1" dirty="0">
                <a:latin typeface="Arial" pitchFamily="34" charset="0"/>
                <a:cs typeface="Arial" pitchFamily="34" charset="0"/>
              </a:rPr>
              <a:t>KHAI PHÁ DỮ LIỆU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/>
              <a:t>CHƯƠNG</a:t>
            </a:r>
            <a:r>
              <a:rPr lang="en-US" sz="2800" b="1" i="1" dirty="0"/>
              <a:t> 5: </a:t>
            </a:r>
            <a:r>
              <a:rPr lang="en-US" sz="2800" b="1" i="1" dirty="0" err="1"/>
              <a:t>PHÂN</a:t>
            </a:r>
            <a:r>
              <a:rPr lang="en-US" sz="2800" b="1" i="1" dirty="0"/>
              <a:t> </a:t>
            </a:r>
            <a:r>
              <a:rPr lang="en-US" sz="2800" b="1" i="1" dirty="0" err="1"/>
              <a:t>LỚP</a:t>
            </a:r>
            <a:r>
              <a:rPr lang="en-US" sz="2800" b="1" i="1" dirty="0"/>
              <a:t> </a:t>
            </a:r>
            <a:r>
              <a:rPr lang="en-US" sz="2800" b="1" i="1" dirty="0" err="1"/>
              <a:t>DỮ</a:t>
            </a:r>
            <a:r>
              <a:rPr lang="en-US" sz="2800" b="1" i="1" dirty="0"/>
              <a:t> </a:t>
            </a:r>
            <a:r>
              <a:rPr lang="en-US" sz="2800" b="1" i="1" dirty="0" err="1"/>
              <a:t>LIỆU</a:t>
            </a:r>
            <a:endParaRPr lang="en-US" sz="2800" b="1" i="1" dirty="0"/>
          </a:p>
        </p:txBody>
      </p:sp>
      <p:pic>
        <p:nvPicPr>
          <p:cNvPr id="9" name="Picture 8" descr="http://www.zentut.com/wp-content/uploads/2012/10/dataminingtechniques-hom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43400"/>
            <a:ext cx="2133600" cy="20388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989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1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b="1" dirty="0" err="1">
                <a:ea typeface="Cambria Math"/>
                <a:cs typeface="Arial" pitchFamily="34" charset="0"/>
              </a:rPr>
              <a:t>Chú</a:t>
            </a:r>
            <a:r>
              <a:rPr lang="en-US" b="1" dirty="0">
                <a:ea typeface="Cambria Math"/>
                <a:cs typeface="Arial" pitchFamily="34" charset="0"/>
              </a:rPr>
              <a:t> ý: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b="1" dirty="0" err="1">
                <a:ea typeface="Cambria Math"/>
                <a:cs typeface="Arial" pitchFamily="34" charset="0"/>
              </a:rPr>
              <a:t>Nếu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không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tính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được</a:t>
            </a:r>
            <a:r>
              <a:rPr lang="en-US" b="1" dirty="0">
                <a:ea typeface="Cambria Math"/>
                <a:cs typeface="Arial" pitchFamily="34" charset="0"/>
              </a:rPr>
              <a:t> P(</a:t>
            </a:r>
            <a:r>
              <a:rPr lang="en-US" b="1" dirty="0" err="1">
                <a:ea typeface="Cambria Math"/>
                <a:cs typeface="Arial" pitchFamily="34" charset="0"/>
              </a:rPr>
              <a:t>C</a:t>
            </a:r>
            <a:r>
              <a:rPr lang="en-US" b="1" baseline="-25000" dirty="0" err="1">
                <a:ea typeface="Cambria Math"/>
                <a:cs typeface="Arial" pitchFamily="34" charset="0"/>
              </a:rPr>
              <a:t>i</a:t>
            </a:r>
            <a:r>
              <a:rPr lang="en-US" b="1" dirty="0">
                <a:ea typeface="Cambria Math"/>
                <a:cs typeface="Arial" pitchFamily="34" charset="0"/>
              </a:rPr>
              <a:t> ) </a:t>
            </a:r>
            <a:r>
              <a:rPr lang="en-US" b="1" dirty="0" err="1">
                <a:ea typeface="Cambria Math"/>
                <a:cs typeface="Arial" pitchFamily="34" charset="0"/>
              </a:rPr>
              <a:t>thì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có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thể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coi</a:t>
            </a:r>
            <a:r>
              <a:rPr lang="en-US" b="1" dirty="0">
                <a:ea typeface="Cambria Math"/>
                <a:cs typeface="Arial" pitchFamily="34" charset="0"/>
              </a:rPr>
              <a:t> P(C</a:t>
            </a:r>
            <a:r>
              <a:rPr lang="en-US" b="1" baseline="-25000" dirty="0">
                <a:ea typeface="Cambria Math"/>
                <a:cs typeface="Arial" pitchFamily="34" charset="0"/>
              </a:rPr>
              <a:t>1</a:t>
            </a:r>
            <a:r>
              <a:rPr lang="en-US" b="1" dirty="0">
                <a:ea typeface="Cambria Math"/>
                <a:cs typeface="Arial" pitchFamily="34" charset="0"/>
              </a:rPr>
              <a:t>) = P(C</a:t>
            </a:r>
            <a:r>
              <a:rPr lang="en-US" b="1" baseline="-25000" dirty="0">
                <a:ea typeface="Cambria Math"/>
                <a:cs typeface="Arial" pitchFamily="34" charset="0"/>
              </a:rPr>
              <a:t>2</a:t>
            </a:r>
            <a:r>
              <a:rPr lang="en-US" b="1" dirty="0">
                <a:ea typeface="Cambria Math"/>
                <a:cs typeface="Arial" pitchFamily="34" charset="0"/>
              </a:rPr>
              <a:t>) = … = P(C</a:t>
            </a:r>
            <a:r>
              <a:rPr lang="en-US" b="1" baseline="-25000" dirty="0">
                <a:ea typeface="Cambria Math"/>
                <a:cs typeface="Arial" pitchFamily="34" charset="0"/>
              </a:rPr>
              <a:t>m</a:t>
            </a:r>
            <a:r>
              <a:rPr lang="en-US" b="1" dirty="0">
                <a:ea typeface="Cambria Math"/>
                <a:cs typeface="Arial" pitchFamily="34" charset="0"/>
              </a:rPr>
              <a:t>) </a:t>
            </a:r>
            <a:r>
              <a:rPr lang="en-US" b="1" dirty="0" err="1">
                <a:ea typeface="Cambria Math"/>
                <a:cs typeface="Arial" pitchFamily="34" charset="0"/>
              </a:rPr>
              <a:t>và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bài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toán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quy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về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C</a:t>
            </a:r>
            <a:r>
              <a:rPr lang="en-US" b="1" baseline="-25000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i</a:t>
            </a:r>
            <a:r>
              <a:rPr lang="en-US" b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m </a:t>
            </a:r>
            <a:r>
              <a:rPr lang="en-US" b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sao</a:t>
            </a:r>
            <a:r>
              <a:rPr lang="en-US" b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P(</a:t>
            </a:r>
            <a:r>
              <a:rPr lang="en-US" b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X|C</a:t>
            </a:r>
            <a:r>
              <a:rPr lang="en-US" b="1" baseline="-25000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i</a:t>
            </a:r>
            <a:r>
              <a:rPr lang="en-US" b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) </a:t>
            </a:r>
            <a:r>
              <a:rPr lang="en-US" b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giá</a:t>
            </a:r>
            <a:r>
              <a:rPr lang="en-US" b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tri </a:t>
            </a:r>
            <a:r>
              <a:rPr lang="en-US" b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lớn</a:t>
            </a:r>
            <a:r>
              <a:rPr lang="en-US" b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nhất</a:t>
            </a:r>
            <a:r>
              <a:rPr lang="en-US" b="1" dirty="0">
                <a:ea typeface="Cambria Math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b="1" dirty="0" err="1">
                <a:ea typeface="Cambria Math"/>
                <a:cs typeface="Arial" pitchFamily="34" charset="0"/>
              </a:rPr>
              <a:t>Nếu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tồn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tại</a:t>
            </a:r>
            <a:r>
              <a:rPr lang="en-US" b="1" dirty="0">
                <a:ea typeface="Cambria Math"/>
                <a:cs typeface="Arial" pitchFamily="34" charset="0"/>
              </a:rPr>
              <a:t> P(</a:t>
            </a:r>
            <a:r>
              <a:rPr lang="en-US" b="1" dirty="0" err="1">
                <a:ea typeface="Cambria Math"/>
                <a:cs typeface="Arial" pitchFamily="34" charset="0"/>
              </a:rPr>
              <a:t>x</a:t>
            </a:r>
            <a:r>
              <a:rPr lang="en-US" b="1" baseline="-25000" dirty="0" err="1">
                <a:ea typeface="Cambria Math"/>
                <a:cs typeface="Arial" pitchFamily="34" charset="0"/>
              </a:rPr>
              <a:t>k</a:t>
            </a:r>
            <a:r>
              <a:rPr lang="en-US" b="1" dirty="0" err="1">
                <a:ea typeface="Cambria Math"/>
                <a:cs typeface="Arial" pitchFamily="34" charset="0"/>
              </a:rPr>
              <a:t>|C</a:t>
            </a:r>
            <a:r>
              <a:rPr lang="en-US" b="1" baseline="-25000" dirty="0" err="1">
                <a:ea typeface="Cambria Math"/>
                <a:cs typeface="Arial" pitchFamily="34" charset="0"/>
              </a:rPr>
              <a:t>i</a:t>
            </a:r>
            <a:r>
              <a:rPr lang="en-US" b="1" dirty="0">
                <a:ea typeface="Cambria Math"/>
                <a:cs typeface="Arial" pitchFamily="34" charset="0"/>
              </a:rPr>
              <a:t>) = 0 </a:t>
            </a:r>
            <a:r>
              <a:rPr lang="en-US" b="1" dirty="0" err="1">
                <a:ea typeface="Cambria Math"/>
                <a:cs typeface="Arial" pitchFamily="34" charset="0"/>
              </a:rPr>
              <a:t>thì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có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thể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áp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dụng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hiệu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chỉnh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Lapace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và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công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thức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tính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của</a:t>
            </a:r>
            <a:r>
              <a:rPr lang="en-US" b="1" dirty="0">
                <a:ea typeface="Cambria Math"/>
                <a:cs typeface="Arial" pitchFamily="34" charset="0"/>
              </a:rPr>
              <a:t> P(</a:t>
            </a:r>
            <a:r>
              <a:rPr lang="en-US" b="1" dirty="0" err="1">
                <a:ea typeface="Cambria Math"/>
                <a:cs typeface="Arial" pitchFamily="34" charset="0"/>
              </a:rPr>
              <a:t>x</a:t>
            </a:r>
            <a:r>
              <a:rPr lang="en-US" b="1" baseline="-25000" dirty="0" err="1">
                <a:ea typeface="Cambria Math"/>
                <a:cs typeface="Arial" pitchFamily="34" charset="0"/>
              </a:rPr>
              <a:t>k</a:t>
            </a:r>
            <a:r>
              <a:rPr lang="en-US" b="1" dirty="0" err="1">
                <a:ea typeface="Cambria Math"/>
                <a:cs typeface="Arial" pitchFamily="34" charset="0"/>
              </a:rPr>
              <a:t>|C</a:t>
            </a:r>
            <a:r>
              <a:rPr lang="en-US" b="1" baseline="-25000" dirty="0" err="1">
                <a:ea typeface="Cambria Math"/>
                <a:cs typeface="Arial" pitchFamily="34" charset="0"/>
              </a:rPr>
              <a:t>i</a:t>
            </a:r>
            <a:r>
              <a:rPr lang="en-US" b="1" dirty="0">
                <a:ea typeface="Cambria Math"/>
                <a:cs typeface="Arial" pitchFamily="34" charset="0"/>
              </a:rPr>
              <a:t>)</a:t>
            </a:r>
            <a:r>
              <a:rPr lang="en-US" b="1" baseline="-25000" dirty="0">
                <a:ea typeface="Cambria Math"/>
                <a:cs typeface="Arial" pitchFamily="34" charset="0"/>
              </a:rPr>
              <a:t>  </a:t>
            </a:r>
            <a:r>
              <a:rPr lang="en-US" b="1" dirty="0" err="1">
                <a:ea typeface="Cambria Math"/>
                <a:cs typeface="Arial" pitchFamily="34" charset="0"/>
              </a:rPr>
              <a:t>được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hiệu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chỉnh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như</a:t>
            </a:r>
            <a:r>
              <a:rPr lang="en-US" b="1" dirty="0">
                <a:ea typeface="Cambria Math"/>
                <a:cs typeface="Arial" pitchFamily="34" charset="0"/>
              </a:rPr>
              <a:t> </a:t>
            </a:r>
            <a:r>
              <a:rPr lang="en-US" b="1" dirty="0" err="1">
                <a:ea typeface="Cambria Math"/>
                <a:cs typeface="Arial" pitchFamily="34" charset="0"/>
              </a:rPr>
              <a:t>sau</a:t>
            </a:r>
            <a:r>
              <a:rPr lang="en-US" b="1" dirty="0">
                <a:ea typeface="Cambria Math"/>
                <a:cs typeface="Arial" pitchFamily="34" charset="0"/>
              </a:rPr>
              <a:t>:</a:t>
            </a:r>
            <a:endParaRPr lang="en-US" b="1" dirty="0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1524000" y="1981200"/>
          <a:ext cx="589299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46240" imgH="495000" progId="Equation.DSMT4">
                  <p:embed/>
                </p:oleObj>
              </mc:Choice>
              <mc:Fallback>
                <p:oleObj name="Equation" r:id="rId2" imgW="294624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5892996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3048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q: </a:t>
            </a:r>
            <a:r>
              <a:rPr lang="en-US" b="1" i="1" dirty="0" err="1"/>
              <a:t>số</a:t>
            </a:r>
            <a:r>
              <a:rPr lang="en-US" b="1" i="1" dirty="0"/>
              <a:t> </a:t>
            </a:r>
            <a:r>
              <a:rPr lang="en-US" b="1" i="1" dirty="0" err="1"/>
              <a:t>giá</a:t>
            </a:r>
            <a:r>
              <a:rPr lang="en-US" b="1" i="1" dirty="0"/>
              <a:t> </a:t>
            </a:r>
            <a:r>
              <a:rPr lang="en-US" b="1" i="1" dirty="0" err="1"/>
              <a:t>trị</a:t>
            </a:r>
            <a:r>
              <a:rPr lang="en-US" b="1" i="1" dirty="0"/>
              <a:t> </a:t>
            </a:r>
            <a:r>
              <a:rPr lang="en-US" b="1" i="1" dirty="0" err="1"/>
              <a:t>khác</a:t>
            </a:r>
            <a:r>
              <a:rPr lang="en-US" b="1" i="1" dirty="0"/>
              <a:t> </a:t>
            </a:r>
            <a:r>
              <a:rPr lang="en-US" b="1" i="1" dirty="0" err="1"/>
              <a:t>nhau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A</a:t>
            </a:r>
            <a:r>
              <a:rPr lang="en-US" b="1" i="1" baseline="-25000" dirty="0" err="1"/>
              <a:t>k</a:t>
            </a:r>
            <a:r>
              <a:rPr lang="en-US" b="1" i="1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34817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4114"/>
            <a:ext cx="838200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u="sng" dirty="0" err="1"/>
              <a:t>Ví</a:t>
            </a:r>
            <a:r>
              <a:rPr lang="en-US" sz="2000" b="1" u="sng" dirty="0"/>
              <a:t> </a:t>
            </a:r>
            <a:r>
              <a:rPr lang="en-US" sz="2000" b="1" u="sng" dirty="0" err="1"/>
              <a:t>dụ</a:t>
            </a:r>
            <a:r>
              <a:rPr lang="en-US" sz="2000" b="1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Cho </a:t>
            </a:r>
            <a:r>
              <a:rPr lang="en-US" sz="2000" b="1" dirty="0" err="1"/>
              <a:t>tập</a:t>
            </a:r>
            <a:r>
              <a:rPr lang="en-US" sz="2000" b="1" dirty="0"/>
              <a:t> </a:t>
            </a:r>
            <a:r>
              <a:rPr lang="en-US" sz="2000" b="1" dirty="0" err="1"/>
              <a:t>dữ</a:t>
            </a:r>
            <a:r>
              <a:rPr lang="en-US" sz="2000" b="1" dirty="0"/>
              <a:t> </a:t>
            </a:r>
            <a:r>
              <a:rPr lang="en-US" sz="2000" b="1" dirty="0" err="1"/>
              <a:t>liệu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r>
              <a:rPr lang="en-US" sz="2000" b="1" dirty="0"/>
              <a:t> </a:t>
            </a:r>
            <a:r>
              <a:rPr lang="en-US" sz="2000" b="1" dirty="0" err="1"/>
              <a:t>gồm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bộ</a:t>
            </a:r>
            <a:r>
              <a:rPr lang="en-US" sz="2000" b="1" dirty="0"/>
              <a:t> </a:t>
            </a:r>
            <a:r>
              <a:rPr lang="en-US" sz="2000" b="1" dirty="0" err="1"/>
              <a:t>dữ</a:t>
            </a:r>
            <a:r>
              <a:rPr lang="en-US" sz="2000" b="1" dirty="0"/>
              <a:t> </a:t>
            </a:r>
            <a:r>
              <a:rPr lang="en-US" sz="2000" b="1" dirty="0" err="1"/>
              <a:t>liệu</a:t>
            </a:r>
            <a:r>
              <a:rPr lang="en-US" sz="2000" b="1" dirty="0"/>
              <a:t> </a:t>
            </a:r>
            <a:r>
              <a:rPr lang="en-US" sz="2000" b="1" dirty="0" err="1"/>
              <a:t>đã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lớp</a:t>
            </a:r>
            <a:r>
              <a:rPr lang="en-US" sz="2000" b="1" dirty="0"/>
              <a:t> </a:t>
            </a:r>
            <a:r>
              <a:rPr lang="en-US" sz="2000" b="1" dirty="0" err="1"/>
              <a:t>như</a:t>
            </a:r>
            <a:r>
              <a:rPr lang="en-US" sz="2000" b="1" dirty="0"/>
              <a:t> </a:t>
            </a:r>
            <a:r>
              <a:rPr lang="en-US" sz="2000" b="1" dirty="0" err="1"/>
              <a:t>sau</a:t>
            </a:r>
            <a:r>
              <a:rPr lang="en-US" sz="2000" b="1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537537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Áp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b="1" dirty="0"/>
              <a:t>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lớp</a:t>
            </a:r>
            <a:r>
              <a:rPr lang="en-US" sz="2000" b="1" dirty="0"/>
              <a:t> </a:t>
            </a:r>
            <a:r>
              <a:rPr lang="en-US" sz="2000" b="1" dirty="0" err="1"/>
              <a:t>Bayes</a:t>
            </a:r>
            <a:r>
              <a:rPr lang="en-US" sz="2000" b="1" dirty="0"/>
              <a:t> </a:t>
            </a:r>
            <a:r>
              <a:rPr lang="en-US" sz="2000" b="1" dirty="0" err="1"/>
              <a:t>hãy</a:t>
            </a:r>
            <a:r>
              <a:rPr lang="en-US" sz="2000" b="1" dirty="0"/>
              <a:t> </a:t>
            </a:r>
            <a:r>
              <a:rPr lang="en-US" sz="2000" b="1" dirty="0" err="1"/>
              <a:t>dự</a:t>
            </a:r>
            <a:r>
              <a:rPr lang="en-US" sz="2000" b="1" dirty="0"/>
              <a:t> </a:t>
            </a:r>
            <a:r>
              <a:rPr lang="en-US" sz="2000" b="1" dirty="0" err="1"/>
              <a:t>đoán</a:t>
            </a:r>
            <a:r>
              <a:rPr lang="en-US" sz="2000" b="1" dirty="0"/>
              <a:t> </a:t>
            </a:r>
            <a:r>
              <a:rPr lang="en-US" sz="2000" b="1" dirty="0" err="1"/>
              <a:t>bộ</a:t>
            </a:r>
            <a:r>
              <a:rPr lang="en-US" sz="2000" b="1" dirty="0"/>
              <a:t> </a:t>
            </a:r>
            <a:r>
              <a:rPr lang="en-US" sz="2000" b="1" dirty="0" err="1"/>
              <a:t>dữ</a:t>
            </a:r>
            <a:r>
              <a:rPr lang="en-US" sz="2000" b="1" dirty="0"/>
              <a:t> </a:t>
            </a:r>
            <a:r>
              <a:rPr lang="en-US" sz="2000" b="1" dirty="0" err="1"/>
              <a:t>liệu</a:t>
            </a:r>
            <a:r>
              <a:rPr lang="en-US" sz="2000" b="1" dirty="0"/>
              <a:t> </a:t>
            </a:r>
          </a:p>
          <a:p>
            <a:endParaRPr lang="en-US" sz="2000" b="1" dirty="0"/>
          </a:p>
          <a:p>
            <a:r>
              <a:rPr lang="en-US" sz="2000" b="1" dirty="0" err="1"/>
              <a:t>thuộc</a:t>
            </a:r>
            <a:r>
              <a:rPr lang="en-US" sz="2000" b="1" dirty="0"/>
              <a:t> </a:t>
            </a:r>
            <a:r>
              <a:rPr lang="en-US" sz="2000" b="1" dirty="0" err="1"/>
              <a:t>lớp</a:t>
            </a:r>
            <a:r>
              <a:rPr lang="en-US" sz="2000" b="1" dirty="0"/>
              <a:t> </a:t>
            </a:r>
            <a:r>
              <a:rPr lang="en-US" sz="2000" b="1" dirty="0" err="1"/>
              <a:t>nào</a:t>
            </a:r>
            <a:r>
              <a:rPr lang="en-US" sz="2000" b="1" dirty="0"/>
              <a:t>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25" y="5934075"/>
            <a:ext cx="6124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33400"/>
            <a:ext cx="3562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5143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10000"/>
            <a:ext cx="6400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5410200"/>
            <a:ext cx="5934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715000"/>
            <a:ext cx="6562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" y="152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Có</a:t>
            </a:r>
            <a:r>
              <a:rPr lang="en-US" b="1" i="1" dirty="0"/>
              <a:t> 02 </a:t>
            </a:r>
            <a:r>
              <a:rPr lang="en-US" b="1" i="1" dirty="0" err="1"/>
              <a:t>lớp</a:t>
            </a:r>
            <a:r>
              <a:rPr lang="en-US" b="1" i="1" dirty="0"/>
              <a:t> </a:t>
            </a:r>
            <a:r>
              <a:rPr lang="en-US" b="1" i="1" dirty="0" err="1"/>
              <a:t>dữ</a:t>
            </a:r>
            <a:r>
              <a:rPr lang="en-US" b="1" i="1" dirty="0"/>
              <a:t> </a:t>
            </a:r>
            <a:r>
              <a:rPr lang="en-US" b="1" i="1" dirty="0" err="1"/>
              <a:t>liệu</a:t>
            </a:r>
            <a:r>
              <a:rPr lang="en-US" b="1" i="1" dirty="0"/>
              <a:t> </a:t>
            </a:r>
            <a:r>
              <a:rPr lang="en-US" b="1" i="1" dirty="0" err="1"/>
              <a:t>tương</a:t>
            </a:r>
            <a:r>
              <a:rPr lang="en-US" b="1" i="1" dirty="0"/>
              <a:t> </a:t>
            </a:r>
            <a:r>
              <a:rPr lang="en-US" b="1" i="1" dirty="0" err="1"/>
              <a:t>ứng</a:t>
            </a:r>
            <a:r>
              <a:rPr lang="en-US" b="1" i="1" dirty="0"/>
              <a:t> </a:t>
            </a:r>
            <a:r>
              <a:rPr lang="en-US" b="1" i="1" dirty="0" err="1"/>
              <a:t>với</a:t>
            </a:r>
            <a:r>
              <a:rPr lang="en-US" b="1" i="1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buys_computer</a:t>
            </a:r>
            <a:r>
              <a:rPr lang="en-US" b="1" i="1" dirty="0">
                <a:solidFill>
                  <a:srgbClr val="FF0000"/>
                </a:solidFill>
              </a:rPr>
              <a:t> = yes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buys_computer</a:t>
            </a:r>
            <a:r>
              <a:rPr lang="en-US" b="1" i="1" dirty="0">
                <a:solidFill>
                  <a:srgbClr val="FF0000"/>
                </a:solidFill>
              </a:rPr>
              <a:t> = 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Suy</a:t>
            </a:r>
            <a:r>
              <a:rPr lang="en-US" b="1" i="1" dirty="0"/>
              <a:t> </a:t>
            </a:r>
            <a:r>
              <a:rPr lang="en-US" b="1" i="1" dirty="0" err="1"/>
              <a:t>ra</a:t>
            </a:r>
            <a:r>
              <a:rPr lang="en-US" b="1" i="1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334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Tương</a:t>
            </a:r>
            <a:r>
              <a:rPr lang="en-US" b="1" i="1" dirty="0"/>
              <a:t> </a:t>
            </a:r>
            <a:r>
              <a:rPr lang="en-US" b="1" i="1" dirty="0" err="1"/>
              <a:t>tự</a:t>
            </a:r>
            <a:r>
              <a:rPr lang="en-US" b="1" i="1" dirty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6324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mbria Math"/>
                <a:ea typeface="Cambria Math"/>
              </a:rPr>
              <a:t>⟹ </a:t>
            </a:r>
            <a:r>
              <a:rPr lang="en-US" b="1" i="1" dirty="0"/>
              <a:t>X </a:t>
            </a:r>
            <a:r>
              <a:rPr lang="en-US" b="1" i="1" dirty="0" err="1"/>
              <a:t>thuộc</a:t>
            </a:r>
            <a:r>
              <a:rPr lang="en-US" b="1" i="1" dirty="0"/>
              <a:t> </a:t>
            </a:r>
            <a:r>
              <a:rPr lang="en-US" b="1" i="1" dirty="0" err="1"/>
              <a:t>lớp</a:t>
            </a:r>
            <a:r>
              <a:rPr lang="en-US" b="1" i="1" dirty="0"/>
              <a:t> </a:t>
            </a:r>
            <a:r>
              <a:rPr lang="en-US" b="1" i="1" dirty="0" err="1"/>
              <a:t>dữ</a:t>
            </a:r>
            <a:r>
              <a:rPr lang="en-US" b="1" i="1" dirty="0"/>
              <a:t> </a:t>
            </a:r>
            <a:r>
              <a:rPr lang="en-US" b="1" i="1" dirty="0" err="1"/>
              <a:t>liệu</a:t>
            </a:r>
            <a:r>
              <a:rPr lang="en-US" b="1" i="1" dirty="0"/>
              <a:t> </a:t>
            </a:r>
            <a:r>
              <a:rPr lang="en-US" b="1" i="1" dirty="0" err="1"/>
              <a:t>tương</a:t>
            </a:r>
            <a:r>
              <a:rPr lang="en-US" b="1" i="1" dirty="0"/>
              <a:t> </a:t>
            </a:r>
            <a:r>
              <a:rPr lang="en-US" b="1" i="1" dirty="0" err="1"/>
              <a:t>ứng</a:t>
            </a:r>
            <a:r>
              <a:rPr lang="en-US" b="1" i="1" dirty="0"/>
              <a:t> </a:t>
            </a:r>
            <a:r>
              <a:rPr lang="en-US" b="1" i="1" dirty="0" err="1"/>
              <a:t>với</a:t>
            </a:r>
            <a:r>
              <a:rPr lang="en-US" b="1" i="1" dirty="0"/>
              <a:t> </a:t>
            </a:r>
            <a:r>
              <a:rPr lang="en-US" b="1" i="1" dirty="0" err="1"/>
              <a:t>buys_computer</a:t>
            </a:r>
            <a:r>
              <a:rPr lang="en-US" b="1" i="1" dirty="0"/>
              <a:t> = yes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DEA7-7380-3133-87D1-0D8D2335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602DE-723A-0BB6-AC15-0F76AD11B80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X =(senior, high, no, excellent)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nào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96CF9-8F9B-E108-4629-A836B60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7D48C9-FB06-F415-EF8F-D34DAD820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90184"/>
            <a:ext cx="634817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993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09600" y="762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5.3. PHÂN LỚP DỰA TRÊN CÂY QUYẾT ĐỊNH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09600"/>
            <a:ext cx="8839200" cy="2590800"/>
          </a:xfrm>
        </p:spPr>
        <p:txBody>
          <a:bodyPr/>
          <a:lstStyle/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5.3.1.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quyết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định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quyết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(decision tree)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điển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quyết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547200" lvl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nút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(test).</a:t>
            </a:r>
          </a:p>
          <a:p>
            <a:pPr marL="547200" lvl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nút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nhãn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(class label).</a:t>
            </a:r>
          </a:p>
          <a:p>
            <a:pPr marL="547200" lvl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Nhánh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nút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phản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ánh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73600" indent="-27360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85800" y="3364468"/>
            <a:ext cx="7924800" cy="3417332"/>
            <a:chOff x="152400" y="3048000"/>
            <a:chExt cx="7924800" cy="3417332"/>
          </a:xfrm>
        </p:grpSpPr>
        <p:sp>
          <p:nvSpPr>
            <p:cNvPr id="9" name="Rectangle 8"/>
            <p:cNvSpPr/>
            <p:nvPr/>
          </p:nvSpPr>
          <p:spPr>
            <a:xfrm>
              <a:off x="3429000" y="3048000"/>
              <a:ext cx="1447800" cy="381000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Married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4038600"/>
              <a:ext cx="1447800" cy="381000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Salary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00" y="4038600"/>
              <a:ext cx="1752600" cy="381000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Acct Balance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19800" y="5029200"/>
              <a:ext cx="1447800" cy="381000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Age</a:t>
              </a:r>
            </a:p>
          </p:txBody>
        </p:sp>
        <p:cxnSp>
          <p:nvCxnSpPr>
            <p:cNvPr id="14" name="Straight Connector 13"/>
            <p:cNvCxnSpPr>
              <a:stCxn id="9" idx="2"/>
              <a:endCxn id="10" idx="0"/>
            </p:cNvCxnSpPr>
            <p:nvPr/>
          </p:nvCxnSpPr>
          <p:spPr>
            <a:xfrm rot="5400000">
              <a:off x="3009900" y="2895600"/>
              <a:ext cx="609600" cy="1676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9" idx="2"/>
            </p:cNvCxnSpPr>
            <p:nvPr/>
          </p:nvCxnSpPr>
          <p:spPr>
            <a:xfrm rot="16200000" flipV="1">
              <a:off x="4724400" y="2857500"/>
              <a:ext cx="609600" cy="1752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667000" y="34290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05400" y="34290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cxnSp>
          <p:nvCxnSpPr>
            <p:cNvPr id="20" name="Straight Connector 19"/>
            <p:cNvCxnSpPr>
              <a:stCxn id="10" idx="2"/>
            </p:cNvCxnSpPr>
            <p:nvPr/>
          </p:nvCxnSpPr>
          <p:spPr>
            <a:xfrm rot="5400000">
              <a:off x="1771650" y="5086350"/>
              <a:ext cx="1371600" cy="38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0" idx="2"/>
            </p:cNvCxnSpPr>
            <p:nvPr/>
          </p:nvCxnSpPr>
          <p:spPr>
            <a:xfrm rot="5400000">
              <a:off x="1123950" y="3981450"/>
              <a:ext cx="914400" cy="1790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10" idx="2"/>
            </p:cNvCxnSpPr>
            <p:nvPr/>
          </p:nvCxnSpPr>
          <p:spPr>
            <a:xfrm rot="10800000">
              <a:off x="2476500" y="4419600"/>
              <a:ext cx="1485900" cy="838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2"/>
              <a:endCxn id="12" idx="0"/>
            </p:cNvCxnSpPr>
            <p:nvPr/>
          </p:nvCxnSpPr>
          <p:spPr>
            <a:xfrm rot="16200000" flipH="1">
              <a:off x="6019800" y="4305300"/>
              <a:ext cx="609600" cy="838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1" idx="2"/>
            </p:cNvCxnSpPr>
            <p:nvPr/>
          </p:nvCxnSpPr>
          <p:spPr>
            <a:xfrm rot="5400000">
              <a:off x="4819650" y="4552950"/>
              <a:ext cx="1219200" cy="9525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2" idx="2"/>
            </p:cNvCxnSpPr>
            <p:nvPr/>
          </p:nvCxnSpPr>
          <p:spPr>
            <a:xfrm rot="5400000">
              <a:off x="6038850" y="5467350"/>
              <a:ext cx="762000" cy="647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2" idx="2"/>
            </p:cNvCxnSpPr>
            <p:nvPr/>
          </p:nvCxnSpPr>
          <p:spPr>
            <a:xfrm rot="16200000" flipH="1">
              <a:off x="6724650" y="5429250"/>
              <a:ext cx="685800" cy="647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52400" y="5334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poor risk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05000" y="58028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fair risk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52694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good risk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19600" y="5562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poor risk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38800" y="6096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fair risk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34200" y="6096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good risk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8200" y="45836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 20K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00200" y="48768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&gt;= 20K</a:t>
              </a:r>
            </a:p>
            <a:p>
              <a:r>
                <a:rPr lang="en-US" dirty="0"/>
                <a:t>&lt; 50K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00400" y="4572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&gt;= 50K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00600" y="4812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5K &lt;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24600" y="45074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&gt;= 5K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15000" y="5562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 25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62800" y="5562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&gt;= 25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85800" y="1459468"/>
            <a:ext cx="7924800" cy="3417332"/>
            <a:chOff x="152400" y="3048000"/>
            <a:chExt cx="7924800" cy="3417332"/>
          </a:xfrm>
        </p:grpSpPr>
        <p:sp>
          <p:nvSpPr>
            <p:cNvPr id="6" name="Rectangle 5"/>
            <p:cNvSpPr/>
            <p:nvPr/>
          </p:nvSpPr>
          <p:spPr>
            <a:xfrm>
              <a:off x="3429000" y="3048000"/>
              <a:ext cx="1447800" cy="381000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Married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2600" y="4038600"/>
              <a:ext cx="1447800" cy="381000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Salary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29200" y="4038600"/>
              <a:ext cx="1752600" cy="381000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Acct Balance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19800" y="5029200"/>
              <a:ext cx="1447800" cy="381000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Age</a:t>
              </a:r>
            </a:p>
          </p:txBody>
        </p:sp>
        <p:cxnSp>
          <p:nvCxnSpPr>
            <p:cNvPr id="10" name="Straight Connector 9"/>
            <p:cNvCxnSpPr>
              <a:stCxn id="6" idx="2"/>
              <a:endCxn id="7" idx="0"/>
            </p:cNvCxnSpPr>
            <p:nvPr/>
          </p:nvCxnSpPr>
          <p:spPr>
            <a:xfrm rot="5400000">
              <a:off x="3009900" y="2895600"/>
              <a:ext cx="609600" cy="1676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0"/>
              <a:endCxn id="6" idx="2"/>
            </p:cNvCxnSpPr>
            <p:nvPr/>
          </p:nvCxnSpPr>
          <p:spPr>
            <a:xfrm rot="16200000" flipV="1">
              <a:off x="4724400" y="2857500"/>
              <a:ext cx="609600" cy="1752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67000" y="34290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400" y="34290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cxnSp>
          <p:nvCxnSpPr>
            <p:cNvPr id="14" name="Straight Connector 13"/>
            <p:cNvCxnSpPr>
              <a:stCxn id="7" idx="2"/>
            </p:cNvCxnSpPr>
            <p:nvPr/>
          </p:nvCxnSpPr>
          <p:spPr>
            <a:xfrm rot="5400000">
              <a:off x="1771650" y="5086350"/>
              <a:ext cx="1371600" cy="38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 rot="5400000">
              <a:off x="1123950" y="3981450"/>
              <a:ext cx="914400" cy="1790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7" idx="2"/>
            </p:cNvCxnSpPr>
            <p:nvPr/>
          </p:nvCxnSpPr>
          <p:spPr>
            <a:xfrm rot="10800000">
              <a:off x="2476500" y="4419600"/>
              <a:ext cx="1485900" cy="838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2"/>
              <a:endCxn id="9" idx="0"/>
            </p:cNvCxnSpPr>
            <p:nvPr/>
          </p:nvCxnSpPr>
          <p:spPr>
            <a:xfrm rot="16200000" flipH="1">
              <a:off x="6019800" y="4305300"/>
              <a:ext cx="609600" cy="838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2"/>
            </p:cNvCxnSpPr>
            <p:nvPr/>
          </p:nvCxnSpPr>
          <p:spPr>
            <a:xfrm rot="5400000">
              <a:off x="4819650" y="4552950"/>
              <a:ext cx="1219200" cy="9525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2"/>
            </p:cNvCxnSpPr>
            <p:nvPr/>
          </p:nvCxnSpPr>
          <p:spPr>
            <a:xfrm rot="5400000">
              <a:off x="6038850" y="5467350"/>
              <a:ext cx="762000" cy="647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</p:cNvCxnSpPr>
            <p:nvPr/>
          </p:nvCxnSpPr>
          <p:spPr>
            <a:xfrm rot="16200000" flipH="1">
              <a:off x="6724650" y="5429250"/>
              <a:ext cx="685800" cy="647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2400" y="5334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poor risk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5000" y="58028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fair risk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52694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good risk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19600" y="5562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poor risk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8800" y="6096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fair risk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34200" y="6096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good risk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0" y="45836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 20K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00200" y="48768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&gt;= 20K</a:t>
              </a:r>
            </a:p>
            <a:p>
              <a:r>
                <a:rPr lang="en-US" dirty="0"/>
                <a:t>&lt; 50K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4572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&gt;= 50K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4812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5K &lt;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24600" y="45074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&gt;= 5K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15000" y="5562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 25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62800" y="5562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&gt;= 25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62000" y="4953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If</a:t>
            </a:r>
            <a:r>
              <a:rPr lang="en-US" sz="1600" dirty="0"/>
              <a:t> (Married = yes) And (Salary &gt; 20K) </a:t>
            </a:r>
            <a:r>
              <a:rPr lang="en-US" sz="1600" b="1" dirty="0"/>
              <a:t>Then</a:t>
            </a:r>
            <a:r>
              <a:rPr lang="en-US" sz="1600" dirty="0"/>
              <a:t> Class = poor risk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If</a:t>
            </a:r>
            <a:r>
              <a:rPr lang="en-US" sz="1600" dirty="0"/>
              <a:t> (Married = yes) And (50K &gt; Salary &gt;= 20K) </a:t>
            </a:r>
            <a:r>
              <a:rPr lang="en-US" sz="1600" b="1" dirty="0"/>
              <a:t>Then</a:t>
            </a:r>
            <a:r>
              <a:rPr lang="en-US" sz="1600" dirty="0"/>
              <a:t> Class = fair risk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If </a:t>
            </a:r>
            <a:r>
              <a:rPr lang="en-US" sz="1600" dirty="0"/>
              <a:t>(Married = yes) And (Salary &gt;= 50K) </a:t>
            </a:r>
            <a:r>
              <a:rPr lang="en-US" sz="1600" b="1" dirty="0"/>
              <a:t>Then</a:t>
            </a:r>
            <a:r>
              <a:rPr lang="en-US" sz="1600" dirty="0"/>
              <a:t> Class = good risk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If</a:t>
            </a:r>
            <a:r>
              <a:rPr lang="en-US" sz="1600" dirty="0"/>
              <a:t> (Married = no) And (Acct Balance &lt; 5K) </a:t>
            </a:r>
            <a:r>
              <a:rPr lang="en-US" sz="1600" b="1" dirty="0"/>
              <a:t>Then</a:t>
            </a:r>
            <a:r>
              <a:rPr lang="en-US" sz="1600" dirty="0"/>
              <a:t> Class = poor risk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If</a:t>
            </a:r>
            <a:r>
              <a:rPr lang="en-US" sz="1600" dirty="0"/>
              <a:t> (Married = no) And (Acct Balance &gt;= 5K) And (Age &lt; 25) </a:t>
            </a:r>
            <a:r>
              <a:rPr lang="en-US" sz="1600" b="1" dirty="0"/>
              <a:t>Then </a:t>
            </a:r>
            <a:r>
              <a:rPr lang="en-US" sz="1600" dirty="0"/>
              <a:t>Class = fair risk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If </a:t>
            </a:r>
            <a:r>
              <a:rPr lang="en-US" sz="1600" dirty="0"/>
              <a:t>(Married = no) And (Acct Balance &gt;= 5K) And (Age &gt;= 25) </a:t>
            </a:r>
            <a:r>
              <a:rPr lang="en-US" sz="1600" b="1" dirty="0"/>
              <a:t>Then</a:t>
            </a:r>
            <a:r>
              <a:rPr lang="en-US" sz="1600" dirty="0"/>
              <a:t> Class = good risk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Char char=""/>
            </a:pP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dễ</a:t>
            </a:r>
            <a:r>
              <a:rPr lang="en-US" sz="2000" dirty="0"/>
              <a:t> </a:t>
            </a:r>
            <a:r>
              <a:rPr lang="en-US" sz="2000" dirty="0" err="1"/>
              <a:t>dàng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b="1" dirty="0" err="1"/>
              <a:t>cây</a:t>
            </a:r>
            <a:r>
              <a:rPr lang="en-US" sz="2000" b="1" dirty="0"/>
              <a:t> </a:t>
            </a:r>
            <a:r>
              <a:rPr lang="en-US" sz="2000" b="1" dirty="0" err="1"/>
              <a:t>quyết</a:t>
            </a:r>
            <a:r>
              <a:rPr lang="en-US" sz="2000" b="1" dirty="0"/>
              <a:t> </a:t>
            </a:r>
            <a:r>
              <a:rPr lang="en-US" sz="2000" b="1" dirty="0" err="1"/>
              <a:t>định</a:t>
            </a:r>
            <a:r>
              <a:rPr lang="en-US" sz="2000" b="1" dirty="0"/>
              <a:t> </a:t>
            </a:r>
            <a:r>
              <a:rPr lang="en-US" sz="2000" dirty="0"/>
              <a:t>sang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b="1" dirty="0" err="1"/>
              <a:t>luật</a:t>
            </a:r>
            <a:r>
              <a:rPr lang="en-US" sz="2000" b="1" dirty="0"/>
              <a:t>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lớp</a:t>
            </a:r>
            <a:r>
              <a:rPr lang="en-US" sz="2000" b="1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: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gốc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tới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85800" y="304800"/>
            <a:ext cx="7924800" cy="3417332"/>
            <a:chOff x="152400" y="3048000"/>
            <a:chExt cx="7924800" cy="3417332"/>
          </a:xfrm>
        </p:grpSpPr>
        <p:sp>
          <p:nvSpPr>
            <p:cNvPr id="6" name="Rectangle 5"/>
            <p:cNvSpPr/>
            <p:nvPr/>
          </p:nvSpPr>
          <p:spPr>
            <a:xfrm>
              <a:off x="3429000" y="3048000"/>
              <a:ext cx="1447800" cy="381000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Married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2600" y="4038600"/>
              <a:ext cx="1447800" cy="381000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Salary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29200" y="4038600"/>
              <a:ext cx="1752600" cy="381000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Acct Balance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19800" y="5029200"/>
              <a:ext cx="1447800" cy="381000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Age</a:t>
              </a:r>
            </a:p>
          </p:txBody>
        </p:sp>
        <p:cxnSp>
          <p:nvCxnSpPr>
            <p:cNvPr id="10" name="Straight Connector 9"/>
            <p:cNvCxnSpPr>
              <a:stCxn id="6" idx="2"/>
              <a:endCxn id="7" idx="0"/>
            </p:cNvCxnSpPr>
            <p:nvPr/>
          </p:nvCxnSpPr>
          <p:spPr>
            <a:xfrm rot="5400000">
              <a:off x="3009900" y="2895600"/>
              <a:ext cx="609600" cy="1676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0"/>
              <a:endCxn id="6" idx="2"/>
            </p:cNvCxnSpPr>
            <p:nvPr/>
          </p:nvCxnSpPr>
          <p:spPr>
            <a:xfrm rot="16200000" flipV="1">
              <a:off x="4724400" y="2857500"/>
              <a:ext cx="609600" cy="1752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67000" y="34290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400" y="34290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cxnSp>
          <p:nvCxnSpPr>
            <p:cNvPr id="14" name="Straight Connector 13"/>
            <p:cNvCxnSpPr>
              <a:stCxn id="7" idx="2"/>
            </p:cNvCxnSpPr>
            <p:nvPr/>
          </p:nvCxnSpPr>
          <p:spPr>
            <a:xfrm rot="5400000">
              <a:off x="1771650" y="5086350"/>
              <a:ext cx="1371600" cy="38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 rot="5400000">
              <a:off x="1123950" y="3981450"/>
              <a:ext cx="914400" cy="1790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7" idx="2"/>
            </p:cNvCxnSpPr>
            <p:nvPr/>
          </p:nvCxnSpPr>
          <p:spPr>
            <a:xfrm rot="10800000">
              <a:off x="2476500" y="4419600"/>
              <a:ext cx="1485900" cy="838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2"/>
              <a:endCxn id="9" idx="0"/>
            </p:cNvCxnSpPr>
            <p:nvPr/>
          </p:nvCxnSpPr>
          <p:spPr>
            <a:xfrm rot="16200000" flipH="1">
              <a:off x="6019800" y="4305300"/>
              <a:ext cx="609600" cy="838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2"/>
            </p:cNvCxnSpPr>
            <p:nvPr/>
          </p:nvCxnSpPr>
          <p:spPr>
            <a:xfrm rot="5400000">
              <a:off x="4819650" y="4552950"/>
              <a:ext cx="1219200" cy="9525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2"/>
            </p:cNvCxnSpPr>
            <p:nvPr/>
          </p:nvCxnSpPr>
          <p:spPr>
            <a:xfrm rot="5400000">
              <a:off x="6038850" y="5467350"/>
              <a:ext cx="762000" cy="647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</p:cNvCxnSpPr>
            <p:nvPr/>
          </p:nvCxnSpPr>
          <p:spPr>
            <a:xfrm rot="16200000" flipH="1">
              <a:off x="6724650" y="5429250"/>
              <a:ext cx="685800" cy="647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2400" y="5334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poor risk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5000" y="58028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fair risk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52694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good risk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19600" y="5562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poor risk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8800" y="6096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fair risk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34200" y="6096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good risk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0" y="45836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 20K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00200" y="48768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&gt;= 20K</a:t>
              </a:r>
            </a:p>
            <a:p>
              <a:r>
                <a:rPr lang="en-US" dirty="0"/>
                <a:t>&lt; 50K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4572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&gt;= 50K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4812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5K &lt;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24600" y="45074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&gt;= 5K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15000" y="5562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 25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62800" y="5562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&gt;= 25</a:t>
              </a: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0" y="3873500"/>
          <a:ext cx="4495800" cy="229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Acct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Balance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Pike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Peter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Lucas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76800" y="3873500"/>
          <a:ext cx="4267200" cy="229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Married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Acct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Balance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>
                          <a:latin typeface="Arial" pitchFamily="34" charset="0"/>
                          <a:cs typeface="Arial" pitchFamily="34" charset="0"/>
                        </a:rPr>
                        <a:t>fair risk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Pike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risk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poor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risk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Peter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fair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Lucas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poor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risk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" name="Right Arrow 35"/>
          <p:cNvSpPr/>
          <p:nvPr/>
        </p:nvSpPr>
        <p:spPr>
          <a:xfrm>
            <a:off x="4572000" y="4953000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839200" cy="2743200"/>
          </a:xfrm>
        </p:spPr>
        <p:txBody>
          <a:bodyPr/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5.3.2.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lớp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A. Entropy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liệu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D.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Ký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(D).</a:t>
            </a: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suất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bất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kỳ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=1, 2,…, m).</a:t>
            </a: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410200" y="2909888"/>
          <a:ext cx="13716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20" imgH="469800" progId="Equation.DSMT4">
                  <p:embed/>
                </p:oleObj>
              </mc:Choice>
              <mc:Fallback>
                <p:oleObj name="Equation" r:id="rId2" imgW="5587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09888"/>
                        <a:ext cx="1371600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4114543" y="4191000"/>
          <a:ext cx="388645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431640" progId="Equation.DSMT4">
                  <p:embed/>
                </p:oleObj>
              </mc:Choice>
              <mc:Fallback>
                <p:oleObj name="Equation" r:id="rId4" imgW="15746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543" y="4191000"/>
                        <a:ext cx="3886457" cy="10668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6" descr="http://www.nyu.edu/pages/linguistics/courses/v610003/shanno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990849"/>
            <a:ext cx="2352675" cy="2952751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04800" y="6019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Claude Elwood Shannon</a:t>
            </a:r>
          </a:p>
          <a:p>
            <a:pPr algn="ctr"/>
            <a:r>
              <a:rPr lang="en-US" b="1" i="1" dirty="0"/>
              <a:t>(1916 – 2001)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839200" cy="3810000"/>
          </a:xfrm>
        </p:spPr>
        <p:txBody>
          <a:bodyPr/>
          <a:lstStyle/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B. Entropy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tính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A.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Ký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</a:t>
            </a:r>
            <a:r>
              <a:rPr lang="en-US" sz="2000" b="1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(D).</a:t>
            </a: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tách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v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hoạch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con)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D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,…,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baseline="-250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hoạch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baseline="-25000" dirty="0" err="1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|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baseline="-25000" dirty="0" err="1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|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này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mức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lặp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hoạch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hoạchchứa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 Math"/>
                <a:ea typeface="Cambria Math"/>
                <a:cs typeface="Arial" pitchFamily="34" charset="0"/>
              </a:rPr>
              <a:t>⟹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Mong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Infor</a:t>
            </a:r>
            <a:r>
              <a:rPr lang="en-US" sz="2000" b="1" baseline="-25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(D)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càng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càng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200" y="4191000"/>
          <a:ext cx="4800600" cy="1342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5840" imgH="507960" progId="Equation.DSMT4">
                  <p:embed/>
                </p:oleObj>
              </mc:Choice>
              <mc:Fallback>
                <p:oleObj name="Equation" r:id="rId2" imgW="181584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4800600" cy="1342826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ttp://www.simafore.com/Portals/64283/images/information-entropy-meas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636784"/>
            <a:ext cx="2133600" cy="1973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2667000"/>
          </a:xfrm>
        </p:spPr>
        <p:txBody>
          <a:bodyPr/>
          <a:lstStyle/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lợi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tin (Information Gain)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</a:pP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Tối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thiểu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tối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thiểu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kiện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tra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(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ký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Gain(A)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Entropy ban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Entropy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(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bởi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A).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3276600"/>
          <a:ext cx="586233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55520" imgH="228600" progId="Equation.DSMT4">
                  <p:embed/>
                </p:oleObj>
              </mc:Choice>
              <mc:Fallback>
                <p:oleObj name="Equation" r:id="rId2" imgW="195552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76600"/>
                        <a:ext cx="5862330" cy="6858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quantum-cosmos.com/blog/wp-content/uploads/2011/05/entr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6515" y="2819400"/>
            <a:ext cx="2735086" cy="381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427038"/>
            <a:ext cx="7848600" cy="715962"/>
          </a:xfrm>
        </p:spPr>
        <p:txBody>
          <a:bodyPr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CHƯƠNG 5: PHÂN LỚP DỮ LIỆU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34400" cy="2819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5.1. KHÁI NIỆM VỀ PHÂN LỚP DỮ LIỆU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5.2. PHÂN LỚP DỰA TRÊN XÁC SUẤT CÓ ĐIỀU KIỆN</a:t>
            </a:r>
          </a:p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Bayes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– Naive Bayesian Classification)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5.3. PHÂN LỚP DỰA TRÊN CÂY QUYẾT ĐỊNH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5.4. XÂY DỰNG MÔ HÌNH PHÂN LỚP VỚI WEKA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04B19-5401-410E-8B83-AEDC9CCB14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8600" y="7620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5.3.3. </a:t>
            </a:r>
            <a:r>
              <a:rPr lang="en-US" sz="2000" b="1" dirty="0" err="1"/>
              <a:t>Giải</a:t>
            </a:r>
            <a:r>
              <a:rPr lang="en-US" sz="2000" b="1" dirty="0"/>
              <a:t> </a:t>
            </a:r>
            <a:r>
              <a:rPr lang="en-US" sz="2000" b="1" dirty="0" err="1"/>
              <a:t>thuật</a:t>
            </a:r>
            <a:r>
              <a:rPr lang="en-US" sz="2000" b="1" dirty="0"/>
              <a:t> ID3 </a:t>
            </a:r>
            <a:r>
              <a:rPr lang="en-US" sz="2000" b="1" dirty="0" err="1"/>
              <a:t>xây</a:t>
            </a:r>
            <a:r>
              <a:rPr lang="en-US" sz="2000" b="1" dirty="0"/>
              <a:t> </a:t>
            </a:r>
            <a:r>
              <a:rPr lang="en-US" sz="2000" b="1" dirty="0" err="1"/>
              <a:t>dựng</a:t>
            </a:r>
            <a:r>
              <a:rPr lang="en-US" sz="2000" b="1" dirty="0"/>
              <a:t> </a:t>
            </a:r>
            <a:r>
              <a:rPr lang="en-US" sz="2000" b="1" dirty="0" err="1"/>
              <a:t>cây</a:t>
            </a:r>
            <a:r>
              <a:rPr lang="en-US" sz="2000" b="1" dirty="0"/>
              <a:t> </a:t>
            </a:r>
            <a:r>
              <a:rPr lang="en-US" sz="2000" b="1" dirty="0" err="1"/>
              <a:t>quyết</a:t>
            </a:r>
            <a:r>
              <a:rPr lang="en-US" sz="2000" b="1" dirty="0"/>
              <a:t> </a:t>
            </a:r>
            <a:r>
              <a:rPr lang="en-US" sz="2000" b="1" dirty="0" err="1"/>
              <a:t>định</a:t>
            </a:r>
            <a:endParaRPr lang="en-US" sz="2000" b="1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533400"/>
            <a:ext cx="8153400" cy="914400"/>
          </a:xfrm>
        </p:spPr>
        <p:txBody>
          <a:bodyPr/>
          <a:lstStyle/>
          <a:p>
            <a:pPr lvl="0" algn="just">
              <a:buNone/>
            </a:pPr>
            <a:r>
              <a:rPr lang="en-US" sz="1400" b="1" i="1" dirty="0">
                <a:latin typeface="Arial" pitchFamily="34" charset="0"/>
                <a:cs typeface="Arial" pitchFamily="34" charset="0"/>
              </a:rPr>
              <a:t>Input: 	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dữ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liệu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Records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m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) R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R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,…, R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		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Attributes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m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A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,…, A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buNone/>
            </a:pPr>
            <a:r>
              <a:rPr lang="en-US" sz="1400" b="1" i="1" dirty="0">
                <a:latin typeface="Arial" pitchFamily="34" charset="0"/>
                <a:cs typeface="Arial" pitchFamily="34" charset="0"/>
              </a:rPr>
              <a:t>Output: 	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quyết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8077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Arial" pitchFamily="34" charset="0"/>
              </a:rPr>
              <a:t>procedure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Build_tree</a:t>
            </a:r>
            <a:r>
              <a:rPr lang="en-US" sz="1200" dirty="0">
                <a:cs typeface="Arial" pitchFamily="34" charset="0"/>
              </a:rPr>
              <a:t>(Records, Attributes)</a:t>
            </a:r>
          </a:p>
          <a:p>
            <a:r>
              <a:rPr lang="en-US" sz="1200" b="1" dirty="0">
                <a:cs typeface="Arial" pitchFamily="34" charset="0"/>
              </a:rPr>
              <a:t>begin</a:t>
            </a:r>
          </a:p>
          <a:p>
            <a:pPr lvl="1"/>
            <a:r>
              <a:rPr lang="en-US" sz="1200" dirty="0" err="1">
                <a:cs typeface="Arial" pitchFamily="34" charset="0"/>
              </a:rPr>
              <a:t>Tạo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nút</a:t>
            </a:r>
            <a:r>
              <a:rPr lang="en-US" sz="1200" dirty="0">
                <a:cs typeface="Arial" pitchFamily="34" charset="0"/>
              </a:rPr>
              <a:t> N;</a:t>
            </a:r>
          </a:p>
          <a:p>
            <a:pPr lvl="1"/>
            <a:r>
              <a:rPr lang="en-US" sz="1200" b="1" dirty="0">
                <a:cs typeface="Arial" pitchFamily="34" charset="0"/>
              </a:rPr>
              <a:t>if</a:t>
            </a:r>
            <a:r>
              <a:rPr lang="en-US" sz="1200" dirty="0">
                <a:cs typeface="Arial" pitchFamily="34" charset="0"/>
              </a:rPr>
              <a:t> (</a:t>
            </a:r>
            <a:r>
              <a:rPr lang="en-US" sz="1200" dirty="0" err="1">
                <a:cs typeface="Arial" pitchFamily="34" charset="0"/>
              </a:rPr>
              <a:t>tất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cả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các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bản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ghi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thuộc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về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một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lớp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C</a:t>
            </a:r>
            <a:r>
              <a:rPr lang="en-US" sz="1200" baseline="-25000" dirty="0" err="1">
                <a:cs typeface="Arial" pitchFamily="34" charset="0"/>
              </a:rPr>
              <a:t>i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nào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 err="1">
                <a:cs typeface="Arial" pitchFamily="34" charset="0"/>
              </a:rPr>
              <a:t>đó</a:t>
            </a:r>
            <a:r>
              <a:rPr lang="en-US" sz="1200" dirty="0">
                <a:cs typeface="Arial" pitchFamily="34" charset="0"/>
              </a:rPr>
              <a:t>) </a:t>
            </a:r>
            <a:r>
              <a:rPr lang="en-US" sz="1200" b="1" dirty="0">
                <a:cs typeface="Arial" pitchFamily="34" charset="0"/>
              </a:rPr>
              <a:t>then</a:t>
            </a:r>
            <a:r>
              <a:rPr lang="en-US" sz="1200" dirty="0">
                <a:cs typeface="Arial" pitchFamily="34" charset="0"/>
              </a:rPr>
              <a:t> </a:t>
            </a:r>
          </a:p>
          <a:p>
            <a:pPr lvl="1"/>
            <a:r>
              <a:rPr lang="en-US" sz="1200" b="1" dirty="0">
                <a:cs typeface="Arial" pitchFamily="34" charset="0"/>
              </a:rPr>
              <a:t>begin</a:t>
            </a:r>
          </a:p>
          <a:p>
            <a:pPr lvl="1"/>
            <a:r>
              <a:rPr lang="en-US" sz="1200" dirty="0">
                <a:cs typeface="Arial" pitchFamily="34" charset="0"/>
              </a:rPr>
              <a:t>	</a:t>
            </a:r>
            <a:r>
              <a:rPr lang="en-US" sz="1200" dirty="0" err="1">
                <a:cs typeface="Arial" pitchFamily="34" charset="0"/>
              </a:rPr>
              <a:t>N.Label</a:t>
            </a:r>
            <a:r>
              <a:rPr lang="en-US" sz="1200" dirty="0">
                <a:cs typeface="Arial" pitchFamily="34" charset="0"/>
              </a:rPr>
              <a:t> = </a:t>
            </a:r>
            <a:r>
              <a:rPr lang="en-US" sz="1200" dirty="0" err="1">
                <a:cs typeface="Arial" pitchFamily="34" charset="0"/>
              </a:rPr>
              <a:t>C</a:t>
            </a:r>
            <a:r>
              <a:rPr lang="en-US" sz="1200" baseline="-25000" dirty="0" err="1">
                <a:cs typeface="Arial" pitchFamily="34" charset="0"/>
              </a:rPr>
              <a:t>i</a:t>
            </a:r>
            <a:r>
              <a:rPr lang="en-US" sz="1200" dirty="0">
                <a:cs typeface="Arial" pitchFamily="34" charset="0"/>
              </a:rPr>
              <a:t>;</a:t>
            </a:r>
          </a:p>
          <a:p>
            <a:pPr lvl="1"/>
            <a:r>
              <a:rPr lang="en-US" sz="1200" dirty="0">
                <a:cs typeface="Arial" pitchFamily="34" charset="0"/>
              </a:rPr>
              <a:t>	return N;</a:t>
            </a:r>
          </a:p>
          <a:p>
            <a:pPr lvl="1"/>
            <a:r>
              <a:rPr lang="en-US" sz="1200" b="1" dirty="0">
                <a:cs typeface="Arial" pitchFamily="34" charset="0"/>
              </a:rPr>
              <a:t>end</a:t>
            </a:r>
            <a:r>
              <a:rPr lang="en-US" sz="1200" dirty="0">
                <a:cs typeface="Arial" pitchFamily="34" charset="0"/>
              </a:rPr>
              <a:t>;</a:t>
            </a:r>
          </a:p>
          <a:p>
            <a:pPr lvl="1"/>
            <a:r>
              <a:rPr lang="en-US" sz="1200" b="1" dirty="0">
                <a:cs typeface="Arial" pitchFamily="34" charset="0"/>
              </a:rPr>
              <a:t>if </a:t>
            </a:r>
            <a:r>
              <a:rPr lang="en-US" sz="1200" dirty="0">
                <a:cs typeface="Arial" pitchFamily="34" charset="0"/>
              </a:rPr>
              <a:t>(Attributes = </a:t>
            </a:r>
            <a:r>
              <a:rPr lang="en-US" sz="1200" dirty="0">
                <a:ea typeface="Cambria Math"/>
                <a:cs typeface="Arial" pitchFamily="34" charset="0"/>
              </a:rPr>
              <a:t>⍉) </a:t>
            </a:r>
            <a:r>
              <a:rPr lang="en-US" sz="1200" b="1" dirty="0">
                <a:ea typeface="Cambria Math"/>
                <a:cs typeface="Arial" pitchFamily="34" charset="0"/>
              </a:rPr>
              <a:t>then</a:t>
            </a:r>
          </a:p>
          <a:p>
            <a:pPr lvl="1"/>
            <a:r>
              <a:rPr lang="en-US" sz="1200" b="1" dirty="0">
                <a:ea typeface="Cambria Math"/>
                <a:cs typeface="Arial" pitchFamily="34" charset="0"/>
              </a:rPr>
              <a:t>begin</a:t>
            </a:r>
          </a:p>
          <a:p>
            <a:pPr lvl="1"/>
            <a:r>
              <a:rPr lang="en-US" sz="1200" dirty="0">
                <a:ea typeface="Cambria Math"/>
                <a:cs typeface="Arial" pitchFamily="34" charset="0"/>
              </a:rPr>
              <a:t>	</a:t>
            </a:r>
            <a:r>
              <a:rPr lang="en-US" sz="1200" dirty="0" err="1">
                <a:ea typeface="Cambria Math"/>
                <a:cs typeface="Arial" pitchFamily="34" charset="0"/>
              </a:rPr>
              <a:t>Tìm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lớp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C</a:t>
            </a:r>
            <a:r>
              <a:rPr lang="en-US" sz="1200" baseline="-25000" dirty="0" err="1">
                <a:ea typeface="Cambria Math"/>
                <a:cs typeface="Arial" pitchFamily="34" charset="0"/>
              </a:rPr>
              <a:t>j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mà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phần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lớn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các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bản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ghi</a:t>
            </a:r>
            <a:r>
              <a:rPr lang="en-US" sz="1200" dirty="0">
                <a:ea typeface="Cambria Math"/>
                <a:cs typeface="Arial" pitchFamily="34" charset="0"/>
              </a:rPr>
              <a:t> r ∈ Records </a:t>
            </a:r>
            <a:r>
              <a:rPr lang="en-US" sz="1200" dirty="0" err="1">
                <a:ea typeface="Cambria Math"/>
                <a:cs typeface="Arial" pitchFamily="34" charset="0"/>
              </a:rPr>
              <a:t>thuộc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về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lớp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đó</a:t>
            </a:r>
            <a:r>
              <a:rPr lang="en-US" sz="1200" dirty="0">
                <a:ea typeface="Cambria Math"/>
                <a:cs typeface="Arial" pitchFamily="34" charset="0"/>
              </a:rPr>
              <a:t>. </a:t>
            </a:r>
          </a:p>
          <a:p>
            <a:pPr lvl="1"/>
            <a:r>
              <a:rPr lang="en-US" sz="1200" dirty="0">
                <a:ea typeface="Cambria Math"/>
                <a:cs typeface="Arial" pitchFamily="34" charset="0"/>
              </a:rPr>
              <a:t>	</a:t>
            </a:r>
            <a:r>
              <a:rPr lang="en-US" sz="1200" dirty="0" err="1">
                <a:ea typeface="Cambria Math"/>
                <a:cs typeface="Arial" pitchFamily="34" charset="0"/>
              </a:rPr>
              <a:t>N.Label</a:t>
            </a:r>
            <a:r>
              <a:rPr lang="en-US" sz="1200" dirty="0">
                <a:ea typeface="Cambria Math"/>
                <a:cs typeface="Arial" pitchFamily="34" charset="0"/>
              </a:rPr>
              <a:t> = </a:t>
            </a:r>
            <a:r>
              <a:rPr lang="en-US" sz="1200" dirty="0" err="1">
                <a:ea typeface="Cambria Math"/>
                <a:cs typeface="Arial" pitchFamily="34" charset="0"/>
              </a:rPr>
              <a:t>C</a:t>
            </a:r>
            <a:r>
              <a:rPr lang="en-US" sz="1200" baseline="-25000" dirty="0" err="1">
                <a:ea typeface="Cambria Math"/>
                <a:cs typeface="Arial" pitchFamily="34" charset="0"/>
              </a:rPr>
              <a:t>j</a:t>
            </a:r>
            <a:r>
              <a:rPr lang="en-US" sz="1200" dirty="0">
                <a:ea typeface="Cambria Math"/>
                <a:cs typeface="Arial" pitchFamily="34" charset="0"/>
              </a:rPr>
              <a:t>;</a:t>
            </a:r>
            <a:endParaRPr lang="en-US" sz="1200" baseline="-25000" dirty="0">
              <a:ea typeface="Cambria Math"/>
              <a:cs typeface="Arial" pitchFamily="34" charset="0"/>
            </a:endParaRPr>
          </a:p>
          <a:p>
            <a:pPr lvl="1"/>
            <a:r>
              <a:rPr lang="en-US" sz="1200" dirty="0">
                <a:cs typeface="Arial" pitchFamily="34" charset="0"/>
              </a:rPr>
              <a:t>	return N;</a:t>
            </a:r>
          </a:p>
          <a:p>
            <a:pPr lvl="1"/>
            <a:r>
              <a:rPr lang="en-US" sz="1200" b="1" dirty="0">
                <a:cs typeface="Arial" pitchFamily="34" charset="0"/>
              </a:rPr>
              <a:t>end</a:t>
            </a:r>
            <a:r>
              <a:rPr lang="en-US" sz="1200" dirty="0">
                <a:cs typeface="Arial" pitchFamily="34" charset="0"/>
              </a:rPr>
              <a:t>;</a:t>
            </a:r>
          </a:p>
          <a:p>
            <a:pPr lvl="1"/>
            <a:r>
              <a:rPr lang="en-US" sz="1200" dirty="0" err="1">
                <a:cs typeface="Arial" pitchFamily="34" charset="0"/>
              </a:rPr>
              <a:t>Chọn</a:t>
            </a:r>
            <a:r>
              <a:rPr lang="en-US" sz="1200" dirty="0">
                <a:cs typeface="Arial" pitchFamily="34" charset="0"/>
              </a:rPr>
              <a:t> A</a:t>
            </a:r>
            <a:r>
              <a:rPr lang="en-US" sz="1200" baseline="-25000" dirty="0">
                <a:cs typeface="Arial" pitchFamily="34" charset="0"/>
              </a:rPr>
              <a:t>i</a:t>
            </a:r>
            <a:r>
              <a:rPr lang="en-US" sz="1200" dirty="0">
                <a:cs typeface="Arial" pitchFamily="34" charset="0"/>
              </a:rPr>
              <a:t> </a:t>
            </a:r>
            <a:r>
              <a:rPr lang="en-US" sz="1200" dirty="0">
                <a:ea typeface="Cambria Math"/>
                <a:cs typeface="Arial" pitchFamily="34" charset="0"/>
              </a:rPr>
              <a:t>∈ Attribute </a:t>
            </a:r>
            <a:r>
              <a:rPr lang="en-US" sz="1200" dirty="0" err="1">
                <a:ea typeface="Cambria Math"/>
                <a:cs typeface="Arial" pitchFamily="34" charset="0"/>
              </a:rPr>
              <a:t>sao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cho</a:t>
            </a:r>
            <a:r>
              <a:rPr lang="en-US" sz="1200" dirty="0">
                <a:ea typeface="Cambria Math"/>
                <a:cs typeface="Arial" pitchFamily="34" charset="0"/>
              </a:rPr>
              <a:t> Gain(A</a:t>
            </a:r>
            <a:r>
              <a:rPr lang="en-US" sz="1200" baseline="-25000" dirty="0">
                <a:ea typeface="Cambria Math"/>
                <a:cs typeface="Arial" pitchFamily="34" charset="0"/>
              </a:rPr>
              <a:t>i</a:t>
            </a:r>
            <a:r>
              <a:rPr lang="en-US" sz="1200" dirty="0">
                <a:ea typeface="Cambria Math"/>
                <a:cs typeface="Arial" pitchFamily="34" charset="0"/>
              </a:rPr>
              <a:t>)→max;</a:t>
            </a:r>
          </a:p>
          <a:p>
            <a:pPr lvl="1"/>
            <a:r>
              <a:rPr lang="en-US" sz="1200" dirty="0" err="1">
                <a:ea typeface="Cambria Math"/>
                <a:cs typeface="Arial" pitchFamily="34" charset="0"/>
              </a:rPr>
              <a:t>N.Label</a:t>
            </a:r>
            <a:r>
              <a:rPr lang="en-US" sz="1200" dirty="0">
                <a:ea typeface="Cambria Math"/>
                <a:cs typeface="Arial" pitchFamily="34" charset="0"/>
              </a:rPr>
              <a:t> = A</a:t>
            </a:r>
            <a:r>
              <a:rPr lang="en-US" sz="1200" baseline="-25000" dirty="0">
                <a:ea typeface="Cambria Math"/>
                <a:cs typeface="Arial" pitchFamily="34" charset="0"/>
              </a:rPr>
              <a:t>i</a:t>
            </a:r>
            <a:r>
              <a:rPr lang="en-US" sz="1200" dirty="0">
                <a:ea typeface="Cambria Math"/>
                <a:cs typeface="Arial" pitchFamily="34" charset="0"/>
              </a:rPr>
              <a:t>;</a:t>
            </a:r>
          </a:p>
          <a:p>
            <a:pPr lvl="1"/>
            <a:r>
              <a:rPr lang="en-US" sz="1200" b="1" dirty="0">
                <a:ea typeface="Cambria Math"/>
                <a:cs typeface="Arial" pitchFamily="34" charset="0"/>
              </a:rPr>
              <a:t>for each </a:t>
            </a:r>
            <a:r>
              <a:rPr lang="en-US" sz="1200" dirty="0" err="1">
                <a:ea typeface="Cambria Math"/>
                <a:cs typeface="Arial" pitchFamily="34" charset="0"/>
              </a:rPr>
              <a:t>giá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trị</a:t>
            </a:r>
            <a:r>
              <a:rPr lang="en-US" sz="1200" dirty="0">
                <a:ea typeface="Cambria Math"/>
                <a:cs typeface="Arial" pitchFamily="34" charset="0"/>
              </a:rPr>
              <a:t> v</a:t>
            </a:r>
            <a:r>
              <a:rPr lang="en-US" sz="1200" baseline="-25000" dirty="0">
                <a:ea typeface="Cambria Math"/>
                <a:cs typeface="Arial" pitchFamily="34" charset="0"/>
              </a:rPr>
              <a:t>i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đã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biết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của</a:t>
            </a:r>
            <a:r>
              <a:rPr lang="en-US" sz="1200" dirty="0">
                <a:ea typeface="Cambria Math"/>
                <a:cs typeface="Arial" pitchFamily="34" charset="0"/>
              </a:rPr>
              <a:t> A</a:t>
            </a:r>
            <a:r>
              <a:rPr lang="en-US" sz="1200" baseline="-25000" dirty="0">
                <a:ea typeface="Cambria Math"/>
                <a:cs typeface="Arial" pitchFamily="34" charset="0"/>
              </a:rPr>
              <a:t>i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b="1" dirty="0">
                <a:ea typeface="Cambria Math"/>
                <a:cs typeface="Arial" pitchFamily="34" charset="0"/>
              </a:rPr>
              <a:t>do</a:t>
            </a:r>
          </a:p>
          <a:p>
            <a:pPr lvl="1"/>
            <a:r>
              <a:rPr lang="en-US" sz="1200" b="1" dirty="0">
                <a:ea typeface="Cambria Math"/>
                <a:cs typeface="Arial" pitchFamily="34" charset="0"/>
              </a:rPr>
              <a:t>begin</a:t>
            </a:r>
          </a:p>
          <a:p>
            <a:pPr lvl="1"/>
            <a:r>
              <a:rPr lang="en-US" sz="1200" dirty="0">
                <a:ea typeface="Cambria Math"/>
                <a:cs typeface="Arial" pitchFamily="34" charset="0"/>
              </a:rPr>
              <a:t>	</a:t>
            </a:r>
            <a:r>
              <a:rPr lang="en-US" sz="1200" dirty="0" err="1">
                <a:ea typeface="Cambria Math"/>
                <a:cs typeface="Arial" pitchFamily="34" charset="0"/>
              </a:rPr>
              <a:t>Thêm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một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nhánh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mới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vào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nút</a:t>
            </a:r>
            <a:r>
              <a:rPr lang="en-US" sz="1200" dirty="0">
                <a:ea typeface="Cambria Math"/>
                <a:cs typeface="Arial" pitchFamily="34" charset="0"/>
              </a:rPr>
              <a:t> N </a:t>
            </a:r>
            <a:r>
              <a:rPr lang="en-US" sz="1200" dirty="0" err="1">
                <a:ea typeface="Cambria Math"/>
                <a:cs typeface="Arial" pitchFamily="34" charset="0"/>
              </a:rPr>
              <a:t>ứng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với</a:t>
            </a:r>
            <a:r>
              <a:rPr lang="en-US" sz="1200" dirty="0">
                <a:ea typeface="Cambria Math"/>
                <a:cs typeface="Arial" pitchFamily="34" charset="0"/>
              </a:rPr>
              <a:t> A</a:t>
            </a:r>
            <a:r>
              <a:rPr lang="en-US" sz="1200" baseline="-25000" dirty="0">
                <a:ea typeface="Cambria Math"/>
                <a:cs typeface="Arial" pitchFamily="34" charset="0"/>
              </a:rPr>
              <a:t>i</a:t>
            </a:r>
            <a:r>
              <a:rPr lang="en-US" sz="1200" dirty="0">
                <a:ea typeface="Cambria Math"/>
                <a:cs typeface="Arial" pitchFamily="34" charset="0"/>
              </a:rPr>
              <a:t> = </a:t>
            </a:r>
            <a:r>
              <a:rPr lang="en-US" sz="1200" dirty="0" err="1">
                <a:ea typeface="Cambria Math"/>
                <a:cs typeface="Arial" pitchFamily="34" charset="0"/>
              </a:rPr>
              <a:t>v</a:t>
            </a:r>
            <a:r>
              <a:rPr lang="en-US" sz="1200" baseline="-25000" dirty="0" err="1">
                <a:ea typeface="Cambria Math"/>
                <a:cs typeface="Arial" pitchFamily="34" charset="0"/>
              </a:rPr>
              <a:t>j</a:t>
            </a:r>
            <a:r>
              <a:rPr lang="en-US" sz="1200" baseline="-25000" dirty="0">
                <a:ea typeface="Cambria Math"/>
                <a:cs typeface="Arial" pitchFamily="34" charset="0"/>
              </a:rPr>
              <a:t> </a:t>
            </a:r>
            <a:r>
              <a:rPr lang="en-US" sz="1200" dirty="0">
                <a:ea typeface="Cambria Math"/>
                <a:cs typeface="Arial" pitchFamily="34" charset="0"/>
              </a:rPr>
              <a:t>;</a:t>
            </a:r>
          </a:p>
          <a:p>
            <a:pPr lvl="1"/>
            <a:r>
              <a:rPr lang="en-US" sz="1200" dirty="0">
                <a:ea typeface="Cambria Math"/>
                <a:cs typeface="Arial" pitchFamily="34" charset="0"/>
              </a:rPr>
              <a:t>	</a:t>
            </a:r>
            <a:r>
              <a:rPr lang="en-US" sz="1200" dirty="0" err="1">
                <a:ea typeface="Cambria Math"/>
                <a:cs typeface="Arial" pitchFamily="34" charset="0"/>
              </a:rPr>
              <a:t>S</a:t>
            </a:r>
            <a:r>
              <a:rPr lang="en-US" sz="1200" baseline="-25000" dirty="0" err="1">
                <a:ea typeface="Cambria Math"/>
                <a:cs typeface="Arial" pitchFamily="34" charset="0"/>
              </a:rPr>
              <a:t>j</a:t>
            </a:r>
            <a:r>
              <a:rPr lang="en-US" sz="1200" dirty="0">
                <a:ea typeface="Cambria Math"/>
                <a:cs typeface="Arial" pitchFamily="34" charset="0"/>
              </a:rPr>
              <a:t> = </a:t>
            </a:r>
            <a:r>
              <a:rPr lang="en-US" sz="1200" dirty="0" err="1">
                <a:ea typeface="Cambria Math"/>
                <a:cs typeface="Arial" pitchFamily="34" charset="0"/>
              </a:rPr>
              <a:t>Tập</a:t>
            </a:r>
            <a:r>
              <a:rPr lang="en-US" sz="1200" dirty="0">
                <a:ea typeface="Cambria Math"/>
                <a:cs typeface="Arial" pitchFamily="34" charset="0"/>
              </a:rPr>
              <a:t> con </a:t>
            </a:r>
            <a:r>
              <a:rPr lang="en-US" sz="1200" dirty="0" err="1">
                <a:ea typeface="Cambria Math"/>
                <a:cs typeface="Arial" pitchFamily="34" charset="0"/>
              </a:rPr>
              <a:t>của</a:t>
            </a:r>
            <a:r>
              <a:rPr lang="en-US" sz="1200" dirty="0">
                <a:ea typeface="Cambria Math"/>
                <a:cs typeface="Arial" pitchFamily="34" charset="0"/>
              </a:rPr>
              <a:t> Records </a:t>
            </a:r>
            <a:r>
              <a:rPr lang="en-US" sz="1200" dirty="0" err="1">
                <a:ea typeface="Cambria Math"/>
                <a:cs typeface="Arial" pitchFamily="34" charset="0"/>
              </a:rPr>
              <a:t>có</a:t>
            </a:r>
            <a:r>
              <a:rPr lang="en-US" sz="1200" dirty="0">
                <a:ea typeface="Cambria Math"/>
                <a:cs typeface="Arial" pitchFamily="34" charset="0"/>
              </a:rPr>
              <a:t> A</a:t>
            </a:r>
            <a:r>
              <a:rPr lang="en-US" sz="1200" baseline="-25000" dirty="0">
                <a:ea typeface="Cambria Math"/>
                <a:cs typeface="Arial" pitchFamily="34" charset="0"/>
              </a:rPr>
              <a:t>i</a:t>
            </a:r>
            <a:r>
              <a:rPr lang="en-US" sz="1200" dirty="0">
                <a:ea typeface="Cambria Math"/>
                <a:cs typeface="Arial" pitchFamily="34" charset="0"/>
              </a:rPr>
              <a:t> = </a:t>
            </a:r>
            <a:r>
              <a:rPr lang="en-US" sz="1200" dirty="0" err="1">
                <a:ea typeface="Cambria Math"/>
                <a:cs typeface="Arial" pitchFamily="34" charset="0"/>
              </a:rPr>
              <a:t>v</a:t>
            </a:r>
            <a:r>
              <a:rPr lang="en-US" sz="1200" baseline="-25000" dirty="0" err="1">
                <a:ea typeface="Cambria Math"/>
                <a:cs typeface="Arial" pitchFamily="34" charset="0"/>
              </a:rPr>
              <a:t>j</a:t>
            </a:r>
            <a:r>
              <a:rPr lang="en-US" sz="1200" dirty="0">
                <a:ea typeface="Cambria Math"/>
                <a:cs typeface="Arial" pitchFamily="34" charset="0"/>
              </a:rPr>
              <a:t>;</a:t>
            </a:r>
          </a:p>
          <a:p>
            <a:pPr lvl="1"/>
            <a:r>
              <a:rPr lang="en-US" sz="1200" dirty="0">
                <a:ea typeface="Cambria Math"/>
                <a:cs typeface="Arial" pitchFamily="34" charset="0"/>
              </a:rPr>
              <a:t>	</a:t>
            </a:r>
            <a:r>
              <a:rPr lang="en-US" sz="1200" b="1" dirty="0">
                <a:ea typeface="Cambria Math"/>
                <a:cs typeface="Arial" pitchFamily="34" charset="0"/>
              </a:rPr>
              <a:t>if</a:t>
            </a:r>
            <a:r>
              <a:rPr lang="en-US" sz="1200" dirty="0">
                <a:ea typeface="Cambria Math"/>
                <a:cs typeface="Arial" pitchFamily="34" charset="0"/>
              </a:rPr>
              <a:t> (</a:t>
            </a:r>
            <a:r>
              <a:rPr lang="en-US" sz="1200" dirty="0" err="1">
                <a:ea typeface="Cambria Math"/>
                <a:cs typeface="Arial" pitchFamily="34" charset="0"/>
              </a:rPr>
              <a:t>S</a:t>
            </a:r>
            <a:r>
              <a:rPr lang="en-US" sz="1200" baseline="-25000" dirty="0" err="1">
                <a:ea typeface="Cambria Math"/>
                <a:cs typeface="Arial" pitchFamily="34" charset="0"/>
              </a:rPr>
              <a:t>j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>
                <a:cs typeface="Arial" pitchFamily="34" charset="0"/>
              </a:rPr>
              <a:t>= </a:t>
            </a:r>
            <a:r>
              <a:rPr lang="en-US" sz="1200" dirty="0">
                <a:ea typeface="Cambria Math"/>
                <a:cs typeface="Arial" pitchFamily="34" charset="0"/>
              </a:rPr>
              <a:t>⍉) </a:t>
            </a:r>
            <a:r>
              <a:rPr lang="en-US" sz="1200" b="1" dirty="0">
                <a:ea typeface="Cambria Math"/>
                <a:cs typeface="Arial" pitchFamily="34" charset="0"/>
              </a:rPr>
              <a:t>then</a:t>
            </a:r>
            <a:r>
              <a:rPr lang="en-US" sz="1200" dirty="0">
                <a:ea typeface="Cambria Math"/>
                <a:cs typeface="Arial" pitchFamily="34" charset="0"/>
              </a:rPr>
              <a:t>	</a:t>
            </a:r>
          </a:p>
          <a:p>
            <a:pPr lvl="1"/>
            <a:r>
              <a:rPr lang="en-US" sz="1200" dirty="0">
                <a:ea typeface="Cambria Math"/>
                <a:cs typeface="Arial" pitchFamily="34" charset="0"/>
              </a:rPr>
              <a:t>		</a:t>
            </a:r>
            <a:r>
              <a:rPr lang="en-US" sz="1200" dirty="0" err="1">
                <a:ea typeface="Cambria Math"/>
                <a:cs typeface="Arial" pitchFamily="34" charset="0"/>
              </a:rPr>
              <a:t>Thêm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một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nút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lá</a:t>
            </a:r>
            <a:r>
              <a:rPr lang="en-US" sz="1200" dirty="0">
                <a:ea typeface="Cambria Math"/>
                <a:cs typeface="Arial" pitchFamily="34" charset="0"/>
              </a:rPr>
              <a:t> L </a:t>
            </a:r>
            <a:r>
              <a:rPr lang="en-US" sz="1200" dirty="0" err="1">
                <a:ea typeface="Cambria Math"/>
                <a:cs typeface="Arial" pitchFamily="34" charset="0"/>
              </a:rPr>
              <a:t>với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nhãn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là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lớp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mà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phần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lớn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các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bản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ghi</a:t>
            </a:r>
            <a:r>
              <a:rPr lang="en-US" sz="1200" dirty="0">
                <a:ea typeface="Cambria Math"/>
                <a:cs typeface="Arial" pitchFamily="34" charset="0"/>
              </a:rPr>
              <a:t> r ∈ Records </a:t>
            </a:r>
            <a:r>
              <a:rPr lang="en-US" sz="1200" dirty="0" err="1">
                <a:ea typeface="Cambria Math"/>
                <a:cs typeface="Arial" pitchFamily="34" charset="0"/>
              </a:rPr>
              <a:t>thuộc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về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lớp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đó</a:t>
            </a:r>
            <a:r>
              <a:rPr lang="en-US" sz="1200" dirty="0">
                <a:ea typeface="Cambria Math"/>
                <a:cs typeface="Arial" pitchFamily="34" charset="0"/>
              </a:rPr>
              <a:t>;</a:t>
            </a:r>
          </a:p>
          <a:p>
            <a:pPr lvl="1"/>
            <a:r>
              <a:rPr lang="en-US" sz="1200" dirty="0">
                <a:ea typeface="Cambria Math"/>
                <a:cs typeface="Arial" pitchFamily="34" charset="0"/>
              </a:rPr>
              <a:t>		Return L;</a:t>
            </a:r>
          </a:p>
          <a:p>
            <a:pPr lvl="1"/>
            <a:r>
              <a:rPr lang="en-US" sz="1200" dirty="0">
                <a:ea typeface="Cambria Math"/>
                <a:cs typeface="Arial" pitchFamily="34" charset="0"/>
              </a:rPr>
              <a:t>	</a:t>
            </a:r>
            <a:r>
              <a:rPr lang="en-US" sz="1200" b="1" dirty="0">
                <a:ea typeface="Cambria Math"/>
                <a:cs typeface="Arial" pitchFamily="34" charset="0"/>
              </a:rPr>
              <a:t>else </a:t>
            </a:r>
          </a:p>
          <a:p>
            <a:pPr lvl="1"/>
            <a:r>
              <a:rPr lang="en-US" sz="1200" dirty="0">
                <a:ea typeface="Cambria Math"/>
                <a:cs typeface="Arial" pitchFamily="34" charset="0"/>
              </a:rPr>
              <a:t>		</a:t>
            </a:r>
            <a:r>
              <a:rPr lang="en-US" sz="1200" dirty="0" err="1">
                <a:ea typeface="Cambria Math"/>
                <a:cs typeface="Arial" pitchFamily="34" charset="0"/>
              </a:rPr>
              <a:t>Thêm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vào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nút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được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trả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về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bởi</a:t>
            </a:r>
            <a:r>
              <a:rPr lang="en-US" sz="1200" dirty="0">
                <a:ea typeface="Cambria Math"/>
                <a:cs typeface="Arial" pitchFamily="34" charset="0"/>
              </a:rPr>
              <a:t> </a:t>
            </a:r>
            <a:r>
              <a:rPr lang="en-US" sz="1200" dirty="0" err="1">
                <a:ea typeface="Cambria Math"/>
                <a:cs typeface="Arial" pitchFamily="34" charset="0"/>
              </a:rPr>
              <a:t>Build_Tree</a:t>
            </a:r>
            <a:r>
              <a:rPr lang="en-US" sz="1200" dirty="0">
                <a:ea typeface="Cambria Math"/>
                <a:cs typeface="Arial" pitchFamily="34" charset="0"/>
              </a:rPr>
              <a:t>(</a:t>
            </a:r>
            <a:r>
              <a:rPr lang="en-US" sz="1200" dirty="0" err="1">
                <a:ea typeface="Cambria Math"/>
                <a:cs typeface="Arial" pitchFamily="34" charset="0"/>
              </a:rPr>
              <a:t>S</a:t>
            </a:r>
            <a:r>
              <a:rPr lang="en-US" sz="1200" baseline="-25000" dirty="0" err="1">
                <a:ea typeface="Cambria Math"/>
                <a:cs typeface="Arial" pitchFamily="34" charset="0"/>
              </a:rPr>
              <a:t>j</a:t>
            </a:r>
            <a:r>
              <a:rPr lang="en-US" sz="1200" dirty="0">
                <a:ea typeface="Cambria Math"/>
                <a:cs typeface="Arial" pitchFamily="34" charset="0"/>
              </a:rPr>
              <a:t>, Attribute \{A</a:t>
            </a:r>
            <a:r>
              <a:rPr lang="en-US" sz="1200" baseline="-25000" dirty="0">
                <a:ea typeface="Cambria Math"/>
                <a:cs typeface="Arial" pitchFamily="34" charset="0"/>
              </a:rPr>
              <a:t>i</a:t>
            </a:r>
            <a:r>
              <a:rPr lang="en-US" sz="1200" dirty="0">
                <a:ea typeface="Cambria Math"/>
                <a:cs typeface="Arial" pitchFamily="34" charset="0"/>
              </a:rPr>
              <a:t>});</a:t>
            </a:r>
          </a:p>
          <a:p>
            <a:pPr lvl="1"/>
            <a:r>
              <a:rPr lang="en-US" sz="1200" b="1" dirty="0">
                <a:ea typeface="Cambria Math"/>
                <a:cs typeface="Arial" pitchFamily="34" charset="0"/>
              </a:rPr>
              <a:t>end</a:t>
            </a:r>
            <a:r>
              <a:rPr lang="en-US" sz="1200" dirty="0">
                <a:ea typeface="Cambria Math"/>
                <a:cs typeface="Arial" pitchFamily="34" charset="0"/>
              </a:rPr>
              <a:t> ;</a:t>
            </a:r>
          </a:p>
          <a:p>
            <a:r>
              <a:rPr lang="en-US" sz="1200" b="1" dirty="0">
                <a:ea typeface="Cambria Math"/>
                <a:cs typeface="Arial" pitchFamily="34" charset="0"/>
              </a:rPr>
              <a:t>end</a:t>
            </a:r>
            <a:r>
              <a:rPr lang="en-US" sz="1200" dirty="0">
                <a:ea typeface="Cambria Math"/>
                <a:cs typeface="Arial" pitchFamily="34" charset="0"/>
              </a:rPr>
              <a:t>;</a:t>
            </a:r>
            <a:endParaRPr lang="en-US" sz="1200" dirty="0">
              <a:cs typeface="Arial" pitchFamily="34" charset="0"/>
            </a:endParaRPr>
          </a:p>
          <a:p>
            <a:endParaRPr lang="en-US" sz="1200" baseline="-25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16608"/>
            <a:ext cx="8686800" cy="559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/>
              <a:t>Phương</a:t>
            </a:r>
            <a:r>
              <a:rPr lang="en-US" sz="2000" b="1" dirty="0"/>
              <a:t> </a:t>
            </a:r>
            <a:r>
              <a:rPr lang="en-US" sz="2000" b="1" dirty="0" err="1"/>
              <a:t>pháp</a:t>
            </a:r>
            <a:r>
              <a:rPr lang="en-US" sz="2000" b="1" dirty="0"/>
              <a:t> </a:t>
            </a:r>
            <a:r>
              <a:rPr lang="en-US" sz="2000" b="1" dirty="0" err="1"/>
              <a:t>lựa</a:t>
            </a:r>
            <a:r>
              <a:rPr lang="en-US" sz="2000" b="1" dirty="0"/>
              <a:t> </a:t>
            </a:r>
            <a:r>
              <a:rPr lang="en-US" sz="2000" b="1" dirty="0" err="1"/>
              <a:t>chọn</a:t>
            </a:r>
            <a:r>
              <a:rPr lang="en-US" sz="2000" b="1" dirty="0"/>
              <a:t> </a:t>
            </a:r>
            <a:r>
              <a:rPr lang="en-US" sz="2000" b="1" dirty="0" err="1"/>
              <a:t>thuộc</a:t>
            </a:r>
            <a:r>
              <a:rPr lang="en-US" sz="2000" b="1" dirty="0"/>
              <a:t> </a:t>
            </a:r>
            <a:r>
              <a:rPr lang="en-US" sz="2000" b="1" dirty="0" err="1"/>
              <a:t>tính</a:t>
            </a:r>
            <a:endParaRPr lang="en-US" sz="2000" b="1" dirty="0"/>
          </a:p>
          <a:p>
            <a:pPr algn="just">
              <a:lnSpc>
                <a:spcPct val="120000"/>
              </a:lnSpc>
            </a:pPr>
            <a:r>
              <a:rPr lang="en-US" sz="2000" dirty="0" err="1"/>
              <a:t>Dùng</a:t>
            </a:r>
            <a:r>
              <a:rPr lang="en-US" sz="2000" dirty="0"/>
              <a:t> heuristic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chí</a:t>
            </a:r>
            <a:r>
              <a:rPr lang="en-US" sz="2000" dirty="0"/>
              <a:t> </a:t>
            </a:r>
            <a:r>
              <a:rPr lang="en-US" sz="2000" dirty="0" err="1"/>
              <a:t>rẽ</a:t>
            </a:r>
            <a:r>
              <a:rPr lang="en-US" sz="2000" dirty="0"/>
              <a:t> </a:t>
            </a:r>
            <a:r>
              <a:rPr lang="en-US" sz="2000" dirty="0" err="1"/>
              <a:t>nhánh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: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hoạch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D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hoạch</a:t>
            </a:r>
            <a:r>
              <a:rPr lang="en-US" sz="2000" dirty="0"/>
              <a:t> con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nhãn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: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hạng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.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rẽ</a:t>
            </a:r>
            <a:r>
              <a:rPr lang="en-US" sz="2000" dirty="0"/>
              <a:t> </a:t>
            </a:r>
            <a:r>
              <a:rPr lang="en-US" sz="2000" dirty="0" err="1"/>
              <a:t>nhánh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(score)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.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tách</a:t>
            </a:r>
            <a:r>
              <a:rPr lang="en-US" sz="2000" dirty="0"/>
              <a:t> (splitting attribute) </a:t>
            </a:r>
            <a:r>
              <a:rPr lang="en-US" sz="2000" dirty="0" err="1"/>
              <a:t>là</a:t>
            </a:r>
            <a:r>
              <a:rPr lang="en-US" sz="2000" dirty="0"/>
              <a:t> Information Gain (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lý</a:t>
            </a:r>
            <a:r>
              <a:rPr lang="en-US" sz="2000" dirty="0"/>
              <a:t> </a:t>
            </a:r>
            <a:r>
              <a:rPr lang="en-US" sz="2000" dirty="0" err="1"/>
              <a:t>thuyết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Claude Elwood Shannon).</a:t>
            </a:r>
          </a:p>
          <a:p>
            <a:pPr algn="just">
              <a:lnSpc>
                <a:spcPct val="120000"/>
              </a:lnSpc>
            </a:pP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: </a:t>
            </a:r>
            <a:r>
              <a:rPr lang="en-US" sz="2000" b="1" dirty="0" err="1">
                <a:solidFill>
                  <a:srgbClr val="FF0000"/>
                </a:solidFill>
              </a:rPr>
              <a:t>Thuộc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tính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giá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trị</a:t>
            </a:r>
            <a:r>
              <a:rPr lang="en-US" sz="2000" b="1" dirty="0">
                <a:solidFill>
                  <a:srgbClr val="FF0000"/>
                </a:solidFill>
              </a:rPr>
              <a:t> Information Gain </a:t>
            </a:r>
            <a:r>
              <a:rPr lang="en-US" sz="2000" b="1" dirty="0" err="1">
                <a:solidFill>
                  <a:srgbClr val="FF0000"/>
                </a:solidFill>
              </a:rPr>
              <a:t>lớn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nhất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sẽ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được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chọn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làm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thuộc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tính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phân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nhánh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nút</a:t>
            </a:r>
            <a:r>
              <a:rPr lang="en-US" sz="2000" b="1" dirty="0">
                <a:solidFill>
                  <a:srgbClr val="FF0000"/>
                </a:solidFill>
              </a:rPr>
              <a:t> N.</a:t>
            </a:r>
          </a:p>
          <a:p>
            <a:pPr marL="9144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dirty="0" err="1"/>
              <a:t>Nút</a:t>
            </a:r>
            <a:r>
              <a:rPr lang="en-US" sz="2000" dirty="0"/>
              <a:t> N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hoạch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D.</a:t>
            </a:r>
          </a:p>
          <a:p>
            <a:pPr marL="9144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hoạch</a:t>
            </a:r>
            <a:r>
              <a:rPr lang="en-US" sz="2000" dirty="0"/>
              <a:t> </a:t>
            </a:r>
            <a:r>
              <a:rPr lang="en-US" sz="2000" dirty="0" err="1"/>
              <a:t>đảm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trùng</a:t>
            </a:r>
            <a:r>
              <a:rPr lang="en-US" sz="2000" dirty="0"/>
              <a:t> </a:t>
            </a:r>
            <a:r>
              <a:rPr lang="en-US" sz="2000" dirty="0" err="1"/>
              <a:t>lắp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hoạch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⟹ </a:t>
            </a:r>
            <a:r>
              <a:rPr lang="en-US" sz="2000" b="1" i="1" dirty="0" err="1">
                <a:solidFill>
                  <a:srgbClr val="00B0F0"/>
                </a:solidFill>
                <a:ea typeface="Cambria Math"/>
                <a:cs typeface="Arial" pitchFamily="34" charset="0"/>
              </a:rPr>
              <a:t>Giúp</a:t>
            </a: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a typeface="Cambria Math"/>
                <a:cs typeface="Arial" pitchFamily="34" charset="0"/>
              </a:rPr>
              <a:t>tối</a:t>
            </a: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a typeface="Cambria Math"/>
                <a:cs typeface="Arial" pitchFamily="34" charset="0"/>
              </a:rPr>
              <a:t>thiểu</a:t>
            </a: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a typeface="Cambria Math"/>
                <a:cs typeface="Arial" pitchFamily="34" charset="0"/>
              </a:rPr>
              <a:t>số</a:t>
            </a: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a typeface="Cambria Math"/>
                <a:cs typeface="Arial" pitchFamily="34" charset="0"/>
              </a:rPr>
              <a:t>phép</a:t>
            </a: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a typeface="Cambria Math"/>
                <a:cs typeface="Arial" pitchFamily="34" charset="0"/>
              </a:rPr>
              <a:t>thử</a:t>
            </a: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 (test) </a:t>
            </a:r>
            <a:r>
              <a:rPr lang="en-US" sz="2000" b="1" i="1" dirty="0" err="1">
                <a:solidFill>
                  <a:srgbClr val="00B0F0"/>
                </a:solidFill>
                <a:ea typeface="Cambria Math"/>
                <a:cs typeface="Arial" pitchFamily="34" charset="0"/>
              </a:rPr>
              <a:t>cần</a:t>
            </a: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a typeface="Cambria Math"/>
                <a:cs typeface="Arial" pitchFamily="34" charset="0"/>
              </a:rPr>
              <a:t>để</a:t>
            </a: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a typeface="Cambria Math"/>
                <a:cs typeface="Arial" pitchFamily="34" charset="0"/>
              </a:rPr>
              <a:t>phân</a:t>
            </a: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a typeface="Cambria Math"/>
                <a:cs typeface="Arial" pitchFamily="34" charset="0"/>
              </a:rPr>
              <a:t>loại</a:t>
            </a: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a typeface="Cambria Math"/>
                <a:cs typeface="Arial" pitchFamily="34" charset="0"/>
              </a:rPr>
              <a:t>một</a:t>
            </a: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a typeface="Cambria Math"/>
                <a:cs typeface="Arial" pitchFamily="34" charset="0"/>
              </a:rPr>
              <a:t>phần</a:t>
            </a: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a typeface="Cambria Math"/>
                <a:cs typeface="Arial" pitchFamily="34" charset="0"/>
              </a:rPr>
              <a:t>tử</a:t>
            </a:r>
            <a:r>
              <a:rPr lang="en-US" sz="2000" b="1" i="1" dirty="0">
                <a:solidFill>
                  <a:srgbClr val="00B0F0"/>
                </a:solidFill>
                <a:ea typeface="Cambria Math"/>
                <a:cs typeface="Arial" pitchFamily="34" charset="0"/>
              </a:rPr>
              <a:t>.</a:t>
            </a:r>
            <a:endParaRPr lang="en-US" sz="2000" b="1" i="1" dirty="0">
              <a:solidFill>
                <a:srgbClr val="00B0F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5177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528052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67200"/>
            <a:ext cx="405951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410325"/>
            <a:ext cx="5800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447800"/>
            <a:ext cx="2381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838325"/>
            <a:ext cx="2390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0" y="9906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/>
              <a:t>Tính</a:t>
            </a:r>
            <a:r>
              <a:rPr lang="en-US" sz="1600" b="1" i="1" dirty="0"/>
              <a:t> </a:t>
            </a:r>
            <a:r>
              <a:rPr lang="en-US" sz="1600" b="1" i="1" dirty="0" err="1"/>
              <a:t>toán</a:t>
            </a:r>
            <a:r>
              <a:rPr lang="en-US" sz="1600" b="1" i="1" dirty="0"/>
              <a:t> </a:t>
            </a:r>
            <a:r>
              <a:rPr lang="en-US" sz="1600" b="1" i="1" dirty="0" err="1"/>
              <a:t>tương</a:t>
            </a:r>
            <a:r>
              <a:rPr lang="en-US" sz="1600" b="1" i="1" dirty="0"/>
              <a:t> </a:t>
            </a:r>
            <a:r>
              <a:rPr lang="en-US" sz="1600" b="1" i="1" dirty="0" err="1"/>
              <a:t>tự</a:t>
            </a:r>
            <a:r>
              <a:rPr lang="en-US" sz="1600" b="1" i="1" dirty="0"/>
              <a:t>:</a:t>
            </a:r>
          </a:p>
        </p:txBody>
      </p:sp>
      <p:pic>
        <p:nvPicPr>
          <p:cNvPr id="1587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4550" y="2266950"/>
            <a:ext cx="2914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81600" y="26670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Cambria Math"/>
                <a:ea typeface="Cambria Math"/>
              </a:rPr>
              <a:t>⟹ </a:t>
            </a:r>
            <a:r>
              <a:rPr lang="en-US" sz="1600" b="1" i="1" dirty="0" err="1"/>
              <a:t>Chọn</a:t>
            </a:r>
            <a:r>
              <a:rPr lang="en-US" sz="1600" b="1" i="1" dirty="0"/>
              <a:t> age </a:t>
            </a:r>
            <a:r>
              <a:rPr lang="en-US" sz="1600" b="1" i="1" dirty="0" err="1"/>
              <a:t>là</a:t>
            </a:r>
            <a:r>
              <a:rPr lang="en-US" sz="1600" b="1" i="1" dirty="0"/>
              <a:t> </a:t>
            </a:r>
            <a:r>
              <a:rPr lang="en-US" sz="1600" b="1" i="1" dirty="0" err="1"/>
              <a:t>thuộc</a:t>
            </a:r>
            <a:r>
              <a:rPr lang="en-US" sz="1600" b="1" i="1" dirty="0"/>
              <a:t> </a:t>
            </a:r>
            <a:r>
              <a:rPr lang="en-US" sz="1600" b="1" i="1" dirty="0" err="1"/>
              <a:t>tính</a:t>
            </a:r>
            <a:r>
              <a:rPr lang="en-US" sz="1600" b="1" i="1" dirty="0"/>
              <a:t> </a:t>
            </a:r>
            <a:r>
              <a:rPr lang="en-US" sz="1600" b="1" i="1" dirty="0" err="1"/>
              <a:t>phân</a:t>
            </a:r>
            <a:r>
              <a:rPr lang="en-US" sz="1600" b="1" i="1" dirty="0"/>
              <a:t> </a:t>
            </a:r>
            <a:r>
              <a:rPr lang="en-US" sz="1600" b="1" i="1" dirty="0" err="1"/>
              <a:t>tách</a:t>
            </a:r>
            <a:endParaRPr lang="en-US" sz="16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62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err="1"/>
              <a:t>Ví</a:t>
            </a:r>
            <a:r>
              <a:rPr lang="en-US" sz="1600" b="1" i="1" u="sng" dirty="0"/>
              <a:t> </a:t>
            </a:r>
            <a:r>
              <a:rPr lang="en-US" sz="1600" b="1" i="1" u="sng" dirty="0" err="1"/>
              <a:t>dụ</a:t>
            </a:r>
            <a:r>
              <a:rPr lang="en-US" sz="1600" b="1" i="1" dirty="0"/>
              <a:t>: Cho </a:t>
            </a:r>
            <a:r>
              <a:rPr lang="en-US" sz="1600" b="1" i="1" dirty="0" err="1"/>
              <a:t>tập</a:t>
            </a:r>
            <a:r>
              <a:rPr lang="en-US" sz="1600" b="1" i="1" dirty="0"/>
              <a:t> </a:t>
            </a:r>
            <a:r>
              <a:rPr lang="en-US" sz="1600" b="1" i="1" dirty="0" err="1"/>
              <a:t>dữ</a:t>
            </a:r>
            <a:r>
              <a:rPr lang="en-US" sz="1600" b="1" i="1" dirty="0"/>
              <a:t> </a:t>
            </a:r>
            <a:r>
              <a:rPr lang="en-US" sz="1600" b="1" i="1" dirty="0" err="1"/>
              <a:t>liệu</a:t>
            </a:r>
            <a:r>
              <a:rPr lang="en-US" sz="1600" b="1" i="1" dirty="0"/>
              <a:t> </a:t>
            </a:r>
            <a:r>
              <a:rPr lang="en-US" sz="1600" b="1" i="1" dirty="0" err="1"/>
              <a:t>học</a:t>
            </a:r>
            <a:r>
              <a:rPr lang="en-US" sz="1600" b="1" i="1" dirty="0"/>
              <a:t>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63" y="609600"/>
            <a:ext cx="819343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400800" cy="44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370" y="1476465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Khởi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phần</a:t>
            </a:r>
            <a:r>
              <a:rPr lang="en-US" sz="2000" b="1" dirty="0"/>
              <a:t> </a:t>
            </a:r>
            <a:r>
              <a:rPr lang="en-US" sz="2000" b="1" dirty="0" err="1"/>
              <a:t>mềm</a:t>
            </a:r>
            <a:r>
              <a:rPr lang="en-US" sz="2000" b="1" dirty="0"/>
              <a:t> </a:t>
            </a:r>
            <a:r>
              <a:rPr lang="en-US" sz="2000" b="1" dirty="0" err="1"/>
              <a:t>Weka</a:t>
            </a:r>
            <a:r>
              <a:rPr lang="en-US" sz="2000" b="1" dirty="0"/>
              <a:t>, </a:t>
            </a:r>
            <a:r>
              <a:rPr lang="en-US" sz="2000" b="1" dirty="0" err="1"/>
              <a:t>chọn</a:t>
            </a:r>
            <a:r>
              <a:rPr lang="en-US" sz="2000" b="1" dirty="0"/>
              <a:t> Explorer: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3200400"/>
            <a:ext cx="1981200" cy="76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2387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5</a:t>
            </a:r>
            <a:r>
              <a:rPr lang="en-US" sz="2800" b="1"/>
              <a:t>.4</a:t>
            </a:r>
            <a:r>
              <a:rPr lang="en-US" sz="2800" b="1" dirty="0"/>
              <a:t>. XÂY DỰNG MÔ HÌNH PHÂN LỚP VỚI WEKA </a:t>
            </a:r>
          </a:p>
        </p:txBody>
      </p:sp>
    </p:spTree>
    <p:extLst>
      <p:ext uri="{BB962C8B-B14F-4D97-AF65-F5344CB8AC3E}">
        <p14:creationId xmlns:p14="http://schemas.microsoft.com/office/powerpoint/2010/main" val="4100742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6" y="628650"/>
            <a:ext cx="762952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10465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Chọn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 tin </a:t>
            </a:r>
            <a:r>
              <a:rPr lang="en-US" b="1" dirty="0" err="1">
                <a:solidFill>
                  <a:srgbClr val="FF0000"/>
                </a:solidFill>
              </a:rPr>
              <a:t>dữ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liệu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dụng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524000" y="473988"/>
            <a:ext cx="1905000" cy="897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6300" y="1219200"/>
            <a:ext cx="11049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19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804862"/>
            <a:ext cx="5734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166968" cy="367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3886200" y="228600"/>
            <a:ext cx="914400" cy="2171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86200" y="2400299"/>
            <a:ext cx="914400" cy="1500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0800" y="38897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dữ</a:t>
            </a:r>
            <a:r>
              <a:rPr lang="en-US" b="1" dirty="0"/>
              <a:t> </a:t>
            </a:r>
            <a:r>
              <a:rPr lang="en-US" b="1" dirty="0" err="1"/>
              <a:t>liệu</a:t>
            </a:r>
            <a:r>
              <a:rPr lang="en-US" b="1" dirty="0"/>
              <a:t> </a:t>
            </a:r>
            <a:r>
              <a:rPr lang="en-US" b="1" dirty="0" err="1"/>
              <a:t>mẫu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4876800" y="4270514"/>
            <a:ext cx="8382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74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240401"/>
            <a:ext cx="8007350" cy="600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1658" y="1474883"/>
            <a:ext cx="1066800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1658" y="1744797"/>
            <a:ext cx="1066800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1658" y="2203832"/>
            <a:ext cx="1066800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6050" y="139005"/>
            <a:ext cx="83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Sử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dụng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luôn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tập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dữ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liệu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học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đưa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vào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để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kiểm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tra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mô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hình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9" idx="2"/>
            <a:endCxn id="6" idx="1"/>
          </p:cNvCxnSpPr>
          <p:nvPr/>
        </p:nvCxnSpPr>
        <p:spPr>
          <a:xfrm>
            <a:off x="565150" y="1524000"/>
            <a:ext cx="626508" cy="6518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1695271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Sử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dụng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tập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dữ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liệu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khác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để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kiểm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tra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mô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hình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endCxn id="7" idx="1"/>
          </p:cNvCxnSpPr>
          <p:nvPr/>
        </p:nvCxnSpPr>
        <p:spPr>
          <a:xfrm flipV="1">
            <a:off x="878404" y="1859097"/>
            <a:ext cx="313254" cy="22885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867" y="3303398"/>
            <a:ext cx="83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Sử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dụng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một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số</a:t>
            </a:r>
            <a:r>
              <a:rPr lang="en-US" sz="1200" b="1" dirty="0">
                <a:solidFill>
                  <a:srgbClr val="FF0000"/>
                </a:solidFill>
              </a:rPr>
              <a:t> % </a:t>
            </a:r>
            <a:r>
              <a:rPr lang="en-US" sz="1200" b="1" dirty="0" err="1">
                <a:solidFill>
                  <a:srgbClr val="FF0000"/>
                </a:solidFill>
              </a:rPr>
              <a:t>dữ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liệu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đưa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vào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để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học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và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sử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dụng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phần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còn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lại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để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kiểm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tra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mô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hình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27120" y="2272813"/>
            <a:ext cx="564538" cy="102302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38800" y="1454193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Lựa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chọn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Thuật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toán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phân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lớp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được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sử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dụng</a:t>
            </a:r>
            <a:r>
              <a:rPr lang="en-US" sz="1200" b="1" dirty="0">
                <a:solidFill>
                  <a:srgbClr val="FF0000"/>
                </a:solidFill>
              </a:rPr>
              <a:t> (</a:t>
            </a:r>
            <a:r>
              <a:rPr lang="en-US" sz="1200" b="1" dirty="0" err="1">
                <a:solidFill>
                  <a:srgbClr val="FF0000"/>
                </a:solidFill>
              </a:rPr>
              <a:t>chọn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thuật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toán</a:t>
            </a:r>
            <a:r>
              <a:rPr lang="en-US" sz="1200" b="1" dirty="0">
                <a:solidFill>
                  <a:srgbClr val="FF0000"/>
                </a:solidFill>
              </a:rPr>
              <a:t> ID3)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 flipV="1">
            <a:off x="1905000" y="1238642"/>
            <a:ext cx="3733800" cy="446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74750" y="933842"/>
            <a:ext cx="73025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04211" y="1831965"/>
            <a:ext cx="1842571" cy="12050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44212" y="2761695"/>
            <a:ext cx="2290149" cy="43870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347588" y="3220272"/>
            <a:ext cx="90812" cy="12372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38167" y="4527073"/>
            <a:ext cx="163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Chỉ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định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thuộc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tính</a:t>
            </a:r>
            <a:r>
              <a:rPr lang="en-US" sz="1200" b="1" dirty="0">
                <a:solidFill>
                  <a:srgbClr val="FF0000"/>
                </a:solidFill>
              </a:rPr>
              <a:t> (</a:t>
            </a:r>
            <a:r>
              <a:rPr lang="en-US" sz="1200" b="1" dirty="0" err="1">
                <a:solidFill>
                  <a:srgbClr val="FF0000"/>
                </a:solidFill>
              </a:rPr>
              <a:t>nhãn</a:t>
            </a:r>
            <a:r>
              <a:rPr lang="en-US" sz="1200" b="1" dirty="0">
                <a:solidFill>
                  <a:srgbClr val="FF0000"/>
                </a:solidFill>
              </a:rPr>
              <a:t>) </a:t>
            </a:r>
            <a:r>
              <a:rPr lang="en-US" sz="1200" b="1" dirty="0" err="1">
                <a:solidFill>
                  <a:srgbClr val="FF0000"/>
                </a:solidFill>
              </a:rPr>
              <a:t>phân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lớp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1200" y="2124670"/>
            <a:ext cx="184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Cây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quyết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định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xây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dựng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được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246782" y="2373872"/>
            <a:ext cx="637411" cy="131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6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3359150" cy="220949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95800" y="1066648"/>
            <a:ext cx="2133600" cy="1143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Outlook</a:t>
            </a:r>
          </a:p>
        </p:txBody>
      </p:sp>
      <p:sp>
        <p:nvSpPr>
          <p:cNvPr id="7" name="Oval 6"/>
          <p:cNvSpPr/>
          <p:nvPr/>
        </p:nvSpPr>
        <p:spPr>
          <a:xfrm>
            <a:off x="2362200" y="3124200"/>
            <a:ext cx="2133600" cy="1143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Humidity</a:t>
            </a:r>
          </a:p>
        </p:txBody>
      </p:sp>
      <p:sp>
        <p:nvSpPr>
          <p:cNvPr id="8" name="Oval 7"/>
          <p:cNvSpPr/>
          <p:nvPr/>
        </p:nvSpPr>
        <p:spPr>
          <a:xfrm>
            <a:off x="6400800" y="3181120"/>
            <a:ext cx="2133600" cy="1143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Windy</a:t>
            </a:r>
          </a:p>
        </p:txBody>
      </p:sp>
      <p:cxnSp>
        <p:nvCxnSpPr>
          <p:cNvPr id="10" name="Straight Connector 9"/>
          <p:cNvCxnSpPr>
            <a:stCxn id="6" idx="3"/>
            <a:endCxn id="7" idx="0"/>
          </p:cNvCxnSpPr>
          <p:nvPr/>
        </p:nvCxnSpPr>
        <p:spPr>
          <a:xfrm flipH="1">
            <a:off x="3429000" y="2042260"/>
            <a:ext cx="1379258" cy="10819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5"/>
            <a:endCxn id="8" idx="0"/>
          </p:cNvCxnSpPr>
          <p:nvPr/>
        </p:nvCxnSpPr>
        <p:spPr>
          <a:xfrm>
            <a:off x="6316942" y="2042260"/>
            <a:ext cx="1150658" cy="11388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4"/>
          </p:cNvCxnSpPr>
          <p:nvPr/>
        </p:nvCxnSpPr>
        <p:spPr>
          <a:xfrm flipH="1">
            <a:off x="5478742" y="2209648"/>
            <a:ext cx="83858" cy="12955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62339" y="2209648"/>
            <a:ext cx="84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3598" y="2514600"/>
            <a:ext cx="114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Overcast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52851" y="2438400"/>
            <a:ext cx="90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Rainy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07649" y="3505200"/>
            <a:ext cx="114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YES</a:t>
            </a:r>
          </a:p>
        </p:txBody>
      </p:sp>
      <p:cxnSp>
        <p:nvCxnSpPr>
          <p:cNvPr id="20" name="Straight Connector 19"/>
          <p:cNvCxnSpPr>
            <a:stCxn id="7" idx="3"/>
          </p:cNvCxnSpPr>
          <p:nvPr/>
        </p:nvCxnSpPr>
        <p:spPr>
          <a:xfrm flipH="1">
            <a:off x="2049742" y="4099812"/>
            <a:ext cx="624916" cy="1157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5"/>
          </p:cNvCxnSpPr>
          <p:nvPr/>
        </p:nvCxnSpPr>
        <p:spPr>
          <a:xfrm>
            <a:off x="4183342" y="4099812"/>
            <a:ext cx="624916" cy="1249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004484" y="4214036"/>
            <a:ext cx="866671" cy="1043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34143" y="4214036"/>
            <a:ext cx="642012" cy="1043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49426" y="4366586"/>
            <a:ext cx="84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84085" y="4376451"/>
            <a:ext cx="105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45598" y="5257800"/>
            <a:ext cx="114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5657" y="5345668"/>
            <a:ext cx="114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4355068"/>
            <a:ext cx="84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0" y="4431268"/>
            <a:ext cx="84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1883" y="5278314"/>
            <a:ext cx="114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03554" y="5255813"/>
            <a:ext cx="114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23709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FF104-FD7F-4644-AE46-AB8DE0A52D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609600" y="1619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5.1. KHÁI NIỆM VỀ PHÂN LỚP DỮ LIỆU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534400" cy="15240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 = {C</a:t>
            </a:r>
            <a:r>
              <a:rPr lang="en-US" sz="2000" b="1" baseline="-2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US" sz="2000" b="1" baseline="-2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,…, C</a:t>
            </a:r>
            <a:r>
              <a:rPr lang="en-US" sz="2000" b="1" baseline="-2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}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 = {X</a:t>
            </a:r>
            <a:r>
              <a:rPr lang="en-US" sz="2000" b="1" baseline="-2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X</a:t>
            </a:r>
            <a:r>
              <a:rPr lang="en-US" sz="2000" b="1" baseline="-2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,…,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baseline="-25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}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ánh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xạ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∈ D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tương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ứng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en-US" sz="2000" b="1" baseline="-25000" dirty="0" err="1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mbria Math"/>
                <a:cs typeface="Arial" pitchFamily="34" charset="0"/>
              </a:rPr>
              <a:t> ∈ C.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1371600" y="2438400"/>
            <a:ext cx="1676400" cy="3429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7400" y="2362200"/>
            <a:ext cx="1676400" cy="3429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336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3600" y="518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294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294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9" idx="6"/>
            <a:endCxn id="15" idx="2"/>
          </p:cNvCxnSpPr>
          <p:nvPr/>
        </p:nvCxnSpPr>
        <p:spPr>
          <a:xfrm>
            <a:off x="2286000" y="3048000"/>
            <a:ext cx="434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2"/>
          </p:cNvCxnSpPr>
          <p:nvPr/>
        </p:nvCxnSpPr>
        <p:spPr>
          <a:xfrm>
            <a:off x="2286000" y="3505200"/>
            <a:ext cx="4343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3"/>
          </p:cNvCxnSpPr>
          <p:nvPr/>
        </p:nvCxnSpPr>
        <p:spPr>
          <a:xfrm flipV="1">
            <a:off x="2286000" y="4016282"/>
            <a:ext cx="4365718" cy="7081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8" idx="1"/>
          </p:cNvCxnSpPr>
          <p:nvPr/>
        </p:nvCxnSpPr>
        <p:spPr>
          <a:xfrm>
            <a:off x="2286000" y="3962400"/>
            <a:ext cx="4365718" cy="8605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6" idx="2"/>
          </p:cNvCxnSpPr>
          <p:nvPr/>
        </p:nvCxnSpPr>
        <p:spPr>
          <a:xfrm flipV="1">
            <a:off x="2286000" y="3505200"/>
            <a:ext cx="4343400" cy="17749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764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6764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3733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3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6002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n-1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676400" y="502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X</a:t>
            </a:r>
            <a:r>
              <a:rPr lang="en-US" b="1" baseline="-25000" dirty="0" err="1"/>
              <a:t>n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818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b="1" baseline="-25000" dirty="0"/>
              <a:t>1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133600" y="4038600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.</a:t>
            </a:r>
          </a:p>
          <a:p>
            <a:r>
              <a:rPr lang="en-US" sz="1200" b="1" dirty="0"/>
              <a:t>.</a:t>
            </a:r>
          </a:p>
          <a:p>
            <a:r>
              <a:rPr lang="en-US" sz="1200" b="1" dirty="0"/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81800" y="3733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b="1" baseline="-25000" dirty="0"/>
              <a:t>3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7818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b="1" baseline="-25000" dirty="0"/>
              <a:t>2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781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b="1" baseline="-25000" dirty="0"/>
              <a:t>m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629400" y="4038600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.</a:t>
            </a:r>
          </a:p>
          <a:p>
            <a:r>
              <a:rPr lang="en-US" sz="1200" b="1" dirty="0"/>
              <a:t>.</a:t>
            </a:r>
          </a:p>
          <a:p>
            <a:r>
              <a:rPr lang="en-US" sz="1200" b="1" dirty="0"/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57400" y="594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53200" y="5867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66800" y="6197025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f: D </a:t>
            </a:r>
            <a:r>
              <a:rPr lang="en-US" sz="3200" b="1" i="1" dirty="0">
                <a:latin typeface="Times New Roman" pitchFamily="18" charset="0"/>
                <a:ea typeface="Cambria Math"/>
                <a:cs typeface="Times New Roman" pitchFamily="18" charset="0"/>
              </a:rPr>
              <a:t>→ C hay c = f(X) (</a:t>
            </a:r>
            <a:r>
              <a:rPr lang="en-US" sz="3200" b="1" i="1" dirty="0" err="1">
                <a:latin typeface="Times New Roman" pitchFamily="18" charset="0"/>
                <a:ea typeface="Cambria Math"/>
                <a:cs typeface="Times New Roman" pitchFamily="18" charset="0"/>
              </a:rPr>
              <a:t>với</a:t>
            </a:r>
            <a:r>
              <a:rPr lang="en-US" sz="3200" b="1" i="1" dirty="0">
                <a:latin typeface="Times New Roman" pitchFamily="18" charset="0"/>
                <a:ea typeface="Cambria Math"/>
                <a:cs typeface="Times New Roman" pitchFamily="18" charset="0"/>
              </a:rPr>
              <a:t> X∈ D </a:t>
            </a:r>
            <a:r>
              <a:rPr lang="en-US" sz="3200" b="1" i="1" dirty="0" err="1">
                <a:latin typeface="Times New Roman" pitchFamily="18" charset="0"/>
                <a:ea typeface="Cambria Math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ea typeface="Cambria Math"/>
                <a:cs typeface="Times New Roman" pitchFamily="18" charset="0"/>
              </a:rPr>
              <a:t> c∈ C)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2438400"/>
            <a:ext cx="3581400" cy="1524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9600" b="1">
                <a:latin typeface="Arial" pitchFamily="34" charset="0"/>
                <a:cs typeface="Arial" pitchFamily="34" charset="0"/>
              </a:rPr>
              <a:t>Q &amp;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D49E9-E9DF-454A-8B81-5FC0CE74E3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FF104-FD7F-4644-AE46-AB8DE0A52D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610600" cy="1371600"/>
          </a:xfrm>
        </p:spPr>
        <p:txBody>
          <a:bodyPr/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ánh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(Classification Model).</a:t>
            </a:r>
          </a:p>
          <a:p>
            <a:pPr>
              <a:buNone/>
            </a:pPr>
            <a:r>
              <a:rPr lang="en-US" sz="2000" b="1" dirty="0">
                <a:latin typeface="Cambria Math"/>
                <a:ea typeface="Cambria Math"/>
                <a:cs typeface="Arial" pitchFamily="34" charset="0"/>
              </a:rPr>
              <a:t>⟹</a:t>
            </a:r>
            <a:r>
              <a:rPr lang="en-US" sz="2000" b="1" i="1" dirty="0">
                <a:latin typeface="Cambria Math"/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xây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dựng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huấn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supervised learning)</a:t>
            </a: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239000" cy="481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dirty="0" err="1">
                <a:solidFill>
                  <a:srgbClr val="FF0000"/>
                </a:solidFill>
                <a:cs typeface="Arial" pitchFamily="34" charset="0"/>
              </a:rPr>
              <a:t>Xây</a:t>
            </a:r>
            <a:r>
              <a:rPr lang="en-US" sz="2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cs typeface="Arial" pitchFamily="34" charset="0"/>
              </a:rPr>
              <a:t>dựng</a:t>
            </a:r>
            <a:r>
              <a:rPr lang="en-US" sz="2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cs typeface="Arial" pitchFamily="34" charset="0"/>
              </a:rPr>
              <a:t>mô</a:t>
            </a:r>
            <a:r>
              <a:rPr lang="en-US" sz="2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cs typeface="Arial" pitchFamily="34" charset="0"/>
              </a:rPr>
              <a:t>hình</a:t>
            </a:r>
            <a:endParaRPr lang="en-US" sz="2000" b="1" i="1" dirty="0">
              <a:solidFill>
                <a:srgbClr val="FF0000"/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b="1" u="sng" dirty="0">
                <a:cs typeface="Arial" pitchFamily="34" charset="0"/>
              </a:rPr>
              <a:t>B1</a:t>
            </a:r>
            <a:r>
              <a:rPr lang="en-US" sz="2000" b="1" dirty="0">
                <a:cs typeface="Arial" pitchFamily="34" charset="0"/>
              </a:rPr>
              <a:t>: </a:t>
            </a:r>
            <a:r>
              <a:rPr lang="en-US" sz="2000" b="1" dirty="0" err="1">
                <a:cs typeface="Arial" pitchFamily="34" charset="0"/>
              </a:rPr>
              <a:t>Chọn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một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tập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ví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dụ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mẫu</a:t>
            </a:r>
            <a:r>
              <a:rPr lang="en-US" sz="2000" b="1" dirty="0">
                <a:cs typeface="Arial" pitchFamily="34" charset="0"/>
              </a:rPr>
              <a:t> (</a:t>
            </a:r>
            <a:r>
              <a:rPr lang="en-US" sz="2000" b="1" dirty="0" err="1">
                <a:cs typeface="Arial" pitchFamily="34" charset="0"/>
              </a:rPr>
              <a:t>gồm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các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đối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tượng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đã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được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phân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lớp</a:t>
            </a:r>
            <a:r>
              <a:rPr lang="en-US" sz="2000" b="1" dirty="0">
                <a:cs typeface="Arial" pitchFamily="34" charset="0"/>
              </a:rPr>
              <a:t>):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Arial" pitchFamily="34" charset="0"/>
              </a:rPr>
              <a:t>D</a:t>
            </a:r>
            <a:r>
              <a:rPr lang="en-US" sz="2000" b="1" baseline="-25000" dirty="0" err="1">
                <a:solidFill>
                  <a:srgbClr val="000099"/>
                </a:solidFill>
                <a:cs typeface="Arial" pitchFamily="34" charset="0"/>
              </a:rPr>
              <a:t>exam</a:t>
            </a:r>
            <a:r>
              <a:rPr lang="en-US" sz="2000" b="1" baseline="-25000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cs typeface="Arial" pitchFamily="34" charset="0"/>
              </a:rPr>
              <a:t>= D</a:t>
            </a:r>
            <a:r>
              <a:rPr lang="en-US" sz="2000" b="1" baseline="-25000" dirty="0">
                <a:solidFill>
                  <a:srgbClr val="000099"/>
                </a:solidFill>
                <a:cs typeface="Arial" pitchFamily="34" charset="0"/>
              </a:rPr>
              <a:t>1</a:t>
            </a:r>
            <a:r>
              <a:rPr lang="en-US" sz="20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Cambria Math"/>
                <a:ea typeface="Cambria Math"/>
                <a:cs typeface="Arial" pitchFamily="34" charset="0"/>
              </a:rPr>
              <a:t>∪ </a:t>
            </a:r>
            <a:r>
              <a:rPr lang="en-US" sz="2000" b="1" dirty="0">
                <a:solidFill>
                  <a:srgbClr val="000099"/>
                </a:solidFill>
                <a:cs typeface="Arial" pitchFamily="34" charset="0"/>
              </a:rPr>
              <a:t>D</a:t>
            </a:r>
            <a:r>
              <a:rPr lang="en-US" sz="2000" b="1" baseline="-25000" dirty="0">
                <a:solidFill>
                  <a:srgbClr val="000099"/>
                </a:solidFill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Cambria Math"/>
                <a:ea typeface="Cambria Math"/>
                <a:cs typeface="Arial" pitchFamily="34" charset="0"/>
              </a:rPr>
              <a:t>∪</a:t>
            </a:r>
            <a:r>
              <a:rPr lang="en-US" sz="2000" b="1" dirty="0">
                <a:solidFill>
                  <a:srgbClr val="000099"/>
                </a:solidFill>
                <a:cs typeface="Arial" pitchFamily="34" charset="0"/>
              </a:rPr>
              <a:t> … </a:t>
            </a:r>
            <a:r>
              <a:rPr lang="en-US" sz="2000" b="1" dirty="0">
                <a:solidFill>
                  <a:srgbClr val="000099"/>
                </a:solidFill>
                <a:latin typeface="Cambria Math"/>
                <a:ea typeface="Cambria Math"/>
                <a:cs typeface="Arial" pitchFamily="34" charset="0"/>
              </a:rPr>
              <a:t>∪</a:t>
            </a:r>
            <a:r>
              <a:rPr lang="en-US" sz="2000" b="1" dirty="0">
                <a:solidFill>
                  <a:srgbClr val="000099"/>
                </a:solidFill>
                <a:cs typeface="Arial" pitchFamily="34" charset="0"/>
              </a:rPr>
              <a:t> D</a:t>
            </a:r>
            <a:r>
              <a:rPr lang="en-US" sz="2000" b="1" baseline="-25000" dirty="0">
                <a:solidFill>
                  <a:srgbClr val="000099"/>
                </a:solidFill>
                <a:cs typeface="Arial" pitchFamily="34" charset="0"/>
              </a:rPr>
              <a:t>m </a:t>
            </a:r>
            <a:r>
              <a:rPr lang="en-US" sz="20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trong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đó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cs typeface="Arial" pitchFamily="34" charset="0"/>
              </a:rPr>
              <a:t>D</a:t>
            </a:r>
            <a:r>
              <a:rPr lang="en-US" sz="2000" b="1" baseline="-25000" dirty="0">
                <a:solidFill>
                  <a:srgbClr val="000099"/>
                </a:solidFill>
                <a:cs typeface="Arial" pitchFamily="34" charset="0"/>
              </a:rPr>
              <a:t>i</a:t>
            </a:r>
            <a:r>
              <a:rPr lang="en-US" sz="2000" b="1" dirty="0">
                <a:solidFill>
                  <a:srgbClr val="000099"/>
                </a:solidFill>
                <a:cs typeface="Arial" pitchFamily="34" charset="0"/>
              </a:rPr>
              <a:t> = {X|(X </a:t>
            </a:r>
            <a:r>
              <a:rPr lang="en-US" sz="2000" b="1" dirty="0">
                <a:solidFill>
                  <a:srgbClr val="000099"/>
                </a:solidFill>
                <a:ea typeface="Cambria Math"/>
                <a:cs typeface="Arial" pitchFamily="34" charset="0"/>
              </a:rPr>
              <a:t>∈ D</a:t>
            </a:r>
            <a:r>
              <a:rPr lang="en-US" sz="2000" b="1" dirty="0">
                <a:solidFill>
                  <a:srgbClr val="000099"/>
                </a:solidFill>
                <a:latin typeface="Cambria Math"/>
                <a:ea typeface="Cambria Math"/>
                <a:cs typeface="Arial" pitchFamily="34" charset="0"/>
              </a:rPr>
              <a:t>)∧(</a:t>
            </a:r>
            <a:r>
              <a:rPr lang="en-US" sz="2000" b="1" dirty="0">
                <a:solidFill>
                  <a:srgbClr val="000099"/>
                </a:solidFill>
                <a:cs typeface="Arial" pitchFamily="34" charset="0"/>
              </a:rPr>
              <a:t>X </a:t>
            </a:r>
            <a:r>
              <a:rPr lang="en-US" sz="2000" b="1" dirty="0">
                <a:solidFill>
                  <a:srgbClr val="000099"/>
                </a:solidFill>
                <a:latin typeface="Cambria Math"/>
                <a:ea typeface="Cambria Math"/>
                <a:cs typeface="Arial" pitchFamily="34" charset="0"/>
              </a:rPr>
              <a:t>⟶</a:t>
            </a:r>
            <a:r>
              <a:rPr lang="en-US" sz="2000" b="1" dirty="0">
                <a:solidFill>
                  <a:srgbClr val="000099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C</a:t>
            </a:r>
            <a:r>
              <a:rPr lang="en-US" sz="2000" b="1" baseline="-25000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i</a:t>
            </a:r>
            <a:r>
              <a:rPr lang="en-US" sz="2000" b="1" dirty="0">
                <a:solidFill>
                  <a:srgbClr val="000099"/>
                </a:solidFill>
                <a:ea typeface="Cambria Math"/>
                <a:cs typeface="Arial" pitchFamily="34" charset="0"/>
              </a:rPr>
              <a:t>)} </a:t>
            </a:r>
            <a:r>
              <a:rPr lang="en-US" sz="2000" b="1" baseline="-25000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i</a:t>
            </a:r>
            <a:r>
              <a:rPr lang="en-US" sz="2000" b="1" baseline="-25000" dirty="0">
                <a:solidFill>
                  <a:srgbClr val="000099"/>
                </a:solidFill>
                <a:ea typeface="Cambria Math"/>
                <a:cs typeface="Arial" pitchFamily="34" charset="0"/>
              </a:rPr>
              <a:t>=1,..,m     </a:t>
            </a:r>
            <a:endParaRPr lang="en-US" sz="2000" b="1" dirty="0">
              <a:solidFill>
                <a:srgbClr val="000099"/>
              </a:solidFill>
              <a:ea typeface="Cambria Math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b="1" u="sng" dirty="0">
                <a:ea typeface="Cambria Math"/>
                <a:cs typeface="Arial" pitchFamily="34" charset="0"/>
              </a:rPr>
              <a:t>B2</a:t>
            </a:r>
            <a:r>
              <a:rPr lang="en-US" sz="2000" b="1" dirty="0">
                <a:ea typeface="Cambria Math"/>
                <a:cs typeface="Arial" pitchFamily="34" charset="0"/>
              </a:rPr>
              <a:t>: </a:t>
            </a:r>
            <a:r>
              <a:rPr lang="en-US" sz="2000" b="1" dirty="0" err="1">
                <a:ea typeface="Cambria Math"/>
                <a:cs typeface="Arial" pitchFamily="34" charset="0"/>
              </a:rPr>
              <a:t>Tách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D</a:t>
            </a:r>
            <a:r>
              <a:rPr lang="en-US" sz="2000" b="1" baseline="-25000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exam</a:t>
            </a:r>
            <a:r>
              <a:rPr lang="en-US" sz="2000" b="1" baseline="-25000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thành</a:t>
            </a:r>
            <a:r>
              <a:rPr lang="en-US" sz="2000" b="1" dirty="0">
                <a:ea typeface="Cambria Math"/>
                <a:cs typeface="Arial" pitchFamily="34" charset="0"/>
              </a:rPr>
              <a:t> 02 </a:t>
            </a:r>
            <a:r>
              <a:rPr lang="en-US" sz="2000" b="1" dirty="0" err="1">
                <a:ea typeface="Cambria Math"/>
                <a:cs typeface="Arial" pitchFamily="34" charset="0"/>
              </a:rPr>
              <a:t>tập</a:t>
            </a:r>
            <a:r>
              <a:rPr lang="en-US" sz="2000" b="1" dirty="0">
                <a:ea typeface="Cambria Math"/>
                <a:cs typeface="Arial" pitchFamily="34" charset="0"/>
              </a:rPr>
              <a:t>: 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>
                <a:ea typeface="Cambria Math"/>
                <a:cs typeface="Arial" pitchFamily="34" charset="0"/>
              </a:rPr>
              <a:t>Tập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dữ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liệu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học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D</a:t>
            </a:r>
            <a:r>
              <a:rPr lang="en-US" sz="2000" b="1" baseline="-25000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train</a:t>
            </a:r>
            <a:endParaRPr lang="en-US" sz="2000" b="1" dirty="0">
              <a:solidFill>
                <a:srgbClr val="000099"/>
              </a:solidFill>
              <a:ea typeface="Cambria Math"/>
              <a:cs typeface="Arial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>
                <a:ea typeface="Cambria Math"/>
                <a:cs typeface="Arial" pitchFamily="34" charset="0"/>
              </a:rPr>
              <a:t>Tập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dữ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liệu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kiểm</a:t>
            </a:r>
            <a:r>
              <a:rPr lang="en-US" sz="2000" b="1" dirty="0">
                <a:ea typeface="Cambria Math"/>
                <a:cs typeface="Arial" pitchFamily="34" charset="0"/>
              </a:rPr>
              <a:t> tra </a:t>
            </a:r>
            <a:r>
              <a:rPr lang="en-US" sz="2000" b="1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D</a:t>
            </a:r>
            <a:r>
              <a:rPr lang="en-US" sz="2000" b="1" baseline="-25000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test</a:t>
            </a:r>
            <a:r>
              <a:rPr lang="en-US" sz="2000" b="1" dirty="0">
                <a:solidFill>
                  <a:srgbClr val="000099"/>
                </a:solidFill>
                <a:ea typeface="Cambria Math"/>
                <a:cs typeface="Arial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err="1">
                <a:ea typeface="Cambria Math"/>
                <a:cs typeface="Arial" pitchFamily="34" charset="0"/>
              </a:rPr>
              <a:t>Hiển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nhiên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D</a:t>
            </a:r>
            <a:r>
              <a:rPr lang="en-US" sz="2000" b="1" baseline="-25000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exam</a:t>
            </a:r>
            <a:r>
              <a:rPr lang="en-US" sz="2000" b="1" dirty="0">
                <a:solidFill>
                  <a:srgbClr val="000099"/>
                </a:solidFill>
                <a:ea typeface="Cambria Math"/>
                <a:cs typeface="Arial" pitchFamily="34" charset="0"/>
              </a:rPr>
              <a:t> = </a:t>
            </a:r>
            <a:r>
              <a:rPr lang="en-US" sz="2000" b="1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D</a:t>
            </a:r>
            <a:r>
              <a:rPr lang="en-US" sz="2000" b="1" baseline="-25000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train</a:t>
            </a:r>
            <a:r>
              <a:rPr lang="en-US" sz="2000" b="1" baseline="-25000" dirty="0">
                <a:solidFill>
                  <a:srgbClr val="000099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Cambria Math"/>
                <a:ea typeface="Cambria Math"/>
                <a:cs typeface="Arial" pitchFamily="34" charset="0"/>
              </a:rPr>
              <a:t>∪ </a:t>
            </a:r>
            <a:r>
              <a:rPr lang="en-US" sz="2000" b="1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D</a:t>
            </a:r>
            <a:r>
              <a:rPr lang="en-US" sz="2000" b="1" baseline="-25000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test</a:t>
            </a:r>
            <a:r>
              <a:rPr lang="en-US" sz="2000" b="1" dirty="0">
                <a:solidFill>
                  <a:srgbClr val="000099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và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thường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thì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người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ta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tách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sao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cho</a:t>
            </a:r>
            <a:r>
              <a:rPr lang="en-US" sz="2000" b="1" dirty="0">
                <a:ea typeface="Cambria Math"/>
                <a:cs typeface="Arial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endParaRPr lang="en-US" sz="2000" b="1" dirty="0">
              <a:ea typeface="Cambria Math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2000" b="1" dirty="0">
              <a:ea typeface="Cambria Math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b="1" u="sng" dirty="0">
                <a:ea typeface="Cambria Math"/>
                <a:cs typeface="Arial" pitchFamily="34" charset="0"/>
              </a:rPr>
              <a:t>B3</a:t>
            </a:r>
            <a:r>
              <a:rPr lang="en-US" sz="2000" b="1" dirty="0">
                <a:ea typeface="Cambria Math"/>
                <a:cs typeface="Arial" pitchFamily="34" charset="0"/>
              </a:rPr>
              <a:t>: </a:t>
            </a:r>
            <a:r>
              <a:rPr lang="en-US" sz="2000" b="1" dirty="0" err="1">
                <a:ea typeface="Cambria Math"/>
                <a:cs typeface="Arial" pitchFamily="34" charset="0"/>
              </a:rPr>
              <a:t>Dùng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D</a:t>
            </a:r>
            <a:r>
              <a:rPr lang="en-US" sz="2000" b="1" baseline="-25000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train</a:t>
            </a:r>
            <a:r>
              <a:rPr lang="en-US" sz="2000" b="1" baseline="-25000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để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xây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dựng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mô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hình</a:t>
            </a:r>
            <a:r>
              <a:rPr lang="en-US" sz="2000" b="1" dirty="0">
                <a:ea typeface="Cambria Math"/>
                <a:cs typeface="Arial" pitchFamily="34" charset="0"/>
              </a:rPr>
              <a:t> (</a:t>
            </a:r>
            <a:r>
              <a:rPr lang="en-US" sz="2000" b="1" dirty="0" err="1">
                <a:ea typeface="Cambria Math"/>
                <a:cs typeface="Arial" pitchFamily="34" charset="0"/>
              </a:rPr>
              <a:t>xác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định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tham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số</a:t>
            </a:r>
            <a:r>
              <a:rPr lang="en-US" sz="2000" b="1" dirty="0">
                <a:ea typeface="Cambria Math"/>
                <a:cs typeface="Arial" pitchFamily="34" charset="0"/>
              </a:rPr>
              <a:t>). </a:t>
            </a:r>
            <a:r>
              <a:rPr lang="en-US" sz="2000" b="1" dirty="0" err="1">
                <a:ea typeface="Cambria Math"/>
                <a:cs typeface="Arial" pitchFamily="34" charset="0"/>
              </a:rPr>
              <a:t>Có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nhiều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loại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mô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hình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phân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lớp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như</a:t>
            </a:r>
            <a:r>
              <a:rPr lang="en-US" sz="2000" b="1" dirty="0">
                <a:ea typeface="Cambria Math"/>
                <a:cs typeface="Arial" pitchFamily="34" charset="0"/>
              </a:rPr>
              <a:t>: </a:t>
            </a:r>
            <a:r>
              <a:rPr lang="en-US" sz="2000" b="1" dirty="0" err="1">
                <a:ea typeface="Cambria Math"/>
                <a:cs typeface="Arial" pitchFamily="34" charset="0"/>
              </a:rPr>
              <a:t>Bayes</a:t>
            </a:r>
            <a:r>
              <a:rPr lang="en-US" sz="2000" b="1" dirty="0">
                <a:ea typeface="Cambria Math"/>
                <a:cs typeface="Arial" pitchFamily="34" charset="0"/>
              </a:rPr>
              <a:t>, </a:t>
            </a:r>
            <a:r>
              <a:rPr lang="en-US" sz="2000" b="1" dirty="0" err="1">
                <a:ea typeface="Cambria Math"/>
                <a:cs typeface="Arial" pitchFamily="34" charset="0"/>
              </a:rPr>
              <a:t>cây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quyết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định</a:t>
            </a:r>
            <a:r>
              <a:rPr lang="en-US" sz="2000" b="1" dirty="0">
                <a:ea typeface="Cambria Math"/>
                <a:cs typeface="Arial" pitchFamily="34" charset="0"/>
              </a:rPr>
              <a:t>, </a:t>
            </a:r>
            <a:r>
              <a:rPr lang="en-US" sz="2000" b="1" dirty="0" err="1">
                <a:ea typeface="Cambria Math"/>
                <a:cs typeface="Arial" pitchFamily="34" charset="0"/>
              </a:rPr>
              <a:t>luật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phân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lớp</a:t>
            </a:r>
            <a:r>
              <a:rPr lang="en-US" sz="2000" b="1" dirty="0">
                <a:ea typeface="Cambria Math"/>
                <a:cs typeface="Arial" pitchFamily="34" charset="0"/>
              </a:rPr>
              <a:t>,…</a:t>
            </a:r>
          </a:p>
          <a:p>
            <a:pPr algn="just">
              <a:lnSpc>
                <a:spcPct val="120000"/>
              </a:lnSpc>
            </a:pPr>
            <a:r>
              <a:rPr lang="en-US" sz="2000" b="1" u="sng" dirty="0">
                <a:ea typeface="Cambria Math"/>
                <a:cs typeface="Arial" pitchFamily="34" charset="0"/>
              </a:rPr>
              <a:t>B4</a:t>
            </a:r>
            <a:r>
              <a:rPr lang="en-US" sz="2000" b="1" dirty="0">
                <a:ea typeface="Cambria Math"/>
                <a:cs typeface="Arial" pitchFamily="34" charset="0"/>
              </a:rPr>
              <a:t>: </a:t>
            </a:r>
            <a:r>
              <a:rPr lang="en-US" sz="2000" b="1" dirty="0" err="1">
                <a:ea typeface="Cambria Math"/>
                <a:cs typeface="Arial" pitchFamily="34" charset="0"/>
              </a:rPr>
              <a:t>Dùng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D</a:t>
            </a:r>
            <a:r>
              <a:rPr lang="en-US" sz="2000" b="1" baseline="-25000" dirty="0" err="1">
                <a:solidFill>
                  <a:srgbClr val="000099"/>
                </a:solidFill>
                <a:ea typeface="Cambria Math"/>
                <a:cs typeface="Arial" pitchFamily="34" charset="0"/>
              </a:rPr>
              <a:t>test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để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kiểm</a:t>
            </a:r>
            <a:r>
              <a:rPr lang="en-US" sz="2000" b="1" dirty="0">
                <a:ea typeface="Cambria Math"/>
                <a:cs typeface="Arial" pitchFamily="34" charset="0"/>
              </a:rPr>
              <a:t> tra, </a:t>
            </a:r>
            <a:r>
              <a:rPr lang="en-US" sz="2000" b="1" dirty="0" err="1">
                <a:ea typeface="Cambria Math"/>
                <a:cs typeface="Arial" pitchFamily="34" charset="0"/>
              </a:rPr>
              <a:t>đánh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giá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mô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hình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xây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dựng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được</a:t>
            </a:r>
            <a:r>
              <a:rPr lang="en-US" sz="2000" b="1" dirty="0">
                <a:ea typeface="Cambria Math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b="1" u="sng" dirty="0">
                <a:ea typeface="Cambria Math"/>
                <a:cs typeface="Arial" pitchFamily="34" charset="0"/>
              </a:rPr>
              <a:t>B5</a:t>
            </a:r>
            <a:r>
              <a:rPr lang="en-US" sz="2000" b="1" dirty="0">
                <a:ea typeface="Cambria Math"/>
                <a:cs typeface="Arial" pitchFamily="34" charset="0"/>
              </a:rPr>
              <a:t>: </a:t>
            </a:r>
            <a:r>
              <a:rPr lang="en-US" sz="2000" b="1" dirty="0" err="1">
                <a:ea typeface="Cambria Math"/>
                <a:cs typeface="Arial" pitchFamily="34" charset="0"/>
              </a:rPr>
              <a:t>Chọn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mô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hình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có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chất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lượng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nhất</a:t>
            </a:r>
            <a:r>
              <a:rPr lang="en-US" sz="2000" b="1" dirty="0">
                <a:ea typeface="Cambria Math"/>
                <a:cs typeface="Arial" pitchFamily="34" charset="0"/>
              </a:rPr>
              <a:t>. </a:t>
            </a:r>
            <a:r>
              <a:rPr lang="en-US" sz="2000" b="1" baseline="-25000" dirty="0">
                <a:ea typeface="Cambria Math"/>
                <a:cs typeface="Arial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2000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Sử</a:t>
            </a:r>
            <a:r>
              <a:rPr lang="en-US" sz="2000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dụng</a:t>
            </a:r>
            <a:r>
              <a:rPr lang="en-US" sz="2000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mô</a:t>
            </a:r>
            <a:r>
              <a:rPr lang="en-US" sz="2000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hình</a:t>
            </a:r>
            <a:endParaRPr lang="en-US" sz="2000" b="1" i="1" dirty="0">
              <a:solidFill>
                <a:srgbClr val="FF0000"/>
              </a:solidFill>
              <a:ea typeface="Cambria Math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ea typeface="Cambria Math"/>
                <a:cs typeface="Arial" pitchFamily="34" charset="0"/>
              </a:rPr>
              <a:t>Cho </a:t>
            </a:r>
            <a:r>
              <a:rPr lang="en-US" sz="2000" b="1" dirty="0">
                <a:solidFill>
                  <a:srgbClr val="000099"/>
                </a:solidFill>
                <a:ea typeface="Cambria Math"/>
                <a:cs typeface="Arial" pitchFamily="34" charset="0"/>
              </a:rPr>
              <a:t>X ∈ D </a:t>
            </a:r>
            <a:r>
              <a:rPr lang="en-US" sz="2000" b="1" dirty="0">
                <a:ea typeface="Cambria Math"/>
                <a:cs typeface="Arial" pitchFamily="34" charset="0"/>
              </a:rPr>
              <a:t>(</a:t>
            </a:r>
            <a:r>
              <a:rPr lang="en-US" sz="2000" b="1" dirty="0" err="1">
                <a:ea typeface="Cambria Math"/>
                <a:cs typeface="Arial" pitchFamily="34" charset="0"/>
              </a:rPr>
              <a:t>là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tập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dữ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liệu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chưa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phân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lớp</a:t>
            </a:r>
            <a:r>
              <a:rPr lang="en-US" sz="2000" b="1" dirty="0">
                <a:ea typeface="Cambria Math"/>
                <a:cs typeface="Arial" pitchFamily="34" charset="0"/>
              </a:rPr>
              <a:t>) ⟹ </a:t>
            </a:r>
            <a:r>
              <a:rPr lang="en-US" sz="2000" b="1" dirty="0" err="1">
                <a:ea typeface="Cambria Math"/>
                <a:cs typeface="Arial" pitchFamily="34" charset="0"/>
              </a:rPr>
              <a:t>Xác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định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lớp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 err="1">
                <a:ea typeface="Cambria Math"/>
                <a:cs typeface="Arial" pitchFamily="34" charset="0"/>
              </a:rPr>
              <a:t>của</a:t>
            </a:r>
            <a:r>
              <a:rPr lang="en-US" sz="2000" b="1" dirty="0">
                <a:ea typeface="Cambria Math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ea typeface="Cambria Math"/>
                <a:cs typeface="Arial" pitchFamily="34" charset="0"/>
              </a:rPr>
              <a:t>X</a:t>
            </a:r>
            <a:endParaRPr lang="en-US" sz="2000" b="1" dirty="0">
              <a:solidFill>
                <a:srgbClr val="000099"/>
              </a:solidFill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38200" y="2773363"/>
          <a:ext cx="1981200" cy="75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393480" progId="Equation.DSMT4">
                  <p:embed/>
                </p:oleObj>
              </mc:Choice>
              <mc:Fallback>
                <p:oleObj name="Equation" r:id="rId2" imgW="102852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73363"/>
                        <a:ext cx="1981200" cy="758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0" y="2743200"/>
          <a:ext cx="1930400" cy="77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393480" progId="Equation.DSMT4">
                  <p:embed/>
                </p:oleObj>
              </mc:Choice>
              <mc:Fallback>
                <p:oleObj name="Equation" r:id="rId4" imgW="977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743200"/>
                        <a:ext cx="1930400" cy="777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5.2. PHÂN LỚP DỰA TRÊN XÁC SUẤT CÓ ĐIỀU KIỆN</a:t>
            </a:r>
          </a:p>
          <a:p>
            <a:pPr algn="ctr"/>
            <a:r>
              <a:rPr lang="en-US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(Naive </a:t>
            </a:r>
            <a:r>
              <a:rPr lang="en-US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Bayes</a:t>
            </a:r>
            <a:r>
              <a:rPr lang="en-US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Classifier) 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339470"/>
            <a:ext cx="4800600" cy="344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1143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5.2.1. 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suất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điều</a:t>
            </a:r>
            <a:r>
              <a:rPr lang="en-US" sz="2000" b="1" dirty="0"/>
              <a:t> </a:t>
            </a:r>
            <a:r>
              <a:rPr lang="en-US" sz="2000" b="1" dirty="0" err="1"/>
              <a:t>kiện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công</a:t>
            </a:r>
            <a:r>
              <a:rPr lang="en-US" sz="2000" b="1" dirty="0"/>
              <a:t> </a:t>
            </a:r>
            <a:r>
              <a:rPr lang="en-US" sz="2000" b="1" dirty="0" err="1"/>
              <a:t>thức</a:t>
            </a:r>
            <a:r>
              <a:rPr lang="en-US" sz="2000" b="1" dirty="0"/>
              <a:t> </a:t>
            </a:r>
            <a:r>
              <a:rPr lang="en-US" sz="2000" b="1" dirty="0" err="1"/>
              <a:t>Bayes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 2" pitchFamily="18" charset="2"/>
              <a:buChar char=""/>
            </a:pPr>
            <a:r>
              <a:rPr lang="en-US" b="1" dirty="0" err="1"/>
              <a:t>Gọi</a:t>
            </a:r>
            <a:r>
              <a:rPr lang="en-US" b="1" dirty="0"/>
              <a:t> X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r>
              <a:rPr lang="en-US" b="1" dirty="0"/>
              <a:t> </a:t>
            </a:r>
            <a:r>
              <a:rPr lang="en-US" b="1" dirty="0" err="1"/>
              <a:t>dữ</a:t>
            </a:r>
            <a:r>
              <a:rPr lang="en-US" b="1" dirty="0"/>
              <a:t> </a:t>
            </a:r>
            <a:r>
              <a:rPr lang="en-US" b="1" dirty="0" err="1"/>
              <a:t>liệu</a:t>
            </a:r>
            <a:r>
              <a:rPr lang="en-US" b="1" dirty="0"/>
              <a:t> (data </a:t>
            </a:r>
            <a:r>
              <a:rPr lang="en-US" b="1" dirty="0" err="1"/>
              <a:t>tuple</a:t>
            </a:r>
            <a:r>
              <a:rPr lang="en-US" b="1" dirty="0"/>
              <a:t>). Theo </a:t>
            </a:r>
            <a:r>
              <a:rPr lang="en-US" b="1" dirty="0" err="1"/>
              <a:t>ngôn</a:t>
            </a:r>
            <a:r>
              <a:rPr lang="en-US" b="1" dirty="0"/>
              <a:t> </a:t>
            </a:r>
            <a:r>
              <a:rPr lang="en-US" b="1" dirty="0" err="1"/>
              <a:t>ngữ</a:t>
            </a:r>
            <a:r>
              <a:rPr lang="en-US" b="1" dirty="0"/>
              <a:t> </a:t>
            </a:r>
            <a:r>
              <a:rPr lang="en-US" b="1" dirty="0" err="1"/>
              <a:t>xác</a:t>
            </a:r>
            <a:r>
              <a:rPr lang="en-US" b="1" dirty="0"/>
              <a:t> </a:t>
            </a:r>
            <a:r>
              <a:rPr lang="en-US" b="1" dirty="0" err="1"/>
              <a:t>suất</a:t>
            </a:r>
            <a:r>
              <a:rPr lang="en-US" b="1" dirty="0"/>
              <a:t>, X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xem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biến</a:t>
            </a:r>
            <a:r>
              <a:rPr lang="en-US" b="1" dirty="0"/>
              <a:t> </a:t>
            </a:r>
            <a:r>
              <a:rPr lang="en-US" b="1" dirty="0" err="1"/>
              <a:t>cố</a:t>
            </a:r>
            <a:r>
              <a:rPr lang="en-US" b="1" dirty="0"/>
              <a:t> (evidence).</a:t>
            </a:r>
          </a:p>
          <a:p>
            <a:pPr marL="457200" indent="-457200" algn="just">
              <a:lnSpc>
                <a:spcPct val="120000"/>
              </a:lnSpc>
              <a:buFont typeface="Wingdings 2" pitchFamily="18" charset="2"/>
              <a:buChar char=""/>
            </a:pPr>
            <a:r>
              <a:rPr lang="en-US" b="1" dirty="0" err="1"/>
              <a:t>Gọi</a:t>
            </a:r>
            <a:r>
              <a:rPr lang="en-US" b="1" dirty="0"/>
              <a:t> H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giả</a:t>
            </a:r>
            <a:r>
              <a:rPr lang="en-US" b="1" dirty="0"/>
              <a:t> </a:t>
            </a:r>
            <a:r>
              <a:rPr lang="en-US" b="1" dirty="0" err="1"/>
              <a:t>thuyết</a:t>
            </a:r>
            <a:r>
              <a:rPr lang="en-US" b="1" dirty="0"/>
              <a:t> (hypothesis): </a:t>
            </a:r>
            <a:r>
              <a:rPr lang="en-US" b="1" dirty="0" err="1"/>
              <a:t>bộ</a:t>
            </a:r>
            <a:r>
              <a:rPr lang="en-US" b="1" dirty="0"/>
              <a:t> X </a:t>
            </a:r>
            <a:r>
              <a:rPr lang="en-US" b="1" dirty="0" err="1"/>
              <a:t>thuộc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lớp</a:t>
            </a:r>
            <a:r>
              <a:rPr lang="en-US" b="1" dirty="0"/>
              <a:t> </a:t>
            </a:r>
            <a:r>
              <a:rPr lang="en-US" b="1" dirty="0" err="1"/>
              <a:t>C</a:t>
            </a:r>
            <a:r>
              <a:rPr lang="en-US" b="1" baseline="-25000" dirty="0" err="1"/>
              <a:t>i</a:t>
            </a:r>
            <a:r>
              <a:rPr lang="en-US" b="1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b="1" dirty="0">
                <a:latin typeface="Cambria Math"/>
                <a:ea typeface="Cambria Math"/>
              </a:rPr>
              <a:t>⟹ </a:t>
            </a:r>
            <a:r>
              <a:rPr lang="en-US" b="1" dirty="0" err="1">
                <a:solidFill>
                  <a:srgbClr val="FF0000"/>
                </a:solidFill>
              </a:rPr>
              <a:t>Cần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định</a:t>
            </a:r>
            <a:r>
              <a:rPr lang="en-US" b="1" dirty="0">
                <a:solidFill>
                  <a:srgbClr val="FF0000"/>
                </a:solidFill>
              </a:rPr>
              <a:t> P(H|X)</a:t>
            </a:r>
            <a:r>
              <a:rPr lang="en-US" b="1" dirty="0"/>
              <a:t>: </a:t>
            </a:r>
            <a:r>
              <a:rPr lang="en-US" b="1" i="1" dirty="0" err="1"/>
              <a:t>xác</a:t>
            </a:r>
            <a:r>
              <a:rPr lang="en-US" b="1" i="1" dirty="0"/>
              <a:t> </a:t>
            </a:r>
            <a:r>
              <a:rPr lang="en-US" b="1" i="1" dirty="0" err="1"/>
              <a:t>suất</a:t>
            </a:r>
            <a:r>
              <a:rPr lang="en-US" b="1" i="1" dirty="0"/>
              <a:t> </a:t>
            </a:r>
            <a:r>
              <a:rPr lang="en-US" b="1" i="1" dirty="0" err="1"/>
              <a:t>xảy</a:t>
            </a:r>
            <a:r>
              <a:rPr lang="en-US" b="1" i="1" dirty="0"/>
              <a:t> </a:t>
            </a:r>
            <a:r>
              <a:rPr lang="en-US" b="1" i="1" dirty="0" err="1"/>
              <a:t>ra</a:t>
            </a:r>
            <a:r>
              <a:rPr lang="en-US" b="1" i="1" dirty="0"/>
              <a:t> H </a:t>
            </a:r>
            <a:r>
              <a:rPr lang="en-US" b="1" i="1" dirty="0" err="1"/>
              <a:t>khi</a:t>
            </a:r>
            <a:r>
              <a:rPr lang="en-US" b="1" i="1" dirty="0"/>
              <a:t> </a:t>
            </a:r>
            <a:r>
              <a:rPr lang="en-US" b="1" i="1" dirty="0" err="1"/>
              <a:t>đã</a:t>
            </a:r>
            <a:r>
              <a:rPr lang="en-US" b="1" i="1" dirty="0"/>
              <a:t> </a:t>
            </a:r>
            <a:r>
              <a:rPr lang="en-US" b="1" i="1" dirty="0" err="1"/>
              <a:t>xuất</a:t>
            </a:r>
            <a:r>
              <a:rPr lang="en-US" b="1" i="1" dirty="0"/>
              <a:t> </a:t>
            </a:r>
            <a:r>
              <a:rPr lang="en-US" b="1" i="1" dirty="0" err="1"/>
              <a:t>hiện</a:t>
            </a:r>
            <a:r>
              <a:rPr lang="en-US" b="1" i="1" dirty="0"/>
              <a:t> X (hay </a:t>
            </a:r>
            <a:r>
              <a:rPr lang="en-US" b="1" i="1" dirty="0" err="1"/>
              <a:t>xác</a:t>
            </a:r>
            <a:r>
              <a:rPr lang="en-US" b="1" i="1" dirty="0"/>
              <a:t> </a:t>
            </a:r>
            <a:r>
              <a:rPr lang="en-US" b="1" i="1" dirty="0" err="1"/>
              <a:t>suất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X </a:t>
            </a:r>
            <a:r>
              <a:rPr lang="en-US" b="1" i="1" dirty="0" err="1"/>
              <a:t>thuộc</a:t>
            </a:r>
            <a:r>
              <a:rPr lang="en-US" b="1" i="1" dirty="0"/>
              <a:t>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lớp</a:t>
            </a:r>
            <a:r>
              <a:rPr lang="en-US" b="1" i="1" dirty="0"/>
              <a:t> </a:t>
            </a:r>
            <a:r>
              <a:rPr lang="en-US" b="1" i="1" dirty="0" err="1"/>
              <a:t>C</a:t>
            </a:r>
            <a:r>
              <a:rPr lang="en-US" b="1" i="1" baseline="-25000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nếu</a:t>
            </a:r>
            <a:r>
              <a:rPr lang="en-US" b="1" i="1" dirty="0"/>
              <a:t> </a:t>
            </a:r>
            <a:r>
              <a:rPr lang="en-US" b="1" i="1" dirty="0" err="1"/>
              <a:t>như</a:t>
            </a:r>
            <a:r>
              <a:rPr lang="en-US" b="1" i="1" dirty="0"/>
              <a:t> </a:t>
            </a:r>
            <a:r>
              <a:rPr lang="en-US" b="1" i="1" dirty="0" err="1"/>
              <a:t>đã</a:t>
            </a:r>
            <a:r>
              <a:rPr lang="en-US" b="1" i="1" dirty="0"/>
              <a:t> </a:t>
            </a:r>
            <a:r>
              <a:rPr lang="en-US" b="1" i="1" dirty="0" err="1"/>
              <a:t>biết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thuộc</a:t>
            </a:r>
            <a:r>
              <a:rPr lang="en-US" b="1" i="1" dirty="0"/>
              <a:t> </a:t>
            </a:r>
            <a:r>
              <a:rPr lang="en-US" b="1" i="1" dirty="0" err="1"/>
              <a:t>tính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X).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4495800"/>
            <a:ext cx="4495800" cy="228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41148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X </a:t>
            </a:r>
            <a:r>
              <a:rPr lang="en-US" sz="1400" b="1" dirty="0" err="1"/>
              <a:t>được</a:t>
            </a:r>
            <a:r>
              <a:rPr lang="en-US" sz="1400" b="1" dirty="0"/>
              <a:t> </a:t>
            </a:r>
            <a:r>
              <a:rPr lang="en-US" sz="1400" b="1" dirty="0" err="1"/>
              <a:t>xác</a:t>
            </a:r>
            <a:r>
              <a:rPr lang="en-US" sz="1400" b="1" dirty="0"/>
              <a:t> </a:t>
            </a:r>
            <a:r>
              <a:rPr lang="en-US" sz="1400" b="1" dirty="0" err="1"/>
              <a:t>định</a:t>
            </a:r>
            <a:r>
              <a:rPr lang="en-US" sz="1400" b="1" dirty="0"/>
              <a:t> </a:t>
            </a:r>
            <a:r>
              <a:rPr lang="en-US" sz="1400" b="1" dirty="0" err="1"/>
              <a:t>thông</a:t>
            </a:r>
            <a:r>
              <a:rPr lang="en-US" sz="1400" b="1" dirty="0"/>
              <a:t> qua </a:t>
            </a:r>
            <a:r>
              <a:rPr lang="en-US" sz="1400" b="1" dirty="0" err="1"/>
              <a:t>tập</a:t>
            </a:r>
            <a:r>
              <a:rPr lang="en-US" sz="1400" b="1" dirty="0"/>
              <a:t> </a:t>
            </a:r>
            <a:r>
              <a:rPr lang="en-US" sz="1400" b="1" dirty="0" err="1"/>
              <a:t>giá</a:t>
            </a:r>
            <a:r>
              <a:rPr lang="en-US" sz="1400" b="1" dirty="0"/>
              <a:t> </a:t>
            </a:r>
            <a:r>
              <a:rPr lang="en-US" sz="1400" b="1" dirty="0" err="1"/>
              <a:t>trị</a:t>
            </a:r>
            <a:r>
              <a:rPr lang="en-US" sz="1400" b="1" dirty="0"/>
              <a:t> </a:t>
            </a:r>
            <a:r>
              <a:rPr lang="en-US" sz="1400" b="1" dirty="0" err="1"/>
              <a:t>của</a:t>
            </a:r>
            <a:r>
              <a:rPr lang="en-US" sz="1400" b="1" dirty="0"/>
              <a:t> </a:t>
            </a:r>
            <a:r>
              <a:rPr lang="en-US" sz="1400" b="1" dirty="0" err="1"/>
              <a:t>các</a:t>
            </a:r>
            <a:r>
              <a:rPr lang="en-US" sz="1400" b="1" dirty="0"/>
              <a:t> </a:t>
            </a:r>
            <a:r>
              <a:rPr lang="en-US" sz="1400" b="1" dirty="0" err="1"/>
              <a:t>thuộc</a:t>
            </a:r>
            <a:r>
              <a:rPr lang="en-US" sz="1400" b="1" dirty="0"/>
              <a:t> </a:t>
            </a:r>
            <a:r>
              <a:rPr lang="en-US" sz="1400" b="1" dirty="0" err="1"/>
              <a:t>tính</a:t>
            </a:r>
            <a:endParaRPr lang="en-US" sz="1400" b="1" dirty="0"/>
          </a:p>
        </p:txBody>
      </p:sp>
      <p:cxnSp>
        <p:nvCxnSpPr>
          <p:cNvPr id="11" name="Straight Arrow Connector 10"/>
          <p:cNvCxnSpPr>
            <a:stCxn id="9" idx="3"/>
            <a:endCxn id="8" idx="1"/>
          </p:cNvCxnSpPr>
          <p:nvPr/>
        </p:nvCxnSpPr>
        <p:spPr>
          <a:xfrm>
            <a:off x="1752600" y="4591854"/>
            <a:ext cx="762000" cy="182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43800" y="2971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/>
              <a:t>Nhãn</a:t>
            </a:r>
            <a:r>
              <a:rPr lang="en-US" sz="1200" b="1" i="1" dirty="0"/>
              <a:t> </a:t>
            </a:r>
            <a:r>
              <a:rPr lang="en-US" sz="1200" b="1" i="1" dirty="0" err="1"/>
              <a:t>phân</a:t>
            </a:r>
            <a:r>
              <a:rPr lang="en-US" sz="1200" b="1" i="1" dirty="0"/>
              <a:t> </a:t>
            </a:r>
            <a:r>
              <a:rPr lang="en-US" sz="1200" b="1" i="1" dirty="0" err="1"/>
              <a:t>lớp</a:t>
            </a:r>
            <a:endParaRPr lang="en-US" sz="1200" b="1" i="1" dirty="0"/>
          </a:p>
        </p:txBody>
      </p:sp>
      <p:cxnSp>
        <p:nvCxnSpPr>
          <p:cNvPr id="16" name="Shape 15"/>
          <p:cNvCxnSpPr>
            <a:stCxn id="14" idx="2"/>
          </p:cNvCxnSpPr>
          <p:nvPr/>
        </p:nvCxnSpPr>
        <p:spPr>
          <a:xfrm rot="5400000">
            <a:off x="7720399" y="2996000"/>
            <a:ext cx="256403" cy="762000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19800" y="3276600"/>
            <a:ext cx="1447800" cy="381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75813"/>
            <a:ext cx="8839200" cy="6377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P(H|X) </a:t>
            </a:r>
            <a:r>
              <a:rPr lang="en-US" b="1" dirty="0" err="1">
                <a:solidFill>
                  <a:srgbClr val="0070C0"/>
                </a:solidFill>
              </a:rPr>
              <a:t>là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xác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suất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có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điều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kiện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H </a:t>
            </a:r>
            <a:r>
              <a:rPr lang="en-US" b="1" dirty="0" err="1">
                <a:solidFill>
                  <a:srgbClr val="0070C0"/>
                </a:solidFill>
              </a:rPr>
              <a:t>đối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với</a:t>
            </a:r>
            <a:r>
              <a:rPr lang="en-US" b="1" dirty="0">
                <a:solidFill>
                  <a:srgbClr val="0070C0"/>
                </a:solidFill>
              </a:rPr>
              <a:t> X (</a:t>
            </a:r>
            <a:r>
              <a:rPr lang="en-US" b="1" dirty="0" err="1">
                <a:solidFill>
                  <a:srgbClr val="0070C0"/>
                </a:solidFill>
              </a:rPr>
              <a:t>xác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xuất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xảy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</a:t>
            </a:r>
            <a:r>
              <a:rPr lang="en-US" b="1" dirty="0">
                <a:solidFill>
                  <a:srgbClr val="0070C0"/>
                </a:solidFill>
              </a:rPr>
              <a:t> H </a:t>
            </a:r>
            <a:r>
              <a:rPr lang="en-US" b="1" dirty="0" err="1">
                <a:solidFill>
                  <a:srgbClr val="0070C0"/>
                </a:solidFill>
              </a:rPr>
              <a:t>khi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biết</a:t>
            </a:r>
            <a:r>
              <a:rPr lang="en-US" b="1" dirty="0">
                <a:solidFill>
                  <a:srgbClr val="0070C0"/>
                </a:solidFill>
              </a:rPr>
              <a:t> X </a:t>
            </a:r>
            <a:r>
              <a:rPr lang="en-US" b="1" dirty="0" err="1">
                <a:solidFill>
                  <a:srgbClr val="0070C0"/>
                </a:solidFill>
              </a:rPr>
              <a:t>xảy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  <a:p>
            <a:pPr marL="432000" indent="-432000" algn="just"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i="1" u="sng" dirty="0" err="1"/>
              <a:t>Ví</a:t>
            </a:r>
            <a:r>
              <a:rPr lang="en-US" b="1" i="1" u="sng" dirty="0"/>
              <a:t> </a:t>
            </a:r>
            <a:r>
              <a:rPr lang="en-US" b="1" i="1" u="sng" dirty="0" err="1"/>
              <a:t>dụ</a:t>
            </a:r>
            <a:r>
              <a:rPr lang="en-US" b="1" i="1" dirty="0"/>
              <a:t>: 	X = (age=35 years old, income=$40,000), </a:t>
            </a:r>
          </a:p>
          <a:p>
            <a:pPr marL="432000" indent="-432000" algn="just">
              <a:lnSpc>
                <a:spcPct val="120000"/>
              </a:lnSpc>
            </a:pPr>
            <a:r>
              <a:rPr lang="en-US" b="1" i="1" dirty="0"/>
              <a:t>			H = (</a:t>
            </a:r>
            <a:r>
              <a:rPr lang="en-US" b="1" i="1" dirty="0" err="1"/>
              <a:t>buy_computer</a:t>
            </a:r>
            <a:r>
              <a:rPr lang="en-US" b="1" i="1" dirty="0"/>
              <a:t>=Yes)</a:t>
            </a:r>
          </a:p>
          <a:p>
            <a:pPr marL="432000" indent="-432000" algn="just">
              <a:lnSpc>
                <a:spcPct val="120000"/>
              </a:lnSpc>
            </a:pPr>
            <a:r>
              <a:rPr lang="en-US" b="1" i="1" dirty="0"/>
              <a:t>	P(H|X) = P(</a:t>
            </a:r>
            <a:r>
              <a:rPr lang="en-US" b="1" i="1" dirty="0" err="1"/>
              <a:t>by_computer</a:t>
            </a:r>
            <a:r>
              <a:rPr lang="en-US" b="1" i="1" dirty="0"/>
              <a:t>=yes | age=35 years old, income=$40,000)</a:t>
            </a:r>
          </a:p>
          <a:p>
            <a:pPr marL="432000" indent="-432000" algn="just">
              <a:lnSpc>
                <a:spcPct val="120000"/>
              </a:lnSpc>
            </a:pPr>
            <a:r>
              <a:rPr lang="en-US" b="1" i="1" dirty="0"/>
              <a:t>	</a:t>
            </a:r>
            <a:r>
              <a:rPr lang="en-US" b="1" i="1" dirty="0">
                <a:latin typeface="Cambria Math"/>
                <a:ea typeface="Cambria Math"/>
              </a:rPr>
              <a:t>⟹ </a:t>
            </a:r>
            <a:r>
              <a:rPr lang="en-US" b="1" i="1" dirty="0" err="1"/>
              <a:t>Xác</a:t>
            </a:r>
            <a:r>
              <a:rPr lang="en-US" b="1" i="1" dirty="0"/>
              <a:t> </a:t>
            </a:r>
            <a:r>
              <a:rPr lang="en-US" b="1" i="1" dirty="0" err="1"/>
              <a:t>suất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</a:t>
            </a:r>
            <a:r>
              <a:rPr lang="en-US" b="1" i="1" dirty="0" err="1"/>
              <a:t>một</a:t>
            </a:r>
            <a:r>
              <a:rPr lang="en-US" b="1" i="1" dirty="0"/>
              <a:t> </a:t>
            </a:r>
            <a:r>
              <a:rPr lang="en-US" b="1" i="1" dirty="0" err="1"/>
              <a:t>người</a:t>
            </a:r>
            <a:r>
              <a:rPr lang="en-US" b="1" i="1" dirty="0"/>
              <a:t> 35 </a:t>
            </a:r>
            <a:r>
              <a:rPr lang="en-US" b="1" i="1" dirty="0" err="1"/>
              <a:t>tuổi</a:t>
            </a:r>
            <a:r>
              <a:rPr lang="en-US" b="1" i="1" dirty="0"/>
              <a:t> </a:t>
            </a:r>
            <a:r>
              <a:rPr lang="en-US" b="1" i="1" dirty="0" err="1"/>
              <a:t>có</a:t>
            </a:r>
            <a:r>
              <a:rPr lang="en-US" b="1" i="1" dirty="0"/>
              <a:t> </a:t>
            </a:r>
            <a:r>
              <a:rPr lang="en-US" b="1" i="1" dirty="0" err="1"/>
              <a:t>thu</a:t>
            </a:r>
            <a:r>
              <a:rPr lang="en-US" b="1" i="1" dirty="0"/>
              <a:t> </a:t>
            </a:r>
            <a:r>
              <a:rPr lang="en-US" b="1" i="1" dirty="0" err="1"/>
              <a:t>nhập</a:t>
            </a:r>
            <a:r>
              <a:rPr lang="en-US" b="1" i="1" dirty="0"/>
              <a:t> $40,000 </a:t>
            </a:r>
            <a:r>
              <a:rPr lang="en-US" b="1" i="1" dirty="0" err="1"/>
              <a:t>mua</a:t>
            </a:r>
            <a:r>
              <a:rPr lang="en-US" b="1" i="1" dirty="0"/>
              <a:t> </a:t>
            </a:r>
            <a:r>
              <a:rPr lang="en-US" b="1" i="1" dirty="0" err="1"/>
              <a:t>máy</a:t>
            </a:r>
            <a:r>
              <a:rPr lang="en-US" b="1" i="1" dirty="0"/>
              <a:t> </a:t>
            </a:r>
            <a:r>
              <a:rPr lang="en-US" b="1" i="1" dirty="0" err="1"/>
              <a:t>tính</a:t>
            </a:r>
            <a:endParaRPr lang="en-US" b="1" i="1" dirty="0"/>
          </a:p>
          <a:p>
            <a:pPr marL="432000" indent="-4320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P(X|H) </a:t>
            </a:r>
            <a:r>
              <a:rPr lang="en-US" b="1" dirty="0" err="1">
                <a:solidFill>
                  <a:srgbClr val="0070C0"/>
                </a:solidFill>
              </a:rPr>
              <a:t>là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xác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suất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có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điều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kiện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X </a:t>
            </a:r>
            <a:r>
              <a:rPr lang="en-US" b="1" dirty="0" err="1">
                <a:solidFill>
                  <a:srgbClr val="0070C0"/>
                </a:solidFill>
              </a:rPr>
              <a:t>đối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với</a:t>
            </a:r>
            <a:r>
              <a:rPr lang="en-US" b="1" dirty="0">
                <a:solidFill>
                  <a:srgbClr val="0070C0"/>
                </a:solidFill>
              </a:rPr>
              <a:t> H (</a:t>
            </a:r>
            <a:r>
              <a:rPr lang="en-US" b="1" dirty="0" err="1">
                <a:solidFill>
                  <a:srgbClr val="0070C0"/>
                </a:solidFill>
              </a:rPr>
              <a:t>xác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suất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xảy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</a:t>
            </a:r>
            <a:r>
              <a:rPr lang="en-US" b="1" dirty="0">
                <a:solidFill>
                  <a:srgbClr val="0070C0"/>
                </a:solidFill>
              </a:rPr>
              <a:t> X </a:t>
            </a:r>
            <a:r>
              <a:rPr lang="en-US" b="1" dirty="0" err="1">
                <a:solidFill>
                  <a:srgbClr val="0070C0"/>
                </a:solidFill>
              </a:rPr>
              <a:t>khi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biết</a:t>
            </a:r>
            <a:r>
              <a:rPr lang="en-US" b="1" dirty="0">
                <a:solidFill>
                  <a:srgbClr val="0070C0"/>
                </a:solidFill>
              </a:rPr>
              <a:t> H </a:t>
            </a:r>
            <a:r>
              <a:rPr lang="en-US" b="1" dirty="0" err="1">
                <a:solidFill>
                  <a:srgbClr val="0070C0"/>
                </a:solidFill>
              </a:rPr>
              <a:t>xảy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  <a:p>
            <a:pPr marL="432000" indent="-432000" algn="just"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i="1" u="sng" dirty="0" err="1"/>
              <a:t>Ví</a:t>
            </a:r>
            <a:r>
              <a:rPr lang="en-US" b="1" i="1" u="sng" dirty="0"/>
              <a:t> </a:t>
            </a:r>
            <a:r>
              <a:rPr lang="en-US" b="1" i="1" u="sng" dirty="0" err="1"/>
              <a:t>dụ</a:t>
            </a:r>
            <a:r>
              <a:rPr lang="en-US" b="1" dirty="0"/>
              <a:t>: </a:t>
            </a:r>
          </a:p>
          <a:p>
            <a:pPr marL="432000" indent="-432000" algn="just"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i="1" dirty="0"/>
              <a:t>P(X|H) = P(age=35 years old, income=$40,000|buy_computer=yes)</a:t>
            </a:r>
          </a:p>
          <a:p>
            <a:pPr marL="432000" indent="-432000" algn="just">
              <a:lnSpc>
                <a:spcPct val="120000"/>
              </a:lnSpc>
            </a:pPr>
            <a:r>
              <a:rPr lang="en-US" b="1" i="1" dirty="0"/>
              <a:t>	</a:t>
            </a:r>
            <a:r>
              <a:rPr lang="en-US" b="1" i="1" dirty="0">
                <a:latin typeface="Cambria Math"/>
                <a:ea typeface="Cambria Math"/>
              </a:rPr>
              <a:t>⟹ </a:t>
            </a:r>
            <a:r>
              <a:rPr lang="en-US" b="1" i="1" dirty="0" err="1"/>
              <a:t>Xác</a:t>
            </a:r>
            <a:r>
              <a:rPr lang="en-US" b="1" i="1" dirty="0"/>
              <a:t> </a:t>
            </a:r>
            <a:r>
              <a:rPr lang="en-US" b="1" i="1" dirty="0" err="1"/>
              <a:t>suất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</a:t>
            </a:r>
            <a:r>
              <a:rPr lang="en-US" b="1" i="1" dirty="0" err="1"/>
              <a:t>một</a:t>
            </a:r>
            <a:r>
              <a:rPr lang="en-US" b="1" i="1" dirty="0"/>
              <a:t> </a:t>
            </a:r>
            <a:r>
              <a:rPr lang="en-US" b="1" i="1" dirty="0" err="1"/>
              <a:t>người</a:t>
            </a:r>
            <a:r>
              <a:rPr lang="en-US" b="1" i="1" dirty="0"/>
              <a:t> </a:t>
            </a:r>
            <a:r>
              <a:rPr lang="en-US" b="1" i="1" dirty="0" err="1"/>
              <a:t>mua</a:t>
            </a:r>
            <a:r>
              <a:rPr lang="en-US" b="1" i="1" dirty="0"/>
              <a:t> </a:t>
            </a:r>
            <a:r>
              <a:rPr lang="en-US" b="1" i="1" dirty="0" err="1"/>
              <a:t>máy</a:t>
            </a:r>
            <a:r>
              <a:rPr lang="en-US" b="1" i="1" dirty="0"/>
              <a:t> </a:t>
            </a:r>
            <a:r>
              <a:rPr lang="en-US" b="1" i="1" dirty="0" err="1"/>
              <a:t>tính</a:t>
            </a:r>
            <a:r>
              <a:rPr lang="en-US" b="1" i="1" dirty="0"/>
              <a:t> </a:t>
            </a:r>
            <a:r>
              <a:rPr lang="en-US" b="1" i="1" dirty="0" err="1"/>
              <a:t>có</a:t>
            </a:r>
            <a:r>
              <a:rPr lang="en-US" b="1" i="1" dirty="0"/>
              <a:t> </a:t>
            </a:r>
            <a:r>
              <a:rPr lang="en-US" b="1" i="1" dirty="0" err="1"/>
              <a:t>độ</a:t>
            </a:r>
            <a:r>
              <a:rPr lang="en-US" b="1" i="1" dirty="0"/>
              <a:t> </a:t>
            </a:r>
            <a:r>
              <a:rPr lang="en-US" b="1" i="1" dirty="0" err="1"/>
              <a:t>tuổi</a:t>
            </a:r>
            <a:r>
              <a:rPr lang="en-US" b="1" i="1" dirty="0"/>
              <a:t> </a:t>
            </a:r>
            <a:r>
              <a:rPr lang="en-US" b="1" i="1" dirty="0" err="1"/>
              <a:t>là</a:t>
            </a:r>
            <a:r>
              <a:rPr lang="en-US" b="1" i="1" dirty="0"/>
              <a:t> 35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thu</a:t>
            </a:r>
            <a:r>
              <a:rPr lang="en-US" b="1" i="1" dirty="0"/>
              <a:t> </a:t>
            </a:r>
            <a:r>
              <a:rPr lang="en-US" b="1" i="1" dirty="0" err="1"/>
              <a:t>nhập</a:t>
            </a:r>
            <a:r>
              <a:rPr lang="en-US" b="1" i="1" dirty="0"/>
              <a:t> </a:t>
            </a:r>
            <a:r>
              <a:rPr lang="en-US" b="1" i="1" dirty="0" err="1"/>
              <a:t>là</a:t>
            </a:r>
            <a:r>
              <a:rPr lang="en-US" b="1" i="1" dirty="0"/>
              <a:t> $40,000.</a:t>
            </a:r>
          </a:p>
          <a:p>
            <a:pPr marL="432000" indent="-4320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P(X) </a:t>
            </a:r>
            <a:r>
              <a:rPr lang="en-US" b="1" dirty="0" err="1">
                <a:solidFill>
                  <a:srgbClr val="0070C0"/>
                </a:solidFill>
              </a:rPr>
              <a:t>là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xác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suất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tiên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nghiệm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X.</a:t>
            </a:r>
          </a:p>
          <a:p>
            <a:pPr marL="432000" indent="-432000" algn="just"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i="1" u="sng" dirty="0" err="1"/>
              <a:t>Ví</a:t>
            </a:r>
            <a:r>
              <a:rPr lang="en-US" b="1" i="1" u="sng" dirty="0"/>
              <a:t> </a:t>
            </a:r>
            <a:r>
              <a:rPr lang="en-US" b="1" i="1" u="sng" dirty="0" err="1"/>
              <a:t>dụ</a:t>
            </a:r>
            <a:r>
              <a:rPr lang="en-US" b="1" dirty="0"/>
              <a:t>: </a:t>
            </a:r>
            <a:r>
              <a:rPr lang="en-US" b="1" i="1" dirty="0"/>
              <a:t>P(X) = P(age=35 years </a:t>
            </a:r>
            <a:r>
              <a:rPr lang="en-US" b="1" i="1" dirty="0" err="1"/>
              <a:t>old,income</a:t>
            </a:r>
            <a:r>
              <a:rPr lang="en-US" b="1" i="1" dirty="0"/>
              <a:t>=$40,000) </a:t>
            </a:r>
            <a:r>
              <a:rPr lang="en-US" b="1" i="1" dirty="0">
                <a:latin typeface="Cambria Math"/>
                <a:ea typeface="Cambria Math"/>
              </a:rPr>
              <a:t>⟹ </a:t>
            </a:r>
            <a:r>
              <a:rPr lang="en-US" b="1" i="1" dirty="0" err="1">
                <a:ea typeface="Cambria Math"/>
                <a:cs typeface="Arial" pitchFamily="34" charset="0"/>
              </a:rPr>
              <a:t>Xác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suất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để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tìm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thấy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trong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tập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dữ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liệu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đang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xét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một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người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có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độ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tuổi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là</a:t>
            </a:r>
            <a:r>
              <a:rPr lang="en-US" b="1" i="1" dirty="0">
                <a:ea typeface="Cambria Math"/>
                <a:cs typeface="Arial" pitchFamily="34" charset="0"/>
              </a:rPr>
              <a:t> 35 </a:t>
            </a:r>
            <a:r>
              <a:rPr lang="en-US" b="1" i="1" dirty="0" err="1">
                <a:ea typeface="Cambria Math"/>
                <a:cs typeface="Arial" pitchFamily="34" charset="0"/>
              </a:rPr>
              <a:t>và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thu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nhập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là</a:t>
            </a:r>
            <a:r>
              <a:rPr lang="en-US" b="1" i="1" dirty="0">
                <a:ea typeface="Cambria Math"/>
                <a:cs typeface="Arial" pitchFamily="34" charset="0"/>
              </a:rPr>
              <a:t> $40,000.</a:t>
            </a:r>
            <a:endParaRPr lang="en-US" b="1" i="1" dirty="0">
              <a:cs typeface="Arial" pitchFamily="34" charset="0"/>
            </a:endParaRPr>
          </a:p>
          <a:p>
            <a:pPr marL="432000" indent="-4320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P(H) </a:t>
            </a:r>
            <a:r>
              <a:rPr lang="en-US" b="1" dirty="0" err="1">
                <a:solidFill>
                  <a:srgbClr val="0070C0"/>
                </a:solidFill>
              </a:rPr>
              <a:t>là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xác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suất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tiên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nghiệm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H.</a:t>
            </a:r>
          </a:p>
          <a:p>
            <a:pPr marL="432000" indent="-432000" algn="just"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i="1" u="sng" dirty="0" err="1"/>
              <a:t>Ví</a:t>
            </a:r>
            <a:r>
              <a:rPr lang="en-US" b="1" i="1" u="sng" dirty="0"/>
              <a:t> </a:t>
            </a:r>
            <a:r>
              <a:rPr lang="en-US" b="1" i="1" u="sng" dirty="0" err="1"/>
              <a:t>dụ</a:t>
            </a:r>
            <a:r>
              <a:rPr lang="en-US" b="1" dirty="0"/>
              <a:t>: </a:t>
            </a:r>
            <a:r>
              <a:rPr lang="en-US" b="1" i="1" dirty="0"/>
              <a:t>P(H) = P(</a:t>
            </a:r>
            <a:r>
              <a:rPr lang="en-US" b="1" i="1" dirty="0" err="1"/>
              <a:t>buy_computer</a:t>
            </a:r>
            <a:r>
              <a:rPr lang="en-US" b="1" i="1" dirty="0"/>
              <a:t>=Yes) </a:t>
            </a:r>
            <a:r>
              <a:rPr lang="en-US" b="1" i="1" dirty="0">
                <a:latin typeface="Cambria Math"/>
                <a:ea typeface="Cambria Math"/>
              </a:rPr>
              <a:t>⟹ </a:t>
            </a:r>
            <a:r>
              <a:rPr lang="en-US" b="1" i="1" dirty="0" err="1">
                <a:ea typeface="Cambria Math"/>
                <a:cs typeface="Arial" pitchFamily="34" charset="0"/>
              </a:rPr>
              <a:t>Xác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suất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mua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máy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tính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của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khách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hàng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nói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chung</a:t>
            </a:r>
            <a:r>
              <a:rPr lang="en-US" b="1" i="1" dirty="0">
                <a:ea typeface="Cambria Math"/>
                <a:cs typeface="Arial" pitchFamily="34" charset="0"/>
              </a:rPr>
              <a:t> (</a:t>
            </a:r>
            <a:r>
              <a:rPr lang="en-US" b="1" i="1" dirty="0" err="1">
                <a:ea typeface="Cambria Math"/>
                <a:cs typeface="Arial" pitchFamily="34" charset="0"/>
              </a:rPr>
              <a:t>không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quan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tâm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đến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độ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tuổi</a:t>
            </a:r>
            <a:r>
              <a:rPr lang="en-US" b="1" i="1" dirty="0">
                <a:ea typeface="Cambria Math"/>
                <a:cs typeface="Arial" pitchFamily="34" charset="0"/>
              </a:rPr>
              <a:t> hay </a:t>
            </a:r>
            <a:r>
              <a:rPr lang="en-US" b="1" i="1" dirty="0" err="1">
                <a:ea typeface="Cambria Math"/>
                <a:cs typeface="Arial" pitchFamily="34" charset="0"/>
              </a:rPr>
              <a:t>thu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nhập</a:t>
            </a:r>
            <a:r>
              <a:rPr lang="en-US" b="1" i="1" dirty="0">
                <a:ea typeface="Cambria Math"/>
                <a:cs typeface="Arial" pitchFamily="34" charset="0"/>
              </a:rPr>
              <a:t>)</a:t>
            </a:r>
            <a:endParaRPr lang="en-US" b="1" i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3733800" y="2438400"/>
          <a:ext cx="510980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419040" progId="Equation.DSMT4">
                  <p:embed/>
                </p:oleObj>
              </mc:Choice>
              <mc:Fallback>
                <p:oleObj name="Equation" r:id="rId2" imgW="168876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438400"/>
                        <a:ext cx="5109802" cy="144780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49162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Thomas </a:t>
            </a:r>
            <a:r>
              <a:rPr lang="en-US" b="1" i="1" dirty="0" err="1"/>
              <a:t>Bayes</a:t>
            </a:r>
            <a:endParaRPr lang="en-US" b="1" i="1" dirty="0"/>
          </a:p>
          <a:p>
            <a:pPr algn="ctr"/>
            <a:r>
              <a:rPr lang="en-US" b="1" i="1" dirty="0"/>
              <a:t>(1702 – 1761)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2057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Công</a:t>
            </a:r>
            <a:r>
              <a:rPr lang="en-US" sz="2000" b="1" dirty="0"/>
              <a:t> </a:t>
            </a:r>
            <a:r>
              <a:rPr lang="en-US" sz="2000" b="1" dirty="0" err="1"/>
              <a:t>thức</a:t>
            </a:r>
            <a:r>
              <a:rPr lang="en-US" sz="2000" b="1" dirty="0"/>
              <a:t> </a:t>
            </a:r>
            <a:r>
              <a:rPr lang="en-US" sz="2000" b="1" dirty="0" err="1"/>
              <a:t>Bayes</a:t>
            </a:r>
            <a:r>
              <a:rPr lang="en-US" sz="2000" b="1" dirty="0"/>
              <a:t>:</a:t>
            </a:r>
          </a:p>
        </p:txBody>
      </p:sp>
      <p:pic>
        <p:nvPicPr>
          <p:cNvPr id="136198" name="Picture 6" descr="ba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09686"/>
            <a:ext cx="3276600" cy="3367114"/>
          </a:xfrm>
          <a:prstGeom prst="rect">
            <a:avLst/>
          </a:prstGeom>
          <a:noFill/>
        </p:spPr>
      </p:pic>
      <p:pic>
        <p:nvPicPr>
          <p:cNvPr id="136196" name="Picture 4" descr="File:Bayes sig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01949">
            <a:off x="3886200" y="4724400"/>
            <a:ext cx="4914900" cy="1092200"/>
          </a:xfrm>
          <a:prstGeom prst="rect">
            <a:avLst/>
          </a:prstGeom>
          <a:noFill/>
        </p:spPr>
      </p:pic>
      <p:pic>
        <p:nvPicPr>
          <p:cNvPr id="2" name="Picture 4" descr="http://www.ecoblader.com/wp-content/uploads/2012/09/ecoblader+-+x%C3%BAc+x%E1%BA%AF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8301" y="228600"/>
            <a:ext cx="2704099" cy="1818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8839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5.2.2. 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lớp</a:t>
            </a:r>
            <a:r>
              <a:rPr lang="en-US" sz="2000" b="1" dirty="0"/>
              <a:t> </a:t>
            </a:r>
            <a:r>
              <a:rPr lang="en-US" sz="2000" b="1" dirty="0" err="1"/>
              <a:t>dữ</a:t>
            </a:r>
            <a:r>
              <a:rPr lang="en-US" sz="2000" b="1" dirty="0"/>
              <a:t> </a:t>
            </a:r>
            <a:r>
              <a:rPr lang="en-US" sz="2000" b="1" dirty="0" err="1"/>
              <a:t>liệu</a:t>
            </a:r>
            <a:r>
              <a:rPr lang="en-US" sz="2000" b="1" dirty="0"/>
              <a:t> </a:t>
            </a:r>
            <a:r>
              <a:rPr lang="en-US" sz="2000" b="1" dirty="0" err="1"/>
              <a:t>dựa</a:t>
            </a:r>
            <a:r>
              <a:rPr lang="en-US" sz="2000" b="1" dirty="0"/>
              <a:t> </a:t>
            </a:r>
            <a:r>
              <a:rPr lang="en-US" sz="2000" b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suất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điều</a:t>
            </a:r>
            <a:r>
              <a:rPr lang="en-US" sz="2000" b="1" dirty="0"/>
              <a:t> </a:t>
            </a:r>
            <a:r>
              <a:rPr lang="en-US" sz="2000" b="1" dirty="0" err="1"/>
              <a:t>kiện</a:t>
            </a:r>
            <a:r>
              <a:rPr lang="en-US" sz="2000" b="1" dirty="0"/>
              <a:t> (</a:t>
            </a:r>
            <a:r>
              <a:rPr lang="en-US" sz="2000" b="1" dirty="0" err="1"/>
              <a:t>phân</a:t>
            </a:r>
            <a:r>
              <a:rPr lang="en-US" sz="2000" b="1" dirty="0"/>
              <a:t> </a:t>
            </a:r>
            <a:r>
              <a:rPr lang="en-US" sz="2000" b="1" dirty="0" err="1"/>
              <a:t>lớp</a:t>
            </a:r>
            <a:r>
              <a:rPr lang="en-US" sz="2000" b="1" dirty="0"/>
              <a:t> </a:t>
            </a:r>
            <a:r>
              <a:rPr lang="en-US" sz="2000" b="1" dirty="0" err="1"/>
              <a:t>Bayes</a:t>
            </a:r>
            <a:r>
              <a:rPr lang="en-US" sz="2000" b="1" dirty="0"/>
              <a:t>)</a:t>
            </a:r>
          </a:p>
          <a:p>
            <a:pPr algn="just">
              <a:lnSpc>
                <a:spcPct val="120000"/>
              </a:lnSpc>
            </a:pPr>
            <a:r>
              <a:rPr lang="en-US" b="1" dirty="0" err="1"/>
              <a:t>Bộ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lớp</a:t>
            </a:r>
            <a:r>
              <a:rPr lang="en-US" b="1" dirty="0"/>
              <a:t> </a:t>
            </a:r>
            <a:r>
              <a:rPr lang="en-US" b="1" dirty="0" err="1"/>
              <a:t>Bayes</a:t>
            </a:r>
            <a:r>
              <a:rPr lang="en-US" b="1" dirty="0"/>
              <a:t>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: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b="1" i="1" dirty="0">
                <a:cs typeface="Arial" pitchFamily="34" charset="0"/>
              </a:rPr>
              <a:t>Cho D </a:t>
            </a:r>
            <a:r>
              <a:rPr lang="en-US" b="1" i="1" dirty="0" err="1">
                <a:cs typeface="Arial" pitchFamily="34" charset="0"/>
              </a:rPr>
              <a:t>là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tập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dữ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liệu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học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gồm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các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bộ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và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nhãn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lớp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tương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ứng</a:t>
            </a:r>
            <a:r>
              <a:rPr lang="en-US" b="1" i="1" dirty="0">
                <a:cs typeface="Arial" pitchFamily="34" charset="0"/>
              </a:rPr>
              <a:t> (</a:t>
            </a:r>
            <a:r>
              <a:rPr lang="en-US" b="1" i="1" dirty="0" err="1">
                <a:cs typeface="Arial" pitchFamily="34" charset="0"/>
              </a:rPr>
              <a:t>đã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được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phân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lớp</a:t>
            </a:r>
            <a:r>
              <a:rPr lang="en-US" b="1" i="1" dirty="0">
                <a:cs typeface="Arial" pitchFamily="34" charset="0"/>
              </a:rPr>
              <a:t>). </a:t>
            </a:r>
            <a:r>
              <a:rPr lang="en-US" b="1" i="1" dirty="0" err="1">
                <a:cs typeface="Arial" pitchFamily="34" charset="0"/>
              </a:rPr>
              <a:t>Mỗi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bộ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được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biểu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diễn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bởi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một</a:t>
            </a:r>
            <a:r>
              <a:rPr lang="en-US" b="1" i="1" dirty="0">
                <a:cs typeface="Arial" pitchFamily="34" charset="0"/>
              </a:rPr>
              <a:t> vector n </a:t>
            </a:r>
            <a:r>
              <a:rPr lang="en-US" b="1" i="1" dirty="0" err="1">
                <a:cs typeface="Arial" pitchFamily="34" charset="0"/>
              </a:rPr>
              <a:t>chiều</a:t>
            </a:r>
            <a:r>
              <a:rPr lang="en-US" b="1" i="1" dirty="0">
                <a:cs typeface="Arial" pitchFamily="34" charset="0"/>
              </a:rPr>
              <a:t> X = (x</a:t>
            </a:r>
            <a:r>
              <a:rPr lang="en-US" b="1" i="1" baseline="-25000" dirty="0">
                <a:cs typeface="Arial" pitchFamily="34" charset="0"/>
              </a:rPr>
              <a:t>1</a:t>
            </a:r>
            <a:r>
              <a:rPr lang="en-US" b="1" i="1" dirty="0">
                <a:cs typeface="Arial" pitchFamily="34" charset="0"/>
              </a:rPr>
              <a:t>, x</a:t>
            </a:r>
            <a:r>
              <a:rPr lang="en-US" b="1" i="1" baseline="-25000" dirty="0">
                <a:cs typeface="Arial" pitchFamily="34" charset="0"/>
              </a:rPr>
              <a:t>2</a:t>
            </a:r>
            <a:r>
              <a:rPr lang="en-US" b="1" i="1" dirty="0">
                <a:cs typeface="Arial" pitchFamily="34" charset="0"/>
              </a:rPr>
              <a:t>,…, </a:t>
            </a:r>
            <a:r>
              <a:rPr lang="en-US" b="1" i="1" dirty="0" err="1">
                <a:cs typeface="Arial" pitchFamily="34" charset="0"/>
              </a:rPr>
              <a:t>x</a:t>
            </a:r>
            <a:r>
              <a:rPr lang="en-US" b="1" i="1" baseline="-25000" dirty="0" err="1">
                <a:cs typeface="Arial" pitchFamily="34" charset="0"/>
              </a:rPr>
              <a:t>n</a:t>
            </a:r>
            <a:r>
              <a:rPr lang="en-US" b="1" i="1" dirty="0">
                <a:cs typeface="Arial" pitchFamily="34" charset="0"/>
              </a:rPr>
              <a:t>) </a:t>
            </a:r>
            <a:r>
              <a:rPr lang="en-US" b="1" i="1" dirty="0" err="1">
                <a:cs typeface="Arial" pitchFamily="34" charset="0"/>
              </a:rPr>
              <a:t>trong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đó</a:t>
            </a:r>
            <a:r>
              <a:rPr lang="en-US" b="1" i="1" dirty="0">
                <a:cs typeface="Arial" pitchFamily="34" charset="0"/>
              </a:rPr>
              <a:t> x</a:t>
            </a:r>
            <a:r>
              <a:rPr lang="en-US" b="1" i="1" baseline="-25000" dirty="0">
                <a:cs typeface="Arial" pitchFamily="34" charset="0"/>
              </a:rPr>
              <a:t>i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là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giá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trị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tương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ứng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với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thuộc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tính</a:t>
            </a:r>
            <a:r>
              <a:rPr lang="en-US" b="1" i="1" dirty="0">
                <a:cs typeface="Arial" pitchFamily="34" charset="0"/>
              </a:rPr>
              <a:t> A</a:t>
            </a:r>
            <a:r>
              <a:rPr lang="en-US" b="1" i="1" baseline="-25000" dirty="0">
                <a:cs typeface="Arial" pitchFamily="34" charset="0"/>
              </a:rPr>
              <a:t>i</a:t>
            </a:r>
            <a:r>
              <a:rPr lang="en-US" b="1" i="1" dirty="0">
                <a:cs typeface="Arial" pitchFamily="34" charset="0"/>
              </a:rPr>
              <a:t> (</a:t>
            </a:r>
            <a:r>
              <a:rPr lang="en-US" b="1" i="1" dirty="0" err="1">
                <a:cs typeface="Arial" pitchFamily="34" charset="0"/>
              </a:rPr>
              <a:t>i</a:t>
            </a:r>
            <a:r>
              <a:rPr lang="en-US" b="1" i="1" dirty="0">
                <a:cs typeface="Arial" pitchFamily="34" charset="0"/>
              </a:rPr>
              <a:t> = 1, 2,…, n). </a:t>
            </a:r>
            <a:r>
              <a:rPr lang="en-US" b="1" i="1" dirty="0" err="1">
                <a:cs typeface="Arial" pitchFamily="34" charset="0"/>
              </a:rPr>
              <a:t>Tập</a:t>
            </a:r>
            <a:r>
              <a:rPr lang="en-US" b="1" i="1" dirty="0">
                <a:cs typeface="Arial" pitchFamily="34" charset="0"/>
              </a:rPr>
              <a:t> D</a:t>
            </a:r>
            <a:r>
              <a:rPr lang="en-US" b="1" i="1" baseline="-25000" dirty="0">
                <a:cs typeface="Arial" pitchFamily="34" charset="0"/>
              </a:rPr>
              <a:t>i </a:t>
            </a:r>
            <a:r>
              <a:rPr lang="en-US" b="1" i="1" dirty="0">
                <a:cs typeface="Arial" pitchFamily="34" charset="0"/>
              </a:rPr>
              <a:t>= {X|(X </a:t>
            </a:r>
            <a:r>
              <a:rPr lang="en-US" b="1" i="1" dirty="0">
                <a:ea typeface="Cambria Math"/>
                <a:cs typeface="Arial" pitchFamily="34" charset="0"/>
              </a:rPr>
              <a:t>∈ D</a:t>
            </a:r>
            <a:r>
              <a:rPr lang="en-US" b="1" i="1" dirty="0">
                <a:latin typeface="Cambria Math"/>
                <a:ea typeface="Cambria Math"/>
                <a:cs typeface="Arial" pitchFamily="34" charset="0"/>
              </a:rPr>
              <a:t>)∧(</a:t>
            </a:r>
            <a:r>
              <a:rPr lang="en-US" b="1" i="1" dirty="0">
                <a:cs typeface="Arial" pitchFamily="34" charset="0"/>
              </a:rPr>
              <a:t>X </a:t>
            </a:r>
            <a:r>
              <a:rPr lang="en-US" b="1" i="1" dirty="0">
                <a:latin typeface="Cambria Math"/>
                <a:ea typeface="Cambria Math"/>
                <a:cs typeface="Arial" pitchFamily="34" charset="0"/>
              </a:rPr>
              <a:t>⟶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C</a:t>
            </a:r>
            <a:r>
              <a:rPr lang="en-US" b="1" i="1" baseline="-25000" dirty="0" err="1">
                <a:ea typeface="Cambria Math"/>
                <a:cs typeface="Arial" pitchFamily="34" charset="0"/>
              </a:rPr>
              <a:t>i</a:t>
            </a:r>
            <a:r>
              <a:rPr lang="en-US" b="1" i="1" dirty="0">
                <a:ea typeface="Cambria Math"/>
                <a:cs typeface="Arial" pitchFamily="34" charset="0"/>
              </a:rPr>
              <a:t>)}</a:t>
            </a:r>
            <a:r>
              <a:rPr lang="en-US" b="1" i="1" baseline="-25000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là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tập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các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bộ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trong</a:t>
            </a:r>
            <a:r>
              <a:rPr lang="en-US" b="1" i="1" dirty="0">
                <a:cs typeface="Arial" pitchFamily="34" charset="0"/>
              </a:rPr>
              <a:t> D </a:t>
            </a:r>
            <a:r>
              <a:rPr lang="en-US" b="1" i="1" dirty="0" err="1">
                <a:cs typeface="Arial" pitchFamily="34" charset="0"/>
              </a:rPr>
              <a:t>thuộc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về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lớp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C</a:t>
            </a:r>
            <a:r>
              <a:rPr lang="en-US" b="1" i="1" baseline="-25000" dirty="0" err="1">
                <a:cs typeface="Arial" pitchFamily="34" charset="0"/>
              </a:rPr>
              <a:t>i</a:t>
            </a:r>
            <a:r>
              <a:rPr lang="en-US" b="1" i="1" dirty="0"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b="1" i="1" dirty="0" err="1">
                <a:cs typeface="Arial" pitchFamily="34" charset="0"/>
              </a:rPr>
              <a:t>Giả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sử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có</a:t>
            </a:r>
            <a:r>
              <a:rPr lang="en-US" b="1" i="1" dirty="0">
                <a:cs typeface="Arial" pitchFamily="34" charset="0"/>
              </a:rPr>
              <a:t> m </a:t>
            </a:r>
            <a:r>
              <a:rPr lang="en-US" b="1" i="1" dirty="0" err="1">
                <a:cs typeface="Arial" pitchFamily="34" charset="0"/>
              </a:rPr>
              <a:t>lớp</a:t>
            </a:r>
            <a:r>
              <a:rPr lang="en-US" b="1" i="1" dirty="0">
                <a:cs typeface="Arial" pitchFamily="34" charset="0"/>
              </a:rPr>
              <a:t> C</a:t>
            </a:r>
            <a:r>
              <a:rPr lang="en-US" b="1" i="1" baseline="-25000" dirty="0">
                <a:cs typeface="Arial" pitchFamily="34" charset="0"/>
              </a:rPr>
              <a:t>1</a:t>
            </a:r>
            <a:r>
              <a:rPr lang="en-US" b="1" i="1" dirty="0">
                <a:cs typeface="Arial" pitchFamily="34" charset="0"/>
              </a:rPr>
              <a:t>,</a:t>
            </a:r>
            <a:r>
              <a:rPr lang="en-US" b="1" i="1" baseline="-25000" dirty="0">
                <a:cs typeface="Arial" pitchFamily="34" charset="0"/>
              </a:rPr>
              <a:t> </a:t>
            </a:r>
            <a:r>
              <a:rPr lang="en-US" b="1" i="1" dirty="0">
                <a:cs typeface="Arial" pitchFamily="34" charset="0"/>
              </a:rPr>
              <a:t>C</a:t>
            </a:r>
            <a:r>
              <a:rPr lang="en-US" b="1" i="1" baseline="-25000" dirty="0">
                <a:cs typeface="Arial" pitchFamily="34" charset="0"/>
              </a:rPr>
              <a:t>2</a:t>
            </a:r>
            <a:r>
              <a:rPr lang="en-US" b="1" i="1" dirty="0">
                <a:cs typeface="Arial" pitchFamily="34" charset="0"/>
              </a:rPr>
              <a:t>,…, C</a:t>
            </a:r>
            <a:r>
              <a:rPr lang="en-US" b="1" i="1" baseline="-25000" dirty="0">
                <a:cs typeface="Arial" pitchFamily="34" charset="0"/>
              </a:rPr>
              <a:t>m</a:t>
            </a:r>
            <a:r>
              <a:rPr lang="en-US" b="1" i="1" dirty="0">
                <a:cs typeface="Arial" pitchFamily="34" charset="0"/>
              </a:rPr>
              <a:t>.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Bộ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X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được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dự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đoán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là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thuộc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về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lớp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C</a:t>
            </a:r>
            <a:r>
              <a:rPr lang="en-US" b="1" i="1" baseline="-25000" dirty="0" err="1">
                <a:solidFill>
                  <a:srgbClr val="0070C0"/>
                </a:solidFill>
                <a:cs typeface="Arial" pitchFamily="34" charset="0"/>
              </a:rPr>
              <a:t>i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khi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và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chỉ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khi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: P(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C</a:t>
            </a:r>
            <a:r>
              <a:rPr lang="en-US" b="1" i="1" baseline="-25000" dirty="0" err="1">
                <a:solidFill>
                  <a:srgbClr val="0070C0"/>
                </a:solidFill>
                <a:cs typeface="Arial" pitchFamily="34" charset="0"/>
              </a:rPr>
              <a:t>i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|X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) &gt; P(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C</a:t>
            </a:r>
            <a:r>
              <a:rPr lang="en-US" b="1" i="1" baseline="-25000" dirty="0" err="1">
                <a:solidFill>
                  <a:srgbClr val="0070C0"/>
                </a:solidFill>
                <a:cs typeface="Arial" pitchFamily="34" charset="0"/>
              </a:rPr>
              <a:t>j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|X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)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với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cs typeface="Arial" pitchFamily="34" charset="0"/>
              </a:rPr>
              <a:t>mọi</a:t>
            </a:r>
            <a:r>
              <a:rPr lang="en-US" b="1" i="1" dirty="0">
                <a:solidFill>
                  <a:srgbClr val="0070C0"/>
                </a:solidFill>
                <a:cs typeface="Arial" pitchFamily="34" charset="0"/>
              </a:rPr>
              <a:t> j 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≠ i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và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1 ≤ j ≤ m (X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thuộc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về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lớp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mà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xác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suất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có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điều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kiện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khi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biết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X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là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lớn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ea typeface="Cambria Math"/>
                <a:cs typeface="Arial" pitchFamily="34" charset="0"/>
              </a:rPr>
              <a:t>nhất</a:t>
            </a:r>
            <a:r>
              <a:rPr lang="en-US" b="1" i="1" dirty="0">
                <a:solidFill>
                  <a:srgbClr val="0070C0"/>
                </a:solidFill>
                <a:ea typeface="Cambria Math"/>
                <a:cs typeface="Arial" pitchFamily="34" charset="0"/>
              </a:rPr>
              <a:t>) </a:t>
            </a:r>
            <a:r>
              <a:rPr lang="en-US" b="1" i="1" dirty="0">
                <a:ea typeface="Cambria Math"/>
                <a:cs typeface="Arial" pitchFamily="34" charset="0"/>
              </a:rPr>
              <a:t>⟹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Đi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tìm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lớp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C</a:t>
            </a:r>
            <a:r>
              <a:rPr lang="en-US" b="1" i="1" baseline="-25000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i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trong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số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m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lớp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sao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cho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P(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C</a:t>
            </a:r>
            <a:r>
              <a:rPr lang="en-US" b="1" i="1" baseline="-25000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i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|X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)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là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lớn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nhất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b="1" i="1" dirty="0">
                <a:ea typeface="Cambria Math"/>
                <a:cs typeface="Arial" pitchFamily="34" charset="0"/>
              </a:rPr>
              <a:t>P(X) </a:t>
            </a:r>
            <a:r>
              <a:rPr lang="en-US" b="1" i="1" dirty="0" err="1">
                <a:ea typeface="Cambria Math"/>
                <a:cs typeface="Arial" pitchFamily="34" charset="0"/>
              </a:rPr>
              <a:t>là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giống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nhau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với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tất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cả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các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lớp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nên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theo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công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thức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Bayes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thì</a:t>
            </a:r>
            <a:r>
              <a:rPr lang="en-US" b="1" i="1" dirty="0">
                <a:ea typeface="Cambria Math"/>
                <a:cs typeface="Arial" pitchFamily="34" charset="0"/>
              </a:rPr>
              <a:t> P(</a:t>
            </a:r>
            <a:r>
              <a:rPr lang="en-US" b="1" i="1" dirty="0" err="1">
                <a:ea typeface="Cambria Math"/>
                <a:cs typeface="Arial" pitchFamily="34" charset="0"/>
              </a:rPr>
              <a:t>C</a:t>
            </a:r>
            <a:r>
              <a:rPr lang="en-US" b="1" i="1" baseline="-25000" dirty="0" err="1">
                <a:ea typeface="Cambria Math"/>
                <a:cs typeface="Arial" pitchFamily="34" charset="0"/>
              </a:rPr>
              <a:t>i</a:t>
            </a:r>
            <a:r>
              <a:rPr lang="en-US" b="1" i="1" dirty="0" err="1">
                <a:ea typeface="Cambria Math"/>
                <a:cs typeface="Arial" pitchFamily="34" charset="0"/>
              </a:rPr>
              <a:t>|X</a:t>
            </a:r>
            <a:r>
              <a:rPr lang="en-US" b="1" i="1" dirty="0">
                <a:ea typeface="Cambria Math"/>
                <a:cs typeface="Arial" pitchFamily="34" charset="0"/>
              </a:rPr>
              <a:t>) </a:t>
            </a:r>
            <a:r>
              <a:rPr lang="en-US" b="1" i="1" dirty="0" err="1">
                <a:ea typeface="Cambria Math"/>
                <a:cs typeface="Arial" pitchFamily="34" charset="0"/>
              </a:rPr>
              <a:t>lớn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nhất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tương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ứng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với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tích</a:t>
            </a:r>
            <a:r>
              <a:rPr lang="en-US" b="1" i="1" dirty="0">
                <a:ea typeface="Cambria Math"/>
                <a:cs typeface="Arial" pitchFamily="34" charset="0"/>
              </a:rPr>
              <a:t> P(</a:t>
            </a:r>
            <a:r>
              <a:rPr lang="en-US" b="1" i="1" dirty="0" err="1">
                <a:ea typeface="Cambria Math"/>
                <a:cs typeface="Arial" pitchFamily="34" charset="0"/>
              </a:rPr>
              <a:t>X|C</a:t>
            </a:r>
            <a:r>
              <a:rPr lang="en-US" b="1" i="1" baseline="-25000" dirty="0" err="1">
                <a:ea typeface="Cambria Math"/>
                <a:cs typeface="Arial" pitchFamily="34" charset="0"/>
              </a:rPr>
              <a:t>i</a:t>
            </a:r>
            <a:r>
              <a:rPr lang="en-US" b="1" i="1" dirty="0">
                <a:ea typeface="Cambria Math"/>
                <a:cs typeface="Arial" pitchFamily="34" charset="0"/>
              </a:rPr>
              <a:t>)P(</a:t>
            </a:r>
            <a:r>
              <a:rPr lang="en-US" b="1" i="1" dirty="0" err="1">
                <a:ea typeface="Cambria Math"/>
                <a:cs typeface="Arial" pitchFamily="34" charset="0"/>
              </a:rPr>
              <a:t>C</a:t>
            </a:r>
            <a:r>
              <a:rPr lang="en-US" b="1" i="1" baseline="-25000" dirty="0" err="1">
                <a:ea typeface="Cambria Math"/>
                <a:cs typeface="Arial" pitchFamily="34" charset="0"/>
              </a:rPr>
              <a:t>i</a:t>
            </a:r>
            <a:r>
              <a:rPr lang="en-US" b="1" i="1" dirty="0">
                <a:ea typeface="Cambria Math"/>
                <a:cs typeface="Arial" pitchFamily="34" charset="0"/>
              </a:rPr>
              <a:t>) </a:t>
            </a:r>
            <a:r>
              <a:rPr lang="en-US" b="1" i="1" dirty="0" err="1">
                <a:ea typeface="Cambria Math"/>
                <a:cs typeface="Arial" pitchFamily="34" charset="0"/>
              </a:rPr>
              <a:t>lớn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nhất</a:t>
            </a:r>
            <a:r>
              <a:rPr lang="en-US" b="1" i="1" dirty="0">
                <a:ea typeface="Cambria Math"/>
                <a:cs typeface="Arial" pitchFamily="34" charset="0"/>
              </a:rPr>
              <a:t> ⟹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Đi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tìm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C</a:t>
            </a:r>
            <a:r>
              <a:rPr lang="en-US" b="1" i="1" baseline="-25000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i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sao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cho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tích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P(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X|C</a:t>
            </a:r>
            <a:r>
              <a:rPr lang="en-US" b="1" i="1" baseline="-25000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i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)P(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C</a:t>
            </a:r>
            <a:r>
              <a:rPr lang="en-US" b="1" i="1" baseline="-25000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i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)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là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lớn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nhất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(</a:t>
            </a:r>
            <a:r>
              <a:rPr lang="en-US" b="1" i="1" dirty="0" err="1">
                <a:solidFill>
                  <a:srgbClr val="FF0000"/>
                </a:solidFill>
                <a:ea typeface="Cambria Math"/>
                <a:cs typeface="Arial" pitchFamily="34" charset="0"/>
              </a:rPr>
              <a:t>i</a:t>
            </a: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 = 1, 2,…, m). 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b="1" i="1" dirty="0">
                <a:ea typeface="Cambria Math"/>
                <a:cs typeface="Arial" pitchFamily="34" charset="0"/>
              </a:rPr>
              <a:t>Ta </a:t>
            </a:r>
            <a:r>
              <a:rPr lang="en-US" b="1" i="1" dirty="0" err="1">
                <a:ea typeface="Cambria Math"/>
                <a:cs typeface="Arial" pitchFamily="34" charset="0"/>
              </a:rPr>
              <a:t>có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thể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tính</a:t>
            </a:r>
            <a:r>
              <a:rPr lang="en-US" b="1" i="1" dirty="0">
                <a:ea typeface="Cambria Math"/>
                <a:cs typeface="Arial" pitchFamily="34" charset="0"/>
              </a:rPr>
              <a:t>: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b="1" i="1" dirty="0">
                <a:solidFill>
                  <a:srgbClr val="FF0000"/>
                </a:solidFill>
                <a:ea typeface="Cambria Math"/>
                <a:cs typeface="Arial" pitchFamily="34" charset="0"/>
              </a:rPr>
              <a:t>	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b="1" i="1" dirty="0">
                <a:ea typeface="Cambria Math"/>
                <a:cs typeface="Arial" pitchFamily="34" charset="0"/>
              </a:rPr>
              <a:t>	</a:t>
            </a:r>
            <a:r>
              <a:rPr lang="en-US" b="1" i="1" dirty="0" err="1">
                <a:ea typeface="Cambria Math"/>
                <a:cs typeface="Arial" pitchFamily="34" charset="0"/>
              </a:rPr>
              <a:t>và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nếu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coi</a:t>
            </a:r>
            <a:r>
              <a:rPr lang="en-US" b="1" i="1" dirty="0">
                <a:ea typeface="Cambria Math"/>
                <a:cs typeface="Arial" pitchFamily="34" charset="0"/>
              </a:rPr>
              <a:t> n </a:t>
            </a:r>
            <a:r>
              <a:rPr lang="en-US" b="1" i="1" dirty="0" err="1">
                <a:ea typeface="Cambria Math"/>
                <a:cs typeface="Arial" pitchFamily="34" charset="0"/>
              </a:rPr>
              <a:t>thuộc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tính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của</a:t>
            </a:r>
            <a:r>
              <a:rPr lang="en-US" b="1" i="1" dirty="0">
                <a:ea typeface="Cambria Math"/>
                <a:cs typeface="Arial" pitchFamily="34" charset="0"/>
              </a:rPr>
              <a:t> X </a:t>
            </a:r>
            <a:r>
              <a:rPr lang="en-US" b="1" i="1" dirty="0" err="1">
                <a:ea typeface="Cambria Math"/>
                <a:cs typeface="Arial" pitchFamily="34" charset="0"/>
              </a:rPr>
              <a:t>là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độc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lập</a:t>
            </a:r>
            <a:r>
              <a:rPr lang="en-US" b="1" i="1" dirty="0">
                <a:ea typeface="Cambria Math"/>
                <a:cs typeface="Arial" pitchFamily="34" charset="0"/>
              </a:rPr>
              <a:t> </a:t>
            </a:r>
            <a:r>
              <a:rPr lang="en-US" b="1" i="1" dirty="0" err="1">
                <a:ea typeface="Cambria Math"/>
                <a:cs typeface="Arial" pitchFamily="34" charset="0"/>
              </a:rPr>
              <a:t>thì</a:t>
            </a:r>
            <a:r>
              <a:rPr lang="en-US" b="1" i="1" dirty="0">
                <a:ea typeface="Cambria Math"/>
                <a:cs typeface="Arial" pitchFamily="34" charset="0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5257800"/>
          <a:ext cx="616323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92360" imgH="431640" progId="Equation.DSMT4">
                  <p:embed/>
                </p:oleObj>
              </mc:Choice>
              <mc:Fallback>
                <p:oleObj name="Equation" r:id="rId2" imgW="34923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257800"/>
                        <a:ext cx="616323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1828800" y="5973054"/>
          <a:ext cx="4495800" cy="80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55800" imgH="495000" progId="Equation.DSMT4">
                  <p:embed/>
                </p:oleObj>
              </mc:Choice>
              <mc:Fallback>
                <p:oleObj name="Equation" r:id="rId4" imgW="275580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973054"/>
                        <a:ext cx="4495800" cy="808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90800" y="4398239"/>
          <a:ext cx="1295400" cy="707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469800" progId="Equation.DSMT4">
                  <p:embed/>
                </p:oleObj>
              </mc:Choice>
              <mc:Fallback>
                <p:oleObj name="Equation" r:id="rId6" imgW="7743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398239"/>
                        <a:ext cx="1295400" cy="707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3208</TotalTime>
  <Words>2681</Words>
  <Application>Microsoft Office PowerPoint</Application>
  <PresentationFormat>On-screen Show (4:3)</PresentationFormat>
  <Paragraphs>359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Calibri</vt:lpstr>
      <vt:lpstr>Cambria Math</vt:lpstr>
      <vt:lpstr>Franklin Gothic Book</vt:lpstr>
      <vt:lpstr>Perpetua</vt:lpstr>
      <vt:lpstr>Times New Roman</vt:lpstr>
      <vt:lpstr>Wingdings</vt:lpstr>
      <vt:lpstr>Wingdings 2</vt:lpstr>
      <vt:lpstr>Equity</vt:lpstr>
      <vt:lpstr>Equation</vt:lpstr>
      <vt:lpstr>BÀI GIẢNG MÔN HỌC KHAI PHÁ DỮ LIỆU</vt:lpstr>
      <vt:lpstr>CHƯƠNG 5: PHÂN LỚP DỮ LIỆU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Vimaru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TẬP CHUYÊN NGÀNH II</dc:title>
  <dc:creator>Nguyen Vuong Thinh</dc:creator>
  <cp:lastModifiedBy>Tran Son Hai</cp:lastModifiedBy>
  <cp:revision>404</cp:revision>
  <dcterms:created xsi:type="dcterms:W3CDTF">2009-03-17T15:44:35Z</dcterms:created>
  <dcterms:modified xsi:type="dcterms:W3CDTF">2023-11-27T11:33:07Z</dcterms:modified>
</cp:coreProperties>
</file>