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4"/>
  </p:notesMasterIdLst>
  <p:handoutMasterIdLst>
    <p:handoutMasterId r:id="rId45"/>
  </p:handoutMasterIdLst>
  <p:sldIdLst>
    <p:sldId id="355" r:id="rId2"/>
    <p:sldId id="259" r:id="rId3"/>
    <p:sldId id="262" r:id="rId4"/>
    <p:sldId id="309" r:id="rId5"/>
    <p:sldId id="310" r:id="rId6"/>
    <p:sldId id="311" r:id="rId7"/>
    <p:sldId id="312" r:id="rId8"/>
    <p:sldId id="336" r:id="rId9"/>
    <p:sldId id="313" r:id="rId10"/>
    <p:sldId id="335" r:id="rId11"/>
    <p:sldId id="314" r:id="rId12"/>
    <p:sldId id="315" r:id="rId13"/>
    <p:sldId id="316" r:id="rId14"/>
    <p:sldId id="317" r:id="rId15"/>
    <p:sldId id="318" r:id="rId16"/>
    <p:sldId id="319" r:id="rId17"/>
    <p:sldId id="320" r:id="rId18"/>
    <p:sldId id="321" r:id="rId19"/>
    <p:sldId id="322" r:id="rId20"/>
    <p:sldId id="323" r:id="rId21"/>
    <p:sldId id="324" r:id="rId22"/>
    <p:sldId id="325" r:id="rId23"/>
    <p:sldId id="326" r:id="rId24"/>
    <p:sldId id="338" r:id="rId25"/>
    <p:sldId id="337" r:id="rId26"/>
    <p:sldId id="327" r:id="rId27"/>
    <p:sldId id="328" r:id="rId28"/>
    <p:sldId id="329" r:id="rId29"/>
    <p:sldId id="330" r:id="rId30"/>
    <p:sldId id="331" r:id="rId31"/>
    <p:sldId id="332" r:id="rId32"/>
    <p:sldId id="344" r:id="rId33"/>
    <p:sldId id="346" r:id="rId34"/>
    <p:sldId id="349" r:id="rId35"/>
    <p:sldId id="347" r:id="rId36"/>
    <p:sldId id="348" r:id="rId37"/>
    <p:sldId id="350" r:id="rId38"/>
    <p:sldId id="351" r:id="rId39"/>
    <p:sldId id="352" r:id="rId40"/>
    <p:sldId id="353" r:id="rId41"/>
    <p:sldId id="354" r:id="rId42"/>
    <p:sldId id="308" r:id="rId43"/>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44" autoAdjust="0"/>
    <p:restoredTop sz="94660"/>
  </p:normalViewPr>
  <p:slideViewPr>
    <p:cSldViewPr>
      <p:cViewPr varScale="1">
        <p:scale>
          <a:sx n="62" d="100"/>
          <a:sy n="62" d="100"/>
        </p:scale>
        <p:origin x="1518" y="3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4"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8EE4BE87-47F4-4349-8D2D-E6C0C996B1D3}" type="datetimeFigureOut">
              <a:rPr lang="en-US" smtClean="0"/>
              <a:pPr/>
              <a:t>5/23/2023</a:t>
            </a:fld>
            <a:endParaRPr lang="en-US"/>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a:lvl1pPr>
          </a:lstStyle>
          <a:p>
            <a:fld id="{283E8E14-101F-4292-9CE2-37371E34A45B}" type="slidenum">
              <a:rPr lang="en-US" smtClean="0"/>
              <a:pPr/>
              <a:t>‹#›</a:t>
            </a:fld>
            <a:endParaRPr lang="en-US"/>
          </a:p>
        </p:txBody>
      </p:sp>
    </p:spTree>
    <p:extLst>
      <p:ext uri="{BB962C8B-B14F-4D97-AF65-F5344CB8AC3E}">
        <p14:creationId xmlns:p14="http://schemas.microsoft.com/office/powerpoint/2010/main" val="18214311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2098" cy="464205"/>
          </a:xfrm>
          <a:prstGeom prst="rect">
            <a:avLst/>
          </a:prstGeom>
        </p:spPr>
        <p:txBody>
          <a:bodyPr vert="horz" lIns="92302" tIns="46151" rIns="92302" bIns="46151" rtlCol="0"/>
          <a:lstStyle>
            <a:lvl1pPr algn="l">
              <a:defRPr sz="1200"/>
            </a:lvl1pPr>
          </a:lstStyle>
          <a:p>
            <a:pPr>
              <a:defRPr/>
            </a:pPr>
            <a:endParaRPr lang="en-US"/>
          </a:p>
        </p:txBody>
      </p:sp>
      <p:sp>
        <p:nvSpPr>
          <p:cNvPr id="3" name="Date Placeholder 2"/>
          <p:cNvSpPr>
            <a:spLocks noGrp="1"/>
          </p:cNvSpPr>
          <p:nvPr>
            <p:ph type="dt" idx="1"/>
          </p:nvPr>
        </p:nvSpPr>
        <p:spPr>
          <a:xfrm>
            <a:off x="3884414" y="1"/>
            <a:ext cx="2972098" cy="464205"/>
          </a:xfrm>
          <a:prstGeom prst="rect">
            <a:avLst/>
          </a:prstGeom>
        </p:spPr>
        <p:txBody>
          <a:bodyPr vert="horz" lIns="92302" tIns="46151" rIns="92302" bIns="46151" rtlCol="0"/>
          <a:lstStyle>
            <a:lvl1pPr algn="r">
              <a:defRPr sz="1200"/>
            </a:lvl1pPr>
          </a:lstStyle>
          <a:p>
            <a:pPr>
              <a:defRPr/>
            </a:pPr>
            <a:fld id="{05716475-ABFC-4F6D-9EFD-D013E46C3839}" type="datetimeFigureOut">
              <a:rPr lang="en-US"/>
              <a:pPr>
                <a:defRPr/>
              </a:pPr>
              <a:t>5/23/2023</a:t>
            </a:fld>
            <a:endParaRPr lang="en-US"/>
          </a:p>
        </p:txBody>
      </p:sp>
      <p:sp>
        <p:nvSpPr>
          <p:cNvPr id="4" name="Slide Image Placeholder 3"/>
          <p:cNvSpPr>
            <a:spLocks noGrp="1" noRot="1" noChangeAspect="1"/>
          </p:cNvSpPr>
          <p:nvPr>
            <p:ph type="sldImg" idx="2"/>
          </p:nvPr>
        </p:nvSpPr>
        <p:spPr>
          <a:xfrm>
            <a:off x="1106488" y="698500"/>
            <a:ext cx="4646612" cy="3486150"/>
          </a:xfrm>
          <a:prstGeom prst="rect">
            <a:avLst/>
          </a:prstGeom>
          <a:noFill/>
          <a:ln w="12700">
            <a:solidFill>
              <a:prstClr val="black"/>
            </a:solidFill>
          </a:ln>
        </p:spPr>
        <p:txBody>
          <a:bodyPr vert="horz" lIns="92302" tIns="46151" rIns="92302" bIns="46151" rtlCol="0" anchor="ctr"/>
          <a:lstStyle/>
          <a:p>
            <a:pPr lvl="0"/>
            <a:endParaRPr lang="en-US" noProof="0" smtClean="0"/>
          </a:p>
        </p:txBody>
      </p:sp>
      <p:sp>
        <p:nvSpPr>
          <p:cNvPr id="5" name="Notes Placeholder 4"/>
          <p:cNvSpPr>
            <a:spLocks noGrp="1"/>
          </p:cNvSpPr>
          <p:nvPr>
            <p:ph type="body" sz="quarter" idx="3"/>
          </p:nvPr>
        </p:nvSpPr>
        <p:spPr>
          <a:xfrm>
            <a:off x="686098" y="4416099"/>
            <a:ext cx="5485805" cy="4182457"/>
          </a:xfrm>
          <a:prstGeom prst="rect">
            <a:avLst/>
          </a:prstGeom>
        </p:spPr>
        <p:txBody>
          <a:bodyPr vert="horz" lIns="92302" tIns="46151" rIns="92302" bIns="46151"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30659"/>
            <a:ext cx="2972098" cy="464205"/>
          </a:xfrm>
          <a:prstGeom prst="rect">
            <a:avLst/>
          </a:prstGeom>
        </p:spPr>
        <p:txBody>
          <a:bodyPr vert="horz" lIns="92302" tIns="46151" rIns="92302" bIns="46151"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414" y="8830659"/>
            <a:ext cx="2972098" cy="464205"/>
          </a:xfrm>
          <a:prstGeom prst="rect">
            <a:avLst/>
          </a:prstGeom>
        </p:spPr>
        <p:txBody>
          <a:bodyPr vert="horz" lIns="92302" tIns="46151" rIns="92302" bIns="46151" rtlCol="0" anchor="b"/>
          <a:lstStyle>
            <a:lvl1pPr algn="r">
              <a:defRPr sz="1200"/>
            </a:lvl1pPr>
          </a:lstStyle>
          <a:p>
            <a:pPr>
              <a:defRPr/>
            </a:pPr>
            <a:fld id="{D59D2D9D-14FC-42AE-BE59-48DC4E019DBA}" type="slidenum">
              <a:rPr lang="en-US"/>
              <a:pPr>
                <a:defRPr/>
              </a:pPr>
              <a:t>‹#›</a:t>
            </a:fld>
            <a:endParaRPr lang="en-US"/>
          </a:p>
        </p:txBody>
      </p:sp>
    </p:spTree>
    <p:extLst>
      <p:ext uri="{BB962C8B-B14F-4D97-AF65-F5344CB8AC3E}">
        <p14:creationId xmlns:p14="http://schemas.microsoft.com/office/powerpoint/2010/main" val="39996646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D59D2D9D-14FC-42AE-BE59-48DC4E019DBA}" type="slidenum">
              <a:rPr lang="en-US" smtClean="0"/>
              <a:pPr>
                <a:defRPr/>
              </a:pPr>
              <a:t>1</a:t>
            </a:fld>
            <a:endParaRPr lang="en-US"/>
          </a:p>
        </p:txBody>
      </p:sp>
    </p:spTree>
    <p:extLst>
      <p:ext uri="{BB962C8B-B14F-4D97-AF65-F5344CB8AC3E}">
        <p14:creationId xmlns:p14="http://schemas.microsoft.com/office/powerpoint/2010/main" val="32654414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59D2D9D-14FC-42AE-BE59-48DC4E019DBA}" type="slidenum">
              <a:rPr lang="en-US" smtClean="0"/>
              <a:pPr>
                <a:defRPr/>
              </a:pPr>
              <a:t>10</a:t>
            </a:fld>
            <a:endParaRPr lang="en-US"/>
          </a:p>
        </p:txBody>
      </p:sp>
    </p:spTree>
    <p:extLst>
      <p:ext uri="{BB962C8B-B14F-4D97-AF65-F5344CB8AC3E}">
        <p14:creationId xmlns:p14="http://schemas.microsoft.com/office/powerpoint/2010/main" val="42909597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smtClean="0"/>
              <a:t>Click to edit Master title style</a:t>
            </a:r>
            <a:endParaRPr lang="en-US"/>
          </a:p>
        </p:txBody>
      </p:sp>
      <p:sp>
        <p:nvSpPr>
          <p:cNvPr id="11" name="Date Placeholder 27"/>
          <p:cNvSpPr>
            <a:spLocks noGrp="1"/>
          </p:cNvSpPr>
          <p:nvPr>
            <p:ph type="dt" sz="half" idx="10"/>
          </p:nvPr>
        </p:nvSpPr>
        <p:spPr/>
        <p:txBody>
          <a:bodyPr/>
          <a:lstStyle>
            <a:lvl1pPr>
              <a:defRPr/>
            </a:lvl1pPr>
          </a:lstStyle>
          <a:p>
            <a:pPr>
              <a:defRPr/>
            </a:pPr>
            <a:fld id="{BF8A8C97-0047-4854-BEFC-746CAC98C924}" type="datetime1">
              <a:rPr lang="en-US"/>
              <a:pPr>
                <a:defRPr/>
              </a:pPr>
              <a:t>5/23/2023</a:t>
            </a:fld>
            <a:endParaRPr lang="en-US"/>
          </a:p>
        </p:txBody>
      </p:sp>
      <p:sp>
        <p:nvSpPr>
          <p:cNvPr id="12" name="Footer Placeholder 16"/>
          <p:cNvSpPr>
            <a:spLocks noGrp="1"/>
          </p:cNvSpPr>
          <p:nvPr>
            <p:ph type="ftr" sz="quarter" idx="11"/>
          </p:nvPr>
        </p:nvSpPr>
        <p:spPr/>
        <p:txBody>
          <a:bodyPr/>
          <a:lstStyle>
            <a:lvl1pPr>
              <a:defRPr/>
            </a:lvl1pPr>
          </a:lstStyle>
          <a:p>
            <a:pPr>
              <a:defRPr/>
            </a:pPr>
            <a:r>
              <a:rPr lang="vi-VN"/>
              <a:t>Nguyễn Vương Thịnh - Bộ môn HTTT</a:t>
            </a:r>
            <a:endParaRPr lang="en-US"/>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pPr>
              <a:defRPr/>
            </a:pPr>
            <a:fld id="{D12FEBC8-0B31-4B2E-94A9-E5975F702992}"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6E370710-BA12-480B-9734-E386F039D72C}" type="datetime1">
              <a:rPr lang="en-US"/>
              <a:pPr>
                <a:defRPr/>
              </a:pPr>
              <a:t>5/23/2023</a:t>
            </a:fld>
            <a:endParaRPr lang="en-US"/>
          </a:p>
        </p:txBody>
      </p:sp>
      <p:sp>
        <p:nvSpPr>
          <p:cNvPr id="5" name="Footer Placeholder 2"/>
          <p:cNvSpPr>
            <a:spLocks noGrp="1"/>
          </p:cNvSpPr>
          <p:nvPr>
            <p:ph type="ftr" sz="quarter" idx="11"/>
          </p:nvPr>
        </p:nvSpPr>
        <p:spPr/>
        <p:txBody>
          <a:bodyPr/>
          <a:lstStyle>
            <a:lvl1pPr>
              <a:defRPr/>
            </a:lvl1pPr>
          </a:lstStyle>
          <a:p>
            <a:pPr>
              <a:defRPr/>
            </a:pPr>
            <a:r>
              <a:rPr lang="vi-VN"/>
              <a:t>Nguyễn Vương Thịnh - Bộ môn HTTT</a:t>
            </a:r>
            <a:endParaRPr lang="en-US"/>
          </a:p>
        </p:txBody>
      </p:sp>
      <p:sp>
        <p:nvSpPr>
          <p:cNvPr id="6" name="Slide Number Placeholder 22"/>
          <p:cNvSpPr>
            <a:spLocks noGrp="1"/>
          </p:cNvSpPr>
          <p:nvPr>
            <p:ph type="sldNum" sz="quarter" idx="12"/>
          </p:nvPr>
        </p:nvSpPr>
        <p:spPr/>
        <p:txBody>
          <a:bodyPr/>
          <a:lstStyle>
            <a:lvl1pPr>
              <a:defRPr/>
            </a:lvl1pPr>
          </a:lstStyle>
          <a:p>
            <a:pPr>
              <a:defRPr/>
            </a:pPr>
            <a:fld id="{8423BD52-A71F-4782-8E0A-409B6A40380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B5DA2FF3-066A-4D33-8E73-4E3E73F22242}" type="datetime1">
              <a:rPr lang="en-US"/>
              <a:pPr>
                <a:defRPr/>
              </a:pPr>
              <a:t>5/23/2023</a:t>
            </a:fld>
            <a:endParaRPr lang="en-US"/>
          </a:p>
        </p:txBody>
      </p:sp>
      <p:sp>
        <p:nvSpPr>
          <p:cNvPr id="5" name="Footer Placeholder 2"/>
          <p:cNvSpPr>
            <a:spLocks noGrp="1"/>
          </p:cNvSpPr>
          <p:nvPr>
            <p:ph type="ftr" sz="quarter" idx="11"/>
          </p:nvPr>
        </p:nvSpPr>
        <p:spPr/>
        <p:txBody>
          <a:bodyPr/>
          <a:lstStyle>
            <a:lvl1pPr>
              <a:defRPr/>
            </a:lvl1pPr>
          </a:lstStyle>
          <a:p>
            <a:pPr>
              <a:defRPr/>
            </a:pPr>
            <a:r>
              <a:rPr lang="vi-VN"/>
              <a:t>Nguyễn Vương Thịnh - Bộ môn HTTT</a:t>
            </a:r>
            <a:endParaRPr lang="en-US"/>
          </a:p>
        </p:txBody>
      </p:sp>
      <p:sp>
        <p:nvSpPr>
          <p:cNvPr id="6" name="Slide Number Placeholder 22"/>
          <p:cNvSpPr>
            <a:spLocks noGrp="1"/>
          </p:cNvSpPr>
          <p:nvPr>
            <p:ph type="sldNum" sz="quarter" idx="12"/>
          </p:nvPr>
        </p:nvSpPr>
        <p:spPr/>
        <p:txBody>
          <a:bodyPr/>
          <a:lstStyle>
            <a:lvl1pPr>
              <a:defRPr/>
            </a:lvl1pPr>
          </a:lstStyle>
          <a:p>
            <a:pPr>
              <a:defRPr/>
            </a:pPr>
            <a:fld id="{7EE7A255-E29D-492E-B52A-EDD7C955E2D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914400" y="1447800"/>
            <a:ext cx="77724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6C9E25FA-7273-4142-BF1A-CCF47550E166}" type="datetime1">
              <a:rPr lang="en-US"/>
              <a:pPr>
                <a:defRPr/>
              </a:pPr>
              <a:t>5/23/2023</a:t>
            </a:fld>
            <a:endParaRPr lang="en-US"/>
          </a:p>
        </p:txBody>
      </p:sp>
      <p:sp>
        <p:nvSpPr>
          <p:cNvPr id="5" name="Footer Placeholder 2"/>
          <p:cNvSpPr>
            <a:spLocks noGrp="1"/>
          </p:cNvSpPr>
          <p:nvPr>
            <p:ph type="ftr" sz="quarter" idx="11"/>
          </p:nvPr>
        </p:nvSpPr>
        <p:spPr/>
        <p:txBody>
          <a:bodyPr/>
          <a:lstStyle>
            <a:lvl1pPr>
              <a:defRPr/>
            </a:lvl1pPr>
          </a:lstStyle>
          <a:p>
            <a:pPr>
              <a:defRPr/>
            </a:pPr>
            <a:r>
              <a:rPr lang="vi-VN"/>
              <a:t>Nguyễn Vương Thịnh - Bộ môn HTTT</a:t>
            </a:r>
            <a:endParaRPr lang="en-US"/>
          </a:p>
        </p:txBody>
      </p:sp>
      <p:sp>
        <p:nvSpPr>
          <p:cNvPr id="6" name="Slide Number Placeholder 22"/>
          <p:cNvSpPr>
            <a:spLocks noGrp="1"/>
          </p:cNvSpPr>
          <p:nvPr>
            <p:ph type="sldNum" sz="quarter" idx="12"/>
          </p:nvPr>
        </p:nvSpPr>
        <p:spPr/>
        <p:txBody>
          <a:bodyPr/>
          <a:lstStyle>
            <a:lvl1pPr>
              <a:defRPr/>
            </a:lvl1pPr>
          </a:lstStyle>
          <a:p>
            <a:pPr>
              <a:defRPr/>
            </a:pPr>
            <a:fld id="{173A9276-7146-4170-8D10-C5BB2251BA4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fld id="{54524EDB-BDE4-4816-971B-C85136821799}" type="datetime1">
              <a:rPr lang="en-US"/>
              <a:pPr>
                <a:defRPr/>
              </a:pPr>
              <a:t>5/23/2023</a:t>
            </a:fld>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pPr>
              <a:defRPr/>
            </a:pPr>
            <a:r>
              <a:rPr lang="vi-VN"/>
              <a:t>Nguyễn Vương Thịnh - Bộ môn HTTT</a:t>
            </a:r>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pPr>
              <a:defRPr/>
            </a:pPr>
            <a:fld id="{02E039AD-BF7A-4C47-9A9F-4040637DF364}"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91440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93395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A3F17D25-4AC4-42EB-9580-51B98CD6512F}" type="datetime1">
              <a:rPr lang="en-US"/>
              <a:pPr>
                <a:defRPr/>
              </a:pPr>
              <a:t>5/23/2023</a:t>
            </a:fld>
            <a:endParaRPr lang="en-US"/>
          </a:p>
        </p:txBody>
      </p:sp>
      <p:sp>
        <p:nvSpPr>
          <p:cNvPr id="6" name="Footer Placeholder 2"/>
          <p:cNvSpPr>
            <a:spLocks noGrp="1"/>
          </p:cNvSpPr>
          <p:nvPr>
            <p:ph type="ftr" sz="quarter" idx="11"/>
          </p:nvPr>
        </p:nvSpPr>
        <p:spPr/>
        <p:txBody>
          <a:bodyPr/>
          <a:lstStyle>
            <a:lvl1pPr>
              <a:defRPr/>
            </a:lvl1pPr>
          </a:lstStyle>
          <a:p>
            <a:pPr>
              <a:defRPr/>
            </a:pPr>
            <a:r>
              <a:rPr lang="vi-VN"/>
              <a:t>Nguyễn Vương Thịnh - Bộ môn HTTT</a:t>
            </a:r>
            <a:endParaRPr lang="en-US"/>
          </a:p>
        </p:txBody>
      </p:sp>
      <p:sp>
        <p:nvSpPr>
          <p:cNvPr id="7" name="Slide Number Placeholder 22"/>
          <p:cNvSpPr>
            <a:spLocks noGrp="1"/>
          </p:cNvSpPr>
          <p:nvPr>
            <p:ph type="sldNum" sz="quarter" idx="12"/>
          </p:nvPr>
        </p:nvSpPr>
        <p:spPr/>
        <p:txBody>
          <a:bodyPr/>
          <a:lstStyle>
            <a:lvl1pPr>
              <a:defRPr/>
            </a:lvl1pPr>
          </a:lstStyle>
          <a:p>
            <a:pPr>
              <a:defRPr/>
            </a:pPr>
            <a:fld id="{C5E515E5-2B54-4486-A8F2-7B743D89433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4"/>
          </p:nvPr>
        </p:nvSpPr>
        <p:spPr>
          <a:xfrm>
            <a:off x="49530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08B8D56E-79B0-445A-BB5E-0392743971AC}" type="datetime1">
              <a:rPr lang="en-US"/>
              <a:pPr>
                <a:defRPr/>
              </a:pPr>
              <a:t>5/23/2023</a:t>
            </a:fld>
            <a:endParaRPr lang="en-US"/>
          </a:p>
        </p:txBody>
      </p:sp>
      <p:sp>
        <p:nvSpPr>
          <p:cNvPr id="8" name="Footer Placeholder 2"/>
          <p:cNvSpPr>
            <a:spLocks noGrp="1"/>
          </p:cNvSpPr>
          <p:nvPr>
            <p:ph type="ftr" sz="quarter" idx="11"/>
          </p:nvPr>
        </p:nvSpPr>
        <p:spPr/>
        <p:txBody>
          <a:bodyPr/>
          <a:lstStyle>
            <a:lvl1pPr>
              <a:defRPr/>
            </a:lvl1pPr>
          </a:lstStyle>
          <a:p>
            <a:pPr>
              <a:defRPr/>
            </a:pPr>
            <a:r>
              <a:rPr lang="vi-VN"/>
              <a:t>Nguyễn Vương Thịnh - Bộ môn HTTT</a:t>
            </a:r>
            <a:endParaRPr lang="en-US"/>
          </a:p>
        </p:txBody>
      </p:sp>
      <p:sp>
        <p:nvSpPr>
          <p:cNvPr id="9" name="Slide Number Placeholder 22"/>
          <p:cNvSpPr>
            <a:spLocks noGrp="1"/>
          </p:cNvSpPr>
          <p:nvPr>
            <p:ph type="sldNum" sz="quarter" idx="12"/>
          </p:nvPr>
        </p:nvSpPr>
        <p:spPr/>
        <p:txBody>
          <a:bodyPr/>
          <a:lstStyle>
            <a:lvl1pPr>
              <a:defRPr/>
            </a:lvl1pPr>
          </a:lstStyle>
          <a:p>
            <a:pPr>
              <a:defRPr/>
            </a:pPr>
            <a:fld id="{45FAD18F-B67B-4432-BA7A-77D68804A6C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23C4B6B6-B215-435F-9921-485DD79AE0DB}" type="datetime1">
              <a:rPr lang="en-US"/>
              <a:pPr>
                <a:defRPr/>
              </a:pPr>
              <a:t>5/23/2023</a:t>
            </a:fld>
            <a:endParaRPr lang="en-US"/>
          </a:p>
        </p:txBody>
      </p:sp>
      <p:sp>
        <p:nvSpPr>
          <p:cNvPr id="4" name="Footer Placeholder 2"/>
          <p:cNvSpPr>
            <a:spLocks noGrp="1"/>
          </p:cNvSpPr>
          <p:nvPr>
            <p:ph type="ftr" sz="quarter" idx="11"/>
          </p:nvPr>
        </p:nvSpPr>
        <p:spPr/>
        <p:txBody>
          <a:bodyPr/>
          <a:lstStyle>
            <a:lvl1pPr>
              <a:defRPr/>
            </a:lvl1pPr>
          </a:lstStyle>
          <a:p>
            <a:pPr>
              <a:defRPr/>
            </a:pPr>
            <a:r>
              <a:rPr lang="vi-VN"/>
              <a:t>Nguyễn Vương Thịnh - Bộ môn HTTT</a:t>
            </a:r>
            <a:endParaRPr lang="en-US"/>
          </a:p>
        </p:txBody>
      </p:sp>
      <p:sp>
        <p:nvSpPr>
          <p:cNvPr id="5" name="Slide Number Placeholder 22"/>
          <p:cNvSpPr>
            <a:spLocks noGrp="1"/>
          </p:cNvSpPr>
          <p:nvPr>
            <p:ph type="sldNum" sz="quarter" idx="12"/>
          </p:nvPr>
        </p:nvSpPr>
        <p:spPr/>
        <p:txBody>
          <a:bodyPr/>
          <a:lstStyle>
            <a:lvl1pPr>
              <a:defRPr/>
            </a:lvl1pPr>
          </a:lstStyle>
          <a:p>
            <a:pPr>
              <a:defRPr/>
            </a:pPr>
            <a:fld id="{2198FF45-2076-412A-9B58-ECAA48EA0D5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91473FB4-7D57-444B-BC1E-9BDDA24959BB}" type="datetime1">
              <a:rPr lang="en-US"/>
              <a:pPr>
                <a:defRPr/>
              </a:pPr>
              <a:t>5/23/2023</a:t>
            </a:fld>
            <a:endParaRPr lang="en-US"/>
          </a:p>
        </p:txBody>
      </p:sp>
      <p:sp>
        <p:nvSpPr>
          <p:cNvPr id="3" name="Footer Placeholder 2"/>
          <p:cNvSpPr>
            <a:spLocks noGrp="1"/>
          </p:cNvSpPr>
          <p:nvPr>
            <p:ph type="ftr" sz="quarter" idx="11"/>
          </p:nvPr>
        </p:nvSpPr>
        <p:spPr/>
        <p:txBody>
          <a:bodyPr/>
          <a:lstStyle>
            <a:lvl1pPr>
              <a:defRPr/>
            </a:lvl1pPr>
          </a:lstStyle>
          <a:p>
            <a:pPr>
              <a:defRPr/>
            </a:pPr>
            <a:r>
              <a:rPr lang="vi-VN"/>
              <a:t>Nguyễn Vương Thịnh - Bộ môn HTTT</a:t>
            </a:r>
            <a:endParaRPr lang="en-US"/>
          </a:p>
        </p:txBody>
      </p:sp>
      <p:sp>
        <p:nvSpPr>
          <p:cNvPr id="4" name="Slide Number Placeholder 22"/>
          <p:cNvSpPr>
            <a:spLocks noGrp="1"/>
          </p:cNvSpPr>
          <p:nvPr>
            <p:ph type="sldNum" sz="quarter" idx="12"/>
          </p:nvPr>
        </p:nvSpPr>
        <p:spPr/>
        <p:txBody>
          <a:bodyPr/>
          <a:lstStyle>
            <a:lvl1pPr>
              <a:defRPr/>
            </a:lvl1pPr>
          </a:lstStyle>
          <a:p>
            <a:pPr>
              <a:defRPr/>
            </a:pPr>
            <a:fld id="{83E42FE2-97B4-4B23-8E1F-32BB31AFFD3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smtClean="0"/>
              <a:t>Click to edit Master title style</a:t>
            </a:r>
            <a:endParaRPr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4"/>
          <p:cNvSpPr>
            <a:spLocks noGrp="1"/>
          </p:cNvSpPr>
          <p:nvPr>
            <p:ph type="dt" sz="half" idx="10"/>
          </p:nvPr>
        </p:nvSpPr>
        <p:spPr/>
        <p:txBody>
          <a:bodyPr/>
          <a:lstStyle>
            <a:lvl1pPr>
              <a:defRPr/>
            </a:lvl1pPr>
          </a:lstStyle>
          <a:p>
            <a:pPr>
              <a:defRPr/>
            </a:pPr>
            <a:fld id="{6707C27B-3B53-4921-A65A-222A7F5800A4}" type="datetime1">
              <a:rPr lang="en-US"/>
              <a:pPr>
                <a:defRPr/>
              </a:pPr>
              <a:t>5/23/2023</a:t>
            </a:fld>
            <a:endParaRPr lang="en-US"/>
          </a:p>
        </p:txBody>
      </p:sp>
      <p:sp>
        <p:nvSpPr>
          <p:cNvPr id="8" name="Footer Placeholder 5"/>
          <p:cNvSpPr>
            <a:spLocks noGrp="1"/>
          </p:cNvSpPr>
          <p:nvPr>
            <p:ph type="ftr" sz="quarter" idx="11"/>
          </p:nvPr>
        </p:nvSpPr>
        <p:spPr/>
        <p:txBody>
          <a:bodyPr/>
          <a:lstStyle>
            <a:lvl1pPr>
              <a:defRPr/>
            </a:lvl1pPr>
          </a:lstStyle>
          <a:p>
            <a:pPr>
              <a:defRPr/>
            </a:pPr>
            <a:r>
              <a:rPr lang="vi-VN"/>
              <a:t>Nguyễn Vương Thịnh - Bộ môn HTTT</a:t>
            </a:r>
            <a:endParaRPr lang="en-US"/>
          </a:p>
        </p:txBody>
      </p:sp>
      <p:sp>
        <p:nvSpPr>
          <p:cNvPr id="9" name="Slide Number Placeholder 6"/>
          <p:cNvSpPr>
            <a:spLocks noGrp="1"/>
          </p:cNvSpPr>
          <p:nvPr>
            <p:ph type="sldNum" sz="quarter" idx="12"/>
          </p:nvPr>
        </p:nvSpPr>
        <p:spPr/>
        <p:txBody>
          <a:bodyPr/>
          <a:lstStyle>
            <a:lvl1pPr>
              <a:defRPr/>
            </a:lvl1pPr>
          </a:lstStyle>
          <a:p>
            <a:pPr>
              <a:defRPr/>
            </a:pPr>
            <a:fld id="{C59168CF-5BF3-49F0-8D16-F1B9F0924E0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pPr>
              <a:defRPr/>
            </a:pPr>
            <a:fld id="{BF09608C-61BB-487B-839E-AAD606FEF994}" type="datetime1">
              <a:rPr lang="en-US"/>
              <a:pPr>
                <a:defRPr/>
              </a:pPr>
              <a:t>5/23/2023</a:t>
            </a:fld>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pPr>
              <a:defRPr/>
            </a:pPr>
            <a:r>
              <a:rPr lang="vi-VN"/>
              <a:t>Nguyễn Vương Thịnh - Bộ môn HTTT</a:t>
            </a:r>
            <a:endParaRPr lang="en-US"/>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pPr>
              <a:defRPr/>
            </a:pPr>
            <a:fld id="{2838EF9B-E4B5-4B2C-858E-2D36F2F71C6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52"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smtClean="0"/>
              <a:t>Click to edit Master title style</a:t>
            </a:r>
          </a:p>
        </p:txBody>
      </p:sp>
      <p:sp>
        <p:nvSpPr>
          <p:cNvPr id="2053"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fontAlgn="auto" latinLnBrk="0" hangingPunct="1">
              <a:spcBef>
                <a:spcPts val="0"/>
              </a:spcBef>
              <a:spcAft>
                <a:spcPts val="0"/>
              </a:spcAft>
              <a:defRPr kumimoji="0" sz="1400">
                <a:solidFill>
                  <a:schemeClr val="tx2"/>
                </a:solidFill>
                <a:latin typeface="+mn-lt"/>
              </a:defRPr>
            </a:lvl1pPr>
          </a:lstStyle>
          <a:p>
            <a:pPr>
              <a:defRPr/>
            </a:pPr>
            <a:fld id="{9A7B484A-1A54-4FBB-93D2-CC91DA917121}" type="datetime1">
              <a:rPr lang="en-US"/>
              <a:pPr>
                <a:defRPr/>
              </a:pPr>
              <a:t>5/23/2023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fontAlgn="auto" latinLnBrk="0" hangingPunct="1">
              <a:spcBef>
                <a:spcPts val="0"/>
              </a:spcBef>
              <a:spcAft>
                <a:spcPts val="0"/>
              </a:spcAft>
              <a:defRPr kumimoji="0" sz="1400">
                <a:solidFill>
                  <a:schemeClr val="tx2"/>
                </a:solidFill>
                <a:latin typeface="+mn-lt"/>
              </a:defRPr>
            </a:lvl1pPr>
          </a:lstStyle>
          <a:p>
            <a:pPr>
              <a:defRPr/>
            </a:pPr>
            <a:r>
              <a:rPr lang="vi-VN"/>
              <a:t>Nguyễn Vương Thịnh - Bộ môn HTTT</a:t>
            </a:r>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fontAlgn="auto" latinLnBrk="0" hangingPunct="1">
              <a:spcBef>
                <a:spcPts val="0"/>
              </a:spcBef>
              <a:spcAft>
                <a:spcPts val="0"/>
              </a:spcAft>
              <a:defRPr kumimoji="0" sz="1400">
                <a:solidFill>
                  <a:srgbClr val="FFFFFF"/>
                </a:solidFill>
                <a:latin typeface="+mj-lt"/>
                <a:ea typeface="+mj-ea"/>
                <a:cs typeface="+mj-cs"/>
              </a:defRPr>
            </a:lvl1pPr>
          </a:lstStyle>
          <a:p>
            <a:pPr>
              <a:defRPr/>
            </a:pPr>
            <a:fld id="{DBF23863-8E7C-43D9-950F-A5B4202BA54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53" r:id="rId1"/>
    <p:sldLayoutId id="2147483946" r:id="rId2"/>
    <p:sldLayoutId id="2147483954" r:id="rId3"/>
    <p:sldLayoutId id="2147483947" r:id="rId4"/>
    <p:sldLayoutId id="2147483948" r:id="rId5"/>
    <p:sldLayoutId id="2147483949" r:id="rId6"/>
    <p:sldLayoutId id="2147483950" r:id="rId7"/>
    <p:sldLayoutId id="2147483955" r:id="rId8"/>
    <p:sldLayoutId id="2147483956" r:id="rId9"/>
    <p:sldLayoutId id="2147483951" r:id="rId10"/>
    <p:sldLayoutId id="2147483952" r:id="rId11"/>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a:defRPr>
      </a:lvl2pPr>
      <a:lvl3pPr algn="l" rtl="0" eaLnBrk="0" fontAlgn="base" hangingPunct="0">
        <a:spcBef>
          <a:spcPct val="0"/>
        </a:spcBef>
        <a:spcAft>
          <a:spcPct val="0"/>
        </a:spcAft>
        <a:defRPr sz="4000">
          <a:solidFill>
            <a:schemeClr val="tx2"/>
          </a:solidFill>
          <a:latin typeface="Franklin Gothic Book"/>
        </a:defRPr>
      </a:lvl3pPr>
      <a:lvl4pPr algn="l" rtl="0" eaLnBrk="0" fontAlgn="base" hangingPunct="0">
        <a:spcBef>
          <a:spcPct val="0"/>
        </a:spcBef>
        <a:spcAft>
          <a:spcPct val="0"/>
        </a:spcAft>
        <a:defRPr sz="4000">
          <a:solidFill>
            <a:schemeClr val="tx2"/>
          </a:solidFill>
          <a:latin typeface="Franklin Gothic Book"/>
        </a:defRPr>
      </a:lvl4pPr>
      <a:lvl5pPr algn="l" rtl="0" eaLnBrk="0" fontAlgn="base" hangingPunct="0">
        <a:spcBef>
          <a:spcPct val="0"/>
        </a:spcBef>
        <a:spcAft>
          <a:spcPct val="0"/>
        </a:spcAft>
        <a:defRPr sz="4000">
          <a:solidFill>
            <a:schemeClr val="tx2"/>
          </a:solidFill>
          <a:latin typeface="Franklin Gothic Book"/>
        </a:defRPr>
      </a:lvl5pPr>
      <a:lvl6pPr marL="457200" algn="l" rtl="0" fontAlgn="base">
        <a:spcBef>
          <a:spcPct val="0"/>
        </a:spcBef>
        <a:spcAft>
          <a:spcPct val="0"/>
        </a:spcAft>
        <a:defRPr sz="4000">
          <a:solidFill>
            <a:schemeClr val="tx2"/>
          </a:solidFill>
          <a:latin typeface="Franklin Gothic Book"/>
        </a:defRPr>
      </a:lvl6pPr>
      <a:lvl7pPr marL="914400" algn="l" rtl="0" fontAlgn="base">
        <a:spcBef>
          <a:spcPct val="0"/>
        </a:spcBef>
        <a:spcAft>
          <a:spcPct val="0"/>
        </a:spcAft>
        <a:defRPr sz="4000">
          <a:solidFill>
            <a:schemeClr val="tx2"/>
          </a:solidFill>
          <a:latin typeface="Franklin Gothic Book"/>
        </a:defRPr>
      </a:lvl7pPr>
      <a:lvl8pPr marL="1371600" algn="l" rtl="0" fontAlgn="base">
        <a:spcBef>
          <a:spcPct val="0"/>
        </a:spcBef>
        <a:spcAft>
          <a:spcPct val="0"/>
        </a:spcAft>
        <a:defRPr sz="4000">
          <a:solidFill>
            <a:schemeClr val="tx2"/>
          </a:solidFill>
          <a:latin typeface="Franklin Gothic Book"/>
        </a:defRPr>
      </a:lvl8pPr>
      <a:lvl9pPr marL="1828800" algn="l" rtl="0" fontAlgn="base">
        <a:spcBef>
          <a:spcPct val="0"/>
        </a:spcBef>
        <a:spcAft>
          <a:spcPct val="0"/>
        </a:spcAft>
        <a:defRPr sz="4000">
          <a:solidFill>
            <a:schemeClr val="tx2"/>
          </a:solidFill>
          <a:latin typeface="Franklin Gothic Book"/>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4.wmf"/><Relationship Id="rId5" Type="http://schemas.openxmlformats.org/officeDocument/2006/relationships/oleObject" Target="../embeddings/oleObject11.bin"/><Relationship Id="rId4" Type="http://schemas.openxmlformats.org/officeDocument/2006/relationships/image" Target="../media/image13.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6.wmf"/><Relationship Id="rId5" Type="http://schemas.openxmlformats.org/officeDocument/2006/relationships/oleObject" Target="../embeddings/oleObject13.bin"/><Relationship Id="rId4" Type="http://schemas.openxmlformats.org/officeDocument/2006/relationships/image" Target="../media/image15.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7.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8.w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9.w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20.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 Id="rId4" Type="http://schemas.openxmlformats.org/officeDocument/2006/relationships/image" Target="../media/image30.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10" Type="http://schemas.openxmlformats.org/officeDocument/2006/relationships/image" Target="../media/image6.wmf"/><Relationship Id="rId4" Type="http://schemas.openxmlformats.org/officeDocument/2006/relationships/image" Target="../media/image3.wmf"/><Relationship Id="rId9" Type="http://schemas.openxmlformats.org/officeDocument/2006/relationships/oleObject" Target="../embeddings/oleObject4.bin"/></Relationships>
</file>

<file path=ppt/slides/_rels/slide6.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8.wmf"/><Relationship Id="rId5" Type="http://schemas.openxmlformats.org/officeDocument/2006/relationships/oleObject" Target="../embeddings/oleObject6.bin"/><Relationship Id="rId10" Type="http://schemas.openxmlformats.org/officeDocument/2006/relationships/image" Target="../media/image10.wmf"/><Relationship Id="rId4" Type="http://schemas.openxmlformats.org/officeDocument/2006/relationships/image" Target="../media/image7.wmf"/><Relationship Id="rId9" Type="http://schemas.openxmlformats.org/officeDocument/2006/relationships/oleObject" Target="../embeddings/oleObject8.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itle 1"/>
          <p:cNvSpPr>
            <a:spLocks noGrp="1"/>
          </p:cNvSpPr>
          <p:nvPr>
            <p:ph type="ctrTitle"/>
          </p:nvPr>
        </p:nvSpPr>
        <p:spPr>
          <a:xfrm>
            <a:off x="0" y="1506538"/>
            <a:ext cx="9144000" cy="1470025"/>
          </a:xfrm>
        </p:spPr>
        <p:txBody>
          <a:bodyPr/>
          <a:lstStyle/>
          <a:p>
            <a:pPr eaLnBrk="1" hangingPunct="1">
              <a:spcBef>
                <a:spcPts val="600"/>
              </a:spcBef>
            </a:pPr>
            <a:r>
              <a:rPr sz="1800" b="1" i="1" dirty="0" smtClean="0">
                <a:latin typeface="Arial" pitchFamily="34" charset="0"/>
                <a:cs typeface="Arial" pitchFamily="34" charset="0"/>
              </a:rPr>
              <a:t>BÀI G</a:t>
            </a:r>
            <a:r>
              <a:rPr lang="en-US" sz="1800" b="1" i="1" dirty="0" smtClean="0">
                <a:latin typeface="Arial" pitchFamily="34" charset="0"/>
                <a:cs typeface="Arial" pitchFamily="34" charset="0"/>
              </a:rPr>
              <a:t>I</a:t>
            </a:r>
            <a:r>
              <a:rPr sz="1800" b="1" i="1" dirty="0" smtClean="0">
                <a:latin typeface="Arial" pitchFamily="34" charset="0"/>
                <a:cs typeface="Arial" pitchFamily="34" charset="0"/>
              </a:rPr>
              <a:t>ẢNG MÔN HỌC</a:t>
            </a:r>
            <a:r>
              <a:rPr b="1" i="1" dirty="0" smtClean="0">
                <a:latin typeface="Arial" pitchFamily="34" charset="0"/>
                <a:cs typeface="Arial" pitchFamily="34" charset="0"/>
              </a:rPr>
              <a:t/>
            </a:r>
            <a:br>
              <a:rPr b="1" i="1" dirty="0" smtClean="0">
                <a:latin typeface="Arial" pitchFamily="34" charset="0"/>
                <a:cs typeface="Arial" pitchFamily="34" charset="0"/>
              </a:rPr>
            </a:br>
            <a:r>
              <a:rPr sz="4400" b="1" i="1" dirty="0" smtClean="0">
                <a:latin typeface="Arial" pitchFamily="34" charset="0"/>
                <a:cs typeface="Arial" pitchFamily="34" charset="0"/>
              </a:rPr>
              <a:t>KHAI PHÁ DỮ LIỆU</a:t>
            </a:r>
          </a:p>
        </p:txBody>
      </p:sp>
      <p:sp>
        <p:nvSpPr>
          <p:cNvPr id="7174" name="TextBox 7"/>
          <p:cNvSpPr txBox="1">
            <a:spLocks noChangeArrowheads="1"/>
          </p:cNvSpPr>
          <p:nvPr/>
        </p:nvSpPr>
        <p:spPr bwMode="auto">
          <a:xfrm>
            <a:off x="3733800" y="6324600"/>
            <a:ext cx="1981200" cy="381000"/>
          </a:xfrm>
          <a:prstGeom prst="rect">
            <a:avLst/>
          </a:prstGeom>
          <a:noFill/>
          <a:ln w="9525">
            <a:noFill/>
            <a:miter lim="800000"/>
            <a:headEnd/>
            <a:tailEnd/>
          </a:ln>
        </p:spPr>
        <p:txBody>
          <a:bodyPr>
            <a:spAutoFit/>
          </a:bodyPr>
          <a:lstStyle/>
          <a:p>
            <a:r>
              <a:rPr lang="en-US" b="1" dirty="0" err="1" smtClean="0">
                <a:cs typeface="Arial" pitchFamily="34" charset="0"/>
              </a:rPr>
              <a:t>Cà</a:t>
            </a:r>
            <a:r>
              <a:rPr lang="en-US" b="1" dirty="0" smtClean="0">
                <a:cs typeface="Arial" pitchFamily="34" charset="0"/>
              </a:rPr>
              <a:t> Mau, 2023</a:t>
            </a:r>
            <a:endParaRPr lang="en-US" b="1" dirty="0">
              <a:cs typeface="Arial" pitchFamily="34" charset="0"/>
            </a:endParaRPr>
          </a:p>
        </p:txBody>
      </p:sp>
      <p:sp>
        <p:nvSpPr>
          <p:cNvPr id="10" name="TextBox 9"/>
          <p:cNvSpPr txBox="1"/>
          <p:nvPr/>
        </p:nvSpPr>
        <p:spPr>
          <a:xfrm>
            <a:off x="152400" y="3581400"/>
            <a:ext cx="8839200" cy="523220"/>
          </a:xfrm>
          <a:prstGeom prst="rect">
            <a:avLst/>
          </a:prstGeom>
          <a:noFill/>
        </p:spPr>
        <p:txBody>
          <a:bodyPr wrap="square" rtlCol="0">
            <a:spAutoFit/>
          </a:bodyPr>
          <a:lstStyle/>
          <a:p>
            <a:pPr algn="ctr"/>
            <a:r>
              <a:rPr lang="en-US" sz="2800" b="1" i="1" dirty="0" err="1" smtClean="0"/>
              <a:t>CHƯƠNG</a:t>
            </a:r>
            <a:r>
              <a:rPr lang="en-US" sz="2800" b="1" i="1" dirty="0" smtClean="0"/>
              <a:t> 4: </a:t>
            </a:r>
            <a:r>
              <a:rPr lang="en-US" sz="2800" b="1" i="1" dirty="0" err="1" smtClean="0"/>
              <a:t>PHÂN</a:t>
            </a:r>
            <a:r>
              <a:rPr lang="en-US" sz="2800" b="1" i="1" dirty="0" smtClean="0"/>
              <a:t> </a:t>
            </a:r>
            <a:r>
              <a:rPr lang="en-US" sz="2800" b="1" i="1" dirty="0" err="1" smtClean="0"/>
              <a:t>CỤM</a:t>
            </a:r>
            <a:r>
              <a:rPr lang="en-US" sz="2800" b="1" i="1" dirty="0" smtClean="0"/>
              <a:t> </a:t>
            </a:r>
            <a:r>
              <a:rPr lang="en-US" sz="2800" b="1" i="1" dirty="0" err="1" smtClean="0"/>
              <a:t>DỮ</a:t>
            </a:r>
            <a:r>
              <a:rPr lang="en-US" sz="2800" b="1" i="1" dirty="0" smtClean="0"/>
              <a:t> LIỆU</a:t>
            </a:r>
            <a:endParaRPr lang="en-US" sz="2800" b="1" i="1" dirty="0"/>
          </a:p>
        </p:txBody>
      </p:sp>
      <p:pic>
        <p:nvPicPr>
          <p:cNvPr id="9" name="Picture 8" descr="http://www.zentut.com/wp-content/uploads/2012/10/dataminingtechniques-homepage.jpg"/>
          <p:cNvPicPr>
            <a:picLocks noChangeAspect="1" noChangeArrowheads="1"/>
          </p:cNvPicPr>
          <p:nvPr/>
        </p:nvPicPr>
        <p:blipFill>
          <a:blip r:embed="rId3" cstate="print"/>
          <a:srcRect/>
          <a:stretch>
            <a:fillRect/>
          </a:stretch>
        </p:blipFill>
        <p:spPr bwMode="auto">
          <a:xfrm>
            <a:off x="914400" y="4343400"/>
            <a:ext cx="2133600" cy="2038833"/>
          </a:xfrm>
          <a:prstGeom prst="rect">
            <a:avLst/>
          </a:prstGeom>
          <a:noFill/>
          <a:ln w="3175">
            <a:solidFill>
              <a:schemeClr val="tx1"/>
            </a:solidFill>
          </a:ln>
        </p:spPr>
      </p:pic>
      <p:sp>
        <p:nvSpPr>
          <p:cNvPr id="12" name="TextBox 6"/>
          <p:cNvSpPr txBox="1">
            <a:spLocks noChangeArrowheads="1"/>
          </p:cNvSpPr>
          <p:nvPr/>
        </p:nvSpPr>
        <p:spPr bwMode="auto">
          <a:xfrm>
            <a:off x="3200400" y="4389774"/>
            <a:ext cx="5562600" cy="1015663"/>
          </a:xfrm>
          <a:prstGeom prst="rect">
            <a:avLst/>
          </a:prstGeom>
          <a:noFill/>
          <a:ln w="9525">
            <a:noFill/>
            <a:miter lim="800000"/>
            <a:headEnd/>
            <a:tailEnd/>
          </a:ln>
        </p:spPr>
        <p:txBody>
          <a:bodyPr wrap="square">
            <a:spAutoFit/>
          </a:bodyPr>
          <a:lstStyle/>
          <a:p>
            <a:r>
              <a:rPr lang="en-US" sz="2000" b="1" i="1" u="sng" dirty="0" err="1" smtClean="0">
                <a:cs typeface="Arial" pitchFamily="34" charset="0"/>
              </a:rPr>
              <a:t>Giảng</a:t>
            </a:r>
            <a:r>
              <a:rPr lang="en-US" sz="2000" b="1" i="1" u="sng" dirty="0" smtClean="0">
                <a:cs typeface="Arial" pitchFamily="34" charset="0"/>
              </a:rPr>
              <a:t> </a:t>
            </a:r>
            <a:r>
              <a:rPr lang="en-US" sz="2000" b="1" i="1" u="sng" dirty="0" err="1" smtClean="0">
                <a:cs typeface="Arial" pitchFamily="34" charset="0"/>
              </a:rPr>
              <a:t>viên</a:t>
            </a:r>
            <a:r>
              <a:rPr lang="en-US" sz="2000" b="1" i="1" u="sng" dirty="0" smtClean="0">
                <a:cs typeface="Arial" pitchFamily="34" charset="0"/>
              </a:rPr>
              <a:t> </a:t>
            </a:r>
            <a:r>
              <a:rPr lang="en-US" sz="2000" b="1" i="1" u="sng" dirty="0" err="1" smtClean="0">
                <a:cs typeface="Arial" pitchFamily="34" charset="0"/>
              </a:rPr>
              <a:t>đứng</a:t>
            </a:r>
            <a:r>
              <a:rPr lang="en-US" sz="2000" b="1" i="1" u="sng" dirty="0" smtClean="0">
                <a:cs typeface="Arial" pitchFamily="34" charset="0"/>
              </a:rPr>
              <a:t> </a:t>
            </a:r>
            <a:r>
              <a:rPr lang="en-US" sz="2000" b="1" i="1" u="sng" dirty="0" err="1" smtClean="0">
                <a:cs typeface="Arial" pitchFamily="34" charset="0"/>
              </a:rPr>
              <a:t>lớp</a:t>
            </a:r>
            <a:r>
              <a:rPr lang="en-US" sz="2000" b="1" i="1" u="sng" dirty="0" smtClean="0">
                <a:cs typeface="Arial" pitchFamily="34" charset="0"/>
              </a:rPr>
              <a:t>: </a:t>
            </a:r>
            <a:r>
              <a:rPr lang="en-US" sz="2000" b="1" i="1" u="sng" dirty="0" err="1" smtClean="0">
                <a:cs typeface="Arial" pitchFamily="34" charset="0"/>
              </a:rPr>
              <a:t>ThS</a:t>
            </a:r>
            <a:r>
              <a:rPr lang="en-US" sz="2000" b="1" i="1" u="sng" dirty="0" smtClean="0">
                <a:cs typeface="Arial" pitchFamily="34" charset="0"/>
              </a:rPr>
              <a:t>. </a:t>
            </a:r>
            <a:r>
              <a:rPr lang="en-US" sz="2000" b="1" i="1" u="sng" dirty="0" err="1" smtClean="0">
                <a:cs typeface="Arial" pitchFamily="34" charset="0"/>
              </a:rPr>
              <a:t>Trịnh</a:t>
            </a:r>
            <a:r>
              <a:rPr lang="en-US" sz="2000" b="1" i="1" u="sng" dirty="0" smtClean="0">
                <a:cs typeface="Arial" pitchFamily="34" charset="0"/>
              </a:rPr>
              <a:t> </a:t>
            </a:r>
            <a:r>
              <a:rPr lang="en-US" sz="2000" b="1" i="1" u="sng" dirty="0" err="1" smtClean="0">
                <a:cs typeface="Arial" pitchFamily="34" charset="0"/>
              </a:rPr>
              <a:t>Huy</a:t>
            </a:r>
            <a:r>
              <a:rPr lang="en-US" sz="2000" b="1" i="1" u="sng" dirty="0" smtClean="0">
                <a:cs typeface="Arial" pitchFamily="34" charset="0"/>
              </a:rPr>
              <a:t> </a:t>
            </a:r>
            <a:r>
              <a:rPr lang="en-US" sz="2000" b="1" i="1" u="sng" dirty="0" err="1" smtClean="0">
                <a:cs typeface="Arial" pitchFamily="34" charset="0"/>
              </a:rPr>
              <a:t>Hoàng</a:t>
            </a:r>
            <a:endParaRPr lang="en-US" sz="2000" b="1" i="1" u="sng" dirty="0" smtClean="0">
              <a:cs typeface="Arial" pitchFamily="34" charset="0"/>
            </a:endParaRPr>
          </a:p>
          <a:p>
            <a:r>
              <a:rPr lang="en-US" sz="2000" b="1" i="1" u="sng" dirty="0" err="1" smtClean="0">
                <a:cs typeface="Arial" pitchFamily="34" charset="0"/>
              </a:rPr>
              <a:t>Tham</a:t>
            </a:r>
            <a:r>
              <a:rPr lang="en-US" sz="2000" b="1" i="1" u="sng" dirty="0" smtClean="0">
                <a:cs typeface="Arial" pitchFamily="34" charset="0"/>
              </a:rPr>
              <a:t> </a:t>
            </a:r>
            <a:r>
              <a:rPr lang="en-US" sz="2000" b="1" i="1" u="sng" dirty="0" err="1" smtClean="0">
                <a:cs typeface="Arial" pitchFamily="34" charset="0"/>
              </a:rPr>
              <a:t>khảo</a:t>
            </a:r>
            <a:r>
              <a:rPr lang="en-US" sz="2000" b="1" i="1" u="sng" dirty="0" smtClean="0">
                <a:cs typeface="Arial" pitchFamily="34" charset="0"/>
              </a:rPr>
              <a:t> </a:t>
            </a:r>
            <a:r>
              <a:rPr lang="en-US" sz="2000" b="1" i="1" u="sng" dirty="0" err="1" smtClean="0">
                <a:cs typeface="Arial" pitchFamily="34" charset="0"/>
              </a:rPr>
              <a:t>từ</a:t>
            </a:r>
            <a:r>
              <a:rPr lang="en-US" sz="2000" b="1" i="1" u="sng" dirty="0" smtClean="0">
                <a:cs typeface="Arial" pitchFamily="34" charset="0"/>
              </a:rPr>
              <a:t> </a:t>
            </a:r>
            <a:r>
              <a:rPr lang="en-US" sz="2000" b="1" i="1" u="sng" dirty="0" err="1" smtClean="0">
                <a:cs typeface="Arial" pitchFamily="34" charset="0"/>
              </a:rPr>
              <a:t>bài</a:t>
            </a:r>
            <a:r>
              <a:rPr lang="en-US" sz="2000" b="1" i="1" u="sng" dirty="0" smtClean="0">
                <a:cs typeface="Arial" pitchFamily="34" charset="0"/>
              </a:rPr>
              <a:t> </a:t>
            </a:r>
            <a:r>
              <a:rPr lang="en-US" sz="2000" b="1" i="1" u="sng" dirty="0" err="1" smtClean="0">
                <a:cs typeface="Arial" pitchFamily="34" charset="0"/>
              </a:rPr>
              <a:t>giảng</a:t>
            </a:r>
            <a:r>
              <a:rPr lang="en-US" sz="2000" b="1" i="1" u="sng" dirty="0" smtClean="0">
                <a:cs typeface="Arial" pitchFamily="34" charset="0"/>
              </a:rPr>
              <a:t> </a:t>
            </a:r>
            <a:r>
              <a:rPr lang="en-US" sz="2000" b="1" i="1" u="sng" dirty="0" err="1" smtClean="0">
                <a:cs typeface="Arial" pitchFamily="34" charset="0"/>
              </a:rPr>
              <a:t>của</a:t>
            </a:r>
            <a:r>
              <a:rPr lang="en-US" sz="2000" b="1" i="1" dirty="0" smtClean="0">
                <a:cs typeface="Arial" pitchFamily="34" charset="0"/>
              </a:rPr>
              <a:t>: </a:t>
            </a:r>
          </a:p>
          <a:p>
            <a:r>
              <a:rPr lang="en-US" sz="2000" b="1" dirty="0" err="1" smtClean="0">
                <a:cs typeface="Arial" pitchFamily="34" charset="0"/>
              </a:rPr>
              <a:t>ThS</a:t>
            </a:r>
            <a:r>
              <a:rPr lang="en-US" sz="2000" b="1" dirty="0" smtClean="0">
                <a:cs typeface="Arial" pitchFamily="34" charset="0"/>
              </a:rPr>
              <a:t>. Nguyễn </a:t>
            </a:r>
            <a:r>
              <a:rPr lang="en-US" sz="2000" b="1" dirty="0">
                <a:cs typeface="Arial" pitchFamily="34" charset="0"/>
              </a:rPr>
              <a:t>V</a:t>
            </a:r>
            <a:r>
              <a:rPr lang="vi-VN" sz="2000" b="1" dirty="0">
                <a:cs typeface="Arial" pitchFamily="34" charset="0"/>
              </a:rPr>
              <a:t>ươ</a:t>
            </a:r>
            <a:r>
              <a:rPr lang="en-US" sz="2000" b="1" dirty="0">
                <a:cs typeface="Arial" pitchFamily="34" charset="0"/>
              </a:rPr>
              <a:t>ng </a:t>
            </a:r>
            <a:r>
              <a:rPr lang="en-US" sz="2000" b="1" dirty="0" err="1" smtClean="0">
                <a:cs typeface="Arial" pitchFamily="34" charset="0"/>
              </a:rPr>
              <a:t>Thịnh</a:t>
            </a:r>
            <a:endParaRPr lang="en-US" sz="2000" b="1" dirty="0">
              <a:cs typeface="Arial" pitchFamily="34" charset="0"/>
            </a:endParaRPr>
          </a:p>
        </p:txBody>
      </p:sp>
    </p:spTree>
    <p:extLst>
      <p:ext uri="{BB962C8B-B14F-4D97-AF65-F5344CB8AC3E}">
        <p14:creationId xmlns:p14="http://schemas.microsoft.com/office/powerpoint/2010/main" val="42280601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73A9276-7146-4170-8D10-C5BB2251BA46}" type="slidenum">
              <a:rPr lang="en-US" smtClean="0"/>
              <a:pPr>
                <a:defRPr/>
              </a:pPr>
              <a:t>10</a:t>
            </a:fld>
            <a:endParaRPr lang="en-US"/>
          </a:p>
        </p:txBody>
      </p:sp>
      <p:sp>
        <p:nvSpPr>
          <p:cNvPr id="5" name="Rectangle 4"/>
          <p:cNvSpPr/>
          <p:nvPr/>
        </p:nvSpPr>
        <p:spPr>
          <a:xfrm>
            <a:off x="533400" y="313670"/>
            <a:ext cx="8382000" cy="4708981"/>
          </a:xfrm>
          <a:prstGeom prst="rect">
            <a:avLst/>
          </a:prstGeom>
        </p:spPr>
        <p:txBody>
          <a:bodyPr wrap="square">
            <a:spAutoFit/>
          </a:bodyPr>
          <a:lstStyle/>
          <a:p>
            <a:pPr marL="0" indent="0" algn="just">
              <a:spcBef>
                <a:spcPts val="0"/>
              </a:spcBef>
              <a:buFont typeface="Wingdings 2" pitchFamily="18" charset="2"/>
              <a:buNone/>
              <a:defRPr/>
            </a:pPr>
            <a:r>
              <a:rPr lang="en-US" sz="2000" b="1" i="1" u="sng" dirty="0" err="1">
                <a:cs typeface="Arial" pitchFamily="34" charset="0"/>
              </a:rPr>
              <a:t>Giải</a:t>
            </a:r>
            <a:r>
              <a:rPr lang="en-US" sz="2000" b="1" i="1" u="sng" dirty="0">
                <a:cs typeface="Arial" pitchFamily="34" charset="0"/>
              </a:rPr>
              <a:t> </a:t>
            </a:r>
            <a:r>
              <a:rPr lang="en-US" sz="2000" b="1" i="1" u="sng" dirty="0" err="1">
                <a:cs typeface="Arial" pitchFamily="34" charset="0"/>
              </a:rPr>
              <a:t>thuật</a:t>
            </a:r>
            <a:r>
              <a:rPr lang="en-US" sz="2000" b="1" i="1" u="sng" dirty="0">
                <a:cs typeface="Arial" pitchFamily="34" charset="0"/>
              </a:rPr>
              <a:t> </a:t>
            </a:r>
            <a:r>
              <a:rPr lang="en-US" sz="2000" b="1" i="1" u="sng" dirty="0" err="1">
                <a:cs typeface="Arial" pitchFamily="34" charset="0"/>
              </a:rPr>
              <a:t>không</a:t>
            </a:r>
            <a:r>
              <a:rPr lang="en-US" sz="2000" b="1" i="1" u="sng" dirty="0">
                <a:cs typeface="Arial" pitchFamily="34" charset="0"/>
              </a:rPr>
              <a:t> </a:t>
            </a:r>
            <a:r>
              <a:rPr lang="en-US" sz="2000" b="1" i="1" u="sng" dirty="0" err="1">
                <a:cs typeface="Arial" pitchFamily="34" charset="0"/>
              </a:rPr>
              <a:t>hội</a:t>
            </a:r>
            <a:r>
              <a:rPr lang="en-US" sz="2000" b="1" i="1" u="sng" dirty="0">
                <a:cs typeface="Arial" pitchFamily="34" charset="0"/>
              </a:rPr>
              <a:t> </a:t>
            </a:r>
            <a:r>
              <a:rPr lang="en-US" sz="2000" b="1" i="1" u="sng" dirty="0" err="1">
                <a:cs typeface="Arial" pitchFamily="34" charset="0"/>
              </a:rPr>
              <a:t>tụ</a:t>
            </a:r>
            <a:r>
              <a:rPr lang="en-US" sz="2000" dirty="0">
                <a:cs typeface="Arial" pitchFamily="34" charset="0"/>
              </a:rPr>
              <a:t>: </a:t>
            </a:r>
            <a:r>
              <a:rPr lang="en-US" sz="2000" dirty="0" err="1">
                <a:cs typeface="Arial" pitchFamily="34" charset="0"/>
              </a:rPr>
              <a:t>trọng</a:t>
            </a:r>
            <a:r>
              <a:rPr lang="en-US" sz="2000" dirty="0">
                <a:cs typeface="Arial" pitchFamily="34" charset="0"/>
              </a:rPr>
              <a:t> </a:t>
            </a:r>
            <a:r>
              <a:rPr lang="en-US" sz="2000" dirty="0" err="1">
                <a:cs typeface="Arial" pitchFamily="34" charset="0"/>
              </a:rPr>
              <a:t>tâm</a:t>
            </a:r>
            <a:r>
              <a:rPr lang="en-US" sz="2000" dirty="0">
                <a:cs typeface="Arial" pitchFamily="34" charset="0"/>
              </a:rPr>
              <a:t> </a:t>
            </a:r>
            <a:r>
              <a:rPr lang="en-US" sz="2000" dirty="0" err="1">
                <a:cs typeface="Arial" pitchFamily="34" charset="0"/>
              </a:rPr>
              <a:t>của</a:t>
            </a:r>
            <a:r>
              <a:rPr lang="en-US" sz="2000" dirty="0">
                <a:cs typeface="Arial" pitchFamily="34" charset="0"/>
              </a:rPr>
              <a:t> </a:t>
            </a:r>
            <a:r>
              <a:rPr lang="en-US" sz="2000" dirty="0" err="1">
                <a:cs typeface="Arial" pitchFamily="34" charset="0"/>
              </a:rPr>
              <a:t>các</a:t>
            </a:r>
            <a:r>
              <a:rPr lang="en-US" sz="2000" dirty="0">
                <a:cs typeface="Arial" pitchFamily="34" charset="0"/>
              </a:rPr>
              <a:t> </a:t>
            </a:r>
            <a:r>
              <a:rPr lang="en-US" sz="2000" dirty="0" err="1">
                <a:cs typeface="Arial" pitchFamily="34" charset="0"/>
              </a:rPr>
              <a:t>cụm</a:t>
            </a:r>
            <a:r>
              <a:rPr lang="en-US" sz="2000" dirty="0">
                <a:cs typeface="Arial" pitchFamily="34" charset="0"/>
              </a:rPr>
              <a:t> </a:t>
            </a:r>
            <a:r>
              <a:rPr lang="en-US" sz="2000" dirty="0" err="1">
                <a:cs typeface="Arial" pitchFamily="34" charset="0"/>
              </a:rPr>
              <a:t>cứ</a:t>
            </a:r>
            <a:r>
              <a:rPr lang="en-US" sz="2000" dirty="0">
                <a:cs typeface="Arial" pitchFamily="34" charset="0"/>
              </a:rPr>
              <a:t> </a:t>
            </a:r>
            <a:r>
              <a:rPr lang="en-US" sz="2000" dirty="0" err="1">
                <a:cs typeface="Arial" pitchFamily="34" charset="0"/>
              </a:rPr>
              <a:t>liên</a:t>
            </a:r>
            <a:r>
              <a:rPr lang="en-US" sz="2000" dirty="0">
                <a:cs typeface="Arial" pitchFamily="34" charset="0"/>
              </a:rPr>
              <a:t> </a:t>
            </a:r>
            <a:r>
              <a:rPr lang="en-US" sz="2000" dirty="0" err="1">
                <a:cs typeface="Arial" pitchFamily="34" charset="0"/>
              </a:rPr>
              <a:t>tục</a:t>
            </a:r>
            <a:r>
              <a:rPr lang="en-US" sz="2000" dirty="0">
                <a:cs typeface="Arial" pitchFamily="34" charset="0"/>
              </a:rPr>
              <a:t> </a:t>
            </a:r>
            <a:r>
              <a:rPr lang="en-US" sz="2000" dirty="0" err="1">
                <a:cs typeface="Arial" pitchFamily="34" charset="0"/>
              </a:rPr>
              <a:t>thay</a:t>
            </a:r>
            <a:r>
              <a:rPr lang="en-US" sz="2000" dirty="0">
                <a:cs typeface="Arial" pitchFamily="34" charset="0"/>
              </a:rPr>
              <a:t> </a:t>
            </a:r>
            <a:r>
              <a:rPr lang="en-US" sz="2000" dirty="0" err="1">
                <a:cs typeface="Arial" pitchFamily="34" charset="0"/>
              </a:rPr>
              <a:t>đổi</a:t>
            </a:r>
            <a:r>
              <a:rPr lang="en-US" sz="2000" dirty="0">
                <a:cs typeface="Arial" pitchFamily="34" charset="0"/>
              </a:rPr>
              <a:t>. </a:t>
            </a:r>
            <a:r>
              <a:rPr lang="en-US" sz="2000" dirty="0" err="1">
                <a:cs typeface="Arial" pitchFamily="34" charset="0"/>
              </a:rPr>
              <a:t>Lúc</a:t>
            </a:r>
            <a:r>
              <a:rPr lang="en-US" sz="2000" dirty="0">
                <a:cs typeface="Arial" pitchFamily="34" charset="0"/>
              </a:rPr>
              <a:t> </a:t>
            </a:r>
            <a:r>
              <a:rPr lang="en-US" sz="2000" dirty="0" err="1">
                <a:cs typeface="Arial" pitchFamily="34" charset="0"/>
              </a:rPr>
              <a:t>đó</a:t>
            </a:r>
            <a:r>
              <a:rPr lang="en-US" sz="2000" dirty="0">
                <a:cs typeface="Arial" pitchFamily="34" charset="0"/>
              </a:rPr>
              <a:t> </a:t>
            </a:r>
            <a:r>
              <a:rPr lang="en-US" sz="2000" dirty="0" err="1">
                <a:cs typeface="Arial" pitchFamily="34" charset="0"/>
              </a:rPr>
              <a:t>có</a:t>
            </a:r>
            <a:r>
              <a:rPr lang="en-US" sz="2000" dirty="0">
                <a:cs typeface="Arial" pitchFamily="34" charset="0"/>
              </a:rPr>
              <a:t> 3 </a:t>
            </a:r>
            <a:r>
              <a:rPr lang="en-US" sz="2000" dirty="0" err="1">
                <a:cs typeface="Arial" pitchFamily="34" charset="0"/>
              </a:rPr>
              <a:t>lựa</a:t>
            </a:r>
            <a:r>
              <a:rPr lang="en-US" sz="2000" dirty="0">
                <a:cs typeface="Arial" pitchFamily="34" charset="0"/>
              </a:rPr>
              <a:t> </a:t>
            </a:r>
            <a:r>
              <a:rPr lang="en-US" sz="2000" dirty="0" err="1">
                <a:cs typeface="Arial" pitchFamily="34" charset="0"/>
              </a:rPr>
              <a:t>chọn</a:t>
            </a:r>
            <a:r>
              <a:rPr lang="en-US" sz="2000" dirty="0">
                <a:cs typeface="Arial" pitchFamily="34" charset="0"/>
              </a:rPr>
              <a:t>:</a:t>
            </a:r>
          </a:p>
          <a:p>
            <a:pPr marL="342900" indent="-342900" algn="just">
              <a:spcBef>
                <a:spcPts val="0"/>
              </a:spcBef>
              <a:buFont typeface="Wingdings" pitchFamily="2" charset="2"/>
              <a:buChar char="q"/>
              <a:defRPr/>
            </a:pPr>
            <a:r>
              <a:rPr lang="en-US" sz="2000" dirty="0" err="1">
                <a:cs typeface="Arial" pitchFamily="34" charset="0"/>
              </a:rPr>
              <a:t>Dừng</a:t>
            </a:r>
            <a:r>
              <a:rPr lang="en-US" sz="2000" dirty="0">
                <a:cs typeface="Arial" pitchFamily="34" charset="0"/>
              </a:rPr>
              <a:t> </a:t>
            </a:r>
            <a:r>
              <a:rPr lang="en-US" sz="2000" dirty="0" err="1">
                <a:cs typeface="Arial" pitchFamily="34" charset="0"/>
              </a:rPr>
              <a:t>giải</a:t>
            </a:r>
            <a:r>
              <a:rPr lang="en-US" sz="2000" dirty="0">
                <a:cs typeface="Arial" pitchFamily="34" charset="0"/>
              </a:rPr>
              <a:t> </a:t>
            </a:r>
            <a:r>
              <a:rPr lang="en-US" sz="2000" dirty="0" err="1">
                <a:cs typeface="Arial" pitchFamily="34" charset="0"/>
              </a:rPr>
              <a:t>thuật</a:t>
            </a:r>
            <a:r>
              <a:rPr lang="en-US" sz="2000" dirty="0">
                <a:cs typeface="Arial" pitchFamily="34" charset="0"/>
              </a:rPr>
              <a:t> </a:t>
            </a:r>
            <a:r>
              <a:rPr lang="en-US" sz="2000" dirty="0" err="1">
                <a:cs typeface="Arial" pitchFamily="34" charset="0"/>
              </a:rPr>
              <a:t>khi</a:t>
            </a:r>
            <a:r>
              <a:rPr lang="en-US" sz="2000" dirty="0">
                <a:cs typeface="Arial" pitchFamily="34" charset="0"/>
              </a:rPr>
              <a:t> </a:t>
            </a:r>
            <a:r>
              <a:rPr lang="en-US" sz="2000" dirty="0" err="1">
                <a:cs typeface="Arial" pitchFamily="34" charset="0"/>
              </a:rPr>
              <a:t>số</a:t>
            </a:r>
            <a:r>
              <a:rPr lang="en-US" sz="2000" dirty="0">
                <a:cs typeface="Arial" pitchFamily="34" charset="0"/>
              </a:rPr>
              <a:t> </a:t>
            </a:r>
            <a:r>
              <a:rPr lang="en-US" sz="2000" dirty="0" err="1">
                <a:cs typeface="Arial" pitchFamily="34" charset="0"/>
              </a:rPr>
              <a:t>lượng</a:t>
            </a:r>
            <a:r>
              <a:rPr lang="en-US" sz="2000" dirty="0">
                <a:cs typeface="Arial" pitchFamily="34" charset="0"/>
              </a:rPr>
              <a:t> </a:t>
            </a:r>
            <a:r>
              <a:rPr lang="en-US" sz="2000" dirty="0" err="1">
                <a:cs typeface="Arial" pitchFamily="34" charset="0"/>
              </a:rPr>
              <a:t>vòng</a:t>
            </a:r>
            <a:r>
              <a:rPr lang="en-US" sz="2000" dirty="0">
                <a:cs typeface="Arial" pitchFamily="34" charset="0"/>
              </a:rPr>
              <a:t> </a:t>
            </a:r>
            <a:r>
              <a:rPr lang="en-US" sz="2000" dirty="0" err="1">
                <a:cs typeface="Arial" pitchFamily="34" charset="0"/>
              </a:rPr>
              <a:t>lặp</a:t>
            </a:r>
            <a:r>
              <a:rPr lang="en-US" sz="2000" dirty="0">
                <a:cs typeface="Arial" pitchFamily="34" charset="0"/>
              </a:rPr>
              <a:t> </a:t>
            </a:r>
            <a:r>
              <a:rPr lang="en-US" sz="2000" dirty="0" err="1">
                <a:cs typeface="Arial" pitchFamily="34" charset="0"/>
              </a:rPr>
              <a:t>vượt</a:t>
            </a:r>
            <a:r>
              <a:rPr lang="en-US" sz="2000" dirty="0">
                <a:cs typeface="Arial" pitchFamily="34" charset="0"/>
              </a:rPr>
              <a:t> </a:t>
            </a:r>
            <a:r>
              <a:rPr lang="en-US" sz="2000" dirty="0" err="1">
                <a:cs typeface="Arial" pitchFamily="34" charset="0"/>
              </a:rPr>
              <a:t>quá</a:t>
            </a:r>
            <a:r>
              <a:rPr lang="en-US" sz="2000" dirty="0">
                <a:cs typeface="Arial" pitchFamily="34" charset="0"/>
              </a:rPr>
              <a:t> </a:t>
            </a:r>
            <a:r>
              <a:rPr lang="en-US" sz="2000" dirty="0" err="1">
                <a:cs typeface="Arial" pitchFamily="34" charset="0"/>
              </a:rPr>
              <a:t>một</a:t>
            </a:r>
            <a:r>
              <a:rPr lang="en-US" sz="2000" dirty="0">
                <a:cs typeface="Arial" pitchFamily="34" charset="0"/>
              </a:rPr>
              <a:t> </a:t>
            </a:r>
            <a:r>
              <a:rPr lang="en-US" sz="2000" dirty="0" err="1">
                <a:cs typeface="Arial" pitchFamily="34" charset="0"/>
              </a:rPr>
              <a:t>ngưỡng</a:t>
            </a:r>
            <a:r>
              <a:rPr lang="en-US" sz="2000" dirty="0">
                <a:cs typeface="Arial" pitchFamily="34" charset="0"/>
              </a:rPr>
              <a:t> </a:t>
            </a:r>
            <a:r>
              <a:rPr lang="en-US" sz="2000" dirty="0" err="1">
                <a:cs typeface="Arial" pitchFamily="34" charset="0"/>
              </a:rPr>
              <a:t>nào</a:t>
            </a:r>
            <a:r>
              <a:rPr lang="en-US" sz="2000" dirty="0">
                <a:cs typeface="Arial" pitchFamily="34" charset="0"/>
              </a:rPr>
              <a:t> </a:t>
            </a:r>
            <a:r>
              <a:rPr lang="en-US" sz="2000" dirty="0" err="1">
                <a:cs typeface="Arial" pitchFamily="34" charset="0"/>
              </a:rPr>
              <a:t>đó</a:t>
            </a:r>
            <a:r>
              <a:rPr lang="en-US" sz="2000" dirty="0">
                <a:cs typeface="Arial" pitchFamily="34" charset="0"/>
              </a:rPr>
              <a:t> </a:t>
            </a:r>
            <a:r>
              <a:rPr lang="en-US" sz="2000" dirty="0" err="1">
                <a:cs typeface="Arial" pitchFamily="34" charset="0"/>
              </a:rPr>
              <a:t>định</a:t>
            </a:r>
            <a:r>
              <a:rPr lang="en-US" sz="2000" dirty="0">
                <a:cs typeface="Arial" pitchFamily="34" charset="0"/>
              </a:rPr>
              <a:t> </a:t>
            </a:r>
            <a:r>
              <a:rPr lang="en-US" sz="2000" dirty="0" err="1">
                <a:cs typeface="Arial" pitchFamily="34" charset="0"/>
              </a:rPr>
              <a:t>trước</a:t>
            </a:r>
            <a:r>
              <a:rPr lang="en-US" sz="2000" dirty="0" smtClean="0">
                <a:cs typeface="Arial" pitchFamily="34" charset="0"/>
              </a:rPr>
              <a:t>.</a:t>
            </a:r>
            <a:endParaRPr lang="en-US" sz="2000" dirty="0">
              <a:cs typeface="Arial" pitchFamily="34" charset="0"/>
            </a:endParaRPr>
          </a:p>
          <a:p>
            <a:pPr marL="342900" indent="-342900" algn="just">
              <a:spcBef>
                <a:spcPts val="0"/>
              </a:spcBef>
              <a:buFont typeface="Wingdings" pitchFamily="2" charset="2"/>
              <a:buChar char="q"/>
              <a:defRPr/>
            </a:pPr>
            <a:r>
              <a:rPr lang="en-US" sz="2000" dirty="0" err="1">
                <a:cs typeface="Arial" pitchFamily="34" charset="0"/>
              </a:rPr>
              <a:t>Dừng</a:t>
            </a:r>
            <a:r>
              <a:rPr lang="en-US" sz="2000" dirty="0">
                <a:cs typeface="Arial" pitchFamily="34" charset="0"/>
              </a:rPr>
              <a:t> </a:t>
            </a:r>
            <a:r>
              <a:rPr lang="en-US" sz="2000" dirty="0" err="1">
                <a:cs typeface="Arial" pitchFamily="34" charset="0"/>
              </a:rPr>
              <a:t>giải</a:t>
            </a:r>
            <a:r>
              <a:rPr lang="en-US" sz="2000" dirty="0">
                <a:cs typeface="Arial" pitchFamily="34" charset="0"/>
              </a:rPr>
              <a:t> </a:t>
            </a:r>
            <a:r>
              <a:rPr lang="en-US" sz="2000" dirty="0" err="1">
                <a:cs typeface="Arial" pitchFamily="34" charset="0"/>
              </a:rPr>
              <a:t>thuật</a:t>
            </a:r>
            <a:r>
              <a:rPr lang="en-US" sz="2000" dirty="0">
                <a:cs typeface="Arial" pitchFamily="34" charset="0"/>
              </a:rPr>
              <a:t> </a:t>
            </a:r>
            <a:r>
              <a:rPr lang="en-US" sz="2000" dirty="0" err="1">
                <a:cs typeface="Arial" pitchFamily="34" charset="0"/>
              </a:rPr>
              <a:t>khi</a:t>
            </a:r>
            <a:r>
              <a:rPr lang="en-US" sz="2000" dirty="0">
                <a:cs typeface="Arial" pitchFamily="34" charset="0"/>
              </a:rPr>
              <a:t> </a:t>
            </a:r>
            <a:r>
              <a:rPr lang="en-US" sz="2000" dirty="0" err="1">
                <a:cs typeface="Arial" pitchFamily="34" charset="0"/>
              </a:rPr>
              <a:t>giá</a:t>
            </a:r>
            <a:r>
              <a:rPr lang="en-US" sz="2000" dirty="0">
                <a:cs typeface="Arial" pitchFamily="34" charset="0"/>
              </a:rPr>
              <a:t> </a:t>
            </a:r>
            <a:r>
              <a:rPr lang="en-US" sz="2000" dirty="0" err="1">
                <a:cs typeface="Arial" pitchFamily="34" charset="0"/>
              </a:rPr>
              <a:t>trị</a:t>
            </a:r>
            <a:r>
              <a:rPr lang="en-US" sz="2000" dirty="0">
                <a:cs typeface="Arial" pitchFamily="34" charset="0"/>
              </a:rPr>
              <a:t> J </a:t>
            </a:r>
            <a:r>
              <a:rPr lang="en-US" sz="2000" dirty="0" err="1">
                <a:cs typeface="Arial" pitchFamily="34" charset="0"/>
              </a:rPr>
              <a:t>nhỏ</a:t>
            </a:r>
            <a:r>
              <a:rPr lang="en-US" sz="2000" dirty="0">
                <a:cs typeface="Arial" pitchFamily="34" charset="0"/>
              </a:rPr>
              <a:t> </a:t>
            </a:r>
            <a:r>
              <a:rPr lang="en-US" sz="2000" dirty="0" err="1">
                <a:cs typeface="Arial" pitchFamily="34" charset="0"/>
              </a:rPr>
              <a:t>hơn</a:t>
            </a:r>
            <a:r>
              <a:rPr lang="en-US" sz="2000" dirty="0">
                <a:cs typeface="Arial" pitchFamily="34" charset="0"/>
              </a:rPr>
              <a:t> </a:t>
            </a:r>
            <a:r>
              <a:rPr lang="en-US" sz="2000" dirty="0" err="1">
                <a:cs typeface="Arial" pitchFamily="34" charset="0"/>
              </a:rPr>
              <a:t>một</a:t>
            </a:r>
            <a:r>
              <a:rPr lang="en-US" sz="2000" dirty="0">
                <a:cs typeface="Arial" pitchFamily="34" charset="0"/>
              </a:rPr>
              <a:t> </a:t>
            </a:r>
            <a:r>
              <a:rPr lang="en-US" sz="2000" dirty="0" err="1">
                <a:cs typeface="Arial" pitchFamily="34" charset="0"/>
              </a:rPr>
              <a:t>ngưỡng</a:t>
            </a:r>
            <a:r>
              <a:rPr lang="en-US" sz="2000" dirty="0">
                <a:cs typeface="Arial" pitchFamily="34" charset="0"/>
              </a:rPr>
              <a:t> </a:t>
            </a:r>
            <a:r>
              <a:rPr lang="en-US" sz="2000" dirty="0" err="1">
                <a:cs typeface="Arial" pitchFamily="34" charset="0"/>
              </a:rPr>
              <a:t>nào</a:t>
            </a:r>
            <a:r>
              <a:rPr lang="en-US" sz="2000" dirty="0">
                <a:cs typeface="Arial" pitchFamily="34" charset="0"/>
              </a:rPr>
              <a:t> </a:t>
            </a:r>
            <a:r>
              <a:rPr lang="en-US" sz="2000" dirty="0" err="1">
                <a:cs typeface="Arial" pitchFamily="34" charset="0"/>
              </a:rPr>
              <a:t>đó</a:t>
            </a:r>
            <a:r>
              <a:rPr lang="en-US" sz="2000" dirty="0">
                <a:cs typeface="Arial" pitchFamily="34" charset="0"/>
              </a:rPr>
              <a:t> </a:t>
            </a:r>
            <a:r>
              <a:rPr lang="en-US" sz="2000" dirty="0" err="1">
                <a:cs typeface="Arial" pitchFamily="34" charset="0"/>
              </a:rPr>
              <a:t>định</a:t>
            </a:r>
            <a:r>
              <a:rPr lang="en-US" sz="2000" dirty="0">
                <a:cs typeface="Arial" pitchFamily="34" charset="0"/>
              </a:rPr>
              <a:t> </a:t>
            </a:r>
            <a:r>
              <a:rPr lang="en-US" sz="2000" dirty="0" err="1" smtClean="0">
                <a:cs typeface="Arial" pitchFamily="34" charset="0"/>
              </a:rPr>
              <a:t>trước</a:t>
            </a:r>
            <a:r>
              <a:rPr lang="en-US" sz="2000" dirty="0" smtClean="0">
                <a:cs typeface="Arial" pitchFamily="34" charset="0"/>
              </a:rPr>
              <a:t>.</a:t>
            </a:r>
          </a:p>
          <a:p>
            <a:pPr marL="342900" indent="-342900" algn="just">
              <a:spcBef>
                <a:spcPts val="0"/>
              </a:spcBef>
              <a:buFont typeface="Wingdings" pitchFamily="2" charset="2"/>
              <a:buChar char="q"/>
              <a:defRPr/>
            </a:pPr>
            <a:endParaRPr lang="en-US" sz="2000" dirty="0">
              <a:cs typeface="Arial" pitchFamily="34" charset="0"/>
            </a:endParaRPr>
          </a:p>
          <a:p>
            <a:pPr marL="342900" indent="-342900" algn="just">
              <a:spcBef>
                <a:spcPts val="0"/>
              </a:spcBef>
              <a:buFont typeface="Wingdings" pitchFamily="2" charset="2"/>
              <a:buChar char="q"/>
              <a:defRPr/>
            </a:pPr>
            <a:endParaRPr lang="en-US" sz="2000" dirty="0" smtClean="0">
              <a:cs typeface="Arial" pitchFamily="34" charset="0"/>
            </a:endParaRPr>
          </a:p>
          <a:p>
            <a:pPr algn="just">
              <a:spcBef>
                <a:spcPts val="0"/>
              </a:spcBef>
              <a:defRPr/>
            </a:pPr>
            <a:endParaRPr lang="en-US" sz="2000" dirty="0">
              <a:cs typeface="Arial" pitchFamily="34" charset="0"/>
            </a:endParaRPr>
          </a:p>
          <a:p>
            <a:pPr algn="just">
              <a:spcBef>
                <a:spcPts val="0"/>
              </a:spcBef>
              <a:defRPr/>
            </a:pPr>
            <a:endParaRPr lang="en-US" sz="2000" dirty="0" smtClean="0">
              <a:cs typeface="Arial" pitchFamily="34" charset="0"/>
            </a:endParaRPr>
          </a:p>
          <a:p>
            <a:pPr algn="just">
              <a:spcBef>
                <a:spcPts val="0"/>
              </a:spcBef>
              <a:defRPr/>
            </a:pPr>
            <a:endParaRPr lang="en-US" sz="2000" dirty="0">
              <a:cs typeface="Arial" pitchFamily="34" charset="0"/>
            </a:endParaRPr>
          </a:p>
          <a:p>
            <a:pPr algn="just">
              <a:spcBef>
                <a:spcPts val="0"/>
              </a:spcBef>
              <a:defRPr/>
            </a:pPr>
            <a:endParaRPr lang="en-US" sz="2000" dirty="0" smtClean="0">
              <a:cs typeface="Arial" pitchFamily="34" charset="0"/>
            </a:endParaRPr>
          </a:p>
          <a:p>
            <a:pPr algn="just">
              <a:spcBef>
                <a:spcPts val="0"/>
              </a:spcBef>
              <a:defRPr/>
            </a:pPr>
            <a:endParaRPr lang="en-US" sz="2000" dirty="0" smtClean="0">
              <a:cs typeface="Arial" pitchFamily="34" charset="0"/>
            </a:endParaRPr>
          </a:p>
          <a:p>
            <a:pPr algn="just">
              <a:spcBef>
                <a:spcPts val="0"/>
              </a:spcBef>
              <a:defRPr/>
            </a:pPr>
            <a:endParaRPr lang="en-US" sz="2000" dirty="0">
              <a:cs typeface="Arial" pitchFamily="34" charset="0"/>
            </a:endParaRPr>
          </a:p>
          <a:p>
            <a:pPr marL="342900" indent="-342900" algn="just">
              <a:spcBef>
                <a:spcPts val="0"/>
              </a:spcBef>
              <a:buFont typeface="Wingdings" pitchFamily="2" charset="2"/>
              <a:buChar char="q"/>
              <a:defRPr/>
            </a:pPr>
            <a:r>
              <a:rPr lang="en-US" sz="2000" dirty="0" err="1" smtClean="0">
                <a:cs typeface="Arial" pitchFamily="34" charset="0"/>
              </a:rPr>
              <a:t>Dừng</a:t>
            </a:r>
            <a:r>
              <a:rPr lang="en-US" sz="2000" dirty="0" smtClean="0">
                <a:cs typeface="Arial" pitchFamily="34" charset="0"/>
              </a:rPr>
              <a:t> </a:t>
            </a:r>
            <a:r>
              <a:rPr lang="en-US" sz="2000" dirty="0" err="1">
                <a:cs typeface="Arial" pitchFamily="34" charset="0"/>
              </a:rPr>
              <a:t>giải</a:t>
            </a:r>
            <a:r>
              <a:rPr lang="en-US" sz="2000" dirty="0">
                <a:cs typeface="Arial" pitchFamily="34" charset="0"/>
              </a:rPr>
              <a:t> </a:t>
            </a:r>
            <a:r>
              <a:rPr lang="en-US" sz="2000" dirty="0" err="1">
                <a:cs typeface="Arial" pitchFamily="34" charset="0"/>
              </a:rPr>
              <a:t>thuật</a:t>
            </a:r>
            <a:r>
              <a:rPr lang="en-US" sz="2000" dirty="0">
                <a:cs typeface="Arial" pitchFamily="34" charset="0"/>
              </a:rPr>
              <a:t> </a:t>
            </a:r>
            <a:r>
              <a:rPr lang="en-US" sz="2000" dirty="0" err="1">
                <a:cs typeface="Arial" pitchFamily="34" charset="0"/>
              </a:rPr>
              <a:t>khi</a:t>
            </a:r>
            <a:r>
              <a:rPr lang="en-US" sz="2000" dirty="0">
                <a:cs typeface="Arial" pitchFamily="34" charset="0"/>
              </a:rPr>
              <a:t> </a:t>
            </a:r>
            <a:r>
              <a:rPr lang="en-US" sz="2000" dirty="0" err="1">
                <a:cs typeface="Arial" pitchFamily="34" charset="0"/>
              </a:rPr>
              <a:t>hiệu</a:t>
            </a:r>
            <a:r>
              <a:rPr lang="en-US" sz="2000" dirty="0">
                <a:cs typeface="Arial" pitchFamily="34" charset="0"/>
              </a:rPr>
              <a:t> </a:t>
            </a:r>
            <a:r>
              <a:rPr lang="en-US" sz="2000" dirty="0" err="1">
                <a:cs typeface="Arial" pitchFamily="34" charset="0"/>
              </a:rPr>
              <a:t>giá</a:t>
            </a:r>
            <a:r>
              <a:rPr lang="en-US" sz="2000" dirty="0">
                <a:cs typeface="Arial" pitchFamily="34" charset="0"/>
              </a:rPr>
              <a:t> </a:t>
            </a:r>
            <a:r>
              <a:rPr lang="en-US" sz="2000" dirty="0" err="1">
                <a:cs typeface="Arial" pitchFamily="34" charset="0"/>
              </a:rPr>
              <a:t>trị</a:t>
            </a:r>
            <a:r>
              <a:rPr lang="en-US" sz="2000" dirty="0">
                <a:cs typeface="Arial" pitchFamily="34" charset="0"/>
              </a:rPr>
              <a:t> </a:t>
            </a:r>
            <a:r>
              <a:rPr lang="en-US" sz="2000" dirty="0" err="1">
                <a:cs typeface="Arial" pitchFamily="34" charset="0"/>
              </a:rPr>
              <a:t>của</a:t>
            </a:r>
            <a:r>
              <a:rPr lang="en-US" sz="2000" dirty="0">
                <a:cs typeface="Arial" pitchFamily="34" charset="0"/>
              </a:rPr>
              <a:t> J </a:t>
            </a:r>
            <a:r>
              <a:rPr lang="en-US" sz="2000" dirty="0" err="1">
                <a:cs typeface="Arial" pitchFamily="34" charset="0"/>
              </a:rPr>
              <a:t>trong</a:t>
            </a:r>
            <a:r>
              <a:rPr lang="en-US" sz="2000" dirty="0">
                <a:cs typeface="Arial" pitchFamily="34" charset="0"/>
              </a:rPr>
              <a:t> </a:t>
            </a:r>
            <a:r>
              <a:rPr lang="en-US" sz="2000" dirty="0" err="1">
                <a:cs typeface="Arial" pitchFamily="34" charset="0"/>
              </a:rPr>
              <a:t>hai</a:t>
            </a:r>
            <a:r>
              <a:rPr lang="en-US" sz="2000" dirty="0">
                <a:cs typeface="Arial" pitchFamily="34" charset="0"/>
              </a:rPr>
              <a:t> </a:t>
            </a:r>
            <a:r>
              <a:rPr lang="en-US" sz="2000" dirty="0" err="1">
                <a:cs typeface="Arial" pitchFamily="34" charset="0"/>
              </a:rPr>
              <a:t>vòng</a:t>
            </a:r>
            <a:r>
              <a:rPr lang="en-US" sz="2000" dirty="0">
                <a:cs typeface="Arial" pitchFamily="34" charset="0"/>
              </a:rPr>
              <a:t> </a:t>
            </a:r>
            <a:r>
              <a:rPr lang="en-US" sz="2000" dirty="0" err="1">
                <a:cs typeface="Arial" pitchFamily="34" charset="0"/>
              </a:rPr>
              <a:t>lặp</a:t>
            </a:r>
            <a:r>
              <a:rPr lang="en-US" sz="2000" dirty="0">
                <a:cs typeface="Arial" pitchFamily="34" charset="0"/>
              </a:rPr>
              <a:t> </a:t>
            </a:r>
            <a:r>
              <a:rPr lang="en-US" sz="2000" dirty="0" err="1">
                <a:cs typeface="Arial" pitchFamily="34" charset="0"/>
              </a:rPr>
              <a:t>liên</a:t>
            </a:r>
            <a:r>
              <a:rPr lang="en-US" sz="2000" dirty="0">
                <a:cs typeface="Arial" pitchFamily="34" charset="0"/>
              </a:rPr>
              <a:t> </a:t>
            </a:r>
            <a:r>
              <a:rPr lang="en-US" sz="2000" dirty="0" err="1">
                <a:cs typeface="Arial" pitchFamily="34" charset="0"/>
              </a:rPr>
              <a:t>tiếp</a:t>
            </a:r>
            <a:r>
              <a:rPr lang="en-US" sz="2000" dirty="0">
                <a:cs typeface="Arial" pitchFamily="34" charset="0"/>
              </a:rPr>
              <a:t> </a:t>
            </a:r>
            <a:r>
              <a:rPr lang="en-US" sz="2000" dirty="0" err="1">
                <a:cs typeface="Arial" pitchFamily="34" charset="0"/>
              </a:rPr>
              <a:t>nhỏ</a:t>
            </a:r>
            <a:r>
              <a:rPr lang="en-US" sz="2000" dirty="0">
                <a:cs typeface="Arial" pitchFamily="34" charset="0"/>
              </a:rPr>
              <a:t> </a:t>
            </a:r>
            <a:r>
              <a:rPr lang="en-US" sz="2000" dirty="0" err="1">
                <a:cs typeface="Arial" pitchFamily="34" charset="0"/>
              </a:rPr>
              <a:t>hơn</a:t>
            </a:r>
            <a:r>
              <a:rPr lang="en-US" sz="2000" dirty="0">
                <a:cs typeface="Arial" pitchFamily="34" charset="0"/>
              </a:rPr>
              <a:t> </a:t>
            </a:r>
            <a:r>
              <a:rPr lang="en-US" sz="2000" dirty="0" err="1">
                <a:cs typeface="Arial" pitchFamily="34" charset="0"/>
              </a:rPr>
              <a:t>một</a:t>
            </a:r>
            <a:r>
              <a:rPr lang="en-US" sz="2000" dirty="0">
                <a:cs typeface="Arial" pitchFamily="34" charset="0"/>
              </a:rPr>
              <a:t> </a:t>
            </a:r>
            <a:r>
              <a:rPr lang="en-US" sz="2000" dirty="0" err="1">
                <a:cs typeface="Arial" pitchFamily="34" charset="0"/>
              </a:rPr>
              <a:t>ngưỡng</a:t>
            </a:r>
            <a:r>
              <a:rPr lang="en-US" sz="2000" dirty="0">
                <a:cs typeface="Arial" pitchFamily="34" charset="0"/>
              </a:rPr>
              <a:t> </a:t>
            </a:r>
            <a:r>
              <a:rPr lang="en-US" sz="2000" dirty="0" err="1">
                <a:cs typeface="Arial" pitchFamily="34" charset="0"/>
              </a:rPr>
              <a:t>nào</a:t>
            </a:r>
            <a:r>
              <a:rPr lang="en-US" sz="2000" dirty="0">
                <a:cs typeface="Arial" pitchFamily="34" charset="0"/>
              </a:rPr>
              <a:t> </a:t>
            </a:r>
            <a:r>
              <a:rPr lang="en-US" sz="2000" dirty="0" err="1">
                <a:cs typeface="Arial" pitchFamily="34" charset="0"/>
              </a:rPr>
              <a:t>đó</a:t>
            </a:r>
            <a:r>
              <a:rPr lang="en-US" sz="2000" dirty="0">
                <a:cs typeface="Arial" pitchFamily="34" charset="0"/>
              </a:rPr>
              <a:t> </a:t>
            </a:r>
            <a:r>
              <a:rPr lang="en-US" sz="2000" dirty="0" err="1">
                <a:cs typeface="Arial" pitchFamily="34" charset="0"/>
              </a:rPr>
              <a:t>định</a:t>
            </a:r>
            <a:r>
              <a:rPr lang="en-US" sz="2000" dirty="0">
                <a:cs typeface="Arial" pitchFamily="34" charset="0"/>
              </a:rPr>
              <a:t> </a:t>
            </a:r>
            <a:r>
              <a:rPr lang="en-US" sz="2000" dirty="0" err="1" smtClean="0">
                <a:cs typeface="Arial" pitchFamily="34" charset="0"/>
              </a:rPr>
              <a:t>trước</a:t>
            </a:r>
            <a:r>
              <a:rPr lang="en-US" sz="2000" dirty="0" smtClean="0">
                <a:cs typeface="Arial" pitchFamily="34" charset="0"/>
              </a:rPr>
              <a:t>: </a:t>
            </a:r>
            <a:r>
              <a:rPr lang="en-US" sz="2000" b="1" dirty="0" smtClean="0">
                <a:cs typeface="Arial" pitchFamily="34" charset="0"/>
              </a:rPr>
              <a:t>|J</a:t>
            </a:r>
            <a:r>
              <a:rPr lang="en-US" sz="2000" b="1" baseline="-25000" dirty="0" smtClean="0">
                <a:cs typeface="Arial" pitchFamily="34" charset="0"/>
              </a:rPr>
              <a:t>n+1 </a:t>
            </a:r>
            <a:r>
              <a:rPr lang="en-US" sz="2000" b="1" dirty="0" smtClean="0">
                <a:cs typeface="Arial" pitchFamily="34" charset="0"/>
              </a:rPr>
              <a:t>– </a:t>
            </a:r>
            <a:r>
              <a:rPr lang="en-US" sz="2000" b="1" dirty="0" err="1" smtClean="0">
                <a:cs typeface="Arial" pitchFamily="34" charset="0"/>
              </a:rPr>
              <a:t>J</a:t>
            </a:r>
            <a:r>
              <a:rPr lang="en-US" sz="2000" b="1" baseline="-25000" dirty="0" err="1" smtClean="0">
                <a:cs typeface="Arial" pitchFamily="34" charset="0"/>
              </a:rPr>
              <a:t>n</a:t>
            </a:r>
            <a:r>
              <a:rPr lang="en-US" sz="2000" b="1" dirty="0" smtClean="0">
                <a:cs typeface="Arial" pitchFamily="34" charset="0"/>
              </a:rPr>
              <a:t>| &lt; </a:t>
            </a:r>
            <a:r>
              <a:rPr lang="el-GR" sz="2000" b="1" dirty="0" smtClean="0">
                <a:latin typeface="Franklin Gothic Book"/>
                <a:cs typeface="Arial" pitchFamily="34" charset="0"/>
              </a:rPr>
              <a:t>ε</a:t>
            </a:r>
            <a:endParaRPr lang="en-US" sz="2000" b="1" dirty="0">
              <a:cs typeface="Arial" pitchFamily="34" charset="0"/>
            </a:endParaRPr>
          </a:p>
        </p:txBody>
      </p:sp>
      <p:cxnSp>
        <p:nvCxnSpPr>
          <p:cNvPr id="11" name="Straight Arrow Connector 10"/>
          <p:cNvCxnSpPr/>
          <p:nvPr/>
        </p:nvCxnSpPr>
        <p:spPr>
          <a:xfrm flipV="1">
            <a:off x="2514600" y="2133600"/>
            <a:ext cx="0" cy="182880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2286000" y="3733800"/>
            <a:ext cx="3124200" cy="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sp>
        <p:nvSpPr>
          <p:cNvPr id="23" name="Freeform 22"/>
          <p:cNvSpPr/>
          <p:nvPr/>
        </p:nvSpPr>
        <p:spPr>
          <a:xfrm>
            <a:off x="2238375" y="2286000"/>
            <a:ext cx="2562225" cy="1166220"/>
          </a:xfrm>
          <a:custGeom>
            <a:avLst/>
            <a:gdLst>
              <a:gd name="connsiteX0" fmla="*/ 0 w 2695575"/>
              <a:gd name="connsiteY0" fmla="*/ 314325 h 1166220"/>
              <a:gd name="connsiteX1" fmla="*/ 1314450 w 2695575"/>
              <a:gd name="connsiteY1" fmla="*/ 1162050 h 1166220"/>
              <a:gd name="connsiteX2" fmla="*/ 2695575 w 2695575"/>
              <a:gd name="connsiteY2" fmla="*/ 0 h 1166220"/>
            </a:gdLst>
            <a:ahLst/>
            <a:cxnLst>
              <a:cxn ang="0">
                <a:pos x="connsiteX0" y="connsiteY0"/>
              </a:cxn>
              <a:cxn ang="0">
                <a:pos x="connsiteX1" y="connsiteY1"/>
              </a:cxn>
              <a:cxn ang="0">
                <a:pos x="connsiteX2" y="connsiteY2"/>
              </a:cxn>
            </a:cxnLst>
            <a:rect l="l" t="t" r="r" b="b"/>
            <a:pathLst>
              <a:path w="2695575" h="1166220">
                <a:moveTo>
                  <a:pt x="0" y="314325"/>
                </a:moveTo>
                <a:cubicBezTo>
                  <a:pt x="432594" y="764381"/>
                  <a:pt x="865188" y="1214438"/>
                  <a:pt x="1314450" y="1162050"/>
                </a:cubicBezTo>
                <a:cubicBezTo>
                  <a:pt x="1763713" y="1109663"/>
                  <a:pt x="2229644" y="554831"/>
                  <a:pt x="2695575" y="0"/>
                </a:cubicBezTo>
              </a:path>
            </a:pathLst>
          </a:custGeom>
          <a:ln w="3492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TextBox 23"/>
          <p:cNvSpPr txBox="1"/>
          <p:nvPr/>
        </p:nvSpPr>
        <p:spPr>
          <a:xfrm>
            <a:off x="2190750" y="1967984"/>
            <a:ext cx="228600" cy="369332"/>
          </a:xfrm>
          <a:prstGeom prst="rect">
            <a:avLst/>
          </a:prstGeom>
          <a:noFill/>
        </p:spPr>
        <p:txBody>
          <a:bodyPr wrap="square" rtlCol="0">
            <a:spAutoFit/>
          </a:bodyPr>
          <a:lstStyle/>
          <a:p>
            <a:r>
              <a:rPr lang="en-US" b="1" dirty="0" smtClean="0"/>
              <a:t>J</a:t>
            </a:r>
            <a:endParaRPr lang="en-US" b="1" dirty="0"/>
          </a:p>
        </p:txBody>
      </p:sp>
      <p:sp>
        <p:nvSpPr>
          <p:cNvPr id="25" name="TextBox 24"/>
          <p:cNvSpPr txBox="1"/>
          <p:nvPr/>
        </p:nvSpPr>
        <p:spPr>
          <a:xfrm>
            <a:off x="5295900" y="3749159"/>
            <a:ext cx="228600" cy="369332"/>
          </a:xfrm>
          <a:prstGeom prst="rect">
            <a:avLst/>
          </a:prstGeom>
          <a:noFill/>
        </p:spPr>
        <p:txBody>
          <a:bodyPr wrap="square" rtlCol="0">
            <a:spAutoFit/>
          </a:bodyPr>
          <a:lstStyle/>
          <a:p>
            <a:r>
              <a:rPr lang="en-US" b="1" dirty="0"/>
              <a:t>n</a:t>
            </a:r>
          </a:p>
        </p:txBody>
      </p:sp>
      <p:cxnSp>
        <p:nvCxnSpPr>
          <p:cNvPr id="27" name="Straight Connector 26"/>
          <p:cNvCxnSpPr>
            <a:stCxn id="23" idx="1"/>
          </p:cNvCxnSpPr>
          <p:nvPr/>
        </p:nvCxnSpPr>
        <p:spPr>
          <a:xfrm flipH="1">
            <a:off x="2514601" y="3448050"/>
            <a:ext cx="973198" cy="0"/>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3487799" y="3452220"/>
            <a:ext cx="0" cy="281580"/>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3352800" y="3745468"/>
            <a:ext cx="609600" cy="369332"/>
          </a:xfrm>
          <a:prstGeom prst="rect">
            <a:avLst/>
          </a:prstGeom>
          <a:noFill/>
        </p:spPr>
        <p:txBody>
          <a:bodyPr wrap="square" rtlCol="0">
            <a:spAutoFit/>
          </a:bodyPr>
          <a:lstStyle/>
          <a:p>
            <a:r>
              <a:rPr lang="en-US" b="1" dirty="0" err="1" smtClean="0"/>
              <a:t>n</a:t>
            </a:r>
            <a:r>
              <a:rPr lang="en-US" b="1" baseline="-25000" dirty="0" err="1" smtClean="0"/>
              <a:t>min</a:t>
            </a:r>
            <a:endParaRPr lang="en-US" b="1" dirty="0"/>
          </a:p>
        </p:txBody>
      </p:sp>
      <p:sp>
        <p:nvSpPr>
          <p:cNvPr id="35" name="TextBox 34"/>
          <p:cNvSpPr txBox="1"/>
          <p:nvPr/>
        </p:nvSpPr>
        <p:spPr>
          <a:xfrm>
            <a:off x="1981200" y="3248504"/>
            <a:ext cx="704850" cy="369332"/>
          </a:xfrm>
          <a:prstGeom prst="rect">
            <a:avLst/>
          </a:prstGeom>
          <a:noFill/>
        </p:spPr>
        <p:txBody>
          <a:bodyPr wrap="square" rtlCol="0">
            <a:spAutoFit/>
          </a:bodyPr>
          <a:lstStyle/>
          <a:p>
            <a:r>
              <a:rPr lang="en-US" b="1" dirty="0" err="1" smtClean="0"/>
              <a:t>J</a:t>
            </a:r>
            <a:r>
              <a:rPr lang="en-US" b="1" baseline="-25000" dirty="0" err="1" smtClean="0"/>
              <a:t>min</a:t>
            </a:r>
            <a:endParaRPr lang="en-US" b="1" dirty="0"/>
          </a:p>
        </p:txBody>
      </p:sp>
      <p:cxnSp>
        <p:nvCxnSpPr>
          <p:cNvPr id="37" name="Straight Connector 36"/>
          <p:cNvCxnSpPr/>
          <p:nvPr/>
        </p:nvCxnSpPr>
        <p:spPr>
          <a:xfrm>
            <a:off x="1676400" y="3286125"/>
            <a:ext cx="2971800" cy="0"/>
          </a:xfrm>
          <a:prstGeom prst="line">
            <a:avLst/>
          </a:prstGeom>
          <a:ln w="15875"/>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1619250" y="2895600"/>
            <a:ext cx="533400" cy="369332"/>
          </a:xfrm>
          <a:prstGeom prst="rect">
            <a:avLst/>
          </a:prstGeom>
          <a:noFill/>
        </p:spPr>
        <p:txBody>
          <a:bodyPr wrap="square" rtlCol="0">
            <a:spAutoFit/>
          </a:bodyPr>
          <a:lstStyle/>
          <a:p>
            <a:r>
              <a:rPr lang="en-US" b="1" dirty="0" smtClean="0"/>
              <a:t>J</a:t>
            </a:r>
            <a:r>
              <a:rPr lang="en-US" b="1" baseline="-25000" dirty="0"/>
              <a:t>H</a:t>
            </a:r>
            <a:endParaRPr lang="en-US" b="1" dirty="0"/>
          </a:p>
        </p:txBody>
      </p:sp>
      <p:cxnSp>
        <p:nvCxnSpPr>
          <p:cNvPr id="40" name="Straight Connector 39"/>
          <p:cNvCxnSpPr/>
          <p:nvPr/>
        </p:nvCxnSpPr>
        <p:spPr>
          <a:xfrm>
            <a:off x="2962275" y="3294465"/>
            <a:ext cx="0" cy="439335"/>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2695575" y="3733800"/>
            <a:ext cx="533400" cy="369332"/>
          </a:xfrm>
          <a:prstGeom prst="rect">
            <a:avLst/>
          </a:prstGeom>
          <a:noFill/>
        </p:spPr>
        <p:txBody>
          <a:bodyPr wrap="square" rtlCol="0">
            <a:spAutoFit/>
          </a:bodyPr>
          <a:lstStyle/>
          <a:p>
            <a:r>
              <a:rPr lang="en-US" b="1" dirty="0" err="1" smtClean="0"/>
              <a:t>n</a:t>
            </a:r>
            <a:r>
              <a:rPr lang="en-US" b="1" baseline="-25000" dirty="0" err="1"/>
              <a:t>H</a:t>
            </a:r>
            <a:endParaRPr lang="en-US" b="1" dirty="0"/>
          </a:p>
        </p:txBody>
      </p:sp>
    </p:spTree>
    <p:extLst>
      <p:ext uri="{BB962C8B-B14F-4D97-AF65-F5344CB8AC3E}">
        <p14:creationId xmlns:p14="http://schemas.microsoft.com/office/powerpoint/2010/main" val="35192322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73A9276-7146-4170-8D10-C5BB2251BA46}" type="slidenum">
              <a:rPr lang="en-US" smtClean="0"/>
              <a:pPr>
                <a:defRPr/>
              </a:pPr>
              <a:t>11</a:t>
            </a:fld>
            <a:endParaRPr lang="en-US"/>
          </a:p>
        </p:txBody>
      </p:sp>
      <p:sp>
        <p:nvSpPr>
          <p:cNvPr id="5" name="TextBox 4"/>
          <p:cNvSpPr txBox="1">
            <a:spLocks noChangeArrowheads="1"/>
          </p:cNvSpPr>
          <p:nvPr/>
        </p:nvSpPr>
        <p:spPr bwMode="auto">
          <a:xfrm>
            <a:off x="76200" y="238780"/>
            <a:ext cx="8991600" cy="523220"/>
          </a:xfrm>
          <a:prstGeom prst="rect">
            <a:avLst/>
          </a:prstGeom>
          <a:noFill/>
          <a:ln w="9525">
            <a:noFill/>
            <a:miter lim="800000"/>
            <a:headEnd/>
            <a:tailEnd/>
          </a:ln>
        </p:spPr>
        <p:txBody>
          <a:bodyPr wrap="square">
            <a:spAutoFit/>
          </a:bodyPr>
          <a:lstStyle/>
          <a:p>
            <a:pPr algn="ctr"/>
            <a:r>
              <a:rPr lang="en-US" sz="2800" b="1" dirty="0" smtClean="0"/>
              <a:t>BÀI TẬP ÁP DỤNG</a:t>
            </a:r>
            <a:endParaRPr lang="en-US" sz="2800" b="1" dirty="0"/>
          </a:p>
        </p:txBody>
      </p:sp>
      <p:sp>
        <p:nvSpPr>
          <p:cNvPr id="6" name="Content Placeholder 2"/>
          <p:cNvSpPr>
            <a:spLocks noGrp="1"/>
          </p:cNvSpPr>
          <p:nvPr>
            <p:ph sz="quarter" idx="1"/>
          </p:nvPr>
        </p:nvSpPr>
        <p:spPr>
          <a:xfrm>
            <a:off x="381000" y="838200"/>
            <a:ext cx="8382000" cy="609600"/>
          </a:xfrm>
        </p:spPr>
        <p:txBody>
          <a:bodyPr/>
          <a:lstStyle/>
          <a:p>
            <a:pPr marL="0" indent="0" algn="just">
              <a:lnSpc>
                <a:spcPct val="150000"/>
              </a:lnSpc>
              <a:spcBef>
                <a:spcPts val="0"/>
              </a:spcBef>
              <a:buFont typeface="Wingdings 2" pitchFamily="18" charset="2"/>
              <a:buNone/>
              <a:defRPr/>
            </a:pPr>
            <a:r>
              <a:rPr lang="en-US" sz="2000" b="1" i="1" u="sng" dirty="0" err="1" smtClean="0">
                <a:latin typeface="Arial" pitchFamily="34" charset="0"/>
                <a:cs typeface="Arial" pitchFamily="34" charset="0"/>
              </a:rPr>
              <a:t>Bài</a:t>
            </a:r>
            <a:r>
              <a:rPr lang="en-US" sz="2000" b="1" i="1" u="sng" dirty="0" smtClean="0">
                <a:latin typeface="Arial" pitchFamily="34" charset="0"/>
                <a:cs typeface="Arial" pitchFamily="34" charset="0"/>
              </a:rPr>
              <a:t> </a:t>
            </a:r>
            <a:r>
              <a:rPr lang="en-US" sz="2000" b="1" i="1" u="sng" dirty="0" err="1" smtClean="0">
                <a:latin typeface="Arial" pitchFamily="34" charset="0"/>
                <a:cs typeface="Arial" pitchFamily="34" charset="0"/>
              </a:rPr>
              <a:t>tập</a:t>
            </a:r>
            <a:r>
              <a:rPr lang="en-US" sz="2000" b="1" i="1" u="sng" dirty="0" smtClean="0">
                <a:latin typeface="Arial" pitchFamily="34" charset="0"/>
                <a:cs typeface="Arial" pitchFamily="34" charset="0"/>
              </a:rPr>
              <a:t> </a:t>
            </a:r>
            <a:r>
              <a:rPr lang="en-US" sz="2000" b="1" i="1" u="sng" dirty="0" err="1" smtClean="0">
                <a:latin typeface="Arial" pitchFamily="34" charset="0"/>
                <a:cs typeface="Arial" pitchFamily="34" charset="0"/>
              </a:rPr>
              <a:t>số</a:t>
            </a:r>
            <a:r>
              <a:rPr lang="en-US" sz="2000" b="1" i="1" u="sng" dirty="0" smtClean="0">
                <a:latin typeface="Arial" pitchFamily="34" charset="0"/>
                <a:cs typeface="Arial" pitchFamily="34" charset="0"/>
              </a:rPr>
              <a:t> 1</a:t>
            </a:r>
            <a:r>
              <a:rPr lang="en-US" sz="2000" dirty="0" smtClean="0">
                <a:latin typeface="Arial" pitchFamily="34" charset="0"/>
                <a:cs typeface="Arial" pitchFamily="34" charset="0"/>
              </a:rPr>
              <a:t>: Cho </a:t>
            </a:r>
            <a:r>
              <a:rPr lang="en-US" sz="2000" dirty="0" err="1" smtClean="0">
                <a:latin typeface="Arial" pitchFamily="34" charset="0"/>
                <a:cs typeface="Arial" pitchFamily="34" charset="0"/>
              </a:rPr>
              <a:t>tập</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dữ</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liệu</a:t>
            </a:r>
            <a:r>
              <a:rPr lang="en-US" sz="2000" dirty="0" smtClean="0">
                <a:latin typeface="Arial" pitchFamily="34" charset="0"/>
                <a:cs typeface="Arial" pitchFamily="34" charset="0"/>
              </a:rPr>
              <a:t> D </a:t>
            </a:r>
            <a:r>
              <a:rPr lang="en-US" sz="2000" dirty="0" err="1" smtClean="0">
                <a:latin typeface="Arial" pitchFamily="34" charset="0"/>
                <a:cs typeface="Arial" pitchFamily="34" charset="0"/>
              </a:rPr>
              <a:t>như</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sau</a:t>
            </a:r>
            <a:r>
              <a:rPr lang="en-US" sz="2000" dirty="0" smtClean="0">
                <a:latin typeface="Arial" pitchFamily="34" charset="0"/>
                <a:cs typeface="Arial" pitchFamily="34" charset="0"/>
              </a:rPr>
              <a:t>:</a:t>
            </a:r>
          </a:p>
          <a:p>
            <a:pPr marL="0" indent="0" algn="just">
              <a:lnSpc>
                <a:spcPct val="150000"/>
              </a:lnSpc>
              <a:spcBef>
                <a:spcPts val="0"/>
              </a:spcBef>
              <a:buFont typeface="Wingdings 2" pitchFamily="18" charset="2"/>
              <a:buNone/>
              <a:defRPr/>
            </a:pPr>
            <a:endParaRPr lang="en-US" sz="2000" dirty="0" smtClean="0">
              <a:latin typeface="Arial" pitchFamily="34" charset="0"/>
              <a:cs typeface="Arial" pitchFamily="34" charset="0"/>
            </a:endParaRPr>
          </a:p>
          <a:p>
            <a:pPr marL="0" indent="0" algn="just">
              <a:lnSpc>
                <a:spcPct val="150000"/>
              </a:lnSpc>
              <a:spcBef>
                <a:spcPts val="0"/>
              </a:spcBef>
              <a:buFont typeface="Wingdings 2" pitchFamily="18" charset="2"/>
              <a:buNone/>
              <a:defRPr/>
            </a:pPr>
            <a:endParaRPr lang="en-US" sz="2000" dirty="0" smtClean="0">
              <a:latin typeface="Arial" pitchFamily="34" charset="0"/>
              <a:cs typeface="Arial" pitchFamily="34" charset="0"/>
            </a:endParaRPr>
          </a:p>
        </p:txBody>
      </p:sp>
      <p:sp>
        <p:nvSpPr>
          <p:cNvPr id="8" name="Content Placeholder 2"/>
          <p:cNvSpPr txBox="1">
            <a:spLocks/>
          </p:cNvSpPr>
          <p:nvPr/>
        </p:nvSpPr>
        <p:spPr bwMode="auto">
          <a:xfrm>
            <a:off x="457200" y="4800600"/>
            <a:ext cx="47244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ts val="0"/>
              </a:spcBef>
              <a:spcAft>
                <a:spcPct val="0"/>
              </a:spcAft>
              <a:buClr>
                <a:schemeClr val="accent1"/>
              </a:buClr>
              <a:buSzPct val="85000"/>
              <a:buFont typeface="Wingdings 2" pitchFamily="18" charset="2"/>
              <a:buNone/>
              <a:tabLst/>
              <a:defRPr/>
            </a:pPr>
            <a:r>
              <a:rPr kumimoji="0" lang="en-US" sz="2000" b="0" i="0" u="none" strike="noStrike" kern="1200" cap="none" spc="0" normalizeH="0" baseline="0" noProof="0" dirty="0" err="1" smtClean="0">
                <a:ln>
                  <a:noFill/>
                </a:ln>
                <a:solidFill>
                  <a:schemeClr val="tx1"/>
                </a:solidFill>
                <a:effectLst/>
                <a:uLnTx/>
                <a:uFillTx/>
                <a:latin typeface="Arial" pitchFamily="34" charset="0"/>
                <a:ea typeface="+mn-ea"/>
                <a:cs typeface="Arial" pitchFamily="34" charset="0"/>
              </a:rPr>
              <a:t>Hãy</a:t>
            </a:r>
            <a:r>
              <a:rPr kumimoji="0" lang="en-US" sz="20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 </a:t>
            </a:r>
            <a:r>
              <a:rPr kumimoji="0" lang="en-US" sz="2000" b="0" i="0" u="none" strike="noStrike" kern="1200" cap="none" spc="0" normalizeH="0" noProof="0" dirty="0" err="1" smtClean="0">
                <a:ln>
                  <a:noFill/>
                </a:ln>
                <a:solidFill>
                  <a:schemeClr val="tx1"/>
                </a:solidFill>
                <a:effectLst/>
                <a:uLnTx/>
                <a:uFillTx/>
                <a:latin typeface="Arial" pitchFamily="34" charset="0"/>
                <a:ea typeface="+mn-ea"/>
                <a:cs typeface="Arial" pitchFamily="34" charset="0"/>
              </a:rPr>
              <a:t>phân</a:t>
            </a:r>
            <a:r>
              <a:rPr kumimoji="0" lang="en-US" sz="20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 </a:t>
            </a:r>
            <a:r>
              <a:rPr kumimoji="0" lang="en-US" sz="2000" b="0" i="0" u="none" strike="noStrike" kern="1200" cap="none" spc="0" normalizeH="0" noProof="0" dirty="0" err="1" smtClean="0">
                <a:ln>
                  <a:noFill/>
                </a:ln>
                <a:solidFill>
                  <a:schemeClr val="tx1"/>
                </a:solidFill>
                <a:effectLst/>
                <a:uLnTx/>
                <a:uFillTx/>
                <a:latin typeface="Arial" pitchFamily="34" charset="0"/>
                <a:ea typeface="+mn-ea"/>
                <a:cs typeface="Arial" pitchFamily="34" charset="0"/>
              </a:rPr>
              <a:t>cụm</a:t>
            </a:r>
            <a:r>
              <a:rPr kumimoji="0" lang="en-US" sz="20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 </a:t>
            </a:r>
            <a:r>
              <a:rPr kumimoji="0" lang="en-US" sz="2000" b="0" i="0" u="none" strike="noStrike" kern="1200" cap="none" spc="0" normalizeH="0" noProof="0" dirty="0" err="1" smtClean="0">
                <a:ln>
                  <a:noFill/>
                </a:ln>
                <a:solidFill>
                  <a:schemeClr val="tx1"/>
                </a:solidFill>
                <a:effectLst/>
                <a:uLnTx/>
                <a:uFillTx/>
                <a:latin typeface="Arial" pitchFamily="34" charset="0"/>
                <a:ea typeface="+mn-ea"/>
                <a:cs typeface="Arial" pitchFamily="34" charset="0"/>
              </a:rPr>
              <a:t>tập</a:t>
            </a:r>
            <a:r>
              <a:rPr kumimoji="0" lang="en-US" sz="20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 </a:t>
            </a:r>
            <a:r>
              <a:rPr kumimoji="0" lang="en-US" sz="2000" b="0" i="0" u="none" strike="noStrike" kern="1200" cap="none" spc="0" normalizeH="0" noProof="0" dirty="0" err="1" smtClean="0">
                <a:ln>
                  <a:noFill/>
                </a:ln>
                <a:solidFill>
                  <a:schemeClr val="tx1"/>
                </a:solidFill>
                <a:effectLst/>
                <a:uLnTx/>
                <a:uFillTx/>
                <a:latin typeface="Arial" pitchFamily="34" charset="0"/>
                <a:ea typeface="+mn-ea"/>
                <a:cs typeface="Arial" pitchFamily="34" charset="0"/>
              </a:rPr>
              <a:t>dữ</a:t>
            </a:r>
            <a:r>
              <a:rPr kumimoji="0" lang="en-US" sz="20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 </a:t>
            </a:r>
            <a:r>
              <a:rPr kumimoji="0" lang="en-US" sz="2000" b="0" i="0" u="none" strike="noStrike" kern="1200" cap="none" spc="0" normalizeH="0" noProof="0" dirty="0" err="1" smtClean="0">
                <a:ln>
                  <a:noFill/>
                </a:ln>
                <a:solidFill>
                  <a:schemeClr val="tx1"/>
                </a:solidFill>
                <a:effectLst/>
                <a:uLnTx/>
                <a:uFillTx/>
                <a:latin typeface="Arial" pitchFamily="34" charset="0"/>
                <a:ea typeface="+mn-ea"/>
                <a:cs typeface="Arial" pitchFamily="34" charset="0"/>
              </a:rPr>
              <a:t>liệu</a:t>
            </a:r>
            <a:r>
              <a:rPr kumimoji="0" lang="en-US" sz="20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 D </a:t>
            </a:r>
            <a:r>
              <a:rPr kumimoji="0" lang="en-US" sz="2000" b="0" i="0" u="none" strike="noStrike" kern="1200" cap="none" spc="0" normalizeH="0" noProof="0" dirty="0" err="1" smtClean="0">
                <a:ln>
                  <a:noFill/>
                </a:ln>
                <a:solidFill>
                  <a:schemeClr val="tx1"/>
                </a:solidFill>
                <a:effectLst/>
                <a:uLnTx/>
                <a:uFillTx/>
                <a:latin typeface="Arial" pitchFamily="34" charset="0"/>
                <a:ea typeface="+mn-ea"/>
                <a:cs typeface="Arial" pitchFamily="34" charset="0"/>
              </a:rPr>
              <a:t>với</a:t>
            </a:r>
            <a:r>
              <a:rPr kumimoji="0" lang="en-US" sz="20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 k = 2.</a:t>
            </a:r>
            <a:endParaRPr kumimoji="0" lang="en-US" sz="20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p:txBody>
      </p:sp>
      <p:graphicFrame>
        <p:nvGraphicFramePr>
          <p:cNvPr id="58" name="Table 57"/>
          <p:cNvGraphicFramePr>
            <a:graphicFrameLocks noGrp="1"/>
          </p:cNvGraphicFramePr>
          <p:nvPr/>
        </p:nvGraphicFramePr>
        <p:xfrm>
          <a:off x="3352800" y="1554480"/>
          <a:ext cx="2362200" cy="3093720"/>
        </p:xfrm>
        <a:graphic>
          <a:graphicData uri="http://schemas.openxmlformats.org/drawingml/2006/table">
            <a:tbl>
              <a:tblPr/>
              <a:tblGrid>
                <a:gridCol w="787400">
                  <a:extLst>
                    <a:ext uri="{9D8B030D-6E8A-4147-A177-3AD203B41FA5}">
                      <a16:colId xmlns:a16="http://schemas.microsoft.com/office/drawing/2014/main" val="20000"/>
                    </a:ext>
                  </a:extLst>
                </a:gridCol>
                <a:gridCol w="787400">
                  <a:extLst>
                    <a:ext uri="{9D8B030D-6E8A-4147-A177-3AD203B41FA5}">
                      <a16:colId xmlns:a16="http://schemas.microsoft.com/office/drawing/2014/main" val="20001"/>
                    </a:ext>
                  </a:extLst>
                </a:gridCol>
                <a:gridCol w="787400">
                  <a:extLst>
                    <a:ext uri="{9D8B030D-6E8A-4147-A177-3AD203B41FA5}">
                      <a16:colId xmlns:a16="http://schemas.microsoft.com/office/drawing/2014/main" val="20002"/>
                    </a:ext>
                  </a:extLst>
                </a:gridCol>
              </a:tblGrid>
              <a:tr h="381000">
                <a:tc>
                  <a:txBody>
                    <a:bodyPr/>
                    <a:lstStyle/>
                    <a:p>
                      <a:pPr>
                        <a:lnSpc>
                          <a:spcPct val="115000"/>
                        </a:lnSpc>
                      </a:pPr>
                      <a:endParaRPr lang="en-US" sz="1100" dirty="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b="1" kern="1200">
                          <a:latin typeface="Arial"/>
                          <a:ea typeface="Times New Roman"/>
                          <a:cs typeface="Times New Roman"/>
                        </a:rPr>
                        <a:t>X</a:t>
                      </a:r>
                      <a:r>
                        <a:rPr lang="en-US" sz="2000" b="1" kern="1200" baseline="-25000">
                          <a:latin typeface="Arial"/>
                          <a:ea typeface="Times New Roman"/>
                          <a:cs typeface="Times New Roman"/>
                        </a:rPr>
                        <a:t>1</a:t>
                      </a:r>
                      <a:r>
                        <a:rPr lang="en-US" sz="2000" b="1" kern="1200">
                          <a:latin typeface="Arial"/>
                          <a:ea typeface="Times New Roman"/>
                          <a:cs typeface="Times New Roman"/>
                        </a:rPr>
                        <a:t> </a:t>
                      </a:r>
                      <a:endParaRPr lang="en-US" sz="110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b="1" kern="1200">
                          <a:latin typeface="Arial"/>
                          <a:ea typeface="Times New Roman"/>
                          <a:cs typeface="Times New Roman"/>
                        </a:rPr>
                        <a:t>X</a:t>
                      </a:r>
                      <a:r>
                        <a:rPr lang="en-US" sz="2000" b="1" kern="1200" baseline="-25000">
                          <a:latin typeface="Arial"/>
                          <a:ea typeface="Times New Roman"/>
                          <a:cs typeface="Times New Roman"/>
                        </a:rPr>
                        <a:t>2</a:t>
                      </a:r>
                      <a:r>
                        <a:rPr lang="en-US" sz="2000" b="1" kern="1200">
                          <a:latin typeface="Arial"/>
                          <a:ea typeface="Times New Roman"/>
                          <a:cs typeface="Times New Roman"/>
                        </a:rPr>
                        <a:t> </a:t>
                      </a:r>
                      <a:endParaRPr lang="en-US" sz="110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81000">
                <a:tc>
                  <a:txBody>
                    <a:bodyPr/>
                    <a:lstStyle/>
                    <a:p>
                      <a:pPr algn="ctr">
                        <a:lnSpc>
                          <a:spcPct val="115000"/>
                        </a:lnSpc>
                        <a:spcAft>
                          <a:spcPts val="0"/>
                        </a:spcAft>
                      </a:pPr>
                      <a:r>
                        <a:rPr lang="en-US" sz="2000" kern="1200">
                          <a:solidFill>
                            <a:srgbClr val="000000"/>
                          </a:solidFill>
                          <a:latin typeface="Arial"/>
                          <a:ea typeface="Times New Roman"/>
                          <a:cs typeface="Times New Roman"/>
                        </a:rPr>
                        <a:t>r</a:t>
                      </a:r>
                      <a:r>
                        <a:rPr lang="en-US" sz="2000" kern="1200" baseline="-25000">
                          <a:solidFill>
                            <a:srgbClr val="000000"/>
                          </a:solidFill>
                          <a:latin typeface="Arial"/>
                          <a:ea typeface="Times New Roman"/>
                          <a:cs typeface="Times New Roman"/>
                        </a:rPr>
                        <a:t>1</a:t>
                      </a:r>
                      <a:endParaRPr lang="en-US" sz="110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200">
                          <a:solidFill>
                            <a:srgbClr val="000000"/>
                          </a:solidFill>
                          <a:latin typeface="Arial"/>
                          <a:ea typeface="Times New Roman"/>
                          <a:cs typeface="Times New Roman"/>
                        </a:rPr>
                        <a:t>1 </a:t>
                      </a:r>
                      <a:endParaRPr lang="en-US" sz="110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200">
                          <a:solidFill>
                            <a:srgbClr val="000000"/>
                          </a:solidFill>
                          <a:latin typeface="Arial"/>
                          <a:ea typeface="Times New Roman"/>
                          <a:cs typeface="Times New Roman"/>
                        </a:rPr>
                        <a:t>2 </a:t>
                      </a:r>
                      <a:endParaRPr lang="en-US" sz="110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81000">
                <a:tc>
                  <a:txBody>
                    <a:bodyPr/>
                    <a:lstStyle/>
                    <a:p>
                      <a:pPr algn="ctr">
                        <a:lnSpc>
                          <a:spcPct val="115000"/>
                        </a:lnSpc>
                        <a:spcAft>
                          <a:spcPts val="0"/>
                        </a:spcAft>
                      </a:pPr>
                      <a:r>
                        <a:rPr lang="en-US" sz="2000" kern="1200">
                          <a:solidFill>
                            <a:srgbClr val="000000"/>
                          </a:solidFill>
                          <a:latin typeface="Arial"/>
                          <a:ea typeface="Times New Roman"/>
                          <a:cs typeface="Times New Roman"/>
                        </a:rPr>
                        <a:t>r</a:t>
                      </a:r>
                      <a:r>
                        <a:rPr lang="en-US" sz="2000" kern="1200" baseline="-25000">
                          <a:solidFill>
                            <a:srgbClr val="000000"/>
                          </a:solidFill>
                          <a:latin typeface="Arial"/>
                          <a:ea typeface="Times New Roman"/>
                          <a:cs typeface="Times New Roman"/>
                        </a:rPr>
                        <a:t>2</a:t>
                      </a:r>
                      <a:endParaRPr lang="en-US" sz="110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200">
                          <a:solidFill>
                            <a:srgbClr val="000000"/>
                          </a:solidFill>
                          <a:latin typeface="Arial"/>
                          <a:ea typeface="Times New Roman"/>
                          <a:cs typeface="Times New Roman"/>
                        </a:rPr>
                        <a:t>2 </a:t>
                      </a:r>
                      <a:endParaRPr lang="en-US" sz="110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200">
                          <a:solidFill>
                            <a:srgbClr val="000000"/>
                          </a:solidFill>
                          <a:latin typeface="Arial"/>
                          <a:ea typeface="Times New Roman"/>
                          <a:cs typeface="Times New Roman"/>
                        </a:rPr>
                        <a:t>2 </a:t>
                      </a:r>
                      <a:endParaRPr lang="en-US" sz="110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81000">
                <a:tc>
                  <a:txBody>
                    <a:bodyPr/>
                    <a:lstStyle/>
                    <a:p>
                      <a:pPr algn="ctr">
                        <a:lnSpc>
                          <a:spcPct val="115000"/>
                        </a:lnSpc>
                        <a:spcAft>
                          <a:spcPts val="0"/>
                        </a:spcAft>
                      </a:pPr>
                      <a:r>
                        <a:rPr lang="en-US" sz="2000" kern="1200">
                          <a:solidFill>
                            <a:srgbClr val="000000"/>
                          </a:solidFill>
                          <a:latin typeface="Arial"/>
                          <a:ea typeface="Times New Roman"/>
                          <a:cs typeface="Times New Roman"/>
                        </a:rPr>
                        <a:t>r</a:t>
                      </a:r>
                      <a:r>
                        <a:rPr lang="en-US" sz="2000" kern="1200" baseline="-25000">
                          <a:solidFill>
                            <a:srgbClr val="000000"/>
                          </a:solidFill>
                          <a:latin typeface="Arial"/>
                          <a:ea typeface="Times New Roman"/>
                          <a:cs typeface="Times New Roman"/>
                        </a:rPr>
                        <a:t>3</a:t>
                      </a:r>
                      <a:endParaRPr lang="en-US" sz="110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200">
                          <a:solidFill>
                            <a:srgbClr val="000000"/>
                          </a:solidFill>
                          <a:latin typeface="Arial"/>
                          <a:ea typeface="Times New Roman"/>
                          <a:cs typeface="Times New Roman"/>
                        </a:rPr>
                        <a:t>2 </a:t>
                      </a:r>
                      <a:endParaRPr lang="en-US" sz="110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200">
                          <a:solidFill>
                            <a:srgbClr val="000000"/>
                          </a:solidFill>
                          <a:latin typeface="Arial"/>
                          <a:ea typeface="Times New Roman"/>
                          <a:cs typeface="Times New Roman"/>
                        </a:rPr>
                        <a:t>3 </a:t>
                      </a:r>
                      <a:endParaRPr lang="en-US" sz="110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81000">
                <a:tc>
                  <a:txBody>
                    <a:bodyPr/>
                    <a:lstStyle/>
                    <a:p>
                      <a:pPr algn="ctr">
                        <a:lnSpc>
                          <a:spcPct val="115000"/>
                        </a:lnSpc>
                        <a:spcAft>
                          <a:spcPts val="0"/>
                        </a:spcAft>
                      </a:pPr>
                      <a:r>
                        <a:rPr lang="en-US" sz="2000" kern="1200">
                          <a:solidFill>
                            <a:srgbClr val="000000"/>
                          </a:solidFill>
                          <a:latin typeface="Arial"/>
                          <a:ea typeface="Times New Roman"/>
                          <a:cs typeface="Times New Roman"/>
                        </a:rPr>
                        <a:t>r</a:t>
                      </a:r>
                      <a:r>
                        <a:rPr lang="en-US" sz="2000" kern="1200" baseline="-25000">
                          <a:solidFill>
                            <a:srgbClr val="000000"/>
                          </a:solidFill>
                          <a:latin typeface="Arial"/>
                          <a:ea typeface="Times New Roman"/>
                          <a:cs typeface="Times New Roman"/>
                        </a:rPr>
                        <a:t>4</a:t>
                      </a:r>
                      <a:endParaRPr lang="en-US" sz="110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200">
                          <a:solidFill>
                            <a:srgbClr val="000000"/>
                          </a:solidFill>
                          <a:latin typeface="Arial"/>
                          <a:ea typeface="Times New Roman"/>
                          <a:cs typeface="Times New Roman"/>
                        </a:rPr>
                        <a:t>3 </a:t>
                      </a:r>
                      <a:endParaRPr lang="en-US" sz="110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200">
                          <a:solidFill>
                            <a:srgbClr val="000000"/>
                          </a:solidFill>
                          <a:latin typeface="Arial"/>
                          <a:ea typeface="Times New Roman"/>
                          <a:cs typeface="Times New Roman"/>
                        </a:rPr>
                        <a:t>3 </a:t>
                      </a:r>
                      <a:endParaRPr lang="en-US" sz="110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81000">
                <a:tc>
                  <a:txBody>
                    <a:bodyPr/>
                    <a:lstStyle/>
                    <a:p>
                      <a:pPr algn="ctr">
                        <a:lnSpc>
                          <a:spcPct val="115000"/>
                        </a:lnSpc>
                        <a:spcAft>
                          <a:spcPts val="0"/>
                        </a:spcAft>
                      </a:pPr>
                      <a:r>
                        <a:rPr lang="en-US" sz="2000" kern="1200">
                          <a:solidFill>
                            <a:srgbClr val="000000"/>
                          </a:solidFill>
                          <a:latin typeface="Arial"/>
                          <a:ea typeface="Times New Roman"/>
                          <a:cs typeface="Times New Roman"/>
                        </a:rPr>
                        <a:t>r</a:t>
                      </a:r>
                      <a:r>
                        <a:rPr lang="en-US" sz="2000" kern="1200" baseline="-25000">
                          <a:solidFill>
                            <a:srgbClr val="000000"/>
                          </a:solidFill>
                          <a:latin typeface="Arial"/>
                          <a:ea typeface="Times New Roman"/>
                          <a:cs typeface="Times New Roman"/>
                        </a:rPr>
                        <a:t>5</a:t>
                      </a:r>
                      <a:endParaRPr lang="en-US" sz="110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200">
                          <a:solidFill>
                            <a:srgbClr val="000000"/>
                          </a:solidFill>
                          <a:latin typeface="Arial"/>
                          <a:ea typeface="Times New Roman"/>
                          <a:cs typeface="Times New Roman"/>
                        </a:rPr>
                        <a:t>3 </a:t>
                      </a:r>
                      <a:endParaRPr lang="en-US" sz="110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200">
                          <a:solidFill>
                            <a:srgbClr val="000000"/>
                          </a:solidFill>
                          <a:latin typeface="Arial"/>
                          <a:ea typeface="Times New Roman"/>
                          <a:cs typeface="Times New Roman"/>
                        </a:rPr>
                        <a:t>4 </a:t>
                      </a:r>
                      <a:endParaRPr lang="en-US" sz="110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80975">
                <a:tc>
                  <a:txBody>
                    <a:bodyPr/>
                    <a:lstStyle/>
                    <a:p>
                      <a:pPr algn="ctr">
                        <a:lnSpc>
                          <a:spcPct val="115000"/>
                        </a:lnSpc>
                        <a:spcAft>
                          <a:spcPts val="0"/>
                        </a:spcAft>
                      </a:pPr>
                      <a:r>
                        <a:rPr lang="en-US" sz="2000" kern="1200" dirty="0">
                          <a:solidFill>
                            <a:srgbClr val="000000"/>
                          </a:solidFill>
                          <a:latin typeface="Arial"/>
                          <a:ea typeface="Times New Roman"/>
                          <a:cs typeface="Times New Roman"/>
                        </a:rPr>
                        <a:t>r</a:t>
                      </a:r>
                      <a:r>
                        <a:rPr lang="en-US" sz="2000" kern="1200" baseline="-25000" dirty="0">
                          <a:solidFill>
                            <a:srgbClr val="000000"/>
                          </a:solidFill>
                          <a:latin typeface="Arial"/>
                          <a:ea typeface="Times New Roman"/>
                          <a:cs typeface="Times New Roman"/>
                        </a:rPr>
                        <a:t>6</a:t>
                      </a:r>
                      <a:endParaRPr lang="en-US" sz="1100" dirty="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200">
                          <a:solidFill>
                            <a:srgbClr val="000000"/>
                          </a:solidFill>
                          <a:latin typeface="Arial"/>
                          <a:ea typeface="Times New Roman"/>
                          <a:cs typeface="Times New Roman"/>
                        </a:rPr>
                        <a:t>2 </a:t>
                      </a:r>
                      <a:endParaRPr lang="en-US" sz="110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200" dirty="0">
                          <a:solidFill>
                            <a:srgbClr val="000000"/>
                          </a:solidFill>
                          <a:latin typeface="Arial"/>
                          <a:ea typeface="Times New Roman"/>
                          <a:cs typeface="Times New Roman"/>
                        </a:rPr>
                        <a:t>4 </a:t>
                      </a:r>
                      <a:endParaRPr lang="en-US" sz="1100" dirty="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73A9276-7146-4170-8D10-C5BB2251BA46}" type="slidenum">
              <a:rPr lang="en-US" smtClean="0"/>
              <a:pPr>
                <a:defRPr/>
              </a:pPr>
              <a:t>12</a:t>
            </a:fld>
            <a:endParaRPr lang="en-US"/>
          </a:p>
        </p:txBody>
      </p:sp>
      <p:sp>
        <p:nvSpPr>
          <p:cNvPr id="5" name="Content Placeholder 2"/>
          <p:cNvSpPr>
            <a:spLocks noGrp="1"/>
          </p:cNvSpPr>
          <p:nvPr>
            <p:ph sz="quarter" idx="1"/>
          </p:nvPr>
        </p:nvSpPr>
        <p:spPr>
          <a:xfrm>
            <a:off x="228600" y="228600"/>
            <a:ext cx="8382000" cy="5410200"/>
          </a:xfrm>
        </p:spPr>
        <p:txBody>
          <a:bodyPr/>
          <a:lstStyle/>
          <a:p>
            <a:pPr marL="0" indent="0">
              <a:lnSpc>
                <a:spcPct val="120000"/>
              </a:lnSpc>
              <a:spcBef>
                <a:spcPts val="0"/>
              </a:spcBef>
              <a:buFont typeface="Wingdings 2" pitchFamily="18" charset="2"/>
              <a:buNone/>
              <a:defRPr/>
            </a:pPr>
            <a:r>
              <a:rPr lang="en-US" sz="2000" dirty="0" err="1" smtClean="0">
                <a:latin typeface="Arial" pitchFamily="34" charset="0"/>
                <a:cs typeface="Arial" pitchFamily="34" charset="0"/>
              </a:rPr>
              <a:t>Chọn</a:t>
            </a:r>
            <a:r>
              <a:rPr lang="en-US" sz="2000" dirty="0" smtClean="0">
                <a:latin typeface="Arial" pitchFamily="34" charset="0"/>
                <a:cs typeface="Arial" pitchFamily="34" charset="0"/>
              </a:rPr>
              <a:t> m</a:t>
            </a:r>
            <a:r>
              <a:rPr lang="en-US" sz="2000" baseline="-25000" dirty="0" smtClean="0">
                <a:latin typeface="Arial" pitchFamily="34" charset="0"/>
                <a:cs typeface="Arial" pitchFamily="34" charset="0"/>
              </a:rPr>
              <a:t>1</a:t>
            </a:r>
            <a:r>
              <a:rPr lang="en-US" sz="2000" dirty="0" smtClean="0">
                <a:latin typeface="Arial" pitchFamily="34" charset="0"/>
                <a:cs typeface="Arial" pitchFamily="34" charset="0"/>
              </a:rPr>
              <a:t> = r</a:t>
            </a:r>
            <a:r>
              <a:rPr lang="en-US" sz="2000" baseline="-25000" dirty="0" smtClean="0">
                <a:latin typeface="Arial" pitchFamily="34" charset="0"/>
                <a:cs typeface="Arial" pitchFamily="34" charset="0"/>
              </a:rPr>
              <a:t>1</a:t>
            </a:r>
            <a:r>
              <a:rPr lang="en-US" sz="2000" dirty="0" smtClean="0">
                <a:latin typeface="Arial" pitchFamily="34" charset="0"/>
                <a:cs typeface="Arial" pitchFamily="34" charset="0"/>
              </a:rPr>
              <a:t> = (1, 2), m</a:t>
            </a:r>
            <a:r>
              <a:rPr lang="en-US" sz="2000" baseline="-25000" dirty="0" smtClean="0">
                <a:latin typeface="Arial" pitchFamily="34" charset="0"/>
                <a:cs typeface="Arial" pitchFamily="34" charset="0"/>
              </a:rPr>
              <a:t>2</a:t>
            </a:r>
            <a:r>
              <a:rPr lang="en-US" sz="2000" dirty="0" smtClean="0">
                <a:latin typeface="Arial" pitchFamily="34" charset="0"/>
                <a:cs typeface="Arial" pitchFamily="34" charset="0"/>
              </a:rPr>
              <a:t> = r</a:t>
            </a:r>
            <a:r>
              <a:rPr lang="en-US" sz="2000" baseline="-25000" dirty="0" smtClean="0">
                <a:latin typeface="Arial" pitchFamily="34" charset="0"/>
                <a:cs typeface="Arial" pitchFamily="34" charset="0"/>
              </a:rPr>
              <a:t>6</a:t>
            </a:r>
            <a:r>
              <a:rPr lang="en-US" sz="2000" dirty="0" smtClean="0">
                <a:latin typeface="Arial" pitchFamily="34" charset="0"/>
                <a:cs typeface="Arial" pitchFamily="34" charset="0"/>
              </a:rPr>
              <a:t> = (2, 4) .</a:t>
            </a:r>
          </a:p>
          <a:p>
            <a:pPr marL="0" indent="0">
              <a:lnSpc>
                <a:spcPct val="120000"/>
              </a:lnSpc>
              <a:spcBef>
                <a:spcPts val="0"/>
              </a:spcBef>
              <a:buFont typeface="Wingdings 2" pitchFamily="18" charset="2"/>
              <a:buNone/>
              <a:defRPr/>
            </a:pPr>
            <a:r>
              <a:rPr lang="en-US" sz="2000" b="1" dirty="0" err="1" smtClean="0">
                <a:latin typeface="Arial" pitchFamily="34" charset="0"/>
                <a:cs typeface="Arial" pitchFamily="34" charset="0"/>
              </a:rPr>
              <a:t>Lần</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lặp</a:t>
            </a:r>
            <a:r>
              <a:rPr lang="en-US" sz="2000" b="1" dirty="0" smtClean="0">
                <a:latin typeface="Arial" pitchFamily="34" charset="0"/>
                <a:cs typeface="Arial" pitchFamily="34" charset="0"/>
              </a:rPr>
              <a:t> 1</a:t>
            </a:r>
            <a:r>
              <a:rPr lang="en-US" sz="2000" dirty="0" smtClean="0">
                <a:latin typeface="Arial" pitchFamily="34" charset="0"/>
                <a:cs typeface="Arial" pitchFamily="34" charset="0"/>
              </a:rPr>
              <a:t>: </a:t>
            </a:r>
          </a:p>
          <a:p>
            <a:pPr marL="0" indent="0">
              <a:lnSpc>
                <a:spcPct val="120000"/>
              </a:lnSpc>
              <a:spcBef>
                <a:spcPts val="0"/>
              </a:spcBef>
              <a:buFont typeface="Wingdings 2" pitchFamily="18" charset="2"/>
              <a:buNone/>
              <a:defRPr/>
            </a:pPr>
            <a:r>
              <a:rPr lang="en-US" sz="2000" dirty="0" smtClean="0">
                <a:latin typeface="Arial" pitchFamily="34" charset="0"/>
                <a:cs typeface="Arial" pitchFamily="34" charset="0"/>
              </a:rPr>
              <a:t>r</a:t>
            </a:r>
            <a:r>
              <a:rPr lang="en-US" sz="2000" baseline="-25000" dirty="0" smtClean="0">
                <a:latin typeface="Arial" pitchFamily="34" charset="0"/>
                <a:cs typeface="Arial" pitchFamily="34" charset="0"/>
              </a:rPr>
              <a:t>2</a:t>
            </a:r>
            <a:r>
              <a:rPr lang="en-US" sz="2000" dirty="0" smtClean="0">
                <a:latin typeface="Arial" pitchFamily="34" charset="0"/>
                <a:cs typeface="Arial" pitchFamily="34" charset="0"/>
              </a:rPr>
              <a:t> = (2, 2)</a:t>
            </a:r>
          </a:p>
          <a:p>
            <a:pPr marL="0" indent="0">
              <a:lnSpc>
                <a:spcPct val="120000"/>
              </a:lnSpc>
              <a:spcBef>
                <a:spcPts val="0"/>
              </a:spcBef>
              <a:buNone/>
              <a:defRPr/>
            </a:pPr>
            <a:r>
              <a:rPr lang="en-US" sz="2000" dirty="0" smtClean="0">
                <a:latin typeface="Arial" pitchFamily="34" charset="0"/>
                <a:cs typeface="Arial" pitchFamily="34" charset="0"/>
              </a:rPr>
              <a:t>d(r</a:t>
            </a:r>
            <a:r>
              <a:rPr lang="en-US" sz="2000" baseline="-25000" dirty="0" smtClean="0">
                <a:latin typeface="Arial" pitchFamily="34" charset="0"/>
                <a:cs typeface="Arial" pitchFamily="34" charset="0"/>
              </a:rPr>
              <a:t>2</a:t>
            </a:r>
            <a:r>
              <a:rPr lang="en-US" sz="2000" dirty="0" smtClean="0">
                <a:latin typeface="Arial" pitchFamily="34" charset="0"/>
                <a:cs typeface="Arial" pitchFamily="34" charset="0"/>
              </a:rPr>
              <a:t>, m</a:t>
            </a:r>
            <a:r>
              <a:rPr lang="en-US" sz="2000" baseline="-25000" dirty="0" smtClean="0">
                <a:latin typeface="Arial" pitchFamily="34" charset="0"/>
                <a:cs typeface="Arial" pitchFamily="34" charset="0"/>
              </a:rPr>
              <a:t>1</a:t>
            </a:r>
            <a:r>
              <a:rPr lang="en-US" sz="2000" dirty="0" smtClean="0">
                <a:latin typeface="Arial" pitchFamily="34" charset="0"/>
                <a:cs typeface="Arial" pitchFamily="34" charset="0"/>
              </a:rPr>
              <a:t>) = |2 - 1| + |2 - 2| = 1, d(r</a:t>
            </a:r>
            <a:r>
              <a:rPr lang="en-US" sz="2000" baseline="-25000" dirty="0" smtClean="0">
                <a:latin typeface="Arial" pitchFamily="34" charset="0"/>
                <a:cs typeface="Arial" pitchFamily="34" charset="0"/>
              </a:rPr>
              <a:t>2</a:t>
            </a:r>
            <a:r>
              <a:rPr lang="en-US" sz="2000" dirty="0" smtClean="0">
                <a:latin typeface="Arial" pitchFamily="34" charset="0"/>
                <a:cs typeface="Arial" pitchFamily="34" charset="0"/>
              </a:rPr>
              <a:t>, m</a:t>
            </a:r>
            <a:r>
              <a:rPr lang="en-US" sz="2000" baseline="-25000" dirty="0" smtClean="0">
                <a:latin typeface="Arial" pitchFamily="34" charset="0"/>
                <a:cs typeface="Arial" pitchFamily="34" charset="0"/>
              </a:rPr>
              <a:t>2</a:t>
            </a:r>
            <a:r>
              <a:rPr lang="en-US" sz="2000" dirty="0" smtClean="0">
                <a:latin typeface="Arial" pitchFamily="34" charset="0"/>
                <a:cs typeface="Arial" pitchFamily="34" charset="0"/>
              </a:rPr>
              <a:t>) = |2 - 2| + |2 - 4| </a:t>
            </a:r>
            <a:r>
              <a:rPr lang="en-US" sz="2000" smtClean="0">
                <a:latin typeface="Arial" pitchFamily="34" charset="0"/>
                <a:cs typeface="Arial" pitchFamily="34" charset="0"/>
              </a:rPr>
              <a:t>= 2 </a:t>
            </a:r>
            <a:r>
              <a:rPr lang="en-US" sz="2000" dirty="0" smtClean="0">
                <a:latin typeface="Arial" pitchFamily="34" charset="0"/>
                <a:ea typeface="Cambria Math"/>
                <a:cs typeface="Arial" pitchFamily="34" charset="0"/>
              </a:rPr>
              <a:t>⟹ r</a:t>
            </a:r>
            <a:r>
              <a:rPr lang="en-US" sz="2000" baseline="-25000" dirty="0" smtClean="0">
                <a:latin typeface="Arial" pitchFamily="34" charset="0"/>
                <a:ea typeface="Cambria Math"/>
                <a:cs typeface="Arial" pitchFamily="34" charset="0"/>
              </a:rPr>
              <a:t>2</a:t>
            </a:r>
            <a:r>
              <a:rPr lang="en-US" sz="2000" dirty="0" smtClean="0">
                <a:latin typeface="Arial" pitchFamily="34" charset="0"/>
                <a:ea typeface="Cambria Math"/>
                <a:cs typeface="Arial" pitchFamily="34" charset="0"/>
              </a:rPr>
              <a:t> ∈ C</a:t>
            </a:r>
            <a:r>
              <a:rPr lang="en-US" sz="2000" baseline="-25000" dirty="0" smtClean="0">
                <a:latin typeface="Arial" pitchFamily="34" charset="0"/>
                <a:ea typeface="Cambria Math"/>
                <a:cs typeface="Arial" pitchFamily="34" charset="0"/>
              </a:rPr>
              <a:t>1</a:t>
            </a:r>
            <a:r>
              <a:rPr lang="en-US" sz="2000" dirty="0" smtClean="0">
                <a:latin typeface="Arial" pitchFamily="34" charset="0"/>
                <a:ea typeface="Cambria Math"/>
                <a:cs typeface="Arial" pitchFamily="34" charset="0"/>
              </a:rPr>
              <a:t>  </a:t>
            </a:r>
          </a:p>
          <a:p>
            <a:pPr marL="0" indent="0">
              <a:lnSpc>
                <a:spcPct val="120000"/>
              </a:lnSpc>
              <a:spcBef>
                <a:spcPts val="0"/>
              </a:spcBef>
              <a:buNone/>
              <a:defRPr/>
            </a:pPr>
            <a:r>
              <a:rPr lang="en-US" sz="2000" dirty="0" smtClean="0">
                <a:latin typeface="Arial" pitchFamily="34" charset="0"/>
                <a:cs typeface="Arial" pitchFamily="34" charset="0"/>
              </a:rPr>
              <a:t>r</a:t>
            </a:r>
            <a:r>
              <a:rPr lang="en-US" sz="2000" baseline="-25000" dirty="0" smtClean="0">
                <a:latin typeface="Arial" pitchFamily="34" charset="0"/>
                <a:cs typeface="Arial" pitchFamily="34" charset="0"/>
              </a:rPr>
              <a:t>3</a:t>
            </a:r>
            <a:r>
              <a:rPr lang="en-US" sz="2000" dirty="0" smtClean="0">
                <a:latin typeface="Arial" pitchFamily="34" charset="0"/>
                <a:cs typeface="Arial" pitchFamily="34" charset="0"/>
              </a:rPr>
              <a:t> = (2, 3)</a:t>
            </a:r>
          </a:p>
          <a:p>
            <a:pPr marL="0" indent="0">
              <a:lnSpc>
                <a:spcPct val="120000"/>
              </a:lnSpc>
              <a:spcBef>
                <a:spcPts val="0"/>
              </a:spcBef>
              <a:buNone/>
              <a:defRPr/>
            </a:pPr>
            <a:r>
              <a:rPr lang="en-US" sz="2000" dirty="0" smtClean="0">
                <a:latin typeface="Arial" pitchFamily="34" charset="0"/>
                <a:cs typeface="Arial" pitchFamily="34" charset="0"/>
              </a:rPr>
              <a:t>d(r</a:t>
            </a:r>
            <a:r>
              <a:rPr lang="en-US" sz="2000" baseline="-25000" dirty="0" smtClean="0">
                <a:latin typeface="Arial" pitchFamily="34" charset="0"/>
                <a:cs typeface="Arial" pitchFamily="34" charset="0"/>
              </a:rPr>
              <a:t>3</a:t>
            </a:r>
            <a:r>
              <a:rPr lang="en-US" sz="2000" dirty="0" smtClean="0">
                <a:latin typeface="Arial" pitchFamily="34" charset="0"/>
                <a:cs typeface="Arial" pitchFamily="34" charset="0"/>
              </a:rPr>
              <a:t>, m</a:t>
            </a:r>
            <a:r>
              <a:rPr lang="en-US" sz="2000" baseline="-25000" dirty="0" smtClean="0">
                <a:latin typeface="Arial" pitchFamily="34" charset="0"/>
                <a:cs typeface="Arial" pitchFamily="34" charset="0"/>
              </a:rPr>
              <a:t>1</a:t>
            </a:r>
            <a:r>
              <a:rPr lang="en-US" sz="2000" dirty="0" smtClean="0">
                <a:latin typeface="Arial" pitchFamily="34" charset="0"/>
                <a:cs typeface="Arial" pitchFamily="34" charset="0"/>
              </a:rPr>
              <a:t>) = |2 - 1| + |3 - 2| = 2, d(r</a:t>
            </a:r>
            <a:r>
              <a:rPr lang="en-US" sz="2000" baseline="-25000" dirty="0" smtClean="0">
                <a:latin typeface="Arial" pitchFamily="34" charset="0"/>
                <a:cs typeface="Arial" pitchFamily="34" charset="0"/>
              </a:rPr>
              <a:t>3</a:t>
            </a:r>
            <a:r>
              <a:rPr lang="en-US" sz="2000" dirty="0" smtClean="0">
                <a:latin typeface="Arial" pitchFamily="34" charset="0"/>
                <a:cs typeface="Arial" pitchFamily="34" charset="0"/>
              </a:rPr>
              <a:t>, m</a:t>
            </a:r>
            <a:r>
              <a:rPr lang="en-US" sz="2000" baseline="-25000" dirty="0" smtClean="0">
                <a:latin typeface="Arial" pitchFamily="34" charset="0"/>
                <a:cs typeface="Arial" pitchFamily="34" charset="0"/>
              </a:rPr>
              <a:t>2</a:t>
            </a:r>
            <a:r>
              <a:rPr lang="en-US" sz="2000" dirty="0" smtClean="0">
                <a:latin typeface="Arial" pitchFamily="34" charset="0"/>
                <a:cs typeface="Arial" pitchFamily="34" charset="0"/>
              </a:rPr>
              <a:t>) = |2 - 2| + |3 - 4| = 1 </a:t>
            </a:r>
            <a:r>
              <a:rPr lang="en-US" sz="2000" dirty="0" smtClean="0">
                <a:latin typeface="Arial" pitchFamily="34" charset="0"/>
                <a:ea typeface="Cambria Math"/>
                <a:cs typeface="Arial" pitchFamily="34" charset="0"/>
              </a:rPr>
              <a:t>⟹ r</a:t>
            </a:r>
            <a:r>
              <a:rPr lang="en-US" sz="2000" baseline="-25000" dirty="0" smtClean="0">
                <a:latin typeface="Arial" pitchFamily="34" charset="0"/>
                <a:ea typeface="Cambria Math"/>
                <a:cs typeface="Arial" pitchFamily="34" charset="0"/>
              </a:rPr>
              <a:t>3</a:t>
            </a:r>
            <a:r>
              <a:rPr lang="en-US" sz="2000" dirty="0" smtClean="0">
                <a:latin typeface="Arial" pitchFamily="34" charset="0"/>
                <a:ea typeface="Cambria Math"/>
                <a:cs typeface="Arial" pitchFamily="34" charset="0"/>
              </a:rPr>
              <a:t> ∈ C</a:t>
            </a:r>
            <a:r>
              <a:rPr lang="en-US" sz="2000" baseline="-25000" dirty="0" smtClean="0">
                <a:latin typeface="Arial" pitchFamily="34" charset="0"/>
                <a:ea typeface="Cambria Math"/>
                <a:cs typeface="Arial" pitchFamily="34" charset="0"/>
              </a:rPr>
              <a:t>2</a:t>
            </a:r>
            <a:r>
              <a:rPr lang="en-US" sz="2000" dirty="0" smtClean="0">
                <a:latin typeface="Arial" pitchFamily="34" charset="0"/>
                <a:ea typeface="Cambria Math"/>
                <a:cs typeface="Arial" pitchFamily="34" charset="0"/>
              </a:rPr>
              <a:t>  </a:t>
            </a:r>
          </a:p>
          <a:p>
            <a:pPr marL="0" indent="0">
              <a:lnSpc>
                <a:spcPct val="120000"/>
              </a:lnSpc>
              <a:spcBef>
                <a:spcPts val="0"/>
              </a:spcBef>
              <a:buNone/>
              <a:defRPr/>
            </a:pPr>
            <a:r>
              <a:rPr lang="en-US" sz="2000" dirty="0" smtClean="0">
                <a:latin typeface="Arial" pitchFamily="34" charset="0"/>
                <a:cs typeface="Arial" pitchFamily="34" charset="0"/>
              </a:rPr>
              <a:t>r</a:t>
            </a:r>
            <a:r>
              <a:rPr lang="en-US" sz="2000" baseline="-25000" dirty="0" smtClean="0">
                <a:latin typeface="Arial" pitchFamily="34" charset="0"/>
                <a:cs typeface="Arial" pitchFamily="34" charset="0"/>
              </a:rPr>
              <a:t>4</a:t>
            </a:r>
            <a:r>
              <a:rPr lang="en-US" sz="2000" dirty="0" smtClean="0">
                <a:latin typeface="Arial" pitchFamily="34" charset="0"/>
                <a:cs typeface="Arial" pitchFamily="34" charset="0"/>
              </a:rPr>
              <a:t> = (3, 3)</a:t>
            </a:r>
          </a:p>
          <a:p>
            <a:pPr marL="0" indent="0">
              <a:lnSpc>
                <a:spcPct val="120000"/>
              </a:lnSpc>
              <a:spcBef>
                <a:spcPts val="0"/>
              </a:spcBef>
              <a:buNone/>
              <a:defRPr/>
            </a:pPr>
            <a:r>
              <a:rPr lang="en-US" sz="2000" dirty="0" smtClean="0">
                <a:latin typeface="Arial" pitchFamily="34" charset="0"/>
                <a:cs typeface="Arial" pitchFamily="34" charset="0"/>
              </a:rPr>
              <a:t>d(r</a:t>
            </a:r>
            <a:r>
              <a:rPr lang="en-US" sz="2000" baseline="-25000" dirty="0" smtClean="0">
                <a:latin typeface="Arial" pitchFamily="34" charset="0"/>
                <a:cs typeface="Arial" pitchFamily="34" charset="0"/>
              </a:rPr>
              <a:t>4</a:t>
            </a:r>
            <a:r>
              <a:rPr lang="en-US" sz="2000" dirty="0" smtClean="0">
                <a:latin typeface="Arial" pitchFamily="34" charset="0"/>
                <a:cs typeface="Arial" pitchFamily="34" charset="0"/>
              </a:rPr>
              <a:t>, m</a:t>
            </a:r>
            <a:r>
              <a:rPr lang="en-US" sz="2000" baseline="-25000" dirty="0" smtClean="0">
                <a:latin typeface="Arial" pitchFamily="34" charset="0"/>
                <a:cs typeface="Arial" pitchFamily="34" charset="0"/>
              </a:rPr>
              <a:t>1</a:t>
            </a:r>
            <a:r>
              <a:rPr lang="en-US" sz="2000" dirty="0" smtClean="0">
                <a:latin typeface="Arial" pitchFamily="34" charset="0"/>
                <a:cs typeface="Arial" pitchFamily="34" charset="0"/>
              </a:rPr>
              <a:t>) = |3 - 1| + |3 - 2| = 3, d(r</a:t>
            </a:r>
            <a:r>
              <a:rPr lang="en-US" sz="2000" baseline="-25000" dirty="0" smtClean="0">
                <a:latin typeface="Arial" pitchFamily="34" charset="0"/>
                <a:cs typeface="Arial" pitchFamily="34" charset="0"/>
              </a:rPr>
              <a:t>4</a:t>
            </a:r>
            <a:r>
              <a:rPr lang="en-US" sz="2000" dirty="0" smtClean="0">
                <a:latin typeface="Arial" pitchFamily="34" charset="0"/>
                <a:cs typeface="Arial" pitchFamily="34" charset="0"/>
              </a:rPr>
              <a:t>, m</a:t>
            </a:r>
            <a:r>
              <a:rPr lang="en-US" sz="2000" baseline="-25000" dirty="0" smtClean="0">
                <a:latin typeface="Arial" pitchFamily="34" charset="0"/>
                <a:cs typeface="Arial" pitchFamily="34" charset="0"/>
              </a:rPr>
              <a:t>2</a:t>
            </a:r>
            <a:r>
              <a:rPr lang="en-US" sz="2000" dirty="0" smtClean="0">
                <a:latin typeface="Arial" pitchFamily="34" charset="0"/>
                <a:cs typeface="Arial" pitchFamily="34" charset="0"/>
              </a:rPr>
              <a:t>) = |3 - 2| + |3 - 4| = 2 </a:t>
            </a:r>
            <a:r>
              <a:rPr lang="en-US" sz="2000" dirty="0" smtClean="0">
                <a:latin typeface="Arial" pitchFamily="34" charset="0"/>
                <a:ea typeface="Cambria Math"/>
                <a:cs typeface="Arial" pitchFamily="34" charset="0"/>
              </a:rPr>
              <a:t>⟹ r</a:t>
            </a:r>
            <a:r>
              <a:rPr lang="en-US" sz="2000" baseline="-25000" dirty="0">
                <a:latin typeface="Arial" pitchFamily="34" charset="0"/>
                <a:ea typeface="Cambria Math"/>
                <a:cs typeface="Arial" pitchFamily="34" charset="0"/>
              </a:rPr>
              <a:t>4</a:t>
            </a:r>
            <a:r>
              <a:rPr lang="en-US" sz="2000" dirty="0" smtClean="0">
                <a:latin typeface="Arial" pitchFamily="34" charset="0"/>
                <a:ea typeface="Cambria Math"/>
                <a:cs typeface="Arial" pitchFamily="34" charset="0"/>
              </a:rPr>
              <a:t> ∈ C</a:t>
            </a:r>
            <a:r>
              <a:rPr lang="en-US" sz="2000" baseline="-25000" dirty="0" smtClean="0">
                <a:latin typeface="Arial" pitchFamily="34" charset="0"/>
                <a:ea typeface="Cambria Math"/>
                <a:cs typeface="Arial" pitchFamily="34" charset="0"/>
              </a:rPr>
              <a:t>2</a:t>
            </a:r>
          </a:p>
          <a:p>
            <a:pPr marL="0" indent="0">
              <a:lnSpc>
                <a:spcPct val="120000"/>
              </a:lnSpc>
              <a:spcBef>
                <a:spcPts val="0"/>
              </a:spcBef>
              <a:buNone/>
              <a:defRPr/>
            </a:pPr>
            <a:r>
              <a:rPr lang="en-US" sz="2000" dirty="0" smtClean="0">
                <a:latin typeface="Arial" pitchFamily="34" charset="0"/>
                <a:cs typeface="Arial" pitchFamily="34" charset="0"/>
              </a:rPr>
              <a:t>r</a:t>
            </a:r>
            <a:r>
              <a:rPr lang="en-US" sz="2000" baseline="-25000" dirty="0" smtClean="0">
                <a:latin typeface="Arial" pitchFamily="34" charset="0"/>
                <a:cs typeface="Arial" pitchFamily="34" charset="0"/>
              </a:rPr>
              <a:t>5</a:t>
            </a:r>
            <a:r>
              <a:rPr lang="en-US" sz="2000" dirty="0" smtClean="0">
                <a:latin typeface="Arial" pitchFamily="34" charset="0"/>
                <a:cs typeface="Arial" pitchFamily="34" charset="0"/>
              </a:rPr>
              <a:t> = (3, 4)</a:t>
            </a:r>
          </a:p>
          <a:p>
            <a:pPr marL="0" indent="0">
              <a:lnSpc>
                <a:spcPct val="120000"/>
              </a:lnSpc>
              <a:spcBef>
                <a:spcPts val="0"/>
              </a:spcBef>
              <a:buNone/>
              <a:defRPr/>
            </a:pPr>
            <a:r>
              <a:rPr lang="en-US" sz="2000" dirty="0" smtClean="0">
                <a:latin typeface="Arial" pitchFamily="34" charset="0"/>
                <a:cs typeface="Arial" pitchFamily="34" charset="0"/>
              </a:rPr>
              <a:t>d(r</a:t>
            </a:r>
            <a:r>
              <a:rPr lang="en-US" sz="2000" baseline="-25000" dirty="0" smtClean="0">
                <a:latin typeface="Arial" pitchFamily="34" charset="0"/>
                <a:cs typeface="Arial" pitchFamily="34" charset="0"/>
              </a:rPr>
              <a:t>5</a:t>
            </a:r>
            <a:r>
              <a:rPr lang="en-US" sz="2000" dirty="0" smtClean="0">
                <a:latin typeface="Arial" pitchFamily="34" charset="0"/>
                <a:cs typeface="Arial" pitchFamily="34" charset="0"/>
              </a:rPr>
              <a:t>, m</a:t>
            </a:r>
            <a:r>
              <a:rPr lang="en-US" sz="2000" baseline="-25000" dirty="0" smtClean="0">
                <a:latin typeface="Arial" pitchFamily="34" charset="0"/>
                <a:cs typeface="Arial" pitchFamily="34" charset="0"/>
              </a:rPr>
              <a:t>1</a:t>
            </a:r>
            <a:r>
              <a:rPr lang="en-US" sz="2000" dirty="0" smtClean="0">
                <a:latin typeface="Arial" pitchFamily="34" charset="0"/>
                <a:cs typeface="Arial" pitchFamily="34" charset="0"/>
              </a:rPr>
              <a:t>) = |3 - 1| + |4 - 2| = 4, d(r</a:t>
            </a:r>
            <a:r>
              <a:rPr lang="en-US" sz="2000" baseline="-25000" dirty="0" smtClean="0">
                <a:latin typeface="Arial" pitchFamily="34" charset="0"/>
                <a:cs typeface="Arial" pitchFamily="34" charset="0"/>
              </a:rPr>
              <a:t>5</a:t>
            </a:r>
            <a:r>
              <a:rPr lang="en-US" sz="2000" dirty="0" smtClean="0">
                <a:latin typeface="Arial" pitchFamily="34" charset="0"/>
                <a:cs typeface="Arial" pitchFamily="34" charset="0"/>
              </a:rPr>
              <a:t>, m</a:t>
            </a:r>
            <a:r>
              <a:rPr lang="en-US" sz="2000" baseline="-25000" dirty="0" smtClean="0">
                <a:latin typeface="Arial" pitchFamily="34" charset="0"/>
                <a:cs typeface="Arial" pitchFamily="34" charset="0"/>
              </a:rPr>
              <a:t>2</a:t>
            </a:r>
            <a:r>
              <a:rPr lang="en-US" sz="2000" dirty="0" smtClean="0">
                <a:latin typeface="Arial" pitchFamily="34" charset="0"/>
                <a:cs typeface="Arial" pitchFamily="34" charset="0"/>
              </a:rPr>
              <a:t>) = |3 - 2| + |4 - 4| = 1 </a:t>
            </a:r>
            <a:r>
              <a:rPr lang="en-US" sz="2000" dirty="0" smtClean="0">
                <a:latin typeface="Arial" pitchFamily="34" charset="0"/>
                <a:ea typeface="Cambria Math"/>
                <a:cs typeface="Arial" pitchFamily="34" charset="0"/>
              </a:rPr>
              <a:t>⟹ r</a:t>
            </a:r>
            <a:r>
              <a:rPr lang="en-US" sz="2000" baseline="-25000" dirty="0">
                <a:latin typeface="Arial" pitchFamily="34" charset="0"/>
                <a:ea typeface="Cambria Math"/>
                <a:cs typeface="Arial" pitchFamily="34" charset="0"/>
              </a:rPr>
              <a:t>5</a:t>
            </a:r>
            <a:r>
              <a:rPr lang="en-US" sz="2000" dirty="0" smtClean="0">
                <a:latin typeface="Arial" pitchFamily="34" charset="0"/>
                <a:ea typeface="Cambria Math"/>
                <a:cs typeface="Arial" pitchFamily="34" charset="0"/>
              </a:rPr>
              <a:t> ∈ C</a:t>
            </a:r>
            <a:r>
              <a:rPr lang="en-US" sz="2000" baseline="-25000" dirty="0" smtClean="0">
                <a:latin typeface="Arial" pitchFamily="34" charset="0"/>
                <a:ea typeface="Cambria Math"/>
                <a:cs typeface="Arial" pitchFamily="34" charset="0"/>
              </a:rPr>
              <a:t>2</a:t>
            </a:r>
          </a:p>
          <a:p>
            <a:pPr marL="0" indent="0" algn="just">
              <a:lnSpc>
                <a:spcPct val="120000"/>
              </a:lnSpc>
              <a:spcBef>
                <a:spcPts val="0"/>
              </a:spcBef>
              <a:buNone/>
              <a:defRPr/>
            </a:pPr>
            <a:r>
              <a:rPr lang="en-US" sz="2000" dirty="0" smtClean="0">
                <a:latin typeface="Arial" pitchFamily="34" charset="0"/>
                <a:ea typeface="Cambria Math"/>
                <a:cs typeface="Arial" pitchFamily="34" charset="0"/>
              </a:rPr>
              <a:t>Ta </a:t>
            </a:r>
            <a:r>
              <a:rPr lang="en-US" sz="2000" dirty="0" err="1" smtClean="0">
                <a:latin typeface="Arial" pitchFamily="34" charset="0"/>
                <a:ea typeface="Cambria Math"/>
                <a:cs typeface="Arial" pitchFamily="34" charset="0"/>
              </a:rPr>
              <a:t>thu</a:t>
            </a:r>
            <a:r>
              <a:rPr lang="en-US" sz="2000" dirty="0" smtClean="0">
                <a:latin typeface="Arial" pitchFamily="34" charset="0"/>
                <a:ea typeface="Cambria Math"/>
                <a:cs typeface="Arial" pitchFamily="34" charset="0"/>
              </a:rPr>
              <a:t> </a:t>
            </a:r>
            <a:r>
              <a:rPr lang="en-US" sz="2000" dirty="0" err="1" smtClean="0">
                <a:latin typeface="Arial" pitchFamily="34" charset="0"/>
                <a:ea typeface="Cambria Math"/>
                <a:cs typeface="Arial" pitchFamily="34" charset="0"/>
              </a:rPr>
              <a:t>được</a:t>
            </a:r>
            <a:r>
              <a:rPr lang="en-US" sz="2000" dirty="0" smtClean="0">
                <a:latin typeface="Arial" pitchFamily="34" charset="0"/>
                <a:ea typeface="Cambria Math"/>
                <a:cs typeface="Arial" pitchFamily="34" charset="0"/>
              </a:rPr>
              <a:t> 2 </a:t>
            </a:r>
            <a:r>
              <a:rPr lang="en-US" sz="2000" dirty="0" err="1" smtClean="0">
                <a:latin typeface="Arial" pitchFamily="34" charset="0"/>
                <a:ea typeface="Cambria Math"/>
                <a:cs typeface="Arial" pitchFamily="34" charset="0"/>
              </a:rPr>
              <a:t>cụm</a:t>
            </a:r>
            <a:r>
              <a:rPr lang="en-US" sz="2000" dirty="0" smtClean="0">
                <a:latin typeface="Arial" pitchFamily="34" charset="0"/>
                <a:ea typeface="Cambria Math"/>
                <a:cs typeface="Arial" pitchFamily="34" charset="0"/>
              </a:rPr>
              <a:t>: C</a:t>
            </a:r>
            <a:r>
              <a:rPr lang="en-US" sz="2000" baseline="-25000" dirty="0" smtClean="0">
                <a:latin typeface="Arial" pitchFamily="34" charset="0"/>
                <a:ea typeface="Cambria Math"/>
                <a:cs typeface="Arial" pitchFamily="34" charset="0"/>
              </a:rPr>
              <a:t>1</a:t>
            </a:r>
            <a:r>
              <a:rPr lang="en-US" sz="2000" dirty="0" smtClean="0">
                <a:latin typeface="Arial" pitchFamily="34" charset="0"/>
                <a:ea typeface="Cambria Math"/>
                <a:cs typeface="Arial" pitchFamily="34" charset="0"/>
              </a:rPr>
              <a:t> = {r</a:t>
            </a:r>
            <a:r>
              <a:rPr lang="en-US" sz="2000" baseline="-25000" dirty="0" smtClean="0">
                <a:latin typeface="Arial" pitchFamily="34" charset="0"/>
                <a:ea typeface="Cambria Math"/>
                <a:cs typeface="Arial" pitchFamily="34" charset="0"/>
              </a:rPr>
              <a:t>1</a:t>
            </a:r>
            <a:r>
              <a:rPr lang="en-US" sz="2000" dirty="0" smtClean="0">
                <a:latin typeface="Arial" pitchFamily="34" charset="0"/>
                <a:ea typeface="Cambria Math"/>
                <a:cs typeface="Arial" pitchFamily="34" charset="0"/>
              </a:rPr>
              <a:t>, r</a:t>
            </a:r>
            <a:r>
              <a:rPr lang="en-US" sz="2000" baseline="-25000" dirty="0" smtClean="0">
                <a:latin typeface="Arial" pitchFamily="34" charset="0"/>
                <a:ea typeface="Cambria Math"/>
                <a:cs typeface="Arial" pitchFamily="34" charset="0"/>
              </a:rPr>
              <a:t>2</a:t>
            </a:r>
            <a:r>
              <a:rPr lang="en-US" sz="2000" dirty="0" smtClean="0">
                <a:latin typeface="Arial" pitchFamily="34" charset="0"/>
                <a:ea typeface="Cambria Math"/>
                <a:cs typeface="Arial" pitchFamily="34" charset="0"/>
              </a:rPr>
              <a:t>} </a:t>
            </a:r>
            <a:r>
              <a:rPr lang="en-US" sz="2000" dirty="0" err="1" smtClean="0">
                <a:latin typeface="Arial" pitchFamily="34" charset="0"/>
                <a:ea typeface="Cambria Math"/>
                <a:cs typeface="Arial" pitchFamily="34" charset="0"/>
              </a:rPr>
              <a:t>và</a:t>
            </a:r>
            <a:r>
              <a:rPr lang="en-US" sz="2000" dirty="0" smtClean="0">
                <a:latin typeface="Arial" pitchFamily="34" charset="0"/>
                <a:ea typeface="Cambria Math"/>
                <a:cs typeface="Arial" pitchFamily="34" charset="0"/>
              </a:rPr>
              <a:t> C</a:t>
            </a:r>
            <a:r>
              <a:rPr lang="en-US" sz="2000" baseline="-25000" dirty="0" smtClean="0">
                <a:latin typeface="Arial" pitchFamily="34" charset="0"/>
                <a:ea typeface="Cambria Math"/>
                <a:cs typeface="Arial" pitchFamily="34" charset="0"/>
              </a:rPr>
              <a:t>2</a:t>
            </a:r>
            <a:r>
              <a:rPr lang="en-US" sz="2000" dirty="0" smtClean="0">
                <a:latin typeface="Arial" pitchFamily="34" charset="0"/>
                <a:ea typeface="Cambria Math"/>
                <a:cs typeface="Arial" pitchFamily="34" charset="0"/>
              </a:rPr>
              <a:t> = {r</a:t>
            </a:r>
            <a:r>
              <a:rPr lang="en-US" sz="2000" baseline="-25000" dirty="0" smtClean="0">
                <a:latin typeface="Arial" pitchFamily="34" charset="0"/>
                <a:ea typeface="Cambria Math"/>
                <a:cs typeface="Arial" pitchFamily="34" charset="0"/>
              </a:rPr>
              <a:t>3</a:t>
            </a:r>
            <a:r>
              <a:rPr lang="en-US" sz="2000" dirty="0" smtClean="0">
                <a:latin typeface="Arial" pitchFamily="34" charset="0"/>
                <a:ea typeface="Cambria Math"/>
                <a:cs typeface="Arial" pitchFamily="34" charset="0"/>
              </a:rPr>
              <a:t>, r</a:t>
            </a:r>
            <a:r>
              <a:rPr lang="en-US" sz="2000" baseline="-25000" dirty="0" smtClean="0">
                <a:latin typeface="Arial" pitchFamily="34" charset="0"/>
                <a:ea typeface="Cambria Math"/>
                <a:cs typeface="Arial" pitchFamily="34" charset="0"/>
              </a:rPr>
              <a:t>4</a:t>
            </a:r>
            <a:r>
              <a:rPr lang="en-US" sz="2000" dirty="0" smtClean="0">
                <a:latin typeface="Arial" pitchFamily="34" charset="0"/>
                <a:ea typeface="Cambria Math"/>
                <a:cs typeface="Arial" pitchFamily="34" charset="0"/>
              </a:rPr>
              <a:t> , r</a:t>
            </a:r>
            <a:r>
              <a:rPr lang="en-US" sz="2000" baseline="-25000" dirty="0" smtClean="0">
                <a:latin typeface="Arial" pitchFamily="34" charset="0"/>
                <a:ea typeface="Cambria Math"/>
                <a:cs typeface="Arial" pitchFamily="34" charset="0"/>
              </a:rPr>
              <a:t>5</a:t>
            </a:r>
            <a:r>
              <a:rPr lang="en-US" sz="2000" dirty="0" smtClean="0">
                <a:latin typeface="Arial" pitchFamily="34" charset="0"/>
                <a:ea typeface="Cambria Math"/>
                <a:cs typeface="Arial" pitchFamily="34" charset="0"/>
              </a:rPr>
              <a:t> , r</a:t>
            </a:r>
            <a:r>
              <a:rPr lang="en-US" sz="2000" baseline="-25000" dirty="0" smtClean="0">
                <a:latin typeface="Arial" pitchFamily="34" charset="0"/>
                <a:ea typeface="Cambria Math"/>
                <a:cs typeface="Arial" pitchFamily="34" charset="0"/>
              </a:rPr>
              <a:t>6</a:t>
            </a:r>
            <a:r>
              <a:rPr lang="en-US" sz="2000" dirty="0" smtClean="0">
                <a:latin typeface="Arial" pitchFamily="34" charset="0"/>
                <a:ea typeface="Cambria Math"/>
                <a:cs typeface="Arial" pitchFamily="34" charset="0"/>
              </a:rPr>
              <a:t>}</a:t>
            </a:r>
          </a:p>
          <a:p>
            <a:pPr marL="0" indent="0" algn="just">
              <a:lnSpc>
                <a:spcPct val="120000"/>
              </a:lnSpc>
              <a:spcBef>
                <a:spcPts val="0"/>
              </a:spcBef>
              <a:buFont typeface="Wingdings 2" pitchFamily="18" charset="2"/>
              <a:buNone/>
              <a:defRPr/>
            </a:pPr>
            <a:r>
              <a:rPr lang="en-US" sz="2000" dirty="0" err="1" smtClean="0">
                <a:latin typeface="Arial" pitchFamily="34" charset="0"/>
                <a:cs typeface="Arial" pitchFamily="34" charset="0"/>
              </a:rPr>
              <a:t>Cập</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nhật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trọng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tâm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cụm</a:t>
            </a:r>
            <a:r>
              <a:rPr lang="en-US" sz="2000" dirty="0" smtClean="0">
                <a:latin typeface="Arial" pitchFamily="34" charset="0"/>
                <a:cs typeface="Arial" pitchFamily="34" charset="0"/>
              </a:rPr>
              <a:t>: </a:t>
            </a:r>
          </a:p>
          <a:p>
            <a:pPr marL="0" indent="0" algn="just">
              <a:spcBef>
                <a:spcPts val="0"/>
              </a:spcBef>
              <a:buFont typeface="Wingdings 2" pitchFamily="18" charset="2"/>
              <a:buNone/>
              <a:defRPr/>
            </a:pPr>
            <a:r>
              <a:rPr lang="en-US" sz="2000" dirty="0" smtClean="0">
                <a:latin typeface="Arial" pitchFamily="34" charset="0"/>
                <a:cs typeface="Arial" pitchFamily="34" charset="0"/>
              </a:rPr>
              <a:t> </a:t>
            </a:r>
          </a:p>
          <a:p>
            <a:pPr marL="0" indent="0" algn="just">
              <a:spcBef>
                <a:spcPts val="0"/>
              </a:spcBef>
              <a:buFont typeface="Wingdings 2" pitchFamily="18" charset="2"/>
              <a:buNone/>
              <a:defRPr/>
            </a:pPr>
            <a:endParaRPr lang="en-US" sz="2000" baseline="30000" dirty="0" smtClean="0">
              <a:latin typeface="Arial" pitchFamily="34" charset="0"/>
              <a:cs typeface="Arial" pitchFamily="34" charset="0"/>
            </a:endParaRPr>
          </a:p>
          <a:p>
            <a:pPr marL="0" indent="0" algn="just">
              <a:spcBef>
                <a:spcPts val="0"/>
              </a:spcBef>
              <a:buFont typeface="Wingdings 2" pitchFamily="18" charset="2"/>
              <a:buNone/>
              <a:defRPr/>
            </a:pPr>
            <a:endParaRPr lang="en-US" sz="2000" baseline="30000" dirty="0" smtClean="0">
              <a:latin typeface="Arial" pitchFamily="34" charset="0"/>
              <a:cs typeface="Arial" pitchFamily="34" charset="0"/>
            </a:endParaRPr>
          </a:p>
          <a:p>
            <a:pPr marL="0" indent="0" algn="just">
              <a:spcBef>
                <a:spcPts val="0"/>
              </a:spcBef>
              <a:buFont typeface="Wingdings 2" pitchFamily="18" charset="2"/>
              <a:buNone/>
              <a:defRPr/>
            </a:pPr>
            <a:endParaRPr lang="en-US" sz="2000" baseline="30000" dirty="0" smtClean="0">
              <a:latin typeface="Arial" pitchFamily="34" charset="0"/>
              <a:cs typeface="Arial" pitchFamily="34" charset="0"/>
            </a:endParaRPr>
          </a:p>
          <a:p>
            <a:pPr marL="0" indent="0" algn="just">
              <a:spcBef>
                <a:spcPts val="0"/>
              </a:spcBef>
              <a:buFont typeface="Wingdings 2" pitchFamily="18" charset="2"/>
              <a:buNone/>
              <a:defRPr/>
            </a:pPr>
            <a:endParaRPr lang="en-US" sz="2000" dirty="0" smtClean="0">
              <a:latin typeface="Arial" pitchFamily="34" charset="0"/>
              <a:cs typeface="Arial" pitchFamily="34" charset="0"/>
            </a:endParaRPr>
          </a:p>
          <a:p>
            <a:pPr marL="0" indent="0" algn="just">
              <a:spcBef>
                <a:spcPts val="0"/>
              </a:spcBef>
              <a:buFont typeface="Wingdings 2" pitchFamily="18" charset="2"/>
              <a:buNone/>
              <a:defRPr/>
            </a:pPr>
            <a:endParaRPr lang="en-US" sz="2000" dirty="0" smtClean="0">
              <a:latin typeface="Arial" pitchFamily="34" charset="0"/>
              <a:cs typeface="Arial" pitchFamily="34" charset="0"/>
            </a:endParaRPr>
          </a:p>
        </p:txBody>
      </p:sp>
      <p:graphicFrame>
        <p:nvGraphicFramePr>
          <p:cNvPr id="7" name="Object 6"/>
          <p:cNvGraphicFramePr>
            <a:graphicFrameLocks noChangeAspect="1"/>
          </p:cNvGraphicFramePr>
          <p:nvPr/>
        </p:nvGraphicFramePr>
        <p:xfrm>
          <a:off x="2438400" y="4724400"/>
          <a:ext cx="2743201" cy="728662"/>
        </p:xfrm>
        <a:graphic>
          <a:graphicData uri="http://schemas.openxmlformats.org/presentationml/2006/ole">
            <mc:AlternateContent xmlns:mc="http://schemas.openxmlformats.org/markup-compatibility/2006">
              <mc:Choice xmlns:v="urn:schemas-microsoft-com:vml" Requires="v">
                <p:oleObj spid="_x0000_s86107" name="Equation" r:id="rId3" imgW="1625400" imgH="431640" progId="Equation.DSMT4">
                  <p:embed/>
                </p:oleObj>
              </mc:Choice>
              <mc:Fallback>
                <p:oleObj name="Equation" r:id="rId3" imgW="1625400" imgH="43164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8400" y="4724400"/>
                        <a:ext cx="2743201" cy="7286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6020" name="Object 4"/>
          <p:cNvGraphicFramePr>
            <a:graphicFrameLocks noChangeAspect="1"/>
          </p:cNvGraphicFramePr>
          <p:nvPr/>
        </p:nvGraphicFramePr>
        <p:xfrm>
          <a:off x="2447925" y="5562600"/>
          <a:ext cx="4222750" cy="728663"/>
        </p:xfrm>
        <a:graphic>
          <a:graphicData uri="http://schemas.openxmlformats.org/presentationml/2006/ole">
            <mc:AlternateContent xmlns:mc="http://schemas.openxmlformats.org/markup-compatibility/2006">
              <mc:Choice xmlns:v="urn:schemas-microsoft-com:vml" Requires="v">
                <p:oleObj spid="_x0000_s86108" name="Equation" r:id="rId5" imgW="2501640" imgH="431640" progId="Equation.DSMT4">
                  <p:embed/>
                </p:oleObj>
              </mc:Choice>
              <mc:Fallback>
                <p:oleObj name="Equation" r:id="rId5" imgW="2501640" imgH="431640" progId="Equation.DSMT4">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47925" y="5562600"/>
                        <a:ext cx="4222750" cy="728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73A9276-7146-4170-8D10-C5BB2251BA46}" type="slidenum">
              <a:rPr lang="en-US" smtClean="0"/>
              <a:pPr>
                <a:defRPr/>
              </a:pPr>
              <a:t>13</a:t>
            </a:fld>
            <a:endParaRPr lang="en-US"/>
          </a:p>
        </p:txBody>
      </p:sp>
      <p:sp>
        <p:nvSpPr>
          <p:cNvPr id="5" name="Content Placeholder 2"/>
          <p:cNvSpPr>
            <a:spLocks noGrp="1"/>
          </p:cNvSpPr>
          <p:nvPr>
            <p:ph sz="quarter" idx="1"/>
          </p:nvPr>
        </p:nvSpPr>
        <p:spPr>
          <a:xfrm>
            <a:off x="76200" y="76200"/>
            <a:ext cx="9067800" cy="6781800"/>
          </a:xfrm>
        </p:spPr>
        <p:txBody>
          <a:bodyPr/>
          <a:lstStyle/>
          <a:p>
            <a:pPr marL="0" indent="0">
              <a:lnSpc>
                <a:spcPct val="120000"/>
              </a:lnSpc>
              <a:spcBef>
                <a:spcPts val="0"/>
              </a:spcBef>
              <a:buFont typeface="Wingdings 2" pitchFamily="18" charset="2"/>
              <a:buNone/>
              <a:defRPr/>
            </a:pPr>
            <a:r>
              <a:rPr lang="en-US" sz="2000" dirty="0" err="1" smtClean="0">
                <a:latin typeface="Arial" pitchFamily="34" charset="0"/>
                <a:cs typeface="Arial" pitchFamily="34" charset="0"/>
              </a:rPr>
              <a:t>Với</a:t>
            </a:r>
            <a:r>
              <a:rPr lang="en-US" sz="2000" dirty="0" smtClean="0">
                <a:latin typeface="Arial" pitchFamily="34" charset="0"/>
                <a:cs typeface="Arial" pitchFamily="34" charset="0"/>
              </a:rPr>
              <a:t> m</a:t>
            </a:r>
            <a:r>
              <a:rPr lang="en-US" sz="2000" baseline="-25000" dirty="0" smtClean="0">
                <a:latin typeface="Arial" pitchFamily="34" charset="0"/>
                <a:cs typeface="Arial" pitchFamily="34" charset="0"/>
              </a:rPr>
              <a:t>1</a:t>
            </a:r>
            <a:r>
              <a:rPr lang="en-US" sz="2000" dirty="0" smtClean="0">
                <a:latin typeface="Arial" pitchFamily="34" charset="0"/>
                <a:cs typeface="Arial" pitchFamily="34" charset="0"/>
              </a:rPr>
              <a:t> = (1.5, 2), m</a:t>
            </a:r>
            <a:r>
              <a:rPr lang="en-US" sz="2000" baseline="-25000" dirty="0" smtClean="0">
                <a:latin typeface="Arial" pitchFamily="34" charset="0"/>
                <a:cs typeface="Arial" pitchFamily="34" charset="0"/>
              </a:rPr>
              <a:t>2</a:t>
            </a:r>
            <a:r>
              <a:rPr lang="en-US" sz="2000" dirty="0" smtClean="0">
                <a:latin typeface="Arial" pitchFamily="34" charset="0"/>
                <a:cs typeface="Arial" pitchFamily="34" charset="0"/>
              </a:rPr>
              <a:t> = (2.5, 3.5)</a:t>
            </a:r>
          </a:p>
          <a:p>
            <a:pPr marL="0" indent="0">
              <a:lnSpc>
                <a:spcPct val="120000"/>
              </a:lnSpc>
              <a:spcBef>
                <a:spcPts val="0"/>
              </a:spcBef>
              <a:buFont typeface="Wingdings 2" pitchFamily="18" charset="2"/>
              <a:buNone/>
              <a:defRPr/>
            </a:pPr>
            <a:r>
              <a:rPr lang="en-US" sz="2000" b="1" dirty="0" err="1" smtClean="0">
                <a:latin typeface="Arial" pitchFamily="34" charset="0"/>
                <a:cs typeface="Arial" pitchFamily="34" charset="0"/>
              </a:rPr>
              <a:t>Lần</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lặp</a:t>
            </a:r>
            <a:r>
              <a:rPr lang="en-US" sz="2000" b="1" dirty="0" smtClean="0">
                <a:latin typeface="Arial" pitchFamily="34" charset="0"/>
                <a:cs typeface="Arial" pitchFamily="34" charset="0"/>
              </a:rPr>
              <a:t> 2</a:t>
            </a:r>
            <a:r>
              <a:rPr lang="en-US" sz="2000" dirty="0" smtClean="0">
                <a:latin typeface="Arial" pitchFamily="34" charset="0"/>
                <a:cs typeface="Arial" pitchFamily="34" charset="0"/>
              </a:rPr>
              <a:t>: </a:t>
            </a:r>
          </a:p>
          <a:p>
            <a:pPr marL="0" indent="0">
              <a:lnSpc>
                <a:spcPct val="120000"/>
              </a:lnSpc>
              <a:spcBef>
                <a:spcPts val="0"/>
              </a:spcBef>
              <a:buFont typeface="Wingdings 2" pitchFamily="18" charset="2"/>
              <a:buNone/>
              <a:defRPr/>
            </a:pPr>
            <a:r>
              <a:rPr lang="en-US" sz="2000" dirty="0" smtClean="0">
                <a:latin typeface="Arial" pitchFamily="34" charset="0"/>
                <a:cs typeface="Arial" pitchFamily="34" charset="0"/>
              </a:rPr>
              <a:t>r</a:t>
            </a:r>
            <a:r>
              <a:rPr lang="en-US" sz="2000" baseline="-25000" dirty="0" smtClean="0">
                <a:latin typeface="Arial" pitchFamily="34" charset="0"/>
                <a:cs typeface="Arial" pitchFamily="34" charset="0"/>
              </a:rPr>
              <a:t>1</a:t>
            </a:r>
            <a:r>
              <a:rPr lang="en-US" sz="2000" dirty="0" smtClean="0">
                <a:latin typeface="Arial" pitchFamily="34" charset="0"/>
                <a:cs typeface="Arial" pitchFamily="34" charset="0"/>
              </a:rPr>
              <a:t> = (1, 2)</a:t>
            </a:r>
          </a:p>
          <a:p>
            <a:pPr marL="0" indent="0">
              <a:lnSpc>
                <a:spcPct val="120000"/>
              </a:lnSpc>
              <a:spcBef>
                <a:spcPts val="0"/>
              </a:spcBef>
              <a:buNone/>
              <a:defRPr/>
            </a:pPr>
            <a:r>
              <a:rPr lang="en-US" sz="2000" dirty="0" smtClean="0">
                <a:latin typeface="Arial" pitchFamily="34" charset="0"/>
                <a:cs typeface="Arial" pitchFamily="34" charset="0"/>
              </a:rPr>
              <a:t>d(r</a:t>
            </a:r>
            <a:r>
              <a:rPr lang="en-US" sz="2000" baseline="-25000" dirty="0" smtClean="0">
                <a:latin typeface="Arial" pitchFamily="34" charset="0"/>
                <a:cs typeface="Arial" pitchFamily="34" charset="0"/>
              </a:rPr>
              <a:t>1</a:t>
            </a:r>
            <a:r>
              <a:rPr lang="en-US" sz="2000" dirty="0" smtClean="0">
                <a:latin typeface="Arial" pitchFamily="34" charset="0"/>
                <a:cs typeface="Arial" pitchFamily="34" charset="0"/>
              </a:rPr>
              <a:t>, m</a:t>
            </a:r>
            <a:r>
              <a:rPr lang="en-US" sz="2000" baseline="-25000" dirty="0" smtClean="0">
                <a:latin typeface="Arial" pitchFamily="34" charset="0"/>
                <a:cs typeface="Arial" pitchFamily="34" charset="0"/>
              </a:rPr>
              <a:t>1</a:t>
            </a:r>
            <a:r>
              <a:rPr lang="en-US" sz="2000" dirty="0" smtClean="0">
                <a:latin typeface="Arial" pitchFamily="34" charset="0"/>
                <a:cs typeface="Arial" pitchFamily="34" charset="0"/>
              </a:rPr>
              <a:t>) = |1 - 1.5| + |2 - 2| = 0.5, d(r</a:t>
            </a:r>
            <a:r>
              <a:rPr lang="en-US" sz="2000" baseline="-25000" dirty="0" smtClean="0">
                <a:latin typeface="Arial" pitchFamily="34" charset="0"/>
                <a:cs typeface="Arial" pitchFamily="34" charset="0"/>
              </a:rPr>
              <a:t>1</a:t>
            </a:r>
            <a:r>
              <a:rPr lang="en-US" sz="2000" dirty="0" smtClean="0">
                <a:latin typeface="Arial" pitchFamily="34" charset="0"/>
                <a:cs typeface="Arial" pitchFamily="34" charset="0"/>
              </a:rPr>
              <a:t>, m</a:t>
            </a:r>
            <a:r>
              <a:rPr lang="en-US" sz="2000" baseline="-25000" dirty="0" smtClean="0">
                <a:latin typeface="Arial" pitchFamily="34" charset="0"/>
                <a:cs typeface="Arial" pitchFamily="34" charset="0"/>
              </a:rPr>
              <a:t>2</a:t>
            </a:r>
            <a:r>
              <a:rPr lang="en-US" sz="2000" dirty="0" smtClean="0">
                <a:latin typeface="Arial" pitchFamily="34" charset="0"/>
                <a:cs typeface="Arial" pitchFamily="34" charset="0"/>
              </a:rPr>
              <a:t>) = |1 - 2.5| + |2 - 3.5| = 3 </a:t>
            </a:r>
            <a:r>
              <a:rPr lang="en-US" sz="2000" dirty="0" smtClean="0">
                <a:latin typeface="Arial" pitchFamily="34" charset="0"/>
                <a:ea typeface="Cambria Math"/>
                <a:cs typeface="Arial" pitchFamily="34" charset="0"/>
              </a:rPr>
              <a:t>⟹ r</a:t>
            </a:r>
            <a:r>
              <a:rPr lang="en-US" sz="2000" baseline="-25000" dirty="0" smtClean="0">
                <a:latin typeface="Arial" pitchFamily="34" charset="0"/>
                <a:ea typeface="Cambria Math"/>
                <a:cs typeface="Arial" pitchFamily="34" charset="0"/>
              </a:rPr>
              <a:t>1</a:t>
            </a:r>
            <a:r>
              <a:rPr lang="en-US" sz="2000" dirty="0" smtClean="0">
                <a:latin typeface="Arial" pitchFamily="34" charset="0"/>
                <a:ea typeface="Cambria Math"/>
                <a:cs typeface="Arial" pitchFamily="34" charset="0"/>
              </a:rPr>
              <a:t> ∈ C</a:t>
            </a:r>
            <a:r>
              <a:rPr lang="en-US" sz="2000" baseline="-25000" dirty="0" smtClean="0">
                <a:latin typeface="Arial" pitchFamily="34" charset="0"/>
                <a:ea typeface="Cambria Math"/>
                <a:cs typeface="Arial" pitchFamily="34" charset="0"/>
              </a:rPr>
              <a:t>1</a:t>
            </a:r>
            <a:r>
              <a:rPr lang="en-US" sz="2000" dirty="0" smtClean="0">
                <a:latin typeface="Arial" pitchFamily="34" charset="0"/>
                <a:ea typeface="Cambria Math"/>
                <a:cs typeface="Arial" pitchFamily="34" charset="0"/>
              </a:rPr>
              <a:t>  </a:t>
            </a:r>
          </a:p>
          <a:p>
            <a:pPr marL="0" indent="0">
              <a:lnSpc>
                <a:spcPct val="120000"/>
              </a:lnSpc>
              <a:spcBef>
                <a:spcPts val="0"/>
              </a:spcBef>
              <a:buNone/>
              <a:defRPr/>
            </a:pPr>
            <a:r>
              <a:rPr lang="en-US" sz="2000" dirty="0" smtClean="0">
                <a:latin typeface="Arial" pitchFamily="34" charset="0"/>
                <a:cs typeface="Arial" pitchFamily="34" charset="0"/>
              </a:rPr>
              <a:t>r</a:t>
            </a:r>
            <a:r>
              <a:rPr lang="en-US" sz="2000" baseline="-25000" dirty="0" smtClean="0">
                <a:latin typeface="Arial" pitchFamily="34" charset="0"/>
                <a:cs typeface="Arial" pitchFamily="34" charset="0"/>
              </a:rPr>
              <a:t>2</a:t>
            </a:r>
            <a:r>
              <a:rPr lang="en-US" sz="2000" dirty="0" smtClean="0">
                <a:latin typeface="Arial" pitchFamily="34" charset="0"/>
                <a:cs typeface="Arial" pitchFamily="34" charset="0"/>
              </a:rPr>
              <a:t> = (2, 2)</a:t>
            </a:r>
          </a:p>
          <a:p>
            <a:pPr marL="0" indent="0">
              <a:lnSpc>
                <a:spcPct val="120000"/>
              </a:lnSpc>
              <a:spcBef>
                <a:spcPts val="0"/>
              </a:spcBef>
              <a:buNone/>
              <a:defRPr/>
            </a:pPr>
            <a:r>
              <a:rPr lang="en-US" sz="2000" dirty="0" smtClean="0">
                <a:latin typeface="Arial" pitchFamily="34" charset="0"/>
                <a:cs typeface="Arial" pitchFamily="34" charset="0"/>
              </a:rPr>
              <a:t>d(r</a:t>
            </a:r>
            <a:r>
              <a:rPr lang="en-US" sz="2000" baseline="-25000" dirty="0" smtClean="0">
                <a:latin typeface="Arial" pitchFamily="34" charset="0"/>
                <a:cs typeface="Arial" pitchFamily="34" charset="0"/>
              </a:rPr>
              <a:t>2</a:t>
            </a:r>
            <a:r>
              <a:rPr lang="en-US" sz="2000" dirty="0" smtClean="0">
                <a:latin typeface="Arial" pitchFamily="34" charset="0"/>
                <a:cs typeface="Arial" pitchFamily="34" charset="0"/>
              </a:rPr>
              <a:t>, m</a:t>
            </a:r>
            <a:r>
              <a:rPr lang="en-US" sz="2000" baseline="-25000" dirty="0" smtClean="0">
                <a:latin typeface="Arial" pitchFamily="34" charset="0"/>
                <a:cs typeface="Arial" pitchFamily="34" charset="0"/>
              </a:rPr>
              <a:t>1</a:t>
            </a:r>
            <a:r>
              <a:rPr lang="en-US" sz="2000" dirty="0" smtClean="0">
                <a:latin typeface="Arial" pitchFamily="34" charset="0"/>
                <a:cs typeface="Arial" pitchFamily="34" charset="0"/>
              </a:rPr>
              <a:t>) = |2 - 1.5| + |2 - 2| = 0.5, d(r</a:t>
            </a:r>
            <a:r>
              <a:rPr lang="en-US" sz="2000" baseline="-25000" dirty="0" smtClean="0">
                <a:latin typeface="Arial" pitchFamily="34" charset="0"/>
                <a:cs typeface="Arial" pitchFamily="34" charset="0"/>
              </a:rPr>
              <a:t>2</a:t>
            </a:r>
            <a:r>
              <a:rPr lang="en-US" sz="2000" dirty="0" smtClean="0">
                <a:latin typeface="Arial" pitchFamily="34" charset="0"/>
                <a:cs typeface="Arial" pitchFamily="34" charset="0"/>
              </a:rPr>
              <a:t>, m</a:t>
            </a:r>
            <a:r>
              <a:rPr lang="en-US" sz="2000" baseline="-25000" dirty="0" smtClean="0">
                <a:latin typeface="Arial" pitchFamily="34" charset="0"/>
                <a:cs typeface="Arial" pitchFamily="34" charset="0"/>
              </a:rPr>
              <a:t>2</a:t>
            </a:r>
            <a:r>
              <a:rPr lang="en-US" sz="2000" dirty="0" smtClean="0">
                <a:latin typeface="Arial" pitchFamily="34" charset="0"/>
                <a:cs typeface="Arial" pitchFamily="34" charset="0"/>
              </a:rPr>
              <a:t>) = |2 - 2.5| + |2 - 3.5| = 2 </a:t>
            </a:r>
            <a:r>
              <a:rPr lang="en-US" sz="2000" dirty="0" smtClean="0">
                <a:latin typeface="Arial" pitchFamily="34" charset="0"/>
                <a:ea typeface="Cambria Math"/>
                <a:cs typeface="Arial" pitchFamily="34" charset="0"/>
              </a:rPr>
              <a:t>⟹ r</a:t>
            </a:r>
            <a:r>
              <a:rPr lang="en-US" sz="2000" baseline="-25000" dirty="0" smtClean="0">
                <a:latin typeface="Arial" pitchFamily="34" charset="0"/>
                <a:ea typeface="Cambria Math"/>
                <a:cs typeface="Arial" pitchFamily="34" charset="0"/>
              </a:rPr>
              <a:t>2</a:t>
            </a:r>
            <a:r>
              <a:rPr lang="en-US" sz="2000" dirty="0" smtClean="0">
                <a:latin typeface="Arial" pitchFamily="34" charset="0"/>
                <a:ea typeface="Cambria Math"/>
                <a:cs typeface="Arial" pitchFamily="34" charset="0"/>
              </a:rPr>
              <a:t> ∈ C</a:t>
            </a:r>
            <a:r>
              <a:rPr lang="en-US" sz="2000" baseline="-25000" dirty="0" smtClean="0">
                <a:latin typeface="Arial" pitchFamily="34" charset="0"/>
                <a:ea typeface="Cambria Math"/>
                <a:cs typeface="Arial" pitchFamily="34" charset="0"/>
              </a:rPr>
              <a:t>1</a:t>
            </a:r>
            <a:r>
              <a:rPr lang="en-US" sz="2000" dirty="0" smtClean="0">
                <a:latin typeface="Arial" pitchFamily="34" charset="0"/>
                <a:ea typeface="Cambria Math"/>
                <a:cs typeface="Arial" pitchFamily="34" charset="0"/>
              </a:rPr>
              <a:t>  </a:t>
            </a:r>
          </a:p>
          <a:p>
            <a:pPr marL="0" indent="0">
              <a:lnSpc>
                <a:spcPct val="120000"/>
              </a:lnSpc>
              <a:spcBef>
                <a:spcPts val="0"/>
              </a:spcBef>
              <a:buNone/>
              <a:defRPr/>
            </a:pPr>
            <a:r>
              <a:rPr lang="en-US" sz="2000" dirty="0" smtClean="0">
                <a:latin typeface="Arial" pitchFamily="34" charset="0"/>
                <a:cs typeface="Arial" pitchFamily="34" charset="0"/>
              </a:rPr>
              <a:t>r</a:t>
            </a:r>
            <a:r>
              <a:rPr lang="en-US" sz="2000" baseline="-25000" dirty="0" smtClean="0">
                <a:latin typeface="Arial" pitchFamily="34" charset="0"/>
                <a:cs typeface="Arial" pitchFamily="34" charset="0"/>
              </a:rPr>
              <a:t>3</a:t>
            </a:r>
            <a:r>
              <a:rPr lang="en-US" sz="2000" dirty="0" smtClean="0">
                <a:latin typeface="Arial" pitchFamily="34" charset="0"/>
                <a:cs typeface="Arial" pitchFamily="34" charset="0"/>
              </a:rPr>
              <a:t> = (2, 3)</a:t>
            </a:r>
          </a:p>
          <a:p>
            <a:pPr marL="0" indent="0">
              <a:lnSpc>
                <a:spcPct val="120000"/>
              </a:lnSpc>
              <a:spcBef>
                <a:spcPts val="0"/>
              </a:spcBef>
              <a:buNone/>
              <a:defRPr/>
            </a:pPr>
            <a:r>
              <a:rPr lang="en-US" sz="2000" dirty="0" smtClean="0">
                <a:latin typeface="Arial" pitchFamily="34" charset="0"/>
                <a:cs typeface="Arial" pitchFamily="34" charset="0"/>
              </a:rPr>
              <a:t>d(r</a:t>
            </a:r>
            <a:r>
              <a:rPr lang="en-US" sz="2000" baseline="-25000" dirty="0" smtClean="0">
                <a:latin typeface="Arial" pitchFamily="34" charset="0"/>
                <a:cs typeface="Arial" pitchFamily="34" charset="0"/>
              </a:rPr>
              <a:t>3</a:t>
            </a:r>
            <a:r>
              <a:rPr lang="en-US" sz="2000" dirty="0" smtClean="0">
                <a:latin typeface="Arial" pitchFamily="34" charset="0"/>
                <a:cs typeface="Arial" pitchFamily="34" charset="0"/>
              </a:rPr>
              <a:t>, m</a:t>
            </a:r>
            <a:r>
              <a:rPr lang="en-US" sz="2000" baseline="-25000" dirty="0" smtClean="0">
                <a:latin typeface="Arial" pitchFamily="34" charset="0"/>
                <a:cs typeface="Arial" pitchFamily="34" charset="0"/>
              </a:rPr>
              <a:t>1</a:t>
            </a:r>
            <a:r>
              <a:rPr lang="en-US" sz="2000" dirty="0" smtClean="0">
                <a:latin typeface="Arial" pitchFamily="34" charset="0"/>
                <a:cs typeface="Arial" pitchFamily="34" charset="0"/>
              </a:rPr>
              <a:t>) = |2 - 1.5| + |3 - 2| = 1.5, d(r</a:t>
            </a:r>
            <a:r>
              <a:rPr lang="en-US" sz="2000" baseline="-25000" dirty="0" smtClean="0">
                <a:latin typeface="Arial" pitchFamily="34" charset="0"/>
                <a:cs typeface="Arial" pitchFamily="34" charset="0"/>
              </a:rPr>
              <a:t>3</a:t>
            </a:r>
            <a:r>
              <a:rPr lang="en-US" sz="2000" dirty="0" smtClean="0">
                <a:latin typeface="Arial" pitchFamily="34" charset="0"/>
                <a:cs typeface="Arial" pitchFamily="34" charset="0"/>
              </a:rPr>
              <a:t>, m</a:t>
            </a:r>
            <a:r>
              <a:rPr lang="en-US" sz="2000" baseline="-25000" dirty="0" smtClean="0">
                <a:latin typeface="Arial" pitchFamily="34" charset="0"/>
                <a:cs typeface="Arial" pitchFamily="34" charset="0"/>
              </a:rPr>
              <a:t>2</a:t>
            </a:r>
            <a:r>
              <a:rPr lang="en-US" sz="2000" dirty="0" smtClean="0">
                <a:latin typeface="Arial" pitchFamily="34" charset="0"/>
                <a:cs typeface="Arial" pitchFamily="34" charset="0"/>
              </a:rPr>
              <a:t>) = |2 - 2.5| + |3 - 3.5| = 1 </a:t>
            </a:r>
            <a:r>
              <a:rPr lang="en-US" sz="2000" dirty="0" smtClean="0">
                <a:latin typeface="Arial" pitchFamily="34" charset="0"/>
                <a:ea typeface="Cambria Math"/>
                <a:cs typeface="Arial" pitchFamily="34" charset="0"/>
              </a:rPr>
              <a:t>⟹ r</a:t>
            </a:r>
            <a:r>
              <a:rPr lang="en-US" sz="2000" baseline="-25000" dirty="0" smtClean="0">
                <a:latin typeface="Arial" pitchFamily="34" charset="0"/>
                <a:ea typeface="Cambria Math"/>
                <a:cs typeface="Arial" pitchFamily="34" charset="0"/>
              </a:rPr>
              <a:t>3</a:t>
            </a:r>
            <a:r>
              <a:rPr lang="en-US" sz="2000" dirty="0" smtClean="0">
                <a:latin typeface="Arial" pitchFamily="34" charset="0"/>
                <a:ea typeface="Cambria Math"/>
                <a:cs typeface="Arial" pitchFamily="34" charset="0"/>
              </a:rPr>
              <a:t> ∈ C</a:t>
            </a:r>
            <a:r>
              <a:rPr lang="en-US" sz="2000" baseline="-25000" dirty="0" smtClean="0">
                <a:latin typeface="Arial" pitchFamily="34" charset="0"/>
                <a:ea typeface="Cambria Math"/>
                <a:cs typeface="Arial" pitchFamily="34" charset="0"/>
              </a:rPr>
              <a:t>2</a:t>
            </a:r>
          </a:p>
          <a:p>
            <a:pPr marL="0" indent="0">
              <a:lnSpc>
                <a:spcPct val="120000"/>
              </a:lnSpc>
              <a:spcBef>
                <a:spcPts val="0"/>
              </a:spcBef>
              <a:buNone/>
              <a:defRPr/>
            </a:pPr>
            <a:r>
              <a:rPr lang="en-US" sz="2000" dirty="0" smtClean="0">
                <a:latin typeface="Arial" pitchFamily="34" charset="0"/>
                <a:cs typeface="Arial" pitchFamily="34" charset="0"/>
              </a:rPr>
              <a:t>r</a:t>
            </a:r>
            <a:r>
              <a:rPr lang="en-US" sz="2000" baseline="-25000" dirty="0" smtClean="0">
                <a:latin typeface="Arial" pitchFamily="34" charset="0"/>
                <a:cs typeface="Arial" pitchFamily="34" charset="0"/>
              </a:rPr>
              <a:t>4</a:t>
            </a:r>
            <a:r>
              <a:rPr lang="en-US" sz="2000" dirty="0" smtClean="0">
                <a:latin typeface="Arial" pitchFamily="34" charset="0"/>
                <a:cs typeface="Arial" pitchFamily="34" charset="0"/>
              </a:rPr>
              <a:t> = (3, 3)</a:t>
            </a:r>
          </a:p>
          <a:p>
            <a:pPr marL="0" indent="0">
              <a:lnSpc>
                <a:spcPct val="120000"/>
              </a:lnSpc>
              <a:spcBef>
                <a:spcPts val="0"/>
              </a:spcBef>
              <a:buNone/>
              <a:defRPr/>
            </a:pPr>
            <a:r>
              <a:rPr lang="en-US" sz="2000" dirty="0" smtClean="0">
                <a:latin typeface="Arial" pitchFamily="34" charset="0"/>
                <a:cs typeface="Arial" pitchFamily="34" charset="0"/>
              </a:rPr>
              <a:t>d(r</a:t>
            </a:r>
            <a:r>
              <a:rPr lang="en-US" sz="2000" baseline="-25000" dirty="0" smtClean="0">
                <a:latin typeface="Arial" pitchFamily="34" charset="0"/>
                <a:cs typeface="Arial" pitchFamily="34" charset="0"/>
              </a:rPr>
              <a:t>4</a:t>
            </a:r>
            <a:r>
              <a:rPr lang="en-US" sz="2000" dirty="0" smtClean="0">
                <a:latin typeface="Arial" pitchFamily="34" charset="0"/>
                <a:cs typeface="Arial" pitchFamily="34" charset="0"/>
              </a:rPr>
              <a:t>, m</a:t>
            </a:r>
            <a:r>
              <a:rPr lang="en-US" sz="2000" baseline="-25000" dirty="0" smtClean="0">
                <a:latin typeface="Arial" pitchFamily="34" charset="0"/>
                <a:cs typeface="Arial" pitchFamily="34" charset="0"/>
              </a:rPr>
              <a:t>1</a:t>
            </a:r>
            <a:r>
              <a:rPr lang="en-US" sz="2000" dirty="0" smtClean="0">
                <a:latin typeface="Arial" pitchFamily="34" charset="0"/>
                <a:cs typeface="Arial" pitchFamily="34" charset="0"/>
              </a:rPr>
              <a:t>) = |3 - 1.5| + |3 - 2| = 2.5, d(r</a:t>
            </a:r>
            <a:r>
              <a:rPr lang="en-US" sz="2000" baseline="-25000" dirty="0" smtClean="0">
                <a:latin typeface="Arial" pitchFamily="34" charset="0"/>
                <a:cs typeface="Arial" pitchFamily="34" charset="0"/>
              </a:rPr>
              <a:t>4</a:t>
            </a:r>
            <a:r>
              <a:rPr lang="en-US" sz="2000" dirty="0" smtClean="0">
                <a:latin typeface="Arial" pitchFamily="34" charset="0"/>
                <a:cs typeface="Arial" pitchFamily="34" charset="0"/>
              </a:rPr>
              <a:t>, m</a:t>
            </a:r>
            <a:r>
              <a:rPr lang="en-US" sz="2000" baseline="-25000" dirty="0" smtClean="0">
                <a:latin typeface="Arial" pitchFamily="34" charset="0"/>
                <a:cs typeface="Arial" pitchFamily="34" charset="0"/>
              </a:rPr>
              <a:t>2</a:t>
            </a:r>
            <a:r>
              <a:rPr lang="en-US" sz="2000" dirty="0" smtClean="0">
                <a:latin typeface="Arial" pitchFamily="34" charset="0"/>
                <a:cs typeface="Arial" pitchFamily="34" charset="0"/>
              </a:rPr>
              <a:t>) = |3 - 2.5| + |3 - 3.5| = 1 </a:t>
            </a:r>
            <a:r>
              <a:rPr lang="en-US" sz="2000" dirty="0" smtClean="0">
                <a:latin typeface="Arial" pitchFamily="34" charset="0"/>
                <a:ea typeface="Cambria Math"/>
                <a:cs typeface="Arial" pitchFamily="34" charset="0"/>
              </a:rPr>
              <a:t>⟹ r</a:t>
            </a:r>
            <a:r>
              <a:rPr lang="en-US" sz="2000" baseline="-25000" dirty="0" smtClean="0">
                <a:latin typeface="Arial" pitchFamily="34" charset="0"/>
                <a:ea typeface="Cambria Math"/>
                <a:cs typeface="Arial" pitchFamily="34" charset="0"/>
              </a:rPr>
              <a:t>4</a:t>
            </a:r>
            <a:r>
              <a:rPr lang="en-US" sz="2000" dirty="0" smtClean="0">
                <a:latin typeface="Arial" pitchFamily="34" charset="0"/>
                <a:ea typeface="Cambria Math"/>
                <a:cs typeface="Arial" pitchFamily="34" charset="0"/>
              </a:rPr>
              <a:t> ∈ C</a:t>
            </a:r>
            <a:r>
              <a:rPr lang="en-US" sz="2000" baseline="-25000" dirty="0" smtClean="0">
                <a:latin typeface="Arial" pitchFamily="34" charset="0"/>
                <a:ea typeface="Cambria Math"/>
                <a:cs typeface="Arial" pitchFamily="34" charset="0"/>
              </a:rPr>
              <a:t>2</a:t>
            </a:r>
          </a:p>
          <a:p>
            <a:pPr marL="0" indent="0">
              <a:lnSpc>
                <a:spcPct val="120000"/>
              </a:lnSpc>
              <a:spcBef>
                <a:spcPts val="0"/>
              </a:spcBef>
              <a:buNone/>
              <a:defRPr/>
            </a:pPr>
            <a:r>
              <a:rPr lang="en-US" sz="2000" dirty="0" smtClean="0">
                <a:latin typeface="Arial" pitchFamily="34" charset="0"/>
                <a:cs typeface="Arial" pitchFamily="34" charset="0"/>
              </a:rPr>
              <a:t>r</a:t>
            </a:r>
            <a:r>
              <a:rPr lang="en-US" sz="2000" baseline="-25000" dirty="0" smtClean="0">
                <a:latin typeface="Arial" pitchFamily="34" charset="0"/>
                <a:cs typeface="Arial" pitchFamily="34" charset="0"/>
              </a:rPr>
              <a:t>5</a:t>
            </a:r>
            <a:r>
              <a:rPr lang="en-US" sz="2000" dirty="0" smtClean="0">
                <a:latin typeface="Arial" pitchFamily="34" charset="0"/>
                <a:cs typeface="Arial" pitchFamily="34" charset="0"/>
              </a:rPr>
              <a:t> = (3, 4)</a:t>
            </a:r>
          </a:p>
          <a:p>
            <a:pPr marL="0" indent="0">
              <a:lnSpc>
                <a:spcPct val="120000"/>
              </a:lnSpc>
              <a:spcBef>
                <a:spcPts val="0"/>
              </a:spcBef>
              <a:buNone/>
              <a:defRPr/>
            </a:pPr>
            <a:r>
              <a:rPr lang="en-US" sz="2000" dirty="0" smtClean="0">
                <a:latin typeface="Arial" pitchFamily="34" charset="0"/>
                <a:cs typeface="Arial" pitchFamily="34" charset="0"/>
              </a:rPr>
              <a:t>d(r</a:t>
            </a:r>
            <a:r>
              <a:rPr lang="en-US" sz="2000" baseline="-25000" dirty="0" smtClean="0">
                <a:latin typeface="Arial" pitchFamily="34" charset="0"/>
                <a:cs typeface="Arial" pitchFamily="34" charset="0"/>
              </a:rPr>
              <a:t>5</a:t>
            </a:r>
            <a:r>
              <a:rPr lang="en-US" sz="2000" dirty="0" smtClean="0">
                <a:latin typeface="Arial" pitchFamily="34" charset="0"/>
                <a:cs typeface="Arial" pitchFamily="34" charset="0"/>
              </a:rPr>
              <a:t>, m</a:t>
            </a:r>
            <a:r>
              <a:rPr lang="en-US" sz="2000" baseline="-25000" dirty="0" smtClean="0">
                <a:latin typeface="Arial" pitchFamily="34" charset="0"/>
                <a:cs typeface="Arial" pitchFamily="34" charset="0"/>
              </a:rPr>
              <a:t>1</a:t>
            </a:r>
            <a:r>
              <a:rPr lang="en-US" sz="2000" dirty="0" smtClean="0">
                <a:latin typeface="Arial" pitchFamily="34" charset="0"/>
                <a:cs typeface="Arial" pitchFamily="34" charset="0"/>
              </a:rPr>
              <a:t>) = |3 - 1.5| + |4 - 2| = 3.5, d(r</a:t>
            </a:r>
            <a:r>
              <a:rPr lang="en-US" sz="2000" baseline="-25000" dirty="0" smtClean="0">
                <a:latin typeface="Arial" pitchFamily="34" charset="0"/>
                <a:cs typeface="Arial" pitchFamily="34" charset="0"/>
              </a:rPr>
              <a:t>5</a:t>
            </a:r>
            <a:r>
              <a:rPr lang="en-US" sz="2000" dirty="0" smtClean="0">
                <a:latin typeface="Arial" pitchFamily="34" charset="0"/>
                <a:cs typeface="Arial" pitchFamily="34" charset="0"/>
              </a:rPr>
              <a:t>, m</a:t>
            </a:r>
            <a:r>
              <a:rPr lang="en-US" sz="2000" baseline="-25000" dirty="0" smtClean="0">
                <a:latin typeface="Arial" pitchFamily="34" charset="0"/>
                <a:cs typeface="Arial" pitchFamily="34" charset="0"/>
              </a:rPr>
              <a:t>2</a:t>
            </a:r>
            <a:r>
              <a:rPr lang="en-US" sz="2000" dirty="0" smtClean="0">
                <a:latin typeface="Arial" pitchFamily="34" charset="0"/>
                <a:cs typeface="Arial" pitchFamily="34" charset="0"/>
              </a:rPr>
              <a:t>) = |3 - 2.5| + |4 - 3.5| = 1 </a:t>
            </a:r>
            <a:r>
              <a:rPr lang="en-US" sz="2000" dirty="0" smtClean="0">
                <a:latin typeface="Arial" pitchFamily="34" charset="0"/>
                <a:ea typeface="Cambria Math"/>
                <a:cs typeface="Arial" pitchFamily="34" charset="0"/>
              </a:rPr>
              <a:t>⟹ r</a:t>
            </a:r>
            <a:r>
              <a:rPr lang="en-US" sz="2000" baseline="-25000" dirty="0" smtClean="0">
                <a:latin typeface="Arial" pitchFamily="34" charset="0"/>
                <a:ea typeface="Cambria Math"/>
                <a:cs typeface="Arial" pitchFamily="34" charset="0"/>
              </a:rPr>
              <a:t>5</a:t>
            </a:r>
            <a:r>
              <a:rPr lang="en-US" sz="2000" dirty="0" smtClean="0">
                <a:latin typeface="Arial" pitchFamily="34" charset="0"/>
                <a:ea typeface="Cambria Math"/>
                <a:cs typeface="Arial" pitchFamily="34" charset="0"/>
              </a:rPr>
              <a:t> ∈ C</a:t>
            </a:r>
            <a:r>
              <a:rPr lang="en-US" sz="2000" baseline="-25000" dirty="0" smtClean="0">
                <a:latin typeface="Arial" pitchFamily="34" charset="0"/>
                <a:ea typeface="Cambria Math"/>
                <a:cs typeface="Arial" pitchFamily="34" charset="0"/>
              </a:rPr>
              <a:t>2</a:t>
            </a:r>
          </a:p>
          <a:p>
            <a:pPr marL="0" indent="0">
              <a:lnSpc>
                <a:spcPct val="120000"/>
              </a:lnSpc>
              <a:spcBef>
                <a:spcPts val="0"/>
              </a:spcBef>
              <a:buNone/>
              <a:defRPr/>
            </a:pPr>
            <a:r>
              <a:rPr lang="en-US" sz="2000" dirty="0" smtClean="0">
                <a:latin typeface="Arial" pitchFamily="34" charset="0"/>
                <a:cs typeface="Arial" pitchFamily="34" charset="0"/>
              </a:rPr>
              <a:t>r</a:t>
            </a:r>
            <a:r>
              <a:rPr lang="en-US" sz="2000" baseline="-25000" dirty="0" smtClean="0">
                <a:latin typeface="Arial" pitchFamily="34" charset="0"/>
                <a:cs typeface="Arial" pitchFamily="34" charset="0"/>
              </a:rPr>
              <a:t>6</a:t>
            </a:r>
            <a:r>
              <a:rPr lang="en-US" sz="2000" dirty="0" smtClean="0">
                <a:latin typeface="Arial" pitchFamily="34" charset="0"/>
                <a:cs typeface="Arial" pitchFamily="34" charset="0"/>
              </a:rPr>
              <a:t> = (2, 4)</a:t>
            </a:r>
          </a:p>
          <a:p>
            <a:pPr marL="0" indent="0">
              <a:lnSpc>
                <a:spcPct val="120000"/>
              </a:lnSpc>
              <a:spcBef>
                <a:spcPts val="0"/>
              </a:spcBef>
              <a:buNone/>
              <a:defRPr/>
            </a:pPr>
            <a:r>
              <a:rPr lang="en-US" sz="2000" dirty="0" smtClean="0">
                <a:latin typeface="Arial" pitchFamily="34" charset="0"/>
                <a:cs typeface="Arial" pitchFamily="34" charset="0"/>
              </a:rPr>
              <a:t>d(r</a:t>
            </a:r>
            <a:r>
              <a:rPr lang="en-US" sz="2000" baseline="-25000" dirty="0" smtClean="0">
                <a:latin typeface="Arial" pitchFamily="34" charset="0"/>
                <a:cs typeface="Arial" pitchFamily="34" charset="0"/>
              </a:rPr>
              <a:t>6</a:t>
            </a:r>
            <a:r>
              <a:rPr lang="en-US" sz="2000" dirty="0" smtClean="0">
                <a:latin typeface="Arial" pitchFamily="34" charset="0"/>
                <a:cs typeface="Arial" pitchFamily="34" charset="0"/>
              </a:rPr>
              <a:t>, m</a:t>
            </a:r>
            <a:r>
              <a:rPr lang="en-US" sz="2000" baseline="-25000" dirty="0" smtClean="0">
                <a:latin typeface="Arial" pitchFamily="34" charset="0"/>
                <a:cs typeface="Arial" pitchFamily="34" charset="0"/>
              </a:rPr>
              <a:t>1</a:t>
            </a:r>
            <a:r>
              <a:rPr lang="en-US" sz="2000" dirty="0" smtClean="0">
                <a:latin typeface="Arial" pitchFamily="34" charset="0"/>
                <a:cs typeface="Arial" pitchFamily="34" charset="0"/>
              </a:rPr>
              <a:t>) = |2 - 1.5| + |4 - 2| = 2.5, d(r</a:t>
            </a:r>
            <a:r>
              <a:rPr lang="en-US" sz="2000" baseline="-25000" dirty="0" smtClean="0">
                <a:latin typeface="Arial" pitchFamily="34" charset="0"/>
                <a:cs typeface="Arial" pitchFamily="34" charset="0"/>
              </a:rPr>
              <a:t>6</a:t>
            </a:r>
            <a:r>
              <a:rPr lang="en-US" sz="2000" dirty="0" smtClean="0">
                <a:latin typeface="Arial" pitchFamily="34" charset="0"/>
                <a:cs typeface="Arial" pitchFamily="34" charset="0"/>
              </a:rPr>
              <a:t>, m</a:t>
            </a:r>
            <a:r>
              <a:rPr lang="en-US" sz="2000" baseline="-25000" dirty="0" smtClean="0">
                <a:latin typeface="Arial" pitchFamily="34" charset="0"/>
                <a:cs typeface="Arial" pitchFamily="34" charset="0"/>
              </a:rPr>
              <a:t>2</a:t>
            </a:r>
            <a:r>
              <a:rPr lang="en-US" sz="2000" dirty="0" smtClean="0">
                <a:latin typeface="Arial" pitchFamily="34" charset="0"/>
                <a:cs typeface="Arial" pitchFamily="34" charset="0"/>
              </a:rPr>
              <a:t>) = |2 - 2.5| + |4 - 3.5| = 1 </a:t>
            </a:r>
            <a:r>
              <a:rPr lang="en-US" sz="2000" dirty="0" smtClean="0">
                <a:latin typeface="Arial" pitchFamily="34" charset="0"/>
                <a:ea typeface="Cambria Math"/>
                <a:cs typeface="Arial" pitchFamily="34" charset="0"/>
              </a:rPr>
              <a:t>⟹ r</a:t>
            </a:r>
            <a:r>
              <a:rPr lang="en-US" sz="2000" baseline="-25000" dirty="0" smtClean="0">
                <a:latin typeface="Arial" pitchFamily="34" charset="0"/>
                <a:ea typeface="Cambria Math"/>
                <a:cs typeface="Arial" pitchFamily="34" charset="0"/>
              </a:rPr>
              <a:t>6</a:t>
            </a:r>
            <a:r>
              <a:rPr lang="en-US" sz="2000" dirty="0" smtClean="0">
                <a:latin typeface="Arial" pitchFamily="34" charset="0"/>
                <a:ea typeface="Cambria Math"/>
                <a:cs typeface="Arial" pitchFamily="34" charset="0"/>
              </a:rPr>
              <a:t> ∈ C</a:t>
            </a:r>
            <a:r>
              <a:rPr lang="en-US" sz="2000" baseline="-25000" dirty="0" smtClean="0">
                <a:latin typeface="Arial" pitchFamily="34" charset="0"/>
                <a:ea typeface="Cambria Math"/>
                <a:cs typeface="Arial" pitchFamily="34" charset="0"/>
              </a:rPr>
              <a:t>2</a:t>
            </a:r>
          </a:p>
          <a:p>
            <a:pPr marL="0" indent="0" algn="just">
              <a:lnSpc>
                <a:spcPct val="120000"/>
              </a:lnSpc>
              <a:spcBef>
                <a:spcPts val="0"/>
              </a:spcBef>
              <a:buNone/>
              <a:defRPr/>
            </a:pPr>
            <a:r>
              <a:rPr lang="en-US" sz="2000" dirty="0" smtClean="0">
                <a:latin typeface="Arial" pitchFamily="34" charset="0"/>
                <a:ea typeface="Cambria Math"/>
                <a:cs typeface="Arial" pitchFamily="34" charset="0"/>
              </a:rPr>
              <a:t>Ta </a:t>
            </a:r>
            <a:r>
              <a:rPr lang="en-US" sz="2000" dirty="0" err="1" smtClean="0">
                <a:latin typeface="Arial" pitchFamily="34" charset="0"/>
                <a:ea typeface="Cambria Math"/>
                <a:cs typeface="Arial" pitchFamily="34" charset="0"/>
              </a:rPr>
              <a:t>thu</a:t>
            </a:r>
            <a:r>
              <a:rPr lang="en-US" sz="2000" dirty="0" smtClean="0">
                <a:latin typeface="Arial" pitchFamily="34" charset="0"/>
                <a:ea typeface="Cambria Math"/>
                <a:cs typeface="Arial" pitchFamily="34" charset="0"/>
              </a:rPr>
              <a:t> </a:t>
            </a:r>
            <a:r>
              <a:rPr lang="en-US" sz="2000" dirty="0" err="1" smtClean="0">
                <a:latin typeface="Arial" pitchFamily="34" charset="0"/>
                <a:ea typeface="Cambria Math"/>
                <a:cs typeface="Arial" pitchFamily="34" charset="0"/>
              </a:rPr>
              <a:t>được</a:t>
            </a:r>
            <a:r>
              <a:rPr lang="en-US" sz="2000" dirty="0" smtClean="0">
                <a:latin typeface="Arial" pitchFamily="34" charset="0"/>
                <a:ea typeface="Cambria Math"/>
                <a:cs typeface="Arial" pitchFamily="34" charset="0"/>
              </a:rPr>
              <a:t> </a:t>
            </a:r>
            <a:r>
              <a:rPr lang="en-US" sz="2000" dirty="0" err="1" smtClean="0">
                <a:latin typeface="Arial" pitchFamily="34" charset="0"/>
                <a:ea typeface="Cambria Math"/>
                <a:cs typeface="Arial" pitchFamily="34" charset="0"/>
              </a:rPr>
              <a:t>hai</a:t>
            </a:r>
            <a:r>
              <a:rPr lang="en-US" sz="2000" dirty="0" smtClean="0">
                <a:latin typeface="Arial" pitchFamily="34" charset="0"/>
                <a:ea typeface="Cambria Math"/>
                <a:cs typeface="Arial" pitchFamily="34" charset="0"/>
              </a:rPr>
              <a:t> </a:t>
            </a:r>
            <a:r>
              <a:rPr lang="en-US" sz="2000" dirty="0" err="1" smtClean="0">
                <a:latin typeface="Arial" pitchFamily="34" charset="0"/>
                <a:ea typeface="Cambria Math"/>
                <a:cs typeface="Arial" pitchFamily="34" charset="0"/>
              </a:rPr>
              <a:t>cụm</a:t>
            </a:r>
            <a:r>
              <a:rPr lang="en-US" sz="2000" dirty="0" smtClean="0">
                <a:latin typeface="Arial" pitchFamily="34" charset="0"/>
                <a:ea typeface="Cambria Math"/>
                <a:cs typeface="Arial" pitchFamily="34" charset="0"/>
              </a:rPr>
              <a:t> C</a:t>
            </a:r>
            <a:r>
              <a:rPr lang="en-US" sz="2000" baseline="-25000" dirty="0" smtClean="0">
                <a:latin typeface="Arial" pitchFamily="34" charset="0"/>
                <a:ea typeface="Cambria Math"/>
                <a:cs typeface="Arial" pitchFamily="34" charset="0"/>
              </a:rPr>
              <a:t>1</a:t>
            </a:r>
            <a:r>
              <a:rPr lang="en-US" sz="2000" dirty="0" smtClean="0">
                <a:latin typeface="Arial" pitchFamily="34" charset="0"/>
                <a:ea typeface="Cambria Math"/>
                <a:cs typeface="Arial" pitchFamily="34" charset="0"/>
              </a:rPr>
              <a:t> = {r</a:t>
            </a:r>
            <a:r>
              <a:rPr lang="en-US" sz="2000" baseline="-25000" dirty="0" smtClean="0">
                <a:latin typeface="Arial" pitchFamily="34" charset="0"/>
                <a:ea typeface="Cambria Math"/>
                <a:cs typeface="Arial" pitchFamily="34" charset="0"/>
              </a:rPr>
              <a:t>1</a:t>
            </a:r>
            <a:r>
              <a:rPr lang="en-US" sz="2000" dirty="0" smtClean="0">
                <a:latin typeface="Arial" pitchFamily="34" charset="0"/>
                <a:ea typeface="Cambria Math"/>
                <a:cs typeface="Arial" pitchFamily="34" charset="0"/>
              </a:rPr>
              <a:t>, r</a:t>
            </a:r>
            <a:r>
              <a:rPr lang="en-US" sz="2000" baseline="-25000" dirty="0" smtClean="0">
                <a:latin typeface="Arial" pitchFamily="34" charset="0"/>
                <a:ea typeface="Cambria Math"/>
                <a:cs typeface="Arial" pitchFamily="34" charset="0"/>
              </a:rPr>
              <a:t>2</a:t>
            </a:r>
            <a:r>
              <a:rPr lang="en-US" sz="2000" dirty="0" smtClean="0">
                <a:latin typeface="Arial" pitchFamily="34" charset="0"/>
                <a:ea typeface="Cambria Math"/>
                <a:cs typeface="Arial" pitchFamily="34" charset="0"/>
              </a:rPr>
              <a:t>} </a:t>
            </a:r>
            <a:r>
              <a:rPr lang="en-US" sz="2000" dirty="0" err="1" smtClean="0">
                <a:latin typeface="Arial" pitchFamily="34" charset="0"/>
                <a:ea typeface="Cambria Math"/>
                <a:cs typeface="Arial" pitchFamily="34" charset="0"/>
              </a:rPr>
              <a:t>và</a:t>
            </a:r>
            <a:r>
              <a:rPr lang="en-US" sz="2000" dirty="0" smtClean="0">
                <a:latin typeface="Arial" pitchFamily="34" charset="0"/>
                <a:ea typeface="Cambria Math"/>
                <a:cs typeface="Arial" pitchFamily="34" charset="0"/>
              </a:rPr>
              <a:t> C</a:t>
            </a:r>
            <a:r>
              <a:rPr lang="en-US" sz="2000" baseline="-25000" dirty="0" smtClean="0">
                <a:latin typeface="Arial" pitchFamily="34" charset="0"/>
                <a:ea typeface="Cambria Math"/>
                <a:cs typeface="Arial" pitchFamily="34" charset="0"/>
              </a:rPr>
              <a:t>2</a:t>
            </a:r>
            <a:r>
              <a:rPr lang="en-US" sz="2000" dirty="0" smtClean="0">
                <a:latin typeface="Arial" pitchFamily="34" charset="0"/>
                <a:ea typeface="Cambria Math"/>
                <a:cs typeface="Arial" pitchFamily="34" charset="0"/>
              </a:rPr>
              <a:t> = {r</a:t>
            </a:r>
            <a:r>
              <a:rPr lang="en-US" sz="2000" baseline="-25000" dirty="0" smtClean="0">
                <a:latin typeface="Arial" pitchFamily="34" charset="0"/>
                <a:ea typeface="Cambria Math"/>
                <a:cs typeface="Arial" pitchFamily="34" charset="0"/>
              </a:rPr>
              <a:t>3</a:t>
            </a:r>
            <a:r>
              <a:rPr lang="en-US" sz="2000" dirty="0" smtClean="0">
                <a:latin typeface="Arial" pitchFamily="34" charset="0"/>
                <a:ea typeface="Cambria Math"/>
                <a:cs typeface="Arial" pitchFamily="34" charset="0"/>
              </a:rPr>
              <a:t>, r</a:t>
            </a:r>
            <a:r>
              <a:rPr lang="en-US" sz="2000" baseline="-25000" dirty="0" smtClean="0">
                <a:latin typeface="Arial" pitchFamily="34" charset="0"/>
                <a:ea typeface="Cambria Math"/>
                <a:cs typeface="Arial" pitchFamily="34" charset="0"/>
              </a:rPr>
              <a:t>4</a:t>
            </a:r>
            <a:r>
              <a:rPr lang="en-US" sz="2000" dirty="0" smtClean="0">
                <a:latin typeface="Arial" pitchFamily="34" charset="0"/>
                <a:ea typeface="Cambria Math"/>
                <a:cs typeface="Arial" pitchFamily="34" charset="0"/>
              </a:rPr>
              <a:t> , r</a:t>
            </a:r>
            <a:r>
              <a:rPr lang="en-US" sz="2000" baseline="-25000" dirty="0" smtClean="0">
                <a:latin typeface="Arial" pitchFamily="34" charset="0"/>
                <a:ea typeface="Cambria Math"/>
                <a:cs typeface="Arial" pitchFamily="34" charset="0"/>
              </a:rPr>
              <a:t>5</a:t>
            </a:r>
            <a:r>
              <a:rPr lang="en-US" sz="2000" dirty="0" smtClean="0">
                <a:latin typeface="Arial" pitchFamily="34" charset="0"/>
                <a:ea typeface="Cambria Math"/>
                <a:cs typeface="Arial" pitchFamily="34" charset="0"/>
              </a:rPr>
              <a:t> , r</a:t>
            </a:r>
            <a:r>
              <a:rPr lang="en-US" sz="2000" baseline="-25000" dirty="0" smtClean="0">
                <a:latin typeface="Arial" pitchFamily="34" charset="0"/>
                <a:ea typeface="Cambria Math"/>
                <a:cs typeface="Arial" pitchFamily="34" charset="0"/>
              </a:rPr>
              <a:t>6</a:t>
            </a:r>
            <a:r>
              <a:rPr lang="en-US" sz="2000" dirty="0" smtClean="0">
                <a:latin typeface="Arial" pitchFamily="34" charset="0"/>
                <a:ea typeface="Cambria Math"/>
                <a:cs typeface="Arial" pitchFamily="34" charset="0"/>
              </a:rPr>
              <a:t>}.</a:t>
            </a:r>
          </a:p>
          <a:p>
            <a:pPr marL="0" indent="0" algn="just">
              <a:lnSpc>
                <a:spcPct val="120000"/>
              </a:lnSpc>
              <a:spcBef>
                <a:spcPts val="0"/>
              </a:spcBef>
              <a:buNone/>
              <a:defRPr/>
            </a:pPr>
            <a:r>
              <a:rPr lang="en-US" sz="2000" dirty="0" err="1" smtClean="0">
                <a:latin typeface="Arial" pitchFamily="34" charset="0"/>
                <a:cs typeface="Arial" pitchFamily="34" charset="0"/>
              </a:rPr>
              <a:t>Sau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lần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lặp</a:t>
            </a:r>
            <a:r>
              <a:rPr lang="en-US" sz="2000" dirty="0" smtClean="0">
                <a:latin typeface="Arial" pitchFamily="34" charset="0"/>
                <a:cs typeface="Arial" pitchFamily="34" charset="0"/>
              </a:rPr>
              <a:t> 2 </a:t>
            </a:r>
            <a:r>
              <a:rPr lang="en-US" sz="2000" dirty="0" err="1" smtClean="0">
                <a:latin typeface="Arial" pitchFamily="34" charset="0"/>
                <a:cs typeface="Arial" pitchFamily="34" charset="0"/>
              </a:rPr>
              <a:t>không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có</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sự</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phân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bố</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lại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các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đối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tượng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giữa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các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cụm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điều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kiện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dừng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lý</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tưởng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Giải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thuật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kết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thúc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và</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kết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quả</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của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quá</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trình</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phân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cụm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là</a:t>
            </a:r>
            <a:r>
              <a:rPr lang="en-US" sz="2000" dirty="0" smtClean="0">
                <a:latin typeface="Arial" pitchFamily="34" charset="0"/>
                <a:cs typeface="Arial" pitchFamily="34" charset="0"/>
              </a:rPr>
              <a:t>: </a:t>
            </a:r>
          </a:p>
          <a:p>
            <a:pPr marL="0" indent="0" algn="just">
              <a:lnSpc>
                <a:spcPct val="120000"/>
              </a:lnSpc>
              <a:spcBef>
                <a:spcPts val="0"/>
              </a:spcBef>
              <a:buNone/>
              <a:defRPr/>
            </a:pPr>
            <a:r>
              <a:rPr lang="en-US" sz="2000" dirty="0" smtClean="0">
                <a:latin typeface="Arial" pitchFamily="34" charset="0"/>
                <a:ea typeface="Cambria Math"/>
                <a:cs typeface="Arial" pitchFamily="34" charset="0"/>
              </a:rPr>
              <a:t>			C</a:t>
            </a:r>
            <a:r>
              <a:rPr lang="en-US" sz="2000" baseline="-25000" dirty="0" smtClean="0">
                <a:latin typeface="Arial" pitchFamily="34" charset="0"/>
                <a:ea typeface="Cambria Math"/>
                <a:cs typeface="Arial" pitchFamily="34" charset="0"/>
              </a:rPr>
              <a:t>1</a:t>
            </a:r>
            <a:r>
              <a:rPr lang="en-US" sz="2000" dirty="0" smtClean="0">
                <a:latin typeface="Arial" pitchFamily="34" charset="0"/>
                <a:ea typeface="Cambria Math"/>
                <a:cs typeface="Arial" pitchFamily="34" charset="0"/>
              </a:rPr>
              <a:t> = {r</a:t>
            </a:r>
            <a:r>
              <a:rPr lang="en-US" sz="2000" baseline="-25000" dirty="0" smtClean="0">
                <a:latin typeface="Arial" pitchFamily="34" charset="0"/>
                <a:ea typeface="Cambria Math"/>
                <a:cs typeface="Arial" pitchFamily="34" charset="0"/>
              </a:rPr>
              <a:t>1</a:t>
            </a:r>
            <a:r>
              <a:rPr lang="en-US" sz="2000" dirty="0" smtClean="0">
                <a:latin typeface="Arial" pitchFamily="34" charset="0"/>
                <a:ea typeface="Cambria Math"/>
                <a:cs typeface="Arial" pitchFamily="34" charset="0"/>
              </a:rPr>
              <a:t>, r</a:t>
            </a:r>
            <a:r>
              <a:rPr lang="en-US" sz="2000" baseline="-25000" dirty="0" smtClean="0">
                <a:latin typeface="Arial" pitchFamily="34" charset="0"/>
                <a:ea typeface="Cambria Math"/>
                <a:cs typeface="Arial" pitchFamily="34" charset="0"/>
              </a:rPr>
              <a:t>2</a:t>
            </a:r>
            <a:r>
              <a:rPr lang="en-US" sz="2000" dirty="0" smtClean="0">
                <a:latin typeface="Arial" pitchFamily="34" charset="0"/>
                <a:ea typeface="Cambria Math"/>
                <a:cs typeface="Arial" pitchFamily="34" charset="0"/>
              </a:rPr>
              <a:t>} </a:t>
            </a:r>
            <a:r>
              <a:rPr lang="en-US" sz="2000" dirty="0" err="1" smtClean="0">
                <a:latin typeface="Arial" pitchFamily="34" charset="0"/>
                <a:ea typeface="Cambria Math"/>
                <a:cs typeface="Arial" pitchFamily="34" charset="0"/>
              </a:rPr>
              <a:t>và</a:t>
            </a:r>
            <a:r>
              <a:rPr lang="en-US" sz="2000" dirty="0" smtClean="0">
                <a:latin typeface="Arial" pitchFamily="34" charset="0"/>
                <a:ea typeface="Cambria Math"/>
                <a:cs typeface="Arial" pitchFamily="34" charset="0"/>
              </a:rPr>
              <a:t> C</a:t>
            </a:r>
            <a:r>
              <a:rPr lang="en-US" sz="2000" baseline="-25000" dirty="0" smtClean="0">
                <a:latin typeface="Arial" pitchFamily="34" charset="0"/>
                <a:ea typeface="Cambria Math"/>
                <a:cs typeface="Arial" pitchFamily="34" charset="0"/>
              </a:rPr>
              <a:t>2</a:t>
            </a:r>
            <a:r>
              <a:rPr lang="en-US" sz="2000" dirty="0" smtClean="0">
                <a:latin typeface="Arial" pitchFamily="34" charset="0"/>
                <a:ea typeface="Cambria Math"/>
                <a:cs typeface="Arial" pitchFamily="34" charset="0"/>
              </a:rPr>
              <a:t> = {r</a:t>
            </a:r>
            <a:r>
              <a:rPr lang="en-US" sz="2000" baseline="-25000" dirty="0" smtClean="0">
                <a:latin typeface="Arial" pitchFamily="34" charset="0"/>
                <a:ea typeface="Cambria Math"/>
                <a:cs typeface="Arial" pitchFamily="34" charset="0"/>
              </a:rPr>
              <a:t>3</a:t>
            </a:r>
            <a:r>
              <a:rPr lang="en-US" sz="2000" dirty="0" smtClean="0">
                <a:latin typeface="Arial" pitchFamily="34" charset="0"/>
                <a:ea typeface="Cambria Math"/>
                <a:cs typeface="Arial" pitchFamily="34" charset="0"/>
              </a:rPr>
              <a:t>, r</a:t>
            </a:r>
            <a:r>
              <a:rPr lang="en-US" sz="2000" baseline="-25000" dirty="0" smtClean="0">
                <a:latin typeface="Arial" pitchFamily="34" charset="0"/>
                <a:ea typeface="Cambria Math"/>
                <a:cs typeface="Arial" pitchFamily="34" charset="0"/>
              </a:rPr>
              <a:t>4</a:t>
            </a:r>
            <a:r>
              <a:rPr lang="en-US" sz="2000" dirty="0" smtClean="0">
                <a:latin typeface="Arial" pitchFamily="34" charset="0"/>
                <a:ea typeface="Cambria Math"/>
                <a:cs typeface="Arial" pitchFamily="34" charset="0"/>
              </a:rPr>
              <a:t> , r</a:t>
            </a:r>
            <a:r>
              <a:rPr lang="en-US" sz="2000" baseline="-25000" dirty="0" smtClean="0">
                <a:latin typeface="Arial" pitchFamily="34" charset="0"/>
                <a:ea typeface="Cambria Math"/>
                <a:cs typeface="Arial" pitchFamily="34" charset="0"/>
              </a:rPr>
              <a:t>5</a:t>
            </a:r>
            <a:r>
              <a:rPr lang="en-US" sz="2000" dirty="0" smtClean="0">
                <a:latin typeface="Arial" pitchFamily="34" charset="0"/>
                <a:ea typeface="Cambria Math"/>
                <a:cs typeface="Arial" pitchFamily="34" charset="0"/>
              </a:rPr>
              <a:t> , r</a:t>
            </a:r>
            <a:r>
              <a:rPr lang="en-US" sz="2000" baseline="-25000" dirty="0" smtClean="0">
                <a:latin typeface="Arial" pitchFamily="34" charset="0"/>
                <a:ea typeface="Cambria Math"/>
                <a:cs typeface="Arial" pitchFamily="34" charset="0"/>
              </a:rPr>
              <a:t>6</a:t>
            </a:r>
            <a:r>
              <a:rPr lang="en-US" sz="2000" dirty="0" smtClean="0">
                <a:latin typeface="Arial" pitchFamily="34" charset="0"/>
                <a:ea typeface="Cambria Math"/>
                <a:cs typeface="Arial" pitchFamily="34" charset="0"/>
              </a:rPr>
              <a:t>}.</a:t>
            </a:r>
            <a:endParaRPr lang="en-US" sz="2000" dirty="0" smtClean="0">
              <a:latin typeface="Arial" pitchFamily="34" charset="0"/>
              <a:cs typeface="Arial" pitchFamily="34" charset="0"/>
            </a:endParaRPr>
          </a:p>
          <a:p>
            <a:pPr marL="0" indent="0" algn="just">
              <a:spcBef>
                <a:spcPts val="0"/>
              </a:spcBef>
              <a:buFont typeface="Wingdings 2" pitchFamily="18" charset="2"/>
              <a:buNone/>
              <a:defRPr/>
            </a:pPr>
            <a:r>
              <a:rPr lang="en-US" sz="2000" dirty="0" smtClean="0">
                <a:latin typeface="Arial" pitchFamily="34" charset="0"/>
                <a:cs typeface="Arial" pitchFamily="34" charset="0"/>
              </a:rPr>
              <a:t> </a:t>
            </a:r>
          </a:p>
          <a:p>
            <a:pPr marL="0" indent="0" algn="just">
              <a:spcBef>
                <a:spcPts val="0"/>
              </a:spcBef>
              <a:buFont typeface="Wingdings 2" pitchFamily="18" charset="2"/>
              <a:buNone/>
              <a:defRPr/>
            </a:pPr>
            <a:endParaRPr lang="en-US" sz="2000" baseline="30000" dirty="0" smtClean="0">
              <a:latin typeface="Arial" pitchFamily="34" charset="0"/>
              <a:cs typeface="Arial" pitchFamily="34" charset="0"/>
            </a:endParaRPr>
          </a:p>
          <a:p>
            <a:pPr marL="0" indent="0" algn="just">
              <a:spcBef>
                <a:spcPts val="0"/>
              </a:spcBef>
              <a:buFont typeface="Wingdings 2" pitchFamily="18" charset="2"/>
              <a:buNone/>
              <a:defRPr/>
            </a:pPr>
            <a:endParaRPr lang="en-US" sz="2000" baseline="30000" dirty="0" smtClean="0">
              <a:latin typeface="Arial" pitchFamily="34" charset="0"/>
              <a:cs typeface="Arial" pitchFamily="34" charset="0"/>
            </a:endParaRPr>
          </a:p>
          <a:p>
            <a:pPr marL="0" indent="0" algn="just">
              <a:spcBef>
                <a:spcPts val="0"/>
              </a:spcBef>
              <a:buFont typeface="Wingdings 2" pitchFamily="18" charset="2"/>
              <a:buNone/>
              <a:defRPr/>
            </a:pPr>
            <a:endParaRPr lang="en-US" sz="2000" baseline="30000" dirty="0" smtClean="0">
              <a:latin typeface="Arial" pitchFamily="34" charset="0"/>
              <a:cs typeface="Arial" pitchFamily="34" charset="0"/>
            </a:endParaRPr>
          </a:p>
          <a:p>
            <a:pPr marL="0" indent="0" algn="just">
              <a:spcBef>
                <a:spcPts val="0"/>
              </a:spcBef>
              <a:buFont typeface="Wingdings 2" pitchFamily="18" charset="2"/>
              <a:buNone/>
              <a:defRPr/>
            </a:pPr>
            <a:endParaRPr lang="en-US" sz="2000" dirty="0" smtClean="0">
              <a:latin typeface="Arial" pitchFamily="34" charset="0"/>
              <a:cs typeface="Arial" pitchFamily="34" charset="0"/>
            </a:endParaRPr>
          </a:p>
          <a:p>
            <a:pPr marL="0" indent="0" algn="just">
              <a:spcBef>
                <a:spcPts val="0"/>
              </a:spcBef>
              <a:buFont typeface="Wingdings 2" pitchFamily="18" charset="2"/>
              <a:buNone/>
              <a:defRPr/>
            </a:pPr>
            <a:endParaRPr lang="en-US" sz="20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73A9276-7146-4170-8D10-C5BB2251BA46}" type="slidenum">
              <a:rPr lang="en-US" smtClean="0"/>
              <a:pPr>
                <a:defRPr/>
              </a:pPr>
              <a:t>14</a:t>
            </a:fld>
            <a:endParaRPr lang="en-US"/>
          </a:p>
        </p:txBody>
      </p:sp>
      <p:grpSp>
        <p:nvGrpSpPr>
          <p:cNvPr id="112" name="Group 111"/>
          <p:cNvGrpSpPr/>
          <p:nvPr/>
        </p:nvGrpSpPr>
        <p:grpSpPr>
          <a:xfrm>
            <a:off x="152400" y="762000"/>
            <a:ext cx="4114800" cy="3810000"/>
            <a:chOff x="152400" y="762000"/>
            <a:chExt cx="4114800" cy="3810000"/>
          </a:xfrm>
        </p:grpSpPr>
        <p:grpSp>
          <p:nvGrpSpPr>
            <p:cNvPr id="65" name="Group 64"/>
            <p:cNvGrpSpPr/>
            <p:nvPr/>
          </p:nvGrpSpPr>
          <p:grpSpPr>
            <a:xfrm>
              <a:off x="304800" y="912812"/>
              <a:ext cx="3733800" cy="3647520"/>
              <a:chOff x="304800" y="912812"/>
              <a:chExt cx="3733800" cy="3647520"/>
            </a:xfrm>
          </p:grpSpPr>
          <p:grpSp>
            <p:nvGrpSpPr>
              <p:cNvPr id="62" name="Group 61"/>
              <p:cNvGrpSpPr/>
              <p:nvPr/>
            </p:nvGrpSpPr>
            <p:grpSpPr>
              <a:xfrm>
                <a:off x="609600" y="912812"/>
                <a:ext cx="3429000" cy="3278188"/>
                <a:chOff x="990600" y="838200"/>
                <a:chExt cx="3429000" cy="3278188"/>
              </a:xfrm>
            </p:grpSpPr>
            <p:grpSp>
              <p:nvGrpSpPr>
                <p:cNvPr id="30" name="Group 29"/>
                <p:cNvGrpSpPr/>
                <p:nvPr/>
              </p:nvGrpSpPr>
              <p:grpSpPr>
                <a:xfrm>
                  <a:off x="990600" y="1600200"/>
                  <a:ext cx="2514600" cy="2514600"/>
                  <a:chOff x="2895600" y="1676400"/>
                  <a:chExt cx="2667000" cy="2667000"/>
                </a:xfrm>
              </p:grpSpPr>
              <p:sp>
                <p:nvSpPr>
                  <p:cNvPr id="5" name="Rectangle 4"/>
                  <p:cNvSpPr/>
                  <p:nvPr/>
                </p:nvSpPr>
                <p:spPr>
                  <a:xfrm>
                    <a:off x="28956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4290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4958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9624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0292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8956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34290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4958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9624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50292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28956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34290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44958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39624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50292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2895600" y="32766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3429000" y="32766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4495800" y="32766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3962400" y="32766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5029200" y="32766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2895600" y="38100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3429000" y="38100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4495800" y="38100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3962400" y="38100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5029200" y="38100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58" name="Straight Arrow Connector 57"/>
                <p:cNvCxnSpPr/>
                <p:nvPr/>
              </p:nvCxnSpPr>
              <p:spPr>
                <a:xfrm rot="5400000" flipH="1" flipV="1">
                  <a:off x="610394" y="1218406"/>
                  <a:ext cx="7620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a:off x="3505200" y="4114800"/>
                  <a:ext cx="9144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63" name="TextBox 62"/>
              <p:cNvSpPr txBox="1"/>
              <p:nvPr/>
            </p:nvSpPr>
            <p:spPr>
              <a:xfrm>
                <a:off x="457200" y="4191000"/>
                <a:ext cx="3124200" cy="369332"/>
              </a:xfrm>
              <a:prstGeom prst="rect">
                <a:avLst/>
              </a:prstGeom>
              <a:noFill/>
            </p:spPr>
            <p:txBody>
              <a:bodyPr wrap="square" rtlCol="0">
                <a:spAutoFit/>
              </a:bodyPr>
              <a:lstStyle/>
              <a:p>
                <a:r>
                  <a:rPr lang="en-US" dirty="0" smtClean="0"/>
                  <a:t>0      1      2      3      4      5</a:t>
                </a:r>
                <a:endParaRPr lang="en-US" dirty="0"/>
              </a:p>
            </p:txBody>
          </p:sp>
          <p:sp>
            <p:nvSpPr>
              <p:cNvPr id="64" name="TextBox 63"/>
              <p:cNvSpPr txBox="1"/>
              <p:nvPr/>
            </p:nvSpPr>
            <p:spPr>
              <a:xfrm>
                <a:off x="304800" y="1524000"/>
                <a:ext cx="304800" cy="2400657"/>
              </a:xfrm>
              <a:prstGeom prst="rect">
                <a:avLst/>
              </a:prstGeom>
              <a:noFill/>
            </p:spPr>
            <p:txBody>
              <a:bodyPr wrap="square" rtlCol="0">
                <a:spAutoFit/>
              </a:bodyPr>
              <a:lstStyle/>
              <a:p>
                <a:pPr>
                  <a:lnSpc>
                    <a:spcPts val="2000"/>
                  </a:lnSpc>
                </a:pPr>
                <a:r>
                  <a:rPr lang="en-US" dirty="0" smtClean="0"/>
                  <a:t>5 </a:t>
                </a:r>
              </a:p>
              <a:p>
                <a:pPr>
                  <a:lnSpc>
                    <a:spcPts val="2000"/>
                  </a:lnSpc>
                </a:pPr>
                <a:r>
                  <a:rPr lang="en-US" dirty="0" smtClean="0"/>
                  <a:t>4 </a:t>
                </a:r>
              </a:p>
              <a:p>
                <a:pPr>
                  <a:lnSpc>
                    <a:spcPts val="2000"/>
                  </a:lnSpc>
                </a:pPr>
                <a:r>
                  <a:rPr lang="en-US" dirty="0" smtClean="0"/>
                  <a:t>3 </a:t>
                </a:r>
              </a:p>
              <a:p>
                <a:pPr>
                  <a:lnSpc>
                    <a:spcPts val="2000"/>
                  </a:lnSpc>
                </a:pPr>
                <a:r>
                  <a:rPr lang="en-US" dirty="0" smtClean="0"/>
                  <a:t>2 </a:t>
                </a:r>
              </a:p>
              <a:p>
                <a:pPr>
                  <a:lnSpc>
                    <a:spcPts val="2000"/>
                  </a:lnSpc>
                </a:pPr>
                <a:r>
                  <a:rPr lang="en-US" dirty="0" smtClean="0"/>
                  <a:t>1</a:t>
                </a:r>
                <a:endParaRPr lang="en-US" dirty="0"/>
              </a:p>
            </p:txBody>
          </p:sp>
        </p:grpSp>
        <p:sp>
          <p:nvSpPr>
            <p:cNvPr id="98" name="Oval 97"/>
            <p:cNvSpPr/>
            <p:nvPr/>
          </p:nvSpPr>
          <p:spPr>
            <a:xfrm>
              <a:off x="1981200" y="25146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p:cNvSpPr/>
            <p:nvPr/>
          </p:nvSpPr>
          <p:spPr>
            <a:xfrm>
              <a:off x="1524000" y="25146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99"/>
            <p:cNvSpPr/>
            <p:nvPr/>
          </p:nvSpPr>
          <p:spPr>
            <a:xfrm>
              <a:off x="1981200" y="20574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Oval 100"/>
            <p:cNvSpPr/>
            <p:nvPr/>
          </p:nvSpPr>
          <p:spPr>
            <a:xfrm>
              <a:off x="1524000" y="20574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101"/>
            <p:cNvSpPr/>
            <p:nvPr/>
          </p:nvSpPr>
          <p:spPr>
            <a:xfrm>
              <a:off x="1524000" y="30480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p:cNvSpPr/>
            <p:nvPr/>
          </p:nvSpPr>
          <p:spPr>
            <a:xfrm>
              <a:off x="990600" y="30480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TextBox 103"/>
            <p:cNvSpPr txBox="1"/>
            <p:nvPr/>
          </p:nvSpPr>
          <p:spPr>
            <a:xfrm>
              <a:off x="3810000" y="4191000"/>
              <a:ext cx="457200" cy="381000"/>
            </a:xfrm>
            <a:prstGeom prst="rect">
              <a:avLst/>
            </a:prstGeom>
            <a:noFill/>
          </p:spPr>
          <p:txBody>
            <a:bodyPr wrap="square" rtlCol="0">
              <a:spAutoFit/>
            </a:bodyPr>
            <a:lstStyle/>
            <a:p>
              <a:r>
                <a:rPr lang="en-US" dirty="0" smtClean="0"/>
                <a:t>X</a:t>
              </a:r>
              <a:r>
                <a:rPr lang="en-US" baseline="-25000" dirty="0" smtClean="0"/>
                <a:t>1</a:t>
              </a:r>
              <a:endParaRPr lang="en-US" dirty="0"/>
            </a:p>
          </p:txBody>
        </p:sp>
        <p:sp>
          <p:nvSpPr>
            <p:cNvPr id="105" name="TextBox 104"/>
            <p:cNvSpPr txBox="1"/>
            <p:nvPr/>
          </p:nvSpPr>
          <p:spPr>
            <a:xfrm>
              <a:off x="152400" y="762000"/>
              <a:ext cx="457200" cy="381000"/>
            </a:xfrm>
            <a:prstGeom prst="rect">
              <a:avLst/>
            </a:prstGeom>
            <a:noFill/>
          </p:spPr>
          <p:txBody>
            <a:bodyPr wrap="square" rtlCol="0">
              <a:spAutoFit/>
            </a:bodyPr>
            <a:lstStyle/>
            <a:p>
              <a:r>
                <a:rPr lang="en-US" dirty="0" smtClean="0"/>
                <a:t>X</a:t>
              </a:r>
              <a:r>
                <a:rPr lang="en-US" baseline="-25000" dirty="0" smtClean="0"/>
                <a:t>2</a:t>
              </a:r>
              <a:endParaRPr lang="en-US" dirty="0"/>
            </a:p>
          </p:txBody>
        </p:sp>
        <p:sp>
          <p:nvSpPr>
            <p:cNvPr id="106" name="TextBox 105"/>
            <p:cNvSpPr txBox="1"/>
            <p:nvPr/>
          </p:nvSpPr>
          <p:spPr>
            <a:xfrm>
              <a:off x="762000" y="2819400"/>
              <a:ext cx="381000" cy="381000"/>
            </a:xfrm>
            <a:prstGeom prst="rect">
              <a:avLst/>
            </a:prstGeom>
            <a:noFill/>
          </p:spPr>
          <p:txBody>
            <a:bodyPr wrap="square" rtlCol="0">
              <a:spAutoFit/>
            </a:bodyPr>
            <a:lstStyle/>
            <a:p>
              <a:r>
                <a:rPr lang="en-US" dirty="0" smtClean="0"/>
                <a:t>r</a:t>
              </a:r>
              <a:r>
                <a:rPr lang="en-US" baseline="-25000" dirty="0" smtClean="0"/>
                <a:t>1</a:t>
              </a:r>
              <a:endParaRPr lang="en-US" dirty="0"/>
            </a:p>
          </p:txBody>
        </p:sp>
        <p:sp>
          <p:nvSpPr>
            <p:cNvPr id="107" name="TextBox 106"/>
            <p:cNvSpPr txBox="1"/>
            <p:nvPr/>
          </p:nvSpPr>
          <p:spPr>
            <a:xfrm>
              <a:off x="1295400" y="2819400"/>
              <a:ext cx="381000" cy="381000"/>
            </a:xfrm>
            <a:prstGeom prst="rect">
              <a:avLst/>
            </a:prstGeom>
            <a:noFill/>
          </p:spPr>
          <p:txBody>
            <a:bodyPr wrap="square" rtlCol="0">
              <a:spAutoFit/>
            </a:bodyPr>
            <a:lstStyle/>
            <a:p>
              <a:r>
                <a:rPr lang="en-US" dirty="0" smtClean="0"/>
                <a:t>r</a:t>
              </a:r>
              <a:r>
                <a:rPr lang="en-US" baseline="-25000" dirty="0" smtClean="0"/>
                <a:t>2</a:t>
              </a:r>
              <a:endParaRPr lang="en-US" dirty="0"/>
            </a:p>
          </p:txBody>
        </p:sp>
        <p:sp>
          <p:nvSpPr>
            <p:cNvPr id="108" name="TextBox 107"/>
            <p:cNvSpPr txBox="1"/>
            <p:nvPr/>
          </p:nvSpPr>
          <p:spPr>
            <a:xfrm>
              <a:off x="1295400" y="2286000"/>
              <a:ext cx="381000" cy="381000"/>
            </a:xfrm>
            <a:prstGeom prst="rect">
              <a:avLst/>
            </a:prstGeom>
            <a:noFill/>
          </p:spPr>
          <p:txBody>
            <a:bodyPr wrap="square" rtlCol="0">
              <a:spAutoFit/>
            </a:bodyPr>
            <a:lstStyle/>
            <a:p>
              <a:r>
                <a:rPr lang="en-US" dirty="0" smtClean="0"/>
                <a:t>r</a:t>
              </a:r>
              <a:r>
                <a:rPr lang="en-US" baseline="-25000" dirty="0" smtClean="0"/>
                <a:t>3</a:t>
              </a:r>
              <a:endParaRPr lang="en-US" dirty="0"/>
            </a:p>
          </p:txBody>
        </p:sp>
        <p:sp>
          <p:nvSpPr>
            <p:cNvPr id="109" name="TextBox 108"/>
            <p:cNvSpPr txBox="1"/>
            <p:nvPr/>
          </p:nvSpPr>
          <p:spPr>
            <a:xfrm>
              <a:off x="2133600" y="2362200"/>
              <a:ext cx="381000" cy="381000"/>
            </a:xfrm>
            <a:prstGeom prst="rect">
              <a:avLst/>
            </a:prstGeom>
            <a:noFill/>
          </p:spPr>
          <p:txBody>
            <a:bodyPr wrap="square" rtlCol="0">
              <a:spAutoFit/>
            </a:bodyPr>
            <a:lstStyle/>
            <a:p>
              <a:r>
                <a:rPr lang="en-US" dirty="0" smtClean="0"/>
                <a:t>r</a:t>
              </a:r>
              <a:r>
                <a:rPr lang="en-US" baseline="-25000" dirty="0" smtClean="0"/>
                <a:t>4</a:t>
              </a:r>
              <a:endParaRPr lang="en-US" dirty="0"/>
            </a:p>
          </p:txBody>
        </p:sp>
        <p:sp>
          <p:nvSpPr>
            <p:cNvPr id="110" name="TextBox 109"/>
            <p:cNvSpPr txBox="1"/>
            <p:nvPr/>
          </p:nvSpPr>
          <p:spPr>
            <a:xfrm>
              <a:off x="2133600" y="1828800"/>
              <a:ext cx="381000" cy="381000"/>
            </a:xfrm>
            <a:prstGeom prst="rect">
              <a:avLst/>
            </a:prstGeom>
            <a:noFill/>
          </p:spPr>
          <p:txBody>
            <a:bodyPr wrap="square" rtlCol="0">
              <a:spAutoFit/>
            </a:bodyPr>
            <a:lstStyle/>
            <a:p>
              <a:r>
                <a:rPr lang="en-US" dirty="0" smtClean="0"/>
                <a:t>r</a:t>
              </a:r>
              <a:r>
                <a:rPr lang="en-US" baseline="-25000" dirty="0" smtClean="0"/>
                <a:t>5</a:t>
              </a:r>
              <a:endParaRPr lang="en-US" dirty="0"/>
            </a:p>
          </p:txBody>
        </p:sp>
        <p:sp>
          <p:nvSpPr>
            <p:cNvPr id="111" name="TextBox 110"/>
            <p:cNvSpPr txBox="1"/>
            <p:nvPr/>
          </p:nvSpPr>
          <p:spPr>
            <a:xfrm>
              <a:off x="1295400" y="1828800"/>
              <a:ext cx="381000" cy="381000"/>
            </a:xfrm>
            <a:prstGeom prst="rect">
              <a:avLst/>
            </a:prstGeom>
            <a:noFill/>
          </p:spPr>
          <p:txBody>
            <a:bodyPr wrap="square" rtlCol="0">
              <a:spAutoFit/>
            </a:bodyPr>
            <a:lstStyle/>
            <a:p>
              <a:r>
                <a:rPr lang="en-US" dirty="0" smtClean="0"/>
                <a:t>r</a:t>
              </a:r>
              <a:r>
                <a:rPr lang="en-US" baseline="-25000" dirty="0" smtClean="0"/>
                <a:t>6</a:t>
              </a:r>
              <a:endParaRPr lang="en-US" dirty="0"/>
            </a:p>
          </p:txBody>
        </p:sp>
      </p:grpSp>
      <p:grpSp>
        <p:nvGrpSpPr>
          <p:cNvPr id="162" name="Group 161"/>
          <p:cNvGrpSpPr/>
          <p:nvPr/>
        </p:nvGrpSpPr>
        <p:grpSpPr>
          <a:xfrm>
            <a:off x="4800600" y="685800"/>
            <a:ext cx="4114800" cy="3810000"/>
            <a:chOff x="4800600" y="685800"/>
            <a:chExt cx="4114800" cy="3810000"/>
          </a:xfrm>
        </p:grpSpPr>
        <p:grpSp>
          <p:nvGrpSpPr>
            <p:cNvPr id="113" name="Group 112"/>
            <p:cNvGrpSpPr/>
            <p:nvPr/>
          </p:nvGrpSpPr>
          <p:grpSpPr>
            <a:xfrm>
              <a:off x="4800600" y="685800"/>
              <a:ext cx="4114800" cy="3810000"/>
              <a:chOff x="152400" y="762000"/>
              <a:chExt cx="4114800" cy="3810000"/>
            </a:xfrm>
          </p:grpSpPr>
          <p:grpSp>
            <p:nvGrpSpPr>
              <p:cNvPr id="114" name="Group 64"/>
              <p:cNvGrpSpPr/>
              <p:nvPr/>
            </p:nvGrpSpPr>
            <p:grpSpPr>
              <a:xfrm>
                <a:off x="304800" y="912812"/>
                <a:ext cx="3733800" cy="3647520"/>
                <a:chOff x="304800" y="912812"/>
                <a:chExt cx="3733800" cy="3647520"/>
              </a:xfrm>
            </p:grpSpPr>
            <p:grpSp>
              <p:nvGrpSpPr>
                <p:cNvPr id="129" name="Group 61"/>
                <p:cNvGrpSpPr/>
                <p:nvPr/>
              </p:nvGrpSpPr>
              <p:grpSpPr>
                <a:xfrm>
                  <a:off x="609600" y="912812"/>
                  <a:ext cx="3429000" cy="3278188"/>
                  <a:chOff x="990600" y="838200"/>
                  <a:chExt cx="3429000" cy="3278188"/>
                </a:xfrm>
              </p:grpSpPr>
              <p:grpSp>
                <p:nvGrpSpPr>
                  <p:cNvPr id="132" name="Group 29"/>
                  <p:cNvGrpSpPr/>
                  <p:nvPr/>
                </p:nvGrpSpPr>
                <p:grpSpPr>
                  <a:xfrm>
                    <a:off x="990600" y="1600200"/>
                    <a:ext cx="2514600" cy="2514600"/>
                    <a:chOff x="2895600" y="1676400"/>
                    <a:chExt cx="2667000" cy="2667000"/>
                  </a:xfrm>
                </p:grpSpPr>
                <p:sp>
                  <p:nvSpPr>
                    <p:cNvPr id="135" name="Rectangle 134"/>
                    <p:cNvSpPr/>
                    <p:nvPr/>
                  </p:nvSpPr>
                  <p:spPr>
                    <a:xfrm>
                      <a:off x="28956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135"/>
                    <p:cNvSpPr/>
                    <p:nvPr/>
                  </p:nvSpPr>
                  <p:spPr>
                    <a:xfrm>
                      <a:off x="34290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136"/>
                    <p:cNvSpPr/>
                    <p:nvPr/>
                  </p:nvSpPr>
                  <p:spPr>
                    <a:xfrm>
                      <a:off x="44958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137"/>
                    <p:cNvSpPr/>
                    <p:nvPr/>
                  </p:nvSpPr>
                  <p:spPr>
                    <a:xfrm>
                      <a:off x="39624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138"/>
                    <p:cNvSpPr/>
                    <p:nvPr/>
                  </p:nvSpPr>
                  <p:spPr>
                    <a:xfrm>
                      <a:off x="50292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139"/>
                    <p:cNvSpPr/>
                    <p:nvPr/>
                  </p:nvSpPr>
                  <p:spPr>
                    <a:xfrm>
                      <a:off x="28956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tangle 140"/>
                    <p:cNvSpPr/>
                    <p:nvPr/>
                  </p:nvSpPr>
                  <p:spPr>
                    <a:xfrm>
                      <a:off x="34290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141"/>
                    <p:cNvSpPr/>
                    <p:nvPr/>
                  </p:nvSpPr>
                  <p:spPr>
                    <a:xfrm>
                      <a:off x="44958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p:cNvSpPr/>
                    <p:nvPr/>
                  </p:nvSpPr>
                  <p:spPr>
                    <a:xfrm>
                      <a:off x="39624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143"/>
                    <p:cNvSpPr/>
                    <p:nvPr/>
                  </p:nvSpPr>
                  <p:spPr>
                    <a:xfrm>
                      <a:off x="50292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144"/>
                    <p:cNvSpPr/>
                    <p:nvPr/>
                  </p:nvSpPr>
                  <p:spPr>
                    <a:xfrm>
                      <a:off x="28956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p:cNvSpPr/>
                    <p:nvPr/>
                  </p:nvSpPr>
                  <p:spPr>
                    <a:xfrm>
                      <a:off x="34290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Rectangle 146"/>
                    <p:cNvSpPr/>
                    <p:nvPr/>
                  </p:nvSpPr>
                  <p:spPr>
                    <a:xfrm>
                      <a:off x="44958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Rectangle 17"/>
                    <p:cNvSpPr/>
                    <p:nvPr/>
                  </p:nvSpPr>
                  <p:spPr>
                    <a:xfrm>
                      <a:off x="39624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Rectangle 148"/>
                    <p:cNvSpPr/>
                    <p:nvPr/>
                  </p:nvSpPr>
                  <p:spPr>
                    <a:xfrm>
                      <a:off x="50292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149"/>
                    <p:cNvSpPr/>
                    <p:nvPr/>
                  </p:nvSpPr>
                  <p:spPr>
                    <a:xfrm>
                      <a:off x="2895600" y="32766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Rectangle 20"/>
                    <p:cNvSpPr/>
                    <p:nvPr/>
                  </p:nvSpPr>
                  <p:spPr>
                    <a:xfrm>
                      <a:off x="3429000" y="32766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Rectangle 151"/>
                    <p:cNvSpPr/>
                    <p:nvPr/>
                  </p:nvSpPr>
                  <p:spPr>
                    <a:xfrm>
                      <a:off x="4495800" y="32766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Rectangle 152"/>
                    <p:cNvSpPr/>
                    <p:nvPr/>
                  </p:nvSpPr>
                  <p:spPr>
                    <a:xfrm>
                      <a:off x="3962400" y="32766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Rectangle 153"/>
                    <p:cNvSpPr/>
                    <p:nvPr/>
                  </p:nvSpPr>
                  <p:spPr>
                    <a:xfrm>
                      <a:off x="5029200" y="32766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p:nvSpPr>
                  <p:spPr>
                    <a:xfrm>
                      <a:off x="2895600" y="38100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Rectangle 155"/>
                    <p:cNvSpPr/>
                    <p:nvPr/>
                  </p:nvSpPr>
                  <p:spPr>
                    <a:xfrm>
                      <a:off x="3429000" y="38100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Rectangle 156"/>
                    <p:cNvSpPr/>
                    <p:nvPr/>
                  </p:nvSpPr>
                  <p:spPr>
                    <a:xfrm>
                      <a:off x="4495800" y="38100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Rectangle 157"/>
                    <p:cNvSpPr/>
                    <p:nvPr/>
                  </p:nvSpPr>
                  <p:spPr>
                    <a:xfrm>
                      <a:off x="3962400" y="38100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Rectangle 158"/>
                    <p:cNvSpPr/>
                    <p:nvPr/>
                  </p:nvSpPr>
                  <p:spPr>
                    <a:xfrm>
                      <a:off x="5029200" y="38100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33" name="Straight Arrow Connector 132"/>
                  <p:cNvCxnSpPr/>
                  <p:nvPr/>
                </p:nvCxnSpPr>
                <p:spPr>
                  <a:xfrm rot="5400000" flipH="1" flipV="1">
                    <a:off x="610394" y="1218406"/>
                    <a:ext cx="7620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4" name="Straight Arrow Connector 133"/>
                  <p:cNvCxnSpPr/>
                  <p:nvPr/>
                </p:nvCxnSpPr>
                <p:spPr>
                  <a:xfrm>
                    <a:off x="3505200" y="4114800"/>
                    <a:ext cx="9144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130" name="TextBox 129"/>
                <p:cNvSpPr txBox="1"/>
                <p:nvPr/>
              </p:nvSpPr>
              <p:spPr>
                <a:xfrm>
                  <a:off x="457200" y="4191000"/>
                  <a:ext cx="3124200" cy="369332"/>
                </a:xfrm>
                <a:prstGeom prst="rect">
                  <a:avLst/>
                </a:prstGeom>
                <a:noFill/>
              </p:spPr>
              <p:txBody>
                <a:bodyPr wrap="square" rtlCol="0">
                  <a:spAutoFit/>
                </a:bodyPr>
                <a:lstStyle/>
                <a:p>
                  <a:r>
                    <a:rPr lang="en-US" dirty="0" smtClean="0"/>
                    <a:t>0      1      2      3      4      5</a:t>
                  </a:r>
                  <a:endParaRPr lang="en-US" dirty="0"/>
                </a:p>
              </p:txBody>
            </p:sp>
            <p:sp>
              <p:nvSpPr>
                <p:cNvPr id="131" name="TextBox 130"/>
                <p:cNvSpPr txBox="1"/>
                <p:nvPr/>
              </p:nvSpPr>
              <p:spPr>
                <a:xfrm>
                  <a:off x="304800" y="1524000"/>
                  <a:ext cx="304800" cy="2400657"/>
                </a:xfrm>
                <a:prstGeom prst="rect">
                  <a:avLst/>
                </a:prstGeom>
                <a:noFill/>
              </p:spPr>
              <p:txBody>
                <a:bodyPr wrap="square" rtlCol="0">
                  <a:spAutoFit/>
                </a:bodyPr>
                <a:lstStyle/>
                <a:p>
                  <a:pPr>
                    <a:lnSpc>
                      <a:spcPts val="2000"/>
                    </a:lnSpc>
                  </a:pPr>
                  <a:r>
                    <a:rPr lang="en-US" dirty="0" smtClean="0"/>
                    <a:t>5 </a:t>
                  </a:r>
                </a:p>
                <a:p>
                  <a:pPr>
                    <a:lnSpc>
                      <a:spcPts val="2000"/>
                    </a:lnSpc>
                  </a:pPr>
                  <a:r>
                    <a:rPr lang="en-US" dirty="0" smtClean="0"/>
                    <a:t>4 </a:t>
                  </a:r>
                </a:p>
                <a:p>
                  <a:pPr>
                    <a:lnSpc>
                      <a:spcPts val="2000"/>
                    </a:lnSpc>
                  </a:pPr>
                  <a:r>
                    <a:rPr lang="en-US" dirty="0" smtClean="0"/>
                    <a:t>3 </a:t>
                  </a:r>
                </a:p>
                <a:p>
                  <a:pPr>
                    <a:lnSpc>
                      <a:spcPts val="2000"/>
                    </a:lnSpc>
                  </a:pPr>
                  <a:r>
                    <a:rPr lang="en-US" dirty="0" smtClean="0"/>
                    <a:t>2 </a:t>
                  </a:r>
                </a:p>
                <a:p>
                  <a:pPr>
                    <a:lnSpc>
                      <a:spcPts val="2000"/>
                    </a:lnSpc>
                  </a:pPr>
                  <a:r>
                    <a:rPr lang="en-US" dirty="0" smtClean="0"/>
                    <a:t>1</a:t>
                  </a:r>
                  <a:endParaRPr lang="en-US" dirty="0"/>
                </a:p>
              </p:txBody>
            </p:sp>
          </p:grpSp>
          <p:sp>
            <p:nvSpPr>
              <p:cNvPr id="115" name="Oval 114"/>
              <p:cNvSpPr/>
              <p:nvPr/>
            </p:nvSpPr>
            <p:spPr>
              <a:xfrm>
                <a:off x="1981200" y="25146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Oval 115"/>
              <p:cNvSpPr/>
              <p:nvPr/>
            </p:nvSpPr>
            <p:spPr>
              <a:xfrm>
                <a:off x="1524000" y="25146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Oval 116"/>
              <p:cNvSpPr/>
              <p:nvPr/>
            </p:nvSpPr>
            <p:spPr>
              <a:xfrm>
                <a:off x="1981200" y="20574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Oval 117"/>
              <p:cNvSpPr/>
              <p:nvPr/>
            </p:nvSpPr>
            <p:spPr>
              <a:xfrm>
                <a:off x="1524000" y="20574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Oval 118"/>
              <p:cNvSpPr/>
              <p:nvPr/>
            </p:nvSpPr>
            <p:spPr>
              <a:xfrm>
                <a:off x="1524000" y="30480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Oval 119"/>
              <p:cNvSpPr/>
              <p:nvPr/>
            </p:nvSpPr>
            <p:spPr>
              <a:xfrm>
                <a:off x="990600" y="30480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TextBox 120"/>
              <p:cNvSpPr txBox="1"/>
              <p:nvPr/>
            </p:nvSpPr>
            <p:spPr>
              <a:xfrm>
                <a:off x="3810000" y="4191000"/>
                <a:ext cx="457200" cy="381000"/>
              </a:xfrm>
              <a:prstGeom prst="rect">
                <a:avLst/>
              </a:prstGeom>
              <a:noFill/>
            </p:spPr>
            <p:txBody>
              <a:bodyPr wrap="square" rtlCol="0">
                <a:spAutoFit/>
              </a:bodyPr>
              <a:lstStyle/>
              <a:p>
                <a:r>
                  <a:rPr lang="en-US" dirty="0" smtClean="0"/>
                  <a:t>X</a:t>
                </a:r>
                <a:r>
                  <a:rPr lang="en-US" baseline="-25000" dirty="0" smtClean="0"/>
                  <a:t>1</a:t>
                </a:r>
                <a:endParaRPr lang="en-US" dirty="0"/>
              </a:p>
            </p:txBody>
          </p:sp>
          <p:sp>
            <p:nvSpPr>
              <p:cNvPr id="122" name="TextBox 121"/>
              <p:cNvSpPr txBox="1"/>
              <p:nvPr/>
            </p:nvSpPr>
            <p:spPr>
              <a:xfrm>
                <a:off x="152400" y="762000"/>
                <a:ext cx="457200" cy="381000"/>
              </a:xfrm>
              <a:prstGeom prst="rect">
                <a:avLst/>
              </a:prstGeom>
              <a:noFill/>
            </p:spPr>
            <p:txBody>
              <a:bodyPr wrap="square" rtlCol="0">
                <a:spAutoFit/>
              </a:bodyPr>
              <a:lstStyle/>
              <a:p>
                <a:r>
                  <a:rPr lang="en-US" dirty="0" smtClean="0"/>
                  <a:t>X</a:t>
                </a:r>
                <a:r>
                  <a:rPr lang="en-US" baseline="-25000" dirty="0" smtClean="0"/>
                  <a:t>2</a:t>
                </a:r>
                <a:endParaRPr lang="en-US" dirty="0"/>
              </a:p>
            </p:txBody>
          </p:sp>
          <p:sp>
            <p:nvSpPr>
              <p:cNvPr id="123" name="TextBox 122"/>
              <p:cNvSpPr txBox="1"/>
              <p:nvPr/>
            </p:nvSpPr>
            <p:spPr>
              <a:xfrm>
                <a:off x="762000" y="2819400"/>
                <a:ext cx="381000" cy="381000"/>
              </a:xfrm>
              <a:prstGeom prst="rect">
                <a:avLst/>
              </a:prstGeom>
              <a:noFill/>
            </p:spPr>
            <p:txBody>
              <a:bodyPr wrap="square" rtlCol="0">
                <a:spAutoFit/>
              </a:bodyPr>
              <a:lstStyle/>
              <a:p>
                <a:r>
                  <a:rPr lang="en-US" dirty="0" smtClean="0"/>
                  <a:t>r</a:t>
                </a:r>
                <a:r>
                  <a:rPr lang="en-US" baseline="-25000" dirty="0" smtClean="0"/>
                  <a:t>1</a:t>
                </a:r>
                <a:endParaRPr lang="en-US" dirty="0"/>
              </a:p>
            </p:txBody>
          </p:sp>
          <p:sp>
            <p:nvSpPr>
              <p:cNvPr id="124" name="TextBox 123"/>
              <p:cNvSpPr txBox="1"/>
              <p:nvPr/>
            </p:nvSpPr>
            <p:spPr>
              <a:xfrm>
                <a:off x="1295400" y="2819400"/>
                <a:ext cx="381000" cy="381000"/>
              </a:xfrm>
              <a:prstGeom prst="rect">
                <a:avLst/>
              </a:prstGeom>
              <a:noFill/>
            </p:spPr>
            <p:txBody>
              <a:bodyPr wrap="square" rtlCol="0">
                <a:spAutoFit/>
              </a:bodyPr>
              <a:lstStyle/>
              <a:p>
                <a:r>
                  <a:rPr lang="en-US" dirty="0" smtClean="0"/>
                  <a:t>r</a:t>
                </a:r>
                <a:r>
                  <a:rPr lang="en-US" baseline="-25000" dirty="0" smtClean="0"/>
                  <a:t>2</a:t>
                </a:r>
                <a:endParaRPr lang="en-US" dirty="0"/>
              </a:p>
            </p:txBody>
          </p:sp>
          <p:sp>
            <p:nvSpPr>
              <p:cNvPr id="125" name="TextBox 124"/>
              <p:cNvSpPr txBox="1"/>
              <p:nvPr/>
            </p:nvSpPr>
            <p:spPr>
              <a:xfrm>
                <a:off x="1295400" y="2286000"/>
                <a:ext cx="381000" cy="381000"/>
              </a:xfrm>
              <a:prstGeom prst="rect">
                <a:avLst/>
              </a:prstGeom>
              <a:noFill/>
            </p:spPr>
            <p:txBody>
              <a:bodyPr wrap="square" rtlCol="0">
                <a:spAutoFit/>
              </a:bodyPr>
              <a:lstStyle/>
              <a:p>
                <a:r>
                  <a:rPr lang="en-US" dirty="0" smtClean="0"/>
                  <a:t>r</a:t>
                </a:r>
                <a:r>
                  <a:rPr lang="en-US" baseline="-25000" dirty="0" smtClean="0"/>
                  <a:t>3</a:t>
                </a:r>
                <a:endParaRPr lang="en-US" dirty="0"/>
              </a:p>
            </p:txBody>
          </p:sp>
          <p:sp>
            <p:nvSpPr>
              <p:cNvPr id="126" name="TextBox 125"/>
              <p:cNvSpPr txBox="1"/>
              <p:nvPr/>
            </p:nvSpPr>
            <p:spPr>
              <a:xfrm>
                <a:off x="2133600" y="2362200"/>
                <a:ext cx="381000" cy="381000"/>
              </a:xfrm>
              <a:prstGeom prst="rect">
                <a:avLst/>
              </a:prstGeom>
              <a:noFill/>
            </p:spPr>
            <p:txBody>
              <a:bodyPr wrap="square" rtlCol="0">
                <a:spAutoFit/>
              </a:bodyPr>
              <a:lstStyle/>
              <a:p>
                <a:r>
                  <a:rPr lang="en-US" dirty="0" smtClean="0"/>
                  <a:t>r</a:t>
                </a:r>
                <a:r>
                  <a:rPr lang="en-US" baseline="-25000" dirty="0" smtClean="0"/>
                  <a:t>4</a:t>
                </a:r>
                <a:endParaRPr lang="en-US" dirty="0"/>
              </a:p>
            </p:txBody>
          </p:sp>
          <p:sp>
            <p:nvSpPr>
              <p:cNvPr id="127" name="TextBox 126"/>
              <p:cNvSpPr txBox="1"/>
              <p:nvPr/>
            </p:nvSpPr>
            <p:spPr>
              <a:xfrm>
                <a:off x="2133600" y="1828800"/>
                <a:ext cx="381000" cy="381000"/>
              </a:xfrm>
              <a:prstGeom prst="rect">
                <a:avLst/>
              </a:prstGeom>
              <a:noFill/>
            </p:spPr>
            <p:txBody>
              <a:bodyPr wrap="square" rtlCol="0">
                <a:spAutoFit/>
              </a:bodyPr>
              <a:lstStyle/>
              <a:p>
                <a:r>
                  <a:rPr lang="en-US" dirty="0" smtClean="0"/>
                  <a:t>r</a:t>
                </a:r>
                <a:r>
                  <a:rPr lang="en-US" baseline="-25000" dirty="0" smtClean="0"/>
                  <a:t>5</a:t>
                </a:r>
                <a:endParaRPr lang="en-US" dirty="0"/>
              </a:p>
            </p:txBody>
          </p:sp>
          <p:sp>
            <p:nvSpPr>
              <p:cNvPr id="128" name="TextBox 127"/>
              <p:cNvSpPr txBox="1"/>
              <p:nvPr/>
            </p:nvSpPr>
            <p:spPr>
              <a:xfrm>
                <a:off x="1295400" y="1828800"/>
                <a:ext cx="381000" cy="381000"/>
              </a:xfrm>
              <a:prstGeom prst="rect">
                <a:avLst/>
              </a:prstGeom>
              <a:noFill/>
            </p:spPr>
            <p:txBody>
              <a:bodyPr wrap="square" rtlCol="0">
                <a:spAutoFit/>
              </a:bodyPr>
              <a:lstStyle/>
              <a:p>
                <a:r>
                  <a:rPr lang="en-US" dirty="0" smtClean="0"/>
                  <a:t>r</a:t>
                </a:r>
                <a:r>
                  <a:rPr lang="en-US" baseline="-25000" dirty="0" smtClean="0"/>
                  <a:t>6</a:t>
                </a:r>
                <a:endParaRPr lang="en-US" dirty="0"/>
              </a:p>
            </p:txBody>
          </p:sp>
        </p:grpSp>
        <p:sp>
          <p:nvSpPr>
            <p:cNvPr id="160" name="Oval 159"/>
            <p:cNvSpPr/>
            <p:nvPr/>
          </p:nvSpPr>
          <p:spPr>
            <a:xfrm>
              <a:off x="5105400" y="2819400"/>
              <a:ext cx="1676400" cy="533400"/>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Oval 160"/>
            <p:cNvSpPr/>
            <p:nvPr/>
          </p:nvSpPr>
          <p:spPr>
            <a:xfrm>
              <a:off x="5867400" y="1676400"/>
              <a:ext cx="1295400" cy="1143000"/>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73A9276-7146-4170-8D10-C5BB2251BA46}" type="slidenum">
              <a:rPr lang="en-US" smtClean="0"/>
              <a:pPr>
                <a:defRPr/>
              </a:pPr>
              <a:t>15</a:t>
            </a:fld>
            <a:endParaRPr lang="en-US"/>
          </a:p>
        </p:txBody>
      </p:sp>
      <p:sp>
        <p:nvSpPr>
          <p:cNvPr id="7" name="Content Placeholder 2"/>
          <p:cNvSpPr>
            <a:spLocks noGrp="1"/>
          </p:cNvSpPr>
          <p:nvPr>
            <p:ph sz="quarter" idx="1"/>
          </p:nvPr>
        </p:nvSpPr>
        <p:spPr>
          <a:xfrm>
            <a:off x="381000" y="381000"/>
            <a:ext cx="8382000" cy="609600"/>
          </a:xfrm>
        </p:spPr>
        <p:txBody>
          <a:bodyPr/>
          <a:lstStyle/>
          <a:p>
            <a:pPr marL="0" indent="0" algn="just">
              <a:lnSpc>
                <a:spcPct val="150000"/>
              </a:lnSpc>
              <a:spcBef>
                <a:spcPts val="0"/>
              </a:spcBef>
              <a:buFont typeface="Wingdings 2" pitchFamily="18" charset="2"/>
              <a:buNone/>
              <a:defRPr/>
            </a:pPr>
            <a:r>
              <a:rPr lang="en-US" sz="2000" b="1" i="1" u="sng" dirty="0" err="1" smtClean="0">
                <a:latin typeface="Arial" pitchFamily="34" charset="0"/>
                <a:cs typeface="Arial" pitchFamily="34" charset="0"/>
              </a:rPr>
              <a:t>Bài</a:t>
            </a:r>
            <a:r>
              <a:rPr lang="en-US" sz="2000" b="1" i="1" u="sng" dirty="0" smtClean="0">
                <a:latin typeface="Arial" pitchFamily="34" charset="0"/>
                <a:cs typeface="Arial" pitchFamily="34" charset="0"/>
              </a:rPr>
              <a:t> </a:t>
            </a:r>
            <a:r>
              <a:rPr lang="en-US" sz="2000" b="1" i="1" u="sng" dirty="0" err="1" smtClean="0">
                <a:latin typeface="Arial" pitchFamily="34" charset="0"/>
                <a:cs typeface="Arial" pitchFamily="34" charset="0"/>
              </a:rPr>
              <a:t>tập</a:t>
            </a:r>
            <a:r>
              <a:rPr lang="en-US" sz="2000" b="1" i="1" u="sng" dirty="0" smtClean="0">
                <a:latin typeface="Arial" pitchFamily="34" charset="0"/>
                <a:cs typeface="Arial" pitchFamily="34" charset="0"/>
              </a:rPr>
              <a:t> </a:t>
            </a:r>
            <a:r>
              <a:rPr lang="en-US" sz="2000" b="1" i="1" u="sng" dirty="0" err="1" smtClean="0">
                <a:latin typeface="Arial" pitchFamily="34" charset="0"/>
                <a:cs typeface="Arial" pitchFamily="34" charset="0"/>
              </a:rPr>
              <a:t>số</a:t>
            </a:r>
            <a:r>
              <a:rPr lang="en-US" sz="2000" b="1" i="1" u="sng" dirty="0" smtClean="0">
                <a:latin typeface="Arial" pitchFamily="34" charset="0"/>
                <a:cs typeface="Arial" pitchFamily="34" charset="0"/>
              </a:rPr>
              <a:t> 2</a:t>
            </a:r>
            <a:r>
              <a:rPr lang="en-US" sz="2000" dirty="0" smtClean="0">
                <a:latin typeface="Arial" pitchFamily="34" charset="0"/>
                <a:cs typeface="Arial" pitchFamily="34" charset="0"/>
              </a:rPr>
              <a:t>: Cho </a:t>
            </a:r>
            <a:r>
              <a:rPr lang="en-US" sz="2000" dirty="0" err="1" smtClean="0">
                <a:latin typeface="Arial" pitchFamily="34" charset="0"/>
                <a:cs typeface="Arial" pitchFamily="34" charset="0"/>
              </a:rPr>
              <a:t>tập</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dữ</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liệu</a:t>
            </a:r>
            <a:r>
              <a:rPr lang="en-US" sz="2000" dirty="0" smtClean="0">
                <a:latin typeface="Arial" pitchFamily="34" charset="0"/>
                <a:cs typeface="Arial" pitchFamily="34" charset="0"/>
              </a:rPr>
              <a:t> D </a:t>
            </a:r>
            <a:r>
              <a:rPr lang="en-US" sz="2000" dirty="0" err="1" smtClean="0">
                <a:latin typeface="Arial" pitchFamily="34" charset="0"/>
                <a:cs typeface="Arial" pitchFamily="34" charset="0"/>
              </a:rPr>
              <a:t>như</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sau</a:t>
            </a:r>
            <a:r>
              <a:rPr lang="en-US" sz="2000" dirty="0" smtClean="0">
                <a:latin typeface="Arial" pitchFamily="34" charset="0"/>
                <a:cs typeface="Arial" pitchFamily="34" charset="0"/>
              </a:rPr>
              <a:t>:</a:t>
            </a:r>
          </a:p>
          <a:p>
            <a:pPr marL="0" indent="0" algn="just">
              <a:lnSpc>
                <a:spcPct val="150000"/>
              </a:lnSpc>
              <a:spcBef>
                <a:spcPts val="0"/>
              </a:spcBef>
              <a:buFont typeface="Wingdings 2" pitchFamily="18" charset="2"/>
              <a:buNone/>
              <a:defRPr/>
            </a:pPr>
            <a:endParaRPr lang="en-US" sz="2000" dirty="0" smtClean="0">
              <a:latin typeface="Arial" pitchFamily="34" charset="0"/>
              <a:cs typeface="Arial" pitchFamily="34" charset="0"/>
            </a:endParaRPr>
          </a:p>
          <a:p>
            <a:pPr marL="0" indent="0" algn="just">
              <a:lnSpc>
                <a:spcPct val="150000"/>
              </a:lnSpc>
              <a:spcBef>
                <a:spcPts val="0"/>
              </a:spcBef>
              <a:buFont typeface="Wingdings 2" pitchFamily="18" charset="2"/>
              <a:buNone/>
              <a:defRPr/>
            </a:pPr>
            <a:endParaRPr lang="en-US" sz="2000" dirty="0" smtClean="0">
              <a:latin typeface="Arial" pitchFamily="34" charset="0"/>
              <a:cs typeface="Arial" pitchFamily="34" charset="0"/>
            </a:endParaRPr>
          </a:p>
        </p:txBody>
      </p:sp>
      <p:sp>
        <p:nvSpPr>
          <p:cNvPr id="9" name="Content Placeholder 2"/>
          <p:cNvSpPr txBox="1">
            <a:spLocks/>
          </p:cNvSpPr>
          <p:nvPr/>
        </p:nvSpPr>
        <p:spPr bwMode="auto">
          <a:xfrm>
            <a:off x="457200" y="3810000"/>
            <a:ext cx="47244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ts val="0"/>
              </a:spcBef>
              <a:spcAft>
                <a:spcPct val="0"/>
              </a:spcAft>
              <a:buClr>
                <a:schemeClr val="accent1"/>
              </a:buClr>
              <a:buSzPct val="85000"/>
              <a:buFont typeface="Wingdings 2" pitchFamily="18" charset="2"/>
              <a:buNone/>
              <a:tabLst/>
              <a:defRPr/>
            </a:pPr>
            <a:r>
              <a:rPr kumimoji="0" lang="en-US" sz="2000" b="0" i="0" u="none" strike="noStrike" kern="1200" cap="none" spc="0" normalizeH="0" baseline="0" noProof="0" dirty="0" err="1" smtClean="0">
                <a:ln>
                  <a:noFill/>
                </a:ln>
                <a:solidFill>
                  <a:schemeClr val="tx1"/>
                </a:solidFill>
                <a:effectLst/>
                <a:uLnTx/>
                <a:uFillTx/>
                <a:latin typeface="Arial" pitchFamily="34" charset="0"/>
                <a:ea typeface="+mn-ea"/>
                <a:cs typeface="Arial" pitchFamily="34" charset="0"/>
              </a:rPr>
              <a:t>Hãy</a:t>
            </a:r>
            <a:r>
              <a:rPr kumimoji="0" lang="en-US" sz="20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 </a:t>
            </a:r>
            <a:r>
              <a:rPr kumimoji="0" lang="en-US" sz="2000" b="0" i="0" u="none" strike="noStrike" kern="1200" cap="none" spc="0" normalizeH="0" noProof="0" dirty="0" err="1" smtClean="0">
                <a:ln>
                  <a:noFill/>
                </a:ln>
                <a:solidFill>
                  <a:schemeClr val="tx1"/>
                </a:solidFill>
                <a:effectLst/>
                <a:uLnTx/>
                <a:uFillTx/>
                <a:latin typeface="Arial" pitchFamily="34" charset="0"/>
                <a:ea typeface="+mn-ea"/>
                <a:cs typeface="Arial" pitchFamily="34" charset="0"/>
              </a:rPr>
              <a:t>phân</a:t>
            </a:r>
            <a:r>
              <a:rPr kumimoji="0" lang="en-US" sz="20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 </a:t>
            </a:r>
            <a:r>
              <a:rPr kumimoji="0" lang="en-US" sz="2000" b="0" i="0" u="none" strike="noStrike" kern="1200" cap="none" spc="0" normalizeH="0" noProof="0" dirty="0" err="1" smtClean="0">
                <a:ln>
                  <a:noFill/>
                </a:ln>
                <a:solidFill>
                  <a:schemeClr val="tx1"/>
                </a:solidFill>
                <a:effectLst/>
                <a:uLnTx/>
                <a:uFillTx/>
                <a:latin typeface="Arial" pitchFamily="34" charset="0"/>
                <a:ea typeface="+mn-ea"/>
                <a:cs typeface="Arial" pitchFamily="34" charset="0"/>
              </a:rPr>
              <a:t>cụm</a:t>
            </a:r>
            <a:r>
              <a:rPr kumimoji="0" lang="en-US" sz="20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 </a:t>
            </a:r>
            <a:r>
              <a:rPr kumimoji="0" lang="en-US" sz="2000" b="0" i="0" u="none" strike="noStrike" kern="1200" cap="none" spc="0" normalizeH="0" noProof="0" dirty="0" err="1" smtClean="0">
                <a:ln>
                  <a:noFill/>
                </a:ln>
                <a:solidFill>
                  <a:schemeClr val="tx1"/>
                </a:solidFill>
                <a:effectLst/>
                <a:uLnTx/>
                <a:uFillTx/>
                <a:latin typeface="Arial" pitchFamily="34" charset="0"/>
                <a:ea typeface="+mn-ea"/>
                <a:cs typeface="Arial" pitchFamily="34" charset="0"/>
              </a:rPr>
              <a:t>tập</a:t>
            </a:r>
            <a:r>
              <a:rPr kumimoji="0" lang="en-US" sz="20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 </a:t>
            </a:r>
            <a:r>
              <a:rPr kumimoji="0" lang="en-US" sz="2000" b="0" i="0" u="none" strike="noStrike" kern="1200" cap="none" spc="0" normalizeH="0" noProof="0" dirty="0" err="1" smtClean="0">
                <a:ln>
                  <a:noFill/>
                </a:ln>
                <a:solidFill>
                  <a:schemeClr val="tx1"/>
                </a:solidFill>
                <a:effectLst/>
                <a:uLnTx/>
                <a:uFillTx/>
                <a:latin typeface="Arial" pitchFamily="34" charset="0"/>
                <a:ea typeface="+mn-ea"/>
                <a:cs typeface="Arial" pitchFamily="34" charset="0"/>
              </a:rPr>
              <a:t>dữ</a:t>
            </a:r>
            <a:r>
              <a:rPr kumimoji="0" lang="en-US" sz="20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 </a:t>
            </a:r>
            <a:r>
              <a:rPr kumimoji="0" lang="en-US" sz="2000" b="0" i="0" u="none" strike="noStrike" kern="1200" cap="none" spc="0" normalizeH="0" noProof="0" dirty="0" err="1" smtClean="0">
                <a:ln>
                  <a:noFill/>
                </a:ln>
                <a:solidFill>
                  <a:schemeClr val="tx1"/>
                </a:solidFill>
                <a:effectLst/>
                <a:uLnTx/>
                <a:uFillTx/>
                <a:latin typeface="Arial" pitchFamily="34" charset="0"/>
                <a:ea typeface="+mn-ea"/>
                <a:cs typeface="Arial" pitchFamily="34" charset="0"/>
              </a:rPr>
              <a:t>liệu</a:t>
            </a:r>
            <a:r>
              <a:rPr kumimoji="0" lang="en-US" sz="20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 D </a:t>
            </a:r>
            <a:r>
              <a:rPr kumimoji="0" lang="en-US" sz="2000" b="0" i="0" u="none" strike="noStrike" kern="1200" cap="none" spc="0" normalizeH="0" noProof="0" dirty="0" err="1" smtClean="0">
                <a:ln>
                  <a:noFill/>
                </a:ln>
                <a:solidFill>
                  <a:schemeClr val="tx1"/>
                </a:solidFill>
                <a:effectLst/>
                <a:uLnTx/>
                <a:uFillTx/>
                <a:latin typeface="Arial" pitchFamily="34" charset="0"/>
                <a:ea typeface="+mn-ea"/>
                <a:cs typeface="Arial" pitchFamily="34" charset="0"/>
              </a:rPr>
              <a:t>với</a:t>
            </a:r>
            <a:r>
              <a:rPr kumimoji="0" lang="en-US" sz="20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 k = 2.</a:t>
            </a:r>
            <a:endParaRPr kumimoji="0" lang="en-US" sz="20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p:txBody>
      </p:sp>
      <p:graphicFrame>
        <p:nvGraphicFramePr>
          <p:cNvPr id="6" name="Table 5"/>
          <p:cNvGraphicFramePr>
            <a:graphicFrameLocks noGrp="1"/>
          </p:cNvGraphicFramePr>
          <p:nvPr/>
        </p:nvGraphicFramePr>
        <p:xfrm>
          <a:off x="3429000" y="1295400"/>
          <a:ext cx="2362200" cy="2209800"/>
        </p:xfrm>
        <a:graphic>
          <a:graphicData uri="http://schemas.openxmlformats.org/drawingml/2006/table">
            <a:tbl>
              <a:tblPr/>
              <a:tblGrid>
                <a:gridCol w="787400">
                  <a:extLst>
                    <a:ext uri="{9D8B030D-6E8A-4147-A177-3AD203B41FA5}">
                      <a16:colId xmlns:a16="http://schemas.microsoft.com/office/drawing/2014/main" val="20000"/>
                    </a:ext>
                  </a:extLst>
                </a:gridCol>
                <a:gridCol w="787400">
                  <a:extLst>
                    <a:ext uri="{9D8B030D-6E8A-4147-A177-3AD203B41FA5}">
                      <a16:colId xmlns:a16="http://schemas.microsoft.com/office/drawing/2014/main" val="20001"/>
                    </a:ext>
                  </a:extLst>
                </a:gridCol>
                <a:gridCol w="787400">
                  <a:extLst>
                    <a:ext uri="{9D8B030D-6E8A-4147-A177-3AD203B41FA5}">
                      <a16:colId xmlns:a16="http://schemas.microsoft.com/office/drawing/2014/main" val="20002"/>
                    </a:ext>
                  </a:extLst>
                </a:gridCol>
              </a:tblGrid>
              <a:tr h="381000">
                <a:tc>
                  <a:txBody>
                    <a:bodyPr/>
                    <a:lstStyle/>
                    <a:p>
                      <a:pPr>
                        <a:lnSpc>
                          <a:spcPct val="115000"/>
                        </a:lnSpc>
                      </a:pPr>
                      <a:endParaRPr lang="en-US" sz="1100" dirty="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b="1" kern="1200">
                          <a:latin typeface="Arial"/>
                          <a:ea typeface="Times New Roman"/>
                          <a:cs typeface="Times New Roman"/>
                        </a:rPr>
                        <a:t>X</a:t>
                      </a:r>
                      <a:r>
                        <a:rPr lang="en-US" sz="2000" b="1" kern="1200" baseline="-25000">
                          <a:latin typeface="Arial"/>
                          <a:ea typeface="Times New Roman"/>
                          <a:cs typeface="Times New Roman"/>
                        </a:rPr>
                        <a:t>1</a:t>
                      </a:r>
                      <a:r>
                        <a:rPr lang="en-US" sz="2000" b="1" kern="1200">
                          <a:latin typeface="Arial"/>
                          <a:ea typeface="Times New Roman"/>
                          <a:cs typeface="Times New Roman"/>
                        </a:rPr>
                        <a:t> </a:t>
                      </a:r>
                      <a:endParaRPr lang="en-US" sz="110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b="1" kern="1200">
                          <a:latin typeface="Arial"/>
                          <a:ea typeface="Times New Roman"/>
                          <a:cs typeface="Times New Roman"/>
                        </a:rPr>
                        <a:t>X</a:t>
                      </a:r>
                      <a:r>
                        <a:rPr lang="en-US" sz="2000" b="1" kern="1200" baseline="-25000">
                          <a:latin typeface="Arial"/>
                          <a:ea typeface="Times New Roman"/>
                          <a:cs typeface="Times New Roman"/>
                        </a:rPr>
                        <a:t>2</a:t>
                      </a:r>
                      <a:r>
                        <a:rPr lang="en-US" sz="2000" b="1" kern="1200">
                          <a:latin typeface="Arial"/>
                          <a:ea typeface="Times New Roman"/>
                          <a:cs typeface="Times New Roman"/>
                        </a:rPr>
                        <a:t> </a:t>
                      </a:r>
                      <a:endParaRPr lang="en-US" sz="110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81000">
                <a:tc>
                  <a:txBody>
                    <a:bodyPr/>
                    <a:lstStyle/>
                    <a:p>
                      <a:pPr algn="ctr">
                        <a:lnSpc>
                          <a:spcPct val="115000"/>
                        </a:lnSpc>
                        <a:spcAft>
                          <a:spcPts val="0"/>
                        </a:spcAft>
                      </a:pPr>
                      <a:r>
                        <a:rPr lang="en-US" sz="2000" kern="1200" dirty="0" smtClean="0">
                          <a:solidFill>
                            <a:srgbClr val="000000"/>
                          </a:solidFill>
                          <a:latin typeface="Arial"/>
                          <a:ea typeface="Times New Roman"/>
                          <a:cs typeface="Times New Roman"/>
                        </a:rPr>
                        <a:t>A</a:t>
                      </a:r>
                      <a:endParaRPr lang="en-US" sz="1100" dirty="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200">
                          <a:solidFill>
                            <a:srgbClr val="000000"/>
                          </a:solidFill>
                          <a:latin typeface="Arial"/>
                          <a:ea typeface="Times New Roman"/>
                          <a:cs typeface="Times New Roman"/>
                        </a:rPr>
                        <a:t>1 </a:t>
                      </a:r>
                      <a:endParaRPr lang="en-US" sz="110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200" dirty="0">
                          <a:solidFill>
                            <a:srgbClr val="000000"/>
                          </a:solidFill>
                          <a:latin typeface="Arial"/>
                          <a:ea typeface="Times New Roman"/>
                          <a:cs typeface="Times New Roman"/>
                        </a:rPr>
                        <a:t>1</a:t>
                      </a:r>
                      <a:r>
                        <a:rPr lang="en-US" sz="2000" kern="1200" dirty="0" smtClean="0">
                          <a:solidFill>
                            <a:srgbClr val="000000"/>
                          </a:solidFill>
                          <a:latin typeface="Arial"/>
                          <a:ea typeface="Times New Roman"/>
                          <a:cs typeface="Times New Roman"/>
                        </a:rPr>
                        <a:t> </a:t>
                      </a:r>
                      <a:endParaRPr lang="en-US" sz="1100" dirty="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81000">
                <a:tc>
                  <a:txBody>
                    <a:bodyPr/>
                    <a:lstStyle/>
                    <a:p>
                      <a:pPr algn="ctr">
                        <a:lnSpc>
                          <a:spcPct val="115000"/>
                        </a:lnSpc>
                        <a:spcAft>
                          <a:spcPts val="0"/>
                        </a:spcAft>
                      </a:pPr>
                      <a:r>
                        <a:rPr lang="en-US" sz="2000" kern="1200" dirty="0" smtClean="0">
                          <a:solidFill>
                            <a:srgbClr val="000000"/>
                          </a:solidFill>
                          <a:latin typeface="Arial"/>
                          <a:ea typeface="Times New Roman"/>
                          <a:cs typeface="Times New Roman"/>
                        </a:rPr>
                        <a:t>B</a:t>
                      </a:r>
                      <a:endParaRPr lang="en-US" sz="1100" dirty="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200">
                          <a:solidFill>
                            <a:srgbClr val="000000"/>
                          </a:solidFill>
                          <a:latin typeface="Arial"/>
                          <a:ea typeface="Times New Roman"/>
                          <a:cs typeface="Times New Roman"/>
                        </a:rPr>
                        <a:t>2 </a:t>
                      </a:r>
                      <a:endParaRPr lang="en-US" sz="110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200" dirty="0">
                          <a:solidFill>
                            <a:srgbClr val="000000"/>
                          </a:solidFill>
                          <a:latin typeface="Arial"/>
                          <a:ea typeface="Times New Roman"/>
                          <a:cs typeface="Times New Roman"/>
                        </a:rPr>
                        <a:t>1</a:t>
                      </a:r>
                      <a:r>
                        <a:rPr lang="en-US" sz="2000" kern="1200" dirty="0" smtClean="0">
                          <a:solidFill>
                            <a:srgbClr val="000000"/>
                          </a:solidFill>
                          <a:latin typeface="Arial"/>
                          <a:ea typeface="Times New Roman"/>
                          <a:cs typeface="Times New Roman"/>
                        </a:rPr>
                        <a:t> </a:t>
                      </a:r>
                      <a:endParaRPr lang="en-US" sz="1100" dirty="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81000">
                <a:tc>
                  <a:txBody>
                    <a:bodyPr/>
                    <a:lstStyle/>
                    <a:p>
                      <a:pPr algn="ctr">
                        <a:lnSpc>
                          <a:spcPct val="115000"/>
                        </a:lnSpc>
                        <a:spcAft>
                          <a:spcPts val="0"/>
                        </a:spcAft>
                      </a:pPr>
                      <a:r>
                        <a:rPr lang="en-US" sz="2000" kern="1200" dirty="0" smtClean="0">
                          <a:solidFill>
                            <a:srgbClr val="000000"/>
                          </a:solidFill>
                          <a:latin typeface="Arial"/>
                          <a:ea typeface="Times New Roman"/>
                          <a:cs typeface="Times New Roman"/>
                        </a:rPr>
                        <a:t>C</a:t>
                      </a:r>
                      <a:endParaRPr lang="en-US" sz="1100" dirty="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200" dirty="0" smtClean="0">
                          <a:solidFill>
                            <a:srgbClr val="000000"/>
                          </a:solidFill>
                          <a:latin typeface="Arial"/>
                          <a:ea typeface="Times New Roman"/>
                          <a:cs typeface="Times New Roman"/>
                        </a:rPr>
                        <a:t>4</a:t>
                      </a:r>
                      <a:endParaRPr lang="en-US" sz="1100" dirty="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200">
                          <a:solidFill>
                            <a:srgbClr val="000000"/>
                          </a:solidFill>
                          <a:latin typeface="Arial"/>
                          <a:ea typeface="Times New Roman"/>
                          <a:cs typeface="Times New Roman"/>
                        </a:rPr>
                        <a:t>3 </a:t>
                      </a:r>
                      <a:endParaRPr lang="en-US" sz="110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81000">
                <a:tc>
                  <a:txBody>
                    <a:bodyPr/>
                    <a:lstStyle/>
                    <a:p>
                      <a:pPr algn="ctr">
                        <a:lnSpc>
                          <a:spcPct val="115000"/>
                        </a:lnSpc>
                        <a:spcAft>
                          <a:spcPts val="0"/>
                        </a:spcAft>
                      </a:pPr>
                      <a:r>
                        <a:rPr lang="en-US" sz="2000" kern="1200" dirty="0" smtClean="0">
                          <a:solidFill>
                            <a:srgbClr val="000000"/>
                          </a:solidFill>
                          <a:latin typeface="Arial"/>
                          <a:ea typeface="Times New Roman"/>
                          <a:cs typeface="Times New Roman"/>
                        </a:rPr>
                        <a:t>D</a:t>
                      </a:r>
                      <a:endParaRPr lang="en-US" sz="1100" dirty="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200" dirty="0">
                          <a:solidFill>
                            <a:srgbClr val="000000"/>
                          </a:solidFill>
                          <a:latin typeface="Arial"/>
                          <a:ea typeface="Times New Roman"/>
                          <a:cs typeface="Times New Roman"/>
                        </a:rPr>
                        <a:t>5</a:t>
                      </a:r>
                      <a:r>
                        <a:rPr lang="en-US" sz="2000" kern="1200" dirty="0" smtClean="0">
                          <a:solidFill>
                            <a:srgbClr val="000000"/>
                          </a:solidFill>
                          <a:latin typeface="Arial"/>
                          <a:ea typeface="Times New Roman"/>
                          <a:cs typeface="Times New Roman"/>
                        </a:rPr>
                        <a:t> </a:t>
                      </a:r>
                      <a:endParaRPr lang="en-US" sz="1100" dirty="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200" dirty="0">
                          <a:solidFill>
                            <a:srgbClr val="000000"/>
                          </a:solidFill>
                          <a:latin typeface="Arial"/>
                          <a:ea typeface="Times New Roman"/>
                          <a:cs typeface="Times New Roman"/>
                        </a:rPr>
                        <a:t>4</a:t>
                      </a:r>
                      <a:r>
                        <a:rPr lang="en-US" sz="2000" kern="1200" dirty="0" smtClean="0">
                          <a:solidFill>
                            <a:srgbClr val="000000"/>
                          </a:solidFill>
                          <a:latin typeface="Arial"/>
                          <a:ea typeface="Times New Roman"/>
                          <a:cs typeface="Times New Roman"/>
                        </a:rPr>
                        <a:t> </a:t>
                      </a:r>
                      <a:endParaRPr lang="en-US" sz="1100" dirty="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73A9276-7146-4170-8D10-C5BB2251BA46}" type="slidenum">
              <a:rPr lang="en-US" smtClean="0"/>
              <a:pPr>
                <a:defRPr/>
              </a:pPr>
              <a:t>16</a:t>
            </a:fld>
            <a:endParaRPr lang="en-US"/>
          </a:p>
        </p:txBody>
      </p:sp>
      <p:sp>
        <p:nvSpPr>
          <p:cNvPr id="5" name="Content Placeholder 2"/>
          <p:cNvSpPr>
            <a:spLocks noGrp="1"/>
          </p:cNvSpPr>
          <p:nvPr>
            <p:ph sz="quarter" idx="1"/>
          </p:nvPr>
        </p:nvSpPr>
        <p:spPr>
          <a:xfrm>
            <a:off x="152400" y="304800"/>
            <a:ext cx="8915400" cy="5791200"/>
          </a:xfrm>
        </p:spPr>
        <p:txBody>
          <a:bodyPr/>
          <a:lstStyle/>
          <a:p>
            <a:pPr marL="0" indent="0">
              <a:lnSpc>
                <a:spcPct val="120000"/>
              </a:lnSpc>
              <a:spcBef>
                <a:spcPts val="0"/>
              </a:spcBef>
              <a:buFont typeface="Wingdings 2" pitchFamily="18" charset="2"/>
              <a:buNone/>
              <a:defRPr/>
            </a:pPr>
            <a:r>
              <a:rPr lang="en-US" sz="2000" dirty="0" err="1" smtClean="0">
                <a:latin typeface="Arial" pitchFamily="34" charset="0"/>
                <a:cs typeface="Arial" pitchFamily="34" charset="0"/>
              </a:rPr>
              <a:t>Chọn</a:t>
            </a:r>
            <a:r>
              <a:rPr lang="en-US" sz="2000" dirty="0" smtClean="0">
                <a:latin typeface="Arial" pitchFamily="34" charset="0"/>
                <a:cs typeface="Arial" pitchFamily="34" charset="0"/>
              </a:rPr>
              <a:t> m</a:t>
            </a:r>
            <a:r>
              <a:rPr lang="en-US" sz="2000" baseline="-25000" dirty="0" smtClean="0">
                <a:latin typeface="Arial" pitchFamily="34" charset="0"/>
                <a:cs typeface="Arial" pitchFamily="34" charset="0"/>
              </a:rPr>
              <a:t>1</a:t>
            </a:r>
            <a:r>
              <a:rPr lang="en-US" sz="2000" dirty="0" smtClean="0">
                <a:latin typeface="Arial" pitchFamily="34" charset="0"/>
                <a:cs typeface="Arial" pitchFamily="34" charset="0"/>
              </a:rPr>
              <a:t> = A = (1, 1), m</a:t>
            </a:r>
            <a:r>
              <a:rPr lang="en-US" sz="2000" baseline="-25000" dirty="0" smtClean="0">
                <a:latin typeface="Arial" pitchFamily="34" charset="0"/>
                <a:cs typeface="Arial" pitchFamily="34" charset="0"/>
              </a:rPr>
              <a:t>2</a:t>
            </a:r>
            <a:r>
              <a:rPr lang="en-US" sz="2000" dirty="0" smtClean="0">
                <a:latin typeface="Arial" pitchFamily="34" charset="0"/>
                <a:cs typeface="Arial" pitchFamily="34" charset="0"/>
              </a:rPr>
              <a:t> = C = (4, 3) .</a:t>
            </a:r>
          </a:p>
          <a:p>
            <a:pPr marL="0" indent="0">
              <a:lnSpc>
                <a:spcPct val="120000"/>
              </a:lnSpc>
              <a:spcBef>
                <a:spcPts val="0"/>
              </a:spcBef>
              <a:buFont typeface="Wingdings 2" pitchFamily="18" charset="2"/>
              <a:buNone/>
              <a:defRPr/>
            </a:pPr>
            <a:r>
              <a:rPr lang="en-US" sz="2000" b="1" dirty="0" err="1" smtClean="0">
                <a:latin typeface="Arial" pitchFamily="34" charset="0"/>
                <a:cs typeface="Arial" pitchFamily="34" charset="0"/>
              </a:rPr>
              <a:t>Lần</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lặp</a:t>
            </a:r>
            <a:r>
              <a:rPr lang="en-US" sz="2000" b="1" dirty="0" smtClean="0">
                <a:latin typeface="Arial" pitchFamily="34" charset="0"/>
                <a:cs typeface="Arial" pitchFamily="34" charset="0"/>
              </a:rPr>
              <a:t> 1</a:t>
            </a:r>
            <a:r>
              <a:rPr lang="en-US" sz="2000" dirty="0" smtClean="0">
                <a:latin typeface="Arial" pitchFamily="34" charset="0"/>
                <a:cs typeface="Arial" pitchFamily="34" charset="0"/>
              </a:rPr>
              <a:t>: </a:t>
            </a:r>
          </a:p>
          <a:p>
            <a:pPr marL="0" indent="0">
              <a:lnSpc>
                <a:spcPct val="120000"/>
              </a:lnSpc>
              <a:spcBef>
                <a:spcPts val="0"/>
              </a:spcBef>
              <a:buFont typeface="Wingdings 2" pitchFamily="18" charset="2"/>
              <a:buNone/>
              <a:defRPr/>
            </a:pPr>
            <a:r>
              <a:rPr lang="en-US" sz="2000" dirty="0" smtClean="0">
                <a:latin typeface="Arial" pitchFamily="34" charset="0"/>
                <a:cs typeface="Arial" pitchFamily="34" charset="0"/>
              </a:rPr>
              <a:t>B = (2, 1)</a:t>
            </a:r>
          </a:p>
          <a:p>
            <a:pPr marL="0" indent="0">
              <a:lnSpc>
                <a:spcPct val="120000"/>
              </a:lnSpc>
              <a:spcBef>
                <a:spcPts val="0"/>
              </a:spcBef>
              <a:buNone/>
              <a:defRPr/>
            </a:pPr>
            <a:r>
              <a:rPr lang="en-US" sz="2000" dirty="0" smtClean="0">
                <a:latin typeface="Arial" pitchFamily="34" charset="0"/>
                <a:cs typeface="Arial" pitchFamily="34" charset="0"/>
              </a:rPr>
              <a:t>d(B, m</a:t>
            </a:r>
            <a:r>
              <a:rPr lang="en-US" sz="2000" baseline="-25000" dirty="0" smtClean="0">
                <a:latin typeface="Arial" pitchFamily="34" charset="0"/>
                <a:cs typeface="Arial" pitchFamily="34" charset="0"/>
              </a:rPr>
              <a:t>1</a:t>
            </a:r>
            <a:r>
              <a:rPr lang="en-US" sz="2000" dirty="0" smtClean="0">
                <a:latin typeface="Arial" pitchFamily="34" charset="0"/>
                <a:cs typeface="Arial" pitchFamily="34" charset="0"/>
              </a:rPr>
              <a:t>) = |2 - 1| + |1 - 1| = 1, d(B, m</a:t>
            </a:r>
            <a:r>
              <a:rPr lang="en-US" sz="2000" baseline="-25000" dirty="0" smtClean="0">
                <a:latin typeface="Arial" pitchFamily="34" charset="0"/>
                <a:cs typeface="Arial" pitchFamily="34" charset="0"/>
              </a:rPr>
              <a:t>2</a:t>
            </a:r>
            <a:r>
              <a:rPr lang="en-US" sz="2000" dirty="0" smtClean="0">
                <a:latin typeface="Arial" pitchFamily="34" charset="0"/>
                <a:cs typeface="Arial" pitchFamily="34" charset="0"/>
              </a:rPr>
              <a:t>) = |2 - 4| + |1 - 3| = 4 </a:t>
            </a:r>
            <a:r>
              <a:rPr lang="en-US" sz="2000" dirty="0" smtClean="0">
                <a:latin typeface="Arial" pitchFamily="34" charset="0"/>
                <a:ea typeface="Cambria Math"/>
                <a:cs typeface="Arial" pitchFamily="34" charset="0"/>
              </a:rPr>
              <a:t>⟹ B ∈ C</a:t>
            </a:r>
            <a:r>
              <a:rPr lang="en-US" sz="2000" baseline="-25000" dirty="0" smtClean="0">
                <a:latin typeface="Arial" pitchFamily="34" charset="0"/>
                <a:ea typeface="Cambria Math"/>
                <a:cs typeface="Arial" pitchFamily="34" charset="0"/>
              </a:rPr>
              <a:t>1</a:t>
            </a:r>
            <a:r>
              <a:rPr lang="en-US" sz="2000" dirty="0" smtClean="0">
                <a:latin typeface="Arial" pitchFamily="34" charset="0"/>
                <a:ea typeface="Cambria Math"/>
                <a:cs typeface="Arial" pitchFamily="34" charset="0"/>
              </a:rPr>
              <a:t>  </a:t>
            </a:r>
          </a:p>
          <a:p>
            <a:pPr marL="0" indent="0">
              <a:lnSpc>
                <a:spcPct val="120000"/>
              </a:lnSpc>
              <a:spcBef>
                <a:spcPts val="0"/>
              </a:spcBef>
              <a:buNone/>
              <a:defRPr/>
            </a:pPr>
            <a:r>
              <a:rPr lang="en-US" sz="2000" dirty="0" smtClean="0">
                <a:latin typeface="Arial" pitchFamily="34" charset="0"/>
                <a:cs typeface="Arial" pitchFamily="34" charset="0"/>
              </a:rPr>
              <a:t>D = (5, 4)</a:t>
            </a:r>
          </a:p>
          <a:p>
            <a:pPr marL="0" indent="0">
              <a:lnSpc>
                <a:spcPct val="120000"/>
              </a:lnSpc>
              <a:spcBef>
                <a:spcPts val="0"/>
              </a:spcBef>
              <a:buNone/>
              <a:defRPr/>
            </a:pPr>
            <a:r>
              <a:rPr lang="en-US" sz="2000" dirty="0" smtClean="0">
                <a:latin typeface="Arial" pitchFamily="34" charset="0"/>
                <a:cs typeface="Arial" pitchFamily="34" charset="0"/>
              </a:rPr>
              <a:t>d(D, m</a:t>
            </a:r>
            <a:r>
              <a:rPr lang="en-US" sz="2000" baseline="-25000" dirty="0" smtClean="0">
                <a:latin typeface="Arial" pitchFamily="34" charset="0"/>
                <a:cs typeface="Arial" pitchFamily="34" charset="0"/>
              </a:rPr>
              <a:t>1</a:t>
            </a:r>
            <a:r>
              <a:rPr lang="en-US" sz="2000" dirty="0" smtClean="0">
                <a:latin typeface="Arial" pitchFamily="34" charset="0"/>
                <a:cs typeface="Arial" pitchFamily="34" charset="0"/>
              </a:rPr>
              <a:t>) = |5 - 1| + |4 - 1| = 7, d(D, m</a:t>
            </a:r>
            <a:r>
              <a:rPr lang="en-US" sz="2000" baseline="-25000" dirty="0" smtClean="0">
                <a:latin typeface="Arial" pitchFamily="34" charset="0"/>
                <a:cs typeface="Arial" pitchFamily="34" charset="0"/>
              </a:rPr>
              <a:t>2</a:t>
            </a:r>
            <a:r>
              <a:rPr lang="en-US" sz="2000" dirty="0" smtClean="0">
                <a:latin typeface="Arial" pitchFamily="34" charset="0"/>
                <a:cs typeface="Arial" pitchFamily="34" charset="0"/>
              </a:rPr>
              <a:t>) = |5 - 4| + |4 - 3| = 2 </a:t>
            </a:r>
            <a:r>
              <a:rPr lang="en-US" sz="2000" dirty="0" smtClean="0">
                <a:latin typeface="Arial" pitchFamily="34" charset="0"/>
                <a:ea typeface="Cambria Math"/>
                <a:cs typeface="Arial" pitchFamily="34" charset="0"/>
              </a:rPr>
              <a:t>⟹ D ∈ C</a:t>
            </a:r>
            <a:r>
              <a:rPr lang="en-US" sz="2000" baseline="-25000" dirty="0" smtClean="0">
                <a:latin typeface="Arial" pitchFamily="34" charset="0"/>
                <a:ea typeface="Cambria Math"/>
                <a:cs typeface="Arial" pitchFamily="34" charset="0"/>
              </a:rPr>
              <a:t>2</a:t>
            </a:r>
            <a:r>
              <a:rPr lang="en-US" sz="2000" dirty="0" smtClean="0">
                <a:latin typeface="Arial" pitchFamily="34" charset="0"/>
                <a:ea typeface="Cambria Math"/>
                <a:cs typeface="Arial" pitchFamily="34" charset="0"/>
              </a:rPr>
              <a:t>  </a:t>
            </a:r>
          </a:p>
          <a:p>
            <a:pPr marL="0" indent="0">
              <a:lnSpc>
                <a:spcPct val="120000"/>
              </a:lnSpc>
              <a:spcBef>
                <a:spcPts val="0"/>
              </a:spcBef>
              <a:buNone/>
              <a:defRPr/>
            </a:pPr>
            <a:r>
              <a:rPr lang="en-US" sz="2000" dirty="0" smtClean="0">
                <a:latin typeface="Arial" pitchFamily="34" charset="0"/>
                <a:ea typeface="Cambria Math"/>
                <a:cs typeface="Arial" pitchFamily="34" charset="0"/>
              </a:rPr>
              <a:t>Ta </a:t>
            </a:r>
            <a:r>
              <a:rPr lang="en-US" sz="2000" dirty="0" err="1" smtClean="0">
                <a:latin typeface="Arial" pitchFamily="34" charset="0"/>
                <a:ea typeface="Cambria Math"/>
                <a:cs typeface="Arial" pitchFamily="34" charset="0"/>
              </a:rPr>
              <a:t>thu</a:t>
            </a:r>
            <a:r>
              <a:rPr lang="en-US" sz="2000" dirty="0" smtClean="0">
                <a:latin typeface="Arial" pitchFamily="34" charset="0"/>
                <a:ea typeface="Cambria Math"/>
                <a:cs typeface="Arial" pitchFamily="34" charset="0"/>
              </a:rPr>
              <a:t> </a:t>
            </a:r>
            <a:r>
              <a:rPr lang="en-US" sz="2000" dirty="0" err="1" smtClean="0">
                <a:latin typeface="Arial" pitchFamily="34" charset="0"/>
                <a:ea typeface="Cambria Math"/>
                <a:cs typeface="Arial" pitchFamily="34" charset="0"/>
              </a:rPr>
              <a:t>được</a:t>
            </a:r>
            <a:r>
              <a:rPr lang="en-US" sz="2000" dirty="0" smtClean="0">
                <a:latin typeface="Arial" pitchFamily="34" charset="0"/>
                <a:ea typeface="Cambria Math"/>
                <a:cs typeface="Arial" pitchFamily="34" charset="0"/>
              </a:rPr>
              <a:t> 2 </a:t>
            </a:r>
            <a:r>
              <a:rPr lang="en-US" sz="2000" dirty="0" err="1" smtClean="0">
                <a:latin typeface="Arial" pitchFamily="34" charset="0"/>
                <a:ea typeface="Cambria Math"/>
                <a:cs typeface="Arial" pitchFamily="34" charset="0"/>
              </a:rPr>
              <a:t>cụm</a:t>
            </a:r>
            <a:r>
              <a:rPr lang="en-US" sz="2000" dirty="0" smtClean="0">
                <a:latin typeface="Arial" pitchFamily="34" charset="0"/>
                <a:ea typeface="Cambria Math"/>
                <a:cs typeface="Arial" pitchFamily="34" charset="0"/>
              </a:rPr>
              <a:t>: C</a:t>
            </a:r>
            <a:r>
              <a:rPr lang="en-US" sz="2000" baseline="-25000" dirty="0" smtClean="0">
                <a:latin typeface="Arial" pitchFamily="34" charset="0"/>
                <a:ea typeface="Cambria Math"/>
                <a:cs typeface="Arial" pitchFamily="34" charset="0"/>
              </a:rPr>
              <a:t>1</a:t>
            </a:r>
            <a:r>
              <a:rPr lang="en-US" sz="2000" dirty="0" smtClean="0">
                <a:latin typeface="Arial" pitchFamily="34" charset="0"/>
                <a:ea typeface="Cambria Math"/>
                <a:cs typeface="Arial" pitchFamily="34" charset="0"/>
              </a:rPr>
              <a:t> = {A, B} </a:t>
            </a:r>
            <a:r>
              <a:rPr lang="en-US" sz="2000" dirty="0" err="1" smtClean="0">
                <a:latin typeface="Arial" pitchFamily="34" charset="0"/>
                <a:ea typeface="Cambria Math"/>
                <a:cs typeface="Arial" pitchFamily="34" charset="0"/>
              </a:rPr>
              <a:t>và</a:t>
            </a:r>
            <a:r>
              <a:rPr lang="en-US" sz="2000" dirty="0" smtClean="0">
                <a:latin typeface="Arial" pitchFamily="34" charset="0"/>
                <a:ea typeface="Cambria Math"/>
                <a:cs typeface="Arial" pitchFamily="34" charset="0"/>
              </a:rPr>
              <a:t> C</a:t>
            </a:r>
            <a:r>
              <a:rPr lang="en-US" sz="2000" baseline="-25000" dirty="0" smtClean="0">
                <a:latin typeface="Arial" pitchFamily="34" charset="0"/>
                <a:ea typeface="Cambria Math"/>
                <a:cs typeface="Arial" pitchFamily="34" charset="0"/>
              </a:rPr>
              <a:t>2</a:t>
            </a:r>
            <a:r>
              <a:rPr lang="en-US" sz="2000" dirty="0" smtClean="0">
                <a:latin typeface="Arial" pitchFamily="34" charset="0"/>
                <a:ea typeface="Cambria Math"/>
                <a:cs typeface="Arial" pitchFamily="34" charset="0"/>
              </a:rPr>
              <a:t> = {C, D}</a:t>
            </a:r>
          </a:p>
          <a:p>
            <a:pPr marL="0" indent="0">
              <a:lnSpc>
                <a:spcPct val="120000"/>
              </a:lnSpc>
              <a:spcBef>
                <a:spcPts val="0"/>
              </a:spcBef>
              <a:buNone/>
              <a:defRPr/>
            </a:pPr>
            <a:r>
              <a:rPr lang="en-US" sz="2000" dirty="0" err="1" smtClean="0">
                <a:latin typeface="Arial" pitchFamily="34" charset="0"/>
                <a:ea typeface="Cambria Math"/>
                <a:cs typeface="Arial" pitchFamily="34" charset="0"/>
              </a:rPr>
              <a:t>Cập</a:t>
            </a:r>
            <a:r>
              <a:rPr lang="en-US" sz="2000" dirty="0" smtClean="0">
                <a:latin typeface="Arial" pitchFamily="34" charset="0"/>
                <a:ea typeface="Cambria Math"/>
                <a:cs typeface="Arial" pitchFamily="34" charset="0"/>
              </a:rPr>
              <a:t> </a:t>
            </a:r>
            <a:r>
              <a:rPr lang="en-US" sz="2000" dirty="0" err="1" smtClean="0">
                <a:latin typeface="Arial" pitchFamily="34" charset="0"/>
                <a:ea typeface="Cambria Math"/>
                <a:cs typeface="Arial" pitchFamily="34" charset="0"/>
              </a:rPr>
              <a:t>nhật</a:t>
            </a:r>
            <a:r>
              <a:rPr lang="en-US" sz="2000" dirty="0" smtClean="0">
                <a:latin typeface="Arial" pitchFamily="34" charset="0"/>
                <a:ea typeface="Cambria Math"/>
                <a:cs typeface="Arial" pitchFamily="34" charset="0"/>
              </a:rPr>
              <a:t> </a:t>
            </a:r>
            <a:r>
              <a:rPr lang="en-US" sz="2000" dirty="0" err="1" smtClean="0">
                <a:latin typeface="Arial" pitchFamily="34" charset="0"/>
                <a:ea typeface="Cambria Math"/>
                <a:cs typeface="Arial" pitchFamily="34" charset="0"/>
              </a:rPr>
              <a:t>trọng</a:t>
            </a:r>
            <a:r>
              <a:rPr lang="en-US" sz="2000" dirty="0" smtClean="0">
                <a:latin typeface="Arial" pitchFamily="34" charset="0"/>
                <a:ea typeface="Cambria Math"/>
                <a:cs typeface="Arial" pitchFamily="34" charset="0"/>
              </a:rPr>
              <a:t> </a:t>
            </a:r>
            <a:r>
              <a:rPr lang="en-US" sz="2000" dirty="0" err="1" smtClean="0">
                <a:latin typeface="Arial" pitchFamily="34" charset="0"/>
                <a:ea typeface="Cambria Math"/>
                <a:cs typeface="Arial" pitchFamily="34" charset="0"/>
              </a:rPr>
              <a:t>tâm</a:t>
            </a:r>
            <a:r>
              <a:rPr lang="en-US" sz="2000" dirty="0" smtClean="0">
                <a:latin typeface="Arial" pitchFamily="34" charset="0"/>
                <a:ea typeface="Cambria Math"/>
                <a:cs typeface="Arial" pitchFamily="34" charset="0"/>
              </a:rPr>
              <a:t> </a:t>
            </a:r>
            <a:r>
              <a:rPr lang="en-US" sz="2000" dirty="0" err="1" smtClean="0">
                <a:latin typeface="Arial" pitchFamily="34" charset="0"/>
                <a:ea typeface="Cambria Math"/>
                <a:cs typeface="Arial" pitchFamily="34" charset="0"/>
              </a:rPr>
              <a:t>cụm</a:t>
            </a:r>
            <a:r>
              <a:rPr lang="en-US" sz="2000" dirty="0" smtClean="0">
                <a:latin typeface="Arial" pitchFamily="34" charset="0"/>
                <a:ea typeface="Cambria Math"/>
                <a:cs typeface="Arial" pitchFamily="34" charset="0"/>
              </a:rPr>
              <a:t>:</a:t>
            </a:r>
          </a:p>
          <a:p>
            <a:pPr marL="0" indent="0">
              <a:lnSpc>
                <a:spcPct val="120000"/>
              </a:lnSpc>
              <a:spcBef>
                <a:spcPts val="0"/>
              </a:spcBef>
              <a:buNone/>
              <a:defRPr/>
            </a:pPr>
            <a:endParaRPr lang="en-US" sz="2000" dirty="0" smtClean="0">
              <a:latin typeface="Arial" pitchFamily="34" charset="0"/>
              <a:ea typeface="Cambria Math"/>
              <a:cs typeface="Arial" pitchFamily="34" charset="0"/>
            </a:endParaRPr>
          </a:p>
          <a:p>
            <a:pPr marL="0" indent="0">
              <a:lnSpc>
                <a:spcPct val="120000"/>
              </a:lnSpc>
              <a:spcBef>
                <a:spcPts val="0"/>
              </a:spcBef>
              <a:buNone/>
              <a:defRPr/>
            </a:pPr>
            <a:r>
              <a:rPr lang="en-US" sz="2000" dirty="0" smtClean="0">
                <a:latin typeface="Arial" pitchFamily="34" charset="0"/>
                <a:ea typeface="Cambria Math"/>
                <a:cs typeface="Arial" pitchFamily="34" charset="0"/>
              </a:rPr>
              <a:t> </a:t>
            </a:r>
          </a:p>
          <a:p>
            <a:pPr marL="0" indent="0">
              <a:lnSpc>
                <a:spcPct val="120000"/>
              </a:lnSpc>
              <a:spcBef>
                <a:spcPts val="0"/>
              </a:spcBef>
              <a:buNone/>
              <a:defRPr/>
            </a:pPr>
            <a:r>
              <a:rPr lang="en-US" sz="2000" b="1" dirty="0" err="1" smtClean="0">
                <a:latin typeface="Arial" pitchFamily="34" charset="0"/>
                <a:cs typeface="Arial" pitchFamily="34" charset="0"/>
              </a:rPr>
              <a:t>Lần</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lặp</a:t>
            </a:r>
            <a:r>
              <a:rPr lang="en-US" sz="2000" b="1" dirty="0" smtClean="0">
                <a:latin typeface="Arial" pitchFamily="34" charset="0"/>
                <a:cs typeface="Arial" pitchFamily="34" charset="0"/>
              </a:rPr>
              <a:t> 2</a:t>
            </a:r>
            <a:r>
              <a:rPr lang="en-US" sz="2000" dirty="0" smtClean="0">
                <a:latin typeface="Arial" pitchFamily="34" charset="0"/>
                <a:cs typeface="Arial" pitchFamily="34" charset="0"/>
              </a:rPr>
              <a:t>: m</a:t>
            </a:r>
            <a:r>
              <a:rPr lang="en-US" sz="2000" baseline="-25000" dirty="0" smtClean="0">
                <a:latin typeface="Arial" pitchFamily="34" charset="0"/>
                <a:cs typeface="Arial" pitchFamily="34" charset="0"/>
              </a:rPr>
              <a:t>1</a:t>
            </a:r>
            <a:r>
              <a:rPr lang="en-US" sz="2000" dirty="0" smtClean="0">
                <a:latin typeface="Arial" pitchFamily="34" charset="0"/>
                <a:cs typeface="Arial" pitchFamily="34" charset="0"/>
              </a:rPr>
              <a:t> = (1.5,1), m</a:t>
            </a:r>
            <a:r>
              <a:rPr lang="en-US" sz="2000" baseline="-25000" dirty="0" smtClean="0">
                <a:latin typeface="Arial" pitchFamily="34" charset="0"/>
                <a:cs typeface="Arial" pitchFamily="34" charset="0"/>
              </a:rPr>
              <a:t>2</a:t>
            </a:r>
            <a:r>
              <a:rPr lang="en-US" sz="2000" dirty="0" smtClean="0">
                <a:latin typeface="Arial" pitchFamily="34" charset="0"/>
                <a:cs typeface="Arial" pitchFamily="34" charset="0"/>
              </a:rPr>
              <a:t> = (4,5, 3.5)</a:t>
            </a:r>
          </a:p>
          <a:p>
            <a:pPr marL="0" indent="0">
              <a:lnSpc>
                <a:spcPct val="120000"/>
              </a:lnSpc>
              <a:spcBef>
                <a:spcPts val="0"/>
              </a:spcBef>
              <a:buNone/>
              <a:defRPr/>
            </a:pPr>
            <a:r>
              <a:rPr lang="en-US" sz="2000" dirty="0" smtClean="0">
                <a:latin typeface="Arial" pitchFamily="34" charset="0"/>
                <a:cs typeface="Arial" pitchFamily="34" charset="0"/>
              </a:rPr>
              <a:t>A = (1, 1)</a:t>
            </a:r>
          </a:p>
          <a:p>
            <a:pPr marL="0" indent="0">
              <a:lnSpc>
                <a:spcPct val="120000"/>
              </a:lnSpc>
              <a:spcBef>
                <a:spcPts val="0"/>
              </a:spcBef>
              <a:buNone/>
              <a:defRPr/>
            </a:pPr>
            <a:r>
              <a:rPr lang="en-US" sz="2000" dirty="0" smtClean="0">
                <a:latin typeface="Arial" pitchFamily="34" charset="0"/>
                <a:cs typeface="Arial" pitchFamily="34" charset="0"/>
              </a:rPr>
              <a:t>d(A, m</a:t>
            </a:r>
            <a:r>
              <a:rPr lang="en-US" sz="2000" baseline="-25000" dirty="0" smtClean="0">
                <a:latin typeface="Arial" pitchFamily="34" charset="0"/>
                <a:cs typeface="Arial" pitchFamily="34" charset="0"/>
              </a:rPr>
              <a:t>1</a:t>
            </a:r>
            <a:r>
              <a:rPr lang="en-US" sz="2000" dirty="0" smtClean="0">
                <a:latin typeface="Arial" pitchFamily="34" charset="0"/>
                <a:cs typeface="Arial" pitchFamily="34" charset="0"/>
              </a:rPr>
              <a:t>) = |1 - 1.5| + |1 - 1| = 0.5, d(A, m</a:t>
            </a:r>
            <a:r>
              <a:rPr lang="en-US" sz="2000" baseline="-25000" dirty="0" smtClean="0">
                <a:latin typeface="Arial" pitchFamily="34" charset="0"/>
                <a:cs typeface="Arial" pitchFamily="34" charset="0"/>
              </a:rPr>
              <a:t>2</a:t>
            </a:r>
            <a:r>
              <a:rPr lang="en-US" sz="2000" dirty="0" smtClean="0">
                <a:latin typeface="Arial" pitchFamily="34" charset="0"/>
                <a:cs typeface="Arial" pitchFamily="34" charset="0"/>
              </a:rPr>
              <a:t>) = |1 - 4.5| + |1 - 3.5| = 6 </a:t>
            </a:r>
            <a:r>
              <a:rPr lang="en-US" sz="2000" dirty="0" smtClean="0">
                <a:latin typeface="Arial" pitchFamily="34" charset="0"/>
                <a:ea typeface="Cambria Math"/>
                <a:cs typeface="Arial" pitchFamily="34" charset="0"/>
              </a:rPr>
              <a:t>⟹ A ∈ C</a:t>
            </a:r>
            <a:r>
              <a:rPr lang="en-US" sz="2000" baseline="-25000" dirty="0" smtClean="0">
                <a:latin typeface="Arial" pitchFamily="34" charset="0"/>
                <a:ea typeface="Cambria Math"/>
                <a:cs typeface="Arial" pitchFamily="34" charset="0"/>
              </a:rPr>
              <a:t>1</a:t>
            </a:r>
          </a:p>
          <a:p>
            <a:pPr marL="0" indent="0">
              <a:lnSpc>
                <a:spcPct val="120000"/>
              </a:lnSpc>
              <a:spcBef>
                <a:spcPts val="0"/>
              </a:spcBef>
              <a:buNone/>
              <a:defRPr/>
            </a:pPr>
            <a:r>
              <a:rPr lang="en-US" sz="2000" dirty="0" smtClean="0">
                <a:latin typeface="Arial" pitchFamily="34" charset="0"/>
                <a:cs typeface="Arial" pitchFamily="34" charset="0"/>
              </a:rPr>
              <a:t>B = (2, 1)</a:t>
            </a:r>
          </a:p>
          <a:p>
            <a:pPr marL="0" indent="0">
              <a:lnSpc>
                <a:spcPct val="120000"/>
              </a:lnSpc>
              <a:spcBef>
                <a:spcPts val="0"/>
              </a:spcBef>
              <a:buNone/>
              <a:defRPr/>
            </a:pPr>
            <a:r>
              <a:rPr lang="en-US" sz="2000" dirty="0" smtClean="0">
                <a:latin typeface="Arial" pitchFamily="34" charset="0"/>
                <a:cs typeface="Arial" pitchFamily="34" charset="0"/>
              </a:rPr>
              <a:t>d(B, m</a:t>
            </a:r>
            <a:r>
              <a:rPr lang="en-US" sz="2000" baseline="-25000" dirty="0" smtClean="0">
                <a:latin typeface="Arial" pitchFamily="34" charset="0"/>
                <a:cs typeface="Arial" pitchFamily="34" charset="0"/>
              </a:rPr>
              <a:t>1</a:t>
            </a:r>
            <a:r>
              <a:rPr lang="en-US" sz="2000" dirty="0" smtClean="0">
                <a:latin typeface="Arial" pitchFamily="34" charset="0"/>
                <a:cs typeface="Arial" pitchFamily="34" charset="0"/>
              </a:rPr>
              <a:t>) = |2 - 1.5| + |1 - 1| = 0.5, d(B, m</a:t>
            </a:r>
            <a:r>
              <a:rPr lang="en-US" sz="2000" baseline="-25000" dirty="0" smtClean="0">
                <a:latin typeface="Arial" pitchFamily="34" charset="0"/>
                <a:cs typeface="Arial" pitchFamily="34" charset="0"/>
              </a:rPr>
              <a:t>2</a:t>
            </a:r>
            <a:r>
              <a:rPr lang="en-US" sz="2000" dirty="0" smtClean="0">
                <a:latin typeface="Arial" pitchFamily="34" charset="0"/>
                <a:cs typeface="Arial" pitchFamily="34" charset="0"/>
              </a:rPr>
              <a:t>) = |2 - 4.5| + |1 - 3.5| = 5 </a:t>
            </a:r>
            <a:r>
              <a:rPr lang="en-US" sz="2000" dirty="0" smtClean="0">
                <a:latin typeface="Arial" pitchFamily="34" charset="0"/>
                <a:ea typeface="Cambria Math"/>
                <a:cs typeface="Arial" pitchFamily="34" charset="0"/>
              </a:rPr>
              <a:t>⟹ B ∈ C</a:t>
            </a:r>
            <a:r>
              <a:rPr lang="en-US" sz="2000" baseline="-25000" dirty="0">
                <a:latin typeface="Arial" pitchFamily="34" charset="0"/>
                <a:ea typeface="Cambria Math"/>
                <a:cs typeface="Arial" pitchFamily="34" charset="0"/>
              </a:rPr>
              <a:t>1</a:t>
            </a:r>
            <a:endParaRPr lang="en-US" sz="2000" baseline="-25000" dirty="0" smtClean="0">
              <a:latin typeface="Arial" pitchFamily="34" charset="0"/>
              <a:ea typeface="Cambria Math"/>
              <a:cs typeface="Arial" pitchFamily="34" charset="0"/>
            </a:endParaRPr>
          </a:p>
          <a:p>
            <a:pPr marL="0" indent="0" algn="just">
              <a:spcBef>
                <a:spcPts val="0"/>
              </a:spcBef>
              <a:buFont typeface="Wingdings 2" pitchFamily="18" charset="2"/>
              <a:buNone/>
              <a:defRPr/>
            </a:pPr>
            <a:r>
              <a:rPr lang="en-US" sz="2000" dirty="0" smtClean="0">
                <a:latin typeface="Arial" pitchFamily="34" charset="0"/>
                <a:cs typeface="Arial" pitchFamily="34" charset="0"/>
              </a:rPr>
              <a:t> </a:t>
            </a:r>
          </a:p>
          <a:p>
            <a:pPr marL="0" indent="0" algn="just">
              <a:spcBef>
                <a:spcPts val="0"/>
              </a:spcBef>
              <a:buFont typeface="Wingdings 2" pitchFamily="18" charset="2"/>
              <a:buNone/>
              <a:defRPr/>
            </a:pPr>
            <a:endParaRPr lang="en-US" sz="2000" baseline="30000" dirty="0" smtClean="0">
              <a:latin typeface="Arial" pitchFamily="34" charset="0"/>
              <a:cs typeface="Arial" pitchFamily="34" charset="0"/>
            </a:endParaRPr>
          </a:p>
          <a:p>
            <a:pPr marL="0" indent="0" algn="just">
              <a:spcBef>
                <a:spcPts val="0"/>
              </a:spcBef>
              <a:buFont typeface="Wingdings 2" pitchFamily="18" charset="2"/>
              <a:buNone/>
              <a:defRPr/>
            </a:pPr>
            <a:endParaRPr lang="en-US" sz="2000" baseline="30000" dirty="0" smtClean="0">
              <a:latin typeface="Arial" pitchFamily="34" charset="0"/>
              <a:cs typeface="Arial" pitchFamily="34" charset="0"/>
            </a:endParaRPr>
          </a:p>
          <a:p>
            <a:pPr marL="0" indent="0" algn="just">
              <a:spcBef>
                <a:spcPts val="0"/>
              </a:spcBef>
              <a:buFont typeface="Wingdings 2" pitchFamily="18" charset="2"/>
              <a:buNone/>
              <a:defRPr/>
            </a:pPr>
            <a:endParaRPr lang="en-US" sz="2000" baseline="30000" dirty="0" smtClean="0">
              <a:latin typeface="Arial" pitchFamily="34" charset="0"/>
              <a:cs typeface="Arial" pitchFamily="34" charset="0"/>
            </a:endParaRPr>
          </a:p>
          <a:p>
            <a:pPr marL="0" indent="0" algn="just">
              <a:spcBef>
                <a:spcPts val="0"/>
              </a:spcBef>
              <a:buFont typeface="Wingdings 2" pitchFamily="18" charset="2"/>
              <a:buNone/>
              <a:defRPr/>
            </a:pPr>
            <a:endParaRPr lang="en-US" sz="2000" dirty="0" smtClean="0">
              <a:latin typeface="Arial" pitchFamily="34" charset="0"/>
              <a:cs typeface="Arial" pitchFamily="34" charset="0"/>
            </a:endParaRPr>
          </a:p>
          <a:p>
            <a:pPr marL="0" indent="0" algn="just">
              <a:spcBef>
                <a:spcPts val="0"/>
              </a:spcBef>
              <a:buFont typeface="Wingdings 2" pitchFamily="18" charset="2"/>
              <a:buNone/>
              <a:defRPr/>
            </a:pPr>
            <a:endParaRPr lang="en-US" sz="2000" dirty="0" smtClean="0">
              <a:latin typeface="Arial" pitchFamily="34" charset="0"/>
              <a:cs typeface="Arial" pitchFamily="34" charset="0"/>
            </a:endParaRPr>
          </a:p>
        </p:txBody>
      </p:sp>
      <p:graphicFrame>
        <p:nvGraphicFramePr>
          <p:cNvPr id="88067" name="Object 3"/>
          <p:cNvGraphicFramePr>
            <a:graphicFrameLocks noChangeAspect="1"/>
          </p:cNvGraphicFramePr>
          <p:nvPr/>
        </p:nvGraphicFramePr>
        <p:xfrm>
          <a:off x="412750" y="3309938"/>
          <a:ext cx="2679700" cy="728662"/>
        </p:xfrm>
        <a:graphic>
          <a:graphicData uri="http://schemas.openxmlformats.org/presentationml/2006/ole">
            <mc:AlternateContent xmlns:mc="http://schemas.openxmlformats.org/markup-compatibility/2006">
              <mc:Choice xmlns:v="urn:schemas-microsoft-com:vml" Requires="v">
                <p:oleObj spid="_x0000_s88156" name="Equation" r:id="rId3" imgW="1587240" imgH="431640" progId="Equation.DSMT4">
                  <p:embed/>
                </p:oleObj>
              </mc:Choice>
              <mc:Fallback>
                <p:oleObj name="Equation" r:id="rId3" imgW="1587240" imgH="431640" progId="Equation.DSMT4">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2750" y="3309938"/>
                        <a:ext cx="2679700" cy="7286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8069" name="Object 5"/>
          <p:cNvGraphicFramePr>
            <a:graphicFrameLocks noChangeAspect="1"/>
          </p:cNvGraphicFramePr>
          <p:nvPr/>
        </p:nvGraphicFramePr>
        <p:xfrm>
          <a:off x="3421063" y="3309937"/>
          <a:ext cx="3065462" cy="728663"/>
        </p:xfrm>
        <a:graphic>
          <a:graphicData uri="http://schemas.openxmlformats.org/presentationml/2006/ole">
            <mc:AlternateContent xmlns:mc="http://schemas.openxmlformats.org/markup-compatibility/2006">
              <mc:Choice xmlns:v="urn:schemas-microsoft-com:vml" Requires="v">
                <p:oleObj spid="_x0000_s88157" name="Equation" r:id="rId5" imgW="1815840" imgH="431640" progId="Equation.DSMT4">
                  <p:embed/>
                </p:oleObj>
              </mc:Choice>
              <mc:Fallback>
                <p:oleObj name="Equation" r:id="rId5" imgW="1815840" imgH="431640" progId="Equation.DSMT4">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21063" y="3309937"/>
                        <a:ext cx="3065462" cy="728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73A9276-7146-4170-8D10-C5BB2251BA46}" type="slidenum">
              <a:rPr lang="en-US" smtClean="0"/>
              <a:pPr>
                <a:defRPr/>
              </a:pPr>
              <a:t>17</a:t>
            </a:fld>
            <a:endParaRPr lang="en-US"/>
          </a:p>
        </p:txBody>
      </p:sp>
      <p:sp>
        <p:nvSpPr>
          <p:cNvPr id="5" name="Content Placeholder 2"/>
          <p:cNvSpPr>
            <a:spLocks noGrp="1"/>
          </p:cNvSpPr>
          <p:nvPr>
            <p:ph sz="quarter" idx="1"/>
          </p:nvPr>
        </p:nvSpPr>
        <p:spPr>
          <a:xfrm>
            <a:off x="152400" y="76200"/>
            <a:ext cx="8915400" cy="2971800"/>
          </a:xfrm>
        </p:spPr>
        <p:txBody>
          <a:bodyPr/>
          <a:lstStyle/>
          <a:p>
            <a:pPr marL="0" indent="0">
              <a:lnSpc>
                <a:spcPct val="120000"/>
              </a:lnSpc>
              <a:spcBef>
                <a:spcPts val="0"/>
              </a:spcBef>
              <a:buFont typeface="Wingdings 2" pitchFamily="18" charset="2"/>
              <a:buNone/>
              <a:defRPr/>
            </a:pPr>
            <a:r>
              <a:rPr lang="en-US" sz="2000" dirty="0" smtClean="0">
                <a:latin typeface="Arial" pitchFamily="34" charset="0"/>
                <a:cs typeface="Arial" pitchFamily="34" charset="0"/>
              </a:rPr>
              <a:t>C = (4, 3)</a:t>
            </a:r>
          </a:p>
          <a:p>
            <a:pPr marL="0" indent="0">
              <a:lnSpc>
                <a:spcPct val="120000"/>
              </a:lnSpc>
              <a:spcBef>
                <a:spcPts val="0"/>
              </a:spcBef>
              <a:buNone/>
              <a:defRPr/>
            </a:pPr>
            <a:r>
              <a:rPr lang="en-US" sz="2000" dirty="0" smtClean="0">
                <a:latin typeface="Arial" pitchFamily="34" charset="0"/>
                <a:cs typeface="Arial" pitchFamily="34" charset="0"/>
              </a:rPr>
              <a:t>d(C, m</a:t>
            </a:r>
            <a:r>
              <a:rPr lang="en-US" sz="2000" baseline="-25000" dirty="0" smtClean="0">
                <a:latin typeface="Arial" pitchFamily="34" charset="0"/>
                <a:cs typeface="Arial" pitchFamily="34" charset="0"/>
              </a:rPr>
              <a:t>1</a:t>
            </a:r>
            <a:r>
              <a:rPr lang="en-US" sz="2000" dirty="0" smtClean="0">
                <a:latin typeface="Arial" pitchFamily="34" charset="0"/>
                <a:cs typeface="Arial" pitchFamily="34" charset="0"/>
              </a:rPr>
              <a:t>) = |4 - 1.5| + |3 - 1| = 4.5, d(C, m</a:t>
            </a:r>
            <a:r>
              <a:rPr lang="en-US" sz="2000" baseline="-25000" dirty="0" smtClean="0">
                <a:latin typeface="Arial" pitchFamily="34" charset="0"/>
                <a:cs typeface="Arial" pitchFamily="34" charset="0"/>
              </a:rPr>
              <a:t>2</a:t>
            </a:r>
            <a:r>
              <a:rPr lang="en-US" sz="2000" dirty="0" smtClean="0">
                <a:latin typeface="Arial" pitchFamily="34" charset="0"/>
                <a:cs typeface="Arial" pitchFamily="34" charset="0"/>
              </a:rPr>
              <a:t>) = |4 - 4.5| + |3 - 3.5| = 1 </a:t>
            </a:r>
            <a:r>
              <a:rPr lang="en-US" sz="2000" dirty="0" smtClean="0">
                <a:latin typeface="Arial" pitchFamily="34" charset="0"/>
                <a:ea typeface="Cambria Math"/>
                <a:cs typeface="Arial" pitchFamily="34" charset="0"/>
              </a:rPr>
              <a:t>⟹ C ∈ C</a:t>
            </a:r>
            <a:r>
              <a:rPr lang="en-US" sz="2000" baseline="-25000" dirty="0" smtClean="0">
                <a:latin typeface="Arial" pitchFamily="34" charset="0"/>
                <a:ea typeface="Cambria Math"/>
                <a:cs typeface="Arial" pitchFamily="34" charset="0"/>
              </a:rPr>
              <a:t>2</a:t>
            </a:r>
            <a:r>
              <a:rPr lang="en-US" sz="2000" dirty="0" smtClean="0">
                <a:latin typeface="Arial" pitchFamily="34" charset="0"/>
                <a:ea typeface="Cambria Math"/>
                <a:cs typeface="Arial" pitchFamily="34" charset="0"/>
              </a:rPr>
              <a:t>  </a:t>
            </a:r>
          </a:p>
          <a:p>
            <a:pPr marL="0" indent="0">
              <a:lnSpc>
                <a:spcPct val="120000"/>
              </a:lnSpc>
              <a:spcBef>
                <a:spcPts val="0"/>
              </a:spcBef>
              <a:buNone/>
              <a:defRPr/>
            </a:pPr>
            <a:r>
              <a:rPr lang="en-US" sz="2000" dirty="0" smtClean="0">
                <a:latin typeface="Arial" pitchFamily="34" charset="0"/>
                <a:cs typeface="Arial" pitchFamily="34" charset="0"/>
              </a:rPr>
              <a:t>D = (5, 4)</a:t>
            </a:r>
          </a:p>
          <a:p>
            <a:pPr marL="0" indent="0">
              <a:lnSpc>
                <a:spcPct val="120000"/>
              </a:lnSpc>
              <a:spcBef>
                <a:spcPts val="0"/>
              </a:spcBef>
              <a:buNone/>
              <a:defRPr/>
            </a:pPr>
            <a:r>
              <a:rPr lang="en-US" sz="2000" dirty="0" smtClean="0">
                <a:latin typeface="Arial" pitchFamily="34" charset="0"/>
                <a:cs typeface="Arial" pitchFamily="34" charset="0"/>
              </a:rPr>
              <a:t>d(D, m</a:t>
            </a:r>
            <a:r>
              <a:rPr lang="en-US" sz="2000" baseline="-25000" dirty="0" smtClean="0">
                <a:latin typeface="Arial" pitchFamily="34" charset="0"/>
                <a:cs typeface="Arial" pitchFamily="34" charset="0"/>
              </a:rPr>
              <a:t>1</a:t>
            </a:r>
            <a:r>
              <a:rPr lang="en-US" sz="2000" dirty="0" smtClean="0">
                <a:latin typeface="Arial" pitchFamily="34" charset="0"/>
                <a:cs typeface="Arial" pitchFamily="34" charset="0"/>
              </a:rPr>
              <a:t>) = |5 – 1.5| + |4 - 1| = 6.5, d(D, m</a:t>
            </a:r>
            <a:r>
              <a:rPr lang="en-US" sz="2000" baseline="-25000" dirty="0" smtClean="0">
                <a:latin typeface="Arial" pitchFamily="34" charset="0"/>
                <a:cs typeface="Arial" pitchFamily="34" charset="0"/>
              </a:rPr>
              <a:t>2</a:t>
            </a:r>
            <a:r>
              <a:rPr lang="en-US" sz="2000" dirty="0" smtClean="0">
                <a:latin typeface="Arial" pitchFamily="34" charset="0"/>
                <a:cs typeface="Arial" pitchFamily="34" charset="0"/>
              </a:rPr>
              <a:t>) = |5 - 4.5| + |4 - 3.5| = 1 </a:t>
            </a:r>
            <a:r>
              <a:rPr lang="en-US" sz="2000" dirty="0" smtClean="0">
                <a:latin typeface="Arial" pitchFamily="34" charset="0"/>
                <a:ea typeface="Cambria Math"/>
                <a:cs typeface="Arial" pitchFamily="34" charset="0"/>
              </a:rPr>
              <a:t>⟹ D ∈ C</a:t>
            </a:r>
            <a:r>
              <a:rPr lang="en-US" sz="2000" baseline="-25000" dirty="0" smtClean="0">
                <a:latin typeface="Arial" pitchFamily="34" charset="0"/>
                <a:ea typeface="Cambria Math"/>
                <a:cs typeface="Arial" pitchFamily="34" charset="0"/>
              </a:rPr>
              <a:t>2</a:t>
            </a:r>
            <a:r>
              <a:rPr lang="en-US" sz="2000" dirty="0" smtClean="0">
                <a:latin typeface="Arial" pitchFamily="34" charset="0"/>
                <a:ea typeface="Cambria Math"/>
                <a:cs typeface="Arial" pitchFamily="34" charset="0"/>
              </a:rPr>
              <a:t>  </a:t>
            </a:r>
          </a:p>
          <a:p>
            <a:pPr marL="0" indent="0">
              <a:lnSpc>
                <a:spcPct val="120000"/>
              </a:lnSpc>
              <a:spcBef>
                <a:spcPts val="0"/>
              </a:spcBef>
              <a:buNone/>
              <a:defRPr/>
            </a:pPr>
            <a:r>
              <a:rPr lang="en-US" sz="2000" dirty="0" smtClean="0">
                <a:latin typeface="Arial" pitchFamily="34" charset="0"/>
                <a:ea typeface="Cambria Math"/>
                <a:cs typeface="Arial" pitchFamily="34" charset="0"/>
              </a:rPr>
              <a:t>Ta </a:t>
            </a:r>
            <a:r>
              <a:rPr lang="en-US" sz="2000" dirty="0" err="1" smtClean="0">
                <a:latin typeface="Arial" pitchFamily="34" charset="0"/>
                <a:ea typeface="Cambria Math"/>
                <a:cs typeface="Arial" pitchFamily="34" charset="0"/>
              </a:rPr>
              <a:t>thu</a:t>
            </a:r>
            <a:r>
              <a:rPr lang="en-US" sz="2000" dirty="0" smtClean="0">
                <a:latin typeface="Arial" pitchFamily="34" charset="0"/>
                <a:ea typeface="Cambria Math"/>
                <a:cs typeface="Arial" pitchFamily="34" charset="0"/>
              </a:rPr>
              <a:t> </a:t>
            </a:r>
            <a:r>
              <a:rPr lang="en-US" sz="2000" dirty="0" err="1" smtClean="0">
                <a:latin typeface="Arial" pitchFamily="34" charset="0"/>
                <a:ea typeface="Cambria Math"/>
                <a:cs typeface="Arial" pitchFamily="34" charset="0"/>
              </a:rPr>
              <a:t>được</a:t>
            </a:r>
            <a:r>
              <a:rPr lang="en-US" sz="2000" dirty="0" smtClean="0">
                <a:latin typeface="Arial" pitchFamily="34" charset="0"/>
                <a:ea typeface="Cambria Math"/>
                <a:cs typeface="Arial" pitchFamily="34" charset="0"/>
              </a:rPr>
              <a:t> 2 </a:t>
            </a:r>
            <a:r>
              <a:rPr lang="en-US" sz="2000" dirty="0" err="1" smtClean="0">
                <a:latin typeface="Arial" pitchFamily="34" charset="0"/>
                <a:ea typeface="Cambria Math"/>
                <a:cs typeface="Arial" pitchFamily="34" charset="0"/>
              </a:rPr>
              <a:t>cụm</a:t>
            </a:r>
            <a:r>
              <a:rPr lang="en-US" sz="2000" dirty="0" smtClean="0">
                <a:latin typeface="Arial" pitchFamily="34" charset="0"/>
                <a:ea typeface="Cambria Math"/>
                <a:cs typeface="Arial" pitchFamily="34" charset="0"/>
              </a:rPr>
              <a:t>: C</a:t>
            </a:r>
            <a:r>
              <a:rPr lang="en-US" sz="2000" baseline="-25000" dirty="0" smtClean="0">
                <a:latin typeface="Arial" pitchFamily="34" charset="0"/>
                <a:ea typeface="Cambria Math"/>
                <a:cs typeface="Arial" pitchFamily="34" charset="0"/>
              </a:rPr>
              <a:t>1</a:t>
            </a:r>
            <a:r>
              <a:rPr lang="en-US" sz="2000" dirty="0" smtClean="0">
                <a:latin typeface="Arial" pitchFamily="34" charset="0"/>
                <a:ea typeface="Cambria Math"/>
                <a:cs typeface="Arial" pitchFamily="34" charset="0"/>
              </a:rPr>
              <a:t> = {A, B} </a:t>
            </a:r>
            <a:r>
              <a:rPr lang="en-US" sz="2000" dirty="0" err="1" smtClean="0">
                <a:latin typeface="Arial" pitchFamily="34" charset="0"/>
                <a:ea typeface="Cambria Math"/>
                <a:cs typeface="Arial" pitchFamily="34" charset="0"/>
              </a:rPr>
              <a:t>và</a:t>
            </a:r>
            <a:r>
              <a:rPr lang="en-US" sz="2000" dirty="0" smtClean="0">
                <a:latin typeface="Arial" pitchFamily="34" charset="0"/>
                <a:ea typeface="Cambria Math"/>
                <a:cs typeface="Arial" pitchFamily="34" charset="0"/>
              </a:rPr>
              <a:t> C</a:t>
            </a:r>
            <a:r>
              <a:rPr lang="en-US" sz="2000" baseline="-25000" dirty="0" smtClean="0">
                <a:latin typeface="Arial" pitchFamily="34" charset="0"/>
                <a:ea typeface="Cambria Math"/>
                <a:cs typeface="Arial" pitchFamily="34" charset="0"/>
              </a:rPr>
              <a:t>2</a:t>
            </a:r>
            <a:r>
              <a:rPr lang="en-US" sz="2000" dirty="0" smtClean="0">
                <a:latin typeface="Arial" pitchFamily="34" charset="0"/>
                <a:ea typeface="Cambria Math"/>
                <a:cs typeface="Arial" pitchFamily="34" charset="0"/>
              </a:rPr>
              <a:t> = {C, D}</a:t>
            </a:r>
          </a:p>
          <a:p>
            <a:pPr marL="0" indent="0" algn="just">
              <a:lnSpc>
                <a:spcPct val="120000"/>
              </a:lnSpc>
              <a:spcBef>
                <a:spcPts val="0"/>
              </a:spcBef>
              <a:buNone/>
              <a:defRPr/>
            </a:pPr>
            <a:r>
              <a:rPr lang="en-US" sz="2000" dirty="0" err="1" smtClean="0">
                <a:latin typeface="Arial" pitchFamily="34" charset="0"/>
                <a:cs typeface="Arial" pitchFamily="34" charset="0"/>
              </a:rPr>
              <a:t>Sau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lần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lặp</a:t>
            </a:r>
            <a:r>
              <a:rPr lang="en-US" sz="2000" dirty="0" smtClean="0">
                <a:latin typeface="Arial" pitchFamily="34" charset="0"/>
                <a:cs typeface="Arial" pitchFamily="34" charset="0"/>
              </a:rPr>
              <a:t> 2 </a:t>
            </a:r>
            <a:r>
              <a:rPr lang="en-US" sz="2000" dirty="0" err="1" smtClean="0">
                <a:latin typeface="Arial" pitchFamily="34" charset="0"/>
                <a:cs typeface="Arial" pitchFamily="34" charset="0"/>
              </a:rPr>
              <a:t>không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có</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sự</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phân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bố</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lại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các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đối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tượng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giữa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các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cụm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điều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kiện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dừng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lý</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tưởng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Giải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thuật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kết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thúc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và</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kết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quả</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của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quá</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trình</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phân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cụm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là</a:t>
            </a:r>
            <a:r>
              <a:rPr lang="en-US" sz="2000" dirty="0" smtClean="0">
                <a:latin typeface="Arial" pitchFamily="34" charset="0"/>
                <a:cs typeface="Arial" pitchFamily="34" charset="0"/>
              </a:rPr>
              <a:t>: </a:t>
            </a:r>
          </a:p>
          <a:p>
            <a:pPr marL="0" indent="0" algn="just">
              <a:lnSpc>
                <a:spcPct val="120000"/>
              </a:lnSpc>
              <a:spcBef>
                <a:spcPts val="0"/>
              </a:spcBef>
              <a:buNone/>
              <a:defRPr/>
            </a:pPr>
            <a:r>
              <a:rPr lang="en-US" sz="2000" dirty="0" smtClean="0">
                <a:latin typeface="Arial" pitchFamily="34" charset="0"/>
                <a:ea typeface="Cambria Math"/>
                <a:cs typeface="Arial" pitchFamily="34" charset="0"/>
              </a:rPr>
              <a:t>			C</a:t>
            </a:r>
            <a:r>
              <a:rPr lang="en-US" sz="2000" baseline="-25000" dirty="0" smtClean="0">
                <a:latin typeface="Arial" pitchFamily="34" charset="0"/>
                <a:ea typeface="Cambria Math"/>
                <a:cs typeface="Arial" pitchFamily="34" charset="0"/>
              </a:rPr>
              <a:t>1</a:t>
            </a:r>
            <a:r>
              <a:rPr lang="en-US" sz="2000" dirty="0" smtClean="0">
                <a:latin typeface="Arial" pitchFamily="34" charset="0"/>
                <a:ea typeface="Cambria Math"/>
                <a:cs typeface="Arial" pitchFamily="34" charset="0"/>
              </a:rPr>
              <a:t> = {A, B} </a:t>
            </a:r>
            <a:r>
              <a:rPr lang="en-US" sz="2000" dirty="0" err="1" smtClean="0">
                <a:latin typeface="Arial" pitchFamily="34" charset="0"/>
                <a:ea typeface="Cambria Math"/>
                <a:cs typeface="Arial" pitchFamily="34" charset="0"/>
              </a:rPr>
              <a:t>và</a:t>
            </a:r>
            <a:r>
              <a:rPr lang="en-US" sz="2000" dirty="0" smtClean="0">
                <a:latin typeface="Arial" pitchFamily="34" charset="0"/>
                <a:ea typeface="Cambria Math"/>
                <a:cs typeface="Arial" pitchFamily="34" charset="0"/>
              </a:rPr>
              <a:t> C</a:t>
            </a:r>
            <a:r>
              <a:rPr lang="en-US" sz="2000" baseline="-25000" dirty="0" smtClean="0">
                <a:latin typeface="Arial" pitchFamily="34" charset="0"/>
                <a:ea typeface="Cambria Math"/>
                <a:cs typeface="Arial" pitchFamily="34" charset="0"/>
              </a:rPr>
              <a:t>2</a:t>
            </a:r>
            <a:r>
              <a:rPr lang="en-US" sz="2000" dirty="0" smtClean="0">
                <a:latin typeface="Arial" pitchFamily="34" charset="0"/>
                <a:ea typeface="Cambria Math"/>
                <a:cs typeface="Arial" pitchFamily="34" charset="0"/>
              </a:rPr>
              <a:t> = {C, D}</a:t>
            </a:r>
            <a:endParaRPr lang="en-US" sz="2000" dirty="0" smtClean="0">
              <a:latin typeface="Arial" pitchFamily="34" charset="0"/>
              <a:cs typeface="Arial" pitchFamily="34" charset="0"/>
            </a:endParaRPr>
          </a:p>
          <a:p>
            <a:pPr marL="0" indent="0">
              <a:lnSpc>
                <a:spcPct val="120000"/>
              </a:lnSpc>
              <a:spcBef>
                <a:spcPts val="0"/>
              </a:spcBef>
              <a:buNone/>
              <a:defRPr/>
            </a:pPr>
            <a:endParaRPr lang="en-US" sz="2000" dirty="0" smtClean="0">
              <a:latin typeface="Arial" pitchFamily="34" charset="0"/>
              <a:ea typeface="Cambria Math"/>
              <a:cs typeface="Arial" pitchFamily="34" charset="0"/>
            </a:endParaRPr>
          </a:p>
          <a:p>
            <a:pPr marL="0" indent="0">
              <a:lnSpc>
                <a:spcPct val="120000"/>
              </a:lnSpc>
              <a:spcBef>
                <a:spcPts val="0"/>
              </a:spcBef>
              <a:buNone/>
              <a:defRPr/>
            </a:pPr>
            <a:endParaRPr lang="en-US" sz="2000" dirty="0" smtClean="0">
              <a:latin typeface="Arial" pitchFamily="34" charset="0"/>
              <a:ea typeface="Cambria Math"/>
              <a:cs typeface="Arial" pitchFamily="34" charset="0"/>
            </a:endParaRPr>
          </a:p>
          <a:p>
            <a:pPr marL="0" indent="0">
              <a:lnSpc>
                <a:spcPct val="120000"/>
              </a:lnSpc>
              <a:spcBef>
                <a:spcPts val="0"/>
              </a:spcBef>
              <a:buNone/>
              <a:defRPr/>
            </a:pPr>
            <a:r>
              <a:rPr lang="en-US" sz="2000" dirty="0" smtClean="0">
                <a:latin typeface="Arial" pitchFamily="34" charset="0"/>
                <a:ea typeface="Cambria Math"/>
                <a:cs typeface="Arial" pitchFamily="34" charset="0"/>
              </a:rPr>
              <a:t> </a:t>
            </a:r>
          </a:p>
          <a:p>
            <a:pPr marL="0" indent="0" algn="just">
              <a:spcBef>
                <a:spcPts val="0"/>
              </a:spcBef>
              <a:buFont typeface="Wingdings 2" pitchFamily="18" charset="2"/>
              <a:buNone/>
              <a:defRPr/>
            </a:pPr>
            <a:r>
              <a:rPr lang="en-US" sz="2000" dirty="0" smtClean="0">
                <a:latin typeface="Arial" pitchFamily="34" charset="0"/>
                <a:cs typeface="Arial" pitchFamily="34" charset="0"/>
              </a:rPr>
              <a:t> </a:t>
            </a:r>
          </a:p>
          <a:p>
            <a:pPr marL="0" indent="0" algn="just">
              <a:spcBef>
                <a:spcPts val="0"/>
              </a:spcBef>
              <a:buFont typeface="Wingdings 2" pitchFamily="18" charset="2"/>
              <a:buNone/>
              <a:defRPr/>
            </a:pPr>
            <a:endParaRPr lang="en-US" sz="2000" baseline="30000" dirty="0" smtClean="0">
              <a:latin typeface="Arial" pitchFamily="34" charset="0"/>
              <a:cs typeface="Arial" pitchFamily="34" charset="0"/>
            </a:endParaRPr>
          </a:p>
          <a:p>
            <a:pPr marL="0" indent="0" algn="just">
              <a:spcBef>
                <a:spcPts val="0"/>
              </a:spcBef>
              <a:buFont typeface="Wingdings 2" pitchFamily="18" charset="2"/>
              <a:buNone/>
              <a:defRPr/>
            </a:pPr>
            <a:endParaRPr lang="en-US" sz="2000" baseline="30000" dirty="0" smtClean="0">
              <a:latin typeface="Arial" pitchFamily="34" charset="0"/>
              <a:cs typeface="Arial" pitchFamily="34" charset="0"/>
            </a:endParaRPr>
          </a:p>
          <a:p>
            <a:pPr marL="0" indent="0" algn="just">
              <a:spcBef>
                <a:spcPts val="0"/>
              </a:spcBef>
              <a:buFont typeface="Wingdings 2" pitchFamily="18" charset="2"/>
              <a:buNone/>
              <a:defRPr/>
            </a:pPr>
            <a:endParaRPr lang="en-US" sz="2000" baseline="30000" dirty="0" smtClean="0">
              <a:latin typeface="Arial" pitchFamily="34" charset="0"/>
              <a:cs typeface="Arial" pitchFamily="34" charset="0"/>
            </a:endParaRPr>
          </a:p>
          <a:p>
            <a:pPr marL="0" indent="0" algn="just">
              <a:spcBef>
                <a:spcPts val="0"/>
              </a:spcBef>
              <a:buFont typeface="Wingdings 2" pitchFamily="18" charset="2"/>
              <a:buNone/>
              <a:defRPr/>
            </a:pPr>
            <a:endParaRPr lang="en-US" sz="2000" dirty="0" smtClean="0">
              <a:latin typeface="Arial" pitchFamily="34" charset="0"/>
              <a:cs typeface="Arial" pitchFamily="34" charset="0"/>
            </a:endParaRPr>
          </a:p>
          <a:p>
            <a:pPr marL="0" indent="0" algn="just">
              <a:spcBef>
                <a:spcPts val="0"/>
              </a:spcBef>
              <a:buFont typeface="Wingdings 2" pitchFamily="18" charset="2"/>
              <a:buNone/>
              <a:defRPr/>
            </a:pPr>
            <a:endParaRPr lang="en-US" sz="2000" dirty="0" smtClean="0">
              <a:latin typeface="Arial" pitchFamily="34" charset="0"/>
              <a:cs typeface="Arial" pitchFamily="34" charset="0"/>
            </a:endParaRPr>
          </a:p>
        </p:txBody>
      </p:sp>
      <p:grpSp>
        <p:nvGrpSpPr>
          <p:cNvPr id="53" name="Group 52"/>
          <p:cNvGrpSpPr/>
          <p:nvPr/>
        </p:nvGrpSpPr>
        <p:grpSpPr>
          <a:xfrm>
            <a:off x="304800" y="2971800"/>
            <a:ext cx="4114800" cy="3810000"/>
            <a:chOff x="304800" y="2895600"/>
            <a:chExt cx="4114800" cy="3810000"/>
          </a:xfrm>
        </p:grpSpPr>
        <p:grpSp>
          <p:nvGrpSpPr>
            <p:cNvPr id="7" name="Group 64"/>
            <p:cNvGrpSpPr/>
            <p:nvPr/>
          </p:nvGrpSpPr>
          <p:grpSpPr>
            <a:xfrm>
              <a:off x="457200" y="3046412"/>
              <a:ext cx="3733800" cy="3647520"/>
              <a:chOff x="304800" y="912812"/>
              <a:chExt cx="3733800" cy="3647520"/>
            </a:xfrm>
          </p:grpSpPr>
          <p:grpSp>
            <p:nvGrpSpPr>
              <p:cNvPr id="22" name="Group 61"/>
              <p:cNvGrpSpPr/>
              <p:nvPr/>
            </p:nvGrpSpPr>
            <p:grpSpPr>
              <a:xfrm>
                <a:off x="609600" y="912812"/>
                <a:ext cx="3429000" cy="3278188"/>
                <a:chOff x="990600" y="838200"/>
                <a:chExt cx="3429000" cy="3278188"/>
              </a:xfrm>
            </p:grpSpPr>
            <p:grpSp>
              <p:nvGrpSpPr>
                <p:cNvPr id="25" name="Group 29"/>
                <p:cNvGrpSpPr/>
                <p:nvPr/>
              </p:nvGrpSpPr>
              <p:grpSpPr>
                <a:xfrm>
                  <a:off x="990600" y="1600200"/>
                  <a:ext cx="2514600" cy="2514600"/>
                  <a:chOff x="2895600" y="1676400"/>
                  <a:chExt cx="2667000" cy="2667000"/>
                </a:xfrm>
              </p:grpSpPr>
              <p:sp>
                <p:nvSpPr>
                  <p:cNvPr id="28" name="Rectangle 27"/>
                  <p:cNvSpPr/>
                  <p:nvPr/>
                </p:nvSpPr>
                <p:spPr>
                  <a:xfrm>
                    <a:off x="28956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34290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44958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39624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50292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28956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34290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44958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39624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50292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28956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34290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p:nvSpPr>
                <p:spPr>
                  <a:xfrm>
                    <a:off x="44958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17"/>
                  <p:cNvSpPr/>
                  <p:nvPr/>
                </p:nvSpPr>
                <p:spPr>
                  <a:xfrm>
                    <a:off x="39624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50292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2895600" y="32766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0"/>
                  <p:cNvSpPr/>
                  <p:nvPr/>
                </p:nvSpPr>
                <p:spPr>
                  <a:xfrm>
                    <a:off x="3429000" y="32766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4495800" y="32766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3962400" y="32766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5029200" y="32766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a:off x="2895600" y="38100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3429000" y="38100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4495800" y="38100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3962400" y="38100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5029200" y="38100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26" name="Straight Arrow Connector 25"/>
                <p:cNvCxnSpPr/>
                <p:nvPr/>
              </p:nvCxnSpPr>
              <p:spPr>
                <a:xfrm rot="5400000" flipH="1" flipV="1">
                  <a:off x="610394" y="1218406"/>
                  <a:ext cx="7620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3505200" y="4114800"/>
                  <a:ext cx="9144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23" name="TextBox 22"/>
              <p:cNvSpPr txBox="1"/>
              <p:nvPr/>
            </p:nvSpPr>
            <p:spPr>
              <a:xfrm>
                <a:off x="457200" y="4191000"/>
                <a:ext cx="3124200" cy="369332"/>
              </a:xfrm>
              <a:prstGeom prst="rect">
                <a:avLst/>
              </a:prstGeom>
              <a:noFill/>
            </p:spPr>
            <p:txBody>
              <a:bodyPr wrap="square" rtlCol="0">
                <a:spAutoFit/>
              </a:bodyPr>
              <a:lstStyle/>
              <a:p>
                <a:r>
                  <a:rPr lang="en-US" dirty="0" smtClean="0"/>
                  <a:t>0      1      2      3      4      5</a:t>
                </a:r>
                <a:endParaRPr lang="en-US" dirty="0"/>
              </a:p>
            </p:txBody>
          </p:sp>
          <p:sp>
            <p:nvSpPr>
              <p:cNvPr id="24" name="TextBox 23"/>
              <p:cNvSpPr txBox="1"/>
              <p:nvPr/>
            </p:nvSpPr>
            <p:spPr>
              <a:xfrm>
                <a:off x="304800" y="1524000"/>
                <a:ext cx="304800" cy="2400657"/>
              </a:xfrm>
              <a:prstGeom prst="rect">
                <a:avLst/>
              </a:prstGeom>
              <a:noFill/>
            </p:spPr>
            <p:txBody>
              <a:bodyPr wrap="square" rtlCol="0">
                <a:spAutoFit/>
              </a:bodyPr>
              <a:lstStyle/>
              <a:p>
                <a:pPr>
                  <a:lnSpc>
                    <a:spcPts val="2000"/>
                  </a:lnSpc>
                </a:pPr>
                <a:r>
                  <a:rPr lang="en-US" dirty="0" smtClean="0"/>
                  <a:t>5 </a:t>
                </a:r>
              </a:p>
              <a:p>
                <a:pPr>
                  <a:lnSpc>
                    <a:spcPts val="2000"/>
                  </a:lnSpc>
                </a:pPr>
                <a:r>
                  <a:rPr lang="en-US" dirty="0" smtClean="0"/>
                  <a:t>4 </a:t>
                </a:r>
              </a:p>
              <a:p>
                <a:pPr>
                  <a:lnSpc>
                    <a:spcPts val="2000"/>
                  </a:lnSpc>
                </a:pPr>
                <a:r>
                  <a:rPr lang="en-US" dirty="0" smtClean="0"/>
                  <a:t>3 </a:t>
                </a:r>
              </a:p>
              <a:p>
                <a:pPr>
                  <a:lnSpc>
                    <a:spcPts val="2000"/>
                  </a:lnSpc>
                </a:pPr>
                <a:r>
                  <a:rPr lang="en-US" dirty="0" smtClean="0"/>
                  <a:t>2 </a:t>
                </a:r>
              </a:p>
              <a:p>
                <a:pPr>
                  <a:lnSpc>
                    <a:spcPts val="2000"/>
                  </a:lnSpc>
                </a:pPr>
                <a:r>
                  <a:rPr lang="en-US" dirty="0" smtClean="0"/>
                  <a:t>1</a:t>
                </a:r>
                <a:endParaRPr lang="en-US" dirty="0"/>
              </a:p>
            </p:txBody>
          </p:sp>
        </p:grpSp>
        <p:sp>
          <p:nvSpPr>
            <p:cNvPr id="8" name="Oval 7"/>
            <p:cNvSpPr/>
            <p:nvPr/>
          </p:nvSpPr>
          <p:spPr>
            <a:xfrm>
              <a:off x="2667000" y="46482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124200" y="41910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676400" y="57150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1143000" y="57150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3962400" y="6324600"/>
              <a:ext cx="457200" cy="381000"/>
            </a:xfrm>
            <a:prstGeom prst="rect">
              <a:avLst/>
            </a:prstGeom>
            <a:noFill/>
          </p:spPr>
          <p:txBody>
            <a:bodyPr wrap="square" rtlCol="0">
              <a:spAutoFit/>
            </a:bodyPr>
            <a:lstStyle/>
            <a:p>
              <a:r>
                <a:rPr lang="en-US" dirty="0" smtClean="0"/>
                <a:t>X</a:t>
              </a:r>
              <a:r>
                <a:rPr lang="en-US" baseline="-25000" dirty="0" smtClean="0"/>
                <a:t>1</a:t>
              </a:r>
              <a:endParaRPr lang="en-US" dirty="0"/>
            </a:p>
          </p:txBody>
        </p:sp>
        <p:sp>
          <p:nvSpPr>
            <p:cNvPr id="15" name="TextBox 14"/>
            <p:cNvSpPr txBox="1"/>
            <p:nvPr/>
          </p:nvSpPr>
          <p:spPr>
            <a:xfrm>
              <a:off x="304800" y="2895600"/>
              <a:ext cx="457200" cy="381000"/>
            </a:xfrm>
            <a:prstGeom prst="rect">
              <a:avLst/>
            </a:prstGeom>
            <a:noFill/>
          </p:spPr>
          <p:txBody>
            <a:bodyPr wrap="square" rtlCol="0">
              <a:spAutoFit/>
            </a:bodyPr>
            <a:lstStyle/>
            <a:p>
              <a:r>
                <a:rPr lang="en-US" dirty="0" smtClean="0"/>
                <a:t>X</a:t>
              </a:r>
              <a:r>
                <a:rPr lang="en-US" baseline="-25000" dirty="0" smtClean="0"/>
                <a:t>2</a:t>
              </a:r>
              <a:endParaRPr lang="en-US" dirty="0"/>
            </a:p>
          </p:txBody>
        </p:sp>
        <p:sp>
          <p:nvSpPr>
            <p:cNvPr id="16" name="TextBox 15"/>
            <p:cNvSpPr txBox="1"/>
            <p:nvPr/>
          </p:nvSpPr>
          <p:spPr>
            <a:xfrm>
              <a:off x="914400" y="5486400"/>
              <a:ext cx="381000" cy="381000"/>
            </a:xfrm>
            <a:prstGeom prst="rect">
              <a:avLst/>
            </a:prstGeom>
            <a:noFill/>
          </p:spPr>
          <p:txBody>
            <a:bodyPr wrap="square" rtlCol="0">
              <a:spAutoFit/>
            </a:bodyPr>
            <a:lstStyle/>
            <a:p>
              <a:r>
                <a:rPr lang="en-US" dirty="0" smtClean="0"/>
                <a:t>A</a:t>
              </a:r>
              <a:endParaRPr lang="en-US" dirty="0"/>
            </a:p>
          </p:txBody>
        </p:sp>
        <p:sp>
          <p:nvSpPr>
            <p:cNvPr id="17" name="TextBox 16"/>
            <p:cNvSpPr txBox="1"/>
            <p:nvPr/>
          </p:nvSpPr>
          <p:spPr>
            <a:xfrm>
              <a:off x="1447800" y="5486400"/>
              <a:ext cx="381000" cy="381000"/>
            </a:xfrm>
            <a:prstGeom prst="rect">
              <a:avLst/>
            </a:prstGeom>
            <a:noFill/>
          </p:spPr>
          <p:txBody>
            <a:bodyPr wrap="square" rtlCol="0">
              <a:spAutoFit/>
            </a:bodyPr>
            <a:lstStyle/>
            <a:p>
              <a:r>
                <a:rPr lang="en-US" dirty="0" smtClean="0"/>
                <a:t>B</a:t>
              </a:r>
              <a:endParaRPr lang="en-US" dirty="0"/>
            </a:p>
          </p:txBody>
        </p:sp>
        <p:sp>
          <p:nvSpPr>
            <p:cNvPr id="18" name="TextBox 17"/>
            <p:cNvSpPr txBox="1"/>
            <p:nvPr/>
          </p:nvSpPr>
          <p:spPr>
            <a:xfrm>
              <a:off x="2895600" y="3886200"/>
              <a:ext cx="381000" cy="381000"/>
            </a:xfrm>
            <a:prstGeom prst="rect">
              <a:avLst/>
            </a:prstGeom>
            <a:noFill/>
          </p:spPr>
          <p:txBody>
            <a:bodyPr wrap="square" rtlCol="0">
              <a:spAutoFit/>
            </a:bodyPr>
            <a:lstStyle/>
            <a:p>
              <a:r>
                <a:rPr lang="en-US" dirty="0" smtClean="0"/>
                <a:t>D</a:t>
              </a:r>
              <a:endParaRPr lang="en-US" dirty="0"/>
            </a:p>
          </p:txBody>
        </p:sp>
        <p:sp>
          <p:nvSpPr>
            <p:cNvPr id="19" name="TextBox 18"/>
            <p:cNvSpPr txBox="1"/>
            <p:nvPr/>
          </p:nvSpPr>
          <p:spPr>
            <a:xfrm>
              <a:off x="2362200" y="4419600"/>
              <a:ext cx="381000" cy="381000"/>
            </a:xfrm>
            <a:prstGeom prst="rect">
              <a:avLst/>
            </a:prstGeom>
            <a:noFill/>
          </p:spPr>
          <p:txBody>
            <a:bodyPr wrap="square" rtlCol="0">
              <a:spAutoFit/>
            </a:bodyPr>
            <a:lstStyle/>
            <a:p>
              <a:r>
                <a:rPr lang="en-US" dirty="0" smtClean="0"/>
                <a:t>C</a:t>
              </a:r>
              <a:endParaRPr lang="en-US" dirty="0"/>
            </a:p>
          </p:txBody>
        </p:sp>
      </p:grpSp>
      <p:grpSp>
        <p:nvGrpSpPr>
          <p:cNvPr id="54" name="Group 53"/>
          <p:cNvGrpSpPr/>
          <p:nvPr/>
        </p:nvGrpSpPr>
        <p:grpSpPr>
          <a:xfrm>
            <a:off x="4953000" y="2971800"/>
            <a:ext cx="4114800" cy="3810000"/>
            <a:chOff x="304800" y="2895600"/>
            <a:chExt cx="4114800" cy="3810000"/>
          </a:xfrm>
        </p:grpSpPr>
        <p:grpSp>
          <p:nvGrpSpPr>
            <p:cNvPr id="55" name="Group 64"/>
            <p:cNvGrpSpPr/>
            <p:nvPr/>
          </p:nvGrpSpPr>
          <p:grpSpPr>
            <a:xfrm>
              <a:off x="457200" y="3046412"/>
              <a:ext cx="3733800" cy="3647520"/>
              <a:chOff x="304800" y="912812"/>
              <a:chExt cx="3733800" cy="3647520"/>
            </a:xfrm>
          </p:grpSpPr>
          <p:grpSp>
            <p:nvGrpSpPr>
              <p:cNvPr id="66" name="Group 61"/>
              <p:cNvGrpSpPr/>
              <p:nvPr/>
            </p:nvGrpSpPr>
            <p:grpSpPr>
              <a:xfrm>
                <a:off x="609600" y="912812"/>
                <a:ext cx="3429000" cy="3278188"/>
                <a:chOff x="990600" y="838200"/>
                <a:chExt cx="3429000" cy="3278188"/>
              </a:xfrm>
            </p:grpSpPr>
            <p:grpSp>
              <p:nvGrpSpPr>
                <p:cNvPr id="69" name="Group 29"/>
                <p:cNvGrpSpPr/>
                <p:nvPr/>
              </p:nvGrpSpPr>
              <p:grpSpPr>
                <a:xfrm>
                  <a:off x="990600" y="1600200"/>
                  <a:ext cx="2514600" cy="2514600"/>
                  <a:chOff x="2895600" y="1676400"/>
                  <a:chExt cx="2667000" cy="2667000"/>
                </a:xfrm>
              </p:grpSpPr>
              <p:sp>
                <p:nvSpPr>
                  <p:cNvPr id="72" name="Rectangle 71"/>
                  <p:cNvSpPr/>
                  <p:nvPr/>
                </p:nvSpPr>
                <p:spPr>
                  <a:xfrm>
                    <a:off x="28956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p:cNvSpPr/>
                  <p:nvPr/>
                </p:nvSpPr>
                <p:spPr>
                  <a:xfrm>
                    <a:off x="34290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p:cNvSpPr/>
                  <p:nvPr/>
                </p:nvSpPr>
                <p:spPr>
                  <a:xfrm>
                    <a:off x="44958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p:cNvSpPr/>
                  <p:nvPr/>
                </p:nvSpPr>
                <p:spPr>
                  <a:xfrm>
                    <a:off x="39624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50292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28956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p:cNvSpPr/>
                  <p:nvPr/>
                </p:nvSpPr>
                <p:spPr>
                  <a:xfrm>
                    <a:off x="34290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44958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9624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50292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28956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34290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p:cNvSpPr/>
                  <p:nvPr/>
                </p:nvSpPr>
                <p:spPr>
                  <a:xfrm>
                    <a:off x="44958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17"/>
                  <p:cNvSpPr/>
                  <p:nvPr/>
                </p:nvSpPr>
                <p:spPr>
                  <a:xfrm>
                    <a:off x="39624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50292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p:cNvSpPr/>
                  <p:nvPr/>
                </p:nvSpPr>
                <p:spPr>
                  <a:xfrm>
                    <a:off x="2895600" y="32766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0"/>
                  <p:cNvSpPr/>
                  <p:nvPr/>
                </p:nvSpPr>
                <p:spPr>
                  <a:xfrm>
                    <a:off x="3429000" y="32766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p:cNvSpPr/>
                  <p:nvPr/>
                </p:nvSpPr>
                <p:spPr>
                  <a:xfrm>
                    <a:off x="4495800" y="32766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p:cNvSpPr/>
                  <p:nvPr/>
                </p:nvSpPr>
                <p:spPr>
                  <a:xfrm>
                    <a:off x="3962400" y="32766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90"/>
                  <p:cNvSpPr/>
                  <p:nvPr/>
                </p:nvSpPr>
                <p:spPr>
                  <a:xfrm>
                    <a:off x="5029200" y="32766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p:cNvSpPr/>
                  <p:nvPr/>
                </p:nvSpPr>
                <p:spPr>
                  <a:xfrm>
                    <a:off x="2895600" y="38100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92"/>
                  <p:cNvSpPr/>
                  <p:nvPr/>
                </p:nvSpPr>
                <p:spPr>
                  <a:xfrm>
                    <a:off x="3429000" y="38100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p:cNvSpPr/>
                  <p:nvPr/>
                </p:nvSpPr>
                <p:spPr>
                  <a:xfrm>
                    <a:off x="4495800" y="38100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p:cNvSpPr/>
                  <p:nvPr/>
                </p:nvSpPr>
                <p:spPr>
                  <a:xfrm>
                    <a:off x="3962400" y="38100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Rectangle 95"/>
                  <p:cNvSpPr/>
                  <p:nvPr/>
                </p:nvSpPr>
                <p:spPr>
                  <a:xfrm>
                    <a:off x="5029200" y="38100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70" name="Straight Arrow Connector 69"/>
                <p:cNvCxnSpPr/>
                <p:nvPr/>
              </p:nvCxnSpPr>
              <p:spPr>
                <a:xfrm rot="5400000" flipH="1" flipV="1">
                  <a:off x="610394" y="1218406"/>
                  <a:ext cx="7620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a:off x="3505200" y="4114800"/>
                  <a:ext cx="9144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67" name="TextBox 66"/>
              <p:cNvSpPr txBox="1"/>
              <p:nvPr/>
            </p:nvSpPr>
            <p:spPr>
              <a:xfrm>
                <a:off x="457200" y="4191000"/>
                <a:ext cx="3124200" cy="369332"/>
              </a:xfrm>
              <a:prstGeom prst="rect">
                <a:avLst/>
              </a:prstGeom>
              <a:noFill/>
            </p:spPr>
            <p:txBody>
              <a:bodyPr wrap="square" rtlCol="0">
                <a:spAutoFit/>
              </a:bodyPr>
              <a:lstStyle/>
              <a:p>
                <a:r>
                  <a:rPr lang="en-US" dirty="0" smtClean="0"/>
                  <a:t>0      1      2      3      4      5</a:t>
                </a:r>
                <a:endParaRPr lang="en-US" dirty="0"/>
              </a:p>
            </p:txBody>
          </p:sp>
          <p:sp>
            <p:nvSpPr>
              <p:cNvPr id="68" name="TextBox 67"/>
              <p:cNvSpPr txBox="1"/>
              <p:nvPr/>
            </p:nvSpPr>
            <p:spPr>
              <a:xfrm>
                <a:off x="304800" y="1524000"/>
                <a:ext cx="304800" cy="2400657"/>
              </a:xfrm>
              <a:prstGeom prst="rect">
                <a:avLst/>
              </a:prstGeom>
              <a:noFill/>
            </p:spPr>
            <p:txBody>
              <a:bodyPr wrap="square" rtlCol="0">
                <a:spAutoFit/>
              </a:bodyPr>
              <a:lstStyle/>
              <a:p>
                <a:pPr>
                  <a:lnSpc>
                    <a:spcPts val="2000"/>
                  </a:lnSpc>
                </a:pPr>
                <a:r>
                  <a:rPr lang="en-US" dirty="0" smtClean="0"/>
                  <a:t>5 </a:t>
                </a:r>
              </a:p>
              <a:p>
                <a:pPr>
                  <a:lnSpc>
                    <a:spcPts val="2000"/>
                  </a:lnSpc>
                </a:pPr>
                <a:r>
                  <a:rPr lang="en-US" dirty="0" smtClean="0"/>
                  <a:t>4 </a:t>
                </a:r>
              </a:p>
              <a:p>
                <a:pPr>
                  <a:lnSpc>
                    <a:spcPts val="2000"/>
                  </a:lnSpc>
                </a:pPr>
                <a:r>
                  <a:rPr lang="en-US" dirty="0" smtClean="0"/>
                  <a:t>3 </a:t>
                </a:r>
              </a:p>
              <a:p>
                <a:pPr>
                  <a:lnSpc>
                    <a:spcPts val="2000"/>
                  </a:lnSpc>
                </a:pPr>
                <a:r>
                  <a:rPr lang="en-US" dirty="0" smtClean="0"/>
                  <a:t>2 </a:t>
                </a:r>
              </a:p>
              <a:p>
                <a:pPr>
                  <a:lnSpc>
                    <a:spcPts val="2000"/>
                  </a:lnSpc>
                </a:pPr>
                <a:r>
                  <a:rPr lang="en-US" dirty="0" smtClean="0"/>
                  <a:t>1</a:t>
                </a:r>
                <a:endParaRPr lang="en-US" dirty="0"/>
              </a:p>
            </p:txBody>
          </p:sp>
        </p:grpSp>
        <p:sp>
          <p:nvSpPr>
            <p:cNvPr id="56" name="Oval 55"/>
            <p:cNvSpPr/>
            <p:nvPr/>
          </p:nvSpPr>
          <p:spPr>
            <a:xfrm>
              <a:off x="2667000" y="46482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a:off x="3124200" y="41910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p:cNvSpPr/>
            <p:nvPr/>
          </p:nvSpPr>
          <p:spPr>
            <a:xfrm>
              <a:off x="1676400" y="57150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p:cNvSpPr/>
            <p:nvPr/>
          </p:nvSpPr>
          <p:spPr>
            <a:xfrm>
              <a:off x="1143000" y="57150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p:cNvSpPr txBox="1"/>
            <p:nvPr/>
          </p:nvSpPr>
          <p:spPr>
            <a:xfrm>
              <a:off x="3962400" y="6324600"/>
              <a:ext cx="457200" cy="381000"/>
            </a:xfrm>
            <a:prstGeom prst="rect">
              <a:avLst/>
            </a:prstGeom>
            <a:noFill/>
          </p:spPr>
          <p:txBody>
            <a:bodyPr wrap="square" rtlCol="0">
              <a:spAutoFit/>
            </a:bodyPr>
            <a:lstStyle/>
            <a:p>
              <a:r>
                <a:rPr lang="en-US" dirty="0" smtClean="0"/>
                <a:t>X</a:t>
              </a:r>
              <a:r>
                <a:rPr lang="en-US" baseline="-25000" dirty="0" smtClean="0"/>
                <a:t>1</a:t>
              </a:r>
              <a:endParaRPr lang="en-US" dirty="0"/>
            </a:p>
          </p:txBody>
        </p:sp>
        <p:sp>
          <p:nvSpPr>
            <p:cNvPr id="61" name="TextBox 60"/>
            <p:cNvSpPr txBox="1"/>
            <p:nvPr/>
          </p:nvSpPr>
          <p:spPr>
            <a:xfrm>
              <a:off x="304800" y="2895600"/>
              <a:ext cx="457200" cy="381000"/>
            </a:xfrm>
            <a:prstGeom prst="rect">
              <a:avLst/>
            </a:prstGeom>
            <a:noFill/>
          </p:spPr>
          <p:txBody>
            <a:bodyPr wrap="square" rtlCol="0">
              <a:spAutoFit/>
            </a:bodyPr>
            <a:lstStyle/>
            <a:p>
              <a:r>
                <a:rPr lang="en-US" dirty="0" smtClean="0"/>
                <a:t>X</a:t>
              </a:r>
              <a:r>
                <a:rPr lang="en-US" baseline="-25000" dirty="0" smtClean="0"/>
                <a:t>2</a:t>
              </a:r>
              <a:endParaRPr lang="en-US" dirty="0"/>
            </a:p>
          </p:txBody>
        </p:sp>
        <p:sp>
          <p:nvSpPr>
            <p:cNvPr id="62" name="TextBox 61"/>
            <p:cNvSpPr txBox="1"/>
            <p:nvPr/>
          </p:nvSpPr>
          <p:spPr>
            <a:xfrm>
              <a:off x="914400" y="5486400"/>
              <a:ext cx="381000" cy="381000"/>
            </a:xfrm>
            <a:prstGeom prst="rect">
              <a:avLst/>
            </a:prstGeom>
            <a:noFill/>
          </p:spPr>
          <p:txBody>
            <a:bodyPr wrap="square" rtlCol="0">
              <a:spAutoFit/>
            </a:bodyPr>
            <a:lstStyle/>
            <a:p>
              <a:r>
                <a:rPr lang="en-US" dirty="0" smtClean="0"/>
                <a:t>A</a:t>
              </a:r>
              <a:endParaRPr lang="en-US" dirty="0"/>
            </a:p>
          </p:txBody>
        </p:sp>
        <p:sp>
          <p:nvSpPr>
            <p:cNvPr id="63" name="TextBox 62"/>
            <p:cNvSpPr txBox="1"/>
            <p:nvPr/>
          </p:nvSpPr>
          <p:spPr>
            <a:xfrm>
              <a:off x="1447800" y="5486400"/>
              <a:ext cx="381000" cy="381000"/>
            </a:xfrm>
            <a:prstGeom prst="rect">
              <a:avLst/>
            </a:prstGeom>
            <a:noFill/>
          </p:spPr>
          <p:txBody>
            <a:bodyPr wrap="square" rtlCol="0">
              <a:spAutoFit/>
            </a:bodyPr>
            <a:lstStyle/>
            <a:p>
              <a:r>
                <a:rPr lang="en-US" dirty="0" smtClean="0"/>
                <a:t>B</a:t>
              </a:r>
              <a:endParaRPr lang="en-US" dirty="0"/>
            </a:p>
          </p:txBody>
        </p:sp>
        <p:sp>
          <p:nvSpPr>
            <p:cNvPr id="64" name="TextBox 63"/>
            <p:cNvSpPr txBox="1"/>
            <p:nvPr/>
          </p:nvSpPr>
          <p:spPr>
            <a:xfrm>
              <a:off x="2895600" y="3886200"/>
              <a:ext cx="381000" cy="381000"/>
            </a:xfrm>
            <a:prstGeom prst="rect">
              <a:avLst/>
            </a:prstGeom>
            <a:noFill/>
          </p:spPr>
          <p:txBody>
            <a:bodyPr wrap="square" rtlCol="0">
              <a:spAutoFit/>
            </a:bodyPr>
            <a:lstStyle/>
            <a:p>
              <a:r>
                <a:rPr lang="en-US" dirty="0" smtClean="0"/>
                <a:t>D</a:t>
              </a:r>
              <a:endParaRPr lang="en-US" dirty="0"/>
            </a:p>
          </p:txBody>
        </p:sp>
        <p:sp>
          <p:nvSpPr>
            <p:cNvPr id="65" name="TextBox 64"/>
            <p:cNvSpPr txBox="1"/>
            <p:nvPr/>
          </p:nvSpPr>
          <p:spPr>
            <a:xfrm>
              <a:off x="2362200" y="4419600"/>
              <a:ext cx="381000" cy="381000"/>
            </a:xfrm>
            <a:prstGeom prst="rect">
              <a:avLst/>
            </a:prstGeom>
            <a:noFill/>
          </p:spPr>
          <p:txBody>
            <a:bodyPr wrap="square" rtlCol="0">
              <a:spAutoFit/>
            </a:bodyPr>
            <a:lstStyle/>
            <a:p>
              <a:r>
                <a:rPr lang="en-US" dirty="0" smtClean="0"/>
                <a:t>C</a:t>
              </a:r>
              <a:endParaRPr lang="en-US" dirty="0"/>
            </a:p>
          </p:txBody>
        </p:sp>
      </p:grpSp>
      <p:sp>
        <p:nvSpPr>
          <p:cNvPr id="144" name="Oval 143"/>
          <p:cNvSpPr/>
          <p:nvPr/>
        </p:nvSpPr>
        <p:spPr>
          <a:xfrm>
            <a:off x="5486400" y="5486400"/>
            <a:ext cx="1295400" cy="685800"/>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Oval 144"/>
          <p:cNvSpPr/>
          <p:nvPr/>
        </p:nvSpPr>
        <p:spPr>
          <a:xfrm>
            <a:off x="6934200" y="3962400"/>
            <a:ext cx="1295400" cy="1143000"/>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73A9276-7146-4170-8D10-C5BB2251BA46}" type="slidenum">
              <a:rPr lang="en-US" smtClean="0"/>
              <a:pPr>
                <a:defRPr/>
              </a:pPr>
              <a:t>18</a:t>
            </a:fld>
            <a:endParaRPr lang="en-US"/>
          </a:p>
        </p:txBody>
      </p:sp>
      <p:sp>
        <p:nvSpPr>
          <p:cNvPr id="5" name="TextBox 4"/>
          <p:cNvSpPr txBox="1">
            <a:spLocks noChangeArrowheads="1"/>
          </p:cNvSpPr>
          <p:nvPr/>
        </p:nvSpPr>
        <p:spPr bwMode="auto">
          <a:xfrm>
            <a:off x="76200" y="238780"/>
            <a:ext cx="8991600" cy="954107"/>
          </a:xfrm>
          <a:prstGeom prst="rect">
            <a:avLst/>
          </a:prstGeom>
          <a:noFill/>
          <a:ln w="9525">
            <a:noFill/>
            <a:miter lim="800000"/>
            <a:headEnd/>
            <a:tailEnd/>
          </a:ln>
        </p:spPr>
        <p:txBody>
          <a:bodyPr wrap="square">
            <a:spAutoFit/>
          </a:bodyPr>
          <a:lstStyle/>
          <a:p>
            <a:pPr algn="ctr"/>
            <a:r>
              <a:rPr lang="en-US"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4</a:t>
            </a: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.4. PHÂN CỤM VỚI GIẢI THUẬT HAC</a:t>
            </a:r>
          </a:p>
          <a:p>
            <a:pPr algn="ctr"/>
            <a:r>
              <a:rPr lang="en-US" sz="2800" b="1" i="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(HAC - Hierarchical Agglomerative Clustering)</a:t>
            </a:r>
            <a:endParaRPr lang="en-US" sz="28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6" name="Content Placeholder 2"/>
          <p:cNvSpPr>
            <a:spLocks noGrp="1"/>
          </p:cNvSpPr>
          <p:nvPr>
            <p:ph sz="quarter" idx="1"/>
          </p:nvPr>
        </p:nvSpPr>
        <p:spPr>
          <a:xfrm>
            <a:off x="381000" y="1295400"/>
            <a:ext cx="8382000" cy="4267200"/>
          </a:xfrm>
        </p:spPr>
        <p:txBody>
          <a:bodyPr/>
          <a:lstStyle/>
          <a:p>
            <a:pPr>
              <a:lnSpc>
                <a:spcPct val="150000"/>
              </a:lnSpc>
              <a:spcBef>
                <a:spcPts val="0"/>
              </a:spcBef>
              <a:buFont typeface="Wingdings 2" pitchFamily="18" charset="2"/>
              <a:buNone/>
              <a:defRPr/>
            </a:pPr>
            <a:r>
              <a:rPr lang="en-US" sz="2000" b="1" dirty="0">
                <a:latin typeface="Arial" pitchFamily="34" charset="0"/>
                <a:cs typeface="Arial" pitchFamily="34" charset="0"/>
              </a:rPr>
              <a:t>4</a:t>
            </a:r>
            <a:r>
              <a:rPr lang="en-US" sz="2000" b="1" dirty="0" smtClean="0">
                <a:latin typeface="Arial" pitchFamily="34" charset="0"/>
                <a:cs typeface="Arial" pitchFamily="34" charset="0"/>
              </a:rPr>
              <a:t>.4.1. </a:t>
            </a:r>
            <a:r>
              <a:rPr lang="en-US" sz="2000" b="1" dirty="0" err="1" smtClean="0">
                <a:latin typeface="Arial" pitchFamily="34" charset="0"/>
                <a:cs typeface="Arial" pitchFamily="34" charset="0"/>
              </a:rPr>
              <a:t>Nội</a:t>
            </a:r>
            <a:r>
              <a:rPr lang="en-US" sz="2000" b="1" dirty="0" smtClean="0">
                <a:latin typeface="Arial" pitchFamily="34" charset="0"/>
                <a:cs typeface="Arial" pitchFamily="34" charset="0"/>
              </a:rPr>
              <a:t> dung </a:t>
            </a:r>
            <a:r>
              <a:rPr lang="en-US" sz="2000" b="1" dirty="0" err="1" smtClean="0">
                <a:latin typeface="Arial" pitchFamily="34" charset="0"/>
                <a:cs typeface="Arial" pitchFamily="34" charset="0"/>
              </a:rPr>
              <a:t>giải</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thuật</a:t>
            </a:r>
            <a:r>
              <a:rPr lang="en-US" sz="2000" b="1" dirty="0" smtClean="0">
                <a:latin typeface="Arial" pitchFamily="34" charset="0"/>
                <a:cs typeface="Arial" pitchFamily="34" charset="0"/>
              </a:rPr>
              <a:t> HAC</a:t>
            </a:r>
          </a:p>
          <a:p>
            <a:pPr>
              <a:lnSpc>
                <a:spcPct val="150000"/>
              </a:lnSpc>
              <a:spcBef>
                <a:spcPts val="0"/>
              </a:spcBef>
              <a:buFont typeface="Wingdings 2" pitchFamily="18" charset="2"/>
              <a:buNone/>
              <a:defRPr/>
            </a:pPr>
            <a:r>
              <a:rPr lang="en-US" sz="2000" b="1" i="1" dirty="0" err="1" smtClean="0">
                <a:latin typeface="Arial" pitchFamily="34" charset="0"/>
                <a:cs typeface="Arial" pitchFamily="34" charset="0"/>
              </a:rPr>
              <a:t>Tích</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tụ</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dần</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từ</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dưới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lên</a:t>
            </a:r>
            <a:r>
              <a:rPr lang="en-US" sz="2000" b="1" i="1" dirty="0" smtClean="0">
                <a:latin typeface="Arial" pitchFamily="34" charset="0"/>
                <a:cs typeface="Arial" pitchFamily="34" charset="0"/>
              </a:rPr>
              <a:t>” (Bottom-Up)</a:t>
            </a:r>
          </a:p>
          <a:p>
            <a:pPr marL="0" indent="0" algn="just">
              <a:lnSpc>
                <a:spcPct val="150000"/>
              </a:lnSpc>
              <a:spcBef>
                <a:spcPts val="0"/>
              </a:spcBef>
              <a:buFont typeface="Wingdings 2" pitchFamily="18" charset="2"/>
              <a:buNone/>
              <a:defRPr/>
            </a:pPr>
            <a:r>
              <a:rPr lang="en-US" sz="2000" b="1" u="sng" dirty="0" err="1" smtClean="0">
                <a:solidFill>
                  <a:srgbClr val="FF0000"/>
                </a:solidFill>
                <a:latin typeface="Arial" pitchFamily="34" charset="0"/>
                <a:cs typeface="Arial" pitchFamily="34" charset="0"/>
              </a:rPr>
              <a:t>Tư</a:t>
            </a:r>
            <a:r>
              <a:rPr lang="en-US" sz="2000" b="1" u="sng" dirty="0" smtClean="0">
                <a:solidFill>
                  <a:srgbClr val="FF0000"/>
                </a:solidFill>
                <a:latin typeface="Arial" pitchFamily="34" charset="0"/>
                <a:cs typeface="Arial" pitchFamily="34" charset="0"/>
              </a:rPr>
              <a:t> </a:t>
            </a:r>
            <a:r>
              <a:rPr lang="en-US" sz="2000" b="1" u="sng" dirty="0" err="1" smtClean="0">
                <a:solidFill>
                  <a:srgbClr val="FF0000"/>
                </a:solidFill>
                <a:latin typeface="Arial" pitchFamily="34" charset="0"/>
                <a:cs typeface="Arial" pitchFamily="34" charset="0"/>
              </a:rPr>
              <a:t>tưởng</a:t>
            </a:r>
            <a:r>
              <a:rPr lang="en-US" sz="2000" b="1" u="sng" dirty="0" smtClean="0">
                <a:solidFill>
                  <a:srgbClr val="FF0000"/>
                </a:solidFill>
                <a:latin typeface="Arial" pitchFamily="34" charset="0"/>
                <a:cs typeface="Arial" pitchFamily="34" charset="0"/>
              </a:rPr>
              <a:t> </a:t>
            </a:r>
            <a:r>
              <a:rPr lang="en-US" sz="2000" b="1" u="sng" dirty="0" err="1" smtClean="0">
                <a:solidFill>
                  <a:srgbClr val="FF0000"/>
                </a:solidFill>
                <a:latin typeface="Arial" pitchFamily="34" charset="0"/>
                <a:cs typeface="Arial" pitchFamily="34" charset="0"/>
              </a:rPr>
              <a:t>giải</a:t>
            </a:r>
            <a:r>
              <a:rPr lang="en-US" sz="2000" b="1" u="sng" dirty="0" smtClean="0">
                <a:solidFill>
                  <a:srgbClr val="FF0000"/>
                </a:solidFill>
                <a:latin typeface="Arial" pitchFamily="34" charset="0"/>
                <a:cs typeface="Arial" pitchFamily="34" charset="0"/>
              </a:rPr>
              <a:t> </a:t>
            </a:r>
            <a:r>
              <a:rPr lang="en-US" sz="2000" b="1" u="sng" dirty="0" err="1" smtClean="0">
                <a:solidFill>
                  <a:srgbClr val="FF0000"/>
                </a:solidFill>
                <a:latin typeface="Arial" pitchFamily="34" charset="0"/>
                <a:cs typeface="Arial" pitchFamily="34" charset="0"/>
              </a:rPr>
              <a:t>thuật</a:t>
            </a:r>
            <a:r>
              <a:rPr lang="en-US" sz="2000" dirty="0" smtClean="0">
                <a:latin typeface="Arial" pitchFamily="34" charset="0"/>
                <a:cs typeface="Arial" pitchFamily="34" charset="0"/>
              </a:rPr>
              <a:t>:</a:t>
            </a:r>
          </a:p>
          <a:p>
            <a:pPr marL="457200" indent="-457200" algn="just">
              <a:lnSpc>
                <a:spcPct val="150000"/>
              </a:lnSpc>
              <a:spcBef>
                <a:spcPts val="0"/>
              </a:spcBef>
              <a:buFont typeface="+mj-lt"/>
              <a:buAutoNum type="arabicPeriod"/>
              <a:defRPr/>
            </a:pPr>
            <a:r>
              <a:rPr lang="en-US" sz="2000" dirty="0" smtClean="0">
                <a:latin typeface="Arial" pitchFamily="34" charset="0"/>
                <a:cs typeface="Arial" pitchFamily="34" charset="0"/>
              </a:rPr>
              <a:t>Ban </a:t>
            </a:r>
            <a:r>
              <a:rPr lang="en-US" sz="2000" dirty="0" err="1" smtClean="0">
                <a:latin typeface="Arial" pitchFamily="34" charset="0"/>
                <a:cs typeface="Arial" pitchFamily="34" charset="0"/>
              </a:rPr>
              <a:t>đầu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mỗi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đối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tượng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bản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ghi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dữ</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liệu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được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coi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là</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một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cụm</a:t>
            </a:r>
            <a:r>
              <a:rPr lang="en-US" sz="2000" dirty="0" smtClean="0">
                <a:latin typeface="Arial" pitchFamily="34" charset="0"/>
                <a:cs typeface="Arial" pitchFamily="34" charset="0"/>
              </a:rPr>
              <a:t>.</a:t>
            </a:r>
          </a:p>
          <a:p>
            <a:pPr marL="457200" indent="-457200" algn="just">
              <a:lnSpc>
                <a:spcPct val="150000"/>
              </a:lnSpc>
              <a:spcBef>
                <a:spcPts val="0"/>
              </a:spcBef>
              <a:buFont typeface="+mj-lt"/>
              <a:buAutoNum type="arabicPeriod"/>
              <a:defRPr/>
            </a:pPr>
            <a:r>
              <a:rPr lang="en-US" sz="2000" dirty="0" err="1" smtClean="0">
                <a:latin typeface="Arial" pitchFamily="34" charset="0"/>
                <a:cs typeface="Arial" pitchFamily="34" charset="0"/>
              </a:rPr>
              <a:t>Từng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bước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kết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hợp</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các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cụm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đã</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có</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thành</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các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cụm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lớn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hơn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với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yêu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cầu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là</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khoảng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cách</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giữa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các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đối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tượng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trong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nội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bộ</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cụm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là</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nhỏ</a:t>
            </a:r>
            <a:r>
              <a:rPr lang="en-US" sz="2000" dirty="0" smtClean="0">
                <a:latin typeface="Arial" pitchFamily="34" charset="0"/>
                <a:cs typeface="Arial" pitchFamily="34" charset="0"/>
              </a:rPr>
              <a:t>.</a:t>
            </a:r>
          </a:p>
          <a:p>
            <a:pPr marL="457200" indent="-457200" algn="just">
              <a:lnSpc>
                <a:spcPct val="150000"/>
              </a:lnSpc>
              <a:spcBef>
                <a:spcPts val="0"/>
              </a:spcBef>
              <a:buFont typeface="+mj-lt"/>
              <a:buAutoNum type="arabicPeriod"/>
              <a:defRPr/>
            </a:pPr>
            <a:r>
              <a:rPr lang="en-US" sz="2000" dirty="0" err="1" smtClean="0">
                <a:latin typeface="Arial" pitchFamily="34" charset="0"/>
                <a:cs typeface="Arial" pitchFamily="34" charset="0"/>
              </a:rPr>
              <a:t>Dừng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thuật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toán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khi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đã</a:t>
            </a:r>
            <a:r>
              <a:rPr lang="en-US" sz="2000" dirty="0" smtClean="0">
                <a:latin typeface="Arial" pitchFamily="34" charset="0"/>
                <a:cs typeface="Arial" pitchFamily="34" charset="0"/>
              </a:rPr>
              <a:t> đạt </a:t>
            </a:r>
            <a:r>
              <a:rPr lang="en-US" sz="2000" dirty="0" err="1" smtClean="0">
                <a:latin typeface="Arial" pitchFamily="34" charset="0"/>
                <a:cs typeface="Arial" pitchFamily="34" charset="0"/>
              </a:rPr>
              <a:t>số</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lượng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cụm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mong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muốn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hoặc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chỉ</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còn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một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cụm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duy</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nhất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chứa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tất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cả</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các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đối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tượng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hoặc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thỏa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mãn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điều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kiện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dừng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nào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đó</a:t>
            </a:r>
            <a:r>
              <a:rPr lang="en-US" sz="2000" dirty="0" smtClean="0">
                <a:latin typeface="Arial" pitchFamily="34" charset="0"/>
                <a:cs typeface="Arial" pitchFamily="34" charset="0"/>
              </a:rPr>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73A9276-7146-4170-8D10-C5BB2251BA46}" type="slidenum">
              <a:rPr lang="en-US" smtClean="0"/>
              <a:pPr>
                <a:defRPr/>
              </a:pPr>
              <a:t>19</a:t>
            </a:fld>
            <a:endParaRPr lang="en-US"/>
          </a:p>
        </p:txBody>
      </p:sp>
      <p:sp>
        <p:nvSpPr>
          <p:cNvPr id="5" name="Content Placeholder 2"/>
          <p:cNvSpPr>
            <a:spLocks noGrp="1"/>
          </p:cNvSpPr>
          <p:nvPr>
            <p:ph sz="quarter" idx="1"/>
          </p:nvPr>
        </p:nvSpPr>
        <p:spPr>
          <a:xfrm>
            <a:off x="228600" y="1981200"/>
            <a:ext cx="8686800" cy="4343400"/>
          </a:xfrm>
        </p:spPr>
        <p:txBody>
          <a:bodyPr/>
          <a:lstStyle/>
          <a:p>
            <a:pPr marL="360000" indent="-360000" algn="just">
              <a:lnSpc>
                <a:spcPct val="150000"/>
              </a:lnSpc>
              <a:spcBef>
                <a:spcPts val="0"/>
              </a:spcBef>
              <a:buFont typeface="+mj-lt"/>
              <a:buAutoNum type="arabicPeriod"/>
              <a:defRPr/>
            </a:pPr>
            <a:r>
              <a:rPr lang="en-US" sz="2000" b="1" dirty="0" smtClean="0">
                <a:latin typeface="Arial" pitchFamily="34" charset="0"/>
                <a:cs typeface="Arial" pitchFamily="34" charset="0"/>
              </a:rPr>
              <a:t>G</a:t>
            </a:r>
            <a:r>
              <a:rPr lang="en-US" sz="2000" b="1" dirty="0" smtClean="0">
                <a:latin typeface="Arial" pitchFamily="34" charset="0"/>
                <a:ea typeface="Cambria Math"/>
                <a:cs typeface="Arial" pitchFamily="34" charset="0"/>
              </a:rPr>
              <a:t> = {{r} | r ∈ D}; </a:t>
            </a:r>
            <a:r>
              <a:rPr lang="en-US" sz="2000" i="1" dirty="0" smtClean="0">
                <a:latin typeface="Arial" pitchFamily="34" charset="0"/>
                <a:ea typeface="Cambria Math"/>
                <a:cs typeface="Arial" pitchFamily="34" charset="0"/>
              </a:rPr>
              <a:t>//</a:t>
            </a:r>
            <a:r>
              <a:rPr lang="en-US" sz="2000" i="1" dirty="0" err="1" smtClean="0">
                <a:latin typeface="Arial" pitchFamily="34" charset="0"/>
                <a:ea typeface="Cambria Math"/>
                <a:cs typeface="Arial" pitchFamily="34" charset="0"/>
              </a:rPr>
              <a:t>Khởi</a:t>
            </a:r>
            <a:r>
              <a:rPr lang="en-US" sz="2000" i="1" dirty="0" smtClean="0">
                <a:latin typeface="Arial" pitchFamily="34" charset="0"/>
                <a:ea typeface="Cambria Math"/>
                <a:cs typeface="Arial" pitchFamily="34" charset="0"/>
              </a:rPr>
              <a:t> </a:t>
            </a:r>
            <a:r>
              <a:rPr lang="en-US" sz="2000" i="1" dirty="0" err="1" smtClean="0">
                <a:latin typeface="Arial" pitchFamily="34" charset="0"/>
                <a:ea typeface="Cambria Math"/>
                <a:cs typeface="Arial" pitchFamily="34" charset="0"/>
              </a:rPr>
              <a:t>tạo</a:t>
            </a:r>
            <a:r>
              <a:rPr lang="en-US" sz="2000" i="1" dirty="0" smtClean="0">
                <a:latin typeface="Arial" pitchFamily="34" charset="0"/>
                <a:ea typeface="Cambria Math"/>
                <a:cs typeface="Arial" pitchFamily="34" charset="0"/>
              </a:rPr>
              <a:t> G </a:t>
            </a:r>
            <a:r>
              <a:rPr lang="en-US" sz="2000" i="1" dirty="0" err="1" smtClean="0">
                <a:latin typeface="Arial" pitchFamily="34" charset="0"/>
                <a:ea typeface="Cambria Math"/>
                <a:cs typeface="Arial" pitchFamily="34" charset="0"/>
              </a:rPr>
              <a:t>là</a:t>
            </a:r>
            <a:r>
              <a:rPr lang="en-US" sz="2000" i="1" dirty="0" smtClean="0">
                <a:latin typeface="Arial" pitchFamily="34" charset="0"/>
                <a:ea typeface="Cambria Math"/>
                <a:cs typeface="Arial" pitchFamily="34" charset="0"/>
              </a:rPr>
              <a:t> </a:t>
            </a:r>
            <a:r>
              <a:rPr lang="en-US" sz="2000" i="1" dirty="0" err="1" smtClean="0">
                <a:latin typeface="Arial" pitchFamily="34" charset="0"/>
                <a:ea typeface="Cambria Math"/>
                <a:cs typeface="Arial" pitchFamily="34" charset="0"/>
              </a:rPr>
              <a:t>tập</a:t>
            </a:r>
            <a:r>
              <a:rPr lang="en-US" sz="2000" i="1" dirty="0" smtClean="0">
                <a:latin typeface="Arial" pitchFamily="34" charset="0"/>
                <a:ea typeface="Cambria Math"/>
                <a:cs typeface="Arial" pitchFamily="34" charset="0"/>
              </a:rPr>
              <a:t> </a:t>
            </a:r>
            <a:r>
              <a:rPr lang="en-US" sz="2000" i="1" dirty="0" err="1" smtClean="0">
                <a:latin typeface="Arial" pitchFamily="34" charset="0"/>
                <a:ea typeface="Cambria Math"/>
                <a:cs typeface="Arial" pitchFamily="34" charset="0"/>
              </a:rPr>
              <a:t>các</a:t>
            </a:r>
            <a:r>
              <a:rPr lang="en-US" sz="2000" i="1" dirty="0" smtClean="0">
                <a:latin typeface="Arial" pitchFamily="34" charset="0"/>
                <a:ea typeface="Cambria Math"/>
                <a:cs typeface="Arial" pitchFamily="34" charset="0"/>
              </a:rPr>
              <a:t> </a:t>
            </a:r>
            <a:r>
              <a:rPr lang="en-US" sz="2000" i="1" dirty="0" err="1" smtClean="0">
                <a:latin typeface="Arial" pitchFamily="34" charset="0"/>
                <a:ea typeface="Cambria Math"/>
                <a:cs typeface="Arial" pitchFamily="34" charset="0"/>
              </a:rPr>
              <a:t>cụm</a:t>
            </a:r>
            <a:r>
              <a:rPr lang="en-US" sz="2000" i="1" dirty="0" smtClean="0">
                <a:latin typeface="Arial" pitchFamily="34" charset="0"/>
                <a:ea typeface="Cambria Math"/>
                <a:cs typeface="Arial" pitchFamily="34" charset="0"/>
              </a:rPr>
              <a:t> </a:t>
            </a:r>
            <a:r>
              <a:rPr lang="en-US" sz="2000" i="1" dirty="0" err="1" smtClean="0">
                <a:latin typeface="Arial" pitchFamily="34" charset="0"/>
                <a:ea typeface="Cambria Math"/>
                <a:cs typeface="Arial" pitchFamily="34" charset="0"/>
              </a:rPr>
              <a:t>chỉ</a:t>
            </a:r>
            <a:r>
              <a:rPr lang="en-US" sz="2000" i="1" dirty="0" smtClean="0">
                <a:latin typeface="Arial" pitchFamily="34" charset="0"/>
                <a:ea typeface="Cambria Math"/>
                <a:cs typeface="Arial" pitchFamily="34" charset="0"/>
              </a:rPr>
              <a:t> </a:t>
            </a:r>
            <a:r>
              <a:rPr lang="en-US" sz="2000" i="1" dirty="0" err="1" smtClean="0">
                <a:latin typeface="Arial" pitchFamily="34" charset="0"/>
                <a:ea typeface="Cambria Math"/>
                <a:cs typeface="Arial" pitchFamily="34" charset="0"/>
              </a:rPr>
              <a:t>gồm</a:t>
            </a:r>
            <a:r>
              <a:rPr lang="en-US" sz="2000" i="1" dirty="0" smtClean="0">
                <a:latin typeface="Arial" pitchFamily="34" charset="0"/>
                <a:ea typeface="Cambria Math"/>
                <a:cs typeface="Arial" pitchFamily="34" charset="0"/>
              </a:rPr>
              <a:t> 1 </a:t>
            </a:r>
            <a:r>
              <a:rPr lang="en-US" sz="2000" i="1" dirty="0" err="1" smtClean="0">
                <a:latin typeface="Arial" pitchFamily="34" charset="0"/>
                <a:ea typeface="Cambria Math"/>
                <a:cs typeface="Arial" pitchFamily="34" charset="0"/>
              </a:rPr>
              <a:t>đối</a:t>
            </a:r>
            <a:r>
              <a:rPr lang="en-US" sz="2000" i="1" dirty="0" smtClean="0">
                <a:latin typeface="Arial" pitchFamily="34" charset="0"/>
                <a:ea typeface="Cambria Math"/>
                <a:cs typeface="Arial" pitchFamily="34" charset="0"/>
              </a:rPr>
              <a:t> </a:t>
            </a:r>
            <a:r>
              <a:rPr lang="en-US" sz="2000" i="1" dirty="0" err="1" smtClean="0">
                <a:latin typeface="Arial" pitchFamily="34" charset="0"/>
                <a:ea typeface="Cambria Math"/>
                <a:cs typeface="Arial" pitchFamily="34" charset="0"/>
              </a:rPr>
              <a:t>tượng</a:t>
            </a:r>
            <a:endParaRPr lang="en-US" sz="2000" i="1" dirty="0" smtClean="0">
              <a:latin typeface="Arial" pitchFamily="34" charset="0"/>
              <a:ea typeface="Cambria Math"/>
              <a:cs typeface="Arial" pitchFamily="34" charset="0"/>
            </a:endParaRPr>
          </a:p>
          <a:p>
            <a:pPr marL="360000" indent="-360000" algn="just">
              <a:lnSpc>
                <a:spcPct val="150000"/>
              </a:lnSpc>
              <a:spcBef>
                <a:spcPts val="0"/>
              </a:spcBef>
              <a:buFont typeface="+mj-lt"/>
              <a:buAutoNum type="arabicPeriod"/>
              <a:defRPr/>
            </a:pPr>
            <a:r>
              <a:rPr lang="en-US" sz="2000" b="1" dirty="0" err="1" smtClean="0">
                <a:latin typeface="Arial" pitchFamily="34" charset="0"/>
                <a:ea typeface="Cambria Math"/>
                <a:cs typeface="Arial" pitchFamily="34" charset="0"/>
              </a:rPr>
              <a:t>Nếu</a:t>
            </a:r>
            <a:r>
              <a:rPr lang="en-US" sz="2000" b="1" dirty="0" smtClean="0">
                <a:latin typeface="Arial" pitchFamily="34" charset="0"/>
                <a:ea typeface="Cambria Math"/>
                <a:cs typeface="Arial" pitchFamily="34" charset="0"/>
              </a:rPr>
              <a:t> |G| = k </a:t>
            </a:r>
            <a:r>
              <a:rPr lang="en-US" sz="2000" b="1" dirty="0" err="1" smtClean="0">
                <a:latin typeface="Arial" pitchFamily="34" charset="0"/>
                <a:ea typeface="Cambria Math"/>
                <a:cs typeface="Arial" pitchFamily="34" charset="0"/>
              </a:rPr>
              <a:t>thì</a:t>
            </a:r>
            <a:r>
              <a:rPr lang="en-US" sz="2000" b="1" dirty="0" smtClean="0">
                <a:latin typeface="Arial" pitchFamily="34" charset="0"/>
                <a:ea typeface="Cambria Math"/>
                <a:cs typeface="Arial" pitchFamily="34" charset="0"/>
              </a:rPr>
              <a:t> </a:t>
            </a:r>
            <a:r>
              <a:rPr lang="en-US" sz="2000" b="1" dirty="0" err="1" smtClean="0">
                <a:latin typeface="Arial" pitchFamily="34" charset="0"/>
                <a:ea typeface="Cambria Math"/>
                <a:cs typeface="Arial" pitchFamily="34" charset="0"/>
              </a:rPr>
              <a:t>dừng</a:t>
            </a:r>
            <a:r>
              <a:rPr lang="en-US" sz="2000" b="1" dirty="0" smtClean="0">
                <a:latin typeface="Arial" pitchFamily="34" charset="0"/>
                <a:ea typeface="Cambria Math"/>
                <a:cs typeface="Arial" pitchFamily="34" charset="0"/>
              </a:rPr>
              <a:t> </a:t>
            </a:r>
            <a:r>
              <a:rPr lang="en-US" sz="2000" b="1" dirty="0" err="1" smtClean="0">
                <a:latin typeface="Arial" pitchFamily="34" charset="0"/>
                <a:ea typeface="Cambria Math"/>
                <a:cs typeface="Arial" pitchFamily="34" charset="0"/>
              </a:rPr>
              <a:t>thuật</a:t>
            </a:r>
            <a:r>
              <a:rPr lang="en-US" sz="2000" b="1" dirty="0" smtClean="0">
                <a:latin typeface="Arial" pitchFamily="34" charset="0"/>
                <a:ea typeface="Cambria Math"/>
                <a:cs typeface="Arial" pitchFamily="34" charset="0"/>
              </a:rPr>
              <a:t> </a:t>
            </a:r>
            <a:r>
              <a:rPr lang="en-US" sz="2000" b="1" dirty="0" err="1" smtClean="0">
                <a:latin typeface="Arial" pitchFamily="34" charset="0"/>
                <a:ea typeface="Cambria Math"/>
                <a:cs typeface="Arial" pitchFamily="34" charset="0"/>
              </a:rPr>
              <a:t>toán</a:t>
            </a:r>
            <a:r>
              <a:rPr lang="en-US" sz="2000" b="1" dirty="0" smtClean="0">
                <a:latin typeface="Arial" pitchFamily="34" charset="0"/>
                <a:ea typeface="Cambria Math"/>
                <a:cs typeface="Arial" pitchFamily="34" charset="0"/>
              </a:rPr>
              <a:t>; </a:t>
            </a:r>
            <a:r>
              <a:rPr lang="en-US" sz="2000" i="1" dirty="0" smtClean="0">
                <a:latin typeface="Arial" pitchFamily="34" charset="0"/>
                <a:ea typeface="Cambria Math"/>
                <a:cs typeface="Arial" pitchFamily="34" charset="0"/>
              </a:rPr>
              <a:t>//</a:t>
            </a:r>
            <a:r>
              <a:rPr lang="en-US" sz="2000" i="1" dirty="0" err="1" smtClean="0">
                <a:latin typeface="Arial" pitchFamily="34" charset="0"/>
                <a:ea typeface="Cambria Math"/>
                <a:cs typeface="Arial" pitchFamily="34" charset="0"/>
              </a:rPr>
              <a:t>Đã</a:t>
            </a:r>
            <a:r>
              <a:rPr lang="en-US" sz="2000" i="1" dirty="0" smtClean="0">
                <a:latin typeface="Arial" pitchFamily="34" charset="0"/>
                <a:ea typeface="Cambria Math"/>
                <a:cs typeface="Arial" pitchFamily="34" charset="0"/>
              </a:rPr>
              <a:t> đạt </a:t>
            </a:r>
            <a:r>
              <a:rPr lang="en-US" sz="2000" i="1" dirty="0" err="1" smtClean="0">
                <a:latin typeface="Arial" pitchFamily="34" charset="0"/>
                <a:ea typeface="Cambria Math"/>
                <a:cs typeface="Arial" pitchFamily="34" charset="0"/>
              </a:rPr>
              <a:t>số</a:t>
            </a:r>
            <a:r>
              <a:rPr lang="en-US" sz="2000" i="1" dirty="0" smtClean="0">
                <a:latin typeface="Arial" pitchFamily="34" charset="0"/>
                <a:ea typeface="Cambria Math"/>
                <a:cs typeface="Arial" pitchFamily="34" charset="0"/>
              </a:rPr>
              <a:t> </a:t>
            </a:r>
            <a:r>
              <a:rPr lang="en-US" sz="2000" i="1" dirty="0" err="1" smtClean="0">
                <a:latin typeface="Arial" pitchFamily="34" charset="0"/>
                <a:ea typeface="Cambria Math"/>
                <a:cs typeface="Arial" pitchFamily="34" charset="0"/>
              </a:rPr>
              <a:t>lượng</a:t>
            </a:r>
            <a:r>
              <a:rPr lang="en-US" sz="2000" i="1" dirty="0" smtClean="0">
                <a:latin typeface="Arial" pitchFamily="34" charset="0"/>
                <a:ea typeface="Cambria Math"/>
                <a:cs typeface="Arial" pitchFamily="34" charset="0"/>
              </a:rPr>
              <a:t> </a:t>
            </a:r>
            <a:r>
              <a:rPr lang="en-US" sz="2000" i="1" dirty="0" err="1" smtClean="0">
                <a:latin typeface="Arial" pitchFamily="34" charset="0"/>
                <a:ea typeface="Cambria Math"/>
                <a:cs typeface="Arial" pitchFamily="34" charset="0"/>
              </a:rPr>
              <a:t>cụm</a:t>
            </a:r>
            <a:r>
              <a:rPr lang="en-US" sz="2000" i="1" dirty="0" smtClean="0">
                <a:latin typeface="Arial" pitchFamily="34" charset="0"/>
                <a:ea typeface="Cambria Math"/>
                <a:cs typeface="Arial" pitchFamily="34" charset="0"/>
              </a:rPr>
              <a:t> </a:t>
            </a:r>
            <a:r>
              <a:rPr lang="en-US" sz="2000" i="1" dirty="0" err="1" smtClean="0">
                <a:latin typeface="Arial" pitchFamily="34" charset="0"/>
                <a:ea typeface="Cambria Math"/>
                <a:cs typeface="Arial" pitchFamily="34" charset="0"/>
              </a:rPr>
              <a:t>mong</a:t>
            </a:r>
            <a:r>
              <a:rPr lang="en-US" sz="2000" i="1" dirty="0" smtClean="0">
                <a:latin typeface="Arial" pitchFamily="34" charset="0"/>
                <a:ea typeface="Cambria Math"/>
                <a:cs typeface="Arial" pitchFamily="34" charset="0"/>
              </a:rPr>
              <a:t> </a:t>
            </a:r>
            <a:r>
              <a:rPr lang="en-US" sz="2000" i="1" dirty="0" err="1" smtClean="0">
                <a:latin typeface="Arial" pitchFamily="34" charset="0"/>
                <a:ea typeface="Cambria Math"/>
                <a:cs typeface="Arial" pitchFamily="34" charset="0"/>
              </a:rPr>
              <a:t>muốn</a:t>
            </a:r>
            <a:endParaRPr lang="en-US" sz="2000" b="1" i="1" dirty="0" smtClean="0">
              <a:latin typeface="Arial" pitchFamily="34" charset="0"/>
              <a:ea typeface="Cambria Math"/>
              <a:cs typeface="Arial" pitchFamily="34" charset="0"/>
            </a:endParaRPr>
          </a:p>
          <a:p>
            <a:pPr marL="360000" indent="-360000" algn="just">
              <a:lnSpc>
                <a:spcPct val="150000"/>
              </a:lnSpc>
              <a:spcBef>
                <a:spcPts val="0"/>
              </a:spcBef>
              <a:buFont typeface="+mj-lt"/>
              <a:buAutoNum type="arabicPeriod"/>
              <a:defRPr/>
            </a:pPr>
            <a:r>
              <a:rPr lang="en-US" sz="2000" b="1" dirty="0" err="1" smtClean="0">
                <a:latin typeface="Arial" pitchFamily="34" charset="0"/>
                <a:ea typeface="Cambria Math"/>
                <a:cs typeface="Arial" pitchFamily="34" charset="0"/>
              </a:rPr>
              <a:t>Tìm</a:t>
            </a:r>
            <a:r>
              <a:rPr lang="en-US" sz="2000" b="1" dirty="0" smtClean="0">
                <a:latin typeface="Arial" pitchFamily="34" charset="0"/>
                <a:ea typeface="Cambria Math"/>
                <a:cs typeface="Arial" pitchFamily="34" charset="0"/>
              </a:rPr>
              <a:t> </a:t>
            </a:r>
            <a:r>
              <a:rPr lang="en-US" sz="2000" b="1" dirty="0" err="1" smtClean="0">
                <a:latin typeface="Arial" pitchFamily="34" charset="0"/>
                <a:ea typeface="Cambria Math"/>
                <a:cs typeface="Arial" pitchFamily="34" charset="0"/>
              </a:rPr>
              <a:t>hai</a:t>
            </a:r>
            <a:r>
              <a:rPr lang="en-US" sz="2000" b="1" dirty="0" smtClean="0">
                <a:latin typeface="Arial" pitchFamily="34" charset="0"/>
                <a:ea typeface="Cambria Math"/>
                <a:cs typeface="Arial" pitchFamily="34" charset="0"/>
              </a:rPr>
              <a:t> </a:t>
            </a:r>
            <a:r>
              <a:rPr lang="en-US" sz="2000" b="1" dirty="0" err="1" smtClean="0">
                <a:latin typeface="Arial" pitchFamily="34" charset="0"/>
                <a:ea typeface="Cambria Math"/>
                <a:cs typeface="Arial" pitchFamily="34" charset="0"/>
              </a:rPr>
              <a:t>cụm</a:t>
            </a:r>
            <a:r>
              <a:rPr lang="en-US" sz="2000" b="1" dirty="0" smtClean="0">
                <a:latin typeface="Arial" pitchFamily="34" charset="0"/>
                <a:ea typeface="Cambria Math"/>
                <a:cs typeface="Arial" pitchFamily="34" charset="0"/>
              </a:rPr>
              <a:t> S</a:t>
            </a:r>
            <a:r>
              <a:rPr lang="en-US" sz="2000" b="1" baseline="-25000" dirty="0" smtClean="0">
                <a:latin typeface="Arial" pitchFamily="34" charset="0"/>
                <a:ea typeface="Cambria Math"/>
                <a:cs typeface="Arial" pitchFamily="34" charset="0"/>
              </a:rPr>
              <a:t>i</a:t>
            </a:r>
            <a:r>
              <a:rPr lang="en-US" sz="2000" b="1" dirty="0" smtClean="0">
                <a:latin typeface="Arial" pitchFamily="34" charset="0"/>
                <a:ea typeface="Cambria Math"/>
                <a:cs typeface="Arial" pitchFamily="34" charset="0"/>
              </a:rPr>
              <a:t> , </a:t>
            </a:r>
            <a:r>
              <a:rPr lang="en-US" sz="2000" b="1" dirty="0" err="1" smtClean="0">
                <a:latin typeface="Arial" pitchFamily="34" charset="0"/>
                <a:ea typeface="Cambria Math"/>
                <a:cs typeface="Arial" pitchFamily="34" charset="0"/>
              </a:rPr>
              <a:t>S</a:t>
            </a:r>
            <a:r>
              <a:rPr lang="en-US" sz="2000" b="1" baseline="-25000" dirty="0" err="1" smtClean="0">
                <a:latin typeface="Arial" pitchFamily="34" charset="0"/>
                <a:ea typeface="Cambria Math"/>
                <a:cs typeface="Arial" pitchFamily="34" charset="0"/>
              </a:rPr>
              <a:t>j</a:t>
            </a:r>
            <a:r>
              <a:rPr lang="en-US" sz="2000" b="1" dirty="0" smtClean="0">
                <a:latin typeface="Arial" pitchFamily="34" charset="0"/>
                <a:ea typeface="Cambria Math"/>
                <a:cs typeface="Arial" pitchFamily="34" charset="0"/>
              </a:rPr>
              <a:t> ∈ G </a:t>
            </a:r>
            <a:r>
              <a:rPr lang="en-US" sz="2000" b="1" dirty="0" err="1" smtClean="0">
                <a:latin typeface="Arial" pitchFamily="34" charset="0"/>
                <a:ea typeface="Cambria Math"/>
                <a:cs typeface="Arial" pitchFamily="34" charset="0"/>
              </a:rPr>
              <a:t>có</a:t>
            </a:r>
            <a:r>
              <a:rPr lang="en-US" sz="2000" b="1" dirty="0" smtClean="0">
                <a:latin typeface="Arial" pitchFamily="34" charset="0"/>
                <a:ea typeface="Cambria Math"/>
                <a:cs typeface="Arial" pitchFamily="34" charset="0"/>
              </a:rPr>
              <a:t> </a:t>
            </a:r>
            <a:r>
              <a:rPr lang="en-US" sz="2000" b="1" dirty="0" err="1" smtClean="0">
                <a:solidFill>
                  <a:srgbClr val="FF0000"/>
                </a:solidFill>
                <a:latin typeface="Arial" pitchFamily="34" charset="0"/>
                <a:ea typeface="Cambria Math"/>
                <a:cs typeface="Arial" pitchFamily="34" charset="0"/>
              </a:rPr>
              <a:t>khoảng</a:t>
            </a:r>
            <a:r>
              <a:rPr lang="en-US" sz="2000" b="1" dirty="0" smtClean="0">
                <a:solidFill>
                  <a:srgbClr val="FF0000"/>
                </a:solidFill>
                <a:latin typeface="Arial" pitchFamily="34" charset="0"/>
                <a:ea typeface="Cambria Math"/>
                <a:cs typeface="Arial" pitchFamily="34" charset="0"/>
              </a:rPr>
              <a:t> </a:t>
            </a:r>
            <a:r>
              <a:rPr lang="en-US" sz="2000" b="1" dirty="0" err="1" smtClean="0">
                <a:solidFill>
                  <a:srgbClr val="FF0000"/>
                </a:solidFill>
                <a:latin typeface="Arial" pitchFamily="34" charset="0"/>
                <a:ea typeface="Cambria Math"/>
                <a:cs typeface="Arial" pitchFamily="34" charset="0"/>
              </a:rPr>
              <a:t>cách</a:t>
            </a:r>
            <a:r>
              <a:rPr lang="en-US" sz="2000" b="1" dirty="0" smtClean="0">
                <a:solidFill>
                  <a:srgbClr val="FF0000"/>
                </a:solidFill>
                <a:latin typeface="Arial" pitchFamily="34" charset="0"/>
                <a:ea typeface="Cambria Math"/>
                <a:cs typeface="Arial" pitchFamily="34" charset="0"/>
              </a:rPr>
              <a:t>  d(S</a:t>
            </a:r>
            <a:r>
              <a:rPr lang="en-US" sz="2000" b="1" baseline="-25000" dirty="0" smtClean="0">
                <a:solidFill>
                  <a:srgbClr val="FF0000"/>
                </a:solidFill>
                <a:latin typeface="Arial" pitchFamily="34" charset="0"/>
                <a:ea typeface="Cambria Math"/>
                <a:cs typeface="Arial" pitchFamily="34" charset="0"/>
              </a:rPr>
              <a:t>i</a:t>
            </a:r>
            <a:r>
              <a:rPr lang="en-US" sz="2000" b="1" dirty="0" smtClean="0">
                <a:solidFill>
                  <a:srgbClr val="FF0000"/>
                </a:solidFill>
                <a:latin typeface="Arial" pitchFamily="34" charset="0"/>
                <a:ea typeface="Cambria Math"/>
                <a:cs typeface="Arial" pitchFamily="34" charset="0"/>
              </a:rPr>
              <a:t>, </a:t>
            </a:r>
            <a:r>
              <a:rPr lang="en-US" sz="2000" b="1" dirty="0" err="1" smtClean="0">
                <a:solidFill>
                  <a:srgbClr val="FF0000"/>
                </a:solidFill>
                <a:latin typeface="Arial" pitchFamily="34" charset="0"/>
                <a:ea typeface="Cambria Math"/>
                <a:cs typeface="Arial" pitchFamily="34" charset="0"/>
              </a:rPr>
              <a:t>S</a:t>
            </a:r>
            <a:r>
              <a:rPr lang="en-US" sz="2000" b="1" baseline="-25000" dirty="0" err="1" smtClean="0">
                <a:solidFill>
                  <a:srgbClr val="FF0000"/>
                </a:solidFill>
                <a:latin typeface="Arial" pitchFamily="34" charset="0"/>
                <a:ea typeface="Cambria Math"/>
                <a:cs typeface="Arial" pitchFamily="34" charset="0"/>
              </a:rPr>
              <a:t>j</a:t>
            </a:r>
            <a:r>
              <a:rPr lang="en-US" sz="2000" b="1" dirty="0" smtClean="0">
                <a:solidFill>
                  <a:srgbClr val="FF0000"/>
                </a:solidFill>
                <a:latin typeface="Arial" pitchFamily="34" charset="0"/>
                <a:ea typeface="Cambria Math"/>
                <a:cs typeface="Arial" pitchFamily="34" charset="0"/>
              </a:rPr>
              <a:t>)</a:t>
            </a:r>
            <a:r>
              <a:rPr lang="en-US" sz="2000" b="1" dirty="0" smtClean="0">
                <a:latin typeface="Arial" pitchFamily="34" charset="0"/>
                <a:ea typeface="Cambria Math"/>
                <a:cs typeface="Arial" pitchFamily="34" charset="0"/>
              </a:rPr>
              <a:t> </a:t>
            </a:r>
            <a:r>
              <a:rPr lang="en-US" sz="2000" b="1" dirty="0" err="1" smtClean="0">
                <a:latin typeface="Arial" pitchFamily="34" charset="0"/>
                <a:ea typeface="Cambria Math"/>
                <a:cs typeface="Arial" pitchFamily="34" charset="0"/>
              </a:rPr>
              <a:t>là</a:t>
            </a:r>
            <a:r>
              <a:rPr lang="en-US" sz="2000" b="1" dirty="0" smtClean="0">
                <a:latin typeface="Arial" pitchFamily="34" charset="0"/>
                <a:ea typeface="Cambria Math"/>
                <a:cs typeface="Arial" pitchFamily="34" charset="0"/>
              </a:rPr>
              <a:t> </a:t>
            </a:r>
            <a:r>
              <a:rPr lang="en-US" sz="2000" b="1" dirty="0" err="1" smtClean="0">
                <a:latin typeface="Arial" pitchFamily="34" charset="0"/>
                <a:ea typeface="Cambria Math"/>
                <a:cs typeface="Arial" pitchFamily="34" charset="0"/>
              </a:rPr>
              <a:t>nhỏ</a:t>
            </a:r>
            <a:r>
              <a:rPr lang="en-US" sz="2000" b="1" dirty="0" smtClean="0">
                <a:latin typeface="Arial" pitchFamily="34" charset="0"/>
                <a:ea typeface="Cambria Math"/>
                <a:cs typeface="Arial" pitchFamily="34" charset="0"/>
              </a:rPr>
              <a:t> </a:t>
            </a:r>
            <a:r>
              <a:rPr lang="en-US" sz="2000" b="1" dirty="0" err="1" smtClean="0">
                <a:latin typeface="Arial" pitchFamily="34" charset="0"/>
                <a:ea typeface="Cambria Math"/>
                <a:cs typeface="Arial" pitchFamily="34" charset="0"/>
              </a:rPr>
              <a:t>nhất</a:t>
            </a:r>
            <a:r>
              <a:rPr lang="en-US" sz="2000" b="1" dirty="0" smtClean="0">
                <a:latin typeface="Arial" pitchFamily="34" charset="0"/>
                <a:ea typeface="Cambria Math"/>
                <a:cs typeface="Arial" pitchFamily="34" charset="0"/>
              </a:rPr>
              <a:t>; </a:t>
            </a:r>
          </a:p>
          <a:p>
            <a:pPr marL="360000" indent="-360000" algn="just">
              <a:lnSpc>
                <a:spcPct val="150000"/>
              </a:lnSpc>
              <a:spcBef>
                <a:spcPts val="0"/>
              </a:spcBef>
              <a:buFont typeface="+mj-lt"/>
              <a:buAutoNum type="arabicPeriod"/>
              <a:defRPr/>
            </a:pPr>
            <a:r>
              <a:rPr lang="en-US" sz="2000" b="1" dirty="0" err="1" smtClean="0">
                <a:latin typeface="Arial" pitchFamily="34" charset="0"/>
                <a:ea typeface="Cambria Math"/>
                <a:cs typeface="Arial" pitchFamily="34" charset="0"/>
              </a:rPr>
              <a:t>Nếu</a:t>
            </a:r>
            <a:r>
              <a:rPr lang="en-US" sz="2000" b="1" dirty="0" smtClean="0">
                <a:latin typeface="Arial" pitchFamily="34" charset="0"/>
                <a:ea typeface="Cambria Math"/>
                <a:cs typeface="Arial" pitchFamily="34" charset="0"/>
              </a:rPr>
              <a:t> d(S</a:t>
            </a:r>
            <a:r>
              <a:rPr lang="en-US" sz="2000" b="1" baseline="-25000" dirty="0" smtClean="0">
                <a:latin typeface="Arial" pitchFamily="34" charset="0"/>
                <a:ea typeface="Cambria Math"/>
                <a:cs typeface="Arial" pitchFamily="34" charset="0"/>
              </a:rPr>
              <a:t>i</a:t>
            </a:r>
            <a:r>
              <a:rPr lang="en-US" sz="2000" b="1" dirty="0" smtClean="0">
                <a:latin typeface="Arial" pitchFamily="34" charset="0"/>
                <a:ea typeface="Cambria Math"/>
                <a:cs typeface="Arial" pitchFamily="34" charset="0"/>
              </a:rPr>
              <a:t>, </a:t>
            </a:r>
            <a:r>
              <a:rPr lang="en-US" sz="2000" b="1" dirty="0" err="1" smtClean="0">
                <a:latin typeface="Arial" pitchFamily="34" charset="0"/>
                <a:ea typeface="Cambria Math"/>
                <a:cs typeface="Arial" pitchFamily="34" charset="0"/>
              </a:rPr>
              <a:t>S</a:t>
            </a:r>
            <a:r>
              <a:rPr lang="en-US" sz="2000" b="1" baseline="-25000" dirty="0" err="1" smtClean="0">
                <a:latin typeface="Arial" pitchFamily="34" charset="0"/>
                <a:ea typeface="Cambria Math"/>
                <a:cs typeface="Arial" pitchFamily="34" charset="0"/>
              </a:rPr>
              <a:t>j</a:t>
            </a:r>
            <a:r>
              <a:rPr lang="en-US" sz="2000" b="1" dirty="0" smtClean="0">
                <a:latin typeface="Arial" pitchFamily="34" charset="0"/>
                <a:ea typeface="Cambria Math"/>
                <a:cs typeface="Arial" pitchFamily="34" charset="0"/>
              </a:rPr>
              <a:t>) &gt; d</a:t>
            </a:r>
            <a:r>
              <a:rPr lang="en-US" sz="2000" b="1" baseline="-25000" dirty="0" smtClean="0">
                <a:latin typeface="Arial" pitchFamily="34" charset="0"/>
                <a:ea typeface="Cambria Math"/>
                <a:cs typeface="Arial" pitchFamily="34" charset="0"/>
              </a:rPr>
              <a:t>o</a:t>
            </a:r>
            <a:r>
              <a:rPr lang="en-US" sz="2000" b="1" dirty="0" smtClean="0">
                <a:latin typeface="Arial" pitchFamily="34" charset="0"/>
                <a:ea typeface="Cambria Math"/>
                <a:cs typeface="Arial" pitchFamily="34" charset="0"/>
              </a:rPr>
              <a:t> </a:t>
            </a:r>
            <a:r>
              <a:rPr lang="en-US" sz="2000" b="1" dirty="0" err="1" smtClean="0">
                <a:latin typeface="Arial" pitchFamily="34" charset="0"/>
                <a:ea typeface="Cambria Math"/>
                <a:cs typeface="Arial" pitchFamily="34" charset="0"/>
              </a:rPr>
              <a:t>thì</a:t>
            </a:r>
            <a:r>
              <a:rPr lang="en-US" sz="2000" b="1" dirty="0" smtClean="0">
                <a:latin typeface="Arial" pitchFamily="34" charset="0"/>
                <a:ea typeface="Cambria Math"/>
                <a:cs typeface="Arial" pitchFamily="34" charset="0"/>
              </a:rPr>
              <a:t> </a:t>
            </a:r>
            <a:r>
              <a:rPr lang="en-US" sz="2000" b="1" dirty="0" err="1" smtClean="0">
                <a:latin typeface="Arial" pitchFamily="34" charset="0"/>
                <a:ea typeface="Cambria Math"/>
                <a:cs typeface="Arial" pitchFamily="34" charset="0"/>
              </a:rPr>
              <a:t>dừng</a:t>
            </a:r>
            <a:r>
              <a:rPr lang="en-US" sz="2000" b="1" dirty="0" smtClean="0">
                <a:latin typeface="Arial" pitchFamily="34" charset="0"/>
                <a:ea typeface="Cambria Math"/>
                <a:cs typeface="Arial" pitchFamily="34" charset="0"/>
              </a:rPr>
              <a:t> </a:t>
            </a:r>
            <a:r>
              <a:rPr lang="en-US" sz="2000" b="1" dirty="0" err="1" smtClean="0">
                <a:latin typeface="Arial" pitchFamily="34" charset="0"/>
                <a:ea typeface="Cambria Math"/>
                <a:cs typeface="Arial" pitchFamily="34" charset="0"/>
              </a:rPr>
              <a:t>thuật</a:t>
            </a:r>
            <a:r>
              <a:rPr lang="en-US" sz="2000" b="1" dirty="0" smtClean="0">
                <a:latin typeface="Arial" pitchFamily="34" charset="0"/>
                <a:ea typeface="Cambria Math"/>
                <a:cs typeface="Arial" pitchFamily="34" charset="0"/>
              </a:rPr>
              <a:t> </a:t>
            </a:r>
            <a:r>
              <a:rPr lang="en-US" sz="2000" b="1" dirty="0" err="1" smtClean="0">
                <a:latin typeface="Arial" pitchFamily="34" charset="0"/>
                <a:ea typeface="Cambria Math"/>
                <a:cs typeface="Arial" pitchFamily="34" charset="0"/>
              </a:rPr>
              <a:t>toán</a:t>
            </a:r>
            <a:r>
              <a:rPr lang="en-US" sz="2000" b="1" dirty="0" smtClean="0">
                <a:latin typeface="Arial" pitchFamily="34" charset="0"/>
                <a:ea typeface="Cambria Math"/>
                <a:cs typeface="Arial" pitchFamily="34" charset="0"/>
              </a:rPr>
              <a:t>; </a:t>
            </a:r>
            <a:r>
              <a:rPr lang="en-US" sz="2000" i="1" dirty="0" smtClean="0">
                <a:latin typeface="Arial" pitchFamily="34" charset="0"/>
                <a:ea typeface="Cambria Math"/>
                <a:cs typeface="Arial" pitchFamily="34" charset="0"/>
              </a:rPr>
              <a:t>//</a:t>
            </a:r>
            <a:r>
              <a:rPr lang="en-US" sz="2000" i="1" dirty="0" err="1" smtClean="0">
                <a:latin typeface="Arial" pitchFamily="34" charset="0"/>
                <a:ea typeface="Cambria Math"/>
                <a:cs typeface="Arial" pitchFamily="34" charset="0"/>
              </a:rPr>
              <a:t>Khoảng</a:t>
            </a:r>
            <a:r>
              <a:rPr lang="en-US" sz="2000" i="1" dirty="0" smtClean="0">
                <a:latin typeface="Arial" pitchFamily="34" charset="0"/>
                <a:ea typeface="Cambria Math"/>
                <a:cs typeface="Arial" pitchFamily="34" charset="0"/>
              </a:rPr>
              <a:t> </a:t>
            </a:r>
            <a:r>
              <a:rPr lang="en-US" sz="2000" i="1" dirty="0" err="1" smtClean="0">
                <a:latin typeface="Arial" pitchFamily="34" charset="0"/>
                <a:ea typeface="Cambria Math"/>
                <a:cs typeface="Arial" pitchFamily="34" charset="0"/>
              </a:rPr>
              <a:t>cách</a:t>
            </a:r>
            <a:r>
              <a:rPr lang="en-US" sz="2000" i="1" dirty="0" smtClean="0">
                <a:latin typeface="Arial" pitchFamily="34" charset="0"/>
                <a:ea typeface="Cambria Math"/>
                <a:cs typeface="Arial" pitchFamily="34" charset="0"/>
              </a:rPr>
              <a:t> 2 </a:t>
            </a:r>
            <a:r>
              <a:rPr lang="en-US" sz="2000" i="1" dirty="0" err="1" smtClean="0">
                <a:latin typeface="Arial" pitchFamily="34" charset="0"/>
                <a:ea typeface="Cambria Math"/>
                <a:cs typeface="Arial" pitchFamily="34" charset="0"/>
              </a:rPr>
              <a:t>cụm</a:t>
            </a:r>
            <a:r>
              <a:rPr lang="en-US" sz="2000" i="1" dirty="0" smtClean="0">
                <a:latin typeface="Arial" pitchFamily="34" charset="0"/>
                <a:ea typeface="Cambria Math"/>
                <a:cs typeface="Arial" pitchFamily="34" charset="0"/>
              </a:rPr>
              <a:t> </a:t>
            </a:r>
            <a:r>
              <a:rPr lang="en-US" sz="2000" i="1" dirty="0" err="1" smtClean="0">
                <a:latin typeface="Arial" pitchFamily="34" charset="0"/>
                <a:ea typeface="Cambria Math"/>
                <a:cs typeface="Arial" pitchFamily="34" charset="0"/>
              </a:rPr>
              <a:t>gần</a:t>
            </a:r>
            <a:r>
              <a:rPr lang="en-US" sz="2000" i="1" dirty="0" smtClean="0">
                <a:latin typeface="Arial" pitchFamily="34" charset="0"/>
                <a:ea typeface="Cambria Math"/>
                <a:cs typeface="Arial" pitchFamily="34" charset="0"/>
              </a:rPr>
              <a:t> </a:t>
            </a:r>
            <a:r>
              <a:rPr lang="en-US" sz="2000" i="1" dirty="0" err="1" smtClean="0">
                <a:latin typeface="Arial" pitchFamily="34" charset="0"/>
                <a:ea typeface="Cambria Math"/>
                <a:cs typeface="Arial" pitchFamily="34" charset="0"/>
              </a:rPr>
              <a:t>nhất</a:t>
            </a:r>
            <a:r>
              <a:rPr lang="en-US" sz="2000" i="1" dirty="0" smtClean="0">
                <a:latin typeface="Arial" pitchFamily="34" charset="0"/>
                <a:ea typeface="Cambria Math"/>
                <a:cs typeface="Arial" pitchFamily="34" charset="0"/>
              </a:rPr>
              <a:t> </a:t>
            </a:r>
            <a:r>
              <a:rPr lang="en-US" sz="2000" i="1" dirty="0" err="1" smtClean="0">
                <a:latin typeface="Arial" pitchFamily="34" charset="0"/>
                <a:ea typeface="Cambria Math"/>
                <a:cs typeface="Arial" pitchFamily="34" charset="0"/>
              </a:rPr>
              <a:t>đã</a:t>
            </a:r>
            <a:r>
              <a:rPr lang="en-US" sz="2000" i="1" dirty="0" smtClean="0">
                <a:latin typeface="Arial" pitchFamily="34" charset="0"/>
                <a:ea typeface="Cambria Math"/>
                <a:cs typeface="Arial" pitchFamily="34" charset="0"/>
              </a:rPr>
              <a:t> </a:t>
            </a:r>
            <a:r>
              <a:rPr lang="en-US" sz="2000" i="1" dirty="0" err="1" smtClean="0">
                <a:latin typeface="Arial" pitchFamily="34" charset="0"/>
                <a:ea typeface="Cambria Math"/>
                <a:cs typeface="Arial" pitchFamily="34" charset="0"/>
              </a:rPr>
              <a:t>lớn</a:t>
            </a:r>
            <a:r>
              <a:rPr lang="en-US" sz="2000" i="1" dirty="0" smtClean="0">
                <a:latin typeface="Arial" pitchFamily="34" charset="0"/>
                <a:ea typeface="Cambria Math"/>
                <a:cs typeface="Arial" pitchFamily="34" charset="0"/>
              </a:rPr>
              <a:t> </a:t>
            </a:r>
            <a:r>
              <a:rPr lang="en-US" sz="2000" i="1" dirty="0" err="1" smtClean="0">
                <a:latin typeface="Arial" pitchFamily="34" charset="0"/>
                <a:ea typeface="Cambria Math"/>
                <a:cs typeface="Arial" pitchFamily="34" charset="0"/>
              </a:rPr>
              <a:t>hơn</a:t>
            </a:r>
            <a:r>
              <a:rPr lang="en-US" sz="2000" i="1" dirty="0" smtClean="0">
                <a:latin typeface="Arial" pitchFamily="34" charset="0"/>
                <a:ea typeface="Cambria Math"/>
                <a:cs typeface="Arial" pitchFamily="34" charset="0"/>
              </a:rPr>
              <a:t> </a:t>
            </a:r>
            <a:r>
              <a:rPr lang="en-US" sz="2000" i="1" dirty="0" err="1" smtClean="0">
                <a:latin typeface="Arial" pitchFamily="34" charset="0"/>
                <a:ea typeface="Cambria Math"/>
                <a:cs typeface="Arial" pitchFamily="34" charset="0"/>
              </a:rPr>
              <a:t>ngưỡng</a:t>
            </a:r>
            <a:r>
              <a:rPr lang="en-US" sz="2000" i="1" dirty="0" smtClean="0">
                <a:latin typeface="Arial" pitchFamily="34" charset="0"/>
                <a:ea typeface="Cambria Math"/>
                <a:cs typeface="Arial" pitchFamily="34" charset="0"/>
              </a:rPr>
              <a:t> </a:t>
            </a:r>
            <a:r>
              <a:rPr lang="en-US" sz="2000" i="1" dirty="0" err="1" smtClean="0">
                <a:latin typeface="Arial" pitchFamily="34" charset="0"/>
                <a:ea typeface="Cambria Math"/>
                <a:cs typeface="Arial" pitchFamily="34" charset="0"/>
              </a:rPr>
              <a:t>cho</a:t>
            </a:r>
            <a:r>
              <a:rPr lang="en-US" sz="2000" i="1" dirty="0" smtClean="0">
                <a:latin typeface="Arial" pitchFamily="34" charset="0"/>
                <a:ea typeface="Cambria Math"/>
                <a:cs typeface="Arial" pitchFamily="34" charset="0"/>
              </a:rPr>
              <a:t> </a:t>
            </a:r>
            <a:r>
              <a:rPr lang="en-US" sz="2000" i="1" dirty="0" err="1" smtClean="0">
                <a:latin typeface="Arial" pitchFamily="34" charset="0"/>
                <a:ea typeface="Cambria Math"/>
                <a:cs typeface="Arial" pitchFamily="34" charset="0"/>
              </a:rPr>
              <a:t>phép</a:t>
            </a:r>
            <a:endParaRPr lang="en-US" sz="2000" b="1" dirty="0" smtClean="0">
              <a:latin typeface="Arial" pitchFamily="34" charset="0"/>
              <a:ea typeface="Cambria Math"/>
              <a:cs typeface="Arial" pitchFamily="34" charset="0"/>
            </a:endParaRPr>
          </a:p>
          <a:p>
            <a:pPr marL="360000" indent="-360000" algn="just">
              <a:lnSpc>
                <a:spcPct val="150000"/>
              </a:lnSpc>
              <a:spcBef>
                <a:spcPts val="0"/>
              </a:spcBef>
              <a:buFont typeface="+mj-lt"/>
              <a:buAutoNum type="arabicPeriod"/>
              <a:defRPr/>
            </a:pPr>
            <a:r>
              <a:rPr lang="en-US" sz="2000" b="1" dirty="0" smtClean="0">
                <a:latin typeface="Arial" pitchFamily="34" charset="0"/>
                <a:ea typeface="Cambria Math"/>
                <a:cs typeface="Arial" pitchFamily="34" charset="0"/>
              </a:rPr>
              <a:t>G = G\{S</a:t>
            </a:r>
            <a:r>
              <a:rPr lang="en-US" sz="2000" b="1" baseline="-25000" dirty="0" smtClean="0">
                <a:latin typeface="Arial" pitchFamily="34" charset="0"/>
                <a:ea typeface="Cambria Math"/>
                <a:cs typeface="Arial" pitchFamily="34" charset="0"/>
              </a:rPr>
              <a:t>i</a:t>
            </a:r>
            <a:r>
              <a:rPr lang="en-US" sz="2000" b="1" dirty="0" smtClean="0">
                <a:latin typeface="Arial" pitchFamily="34" charset="0"/>
                <a:ea typeface="Cambria Math"/>
                <a:cs typeface="Arial" pitchFamily="34" charset="0"/>
              </a:rPr>
              <a:t>, </a:t>
            </a:r>
            <a:r>
              <a:rPr lang="en-US" sz="2000" b="1" dirty="0" err="1" smtClean="0">
                <a:latin typeface="Arial" pitchFamily="34" charset="0"/>
                <a:ea typeface="Cambria Math"/>
                <a:cs typeface="Arial" pitchFamily="34" charset="0"/>
              </a:rPr>
              <a:t>S</a:t>
            </a:r>
            <a:r>
              <a:rPr lang="en-US" sz="2000" b="1" baseline="-25000" dirty="0" err="1" smtClean="0">
                <a:latin typeface="Arial" pitchFamily="34" charset="0"/>
                <a:ea typeface="Cambria Math"/>
                <a:cs typeface="Arial" pitchFamily="34" charset="0"/>
              </a:rPr>
              <a:t>j</a:t>
            </a:r>
            <a:r>
              <a:rPr lang="en-US" sz="2000" b="1" dirty="0" smtClean="0">
                <a:latin typeface="Arial" pitchFamily="34" charset="0"/>
                <a:ea typeface="Cambria Math"/>
                <a:cs typeface="Arial" pitchFamily="34" charset="0"/>
              </a:rPr>
              <a:t>}; </a:t>
            </a:r>
            <a:r>
              <a:rPr lang="en-US" sz="2000" i="1" dirty="0" smtClean="0">
                <a:latin typeface="Arial" pitchFamily="34" charset="0"/>
                <a:ea typeface="Cambria Math"/>
                <a:cs typeface="Arial" pitchFamily="34" charset="0"/>
              </a:rPr>
              <a:t>//</a:t>
            </a:r>
            <a:r>
              <a:rPr lang="en-US" sz="2000" i="1" dirty="0" err="1" smtClean="0">
                <a:latin typeface="Arial" pitchFamily="34" charset="0"/>
                <a:ea typeface="Cambria Math"/>
                <a:cs typeface="Arial" pitchFamily="34" charset="0"/>
              </a:rPr>
              <a:t>Loại</a:t>
            </a:r>
            <a:r>
              <a:rPr lang="en-US" sz="2000" i="1" dirty="0" smtClean="0">
                <a:latin typeface="Arial" pitchFamily="34" charset="0"/>
                <a:ea typeface="Cambria Math"/>
                <a:cs typeface="Arial" pitchFamily="34" charset="0"/>
              </a:rPr>
              <a:t> </a:t>
            </a:r>
            <a:r>
              <a:rPr lang="en-US" sz="2000" i="1" dirty="0" err="1" smtClean="0">
                <a:latin typeface="Arial" pitchFamily="34" charset="0"/>
                <a:ea typeface="Cambria Math"/>
                <a:cs typeface="Arial" pitchFamily="34" charset="0"/>
              </a:rPr>
              <a:t>bỏ</a:t>
            </a:r>
            <a:r>
              <a:rPr lang="en-US" sz="2000" i="1" dirty="0" smtClean="0">
                <a:latin typeface="Arial" pitchFamily="34" charset="0"/>
                <a:ea typeface="Cambria Math"/>
                <a:cs typeface="Arial" pitchFamily="34" charset="0"/>
              </a:rPr>
              <a:t> 2 </a:t>
            </a:r>
            <a:r>
              <a:rPr lang="en-US" sz="2000" i="1" dirty="0" err="1" smtClean="0">
                <a:latin typeface="Arial" pitchFamily="34" charset="0"/>
                <a:ea typeface="Cambria Math"/>
                <a:cs typeface="Arial" pitchFamily="34" charset="0"/>
              </a:rPr>
              <a:t>cụm</a:t>
            </a:r>
            <a:r>
              <a:rPr lang="en-US" sz="2000" i="1" dirty="0" smtClean="0">
                <a:latin typeface="Arial" pitchFamily="34" charset="0"/>
                <a:ea typeface="Cambria Math"/>
                <a:cs typeface="Arial" pitchFamily="34" charset="0"/>
              </a:rPr>
              <a:t> S</a:t>
            </a:r>
            <a:r>
              <a:rPr lang="en-US" sz="2000" i="1" baseline="-25000" dirty="0" smtClean="0">
                <a:latin typeface="Arial" pitchFamily="34" charset="0"/>
                <a:ea typeface="Cambria Math"/>
                <a:cs typeface="Arial" pitchFamily="34" charset="0"/>
              </a:rPr>
              <a:t>i </a:t>
            </a:r>
            <a:r>
              <a:rPr lang="en-US" sz="2000" i="1" dirty="0" smtClean="0">
                <a:latin typeface="Arial" pitchFamily="34" charset="0"/>
                <a:ea typeface="Cambria Math"/>
                <a:cs typeface="Arial" pitchFamily="34" charset="0"/>
              </a:rPr>
              <a:t>,</a:t>
            </a:r>
            <a:r>
              <a:rPr lang="en-US" sz="2000" i="1" dirty="0" err="1" smtClean="0">
                <a:latin typeface="Arial" pitchFamily="34" charset="0"/>
                <a:ea typeface="Cambria Math"/>
                <a:cs typeface="Arial" pitchFamily="34" charset="0"/>
              </a:rPr>
              <a:t>S</a:t>
            </a:r>
            <a:r>
              <a:rPr lang="en-US" sz="2000" i="1" baseline="-25000" dirty="0" err="1" smtClean="0">
                <a:latin typeface="Arial" pitchFamily="34" charset="0"/>
                <a:ea typeface="Cambria Math"/>
                <a:cs typeface="Arial" pitchFamily="34" charset="0"/>
              </a:rPr>
              <a:t>j</a:t>
            </a:r>
            <a:r>
              <a:rPr lang="en-US" sz="2000" i="1" dirty="0" smtClean="0">
                <a:latin typeface="Arial" pitchFamily="34" charset="0"/>
                <a:ea typeface="Cambria Math"/>
                <a:cs typeface="Arial" pitchFamily="34" charset="0"/>
              </a:rPr>
              <a:t> </a:t>
            </a:r>
            <a:r>
              <a:rPr lang="en-US" sz="2000" i="1" dirty="0" err="1" smtClean="0">
                <a:latin typeface="Arial" pitchFamily="34" charset="0"/>
                <a:ea typeface="Cambria Math"/>
                <a:cs typeface="Arial" pitchFamily="34" charset="0"/>
              </a:rPr>
              <a:t>khỏi</a:t>
            </a:r>
            <a:r>
              <a:rPr lang="en-US" sz="2000" i="1" dirty="0" smtClean="0">
                <a:latin typeface="Arial" pitchFamily="34" charset="0"/>
                <a:ea typeface="Cambria Math"/>
                <a:cs typeface="Arial" pitchFamily="34" charset="0"/>
              </a:rPr>
              <a:t> </a:t>
            </a:r>
            <a:r>
              <a:rPr lang="en-US" sz="2000" i="1" dirty="0" err="1" smtClean="0">
                <a:latin typeface="Arial" pitchFamily="34" charset="0"/>
                <a:ea typeface="Cambria Math"/>
                <a:cs typeface="Arial" pitchFamily="34" charset="0"/>
              </a:rPr>
              <a:t>tập</a:t>
            </a:r>
            <a:r>
              <a:rPr lang="en-US" sz="2000" i="1" dirty="0" smtClean="0">
                <a:latin typeface="Arial" pitchFamily="34" charset="0"/>
                <a:ea typeface="Cambria Math"/>
                <a:cs typeface="Arial" pitchFamily="34" charset="0"/>
              </a:rPr>
              <a:t> </a:t>
            </a:r>
            <a:r>
              <a:rPr lang="en-US" sz="2000" i="1" dirty="0" err="1" smtClean="0">
                <a:latin typeface="Arial" pitchFamily="34" charset="0"/>
                <a:ea typeface="Cambria Math"/>
                <a:cs typeface="Arial" pitchFamily="34" charset="0"/>
              </a:rPr>
              <a:t>các</a:t>
            </a:r>
            <a:r>
              <a:rPr lang="en-US" sz="2000" i="1" dirty="0" smtClean="0">
                <a:latin typeface="Arial" pitchFamily="34" charset="0"/>
                <a:ea typeface="Cambria Math"/>
                <a:cs typeface="Arial" pitchFamily="34" charset="0"/>
              </a:rPr>
              <a:t> </a:t>
            </a:r>
            <a:r>
              <a:rPr lang="en-US" sz="2000" i="1" dirty="0" err="1" smtClean="0">
                <a:latin typeface="Arial" pitchFamily="34" charset="0"/>
                <a:ea typeface="Cambria Math"/>
                <a:cs typeface="Arial" pitchFamily="34" charset="0"/>
              </a:rPr>
              <a:t>cụm</a:t>
            </a:r>
            <a:endParaRPr lang="en-US" sz="2000" i="1" dirty="0" smtClean="0">
              <a:latin typeface="Arial" pitchFamily="34" charset="0"/>
              <a:ea typeface="Cambria Math"/>
              <a:cs typeface="Arial" pitchFamily="34" charset="0"/>
            </a:endParaRPr>
          </a:p>
          <a:p>
            <a:pPr marL="360000" indent="-360000" algn="just">
              <a:lnSpc>
                <a:spcPct val="150000"/>
              </a:lnSpc>
              <a:spcBef>
                <a:spcPts val="0"/>
              </a:spcBef>
              <a:buFont typeface="+mj-lt"/>
              <a:buAutoNum type="arabicPeriod"/>
              <a:defRPr/>
            </a:pPr>
            <a:r>
              <a:rPr lang="en-US" sz="2000" b="1" dirty="0" smtClean="0">
                <a:latin typeface="Arial" pitchFamily="34" charset="0"/>
                <a:ea typeface="Cambria Math"/>
                <a:cs typeface="Arial" pitchFamily="34" charset="0"/>
              </a:rPr>
              <a:t>S = S</a:t>
            </a:r>
            <a:r>
              <a:rPr lang="en-US" sz="2000" b="1" baseline="-25000" dirty="0" smtClean="0">
                <a:latin typeface="Arial" pitchFamily="34" charset="0"/>
                <a:ea typeface="Cambria Math"/>
                <a:cs typeface="Arial" pitchFamily="34" charset="0"/>
              </a:rPr>
              <a:t>i</a:t>
            </a:r>
            <a:r>
              <a:rPr lang="en-US" sz="2000" b="1" dirty="0" smtClean="0">
                <a:latin typeface="Arial" pitchFamily="34" charset="0"/>
                <a:ea typeface="Cambria Math"/>
                <a:cs typeface="Arial" pitchFamily="34" charset="0"/>
              </a:rPr>
              <a:t> ∪ </a:t>
            </a:r>
            <a:r>
              <a:rPr lang="en-US" sz="2000" b="1" dirty="0" err="1" smtClean="0">
                <a:latin typeface="Arial" pitchFamily="34" charset="0"/>
                <a:ea typeface="Cambria Math"/>
                <a:cs typeface="Arial" pitchFamily="34" charset="0"/>
              </a:rPr>
              <a:t>S</a:t>
            </a:r>
            <a:r>
              <a:rPr lang="en-US" sz="2000" b="1" baseline="-25000" dirty="0" err="1" smtClean="0">
                <a:latin typeface="Arial" pitchFamily="34" charset="0"/>
                <a:ea typeface="Cambria Math"/>
                <a:cs typeface="Arial" pitchFamily="34" charset="0"/>
              </a:rPr>
              <a:t>j</a:t>
            </a:r>
            <a:r>
              <a:rPr lang="en-US" sz="2000" b="1" dirty="0" smtClean="0">
                <a:latin typeface="Arial" pitchFamily="34" charset="0"/>
                <a:ea typeface="Cambria Math"/>
                <a:cs typeface="Arial" pitchFamily="34" charset="0"/>
              </a:rPr>
              <a:t>; </a:t>
            </a:r>
            <a:r>
              <a:rPr lang="en-US" sz="2000" i="1" dirty="0" smtClean="0">
                <a:latin typeface="Arial" pitchFamily="34" charset="0"/>
                <a:ea typeface="Cambria Math"/>
                <a:cs typeface="Arial" pitchFamily="34" charset="0"/>
              </a:rPr>
              <a:t>//</a:t>
            </a:r>
            <a:r>
              <a:rPr lang="en-US" sz="2000" i="1" dirty="0" err="1" smtClean="0">
                <a:latin typeface="Arial" pitchFamily="34" charset="0"/>
                <a:ea typeface="Cambria Math"/>
                <a:cs typeface="Arial" pitchFamily="34" charset="0"/>
              </a:rPr>
              <a:t>Ghép</a:t>
            </a:r>
            <a:r>
              <a:rPr lang="en-US" sz="2000" i="1" dirty="0" smtClean="0">
                <a:latin typeface="Arial" pitchFamily="34" charset="0"/>
                <a:ea typeface="Cambria Math"/>
                <a:cs typeface="Arial" pitchFamily="34" charset="0"/>
              </a:rPr>
              <a:t> S</a:t>
            </a:r>
            <a:r>
              <a:rPr lang="en-US" sz="2000" i="1" baseline="-25000" dirty="0" smtClean="0">
                <a:latin typeface="Arial" pitchFamily="34" charset="0"/>
                <a:ea typeface="Cambria Math"/>
                <a:cs typeface="Arial" pitchFamily="34" charset="0"/>
              </a:rPr>
              <a:t>i</a:t>
            </a:r>
            <a:r>
              <a:rPr lang="en-US" sz="2000" i="1" dirty="0" smtClean="0">
                <a:latin typeface="Arial" pitchFamily="34" charset="0"/>
                <a:ea typeface="Cambria Math"/>
                <a:cs typeface="Arial" pitchFamily="34" charset="0"/>
              </a:rPr>
              <a:t>, </a:t>
            </a:r>
            <a:r>
              <a:rPr lang="en-US" sz="2000" i="1" dirty="0" err="1" smtClean="0">
                <a:latin typeface="Arial" pitchFamily="34" charset="0"/>
                <a:ea typeface="Cambria Math"/>
                <a:cs typeface="Arial" pitchFamily="34" charset="0"/>
              </a:rPr>
              <a:t>S</a:t>
            </a:r>
            <a:r>
              <a:rPr lang="en-US" sz="2000" i="1" baseline="-25000" dirty="0" err="1" smtClean="0">
                <a:latin typeface="Arial" pitchFamily="34" charset="0"/>
                <a:ea typeface="Cambria Math"/>
                <a:cs typeface="Arial" pitchFamily="34" charset="0"/>
              </a:rPr>
              <a:t>j</a:t>
            </a:r>
            <a:r>
              <a:rPr lang="en-US" sz="2000" i="1" dirty="0" smtClean="0">
                <a:latin typeface="Arial" pitchFamily="34" charset="0"/>
                <a:ea typeface="Cambria Math"/>
                <a:cs typeface="Arial" pitchFamily="34" charset="0"/>
              </a:rPr>
              <a:t> </a:t>
            </a:r>
            <a:r>
              <a:rPr lang="en-US" sz="2000" i="1" dirty="0" err="1" smtClean="0">
                <a:latin typeface="Arial" pitchFamily="34" charset="0"/>
                <a:ea typeface="Cambria Math"/>
                <a:cs typeface="Arial" pitchFamily="34" charset="0"/>
              </a:rPr>
              <a:t>thành</a:t>
            </a:r>
            <a:r>
              <a:rPr lang="en-US" sz="2000" i="1" dirty="0" smtClean="0">
                <a:latin typeface="Arial" pitchFamily="34" charset="0"/>
                <a:ea typeface="Cambria Math"/>
                <a:cs typeface="Arial" pitchFamily="34" charset="0"/>
              </a:rPr>
              <a:t> </a:t>
            </a:r>
            <a:r>
              <a:rPr lang="en-US" sz="2000" i="1" dirty="0" err="1" smtClean="0">
                <a:latin typeface="Arial" pitchFamily="34" charset="0"/>
                <a:ea typeface="Cambria Math"/>
                <a:cs typeface="Arial" pitchFamily="34" charset="0"/>
              </a:rPr>
              <a:t>cụm</a:t>
            </a:r>
            <a:r>
              <a:rPr lang="en-US" sz="2000" i="1" dirty="0" smtClean="0">
                <a:latin typeface="Arial" pitchFamily="34" charset="0"/>
                <a:ea typeface="Cambria Math"/>
                <a:cs typeface="Arial" pitchFamily="34" charset="0"/>
              </a:rPr>
              <a:t> </a:t>
            </a:r>
            <a:r>
              <a:rPr lang="en-US" sz="2000" i="1" dirty="0" err="1" smtClean="0">
                <a:latin typeface="Arial" pitchFamily="34" charset="0"/>
                <a:ea typeface="Cambria Math"/>
                <a:cs typeface="Arial" pitchFamily="34" charset="0"/>
              </a:rPr>
              <a:t>mới</a:t>
            </a:r>
            <a:r>
              <a:rPr lang="en-US" sz="2000" i="1" dirty="0" smtClean="0">
                <a:latin typeface="Arial" pitchFamily="34" charset="0"/>
                <a:ea typeface="Cambria Math"/>
                <a:cs typeface="Arial" pitchFamily="34" charset="0"/>
              </a:rPr>
              <a:t> S </a:t>
            </a:r>
          </a:p>
          <a:p>
            <a:pPr marL="360000" indent="-360000" algn="just">
              <a:lnSpc>
                <a:spcPct val="150000"/>
              </a:lnSpc>
              <a:spcBef>
                <a:spcPts val="0"/>
              </a:spcBef>
              <a:buFont typeface="+mj-lt"/>
              <a:buAutoNum type="arabicPeriod"/>
              <a:defRPr/>
            </a:pPr>
            <a:r>
              <a:rPr lang="en-US" sz="2000" b="1" dirty="0" smtClean="0">
                <a:latin typeface="Arial" pitchFamily="34" charset="0"/>
                <a:ea typeface="Cambria Math"/>
                <a:cs typeface="Arial" pitchFamily="34" charset="0"/>
              </a:rPr>
              <a:t>G = G ∪ {S}; </a:t>
            </a:r>
            <a:r>
              <a:rPr lang="en-US" sz="2000" i="1" dirty="0" smtClean="0">
                <a:latin typeface="Arial" pitchFamily="34" charset="0"/>
                <a:ea typeface="Cambria Math"/>
                <a:cs typeface="Arial" pitchFamily="34" charset="0"/>
              </a:rPr>
              <a:t>//</a:t>
            </a:r>
            <a:r>
              <a:rPr lang="en-US" sz="2000" i="1" dirty="0" err="1" smtClean="0">
                <a:latin typeface="Arial" pitchFamily="34" charset="0"/>
                <a:ea typeface="Cambria Math"/>
                <a:cs typeface="Arial" pitchFamily="34" charset="0"/>
              </a:rPr>
              <a:t>Kết</a:t>
            </a:r>
            <a:r>
              <a:rPr lang="en-US" sz="2000" i="1" dirty="0" smtClean="0">
                <a:latin typeface="Arial" pitchFamily="34" charset="0"/>
                <a:ea typeface="Cambria Math"/>
                <a:cs typeface="Arial" pitchFamily="34" charset="0"/>
              </a:rPr>
              <a:t> </a:t>
            </a:r>
            <a:r>
              <a:rPr lang="en-US" sz="2000" i="1" dirty="0" err="1" smtClean="0">
                <a:latin typeface="Arial" pitchFamily="34" charset="0"/>
                <a:ea typeface="Cambria Math"/>
                <a:cs typeface="Arial" pitchFamily="34" charset="0"/>
              </a:rPr>
              <a:t>nạp</a:t>
            </a:r>
            <a:r>
              <a:rPr lang="en-US" sz="2000" i="1" dirty="0" smtClean="0">
                <a:latin typeface="Arial" pitchFamily="34" charset="0"/>
                <a:ea typeface="Cambria Math"/>
                <a:cs typeface="Arial" pitchFamily="34" charset="0"/>
              </a:rPr>
              <a:t> </a:t>
            </a:r>
            <a:r>
              <a:rPr lang="en-US" sz="2000" i="1" dirty="0" err="1" smtClean="0">
                <a:latin typeface="Arial" pitchFamily="34" charset="0"/>
                <a:ea typeface="Cambria Math"/>
                <a:cs typeface="Arial" pitchFamily="34" charset="0"/>
              </a:rPr>
              <a:t>cụm</a:t>
            </a:r>
            <a:r>
              <a:rPr lang="en-US" sz="2000" i="1" dirty="0" smtClean="0">
                <a:latin typeface="Arial" pitchFamily="34" charset="0"/>
                <a:ea typeface="Cambria Math"/>
                <a:cs typeface="Arial" pitchFamily="34" charset="0"/>
              </a:rPr>
              <a:t> </a:t>
            </a:r>
            <a:r>
              <a:rPr lang="en-US" sz="2000" i="1" dirty="0" err="1" smtClean="0">
                <a:latin typeface="Arial" pitchFamily="34" charset="0"/>
                <a:ea typeface="Cambria Math"/>
                <a:cs typeface="Arial" pitchFamily="34" charset="0"/>
              </a:rPr>
              <a:t>mới</a:t>
            </a:r>
            <a:r>
              <a:rPr lang="en-US" sz="2000" i="1" dirty="0" smtClean="0">
                <a:latin typeface="Arial" pitchFamily="34" charset="0"/>
                <a:ea typeface="Cambria Math"/>
                <a:cs typeface="Arial" pitchFamily="34" charset="0"/>
              </a:rPr>
              <a:t> </a:t>
            </a:r>
            <a:r>
              <a:rPr lang="en-US" sz="2000" i="1" dirty="0" err="1" smtClean="0">
                <a:latin typeface="Arial" pitchFamily="34" charset="0"/>
                <a:ea typeface="Cambria Math"/>
                <a:cs typeface="Arial" pitchFamily="34" charset="0"/>
              </a:rPr>
              <a:t>vào</a:t>
            </a:r>
            <a:r>
              <a:rPr lang="en-US" sz="2000" i="1" dirty="0" smtClean="0">
                <a:latin typeface="Arial" pitchFamily="34" charset="0"/>
                <a:ea typeface="Cambria Math"/>
                <a:cs typeface="Arial" pitchFamily="34" charset="0"/>
              </a:rPr>
              <a:t> G</a:t>
            </a:r>
          </a:p>
          <a:p>
            <a:pPr marL="360000" indent="-360000" algn="just">
              <a:lnSpc>
                <a:spcPct val="150000"/>
              </a:lnSpc>
              <a:spcBef>
                <a:spcPts val="0"/>
              </a:spcBef>
              <a:buFont typeface="+mj-lt"/>
              <a:buAutoNum type="arabicPeriod"/>
              <a:defRPr/>
            </a:pPr>
            <a:r>
              <a:rPr lang="en-US" sz="2000" b="1" dirty="0" err="1" smtClean="0">
                <a:latin typeface="Arial" pitchFamily="34" charset="0"/>
                <a:ea typeface="Cambria Math"/>
                <a:cs typeface="Arial" pitchFamily="34" charset="0"/>
              </a:rPr>
              <a:t>Nhảy</a:t>
            </a:r>
            <a:r>
              <a:rPr lang="en-US" sz="2000" b="1" dirty="0" smtClean="0">
                <a:latin typeface="Arial" pitchFamily="34" charset="0"/>
                <a:ea typeface="Cambria Math"/>
                <a:cs typeface="Arial" pitchFamily="34" charset="0"/>
              </a:rPr>
              <a:t> </a:t>
            </a:r>
            <a:r>
              <a:rPr lang="en-US" sz="2000" b="1" dirty="0" err="1" smtClean="0">
                <a:latin typeface="Arial" pitchFamily="34" charset="0"/>
                <a:ea typeface="Cambria Math"/>
                <a:cs typeface="Arial" pitchFamily="34" charset="0"/>
              </a:rPr>
              <a:t>về</a:t>
            </a:r>
            <a:r>
              <a:rPr lang="en-US" sz="2000" b="1" dirty="0" smtClean="0">
                <a:latin typeface="Arial" pitchFamily="34" charset="0"/>
                <a:ea typeface="Cambria Math"/>
                <a:cs typeface="Arial" pitchFamily="34" charset="0"/>
              </a:rPr>
              <a:t> </a:t>
            </a:r>
            <a:r>
              <a:rPr lang="en-US" sz="2000" b="1" dirty="0" err="1" smtClean="0">
                <a:latin typeface="Arial" pitchFamily="34" charset="0"/>
                <a:ea typeface="Cambria Math"/>
                <a:cs typeface="Arial" pitchFamily="34" charset="0"/>
              </a:rPr>
              <a:t>bước</a:t>
            </a:r>
            <a:r>
              <a:rPr lang="en-US" sz="2000" b="1" dirty="0" smtClean="0">
                <a:latin typeface="Arial" pitchFamily="34" charset="0"/>
                <a:ea typeface="Cambria Math"/>
                <a:cs typeface="Arial" pitchFamily="34" charset="0"/>
              </a:rPr>
              <a:t> 2.</a:t>
            </a:r>
          </a:p>
          <a:p>
            <a:pPr marL="457200" indent="-457200" algn="just">
              <a:lnSpc>
                <a:spcPct val="150000"/>
              </a:lnSpc>
              <a:spcBef>
                <a:spcPts val="0"/>
              </a:spcBef>
              <a:buNone/>
              <a:defRPr/>
            </a:pPr>
            <a:endParaRPr lang="en-US" sz="2000" dirty="0" smtClean="0">
              <a:latin typeface="Arial" pitchFamily="34" charset="0"/>
              <a:cs typeface="Arial" pitchFamily="34" charset="0"/>
            </a:endParaRPr>
          </a:p>
        </p:txBody>
      </p:sp>
      <p:sp>
        <p:nvSpPr>
          <p:cNvPr id="6" name="TextBox 5"/>
          <p:cNvSpPr txBox="1"/>
          <p:nvPr/>
        </p:nvSpPr>
        <p:spPr>
          <a:xfrm>
            <a:off x="838200" y="0"/>
            <a:ext cx="7467600" cy="1881990"/>
          </a:xfrm>
          <a:prstGeom prst="rect">
            <a:avLst/>
          </a:prstGeom>
          <a:noFill/>
        </p:spPr>
        <p:txBody>
          <a:bodyPr wrap="square" rtlCol="0">
            <a:spAutoFit/>
          </a:bodyPr>
          <a:lstStyle/>
          <a:p>
            <a:pPr>
              <a:lnSpc>
                <a:spcPct val="150000"/>
              </a:lnSpc>
            </a:pPr>
            <a:r>
              <a:rPr lang="en-US" sz="2000" b="1" dirty="0" smtClean="0"/>
              <a:t>G: </a:t>
            </a:r>
            <a:r>
              <a:rPr lang="en-US" sz="2000" b="1" dirty="0" err="1" smtClean="0"/>
              <a:t>tập</a:t>
            </a:r>
            <a:r>
              <a:rPr lang="en-US" sz="2000" b="1" dirty="0" smtClean="0"/>
              <a:t> </a:t>
            </a:r>
            <a:r>
              <a:rPr lang="en-US" sz="2000" b="1" dirty="0" err="1" smtClean="0"/>
              <a:t>các</a:t>
            </a:r>
            <a:r>
              <a:rPr lang="en-US" sz="2000" b="1" dirty="0" smtClean="0"/>
              <a:t> </a:t>
            </a:r>
            <a:r>
              <a:rPr lang="en-US" sz="2000" b="1" dirty="0" err="1" smtClean="0"/>
              <a:t>cụm</a:t>
            </a:r>
            <a:r>
              <a:rPr lang="en-US" sz="2000" b="1" dirty="0" smtClean="0"/>
              <a:t>.</a:t>
            </a:r>
          </a:p>
          <a:p>
            <a:pPr>
              <a:lnSpc>
                <a:spcPct val="150000"/>
              </a:lnSpc>
            </a:pPr>
            <a:r>
              <a:rPr lang="en-US" sz="2000" b="1" dirty="0" smtClean="0"/>
              <a:t>D: </a:t>
            </a:r>
            <a:r>
              <a:rPr lang="en-US" sz="2000" b="1" dirty="0" err="1" smtClean="0"/>
              <a:t>tập</a:t>
            </a:r>
            <a:r>
              <a:rPr lang="en-US" sz="2000" b="1" dirty="0" smtClean="0"/>
              <a:t> </a:t>
            </a:r>
            <a:r>
              <a:rPr lang="en-US" sz="2000" b="1" dirty="0" err="1" smtClean="0"/>
              <a:t>các</a:t>
            </a:r>
            <a:r>
              <a:rPr lang="en-US" sz="2000" b="1" dirty="0" smtClean="0"/>
              <a:t> </a:t>
            </a:r>
            <a:r>
              <a:rPr lang="en-US" sz="2000" b="1" dirty="0" err="1" smtClean="0"/>
              <a:t>đối</a:t>
            </a:r>
            <a:r>
              <a:rPr lang="en-US" sz="2000" b="1" dirty="0" smtClean="0"/>
              <a:t> </a:t>
            </a:r>
            <a:r>
              <a:rPr lang="en-US" sz="2000" b="1" dirty="0" err="1" smtClean="0"/>
              <a:t>tượng</a:t>
            </a:r>
            <a:r>
              <a:rPr lang="en-US" sz="2000" b="1" dirty="0" smtClean="0"/>
              <a:t> (</a:t>
            </a:r>
            <a:r>
              <a:rPr lang="en-US" sz="2000" b="1" dirty="0" err="1" smtClean="0"/>
              <a:t>bản</a:t>
            </a:r>
            <a:r>
              <a:rPr lang="en-US" sz="2000" b="1" dirty="0" smtClean="0"/>
              <a:t> </a:t>
            </a:r>
            <a:r>
              <a:rPr lang="en-US" sz="2000" b="1" dirty="0" err="1" smtClean="0"/>
              <a:t>ghi</a:t>
            </a:r>
            <a:r>
              <a:rPr lang="en-US" sz="2000" b="1" dirty="0" smtClean="0"/>
              <a:t>) </a:t>
            </a:r>
            <a:r>
              <a:rPr lang="en-US" sz="2000" b="1" dirty="0" err="1" smtClean="0"/>
              <a:t>dữ</a:t>
            </a:r>
            <a:r>
              <a:rPr lang="en-US" sz="2000" b="1" dirty="0" smtClean="0"/>
              <a:t> </a:t>
            </a:r>
            <a:r>
              <a:rPr lang="en-US" sz="2000" b="1" dirty="0" err="1" smtClean="0"/>
              <a:t>liệu</a:t>
            </a:r>
            <a:r>
              <a:rPr lang="en-US" sz="2000" b="1" dirty="0" smtClean="0"/>
              <a:t> </a:t>
            </a:r>
            <a:r>
              <a:rPr lang="en-US" sz="2000" b="1" dirty="0" err="1" smtClean="0"/>
              <a:t>cần</a:t>
            </a:r>
            <a:r>
              <a:rPr lang="en-US" sz="2000" b="1" dirty="0" smtClean="0"/>
              <a:t> </a:t>
            </a:r>
            <a:r>
              <a:rPr lang="en-US" sz="2000" b="1" dirty="0" err="1" smtClean="0"/>
              <a:t>phân</a:t>
            </a:r>
            <a:r>
              <a:rPr lang="en-US" sz="2000" b="1" dirty="0" smtClean="0"/>
              <a:t> </a:t>
            </a:r>
            <a:r>
              <a:rPr lang="en-US" sz="2000" b="1" dirty="0" err="1" smtClean="0"/>
              <a:t>cụm</a:t>
            </a:r>
            <a:r>
              <a:rPr lang="en-US" sz="2000" b="1" dirty="0" smtClean="0"/>
              <a:t>.</a:t>
            </a:r>
          </a:p>
          <a:p>
            <a:pPr>
              <a:lnSpc>
                <a:spcPct val="150000"/>
              </a:lnSpc>
            </a:pPr>
            <a:r>
              <a:rPr lang="en-US" sz="2000" b="1" dirty="0" smtClean="0"/>
              <a:t>k: </a:t>
            </a:r>
            <a:r>
              <a:rPr lang="en-US" sz="2000" b="1" dirty="0" err="1" smtClean="0"/>
              <a:t>số</a:t>
            </a:r>
            <a:r>
              <a:rPr lang="en-US" sz="2000" b="1" dirty="0" smtClean="0"/>
              <a:t> </a:t>
            </a:r>
            <a:r>
              <a:rPr lang="en-US" sz="2000" b="1" dirty="0" err="1" smtClean="0"/>
              <a:t>lượng</a:t>
            </a:r>
            <a:r>
              <a:rPr lang="en-US" sz="2000" b="1" dirty="0" smtClean="0"/>
              <a:t> </a:t>
            </a:r>
            <a:r>
              <a:rPr lang="en-US" sz="2000" b="1" dirty="0" err="1" smtClean="0"/>
              <a:t>cụm</a:t>
            </a:r>
            <a:r>
              <a:rPr lang="en-US" sz="2000" b="1" dirty="0" smtClean="0"/>
              <a:t> </a:t>
            </a:r>
            <a:r>
              <a:rPr lang="en-US" sz="2000" b="1" dirty="0" err="1" smtClean="0"/>
              <a:t>mong</a:t>
            </a:r>
            <a:r>
              <a:rPr lang="en-US" sz="2000" b="1" dirty="0" smtClean="0"/>
              <a:t> </a:t>
            </a:r>
            <a:r>
              <a:rPr lang="en-US" sz="2000" b="1" dirty="0" err="1" smtClean="0"/>
              <a:t>muốn</a:t>
            </a:r>
            <a:r>
              <a:rPr lang="en-US" sz="2000" b="1" dirty="0" smtClean="0"/>
              <a:t>.</a:t>
            </a:r>
          </a:p>
          <a:p>
            <a:pPr>
              <a:lnSpc>
                <a:spcPct val="150000"/>
              </a:lnSpc>
            </a:pPr>
            <a:r>
              <a:rPr lang="en-US" sz="2000" b="1" dirty="0" smtClean="0"/>
              <a:t>d</a:t>
            </a:r>
            <a:r>
              <a:rPr lang="en-US" sz="2000" b="1" baseline="-25000" dirty="0" smtClean="0"/>
              <a:t>o</a:t>
            </a:r>
            <a:r>
              <a:rPr lang="en-US" sz="2000" b="1" dirty="0" smtClean="0"/>
              <a:t>: </a:t>
            </a:r>
            <a:r>
              <a:rPr lang="en-US" sz="2000" b="1" dirty="0" err="1" smtClean="0"/>
              <a:t>ngưỡng</a:t>
            </a:r>
            <a:r>
              <a:rPr lang="en-US" sz="2000" b="1" dirty="0" smtClean="0"/>
              <a:t> </a:t>
            </a:r>
            <a:r>
              <a:rPr lang="en-US" sz="2000" b="1" dirty="0" err="1" smtClean="0"/>
              <a:t>khoảng</a:t>
            </a:r>
            <a:r>
              <a:rPr lang="en-US" sz="2000" b="1" dirty="0" smtClean="0"/>
              <a:t> </a:t>
            </a:r>
            <a:r>
              <a:rPr lang="en-US" sz="2000" b="1" dirty="0" err="1" smtClean="0"/>
              <a:t>cách</a:t>
            </a:r>
            <a:r>
              <a:rPr lang="en-US" sz="2000" b="1" dirty="0" smtClean="0"/>
              <a:t> </a:t>
            </a:r>
            <a:r>
              <a:rPr lang="en-US" sz="2000" b="1" dirty="0" err="1" smtClean="0"/>
              <a:t>giữa</a:t>
            </a:r>
            <a:r>
              <a:rPr lang="en-US" sz="2000" b="1" dirty="0" smtClean="0"/>
              <a:t> 2 </a:t>
            </a:r>
            <a:r>
              <a:rPr lang="en-US" sz="2000" b="1" dirty="0" err="1" smtClean="0"/>
              <a:t>cụm</a:t>
            </a:r>
            <a:r>
              <a:rPr lang="en-US" sz="2000" b="1" dirty="0" smtClean="0"/>
              <a:t>.</a:t>
            </a:r>
            <a:endParaRPr lang="en-US" sz="20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85800" y="427038"/>
            <a:ext cx="7848600" cy="715962"/>
          </a:xfrm>
        </p:spPr>
        <p:txBody>
          <a:bodyPr/>
          <a:lstStyle/>
          <a:p>
            <a:pPr algn="ctr"/>
            <a:r>
              <a:rPr lang="en-US" sz="3200" b="1" dirty="0" smtClean="0">
                <a:latin typeface="Arial" pitchFamily="34" charset="0"/>
                <a:cs typeface="Arial" pitchFamily="34" charset="0"/>
              </a:rPr>
              <a:t>CHƯƠNG 4: PHÂN CỤM DỮ LIỆU </a:t>
            </a:r>
          </a:p>
        </p:txBody>
      </p:sp>
      <p:sp>
        <p:nvSpPr>
          <p:cNvPr id="9219" name="Content Placeholder 2"/>
          <p:cNvSpPr>
            <a:spLocks noGrp="1"/>
          </p:cNvSpPr>
          <p:nvPr>
            <p:ph sz="quarter" idx="1"/>
          </p:nvPr>
        </p:nvSpPr>
        <p:spPr>
          <a:xfrm>
            <a:off x="457200" y="1371600"/>
            <a:ext cx="8458200" cy="4419600"/>
          </a:xfrm>
        </p:spPr>
        <p:txBody>
          <a:bodyPr/>
          <a:lstStyle/>
          <a:p>
            <a:pPr>
              <a:lnSpc>
                <a:spcPct val="150000"/>
              </a:lnSpc>
              <a:spcBef>
                <a:spcPct val="0"/>
              </a:spcBef>
              <a:buFont typeface="Wingdings 2" pitchFamily="18" charset="2"/>
              <a:buNone/>
            </a:pPr>
            <a:r>
              <a:rPr lang="en-US" b="1" dirty="0">
                <a:latin typeface="Arial" pitchFamily="34" charset="0"/>
                <a:cs typeface="Arial" pitchFamily="34" charset="0"/>
              </a:rPr>
              <a:t>4</a:t>
            </a:r>
            <a:r>
              <a:rPr lang="en-US" b="1" dirty="0" smtClean="0">
                <a:latin typeface="Arial" pitchFamily="34" charset="0"/>
                <a:cs typeface="Arial" pitchFamily="34" charset="0"/>
              </a:rPr>
              <a:t>.1. KHÁI NIỆM VỀ PHÂN CỤM DỮ LIỆU</a:t>
            </a:r>
          </a:p>
          <a:p>
            <a:pPr>
              <a:lnSpc>
                <a:spcPct val="150000"/>
              </a:lnSpc>
              <a:spcBef>
                <a:spcPct val="0"/>
              </a:spcBef>
              <a:buFont typeface="Wingdings 2" pitchFamily="18" charset="2"/>
              <a:buNone/>
            </a:pPr>
            <a:r>
              <a:rPr lang="en-US" b="1" dirty="0">
                <a:latin typeface="Arial" pitchFamily="34" charset="0"/>
                <a:cs typeface="Arial" pitchFamily="34" charset="0"/>
              </a:rPr>
              <a:t>4</a:t>
            </a:r>
            <a:r>
              <a:rPr lang="en-US" b="1" dirty="0" smtClean="0">
                <a:latin typeface="Arial" pitchFamily="34" charset="0"/>
                <a:cs typeface="Arial" pitchFamily="34" charset="0"/>
              </a:rPr>
              <a:t>.2. ĐỘ ĐO SỬ DỤNG TRONG PHÂN CỤM</a:t>
            </a:r>
          </a:p>
          <a:p>
            <a:pPr>
              <a:lnSpc>
                <a:spcPct val="150000"/>
              </a:lnSpc>
              <a:spcBef>
                <a:spcPct val="0"/>
              </a:spcBef>
              <a:buFont typeface="Wingdings 2" pitchFamily="18" charset="2"/>
              <a:buNone/>
            </a:pPr>
            <a:r>
              <a:rPr lang="en-US" b="1" dirty="0">
                <a:latin typeface="Arial" pitchFamily="34" charset="0"/>
                <a:cs typeface="Arial" pitchFamily="34" charset="0"/>
              </a:rPr>
              <a:t>4</a:t>
            </a:r>
            <a:r>
              <a:rPr lang="en-US" b="1" dirty="0" smtClean="0">
                <a:latin typeface="Arial" pitchFamily="34" charset="0"/>
                <a:cs typeface="Arial" pitchFamily="34" charset="0"/>
              </a:rPr>
              <a:t>.3. PHÂN CỤM DỮ LIỆU VỚI GIẢI THUẬT K-MEANS</a:t>
            </a:r>
          </a:p>
          <a:p>
            <a:pPr algn="ctr">
              <a:spcBef>
                <a:spcPct val="0"/>
              </a:spcBef>
              <a:buFont typeface="Wingdings 2" pitchFamily="18" charset="2"/>
              <a:buNone/>
            </a:pPr>
            <a:r>
              <a:rPr lang="en-US" b="1" i="1" dirty="0" smtClean="0">
                <a:latin typeface="Arial" pitchFamily="34" charset="0"/>
                <a:cs typeface="Arial" pitchFamily="34" charset="0"/>
              </a:rPr>
              <a:t>(</a:t>
            </a:r>
            <a:r>
              <a:rPr lang="en-US" b="1" i="1" dirty="0" err="1" smtClean="0">
                <a:latin typeface="Arial" pitchFamily="34" charset="0"/>
                <a:cs typeface="Arial" pitchFamily="34" charset="0"/>
              </a:rPr>
              <a:t>Phân</a:t>
            </a:r>
            <a:r>
              <a:rPr lang="en-US" b="1" i="1" dirty="0" smtClean="0">
                <a:latin typeface="Arial" pitchFamily="34" charset="0"/>
                <a:cs typeface="Arial" pitchFamily="34" charset="0"/>
              </a:rPr>
              <a:t> </a:t>
            </a:r>
            <a:r>
              <a:rPr lang="en-US" b="1" i="1" dirty="0" err="1" smtClean="0">
                <a:latin typeface="Arial" pitchFamily="34" charset="0"/>
                <a:cs typeface="Arial" pitchFamily="34" charset="0"/>
              </a:rPr>
              <a:t>cụm</a:t>
            </a:r>
            <a:r>
              <a:rPr lang="en-US" b="1" i="1" dirty="0" smtClean="0">
                <a:latin typeface="Arial" pitchFamily="34" charset="0"/>
                <a:cs typeface="Arial" pitchFamily="34" charset="0"/>
              </a:rPr>
              <a:t> </a:t>
            </a:r>
            <a:r>
              <a:rPr lang="en-US" b="1" i="1" dirty="0" err="1" smtClean="0">
                <a:latin typeface="Arial" pitchFamily="34" charset="0"/>
                <a:cs typeface="Arial" pitchFamily="34" charset="0"/>
              </a:rPr>
              <a:t>từ</a:t>
            </a:r>
            <a:r>
              <a:rPr lang="en-US" b="1" i="1" dirty="0" smtClean="0">
                <a:latin typeface="Arial" pitchFamily="34" charset="0"/>
                <a:cs typeface="Arial" pitchFamily="34" charset="0"/>
              </a:rPr>
              <a:t> </a:t>
            </a:r>
            <a:r>
              <a:rPr lang="en-US" b="1" i="1" dirty="0" err="1" smtClean="0">
                <a:latin typeface="Arial" pitchFamily="34" charset="0"/>
                <a:cs typeface="Arial" pitchFamily="34" charset="0"/>
              </a:rPr>
              <a:t>trên</a:t>
            </a:r>
            <a:r>
              <a:rPr lang="en-US" b="1" i="1" dirty="0" smtClean="0">
                <a:latin typeface="Arial" pitchFamily="34" charset="0"/>
                <a:cs typeface="Arial" pitchFamily="34" charset="0"/>
              </a:rPr>
              <a:t> </a:t>
            </a:r>
            <a:r>
              <a:rPr lang="en-US" b="1" i="1" dirty="0" err="1" smtClean="0">
                <a:latin typeface="Arial" pitchFamily="34" charset="0"/>
                <a:cs typeface="Arial" pitchFamily="34" charset="0"/>
              </a:rPr>
              <a:t>xuống</a:t>
            </a:r>
            <a:r>
              <a:rPr lang="en-US" b="1" i="1" dirty="0" smtClean="0">
                <a:latin typeface="Arial" pitchFamily="34" charset="0"/>
                <a:cs typeface="Arial" pitchFamily="34" charset="0"/>
              </a:rPr>
              <a:t>)</a:t>
            </a:r>
          </a:p>
          <a:p>
            <a:pPr>
              <a:lnSpc>
                <a:spcPct val="150000"/>
              </a:lnSpc>
              <a:spcBef>
                <a:spcPct val="0"/>
              </a:spcBef>
              <a:buFont typeface="Wingdings 2" pitchFamily="18" charset="2"/>
              <a:buNone/>
            </a:pPr>
            <a:r>
              <a:rPr lang="en-US" b="1" dirty="0">
                <a:latin typeface="Arial" pitchFamily="34" charset="0"/>
                <a:cs typeface="Arial" pitchFamily="34" charset="0"/>
              </a:rPr>
              <a:t>4</a:t>
            </a:r>
            <a:r>
              <a:rPr lang="en-US" b="1" dirty="0" smtClean="0">
                <a:latin typeface="Arial" pitchFamily="34" charset="0"/>
                <a:cs typeface="Arial" pitchFamily="34" charset="0"/>
              </a:rPr>
              <a:t>.4. PHÂN CỤM DỮ LIỆU VỚI GIẢI THUẬT HAC</a:t>
            </a:r>
          </a:p>
          <a:p>
            <a:pPr algn="ctr">
              <a:spcBef>
                <a:spcPct val="0"/>
              </a:spcBef>
              <a:buFont typeface="Wingdings 2" pitchFamily="18" charset="2"/>
              <a:buNone/>
            </a:pPr>
            <a:r>
              <a:rPr lang="en-US" b="1" i="1" dirty="0" smtClean="0">
                <a:latin typeface="Arial" pitchFamily="34" charset="0"/>
                <a:cs typeface="Arial" pitchFamily="34" charset="0"/>
              </a:rPr>
              <a:t>(</a:t>
            </a:r>
            <a:r>
              <a:rPr lang="en-US" b="1" i="1" dirty="0" err="1" smtClean="0">
                <a:latin typeface="Arial" pitchFamily="34" charset="0"/>
                <a:cs typeface="Arial" pitchFamily="34" charset="0"/>
              </a:rPr>
              <a:t>Phân</a:t>
            </a:r>
            <a:r>
              <a:rPr lang="en-US" b="1" i="1" dirty="0" smtClean="0">
                <a:latin typeface="Arial" pitchFamily="34" charset="0"/>
                <a:cs typeface="Arial" pitchFamily="34" charset="0"/>
              </a:rPr>
              <a:t> </a:t>
            </a:r>
            <a:r>
              <a:rPr lang="en-US" b="1" i="1" dirty="0" err="1" smtClean="0">
                <a:latin typeface="Arial" pitchFamily="34" charset="0"/>
                <a:cs typeface="Arial" pitchFamily="34" charset="0"/>
              </a:rPr>
              <a:t>cụm</a:t>
            </a:r>
            <a:r>
              <a:rPr lang="en-US" b="1" i="1" dirty="0" smtClean="0">
                <a:latin typeface="Arial" pitchFamily="34" charset="0"/>
                <a:cs typeface="Arial" pitchFamily="34" charset="0"/>
              </a:rPr>
              <a:t> </a:t>
            </a:r>
            <a:r>
              <a:rPr lang="en-US" b="1" i="1" dirty="0" err="1" smtClean="0">
                <a:latin typeface="Arial" pitchFamily="34" charset="0"/>
                <a:cs typeface="Arial" pitchFamily="34" charset="0"/>
              </a:rPr>
              <a:t>từ</a:t>
            </a:r>
            <a:r>
              <a:rPr lang="en-US" b="1" i="1" dirty="0" smtClean="0">
                <a:latin typeface="Arial" pitchFamily="34" charset="0"/>
                <a:cs typeface="Arial" pitchFamily="34" charset="0"/>
              </a:rPr>
              <a:t> </a:t>
            </a:r>
            <a:r>
              <a:rPr lang="en-US" b="1" i="1" dirty="0" err="1" smtClean="0">
                <a:latin typeface="Arial" pitchFamily="34" charset="0"/>
                <a:cs typeface="Arial" pitchFamily="34" charset="0"/>
              </a:rPr>
              <a:t>dưới</a:t>
            </a:r>
            <a:r>
              <a:rPr lang="en-US" b="1" i="1" dirty="0" smtClean="0">
                <a:latin typeface="Arial" pitchFamily="34" charset="0"/>
                <a:cs typeface="Arial" pitchFamily="34" charset="0"/>
              </a:rPr>
              <a:t> </a:t>
            </a:r>
            <a:r>
              <a:rPr lang="en-US" b="1" i="1" dirty="0" err="1" smtClean="0">
                <a:latin typeface="Arial" pitchFamily="34" charset="0"/>
                <a:cs typeface="Arial" pitchFamily="34" charset="0"/>
              </a:rPr>
              <a:t>lên</a:t>
            </a:r>
            <a:r>
              <a:rPr lang="en-US" b="1" i="1" dirty="0" smtClean="0">
                <a:latin typeface="Arial" pitchFamily="34" charset="0"/>
                <a:cs typeface="Arial" pitchFamily="34" charset="0"/>
              </a:rPr>
              <a:t>)</a:t>
            </a:r>
          </a:p>
          <a:p>
            <a:pPr>
              <a:lnSpc>
                <a:spcPct val="150000"/>
              </a:lnSpc>
              <a:spcBef>
                <a:spcPct val="0"/>
              </a:spcBef>
              <a:buFont typeface="Wingdings 2" pitchFamily="18" charset="2"/>
              <a:buNone/>
            </a:pPr>
            <a:r>
              <a:rPr lang="en-US" b="1" dirty="0">
                <a:latin typeface="Arial" pitchFamily="34" charset="0"/>
                <a:cs typeface="Arial" pitchFamily="34" charset="0"/>
              </a:rPr>
              <a:t>4</a:t>
            </a:r>
            <a:r>
              <a:rPr lang="en-US" b="1" dirty="0" smtClean="0">
                <a:latin typeface="Arial" pitchFamily="34" charset="0"/>
                <a:cs typeface="Arial" pitchFamily="34" charset="0"/>
              </a:rPr>
              <a:t>.5. SO SÁNH GIẢI THUẬT K-MEANS VÀ HAC</a:t>
            </a:r>
          </a:p>
          <a:p>
            <a:pPr>
              <a:lnSpc>
                <a:spcPct val="150000"/>
              </a:lnSpc>
              <a:spcBef>
                <a:spcPct val="0"/>
              </a:spcBef>
              <a:buFont typeface="Wingdings 2" pitchFamily="18" charset="2"/>
              <a:buNone/>
            </a:pPr>
            <a:r>
              <a:rPr lang="en-US" b="1" dirty="0">
                <a:latin typeface="Arial" pitchFamily="34" charset="0"/>
                <a:cs typeface="Arial" pitchFamily="34" charset="0"/>
              </a:rPr>
              <a:t>4</a:t>
            </a:r>
            <a:r>
              <a:rPr lang="en-US" b="1" dirty="0" smtClean="0">
                <a:latin typeface="Arial" pitchFamily="34" charset="0"/>
                <a:cs typeface="Arial" pitchFamily="34" charset="0"/>
              </a:rPr>
              <a:t>.6. PHÂN CỤM DỮ LIỆU VỚI PHẦN MỀM WEKA</a:t>
            </a:r>
          </a:p>
        </p:txBody>
      </p:sp>
      <p:sp>
        <p:nvSpPr>
          <p:cNvPr id="4" name="Slide Number Placeholder 3"/>
          <p:cNvSpPr>
            <a:spLocks noGrp="1"/>
          </p:cNvSpPr>
          <p:nvPr>
            <p:ph type="sldNum" sz="quarter" idx="12"/>
          </p:nvPr>
        </p:nvSpPr>
        <p:spPr/>
        <p:txBody>
          <a:bodyPr/>
          <a:lstStyle/>
          <a:p>
            <a:pPr>
              <a:defRPr/>
            </a:pPr>
            <a:fld id="{BA004B19-5401-410E-8B83-AEDC9CCB148A}"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73A9276-7146-4170-8D10-C5BB2251BA46}" type="slidenum">
              <a:rPr lang="en-US" smtClean="0"/>
              <a:pPr>
                <a:defRPr/>
              </a:pPr>
              <a:t>20</a:t>
            </a:fld>
            <a:endParaRPr lang="en-US"/>
          </a:p>
        </p:txBody>
      </p:sp>
      <p:sp>
        <p:nvSpPr>
          <p:cNvPr id="5" name="Content Placeholder 2"/>
          <p:cNvSpPr>
            <a:spLocks noGrp="1"/>
          </p:cNvSpPr>
          <p:nvPr>
            <p:ph sz="quarter" idx="1"/>
          </p:nvPr>
        </p:nvSpPr>
        <p:spPr>
          <a:xfrm>
            <a:off x="304800" y="228600"/>
            <a:ext cx="8686800" cy="2819400"/>
          </a:xfrm>
        </p:spPr>
        <p:txBody>
          <a:bodyPr/>
          <a:lstStyle/>
          <a:p>
            <a:pPr>
              <a:lnSpc>
                <a:spcPct val="150000"/>
              </a:lnSpc>
              <a:spcBef>
                <a:spcPts val="0"/>
              </a:spcBef>
              <a:buFont typeface="Wingdings 2" pitchFamily="18" charset="2"/>
              <a:buNone/>
              <a:defRPr/>
            </a:pPr>
            <a:r>
              <a:rPr lang="en-US" sz="2000" b="1" dirty="0">
                <a:latin typeface="Arial" pitchFamily="34" charset="0"/>
                <a:cs typeface="Arial" pitchFamily="34" charset="0"/>
              </a:rPr>
              <a:t>4</a:t>
            </a:r>
            <a:r>
              <a:rPr lang="en-US" sz="2000" b="1" dirty="0" smtClean="0">
                <a:latin typeface="Arial" pitchFamily="34" charset="0"/>
                <a:cs typeface="Arial" pitchFamily="34" charset="0"/>
              </a:rPr>
              <a:t>.4.2. </a:t>
            </a:r>
            <a:r>
              <a:rPr lang="en-US" sz="2000" b="1" dirty="0" err="1" smtClean="0">
                <a:latin typeface="Arial" pitchFamily="34" charset="0"/>
                <a:cs typeface="Arial" pitchFamily="34" charset="0"/>
              </a:rPr>
              <a:t>Độ</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đo</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khoảng</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cách</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giữa</a:t>
            </a:r>
            <a:r>
              <a:rPr lang="en-US" sz="2000" b="1" dirty="0" smtClean="0">
                <a:latin typeface="Arial" pitchFamily="34" charset="0"/>
                <a:cs typeface="Arial" pitchFamily="34" charset="0"/>
              </a:rPr>
              <a:t> 02 </a:t>
            </a:r>
            <a:r>
              <a:rPr lang="en-US" sz="2000" b="1" dirty="0" err="1" smtClean="0">
                <a:latin typeface="Arial" pitchFamily="34" charset="0"/>
                <a:cs typeface="Arial" pitchFamily="34" charset="0"/>
              </a:rPr>
              <a:t>cụm</a:t>
            </a:r>
            <a:endParaRPr lang="en-US" sz="2000" b="1" dirty="0" smtClean="0">
              <a:latin typeface="Arial" pitchFamily="34" charset="0"/>
              <a:cs typeface="Arial" pitchFamily="34" charset="0"/>
            </a:endParaRPr>
          </a:p>
          <a:p>
            <a:pPr marL="457200" indent="-457200">
              <a:lnSpc>
                <a:spcPct val="150000"/>
              </a:lnSpc>
              <a:spcBef>
                <a:spcPts val="0"/>
              </a:spcBef>
              <a:buNone/>
              <a:defRPr/>
            </a:pPr>
            <a:r>
              <a:rPr lang="en-US" sz="2000" b="1" i="1" dirty="0" smtClean="0">
                <a:latin typeface="Arial" pitchFamily="34" charset="0"/>
                <a:cs typeface="Arial" pitchFamily="34" charset="0"/>
              </a:rPr>
              <a:t>A. </a:t>
            </a:r>
            <a:r>
              <a:rPr lang="en-US" sz="2000" b="1" i="1" dirty="0" err="1" smtClean="0">
                <a:latin typeface="Arial" pitchFamily="34" charset="0"/>
                <a:cs typeface="Arial" pitchFamily="34" charset="0"/>
              </a:rPr>
              <a:t>Độ</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đo</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khoảng</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cách</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gần</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nhất</a:t>
            </a:r>
            <a:r>
              <a:rPr lang="en-US" sz="2000" b="1" i="1" dirty="0" smtClean="0">
                <a:latin typeface="Arial" pitchFamily="34" charset="0"/>
                <a:cs typeface="Arial" pitchFamily="34" charset="0"/>
              </a:rPr>
              <a:t> (single-link)</a:t>
            </a:r>
          </a:p>
          <a:p>
            <a:pPr marL="0" indent="0" algn="just">
              <a:lnSpc>
                <a:spcPct val="150000"/>
              </a:lnSpc>
              <a:spcBef>
                <a:spcPts val="0"/>
              </a:spcBef>
              <a:buNone/>
              <a:defRPr/>
            </a:pPr>
            <a:r>
              <a:rPr lang="en-US" sz="2000" b="1" dirty="0" err="1" smtClean="0">
                <a:solidFill>
                  <a:srgbClr val="FF0000"/>
                </a:solidFill>
                <a:latin typeface="Arial" pitchFamily="34" charset="0"/>
                <a:cs typeface="Arial" pitchFamily="34" charset="0"/>
              </a:rPr>
              <a:t>Khoảng</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cách</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giữa</a:t>
            </a:r>
            <a:r>
              <a:rPr lang="en-US" sz="2000" b="1" dirty="0" smtClean="0">
                <a:solidFill>
                  <a:srgbClr val="FF0000"/>
                </a:solidFill>
                <a:latin typeface="Arial" pitchFamily="34" charset="0"/>
                <a:cs typeface="Arial" pitchFamily="34" charset="0"/>
              </a:rPr>
              <a:t> 02 </a:t>
            </a:r>
            <a:r>
              <a:rPr lang="en-US" sz="2000" b="1" dirty="0" err="1" smtClean="0">
                <a:solidFill>
                  <a:srgbClr val="FF0000"/>
                </a:solidFill>
                <a:latin typeface="Arial" pitchFamily="34" charset="0"/>
                <a:cs typeface="Arial" pitchFamily="34" charset="0"/>
              </a:rPr>
              <a:t>cụm</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được</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xác</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định</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là</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khoảng</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cách</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giữa</a:t>
            </a:r>
            <a:r>
              <a:rPr lang="en-US" sz="2000" b="1" dirty="0" smtClean="0">
                <a:solidFill>
                  <a:srgbClr val="FF0000"/>
                </a:solidFill>
                <a:latin typeface="Arial" pitchFamily="34" charset="0"/>
                <a:cs typeface="Arial" pitchFamily="34" charset="0"/>
              </a:rPr>
              <a:t> 02 </a:t>
            </a:r>
            <a:r>
              <a:rPr lang="en-US" sz="2000" b="1" dirty="0" err="1" smtClean="0">
                <a:solidFill>
                  <a:srgbClr val="FF0000"/>
                </a:solidFill>
                <a:latin typeface="Arial" pitchFamily="34" charset="0"/>
                <a:cs typeface="Arial" pitchFamily="34" charset="0"/>
              </a:rPr>
              <a:t>phần</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tử</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gần</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nhau</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nhất</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của</a:t>
            </a:r>
            <a:r>
              <a:rPr lang="en-US" sz="2000" b="1" dirty="0" smtClean="0">
                <a:solidFill>
                  <a:srgbClr val="FF0000"/>
                </a:solidFill>
                <a:latin typeface="Arial" pitchFamily="34" charset="0"/>
                <a:cs typeface="Arial" pitchFamily="34" charset="0"/>
              </a:rPr>
              <a:t> 02 </a:t>
            </a:r>
            <a:r>
              <a:rPr lang="en-US" sz="2000" b="1" dirty="0" err="1" smtClean="0">
                <a:solidFill>
                  <a:srgbClr val="FF0000"/>
                </a:solidFill>
                <a:latin typeface="Arial" pitchFamily="34" charset="0"/>
                <a:cs typeface="Arial" pitchFamily="34" charset="0"/>
              </a:rPr>
              <a:t>cụm</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đó</a:t>
            </a:r>
            <a:r>
              <a:rPr lang="en-US" sz="2000" b="1" dirty="0" smtClean="0">
                <a:solidFill>
                  <a:srgbClr val="FF0000"/>
                </a:solidFill>
                <a:latin typeface="Arial" pitchFamily="34" charset="0"/>
                <a:cs typeface="Arial" pitchFamily="34" charset="0"/>
              </a:rPr>
              <a:t>:</a:t>
            </a:r>
          </a:p>
          <a:p>
            <a:pPr marL="457200" indent="-457200">
              <a:lnSpc>
                <a:spcPct val="150000"/>
              </a:lnSpc>
              <a:spcBef>
                <a:spcPts val="0"/>
              </a:spcBef>
              <a:buNone/>
              <a:defRPr/>
            </a:pPr>
            <a:endParaRPr lang="en-US" sz="2000" b="1" dirty="0" smtClean="0">
              <a:latin typeface="Arial" pitchFamily="34" charset="0"/>
              <a:cs typeface="Arial" pitchFamily="34" charset="0"/>
            </a:endParaRPr>
          </a:p>
          <a:p>
            <a:pPr marL="457200" indent="-457200">
              <a:lnSpc>
                <a:spcPct val="150000"/>
              </a:lnSpc>
              <a:spcBef>
                <a:spcPts val="0"/>
              </a:spcBef>
              <a:buNone/>
              <a:defRPr/>
            </a:pPr>
            <a:endParaRPr lang="en-US" sz="2000" b="1" dirty="0" smtClean="0">
              <a:latin typeface="Arial" pitchFamily="34" charset="0"/>
              <a:cs typeface="Arial" pitchFamily="34" charset="0"/>
            </a:endParaRPr>
          </a:p>
          <a:p>
            <a:pPr marL="457200" indent="-457200">
              <a:lnSpc>
                <a:spcPct val="150000"/>
              </a:lnSpc>
              <a:spcBef>
                <a:spcPts val="0"/>
              </a:spcBef>
              <a:buNone/>
              <a:defRPr/>
            </a:pPr>
            <a:endParaRPr lang="en-US" sz="2000" b="1" i="1" dirty="0" smtClean="0">
              <a:latin typeface="Arial" pitchFamily="34" charset="0"/>
              <a:cs typeface="Arial" pitchFamily="34" charset="0"/>
            </a:endParaRPr>
          </a:p>
        </p:txBody>
      </p:sp>
      <p:sp>
        <p:nvSpPr>
          <p:cNvPr id="6" name="Oval 5"/>
          <p:cNvSpPr/>
          <p:nvPr/>
        </p:nvSpPr>
        <p:spPr>
          <a:xfrm>
            <a:off x="1981200" y="40386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2667000" y="41148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2209800" y="49530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1676400" y="46482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2209800" y="44958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3352800" y="43434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2743200" y="48006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1524000" y="3581400"/>
            <a:ext cx="2209800" cy="18288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486400" y="39624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6172200" y="40386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5410200" y="50292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4876800" y="44196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5715000" y="44196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6781800" y="44196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6248400" y="47244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4572000" y="3581400"/>
            <a:ext cx="2667000" cy="18288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Arrow Connector 23"/>
          <p:cNvCxnSpPr/>
          <p:nvPr/>
        </p:nvCxnSpPr>
        <p:spPr>
          <a:xfrm>
            <a:off x="3581400" y="4495800"/>
            <a:ext cx="1295400" cy="76200"/>
          </a:xfrm>
          <a:prstGeom prst="straightConnector1">
            <a:avLst/>
          </a:prstGeom>
          <a:ln w="3810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2362200" y="5410200"/>
            <a:ext cx="457200" cy="369332"/>
          </a:xfrm>
          <a:prstGeom prst="rect">
            <a:avLst/>
          </a:prstGeom>
          <a:noFill/>
        </p:spPr>
        <p:txBody>
          <a:bodyPr wrap="square" rtlCol="0">
            <a:spAutoFit/>
          </a:bodyPr>
          <a:lstStyle/>
          <a:p>
            <a:r>
              <a:rPr lang="en-US" b="1" dirty="0" smtClean="0"/>
              <a:t>S</a:t>
            </a:r>
            <a:r>
              <a:rPr lang="en-US" b="1" baseline="-25000" dirty="0" smtClean="0"/>
              <a:t>1</a:t>
            </a:r>
            <a:endParaRPr lang="en-US" b="1" dirty="0"/>
          </a:p>
        </p:txBody>
      </p:sp>
      <p:sp>
        <p:nvSpPr>
          <p:cNvPr id="26" name="TextBox 25"/>
          <p:cNvSpPr txBox="1"/>
          <p:nvPr/>
        </p:nvSpPr>
        <p:spPr>
          <a:xfrm>
            <a:off x="5791200" y="5486400"/>
            <a:ext cx="457200" cy="369332"/>
          </a:xfrm>
          <a:prstGeom prst="rect">
            <a:avLst/>
          </a:prstGeom>
          <a:noFill/>
        </p:spPr>
        <p:txBody>
          <a:bodyPr wrap="square" rtlCol="0">
            <a:spAutoFit/>
          </a:bodyPr>
          <a:lstStyle/>
          <a:p>
            <a:r>
              <a:rPr lang="en-US" b="1" dirty="0" smtClean="0"/>
              <a:t>S</a:t>
            </a:r>
            <a:r>
              <a:rPr lang="en-US" b="1" baseline="-25000" dirty="0" smtClean="0"/>
              <a:t>2</a:t>
            </a:r>
            <a:endParaRPr lang="en-US" b="1" dirty="0"/>
          </a:p>
        </p:txBody>
      </p:sp>
      <p:graphicFrame>
        <p:nvGraphicFramePr>
          <p:cNvPr id="27" name="Object 26"/>
          <p:cNvGraphicFramePr>
            <a:graphicFrameLocks noChangeAspect="1"/>
          </p:cNvGraphicFramePr>
          <p:nvPr/>
        </p:nvGraphicFramePr>
        <p:xfrm>
          <a:off x="1981200" y="2133600"/>
          <a:ext cx="4533900" cy="914400"/>
        </p:xfrm>
        <a:graphic>
          <a:graphicData uri="http://schemas.openxmlformats.org/presentationml/2006/ole">
            <mc:AlternateContent xmlns:mc="http://schemas.openxmlformats.org/markup-compatibility/2006">
              <mc:Choice xmlns:v="urn:schemas-microsoft-com:vml" Requires="v">
                <p:oleObj spid="_x0000_s92206" name="Equation" r:id="rId3" imgW="1511280" imgH="304560" progId="Equation.DSMT4">
                  <p:embed/>
                </p:oleObj>
              </mc:Choice>
              <mc:Fallback>
                <p:oleObj name="Equation" r:id="rId3" imgW="1511280" imgH="30456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2133600"/>
                        <a:ext cx="4533900"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73A9276-7146-4170-8D10-C5BB2251BA46}" type="slidenum">
              <a:rPr lang="en-US" smtClean="0"/>
              <a:pPr>
                <a:defRPr/>
              </a:pPr>
              <a:t>21</a:t>
            </a:fld>
            <a:endParaRPr lang="en-US"/>
          </a:p>
        </p:txBody>
      </p:sp>
      <p:sp>
        <p:nvSpPr>
          <p:cNvPr id="5" name="Content Placeholder 2"/>
          <p:cNvSpPr>
            <a:spLocks noGrp="1"/>
          </p:cNvSpPr>
          <p:nvPr>
            <p:ph sz="quarter" idx="1"/>
          </p:nvPr>
        </p:nvSpPr>
        <p:spPr>
          <a:xfrm>
            <a:off x="304800" y="228600"/>
            <a:ext cx="8686800" cy="2438400"/>
          </a:xfrm>
        </p:spPr>
        <p:txBody>
          <a:bodyPr/>
          <a:lstStyle/>
          <a:p>
            <a:pPr algn="just">
              <a:lnSpc>
                <a:spcPct val="150000"/>
              </a:lnSpc>
              <a:spcBef>
                <a:spcPts val="0"/>
              </a:spcBef>
              <a:buFont typeface="Wingdings 2" pitchFamily="18" charset="2"/>
              <a:buNone/>
              <a:defRPr/>
            </a:pPr>
            <a:r>
              <a:rPr lang="en-US" sz="2000" b="1" dirty="0">
                <a:latin typeface="Arial" pitchFamily="34" charset="0"/>
                <a:cs typeface="Arial" pitchFamily="34" charset="0"/>
              </a:rPr>
              <a:t>4</a:t>
            </a:r>
            <a:r>
              <a:rPr lang="en-US" sz="2000" b="1" dirty="0" smtClean="0">
                <a:latin typeface="Arial" pitchFamily="34" charset="0"/>
                <a:cs typeface="Arial" pitchFamily="34" charset="0"/>
              </a:rPr>
              <a:t>.4.2. </a:t>
            </a:r>
            <a:r>
              <a:rPr lang="en-US" sz="2000" b="1" dirty="0" err="1" smtClean="0">
                <a:latin typeface="Arial" pitchFamily="34" charset="0"/>
                <a:cs typeface="Arial" pitchFamily="34" charset="0"/>
              </a:rPr>
              <a:t>Độ</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đo</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khoảng</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cách</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giữa</a:t>
            </a:r>
            <a:r>
              <a:rPr lang="en-US" sz="2000" b="1" dirty="0" smtClean="0">
                <a:latin typeface="Arial" pitchFamily="34" charset="0"/>
                <a:cs typeface="Arial" pitchFamily="34" charset="0"/>
              </a:rPr>
              <a:t> 02 </a:t>
            </a:r>
            <a:r>
              <a:rPr lang="en-US" sz="2000" b="1" dirty="0" err="1" smtClean="0">
                <a:latin typeface="Arial" pitchFamily="34" charset="0"/>
                <a:cs typeface="Arial" pitchFamily="34" charset="0"/>
              </a:rPr>
              <a:t>cụm</a:t>
            </a:r>
            <a:endParaRPr lang="en-US" sz="2000" b="1" dirty="0" smtClean="0">
              <a:latin typeface="Arial" pitchFamily="34" charset="0"/>
              <a:cs typeface="Arial" pitchFamily="34" charset="0"/>
            </a:endParaRPr>
          </a:p>
          <a:p>
            <a:pPr marL="457200" indent="-457200" algn="just">
              <a:lnSpc>
                <a:spcPct val="150000"/>
              </a:lnSpc>
              <a:spcBef>
                <a:spcPts val="0"/>
              </a:spcBef>
              <a:buNone/>
              <a:defRPr/>
            </a:pPr>
            <a:r>
              <a:rPr lang="en-US" sz="2000" b="1" i="1" dirty="0" smtClean="0">
                <a:latin typeface="Arial" pitchFamily="34" charset="0"/>
                <a:cs typeface="Arial" pitchFamily="34" charset="0"/>
              </a:rPr>
              <a:t>B. </a:t>
            </a:r>
            <a:r>
              <a:rPr lang="en-US" sz="2000" b="1" i="1" dirty="0" err="1" smtClean="0">
                <a:latin typeface="Arial" pitchFamily="34" charset="0"/>
                <a:cs typeface="Arial" pitchFamily="34" charset="0"/>
              </a:rPr>
              <a:t>Độ</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đo</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khoảng</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cách</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xa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nhất</a:t>
            </a:r>
            <a:r>
              <a:rPr lang="en-US" sz="2000" b="1" i="1" dirty="0" smtClean="0">
                <a:latin typeface="Arial" pitchFamily="34" charset="0"/>
                <a:cs typeface="Arial" pitchFamily="34" charset="0"/>
              </a:rPr>
              <a:t> (complete-link)</a:t>
            </a:r>
          </a:p>
          <a:p>
            <a:pPr marL="0" indent="0" algn="just">
              <a:lnSpc>
                <a:spcPct val="150000"/>
              </a:lnSpc>
              <a:spcBef>
                <a:spcPts val="0"/>
              </a:spcBef>
              <a:buNone/>
              <a:defRPr/>
            </a:pPr>
            <a:r>
              <a:rPr lang="en-US" sz="2000" b="1" dirty="0" err="1" smtClean="0">
                <a:solidFill>
                  <a:srgbClr val="FF0000"/>
                </a:solidFill>
                <a:latin typeface="Arial" pitchFamily="34" charset="0"/>
                <a:cs typeface="Arial" pitchFamily="34" charset="0"/>
              </a:rPr>
              <a:t>Khoảng</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cách</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giữa</a:t>
            </a:r>
            <a:r>
              <a:rPr lang="en-US" sz="2000" b="1" dirty="0" smtClean="0">
                <a:solidFill>
                  <a:srgbClr val="FF0000"/>
                </a:solidFill>
                <a:latin typeface="Arial" pitchFamily="34" charset="0"/>
                <a:cs typeface="Arial" pitchFamily="34" charset="0"/>
              </a:rPr>
              <a:t> 02 </a:t>
            </a:r>
            <a:r>
              <a:rPr lang="en-US" sz="2000" b="1" dirty="0" err="1" smtClean="0">
                <a:solidFill>
                  <a:srgbClr val="FF0000"/>
                </a:solidFill>
                <a:latin typeface="Arial" pitchFamily="34" charset="0"/>
                <a:cs typeface="Arial" pitchFamily="34" charset="0"/>
              </a:rPr>
              <a:t>cụm</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được</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xác</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định</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là</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khoảng</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cách</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giữa</a:t>
            </a:r>
            <a:r>
              <a:rPr lang="en-US" sz="2000" b="1" dirty="0" smtClean="0">
                <a:solidFill>
                  <a:srgbClr val="FF0000"/>
                </a:solidFill>
                <a:latin typeface="Arial" pitchFamily="34" charset="0"/>
                <a:cs typeface="Arial" pitchFamily="34" charset="0"/>
              </a:rPr>
              <a:t> 02 </a:t>
            </a:r>
            <a:r>
              <a:rPr lang="en-US" sz="2000" b="1" dirty="0" err="1" smtClean="0">
                <a:solidFill>
                  <a:srgbClr val="FF0000"/>
                </a:solidFill>
                <a:latin typeface="Arial" pitchFamily="34" charset="0"/>
                <a:cs typeface="Arial" pitchFamily="34" charset="0"/>
              </a:rPr>
              <a:t>phần</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tử</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xa</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nhau</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nhất</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của</a:t>
            </a:r>
            <a:r>
              <a:rPr lang="en-US" sz="2000" b="1" dirty="0" smtClean="0">
                <a:solidFill>
                  <a:srgbClr val="FF0000"/>
                </a:solidFill>
                <a:latin typeface="Arial" pitchFamily="34" charset="0"/>
                <a:cs typeface="Arial" pitchFamily="34" charset="0"/>
              </a:rPr>
              <a:t> 02 </a:t>
            </a:r>
            <a:r>
              <a:rPr lang="en-US" sz="2000" b="1" dirty="0" err="1" smtClean="0">
                <a:solidFill>
                  <a:srgbClr val="FF0000"/>
                </a:solidFill>
                <a:latin typeface="Arial" pitchFamily="34" charset="0"/>
                <a:cs typeface="Arial" pitchFamily="34" charset="0"/>
              </a:rPr>
              <a:t>cụm</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đó</a:t>
            </a:r>
            <a:r>
              <a:rPr lang="en-US" sz="2000" b="1" dirty="0" smtClean="0">
                <a:solidFill>
                  <a:srgbClr val="FF0000"/>
                </a:solidFill>
                <a:latin typeface="Arial" pitchFamily="34" charset="0"/>
                <a:cs typeface="Arial" pitchFamily="34" charset="0"/>
              </a:rPr>
              <a:t>:</a:t>
            </a:r>
          </a:p>
          <a:p>
            <a:pPr marL="457200" indent="-457200" algn="just">
              <a:lnSpc>
                <a:spcPct val="150000"/>
              </a:lnSpc>
              <a:spcBef>
                <a:spcPts val="0"/>
              </a:spcBef>
              <a:buNone/>
              <a:defRPr/>
            </a:pPr>
            <a:endParaRPr lang="en-US" sz="2000" b="1" dirty="0" smtClean="0">
              <a:latin typeface="Arial" pitchFamily="34" charset="0"/>
              <a:cs typeface="Arial" pitchFamily="34" charset="0"/>
            </a:endParaRPr>
          </a:p>
          <a:p>
            <a:pPr marL="457200" indent="-457200" algn="just">
              <a:lnSpc>
                <a:spcPct val="150000"/>
              </a:lnSpc>
              <a:spcBef>
                <a:spcPts val="0"/>
              </a:spcBef>
              <a:buNone/>
              <a:defRPr/>
            </a:pPr>
            <a:endParaRPr lang="en-US" sz="2000" b="1" dirty="0" smtClean="0">
              <a:latin typeface="Arial" pitchFamily="34" charset="0"/>
              <a:cs typeface="Arial" pitchFamily="34" charset="0"/>
            </a:endParaRPr>
          </a:p>
          <a:p>
            <a:pPr marL="457200" indent="-457200" algn="just">
              <a:lnSpc>
                <a:spcPct val="150000"/>
              </a:lnSpc>
              <a:spcBef>
                <a:spcPts val="0"/>
              </a:spcBef>
              <a:buNone/>
              <a:defRPr/>
            </a:pPr>
            <a:endParaRPr lang="en-US" sz="2000" b="1" i="1" dirty="0" smtClean="0">
              <a:latin typeface="Arial" pitchFamily="34" charset="0"/>
              <a:cs typeface="Arial" pitchFamily="34" charset="0"/>
            </a:endParaRPr>
          </a:p>
        </p:txBody>
      </p:sp>
      <p:sp>
        <p:nvSpPr>
          <p:cNvPr id="6" name="Oval 5"/>
          <p:cNvSpPr/>
          <p:nvPr/>
        </p:nvSpPr>
        <p:spPr>
          <a:xfrm>
            <a:off x="2057400" y="4355068"/>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2743200" y="4431268"/>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2286000" y="5269468"/>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1752600" y="4964668"/>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2286000" y="4812268"/>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3429000" y="4659868"/>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2819400" y="5117068"/>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1600200" y="3897868"/>
            <a:ext cx="2209800" cy="18288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562600" y="4278868"/>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6248400" y="4355068"/>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5486400" y="5345668"/>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4953000" y="4736068"/>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5791200" y="4736068"/>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6858000" y="4736068"/>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6324600" y="5040868"/>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4648200" y="3897868"/>
            <a:ext cx="2667000" cy="18288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Arrow Connector 23"/>
          <p:cNvCxnSpPr>
            <a:endCxn id="19" idx="2"/>
          </p:cNvCxnSpPr>
          <p:nvPr/>
        </p:nvCxnSpPr>
        <p:spPr>
          <a:xfrm flipV="1">
            <a:off x="1981200" y="4850368"/>
            <a:ext cx="4876800" cy="266700"/>
          </a:xfrm>
          <a:prstGeom prst="straightConnector1">
            <a:avLst/>
          </a:prstGeom>
          <a:ln w="3810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2438400" y="5726668"/>
            <a:ext cx="457200" cy="369332"/>
          </a:xfrm>
          <a:prstGeom prst="rect">
            <a:avLst/>
          </a:prstGeom>
          <a:noFill/>
        </p:spPr>
        <p:txBody>
          <a:bodyPr wrap="square" rtlCol="0">
            <a:spAutoFit/>
          </a:bodyPr>
          <a:lstStyle/>
          <a:p>
            <a:r>
              <a:rPr lang="en-US" b="1" dirty="0" smtClean="0"/>
              <a:t>S</a:t>
            </a:r>
            <a:r>
              <a:rPr lang="en-US" b="1" baseline="-25000" dirty="0" smtClean="0"/>
              <a:t>1</a:t>
            </a:r>
            <a:endParaRPr lang="en-US" b="1" dirty="0"/>
          </a:p>
        </p:txBody>
      </p:sp>
      <p:sp>
        <p:nvSpPr>
          <p:cNvPr id="26" name="TextBox 25"/>
          <p:cNvSpPr txBox="1"/>
          <p:nvPr/>
        </p:nvSpPr>
        <p:spPr>
          <a:xfrm>
            <a:off x="5867400" y="5802868"/>
            <a:ext cx="457200" cy="369332"/>
          </a:xfrm>
          <a:prstGeom prst="rect">
            <a:avLst/>
          </a:prstGeom>
          <a:noFill/>
        </p:spPr>
        <p:txBody>
          <a:bodyPr wrap="square" rtlCol="0">
            <a:spAutoFit/>
          </a:bodyPr>
          <a:lstStyle/>
          <a:p>
            <a:r>
              <a:rPr lang="en-US" b="1" dirty="0" smtClean="0"/>
              <a:t>S</a:t>
            </a:r>
            <a:r>
              <a:rPr lang="en-US" b="1" baseline="-25000" dirty="0" smtClean="0"/>
              <a:t>2</a:t>
            </a:r>
            <a:endParaRPr lang="en-US" b="1" dirty="0"/>
          </a:p>
        </p:txBody>
      </p:sp>
      <p:graphicFrame>
        <p:nvGraphicFramePr>
          <p:cNvPr id="27" name="Object 26"/>
          <p:cNvGraphicFramePr>
            <a:graphicFrameLocks noChangeAspect="1"/>
          </p:cNvGraphicFramePr>
          <p:nvPr/>
        </p:nvGraphicFramePr>
        <p:xfrm>
          <a:off x="2247900" y="2171700"/>
          <a:ext cx="4533900" cy="952500"/>
        </p:xfrm>
        <a:graphic>
          <a:graphicData uri="http://schemas.openxmlformats.org/presentationml/2006/ole">
            <mc:AlternateContent xmlns:mc="http://schemas.openxmlformats.org/markup-compatibility/2006">
              <mc:Choice xmlns:v="urn:schemas-microsoft-com:vml" Requires="v">
                <p:oleObj spid="_x0000_s93230" name="Equation" r:id="rId3" imgW="1511280" imgH="317160" progId="Equation.DSMT4">
                  <p:embed/>
                </p:oleObj>
              </mc:Choice>
              <mc:Fallback>
                <p:oleObj name="Equation" r:id="rId3" imgW="1511280" imgH="31716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47900" y="2171700"/>
                        <a:ext cx="4533900" cy="952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73A9276-7146-4170-8D10-C5BB2251BA46}" type="slidenum">
              <a:rPr lang="en-US" smtClean="0"/>
              <a:pPr>
                <a:defRPr/>
              </a:pPr>
              <a:t>22</a:t>
            </a:fld>
            <a:endParaRPr lang="en-US"/>
          </a:p>
        </p:txBody>
      </p:sp>
      <p:sp>
        <p:nvSpPr>
          <p:cNvPr id="5" name="Content Placeholder 2"/>
          <p:cNvSpPr>
            <a:spLocks noGrp="1"/>
          </p:cNvSpPr>
          <p:nvPr>
            <p:ph sz="quarter" idx="1"/>
          </p:nvPr>
        </p:nvSpPr>
        <p:spPr>
          <a:xfrm>
            <a:off x="304800" y="228600"/>
            <a:ext cx="8686800" cy="2438400"/>
          </a:xfrm>
        </p:spPr>
        <p:txBody>
          <a:bodyPr/>
          <a:lstStyle/>
          <a:p>
            <a:pPr algn="just">
              <a:lnSpc>
                <a:spcPct val="150000"/>
              </a:lnSpc>
              <a:spcBef>
                <a:spcPts val="0"/>
              </a:spcBef>
              <a:buFont typeface="Wingdings 2" pitchFamily="18" charset="2"/>
              <a:buNone/>
              <a:defRPr/>
            </a:pPr>
            <a:r>
              <a:rPr lang="en-US" sz="2000" b="1" dirty="0">
                <a:latin typeface="Arial" pitchFamily="34" charset="0"/>
                <a:cs typeface="Arial" pitchFamily="34" charset="0"/>
              </a:rPr>
              <a:t>4</a:t>
            </a:r>
            <a:r>
              <a:rPr lang="en-US" sz="2000" b="1" dirty="0" smtClean="0">
                <a:latin typeface="Arial" pitchFamily="34" charset="0"/>
                <a:cs typeface="Arial" pitchFamily="34" charset="0"/>
              </a:rPr>
              <a:t>.4.2. </a:t>
            </a:r>
            <a:r>
              <a:rPr lang="en-US" sz="2000" b="1" dirty="0" err="1" smtClean="0">
                <a:latin typeface="Arial" pitchFamily="34" charset="0"/>
                <a:cs typeface="Arial" pitchFamily="34" charset="0"/>
              </a:rPr>
              <a:t>Độ</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đo</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khoảng</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cách</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giữa</a:t>
            </a:r>
            <a:r>
              <a:rPr lang="en-US" sz="2000" b="1" dirty="0" smtClean="0">
                <a:latin typeface="Arial" pitchFamily="34" charset="0"/>
                <a:cs typeface="Arial" pitchFamily="34" charset="0"/>
              </a:rPr>
              <a:t> 02 </a:t>
            </a:r>
            <a:r>
              <a:rPr lang="en-US" sz="2000" b="1" dirty="0" err="1" smtClean="0">
                <a:latin typeface="Arial" pitchFamily="34" charset="0"/>
                <a:cs typeface="Arial" pitchFamily="34" charset="0"/>
              </a:rPr>
              <a:t>cụm</a:t>
            </a:r>
            <a:endParaRPr lang="en-US" sz="2000" b="1" dirty="0" smtClean="0">
              <a:latin typeface="Arial" pitchFamily="34" charset="0"/>
              <a:cs typeface="Arial" pitchFamily="34" charset="0"/>
            </a:endParaRPr>
          </a:p>
          <a:p>
            <a:pPr marL="457200" indent="-457200" algn="just">
              <a:lnSpc>
                <a:spcPct val="150000"/>
              </a:lnSpc>
              <a:spcBef>
                <a:spcPts val="0"/>
              </a:spcBef>
              <a:buNone/>
              <a:defRPr/>
            </a:pPr>
            <a:r>
              <a:rPr lang="en-US" sz="2000" b="1" i="1" dirty="0" smtClean="0">
                <a:latin typeface="Arial" pitchFamily="34" charset="0"/>
                <a:cs typeface="Arial" pitchFamily="34" charset="0"/>
              </a:rPr>
              <a:t>C. </a:t>
            </a:r>
            <a:r>
              <a:rPr lang="en-US" sz="2000" b="1" i="1" dirty="0" err="1" smtClean="0">
                <a:latin typeface="Arial" pitchFamily="34" charset="0"/>
                <a:cs typeface="Arial" pitchFamily="34" charset="0"/>
              </a:rPr>
              <a:t>Độ</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đo</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khoảng</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cách</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trọng</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tâm</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centroid</a:t>
            </a:r>
            <a:r>
              <a:rPr lang="en-US" sz="2000" b="1" i="1" dirty="0" smtClean="0">
                <a:latin typeface="Arial" pitchFamily="34" charset="0"/>
                <a:cs typeface="Arial" pitchFamily="34" charset="0"/>
              </a:rPr>
              <a:t>-link)</a:t>
            </a:r>
          </a:p>
          <a:p>
            <a:pPr marL="0" indent="0" algn="just">
              <a:lnSpc>
                <a:spcPct val="150000"/>
              </a:lnSpc>
              <a:spcBef>
                <a:spcPts val="0"/>
              </a:spcBef>
              <a:buNone/>
              <a:defRPr/>
            </a:pPr>
            <a:r>
              <a:rPr lang="en-US" sz="2000" b="1" dirty="0" err="1" smtClean="0">
                <a:solidFill>
                  <a:srgbClr val="FF0000"/>
                </a:solidFill>
                <a:latin typeface="Arial" pitchFamily="34" charset="0"/>
                <a:cs typeface="Arial" pitchFamily="34" charset="0"/>
              </a:rPr>
              <a:t>Khoảng</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cách</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giữa</a:t>
            </a:r>
            <a:r>
              <a:rPr lang="en-US" sz="2000" b="1" dirty="0" smtClean="0">
                <a:solidFill>
                  <a:srgbClr val="FF0000"/>
                </a:solidFill>
                <a:latin typeface="Arial" pitchFamily="34" charset="0"/>
                <a:cs typeface="Arial" pitchFamily="34" charset="0"/>
              </a:rPr>
              <a:t> 02 </a:t>
            </a:r>
            <a:r>
              <a:rPr lang="en-US" sz="2000" b="1" dirty="0" err="1" smtClean="0">
                <a:solidFill>
                  <a:srgbClr val="FF0000"/>
                </a:solidFill>
                <a:latin typeface="Arial" pitchFamily="34" charset="0"/>
                <a:cs typeface="Arial" pitchFamily="34" charset="0"/>
              </a:rPr>
              <a:t>cụm</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được</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xác</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định</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là</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khoảng</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cách</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giữa</a:t>
            </a:r>
            <a:r>
              <a:rPr lang="en-US" sz="2000" b="1" dirty="0" smtClean="0">
                <a:solidFill>
                  <a:srgbClr val="FF0000"/>
                </a:solidFill>
                <a:latin typeface="Arial" pitchFamily="34" charset="0"/>
                <a:cs typeface="Arial" pitchFamily="34" charset="0"/>
              </a:rPr>
              <a:t> 02 </a:t>
            </a:r>
            <a:r>
              <a:rPr lang="en-US" sz="2000" b="1" dirty="0" err="1" smtClean="0">
                <a:solidFill>
                  <a:srgbClr val="FF0000"/>
                </a:solidFill>
                <a:latin typeface="Arial" pitchFamily="34" charset="0"/>
                <a:cs typeface="Arial" pitchFamily="34" charset="0"/>
              </a:rPr>
              <a:t>trọng</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tâm</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của</a:t>
            </a:r>
            <a:r>
              <a:rPr lang="en-US" sz="2000" b="1" dirty="0" smtClean="0">
                <a:solidFill>
                  <a:srgbClr val="FF0000"/>
                </a:solidFill>
                <a:latin typeface="Arial" pitchFamily="34" charset="0"/>
                <a:cs typeface="Arial" pitchFamily="34" charset="0"/>
              </a:rPr>
              <a:t> 02 </a:t>
            </a:r>
            <a:r>
              <a:rPr lang="en-US" sz="2000" b="1" dirty="0" err="1" smtClean="0">
                <a:solidFill>
                  <a:srgbClr val="FF0000"/>
                </a:solidFill>
                <a:latin typeface="Arial" pitchFamily="34" charset="0"/>
                <a:cs typeface="Arial" pitchFamily="34" charset="0"/>
              </a:rPr>
              <a:t>cụm</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đó</a:t>
            </a:r>
            <a:r>
              <a:rPr lang="en-US" sz="2000" b="1" dirty="0" smtClean="0">
                <a:solidFill>
                  <a:srgbClr val="FF0000"/>
                </a:solidFill>
                <a:latin typeface="Arial" pitchFamily="34" charset="0"/>
                <a:cs typeface="Arial" pitchFamily="34" charset="0"/>
              </a:rPr>
              <a:t>:</a:t>
            </a:r>
          </a:p>
          <a:p>
            <a:pPr marL="457200" indent="-457200" algn="just">
              <a:lnSpc>
                <a:spcPct val="150000"/>
              </a:lnSpc>
              <a:spcBef>
                <a:spcPts val="0"/>
              </a:spcBef>
              <a:buNone/>
              <a:defRPr/>
            </a:pPr>
            <a:endParaRPr lang="en-US" sz="2000" b="1" dirty="0" smtClean="0">
              <a:latin typeface="Arial" pitchFamily="34" charset="0"/>
              <a:cs typeface="Arial" pitchFamily="34" charset="0"/>
            </a:endParaRPr>
          </a:p>
          <a:p>
            <a:pPr marL="457200" indent="-457200" algn="just">
              <a:lnSpc>
                <a:spcPct val="150000"/>
              </a:lnSpc>
              <a:spcBef>
                <a:spcPts val="0"/>
              </a:spcBef>
              <a:buNone/>
              <a:defRPr/>
            </a:pPr>
            <a:endParaRPr lang="en-US" sz="2000" b="1" dirty="0" smtClean="0">
              <a:latin typeface="Arial" pitchFamily="34" charset="0"/>
              <a:cs typeface="Arial" pitchFamily="34" charset="0"/>
            </a:endParaRPr>
          </a:p>
          <a:p>
            <a:pPr marL="457200" indent="-457200" algn="just">
              <a:lnSpc>
                <a:spcPct val="150000"/>
              </a:lnSpc>
              <a:spcBef>
                <a:spcPts val="0"/>
              </a:spcBef>
              <a:buNone/>
              <a:defRPr/>
            </a:pPr>
            <a:endParaRPr lang="en-US" sz="2000" b="1" i="1" dirty="0" smtClean="0">
              <a:latin typeface="Arial" pitchFamily="34" charset="0"/>
              <a:cs typeface="Arial" pitchFamily="34" charset="0"/>
            </a:endParaRPr>
          </a:p>
        </p:txBody>
      </p:sp>
      <p:sp>
        <p:nvSpPr>
          <p:cNvPr id="6" name="Oval 5"/>
          <p:cNvSpPr/>
          <p:nvPr/>
        </p:nvSpPr>
        <p:spPr>
          <a:xfrm>
            <a:off x="1905000" y="41148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2667000" y="39624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2209800" y="52578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1676400" y="4888468"/>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3276600" y="42672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2971800" y="51816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1524000" y="3821668"/>
            <a:ext cx="2209800" cy="18288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105400" y="40386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6324600" y="40386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5029200" y="51816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6781800" y="45720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6400800" y="52578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4572000" y="3821668"/>
            <a:ext cx="2667000" cy="18288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Arrow Connector 23"/>
          <p:cNvCxnSpPr>
            <a:endCxn id="29" idx="1"/>
          </p:cNvCxnSpPr>
          <p:nvPr/>
        </p:nvCxnSpPr>
        <p:spPr>
          <a:xfrm>
            <a:off x="2743200" y="4762500"/>
            <a:ext cx="3124200" cy="0"/>
          </a:xfrm>
          <a:prstGeom prst="straightConnector1">
            <a:avLst/>
          </a:prstGeom>
          <a:ln w="3810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2362200" y="5650468"/>
            <a:ext cx="457200" cy="369332"/>
          </a:xfrm>
          <a:prstGeom prst="rect">
            <a:avLst/>
          </a:prstGeom>
          <a:noFill/>
        </p:spPr>
        <p:txBody>
          <a:bodyPr wrap="square" rtlCol="0">
            <a:spAutoFit/>
          </a:bodyPr>
          <a:lstStyle/>
          <a:p>
            <a:r>
              <a:rPr lang="en-US" b="1" dirty="0" smtClean="0"/>
              <a:t>S</a:t>
            </a:r>
            <a:r>
              <a:rPr lang="en-US" b="1" baseline="-25000" dirty="0" smtClean="0"/>
              <a:t>1</a:t>
            </a:r>
            <a:endParaRPr lang="en-US" b="1" dirty="0"/>
          </a:p>
        </p:txBody>
      </p:sp>
      <p:sp>
        <p:nvSpPr>
          <p:cNvPr id="26" name="TextBox 25"/>
          <p:cNvSpPr txBox="1"/>
          <p:nvPr/>
        </p:nvSpPr>
        <p:spPr>
          <a:xfrm>
            <a:off x="5791200" y="5726668"/>
            <a:ext cx="457200" cy="369332"/>
          </a:xfrm>
          <a:prstGeom prst="rect">
            <a:avLst/>
          </a:prstGeom>
          <a:noFill/>
        </p:spPr>
        <p:txBody>
          <a:bodyPr wrap="square" rtlCol="0">
            <a:spAutoFit/>
          </a:bodyPr>
          <a:lstStyle/>
          <a:p>
            <a:r>
              <a:rPr lang="en-US" b="1" dirty="0" smtClean="0"/>
              <a:t>S</a:t>
            </a:r>
            <a:r>
              <a:rPr lang="en-US" b="1" baseline="-25000" dirty="0" smtClean="0"/>
              <a:t>2</a:t>
            </a:r>
            <a:endParaRPr lang="en-US" b="1" dirty="0"/>
          </a:p>
        </p:txBody>
      </p:sp>
      <p:graphicFrame>
        <p:nvGraphicFramePr>
          <p:cNvPr id="27" name="Object 26"/>
          <p:cNvGraphicFramePr>
            <a:graphicFrameLocks noChangeAspect="1"/>
          </p:cNvGraphicFramePr>
          <p:nvPr/>
        </p:nvGraphicFramePr>
        <p:xfrm>
          <a:off x="2362200" y="2209800"/>
          <a:ext cx="3771900" cy="685800"/>
        </p:xfrm>
        <a:graphic>
          <a:graphicData uri="http://schemas.openxmlformats.org/presentationml/2006/ole">
            <mc:AlternateContent xmlns:mc="http://schemas.openxmlformats.org/markup-compatibility/2006">
              <mc:Choice xmlns:v="urn:schemas-microsoft-com:vml" Requires="v">
                <p:oleObj spid="_x0000_s94254" name="Equation" r:id="rId3" imgW="1257120" imgH="228600" progId="Equation.DSMT4">
                  <p:embed/>
                </p:oleObj>
              </mc:Choice>
              <mc:Fallback>
                <p:oleObj name="Equation" r:id="rId3" imgW="1257120" imgH="2286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2200" y="2209800"/>
                        <a:ext cx="3771900"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 name="Cross 27"/>
          <p:cNvSpPr/>
          <p:nvPr/>
        </p:nvSpPr>
        <p:spPr>
          <a:xfrm>
            <a:off x="2514600" y="4648200"/>
            <a:ext cx="228600" cy="2286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Cross 28"/>
          <p:cNvSpPr/>
          <p:nvPr/>
        </p:nvSpPr>
        <p:spPr>
          <a:xfrm>
            <a:off x="5867400" y="4648200"/>
            <a:ext cx="228600" cy="2286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2133600" y="4736068"/>
            <a:ext cx="533400" cy="369332"/>
          </a:xfrm>
          <a:prstGeom prst="rect">
            <a:avLst/>
          </a:prstGeom>
          <a:noFill/>
        </p:spPr>
        <p:txBody>
          <a:bodyPr wrap="square" rtlCol="0">
            <a:spAutoFit/>
          </a:bodyPr>
          <a:lstStyle/>
          <a:p>
            <a:r>
              <a:rPr lang="en-US" b="1" dirty="0" smtClean="0"/>
              <a:t>m</a:t>
            </a:r>
            <a:r>
              <a:rPr lang="en-US" b="1" baseline="-25000" dirty="0" smtClean="0"/>
              <a:t>1</a:t>
            </a:r>
            <a:endParaRPr lang="en-US" b="1" dirty="0"/>
          </a:p>
        </p:txBody>
      </p:sp>
      <p:sp>
        <p:nvSpPr>
          <p:cNvPr id="32" name="TextBox 31"/>
          <p:cNvSpPr txBox="1"/>
          <p:nvPr/>
        </p:nvSpPr>
        <p:spPr>
          <a:xfrm>
            <a:off x="5791200" y="4800600"/>
            <a:ext cx="533400" cy="369332"/>
          </a:xfrm>
          <a:prstGeom prst="rect">
            <a:avLst/>
          </a:prstGeom>
          <a:noFill/>
        </p:spPr>
        <p:txBody>
          <a:bodyPr wrap="square" rtlCol="0">
            <a:spAutoFit/>
          </a:bodyPr>
          <a:lstStyle/>
          <a:p>
            <a:r>
              <a:rPr lang="en-US" b="1" dirty="0" smtClean="0"/>
              <a:t>m</a:t>
            </a:r>
            <a:r>
              <a:rPr lang="en-US" b="1" baseline="-25000" dirty="0" smtClean="0"/>
              <a:t>2</a:t>
            </a:r>
            <a:endParaRPr lang="en-US" b="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73A9276-7146-4170-8D10-C5BB2251BA46}" type="slidenum">
              <a:rPr lang="en-US" smtClean="0"/>
              <a:pPr>
                <a:defRPr/>
              </a:pPr>
              <a:t>23</a:t>
            </a:fld>
            <a:endParaRPr lang="en-US"/>
          </a:p>
        </p:txBody>
      </p:sp>
      <p:sp>
        <p:nvSpPr>
          <p:cNvPr id="5" name="Content Placeholder 2"/>
          <p:cNvSpPr>
            <a:spLocks noGrp="1"/>
          </p:cNvSpPr>
          <p:nvPr>
            <p:ph sz="quarter" idx="1"/>
          </p:nvPr>
        </p:nvSpPr>
        <p:spPr>
          <a:xfrm>
            <a:off x="304800" y="228600"/>
            <a:ext cx="8686800" cy="1828800"/>
          </a:xfrm>
        </p:spPr>
        <p:txBody>
          <a:bodyPr/>
          <a:lstStyle/>
          <a:p>
            <a:pPr algn="just">
              <a:lnSpc>
                <a:spcPct val="150000"/>
              </a:lnSpc>
              <a:spcBef>
                <a:spcPts val="0"/>
              </a:spcBef>
              <a:buFont typeface="Wingdings 2" pitchFamily="18" charset="2"/>
              <a:buNone/>
              <a:defRPr/>
            </a:pPr>
            <a:r>
              <a:rPr lang="en-US" sz="2000" b="1" dirty="0">
                <a:latin typeface="Arial" pitchFamily="34" charset="0"/>
                <a:cs typeface="Arial" pitchFamily="34" charset="0"/>
              </a:rPr>
              <a:t>4</a:t>
            </a:r>
            <a:r>
              <a:rPr lang="en-US" sz="2000" b="1" dirty="0" smtClean="0">
                <a:latin typeface="Arial" pitchFamily="34" charset="0"/>
                <a:cs typeface="Arial" pitchFamily="34" charset="0"/>
              </a:rPr>
              <a:t>.4.2. </a:t>
            </a:r>
            <a:r>
              <a:rPr lang="en-US" sz="2000" b="1" dirty="0" err="1" smtClean="0">
                <a:latin typeface="Arial" pitchFamily="34" charset="0"/>
                <a:cs typeface="Arial" pitchFamily="34" charset="0"/>
              </a:rPr>
              <a:t>Độ</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đo</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khoảng</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cách</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giữa</a:t>
            </a:r>
            <a:r>
              <a:rPr lang="en-US" sz="2000" b="1" dirty="0" smtClean="0">
                <a:latin typeface="Arial" pitchFamily="34" charset="0"/>
                <a:cs typeface="Arial" pitchFamily="34" charset="0"/>
              </a:rPr>
              <a:t> 02 </a:t>
            </a:r>
            <a:r>
              <a:rPr lang="en-US" sz="2000" b="1" dirty="0" err="1" smtClean="0">
                <a:latin typeface="Arial" pitchFamily="34" charset="0"/>
                <a:cs typeface="Arial" pitchFamily="34" charset="0"/>
              </a:rPr>
              <a:t>cụm</a:t>
            </a:r>
            <a:endParaRPr lang="en-US" sz="2000" b="1" dirty="0" smtClean="0">
              <a:latin typeface="Arial" pitchFamily="34" charset="0"/>
              <a:cs typeface="Arial" pitchFamily="34" charset="0"/>
            </a:endParaRPr>
          </a:p>
          <a:p>
            <a:pPr marL="457200" indent="-457200" algn="just">
              <a:lnSpc>
                <a:spcPct val="150000"/>
              </a:lnSpc>
              <a:spcBef>
                <a:spcPts val="0"/>
              </a:spcBef>
              <a:buNone/>
              <a:defRPr/>
            </a:pPr>
            <a:r>
              <a:rPr lang="en-US" sz="2000" b="1" i="1" dirty="0" smtClean="0">
                <a:latin typeface="Arial" pitchFamily="34" charset="0"/>
                <a:cs typeface="Arial" pitchFamily="34" charset="0"/>
              </a:rPr>
              <a:t>D. </a:t>
            </a:r>
            <a:r>
              <a:rPr lang="en-US" sz="2000" b="1" i="1" dirty="0" err="1" smtClean="0">
                <a:latin typeface="Arial" pitchFamily="34" charset="0"/>
                <a:cs typeface="Arial" pitchFamily="34" charset="0"/>
              </a:rPr>
              <a:t>Độ</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đo</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khoảng</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cách</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trung</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bình</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nhóm</a:t>
            </a:r>
            <a:r>
              <a:rPr lang="en-US" sz="2000" b="1" i="1" dirty="0" smtClean="0">
                <a:latin typeface="Arial" pitchFamily="34" charset="0"/>
                <a:cs typeface="Arial" pitchFamily="34" charset="0"/>
              </a:rPr>
              <a:t> (group-average)</a:t>
            </a:r>
          </a:p>
          <a:p>
            <a:pPr marL="0" indent="0" algn="just">
              <a:lnSpc>
                <a:spcPct val="150000"/>
              </a:lnSpc>
              <a:spcBef>
                <a:spcPts val="0"/>
              </a:spcBef>
              <a:buNone/>
              <a:defRPr/>
            </a:pPr>
            <a:r>
              <a:rPr lang="en-US" sz="2000" b="1" dirty="0" err="1" smtClean="0">
                <a:solidFill>
                  <a:srgbClr val="FF0000"/>
                </a:solidFill>
                <a:latin typeface="Arial" pitchFamily="34" charset="0"/>
                <a:cs typeface="Arial" pitchFamily="34" charset="0"/>
              </a:rPr>
              <a:t>Khoảng</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cách</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giữa</a:t>
            </a:r>
            <a:r>
              <a:rPr lang="en-US" sz="2000" b="1" dirty="0" smtClean="0">
                <a:solidFill>
                  <a:srgbClr val="FF0000"/>
                </a:solidFill>
                <a:latin typeface="Arial" pitchFamily="34" charset="0"/>
                <a:cs typeface="Arial" pitchFamily="34" charset="0"/>
              </a:rPr>
              <a:t> 02 </a:t>
            </a:r>
            <a:r>
              <a:rPr lang="en-US" sz="2000" b="1" dirty="0" err="1" smtClean="0">
                <a:solidFill>
                  <a:srgbClr val="FF0000"/>
                </a:solidFill>
                <a:latin typeface="Arial" pitchFamily="34" charset="0"/>
                <a:cs typeface="Arial" pitchFamily="34" charset="0"/>
              </a:rPr>
              <a:t>cụm</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được</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xác</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định</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là</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khoảng</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cách</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trung</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bình</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giữa</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các</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phần</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tử</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thuộc</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về</a:t>
            </a:r>
            <a:r>
              <a:rPr lang="en-US" sz="2000" b="1" dirty="0" smtClean="0">
                <a:solidFill>
                  <a:srgbClr val="FF0000"/>
                </a:solidFill>
                <a:latin typeface="Arial" pitchFamily="34" charset="0"/>
                <a:cs typeface="Arial" pitchFamily="34" charset="0"/>
              </a:rPr>
              <a:t> 02 </a:t>
            </a:r>
            <a:r>
              <a:rPr lang="en-US" sz="2000" b="1" dirty="0" err="1" smtClean="0">
                <a:solidFill>
                  <a:srgbClr val="FF0000"/>
                </a:solidFill>
                <a:latin typeface="Arial" pitchFamily="34" charset="0"/>
                <a:cs typeface="Arial" pitchFamily="34" charset="0"/>
              </a:rPr>
              <a:t>cụm</a:t>
            </a:r>
            <a:r>
              <a:rPr lang="en-US" sz="2000" b="1" dirty="0" smtClean="0">
                <a:solidFill>
                  <a:srgbClr val="FF0000"/>
                </a:solidFill>
                <a:latin typeface="Arial" pitchFamily="34" charset="0"/>
                <a:cs typeface="Arial" pitchFamily="34" charset="0"/>
              </a:rPr>
              <a:t> </a:t>
            </a:r>
            <a:r>
              <a:rPr lang="en-US" sz="2000" b="1" dirty="0" err="1" smtClean="0">
                <a:solidFill>
                  <a:srgbClr val="FF0000"/>
                </a:solidFill>
                <a:latin typeface="Arial" pitchFamily="34" charset="0"/>
                <a:cs typeface="Arial" pitchFamily="34" charset="0"/>
              </a:rPr>
              <a:t>đó</a:t>
            </a:r>
            <a:r>
              <a:rPr lang="en-US" sz="2000" b="1" dirty="0" smtClean="0">
                <a:solidFill>
                  <a:srgbClr val="FF0000"/>
                </a:solidFill>
                <a:latin typeface="Arial" pitchFamily="34" charset="0"/>
                <a:cs typeface="Arial" pitchFamily="34" charset="0"/>
              </a:rPr>
              <a:t>:</a:t>
            </a:r>
          </a:p>
          <a:p>
            <a:pPr marL="457200" indent="-457200" algn="just">
              <a:lnSpc>
                <a:spcPct val="150000"/>
              </a:lnSpc>
              <a:spcBef>
                <a:spcPts val="0"/>
              </a:spcBef>
              <a:buNone/>
              <a:defRPr/>
            </a:pPr>
            <a:endParaRPr lang="en-US" sz="2000" b="1" dirty="0" smtClean="0">
              <a:latin typeface="Arial" pitchFamily="34" charset="0"/>
              <a:cs typeface="Arial" pitchFamily="34" charset="0"/>
            </a:endParaRPr>
          </a:p>
          <a:p>
            <a:pPr marL="457200" indent="-457200" algn="just">
              <a:lnSpc>
                <a:spcPct val="150000"/>
              </a:lnSpc>
              <a:spcBef>
                <a:spcPts val="0"/>
              </a:spcBef>
              <a:buNone/>
              <a:defRPr/>
            </a:pPr>
            <a:endParaRPr lang="en-US" sz="2000" b="1" dirty="0" smtClean="0">
              <a:latin typeface="Arial" pitchFamily="34" charset="0"/>
              <a:cs typeface="Arial" pitchFamily="34" charset="0"/>
            </a:endParaRPr>
          </a:p>
          <a:p>
            <a:pPr marL="457200" indent="-457200" algn="just">
              <a:lnSpc>
                <a:spcPct val="150000"/>
              </a:lnSpc>
              <a:spcBef>
                <a:spcPts val="0"/>
              </a:spcBef>
              <a:buNone/>
              <a:defRPr/>
            </a:pPr>
            <a:endParaRPr lang="en-US" sz="2000" b="1" i="1" dirty="0" smtClean="0">
              <a:latin typeface="Arial" pitchFamily="34" charset="0"/>
              <a:cs typeface="Arial" pitchFamily="34" charset="0"/>
            </a:endParaRPr>
          </a:p>
        </p:txBody>
      </p:sp>
      <p:sp>
        <p:nvSpPr>
          <p:cNvPr id="7" name="Oval 6"/>
          <p:cNvSpPr/>
          <p:nvPr/>
        </p:nvSpPr>
        <p:spPr>
          <a:xfrm>
            <a:off x="2209800" y="48006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2514600" y="54864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2438400" y="41148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1981200" y="3657600"/>
            <a:ext cx="1143000" cy="2502932"/>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715000" y="39624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5791200" y="45720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5791200" y="55626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5715000" y="51054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5486400" y="3657600"/>
            <a:ext cx="762000" cy="2350532"/>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Arrow Connector 23"/>
          <p:cNvCxnSpPr>
            <a:stCxn id="12" idx="6"/>
          </p:cNvCxnSpPr>
          <p:nvPr/>
        </p:nvCxnSpPr>
        <p:spPr>
          <a:xfrm flipV="1">
            <a:off x="2667000" y="4114800"/>
            <a:ext cx="3048000" cy="114300"/>
          </a:xfrm>
          <a:prstGeom prst="straightConnector1">
            <a:avLst/>
          </a:prstGeom>
          <a:ln w="3810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2362200" y="6172200"/>
            <a:ext cx="457200" cy="369332"/>
          </a:xfrm>
          <a:prstGeom prst="rect">
            <a:avLst/>
          </a:prstGeom>
          <a:noFill/>
        </p:spPr>
        <p:txBody>
          <a:bodyPr wrap="square" rtlCol="0">
            <a:spAutoFit/>
          </a:bodyPr>
          <a:lstStyle/>
          <a:p>
            <a:r>
              <a:rPr lang="en-US" b="1" dirty="0" smtClean="0"/>
              <a:t>S</a:t>
            </a:r>
            <a:r>
              <a:rPr lang="en-US" b="1" baseline="-25000" dirty="0" smtClean="0"/>
              <a:t>1</a:t>
            </a:r>
            <a:endParaRPr lang="en-US" b="1" dirty="0"/>
          </a:p>
        </p:txBody>
      </p:sp>
      <p:sp>
        <p:nvSpPr>
          <p:cNvPr id="26" name="TextBox 25"/>
          <p:cNvSpPr txBox="1"/>
          <p:nvPr/>
        </p:nvSpPr>
        <p:spPr>
          <a:xfrm>
            <a:off x="5715000" y="6019800"/>
            <a:ext cx="457200" cy="369332"/>
          </a:xfrm>
          <a:prstGeom prst="rect">
            <a:avLst/>
          </a:prstGeom>
          <a:noFill/>
        </p:spPr>
        <p:txBody>
          <a:bodyPr wrap="square" rtlCol="0">
            <a:spAutoFit/>
          </a:bodyPr>
          <a:lstStyle/>
          <a:p>
            <a:r>
              <a:rPr lang="en-US" b="1" dirty="0" smtClean="0"/>
              <a:t>S</a:t>
            </a:r>
            <a:r>
              <a:rPr lang="en-US" b="1" baseline="-25000" dirty="0" smtClean="0"/>
              <a:t>2</a:t>
            </a:r>
            <a:endParaRPr lang="en-US" b="1" dirty="0"/>
          </a:p>
        </p:txBody>
      </p:sp>
      <p:graphicFrame>
        <p:nvGraphicFramePr>
          <p:cNvPr id="27" name="Object 26"/>
          <p:cNvGraphicFramePr>
            <a:graphicFrameLocks noChangeAspect="1"/>
          </p:cNvGraphicFramePr>
          <p:nvPr/>
        </p:nvGraphicFramePr>
        <p:xfrm>
          <a:off x="1257300" y="2057400"/>
          <a:ext cx="6096000" cy="1371600"/>
        </p:xfrm>
        <a:graphic>
          <a:graphicData uri="http://schemas.openxmlformats.org/presentationml/2006/ole">
            <mc:AlternateContent xmlns:mc="http://schemas.openxmlformats.org/markup-compatibility/2006">
              <mc:Choice xmlns:v="urn:schemas-microsoft-com:vml" Requires="v">
                <p:oleObj spid="_x0000_s98351" name="Equation" r:id="rId3" imgW="2031840" imgH="457200" progId="Equation.DSMT4">
                  <p:embed/>
                </p:oleObj>
              </mc:Choice>
              <mc:Fallback>
                <p:oleObj name="Equation" r:id="rId3" imgW="2031840" imgH="457200" progId="Equation.DSMT4">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7300" y="2057400"/>
                        <a:ext cx="6096000" cy="1371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33" name="Straight Arrow Connector 32"/>
          <p:cNvCxnSpPr>
            <a:endCxn id="15" idx="2"/>
          </p:cNvCxnSpPr>
          <p:nvPr/>
        </p:nvCxnSpPr>
        <p:spPr>
          <a:xfrm>
            <a:off x="2667000" y="4267200"/>
            <a:ext cx="3124200" cy="419100"/>
          </a:xfrm>
          <a:prstGeom prst="straightConnector1">
            <a:avLst/>
          </a:prstGeom>
          <a:ln w="3810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12" idx="5"/>
            <a:endCxn id="17" idx="2"/>
          </p:cNvCxnSpPr>
          <p:nvPr/>
        </p:nvCxnSpPr>
        <p:spPr>
          <a:xfrm>
            <a:off x="2633522" y="4309922"/>
            <a:ext cx="3081478" cy="909778"/>
          </a:xfrm>
          <a:prstGeom prst="straightConnector1">
            <a:avLst/>
          </a:prstGeom>
          <a:ln w="3810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stCxn id="12" idx="4"/>
            <a:endCxn id="16" idx="2"/>
          </p:cNvCxnSpPr>
          <p:nvPr/>
        </p:nvCxnSpPr>
        <p:spPr>
          <a:xfrm>
            <a:off x="2552700" y="4343400"/>
            <a:ext cx="3238500" cy="1333500"/>
          </a:xfrm>
          <a:prstGeom prst="straightConnector1">
            <a:avLst/>
          </a:prstGeom>
          <a:ln w="3810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7" idx="6"/>
            <a:endCxn id="14" idx="3"/>
          </p:cNvCxnSpPr>
          <p:nvPr/>
        </p:nvCxnSpPr>
        <p:spPr>
          <a:xfrm flipV="1">
            <a:off x="2438400" y="4157522"/>
            <a:ext cx="3310078" cy="757378"/>
          </a:xfrm>
          <a:prstGeom prst="straightConnector1">
            <a:avLst/>
          </a:prstGeom>
          <a:ln w="3810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7" idx="6"/>
            <a:endCxn id="15" idx="3"/>
          </p:cNvCxnSpPr>
          <p:nvPr/>
        </p:nvCxnSpPr>
        <p:spPr>
          <a:xfrm flipV="1">
            <a:off x="2438400" y="4767122"/>
            <a:ext cx="3386278" cy="147778"/>
          </a:xfrm>
          <a:prstGeom prst="straightConnector1">
            <a:avLst/>
          </a:prstGeom>
          <a:ln w="3810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stCxn id="7" idx="6"/>
            <a:endCxn id="17" idx="2"/>
          </p:cNvCxnSpPr>
          <p:nvPr/>
        </p:nvCxnSpPr>
        <p:spPr>
          <a:xfrm>
            <a:off x="2438400" y="4914900"/>
            <a:ext cx="3276600" cy="304800"/>
          </a:xfrm>
          <a:prstGeom prst="straightConnector1">
            <a:avLst/>
          </a:prstGeom>
          <a:ln w="3810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a:stCxn id="7" idx="6"/>
            <a:endCxn id="16" idx="3"/>
          </p:cNvCxnSpPr>
          <p:nvPr/>
        </p:nvCxnSpPr>
        <p:spPr>
          <a:xfrm>
            <a:off x="2438400" y="4914900"/>
            <a:ext cx="3386278" cy="842822"/>
          </a:xfrm>
          <a:prstGeom prst="straightConnector1">
            <a:avLst/>
          </a:prstGeom>
          <a:ln w="3810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a:stCxn id="8" idx="1"/>
            <a:endCxn id="14" idx="3"/>
          </p:cNvCxnSpPr>
          <p:nvPr/>
        </p:nvCxnSpPr>
        <p:spPr>
          <a:xfrm flipV="1">
            <a:off x="2548078" y="4157522"/>
            <a:ext cx="3200400" cy="1362356"/>
          </a:xfrm>
          <a:prstGeom prst="straightConnector1">
            <a:avLst/>
          </a:prstGeom>
          <a:ln w="3810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stCxn id="8" idx="7"/>
            <a:endCxn id="15" idx="3"/>
          </p:cNvCxnSpPr>
          <p:nvPr/>
        </p:nvCxnSpPr>
        <p:spPr>
          <a:xfrm flipV="1">
            <a:off x="2709722" y="4767122"/>
            <a:ext cx="3114956" cy="752756"/>
          </a:xfrm>
          <a:prstGeom prst="straightConnector1">
            <a:avLst/>
          </a:prstGeom>
          <a:ln w="3810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a:stCxn id="8" idx="6"/>
            <a:endCxn id="16" idx="3"/>
          </p:cNvCxnSpPr>
          <p:nvPr/>
        </p:nvCxnSpPr>
        <p:spPr>
          <a:xfrm>
            <a:off x="2743200" y="5600700"/>
            <a:ext cx="3081478" cy="157022"/>
          </a:xfrm>
          <a:prstGeom prst="straightConnector1">
            <a:avLst/>
          </a:prstGeom>
          <a:ln w="3810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73A9276-7146-4170-8D10-C5BB2251BA46}" type="slidenum">
              <a:rPr lang="en-US" smtClean="0"/>
              <a:pPr>
                <a:defRPr/>
              </a:pPr>
              <a:t>24</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436676141"/>
              </p:ext>
            </p:extLst>
          </p:nvPr>
        </p:nvGraphicFramePr>
        <p:xfrm>
          <a:off x="3124200" y="975360"/>
          <a:ext cx="2057400" cy="274320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20000"/>
                    </a:ext>
                  </a:extLst>
                </a:gridCol>
                <a:gridCol w="752475">
                  <a:extLst>
                    <a:ext uri="{9D8B030D-6E8A-4147-A177-3AD203B41FA5}">
                      <a16:colId xmlns:a16="http://schemas.microsoft.com/office/drawing/2014/main" val="20001"/>
                    </a:ext>
                  </a:extLst>
                </a:gridCol>
                <a:gridCol w="771525">
                  <a:extLst>
                    <a:ext uri="{9D8B030D-6E8A-4147-A177-3AD203B41FA5}">
                      <a16:colId xmlns:a16="http://schemas.microsoft.com/office/drawing/2014/main" val="20002"/>
                    </a:ext>
                  </a:extLst>
                </a:gridCol>
              </a:tblGrid>
              <a:tr h="370840">
                <a:tc>
                  <a:txBody>
                    <a:bodyPr/>
                    <a:lstStyle/>
                    <a:p>
                      <a:pPr algn="ctr"/>
                      <a:r>
                        <a:rPr lang="en-US" sz="2400" dirty="0" smtClean="0">
                          <a:solidFill>
                            <a:schemeClr val="tx1"/>
                          </a:solidFill>
                          <a:latin typeface="Arial" pitchFamily="34" charset="0"/>
                          <a:cs typeface="Arial" pitchFamily="34" charset="0"/>
                        </a:rPr>
                        <a:t>r</a:t>
                      </a:r>
                      <a:endParaRPr lang="en-US" sz="24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400" dirty="0" smtClean="0">
                          <a:solidFill>
                            <a:schemeClr val="tx1"/>
                          </a:solidFill>
                          <a:latin typeface="Arial" pitchFamily="34" charset="0"/>
                          <a:cs typeface="Arial" pitchFamily="34" charset="0"/>
                        </a:rPr>
                        <a:t>X</a:t>
                      </a:r>
                      <a:r>
                        <a:rPr lang="en-US" sz="2400" baseline="-25000" dirty="0" smtClean="0">
                          <a:solidFill>
                            <a:schemeClr val="tx1"/>
                          </a:solidFill>
                          <a:latin typeface="Arial" pitchFamily="34" charset="0"/>
                          <a:cs typeface="Arial" pitchFamily="34" charset="0"/>
                        </a:rPr>
                        <a:t>1</a:t>
                      </a:r>
                      <a:endParaRPr lang="en-US" sz="24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400" dirty="0" smtClean="0">
                          <a:solidFill>
                            <a:schemeClr val="tx1"/>
                          </a:solidFill>
                          <a:latin typeface="Arial" pitchFamily="34" charset="0"/>
                          <a:cs typeface="Arial" pitchFamily="34" charset="0"/>
                        </a:rPr>
                        <a:t>X</a:t>
                      </a:r>
                      <a:r>
                        <a:rPr lang="en-US" sz="2400" baseline="-25000" dirty="0" smtClean="0">
                          <a:solidFill>
                            <a:schemeClr val="tx1"/>
                          </a:solidFill>
                          <a:latin typeface="Arial" pitchFamily="34" charset="0"/>
                          <a:cs typeface="Arial" pitchFamily="34" charset="0"/>
                        </a:rPr>
                        <a:t>2</a:t>
                      </a:r>
                      <a:endParaRPr lang="en-US" sz="24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ctr"/>
                      <a:r>
                        <a:rPr lang="en-US" sz="2400" dirty="0" smtClean="0">
                          <a:solidFill>
                            <a:schemeClr val="tx1"/>
                          </a:solidFill>
                          <a:latin typeface="Arial" pitchFamily="34" charset="0"/>
                          <a:cs typeface="Arial" pitchFamily="34" charset="0"/>
                        </a:rPr>
                        <a:t>1</a:t>
                      </a:r>
                      <a:endParaRPr lang="en-US" sz="24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400" dirty="0" smtClean="0">
                          <a:solidFill>
                            <a:schemeClr val="tx1"/>
                          </a:solidFill>
                          <a:latin typeface="Arial" pitchFamily="34" charset="0"/>
                          <a:cs typeface="Arial" pitchFamily="34" charset="0"/>
                        </a:rPr>
                        <a:t>1</a:t>
                      </a:r>
                      <a:endParaRPr lang="en-US" sz="24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400" dirty="0" smtClean="0">
                          <a:solidFill>
                            <a:schemeClr val="tx1"/>
                          </a:solidFill>
                          <a:latin typeface="Arial" pitchFamily="34" charset="0"/>
                          <a:cs typeface="Arial" pitchFamily="34" charset="0"/>
                        </a:rPr>
                        <a:t>1</a:t>
                      </a:r>
                      <a:endParaRPr lang="en-US" sz="24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ctr"/>
                      <a:r>
                        <a:rPr lang="en-US" sz="2400" dirty="0" smtClean="0">
                          <a:solidFill>
                            <a:schemeClr val="tx1"/>
                          </a:solidFill>
                          <a:latin typeface="Arial" pitchFamily="34" charset="0"/>
                          <a:cs typeface="Arial" pitchFamily="34" charset="0"/>
                        </a:rPr>
                        <a:t>2</a:t>
                      </a:r>
                      <a:endParaRPr lang="en-US" sz="24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400" dirty="0" smtClean="0">
                          <a:solidFill>
                            <a:schemeClr val="tx1"/>
                          </a:solidFill>
                          <a:latin typeface="Arial" pitchFamily="34" charset="0"/>
                          <a:cs typeface="Arial" pitchFamily="34" charset="0"/>
                        </a:rPr>
                        <a:t>2</a:t>
                      </a:r>
                      <a:endParaRPr lang="en-US" sz="24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400" dirty="0" smtClean="0">
                          <a:solidFill>
                            <a:schemeClr val="tx1"/>
                          </a:solidFill>
                          <a:latin typeface="Arial" pitchFamily="34" charset="0"/>
                          <a:cs typeface="Arial" pitchFamily="34" charset="0"/>
                        </a:rPr>
                        <a:t>1</a:t>
                      </a:r>
                      <a:endParaRPr lang="en-US" sz="24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pPr algn="ctr"/>
                      <a:r>
                        <a:rPr lang="en-US" sz="2400" dirty="0" smtClean="0">
                          <a:solidFill>
                            <a:schemeClr val="tx1"/>
                          </a:solidFill>
                          <a:latin typeface="Arial" pitchFamily="34" charset="0"/>
                          <a:cs typeface="Arial" pitchFamily="34" charset="0"/>
                        </a:rPr>
                        <a:t>3</a:t>
                      </a:r>
                      <a:endParaRPr lang="en-US" sz="24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400" dirty="0" smtClean="0">
                          <a:solidFill>
                            <a:schemeClr val="tx1"/>
                          </a:solidFill>
                          <a:latin typeface="Arial" pitchFamily="34" charset="0"/>
                          <a:cs typeface="Arial" pitchFamily="34" charset="0"/>
                        </a:rPr>
                        <a:t>3</a:t>
                      </a:r>
                      <a:endParaRPr lang="en-US" sz="24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400" dirty="0" smtClean="0">
                          <a:solidFill>
                            <a:schemeClr val="tx1"/>
                          </a:solidFill>
                          <a:latin typeface="Arial" pitchFamily="34" charset="0"/>
                          <a:cs typeface="Arial" pitchFamily="34" charset="0"/>
                        </a:rPr>
                        <a:t>3</a:t>
                      </a:r>
                      <a:endParaRPr lang="en-US" sz="24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70840">
                <a:tc>
                  <a:txBody>
                    <a:bodyPr/>
                    <a:lstStyle/>
                    <a:p>
                      <a:pPr algn="ctr"/>
                      <a:r>
                        <a:rPr lang="en-US" sz="2400" dirty="0" smtClean="0">
                          <a:solidFill>
                            <a:schemeClr val="tx1"/>
                          </a:solidFill>
                          <a:latin typeface="Arial" pitchFamily="34" charset="0"/>
                          <a:cs typeface="Arial" pitchFamily="34" charset="0"/>
                        </a:rPr>
                        <a:t>4</a:t>
                      </a:r>
                      <a:endParaRPr lang="en-US" sz="24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400" dirty="0" smtClean="0">
                          <a:solidFill>
                            <a:schemeClr val="tx1"/>
                          </a:solidFill>
                          <a:latin typeface="Arial" pitchFamily="34" charset="0"/>
                          <a:cs typeface="Arial" pitchFamily="34" charset="0"/>
                        </a:rPr>
                        <a:t>3</a:t>
                      </a:r>
                      <a:endParaRPr lang="en-US" sz="24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400" dirty="0" smtClean="0">
                          <a:solidFill>
                            <a:schemeClr val="tx1"/>
                          </a:solidFill>
                          <a:latin typeface="Arial" pitchFamily="34" charset="0"/>
                          <a:cs typeface="Arial" pitchFamily="34" charset="0"/>
                        </a:rPr>
                        <a:t>2</a:t>
                      </a:r>
                      <a:endParaRPr lang="en-US" sz="24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70840">
                <a:tc>
                  <a:txBody>
                    <a:bodyPr/>
                    <a:lstStyle/>
                    <a:p>
                      <a:pPr algn="ctr"/>
                      <a:r>
                        <a:rPr lang="en-US" sz="2400" dirty="0" smtClean="0">
                          <a:solidFill>
                            <a:schemeClr val="tx1"/>
                          </a:solidFill>
                          <a:latin typeface="Arial" pitchFamily="34" charset="0"/>
                          <a:cs typeface="Arial" pitchFamily="34" charset="0"/>
                        </a:rPr>
                        <a:t>5</a:t>
                      </a:r>
                      <a:endParaRPr lang="en-US" sz="24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400" dirty="0" smtClean="0">
                          <a:solidFill>
                            <a:schemeClr val="tx1"/>
                          </a:solidFill>
                          <a:latin typeface="Arial" pitchFamily="34" charset="0"/>
                          <a:cs typeface="Arial" pitchFamily="34" charset="0"/>
                        </a:rPr>
                        <a:t>4</a:t>
                      </a:r>
                      <a:endParaRPr lang="en-US" sz="24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400" dirty="0" smtClean="0">
                          <a:solidFill>
                            <a:schemeClr val="tx1"/>
                          </a:solidFill>
                          <a:latin typeface="Arial" pitchFamily="34" charset="0"/>
                          <a:cs typeface="Arial" pitchFamily="34" charset="0"/>
                        </a:rPr>
                        <a:t>2</a:t>
                      </a:r>
                      <a:endParaRPr lang="en-US" sz="24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6" name="TextBox 5"/>
          <p:cNvSpPr txBox="1"/>
          <p:nvPr/>
        </p:nvSpPr>
        <p:spPr>
          <a:xfrm>
            <a:off x="381000" y="304800"/>
            <a:ext cx="7086600" cy="461665"/>
          </a:xfrm>
          <a:prstGeom prst="rect">
            <a:avLst/>
          </a:prstGeom>
          <a:noFill/>
        </p:spPr>
        <p:txBody>
          <a:bodyPr wrap="square" rtlCol="0">
            <a:spAutoFit/>
          </a:bodyPr>
          <a:lstStyle/>
          <a:p>
            <a:r>
              <a:rPr lang="en-US" sz="2400" b="1" u="sng" dirty="0" err="1" smtClean="0">
                <a:solidFill>
                  <a:srgbClr val="FF0000"/>
                </a:solidFill>
              </a:rPr>
              <a:t>Ví</a:t>
            </a:r>
            <a:r>
              <a:rPr lang="en-US" sz="2400" b="1" u="sng" dirty="0" smtClean="0">
                <a:solidFill>
                  <a:srgbClr val="FF0000"/>
                </a:solidFill>
              </a:rPr>
              <a:t> </a:t>
            </a:r>
            <a:r>
              <a:rPr lang="en-US" sz="2400" b="1" u="sng" dirty="0" err="1" smtClean="0">
                <a:solidFill>
                  <a:srgbClr val="FF0000"/>
                </a:solidFill>
              </a:rPr>
              <a:t>dụ</a:t>
            </a:r>
            <a:r>
              <a:rPr lang="en-US" sz="2400" b="1" dirty="0" smtClean="0">
                <a:solidFill>
                  <a:srgbClr val="FF0000"/>
                </a:solidFill>
              </a:rPr>
              <a:t>:</a:t>
            </a:r>
            <a:r>
              <a:rPr lang="en-US" sz="2400" b="1" dirty="0" smtClean="0"/>
              <a:t> Cho </a:t>
            </a:r>
            <a:r>
              <a:rPr lang="en-US" sz="2400" b="1" dirty="0" err="1" smtClean="0"/>
              <a:t>tập</a:t>
            </a:r>
            <a:r>
              <a:rPr lang="en-US" sz="2400" b="1" dirty="0" smtClean="0"/>
              <a:t> </a:t>
            </a:r>
            <a:r>
              <a:rPr lang="en-US" sz="2400" b="1" dirty="0" err="1" smtClean="0"/>
              <a:t>dữ</a:t>
            </a:r>
            <a:r>
              <a:rPr lang="en-US" sz="2400" b="1" dirty="0" smtClean="0"/>
              <a:t> </a:t>
            </a:r>
            <a:r>
              <a:rPr lang="en-US" sz="2400" b="1" dirty="0" err="1" smtClean="0"/>
              <a:t>liệu</a:t>
            </a:r>
            <a:r>
              <a:rPr lang="en-US" sz="2400" b="1" dirty="0" smtClean="0"/>
              <a:t> D </a:t>
            </a:r>
            <a:r>
              <a:rPr lang="en-US" sz="2400" b="1" dirty="0" err="1" smtClean="0"/>
              <a:t>gồm</a:t>
            </a:r>
            <a:r>
              <a:rPr lang="en-US" sz="2400" b="1" dirty="0" smtClean="0"/>
              <a:t> </a:t>
            </a:r>
            <a:r>
              <a:rPr lang="en-US" sz="2400" b="1" dirty="0" err="1" smtClean="0"/>
              <a:t>các</a:t>
            </a:r>
            <a:r>
              <a:rPr lang="en-US" sz="2400" b="1" dirty="0" smtClean="0"/>
              <a:t> </a:t>
            </a:r>
            <a:r>
              <a:rPr lang="en-US" sz="2400" b="1" dirty="0" err="1" smtClean="0"/>
              <a:t>bản</a:t>
            </a:r>
            <a:r>
              <a:rPr lang="en-US" sz="2400" b="1" dirty="0" smtClean="0"/>
              <a:t> </a:t>
            </a:r>
            <a:r>
              <a:rPr lang="en-US" sz="2400" b="1" dirty="0" err="1" smtClean="0"/>
              <a:t>ghi</a:t>
            </a:r>
            <a:r>
              <a:rPr lang="en-US" sz="2400" b="1" dirty="0" smtClean="0"/>
              <a:t>:</a:t>
            </a:r>
            <a:endParaRPr lang="en-US" sz="2400" b="1" dirty="0"/>
          </a:p>
        </p:txBody>
      </p:sp>
      <p:sp>
        <p:nvSpPr>
          <p:cNvPr id="7" name="TextBox 6"/>
          <p:cNvSpPr txBox="1"/>
          <p:nvPr/>
        </p:nvSpPr>
        <p:spPr>
          <a:xfrm>
            <a:off x="367145" y="3844568"/>
            <a:ext cx="8305800" cy="1200329"/>
          </a:xfrm>
          <a:prstGeom prst="rect">
            <a:avLst/>
          </a:prstGeom>
          <a:noFill/>
        </p:spPr>
        <p:txBody>
          <a:bodyPr wrap="square" rtlCol="0">
            <a:spAutoFit/>
          </a:bodyPr>
          <a:lstStyle/>
          <a:p>
            <a:pPr algn="just"/>
            <a:r>
              <a:rPr lang="en-US" sz="2400" b="1" dirty="0" err="1" smtClean="0"/>
              <a:t>Xét</a:t>
            </a:r>
            <a:r>
              <a:rPr lang="en-US" sz="2400" b="1" dirty="0" smtClean="0"/>
              <a:t> 2 </a:t>
            </a:r>
            <a:r>
              <a:rPr lang="en-US" sz="2400" b="1" dirty="0" err="1" smtClean="0"/>
              <a:t>cụm</a:t>
            </a:r>
            <a:r>
              <a:rPr lang="en-US" sz="2400" b="1" dirty="0" smtClean="0"/>
              <a:t> </a:t>
            </a:r>
            <a:r>
              <a:rPr lang="en-US" sz="2400" b="1" dirty="0" err="1" smtClean="0"/>
              <a:t>dữ</a:t>
            </a:r>
            <a:r>
              <a:rPr lang="en-US" sz="2400" b="1" dirty="0" smtClean="0"/>
              <a:t> </a:t>
            </a:r>
            <a:r>
              <a:rPr lang="en-US" sz="2400" b="1" dirty="0" err="1" smtClean="0"/>
              <a:t>liệu</a:t>
            </a:r>
            <a:r>
              <a:rPr lang="en-US" sz="2400" b="1" dirty="0" smtClean="0"/>
              <a:t> </a:t>
            </a:r>
            <a:r>
              <a:rPr lang="en-US" sz="2400" b="1" dirty="0"/>
              <a:t>C</a:t>
            </a:r>
            <a:r>
              <a:rPr lang="en-US" sz="2400" b="1" baseline="-25000" dirty="0"/>
              <a:t>1</a:t>
            </a:r>
            <a:r>
              <a:rPr lang="en-US" sz="2400" b="1" dirty="0"/>
              <a:t> = {r</a:t>
            </a:r>
            <a:r>
              <a:rPr lang="en-US" sz="2400" b="1" baseline="-25000" dirty="0"/>
              <a:t>1</a:t>
            </a:r>
            <a:r>
              <a:rPr lang="en-US" sz="2400" b="1" dirty="0"/>
              <a:t>, </a:t>
            </a:r>
            <a:r>
              <a:rPr lang="en-US" sz="2400" b="1" dirty="0" smtClean="0"/>
              <a:t>r</a:t>
            </a:r>
            <a:r>
              <a:rPr lang="en-US" sz="2400" b="1" baseline="-25000" dirty="0" smtClean="0"/>
              <a:t>2</a:t>
            </a:r>
            <a:r>
              <a:rPr lang="en-US" sz="2400" b="1" dirty="0" smtClean="0"/>
              <a:t>}, C</a:t>
            </a:r>
            <a:r>
              <a:rPr lang="en-US" sz="2400" b="1" baseline="-25000" dirty="0" smtClean="0"/>
              <a:t>2</a:t>
            </a:r>
            <a:r>
              <a:rPr lang="en-US" sz="2400" b="1" dirty="0" smtClean="0"/>
              <a:t> </a:t>
            </a:r>
            <a:r>
              <a:rPr lang="en-US" sz="2400" b="1" dirty="0"/>
              <a:t>= {r</a:t>
            </a:r>
            <a:r>
              <a:rPr lang="en-US" sz="2400" b="1" baseline="-25000" dirty="0"/>
              <a:t>3</a:t>
            </a:r>
            <a:r>
              <a:rPr lang="en-US" sz="2400" b="1" dirty="0"/>
              <a:t>, r</a:t>
            </a:r>
            <a:r>
              <a:rPr lang="en-US" sz="2400" b="1" baseline="-25000" dirty="0"/>
              <a:t>4</a:t>
            </a:r>
            <a:r>
              <a:rPr lang="en-US" sz="2400" b="1" dirty="0"/>
              <a:t>, r</a:t>
            </a:r>
            <a:r>
              <a:rPr lang="en-US" sz="2400" b="1" baseline="-25000" dirty="0"/>
              <a:t>5</a:t>
            </a:r>
            <a:r>
              <a:rPr lang="en-US" sz="2400" b="1" dirty="0" smtClean="0"/>
              <a:t>}. </a:t>
            </a:r>
            <a:r>
              <a:rPr lang="en-US" sz="2400" b="1" dirty="0" err="1" smtClean="0"/>
              <a:t>Xác</a:t>
            </a:r>
            <a:r>
              <a:rPr lang="en-US" sz="2400" b="1" dirty="0" smtClean="0"/>
              <a:t> </a:t>
            </a:r>
            <a:r>
              <a:rPr lang="en-US" sz="2400" b="1" dirty="0" err="1" smtClean="0"/>
              <a:t>định</a:t>
            </a:r>
            <a:r>
              <a:rPr lang="en-US" sz="2400" b="1" dirty="0" smtClean="0"/>
              <a:t> </a:t>
            </a:r>
            <a:r>
              <a:rPr lang="en-US" sz="2400" b="1" dirty="0" err="1" smtClean="0"/>
              <a:t>khoảng</a:t>
            </a:r>
            <a:r>
              <a:rPr lang="en-US" sz="2400" b="1" dirty="0" smtClean="0"/>
              <a:t> </a:t>
            </a:r>
            <a:r>
              <a:rPr lang="en-US" sz="2400" b="1" dirty="0" err="1" smtClean="0"/>
              <a:t>cách</a:t>
            </a:r>
            <a:r>
              <a:rPr lang="en-US" sz="2400" b="1" dirty="0" smtClean="0"/>
              <a:t> d(C</a:t>
            </a:r>
            <a:r>
              <a:rPr lang="en-US" sz="2400" b="1" baseline="-25000" dirty="0" smtClean="0"/>
              <a:t>1</a:t>
            </a:r>
            <a:r>
              <a:rPr lang="en-US" sz="2400" b="1" dirty="0" smtClean="0"/>
              <a:t>,C</a:t>
            </a:r>
            <a:r>
              <a:rPr lang="en-US" sz="2400" b="1" baseline="-25000" dirty="0" smtClean="0"/>
              <a:t>2</a:t>
            </a:r>
            <a:r>
              <a:rPr lang="en-US" sz="2400" b="1" dirty="0"/>
              <a:t>) </a:t>
            </a:r>
            <a:r>
              <a:rPr lang="en-US" sz="2400" b="1" dirty="0" err="1" smtClean="0"/>
              <a:t>giữa</a:t>
            </a:r>
            <a:r>
              <a:rPr lang="en-US" sz="2400" b="1" dirty="0" smtClean="0"/>
              <a:t> 2 </a:t>
            </a:r>
            <a:r>
              <a:rPr lang="en-US" sz="2400" b="1" dirty="0" err="1" smtClean="0"/>
              <a:t>cụm</a:t>
            </a:r>
            <a:r>
              <a:rPr lang="en-US" sz="2400" b="1" dirty="0" smtClean="0"/>
              <a:t> </a:t>
            </a:r>
            <a:r>
              <a:rPr lang="en-US" sz="2400" b="1" dirty="0" err="1" smtClean="0"/>
              <a:t>dựa</a:t>
            </a:r>
            <a:r>
              <a:rPr lang="en-US" sz="2400" b="1" dirty="0" smtClean="0"/>
              <a:t> </a:t>
            </a:r>
            <a:r>
              <a:rPr lang="en-US" sz="2400" b="1" dirty="0" err="1" smtClean="0"/>
              <a:t>trên</a:t>
            </a:r>
            <a:r>
              <a:rPr lang="en-US" sz="2400" b="1" dirty="0" smtClean="0"/>
              <a:t> </a:t>
            </a:r>
            <a:r>
              <a:rPr lang="en-US" sz="2400" b="1" dirty="0" err="1" smtClean="0"/>
              <a:t>các</a:t>
            </a:r>
            <a:r>
              <a:rPr lang="en-US" sz="2400" b="1" dirty="0" smtClean="0"/>
              <a:t> </a:t>
            </a:r>
            <a:r>
              <a:rPr lang="en-US" sz="2400" b="1" dirty="0" err="1" smtClean="0"/>
              <a:t>độ</a:t>
            </a:r>
            <a:r>
              <a:rPr lang="en-US" sz="2400" b="1" dirty="0" smtClean="0"/>
              <a:t> </a:t>
            </a:r>
            <a:r>
              <a:rPr lang="en-US" sz="2400" b="1" dirty="0" err="1" smtClean="0"/>
              <a:t>đo</a:t>
            </a:r>
            <a:r>
              <a:rPr lang="en-US" sz="2400" b="1" dirty="0" smtClean="0"/>
              <a:t> </a:t>
            </a:r>
            <a:r>
              <a:rPr lang="en-US" sz="2400" b="1" dirty="0" err="1" smtClean="0"/>
              <a:t>khác</a:t>
            </a:r>
            <a:r>
              <a:rPr lang="en-US" sz="2400" b="1" dirty="0" smtClean="0"/>
              <a:t> </a:t>
            </a:r>
            <a:r>
              <a:rPr lang="en-US" sz="2400" b="1" dirty="0" err="1" smtClean="0"/>
              <a:t>nhau</a:t>
            </a:r>
            <a:r>
              <a:rPr lang="en-US" sz="2400" b="1" dirty="0" smtClean="0"/>
              <a:t>. </a:t>
            </a:r>
            <a:endParaRPr lang="en-US" sz="2400" b="1" dirty="0"/>
          </a:p>
        </p:txBody>
      </p:sp>
    </p:spTree>
    <p:extLst>
      <p:ext uri="{BB962C8B-B14F-4D97-AF65-F5344CB8AC3E}">
        <p14:creationId xmlns:p14="http://schemas.microsoft.com/office/powerpoint/2010/main" val="41822765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73A9276-7146-4170-8D10-C5BB2251BA46}" type="slidenum">
              <a:rPr lang="en-US" smtClean="0"/>
              <a:pPr>
                <a:defRPr/>
              </a:pPr>
              <a:t>25</a:t>
            </a:fld>
            <a:endParaRPr lang="en-US"/>
          </a:p>
        </p:txBody>
      </p:sp>
      <p:grpSp>
        <p:nvGrpSpPr>
          <p:cNvPr id="6" name="Group 5"/>
          <p:cNvGrpSpPr/>
          <p:nvPr/>
        </p:nvGrpSpPr>
        <p:grpSpPr>
          <a:xfrm>
            <a:off x="76200" y="155576"/>
            <a:ext cx="3962400" cy="3200400"/>
            <a:chOff x="228600" y="912812"/>
            <a:chExt cx="3962400" cy="3200400"/>
          </a:xfrm>
        </p:grpSpPr>
        <p:grpSp>
          <p:nvGrpSpPr>
            <p:cNvPr id="7" name="Group 64"/>
            <p:cNvGrpSpPr/>
            <p:nvPr/>
          </p:nvGrpSpPr>
          <p:grpSpPr>
            <a:xfrm>
              <a:off x="304800" y="912812"/>
              <a:ext cx="3733800" cy="3190320"/>
              <a:chOff x="304800" y="912812"/>
              <a:chExt cx="3733800" cy="3190320"/>
            </a:xfrm>
          </p:grpSpPr>
          <p:grpSp>
            <p:nvGrpSpPr>
              <p:cNvPr id="20" name="Group 61"/>
              <p:cNvGrpSpPr/>
              <p:nvPr/>
            </p:nvGrpSpPr>
            <p:grpSpPr>
              <a:xfrm>
                <a:off x="609600" y="912812"/>
                <a:ext cx="3429000" cy="2819400"/>
                <a:chOff x="990600" y="838200"/>
                <a:chExt cx="3429000" cy="2819400"/>
              </a:xfrm>
            </p:grpSpPr>
            <p:grpSp>
              <p:nvGrpSpPr>
                <p:cNvPr id="23" name="Group 29"/>
                <p:cNvGrpSpPr/>
                <p:nvPr/>
              </p:nvGrpSpPr>
              <p:grpSpPr>
                <a:xfrm>
                  <a:off x="990600" y="1600200"/>
                  <a:ext cx="2514600" cy="2057400"/>
                  <a:chOff x="2895600" y="1676400"/>
                  <a:chExt cx="2667000" cy="2182091"/>
                </a:xfrm>
              </p:grpSpPr>
              <p:sp>
                <p:nvSpPr>
                  <p:cNvPr id="26" name="Rectangle 25"/>
                  <p:cNvSpPr/>
                  <p:nvPr/>
                </p:nvSpPr>
                <p:spPr>
                  <a:xfrm>
                    <a:off x="28956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34290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44958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39624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50292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28956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34290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44958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39624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50292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28956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34290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44958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17"/>
                  <p:cNvSpPr/>
                  <p:nvPr/>
                </p:nvSpPr>
                <p:spPr>
                  <a:xfrm>
                    <a:off x="39624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p:nvSpPr>
                <p:spPr>
                  <a:xfrm>
                    <a:off x="50292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2895600" y="3276600"/>
                    <a:ext cx="533400" cy="581891"/>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20"/>
                  <p:cNvSpPr/>
                  <p:nvPr/>
                </p:nvSpPr>
                <p:spPr>
                  <a:xfrm>
                    <a:off x="3429000" y="3276600"/>
                    <a:ext cx="533400" cy="581891"/>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4495800" y="3276600"/>
                    <a:ext cx="533400" cy="581891"/>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3962400" y="3276600"/>
                    <a:ext cx="533400" cy="581891"/>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5029200" y="3276600"/>
                    <a:ext cx="533400" cy="581891"/>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24" name="Straight Arrow Connector 23"/>
                <p:cNvCxnSpPr/>
                <p:nvPr/>
              </p:nvCxnSpPr>
              <p:spPr>
                <a:xfrm rot="5400000" flipH="1" flipV="1">
                  <a:off x="610394" y="1218406"/>
                  <a:ext cx="7620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990600" y="3657600"/>
                  <a:ext cx="3429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21" name="TextBox 20"/>
              <p:cNvSpPr txBox="1"/>
              <p:nvPr/>
            </p:nvSpPr>
            <p:spPr>
              <a:xfrm>
                <a:off x="457200" y="3733800"/>
                <a:ext cx="3124200" cy="369332"/>
              </a:xfrm>
              <a:prstGeom prst="rect">
                <a:avLst/>
              </a:prstGeom>
              <a:noFill/>
            </p:spPr>
            <p:txBody>
              <a:bodyPr wrap="square" rtlCol="0">
                <a:spAutoFit/>
              </a:bodyPr>
              <a:lstStyle/>
              <a:p>
                <a:r>
                  <a:rPr lang="en-US" dirty="0" smtClean="0"/>
                  <a:t>0      1      2      3      4      5</a:t>
                </a:r>
                <a:endParaRPr lang="en-US" dirty="0"/>
              </a:p>
            </p:txBody>
          </p:sp>
          <p:sp>
            <p:nvSpPr>
              <p:cNvPr id="22" name="TextBox 21"/>
              <p:cNvSpPr txBox="1"/>
              <p:nvPr/>
            </p:nvSpPr>
            <p:spPr>
              <a:xfrm>
                <a:off x="304800" y="1524000"/>
                <a:ext cx="304800" cy="1887696"/>
              </a:xfrm>
              <a:prstGeom prst="rect">
                <a:avLst/>
              </a:prstGeom>
              <a:noFill/>
            </p:spPr>
            <p:txBody>
              <a:bodyPr wrap="square" rtlCol="0">
                <a:spAutoFit/>
              </a:bodyPr>
              <a:lstStyle/>
              <a:p>
                <a:pPr>
                  <a:lnSpc>
                    <a:spcPts val="2000"/>
                  </a:lnSpc>
                </a:pPr>
                <a:r>
                  <a:rPr lang="en-US" dirty="0" smtClean="0"/>
                  <a:t>4 </a:t>
                </a:r>
              </a:p>
              <a:p>
                <a:pPr>
                  <a:lnSpc>
                    <a:spcPts val="2000"/>
                  </a:lnSpc>
                </a:pPr>
                <a:r>
                  <a:rPr lang="en-US" dirty="0" smtClean="0"/>
                  <a:t>3 </a:t>
                </a:r>
              </a:p>
              <a:p>
                <a:pPr>
                  <a:lnSpc>
                    <a:spcPts val="2000"/>
                  </a:lnSpc>
                </a:pPr>
                <a:r>
                  <a:rPr lang="en-US" dirty="0" smtClean="0"/>
                  <a:t>2 </a:t>
                </a:r>
              </a:p>
              <a:p>
                <a:pPr>
                  <a:lnSpc>
                    <a:spcPts val="2000"/>
                  </a:lnSpc>
                </a:pPr>
                <a:r>
                  <a:rPr lang="en-US" dirty="0" smtClean="0"/>
                  <a:t>1</a:t>
                </a:r>
                <a:endParaRPr lang="en-US" dirty="0"/>
              </a:p>
            </p:txBody>
          </p:sp>
        </p:grpSp>
        <p:sp>
          <p:nvSpPr>
            <p:cNvPr id="8" name="Oval 7"/>
            <p:cNvSpPr/>
            <p:nvPr/>
          </p:nvSpPr>
          <p:spPr>
            <a:xfrm>
              <a:off x="1981200" y="25146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2514600" y="25146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1981200" y="20574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1524000" y="30480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990600" y="30480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3733800" y="3732212"/>
              <a:ext cx="457200" cy="381000"/>
            </a:xfrm>
            <a:prstGeom prst="rect">
              <a:avLst/>
            </a:prstGeom>
            <a:noFill/>
          </p:spPr>
          <p:txBody>
            <a:bodyPr wrap="square" rtlCol="0">
              <a:spAutoFit/>
            </a:bodyPr>
            <a:lstStyle/>
            <a:p>
              <a:r>
                <a:rPr lang="en-US" b="1" dirty="0" smtClean="0"/>
                <a:t>X</a:t>
              </a:r>
              <a:r>
                <a:rPr lang="en-US" b="1" baseline="-25000" dirty="0" smtClean="0"/>
                <a:t>1</a:t>
              </a:r>
              <a:endParaRPr lang="en-US" b="1" dirty="0"/>
            </a:p>
          </p:txBody>
        </p:sp>
        <p:sp>
          <p:nvSpPr>
            <p:cNvPr id="14" name="TextBox 13"/>
            <p:cNvSpPr txBox="1"/>
            <p:nvPr/>
          </p:nvSpPr>
          <p:spPr>
            <a:xfrm>
              <a:off x="228600" y="914400"/>
              <a:ext cx="457200" cy="381000"/>
            </a:xfrm>
            <a:prstGeom prst="rect">
              <a:avLst/>
            </a:prstGeom>
            <a:noFill/>
          </p:spPr>
          <p:txBody>
            <a:bodyPr wrap="square" rtlCol="0">
              <a:spAutoFit/>
            </a:bodyPr>
            <a:lstStyle/>
            <a:p>
              <a:r>
                <a:rPr lang="en-US" b="1" dirty="0" smtClean="0"/>
                <a:t>X</a:t>
              </a:r>
              <a:r>
                <a:rPr lang="en-US" b="1" baseline="-25000" dirty="0" smtClean="0"/>
                <a:t>2</a:t>
              </a:r>
              <a:endParaRPr lang="en-US" b="1" dirty="0"/>
            </a:p>
          </p:txBody>
        </p:sp>
        <p:sp>
          <p:nvSpPr>
            <p:cNvPr id="15" name="TextBox 14"/>
            <p:cNvSpPr txBox="1"/>
            <p:nvPr/>
          </p:nvSpPr>
          <p:spPr>
            <a:xfrm>
              <a:off x="762000" y="2819400"/>
              <a:ext cx="381000" cy="381000"/>
            </a:xfrm>
            <a:prstGeom prst="rect">
              <a:avLst/>
            </a:prstGeom>
            <a:noFill/>
          </p:spPr>
          <p:txBody>
            <a:bodyPr wrap="square" rtlCol="0">
              <a:spAutoFit/>
            </a:bodyPr>
            <a:lstStyle/>
            <a:p>
              <a:r>
                <a:rPr lang="en-US" dirty="0" smtClean="0"/>
                <a:t>r</a:t>
              </a:r>
              <a:r>
                <a:rPr lang="en-US" baseline="-25000" dirty="0" smtClean="0"/>
                <a:t>1</a:t>
              </a:r>
              <a:endParaRPr lang="en-US" dirty="0"/>
            </a:p>
          </p:txBody>
        </p:sp>
        <p:sp>
          <p:nvSpPr>
            <p:cNvPr id="16" name="TextBox 15"/>
            <p:cNvSpPr txBox="1"/>
            <p:nvPr/>
          </p:nvSpPr>
          <p:spPr>
            <a:xfrm>
              <a:off x="1295400" y="2819400"/>
              <a:ext cx="381000" cy="381000"/>
            </a:xfrm>
            <a:prstGeom prst="rect">
              <a:avLst/>
            </a:prstGeom>
            <a:noFill/>
          </p:spPr>
          <p:txBody>
            <a:bodyPr wrap="square" rtlCol="0">
              <a:spAutoFit/>
            </a:bodyPr>
            <a:lstStyle/>
            <a:p>
              <a:r>
                <a:rPr lang="en-US" dirty="0" smtClean="0"/>
                <a:t>r</a:t>
              </a:r>
              <a:r>
                <a:rPr lang="en-US" baseline="-25000" dirty="0" smtClean="0"/>
                <a:t>2</a:t>
              </a:r>
              <a:endParaRPr lang="en-US" dirty="0"/>
            </a:p>
          </p:txBody>
        </p:sp>
        <p:sp>
          <p:nvSpPr>
            <p:cNvPr id="17" name="TextBox 16"/>
            <p:cNvSpPr txBox="1"/>
            <p:nvPr/>
          </p:nvSpPr>
          <p:spPr>
            <a:xfrm>
              <a:off x="1752600" y="1752600"/>
              <a:ext cx="381000" cy="381000"/>
            </a:xfrm>
            <a:prstGeom prst="rect">
              <a:avLst/>
            </a:prstGeom>
            <a:noFill/>
          </p:spPr>
          <p:txBody>
            <a:bodyPr wrap="square" rtlCol="0">
              <a:spAutoFit/>
            </a:bodyPr>
            <a:lstStyle/>
            <a:p>
              <a:r>
                <a:rPr lang="en-US" dirty="0" smtClean="0"/>
                <a:t>r</a:t>
              </a:r>
              <a:r>
                <a:rPr lang="en-US" baseline="-25000" dirty="0" smtClean="0"/>
                <a:t>3</a:t>
              </a:r>
              <a:endParaRPr lang="en-US" dirty="0"/>
            </a:p>
          </p:txBody>
        </p:sp>
        <p:sp>
          <p:nvSpPr>
            <p:cNvPr id="18" name="TextBox 17"/>
            <p:cNvSpPr txBox="1"/>
            <p:nvPr/>
          </p:nvSpPr>
          <p:spPr>
            <a:xfrm>
              <a:off x="2133600" y="2286000"/>
              <a:ext cx="381000" cy="381000"/>
            </a:xfrm>
            <a:prstGeom prst="rect">
              <a:avLst/>
            </a:prstGeom>
            <a:noFill/>
          </p:spPr>
          <p:txBody>
            <a:bodyPr wrap="square" rtlCol="0">
              <a:spAutoFit/>
            </a:bodyPr>
            <a:lstStyle/>
            <a:p>
              <a:r>
                <a:rPr lang="en-US" dirty="0" smtClean="0"/>
                <a:t>r</a:t>
              </a:r>
              <a:r>
                <a:rPr lang="en-US" baseline="-25000" dirty="0" smtClean="0"/>
                <a:t>4</a:t>
              </a:r>
              <a:endParaRPr lang="en-US" dirty="0"/>
            </a:p>
          </p:txBody>
        </p:sp>
        <p:sp>
          <p:nvSpPr>
            <p:cNvPr id="19" name="TextBox 18"/>
            <p:cNvSpPr txBox="1"/>
            <p:nvPr/>
          </p:nvSpPr>
          <p:spPr>
            <a:xfrm>
              <a:off x="2667000" y="2286000"/>
              <a:ext cx="381000" cy="381000"/>
            </a:xfrm>
            <a:prstGeom prst="rect">
              <a:avLst/>
            </a:prstGeom>
            <a:noFill/>
          </p:spPr>
          <p:txBody>
            <a:bodyPr wrap="square" rtlCol="0">
              <a:spAutoFit/>
            </a:bodyPr>
            <a:lstStyle/>
            <a:p>
              <a:r>
                <a:rPr lang="en-US" dirty="0" smtClean="0"/>
                <a:t>r</a:t>
              </a:r>
              <a:r>
                <a:rPr lang="en-US" baseline="-25000" dirty="0" smtClean="0"/>
                <a:t>5</a:t>
              </a:r>
              <a:endParaRPr lang="en-US" dirty="0"/>
            </a:p>
          </p:txBody>
        </p:sp>
      </p:grpSp>
      <p:graphicFrame>
        <p:nvGraphicFramePr>
          <p:cNvPr id="46" name="Table 45"/>
          <p:cNvGraphicFramePr>
            <a:graphicFrameLocks noGrp="1"/>
          </p:cNvGraphicFramePr>
          <p:nvPr>
            <p:extLst>
              <p:ext uri="{D42A27DB-BD31-4B8C-83A1-F6EECF244321}">
                <p14:modId xmlns:p14="http://schemas.microsoft.com/office/powerpoint/2010/main" val="2129734203"/>
              </p:ext>
            </p:extLst>
          </p:nvPr>
        </p:nvGraphicFramePr>
        <p:xfrm>
          <a:off x="4953000" y="766764"/>
          <a:ext cx="2933701" cy="1524000"/>
        </p:xfrm>
        <a:graphic>
          <a:graphicData uri="http://schemas.openxmlformats.org/drawingml/2006/table">
            <a:tbl>
              <a:tblPr firstRow="1" bandRow="1">
                <a:tableStyleId>{5940675A-B579-460E-94D1-54222C63F5DA}</a:tableStyleId>
              </a:tblPr>
              <a:tblGrid>
                <a:gridCol w="666206">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743495">
                  <a:extLst>
                    <a:ext uri="{9D8B030D-6E8A-4147-A177-3AD203B41FA5}">
                      <a16:colId xmlns:a16="http://schemas.microsoft.com/office/drawing/2014/main" val="20003"/>
                    </a:ext>
                  </a:extLst>
                </a:gridCol>
              </a:tblGrid>
              <a:tr h="508000">
                <a:tc>
                  <a:txBody>
                    <a:bodyPr/>
                    <a:lstStyle/>
                    <a:p>
                      <a:pPr algn="ctr"/>
                      <a:endParaRPr lang="en-US" sz="2400" b="1" dirty="0">
                        <a:latin typeface="Arial" pitchFamily="34" charset="0"/>
                        <a:cs typeface="Arial" pitchFamily="34" charset="0"/>
                      </a:endParaRPr>
                    </a:p>
                  </a:txBody>
                  <a:tcPr/>
                </a:tc>
                <a:tc>
                  <a:txBody>
                    <a:bodyPr/>
                    <a:lstStyle/>
                    <a:p>
                      <a:pPr algn="ctr"/>
                      <a:r>
                        <a:rPr lang="en-US" sz="2400" b="1" dirty="0" smtClean="0">
                          <a:latin typeface="Arial" pitchFamily="34" charset="0"/>
                          <a:cs typeface="Arial" pitchFamily="34" charset="0"/>
                        </a:rPr>
                        <a:t>r</a:t>
                      </a:r>
                      <a:r>
                        <a:rPr lang="en-US" sz="2400" b="1" baseline="-25000" dirty="0" smtClean="0">
                          <a:latin typeface="Arial" pitchFamily="34" charset="0"/>
                          <a:cs typeface="Arial" pitchFamily="34" charset="0"/>
                        </a:rPr>
                        <a:t>3</a:t>
                      </a:r>
                      <a:endParaRPr lang="en-US" sz="2400" b="1" dirty="0">
                        <a:latin typeface="Arial" pitchFamily="34" charset="0"/>
                        <a:cs typeface="Arial" pitchFamily="34" charset="0"/>
                      </a:endParaRPr>
                    </a:p>
                  </a:txBody>
                  <a:tcPr/>
                </a:tc>
                <a:tc>
                  <a:txBody>
                    <a:bodyPr/>
                    <a:lstStyle/>
                    <a:p>
                      <a:pPr algn="ctr"/>
                      <a:r>
                        <a:rPr lang="en-US" sz="2400" b="1" dirty="0" smtClean="0">
                          <a:latin typeface="Arial" pitchFamily="34" charset="0"/>
                          <a:cs typeface="Arial" pitchFamily="34" charset="0"/>
                        </a:rPr>
                        <a:t>r</a:t>
                      </a:r>
                      <a:r>
                        <a:rPr lang="en-US" sz="2400" b="1" baseline="-25000" dirty="0" smtClean="0">
                          <a:latin typeface="Arial" pitchFamily="34" charset="0"/>
                          <a:cs typeface="Arial" pitchFamily="34" charset="0"/>
                        </a:rPr>
                        <a:t>4</a:t>
                      </a:r>
                      <a:endParaRPr lang="en-US" sz="2400" b="1" dirty="0">
                        <a:latin typeface="Arial" pitchFamily="34" charset="0"/>
                        <a:cs typeface="Arial" pitchFamily="34" charset="0"/>
                      </a:endParaRPr>
                    </a:p>
                  </a:txBody>
                  <a:tcPr/>
                </a:tc>
                <a:tc>
                  <a:txBody>
                    <a:bodyPr/>
                    <a:lstStyle/>
                    <a:p>
                      <a:pPr algn="ctr"/>
                      <a:r>
                        <a:rPr lang="en-US" sz="2400" b="1" dirty="0" smtClean="0">
                          <a:latin typeface="Arial" pitchFamily="34" charset="0"/>
                          <a:cs typeface="Arial" pitchFamily="34" charset="0"/>
                        </a:rPr>
                        <a:t>r</a:t>
                      </a:r>
                      <a:r>
                        <a:rPr lang="en-US" sz="2400" b="1" baseline="-25000" dirty="0" smtClean="0">
                          <a:latin typeface="Arial" pitchFamily="34" charset="0"/>
                          <a:cs typeface="Arial" pitchFamily="34" charset="0"/>
                        </a:rPr>
                        <a:t>5</a:t>
                      </a:r>
                      <a:endParaRPr lang="en-US" sz="2400" b="1" dirty="0">
                        <a:latin typeface="Arial" pitchFamily="34" charset="0"/>
                        <a:cs typeface="Arial" pitchFamily="34" charset="0"/>
                      </a:endParaRPr>
                    </a:p>
                  </a:txBody>
                  <a:tcPr/>
                </a:tc>
                <a:extLst>
                  <a:ext uri="{0D108BD9-81ED-4DB2-BD59-A6C34878D82A}">
                    <a16:rowId xmlns:a16="http://schemas.microsoft.com/office/drawing/2014/main" val="10000"/>
                  </a:ext>
                </a:extLst>
              </a:tr>
              <a:tr h="508000">
                <a:tc>
                  <a:txBody>
                    <a:bodyPr/>
                    <a:lstStyle/>
                    <a:p>
                      <a:pPr algn="ctr"/>
                      <a:r>
                        <a:rPr lang="en-US" sz="2400" b="1" baseline="0" dirty="0" smtClean="0">
                          <a:latin typeface="Arial" pitchFamily="34" charset="0"/>
                          <a:cs typeface="Arial" pitchFamily="34" charset="0"/>
                        </a:rPr>
                        <a:t>r</a:t>
                      </a:r>
                      <a:r>
                        <a:rPr lang="en-US" sz="2400" b="1" baseline="-25000" dirty="0" smtClean="0">
                          <a:latin typeface="Arial" pitchFamily="34" charset="0"/>
                          <a:cs typeface="Arial" pitchFamily="34" charset="0"/>
                        </a:rPr>
                        <a:t>1</a:t>
                      </a:r>
                      <a:endParaRPr lang="en-US" sz="2400" b="1" dirty="0">
                        <a:latin typeface="Arial" pitchFamily="34" charset="0"/>
                        <a:cs typeface="Arial" pitchFamily="34" charset="0"/>
                      </a:endParaRPr>
                    </a:p>
                  </a:txBody>
                  <a:tcPr/>
                </a:tc>
                <a:tc>
                  <a:txBody>
                    <a:bodyPr/>
                    <a:lstStyle/>
                    <a:p>
                      <a:pPr algn="ctr"/>
                      <a:r>
                        <a:rPr lang="en-US" sz="2400" b="1" dirty="0" smtClean="0">
                          <a:latin typeface="Arial" pitchFamily="34" charset="0"/>
                          <a:cs typeface="Arial" pitchFamily="34" charset="0"/>
                        </a:rPr>
                        <a:t>4</a:t>
                      </a:r>
                      <a:endParaRPr lang="en-US" sz="2400" b="1" dirty="0">
                        <a:latin typeface="Arial" pitchFamily="34" charset="0"/>
                        <a:cs typeface="Arial" pitchFamily="34" charset="0"/>
                      </a:endParaRPr>
                    </a:p>
                  </a:txBody>
                  <a:tcPr/>
                </a:tc>
                <a:tc>
                  <a:txBody>
                    <a:bodyPr/>
                    <a:lstStyle/>
                    <a:p>
                      <a:pPr algn="ctr"/>
                      <a:r>
                        <a:rPr lang="en-US" sz="2400" b="1" dirty="0" smtClean="0">
                          <a:latin typeface="Arial" pitchFamily="34" charset="0"/>
                          <a:cs typeface="Arial" pitchFamily="34" charset="0"/>
                        </a:rPr>
                        <a:t>3</a:t>
                      </a:r>
                      <a:endParaRPr lang="en-US" sz="2400" b="1" dirty="0">
                        <a:latin typeface="Arial" pitchFamily="34" charset="0"/>
                        <a:cs typeface="Arial" pitchFamily="34" charset="0"/>
                      </a:endParaRPr>
                    </a:p>
                  </a:txBody>
                  <a:tcPr/>
                </a:tc>
                <a:tc>
                  <a:txBody>
                    <a:bodyPr/>
                    <a:lstStyle/>
                    <a:p>
                      <a:pPr algn="ctr"/>
                      <a:r>
                        <a:rPr lang="en-US" sz="2400" b="1" dirty="0" smtClean="0">
                          <a:latin typeface="Arial" pitchFamily="34" charset="0"/>
                          <a:cs typeface="Arial" pitchFamily="34" charset="0"/>
                        </a:rPr>
                        <a:t>4</a:t>
                      </a:r>
                      <a:endParaRPr lang="en-US" sz="2400" b="1" dirty="0">
                        <a:latin typeface="Arial" pitchFamily="34" charset="0"/>
                        <a:cs typeface="Arial" pitchFamily="34" charset="0"/>
                      </a:endParaRPr>
                    </a:p>
                  </a:txBody>
                  <a:tcPr/>
                </a:tc>
                <a:extLst>
                  <a:ext uri="{0D108BD9-81ED-4DB2-BD59-A6C34878D82A}">
                    <a16:rowId xmlns:a16="http://schemas.microsoft.com/office/drawing/2014/main" val="10001"/>
                  </a:ext>
                </a:extLst>
              </a:tr>
              <a:tr h="508000">
                <a:tc>
                  <a:txBody>
                    <a:bodyPr/>
                    <a:lstStyle/>
                    <a:p>
                      <a:pPr algn="ctr"/>
                      <a:r>
                        <a:rPr lang="en-US" sz="2400" b="1" dirty="0" smtClean="0">
                          <a:latin typeface="Arial" pitchFamily="34" charset="0"/>
                          <a:cs typeface="Arial" pitchFamily="34" charset="0"/>
                        </a:rPr>
                        <a:t>r</a:t>
                      </a:r>
                      <a:r>
                        <a:rPr lang="en-US" sz="2400" b="1" baseline="-25000" dirty="0" smtClean="0">
                          <a:latin typeface="Arial" pitchFamily="34" charset="0"/>
                          <a:cs typeface="Arial" pitchFamily="34" charset="0"/>
                        </a:rPr>
                        <a:t>2</a:t>
                      </a:r>
                      <a:endParaRPr lang="en-US" sz="2400" b="1" dirty="0">
                        <a:latin typeface="Arial" pitchFamily="34" charset="0"/>
                        <a:cs typeface="Arial" pitchFamily="34" charset="0"/>
                      </a:endParaRPr>
                    </a:p>
                  </a:txBody>
                  <a:tcPr/>
                </a:tc>
                <a:tc>
                  <a:txBody>
                    <a:bodyPr/>
                    <a:lstStyle/>
                    <a:p>
                      <a:pPr algn="ctr"/>
                      <a:r>
                        <a:rPr lang="en-US" sz="2400" b="1" dirty="0" smtClean="0">
                          <a:latin typeface="Arial" pitchFamily="34" charset="0"/>
                          <a:cs typeface="Arial" pitchFamily="34" charset="0"/>
                        </a:rPr>
                        <a:t>3</a:t>
                      </a:r>
                      <a:endParaRPr lang="en-US" sz="2400" b="1" dirty="0">
                        <a:latin typeface="Arial" pitchFamily="34" charset="0"/>
                        <a:cs typeface="Arial" pitchFamily="34" charset="0"/>
                      </a:endParaRPr>
                    </a:p>
                  </a:txBody>
                  <a:tcPr/>
                </a:tc>
                <a:tc>
                  <a:txBody>
                    <a:bodyPr/>
                    <a:lstStyle/>
                    <a:p>
                      <a:pPr algn="ctr"/>
                      <a:r>
                        <a:rPr lang="en-US" sz="2400" b="1" dirty="0" smtClean="0">
                          <a:latin typeface="Arial" pitchFamily="34" charset="0"/>
                          <a:cs typeface="Arial" pitchFamily="34" charset="0"/>
                        </a:rPr>
                        <a:t>2</a:t>
                      </a:r>
                      <a:endParaRPr lang="en-US" sz="2400" b="1" dirty="0">
                        <a:latin typeface="Arial" pitchFamily="34" charset="0"/>
                        <a:cs typeface="Arial" pitchFamily="34" charset="0"/>
                      </a:endParaRPr>
                    </a:p>
                  </a:txBody>
                  <a:tcPr/>
                </a:tc>
                <a:tc>
                  <a:txBody>
                    <a:bodyPr/>
                    <a:lstStyle/>
                    <a:p>
                      <a:pPr algn="ctr"/>
                      <a:r>
                        <a:rPr lang="en-US" sz="2400" b="1" dirty="0" smtClean="0">
                          <a:latin typeface="Arial" pitchFamily="34" charset="0"/>
                          <a:cs typeface="Arial" pitchFamily="34" charset="0"/>
                        </a:rPr>
                        <a:t>3</a:t>
                      </a:r>
                      <a:endParaRPr lang="en-US" sz="2400" b="1" dirty="0">
                        <a:latin typeface="Arial" pitchFamily="34" charset="0"/>
                        <a:cs typeface="Arial" pitchFamily="34" charset="0"/>
                      </a:endParaRPr>
                    </a:p>
                  </a:txBody>
                  <a:tcPr/>
                </a:tc>
                <a:extLst>
                  <a:ext uri="{0D108BD9-81ED-4DB2-BD59-A6C34878D82A}">
                    <a16:rowId xmlns:a16="http://schemas.microsoft.com/office/drawing/2014/main" val="10002"/>
                  </a:ext>
                </a:extLst>
              </a:tr>
            </a:tbl>
          </a:graphicData>
        </a:graphic>
      </p:graphicFrame>
      <p:sp>
        <p:nvSpPr>
          <p:cNvPr id="47" name="TextBox 46"/>
          <p:cNvSpPr txBox="1"/>
          <p:nvPr/>
        </p:nvSpPr>
        <p:spPr>
          <a:xfrm>
            <a:off x="5085806" y="185195"/>
            <a:ext cx="3524794" cy="400110"/>
          </a:xfrm>
          <a:prstGeom prst="rect">
            <a:avLst/>
          </a:prstGeom>
          <a:noFill/>
        </p:spPr>
        <p:txBody>
          <a:bodyPr wrap="square" rtlCol="0">
            <a:spAutoFit/>
          </a:bodyPr>
          <a:lstStyle/>
          <a:p>
            <a:r>
              <a:rPr lang="en-US" sz="2000" b="1" dirty="0" smtClean="0">
                <a:solidFill>
                  <a:srgbClr val="0000FF"/>
                </a:solidFill>
              </a:rPr>
              <a:t>Ma </a:t>
            </a:r>
            <a:r>
              <a:rPr lang="en-US" sz="2000" b="1" dirty="0" err="1" smtClean="0">
                <a:solidFill>
                  <a:srgbClr val="0000FF"/>
                </a:solidFill>
              </a:rPr>
              <a:t>trận</a:t>
            </a:r>
            <a:r>
              <a:rPr lang="en-US" sz="2000" b="1" dirty="0" smtClean="0">
                <a:solidFill>
                  <a:srgbClr val="0000FF"/>
                </a:solidFill>
              </a:rPr>
              <a:t> </a:t>
            </a:r>
            <a:r>
              <a:rPr lang="en-US" sz="2000" b="1" dirty="0" err="1" smtClean="0">
                <a:solidFill>
                  <a:srgbClr val="0000FF"/>
                </a:solidFill>
              </a:rPr>
              <a:t>khoảng</a:t>
            </a:r>
            <a:r>
              <a:rPr lang="en-US" sz="2000" b="1" dirty="0" smtClean="0">
                <a:solidFill>
                  <a:srgbClr val="0000FF"/>
                </a:solidFill>
              </a:rPr>
              <a:t> </a:t>
            </a:r>
            <a:r>
              <a:rPr lang="en-US" sz="2000" b="1" dirty="0" err="1" smtClean="0">
                <a:solidFill>
                  <a:srgbClr val="0000FF"/>
                </a:solidFill>
              </a:rPr>
              <a:t>cách</a:t>
            </a:r>
            <a:r>
              <a:rPr lang="en-US" sz="2000" b="1" dirty="0" smtClean="0">
                <a:solidFill>
                  <a:srgbClr val="0000FF"/>
                </a:solidFill>
              </a:rPr>
              <a:t>:</a:t>
            </a:r>
            <a:endParaRPr lang="en-US" sz="2000" b="1" dirty="0">
              <a:solidFill>
                <a:srgbClr val="0000FF"/>
              </a:solidFill>
            </a:endParaRPr>
          </a:p>
        </p:txBody>
      </p:sp>
      <p:sp>
        <p:nvSpPr>
          <p:cNvPr id="49" name="TextBox 48"/>
          <p:cNvSpPr txBox="1"/>
          <p:nvPr/>
        </p:nvSpPr>
        <p:spPr>
          <a:xfrm>
            <a:off x="4572000" y="2443164"/>
            <a:ext cx="4209506" cy="707886"/>
          </a:xfrm>
          <a:prstGeom prst="rect">
            <a:avLst/>
          </a:prstGeom>
          <a:noFill/>
        </p:spPr>
        <p:txBody>
          <a:bodyPr wrap="square" rtlCol="0">
            <a:spAutoFit/>
          </a:bodyPr>
          <a:lstStyle/>
          <a:p>
            <a:r>
              <a:rPr lang="en-US" sz="2000" b="1" dirty="0" err="1" smtClean="0">
                <a:solidFill>
                  <a:srgbClr val="FF0000"/>
                </a:solidFill>
              </a:rPr>
              <a:t>Nếu</a:t>
            </a:r>
            <a:r>
              <a:rPr lang="en-US" sz="2000" b="1" dirty="0" smtClean="0">
                <a:solidFill>
                  <a:srgbClr val="FF0000"/>
                </a:solidFill>
              </a:rPr>
              <a:t> </a:t>
            </a:r>
            <a:r>
              <a:rPr lang="en-US" sz="2000" b="1" dirty="0" err="1" smtClean="0">
                <a:solidFill>
                  <a:srgbClr val="FF0000"/>
                </a:solidFill>
              </a:rPr>
              <a:t>sử</a:t>
            </a:r>
            <a:r>
              <a:rPr lang="en-US" sz="2000" b="1" dirty="0" smtClean="0">
                <a:solidFill>
                  <a:srgbClr val="FF0000"/>
                </a:solidFill>
              </a:rPr>
              <a:t> </a:t>
            </a:r>
            <a:r>
              <a:rPr lang="en-US" sz="2000" b="1" dirty="0" err="1" smtClean="0">
                <a:solidFill>
                  <a:srgbClr val="FF0000"/>
                </a:solidFill>
              </a:rPr>
              <a:t>dụng</a:t>
            </a:r>
            <a:r>
              <a:rPr lang="en-US" sz="2000" b="1" dirty="0" smtClean="0">
                <a:solidFill>
                  <a:srgbClr val="FF0000"/>
                </a:solidFill>
              </a:rPr>
              <a:t> single-link: </a:t>
            </a:r>
          </a:p>
          <a:p>
            <a:r>
              <a:rPr lang="en-US" sz="2000" b="1" dirty="0" smtClean="0"/>
              <a:t>d(C</a:t>
            </a:r>
            <a:r>
              <a:rPr lang="en-US" sz="2000" b="1" baseline="-25000" dirty="0" smtClean="0"/>
              <a:t>1</a:t>
            </a:r>
            <a:r>
              <a:rPr lang="en-US" sz="2000" b="1" dirty="0" smtClean="0"/>
              <a:t>, C</a:t>
            </a:r>
            <a:r>
              <a:rPr lang="en-US" sz="2000" b="1" baseline="-25000" dirty="0" smtClean="0"/>
              <a:t>2</a:t>
            </a:r>
            <a:r>
              <a:rPr lang="en-US" sz="2000" b="1" dirty="0" smtClean="0"/>
              <a:t>) = d(r</a:t>
            </a:r>
            <a:r>
              <a:rPr lang="en-US" sz="2000" b="1" baseline="-25000" dirty="0"/>
              <a:t>2</a:t>
            </a:r>
            <a:r>
              <a:rPr lang="en-US" sz="2000" b="1" dirty="0" smtClean="0"/>
              <a:t>, r</a:t>
            </a:r>
            <a:r>
              <a:rPr lang="en-US" sz="2000" b="1" baseline="-25000" dirty="0"/>
              <a:t>4</a:t>
            </a:r>
            <a:r>
              <a:rPr lang="en-US" sz="2000" b="1" dirty="0" smtClean="0"/>
              <a:t>) = 2</a:t>
            </a:r>
            <a:endParaRPr lang="en-US" sz="2000" b="1" dirty="0"/>
          </a:p>
        </p:txBody>
      </p:sp>
      <p:sp>
        <p:nvSpPr>
          <p:cNvPr id="50" name="TextBox 49"/>
          <p:cNvSpPr txBox="1"/>
          <p:nvPr/>
        </p:nvSpPr>
        <p:spPr>
          <a:xfrm>
            <a:off x="4572000" y="3151050"/>
            <a:ext cx="4038600" cy="707886"/>
          </a:xfrm>
          <a:prstGeom prst="rect">
            <a:avLst/>
          </a:prstGeom>
          <a:noFill/>
        </p:spPr>
        <p:txBody>
          <a:bodyPr wrap="square" rtlCol="0">
            <a:spAutoFit/>
          </a:bodyPr>
          <a:lstStyle/>
          <a:p>
            <a:r>
              <a:rPr lang="en-US" sz="2000" b="1" dirty="0" err="1" smtClean="0">
                <a:solidFill>
                  <a:srgbClr val="FF0000"/>
                </a:solidFill>
              </a:rPr>
              <a:t>Nếu</a:t>
            </a:r>
            <a:r>
              <a:rPr lang="en-US" sz="2000" b="1" dirty="0" smtClean="0">
                <a:solidFill>
                  <a:srgbClr val="FF0000"/>
                </a:solidFill>
              </a:rPr>
              <a:t> </a:t>
            </a:r>
            <a:r>
              <a:rPr lang="en-US" sz="2000" b="1" dirty="0" err="1" smtClean="0">
                <a:solidFill>
                  <a:srgbClr val="FF0000"/>
                </a:solidFill>
              </a:rPr>
              <a:t>sử</a:t>
            </a:r>
            <a:r>
              <a:rPr lang="en-US" sz="2000" b="1" dirty="0" smtClean="0">
                <a:solidFill>
                  <a:srgbClr val="FF0000"/>
                </a:solidFill>
              </a:rPr>
              <a:t> </a:t>
            </a:r>
            <a:r>
              <a:rPr lang="en-US" sz="2000" b="1" dirty="0" err="1" smtClean="0">
                <a:solidFill>
                  <a:srgbClr val="FF0000"/>
                </a:solidFill>
              </a:rPr>
              <a:t>dụng</a:t>
            </a:r>
            <a:r>
              <a:rPr lang="en-US" sz="2000" b="1" dirty="0" smtClean="0">
                <a:solidFill>
                  <a:srgbClr val="FF0000"/>
                </a:solidFill>
              </a:rPr>
              <a:t> </a:t>
            </a:r>
            <a:r>
              <a:rPr lang="en-US" sz="2000" b="1" dirty="0">
                <a:solidFill>
                  <a:srgbClr val="FF0000"/>
                </a:solidFill>
              </a:rPr>
              <a:t>c</a:t>
            </a:r>
            <a:r>
              <a:rPr lang="en-US" sz="2000" b="1" dirty="0" smtClean="0">
                <a:solidFill>
                  <a:srgbClr val="FF0000"/>
                </a:solidFill>
              </a:rPr>
              <a:t>omplete-link</a:t>
            </a:r>
            <a:r>
              <a:rPr lang="en-US" sz="2000" b="1" dirty="0" smtClean="0"/>
              <a:t>: </a:t>
            </a:r>
          </a:p>
          <a:p>
            <a:r>
              <a:rPr lang="en-US" sz="2000" b="1" dirty="0" smtClean="0"/>
              <a:t>d(C</a:t>
            </a:r>
            <a:r>
              <a:rPr lang="en-US" sz="2000" b="1" baseline="-25000" dirty="0" smtClean="0"/>
              <a:t>1</a:t>
            </a:r>
            <a:r>
              <a:rPr lang="en-US" sz="2000" b="1" dirty="0" smtClean="0"/>
              <a:t>, C</a:t>
            </a:r>
            <a:r>
              <a:rPr lang="en-US" sz="2000" b="1" baseline="-25000" dirty="0" smtClean="0"/>
              <a:t>2</a:t>
            </a:r>
            <a:r>
              <a:rPr lang="en-US" sz="2000" b="1" dirty="0" smtClean="0"/>
              <a:t>) = d(r</a:t>
            </a:r>
            <a:r>
              <a:rPr lang="en-US" sz="2000" b="1" baseline="-25000" dirty="0" smtClean="0"/>
              <a:t>1</a:t>
            </a:r>
            <a:r>
              <a:rPr lang="en-US" sz="2000" b="1" dirty="0" smtClean="0"/>
              <a:t>, r</a:t>
            </a:r>
            <a:r>
              <a:rPr lang="en-US" sz="2000" b="1" baseline="-25000" dirty="0" smtClean="0"/>
              <a:t>3</a:t>
            </a:r>
            <a:r>
              <a:rPr lang="en-US" sz="2000" b="1" dirty="0" smtClean="0"/>
              <a:t>) = d(r</a:t>
            </a:r>
            <a:r>
              <a:rPr lang="en-US" sz="2000" b="1" baseline="-25000" dirty="0" smtClean="0"/>
              <a:t>1</a:t>
            </a:r>
            <a:r>
              <a:rPr lang="en-US" sz="2000" b="1" dirty="0" smtClean="0"/>
              <a:t>,r</a:t>
            </a:r>
            <a:r>
              <a:rPr lang="en-US" sz="2000" b="1" baseline="-25000" dirty="0" smtClean="0"/>
              <a:t>5</a:t>
            </a:r>
            <a:r>
              <a:rPr lang="en-US" sz="2000" b="1" dirty="0" smtClean="0"/>
              <a:t>) = 4</a:t>
            </a:r>
            <a:endParaRPr lang="en-US" sz="2000" b="1" dirty="0"/>
          </a:p>
        </p:txBody>
      </p:sp>
      <p:sp>
        <p:nvSpPr>
          <p:cNvPr id="52" name="TextBox 51"/>
          <p:cNvSpPr txBox="1"/>
          <p:nvPr/>
        </p:nvSpPr>
        <p:spPr>
          <a:xfrm>
            <a:off x="4600699" y="3858936"/>
            <a:ext cx="4314701" cy="707886"/>
          </a:xfrm>
          <a:prstGeom prst="rect">
            <a:avLst/>
          </a:prstGeom>
          <a:noFill/>
        </p:spPr>
        <p:txBody>
          <a:bodyPr wrap="square" rtlCol="0">
            <a:spAutoFit/>
          </a:bodyPr>
          <a:lstStyle/>
          <a:p>
            <a:r>
              <a:rPr lang="en-US" sz="2000" b="1" dirty="0" err="1" smtClean="0">
                <a:solidFill>
                  <a:srgbClr val="FF0000"/>
                </a:solidFill>
              </a:rPr>
              <a:t>Nếu</a:t>
            </a:r>
            <a:r>
              <a:rPr lang="en-US" sz="2000" b="1" dirty="0" smtClean="0">
                <a:solidFill>
                  <a:srgbClr val="FF0000"/>
                </a:solidFill>
              </a:rPr>
              <a:t> </a:t>
            </a:r>
            <a:r>
              <a:rPr lang="en-US" sz="2000" b="1" dirty="0" err="1" smtClean="0">
                <a:solidFill>
                  <a:srgbClr val="FF0000"/>
                </a:solidFill>
              </a:rPr>
              <a:t>sử</a:t>
            </a:r>
            <a:r>
              <a:rPr lang="en-US" sz="2000" b="1" dirty="0" smtClean="0">
                <a:solidFill>
                  <a:srgbClr val="FF0000"/>
                </a:solidFill>
              </a:rPr>
              <a:t> </a:t>
            </a:r>
            <a:r>
              <a:rPr lang="en-US" sz="2000" b="1" dirty="0" err="1" smtClean="0">
                <a:solidFill>
                  <a:srgbClr val="FF0000"/>
                </a:solidFill>
              </a:rPr>
              <a:t>dụng</a:t>
            </a:r>
            <a:r>
              <a:rPr lang="en-US" sz="2000" b="1" dirty="0" smtClean="0">
                <a:solidFill>
                  <a:srgbClr val="FF0000"/>
                </a:solidFill>
              </a:rPr>
              <a:t> group-average-link</a:t>
            </a:r>
            <a:r>
              <a:rPr lang="en-US" sz="2000" b="1" dirty="0" smtClean="0"/>
              <a:t>: </a:t>
            </a:r>
          </a:p>
          <a:p>
            <a:r>
              <a:rPr lang="en-US" sz="2000" b="1" dirty="0" smtClean="0"/>
              <a:t>d(C</a:t>
            </a:r>
            <a:r>
              <a:rPr lang="en-US" sz="2000" b="1" baseline="-25000" dirty="0" smtClean="0"/>
              <a:t>1</a:t>
            </a:r>
            <a:r>
              <a:rPr lang="en-US" sz="2000" b="1" dirty="0" smtClean="0"/>
              <a:t>, C</a:t>
            </a:r>
            <a:r>
              <a:rPr lang="en-US" sz="2000" b="1" baseline="-25000" dirty="0" smtClean="0"/>
              <a:t>2</a:t>
            </a:r>
            <a:r>
              <a:rPr lang="en-US" sz="2000" b="1" dirty="0" smtClean="0"/>
              <a:t>) = 19/6 = 3.17</a:t>
            </a:r>
            <a:endParaRPr lang="en-US" sz="2000" b="1" dirty="0"/>
          </a:p>
        </p:txBody>
      </p:sp>
      <mc:AlternateContent xmlns:mc="http://schemas.openxmlformats.org/markup-compatibility/2006" xmlns:a14="http://schemas.microsoft.com/office/drawing/2010/main">
        <mc:Choice Requires="a14">
          <p:sp>
            <p:nvSpPr>
              <p:cNvPr id="53" name="TextBox 52"/>
              <p:cNvSpPr txBox="1"/>
              <p:nvPr/>
            </p:nvSpPr>
            <p:spPr>
              <a:xfrm>
                <a:off x="234043" y="4781982"/>
                <a:ext cx="3494314" cy="714683"/>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a:rPr>
                            <m:t>𝑚</m:t>
                          </m:r>
                        </m:e>
                        <m:sub>
                          <m:r>
                            <a:rPr lang="en-US" b="0" i="1" smtClean="0">
                              <a:latin typeface="Cambria Math"/>
                            </a:rPr>
                            <m:t>1</m:t>
                          </m:r>
                        </m:sub>
                      </m:sSub>
                      <m:r>
                        <a:rPr lang="en-US" b="0" i="1" smtClean="0">
                          <a:latin typeface="Cambria Math"/>
                        </a:rPr>
                        <m:t>=</m:t>
                      </m:r>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a:rPr>
                                <m:t>1+2</m:t>
                              </m:r>
                            </m:num>
                            <m:den>
                              <m:r>
                                <a:rPr lang="en-US" b="0" i="1" smtClean="0">
                                  <a:latin typeface="Cambria Math"/>
                                </a:rPr>
                                <m:t>2</m:t>
                              </m:r>
                            </m:den>
                          </m:f>
                          <m:r>
                            <a:rPr lang="en-US" b="0" i="1" smtClean="0">
                              <a:latin typeface="Cambria Math"/>
                            </a:rPr>
                            <m:t>,</m:t>
                          </m:r>
                          <m:f>
                            <m:fPr>
                              <m:ctrlPr>
                                <a:rPr lang="en-US" b="0" i="1" smtClean="0">
                                  <a:latin typeface="Cambria Math" panose="02040503050406030204" pitchFamily="18" charset="0"/>
                                </a:rPr>
                              </m:ctrlPr>
                            </m:fPr>
                            <m:num>
                              <m:r>
                                <a:rPr lang="en-US" b="0" i="1" smtClean="0">
                                  <a:latin typeface="Cambria Math"/>
                                </a:rPr>
                                <m:t>1+1</m:t>
                              </m:r>
                            </m:num>
                            <m:den>
                              <m:r>
                                <a:rPr lang="en-US" b="0" i="1" smtClean="0">
                                  <a:latin typeface="Cambria Math"/>
                                </a:rPr>
                                <m:t>2</m:t>
                              </m:r>
                            </m:den>
                          </m:f>
                        </m:e>
                      </m:d>
                      <m:r>
                        <a:rPr lang="en-US" b="0" i="1" smtClean="0">
                          <a:latin typeface="Cambria Math"/>
                        </a:rPr>
                        <m:t>=</m:t>
                      </m:r>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a:rPr>
                                <m:t>3</m:t>
                              </m:r>
                            </m:num>
                            <m:den>
                              <m:r>
                                <a:rPr lang="en-US" b="0" i="1" smtClean="0">
                                  <a:latin typeface="Cambria Math"/>
                                </a:rPr>
                                <m:t>2</m:t>
                              </m:r>
                            </m:den>
                          </m:f>
                          <m:r>
                            <a:rPr lang="en-US" b="0" i="1" smtClean="0">
                              <a:latin typeface="Cambria Math"/>
                            </a:rPr>
                            <m:t>,1</m:t>
                          </m:r>
                        </m:e>
                      </m:d>
                    </m:oMath>
                  </m:oMathPara>
                </a14:m>
                <a:endParaRPr lang="en-US" dirty="0"/>
              </a:p>
            </p:txBody>
          </p:sp>
        </mc:Choice>
        <mc:Fallback xmlns="">
          <p:sp>
            <p:nvSpPr>
              <p:cNvPr id="53" name="TextBox 52"/>
              <p:cNvSpPr txBox="1">
                <a:spLocks noRot="1" noChangeAspect="1" noMove="1" noResize="1" noEditPoints="1" noAdjustHandles="1" noChangeArrowheads="1" noChangeShapeType="1" noTextEdit="1"/>
              </p:cNvSpPr>
              <p:nvPr/>
            </p:nvSpPr>
            <p:spPr>
              <a:xfrm>
                <a:off x="234043" y="4781982"/>
                <a:ext cx="3494314" cy="714683"/>
              </a:xfrm>
              <a:prstGeom prst="rect">
                <a:avLst/>
              </a:prstGeom>
              <a:blipFill rotWithShape="1">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4" name="TextBox 53"/>
              <p:cNvSpPr txBox="1"/>
              <p:nvPr/>
            </p:nvSpPr>
            <p:spPr>
              <a:xfrm>
                <a:off x="3810000" y="4781980"/>
                <a:ext cx="4800600" cy="714683"/>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a:rPr>
                            <m:t>𝑚</m:t>
                          </m:r>
                        </m:e>
                        <m:sub>
                          <m:r>
                            <a:rPr lang="en-US" b="0" i="1" smtClean="0">
                              <a:latin typeface="Cambria Math"/>
                            </a:rPr>
                            <m:t>2</m:t>
                          </m:r>
                        </m:sub>
                      </m:sSub>
                      <m:r>
                        <a:rPr lang="en-US" b="0" i="1" smtClean="0">
                          <a:latin typeface="Cambria Math"/>
                        </a:rPr>
                        <m:t>=</m:t>
                      </m:r>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a:rPr>
                                <m:t>3+3+4</m:t>
                              </m:r>
                            </m:num>
                            <m:den>
                              <m:r>
                                <a:rPr lang="en-US" b="0" i="1" smtClean="0">
                                  <a:latin typeface="Cambria Math"/>
                                </a:rPr>
                                <m:t>3</m:t>
                              </m:r>
                            </m:den>
                          </m:f>
                          <m:r>
                            <a:rPr lang="en-US" b="0" i="1" smtClean="0">
                              <a:latin typeface="Cambria Math"/>
                            </a:rPr>
                            <m:t>,</m:t>
                          </m:r>
                          <m:f>
                            <m:fPr>
                              <m:ctrlPr>
                                <a:rPr lang="en-US" b="0" i="1" smtClean="0">
                                  <a:latin typeface="Cambria Math" panose="02040503050406030204" pitchFamily="18" charset="0"/>
                                </a:rPr>
                              </m:ctrlPr>
                            </m:fPr>
                            <m:num>
                              <m:r>
                                <a:rPr lang="en-US" b="0" i="1" smtClean="0">
                                  <a:latin typeface="Cambria Math"/>
                                </a:rPr>
                                <m:t>3+2+2</m:t>
                              </m:r>
                            </m:num>
                            <m:den>
                              <m:r>
                                <a:rPr lang="en-US" b="0" i="1" smtClean="0">
                                  <a:latin typeface="Cambria Math"/>
                                </a:rPr>
                                <m:t>3</m:t>
                              </m:r>
                            </m:den>
                          </m:f>
                        </m:e>
                      </m:d>
                      <m:r>
                        <a:rPr lang="en-US" b="0" i="1" smtClean="0">
                          <a:latin typeface="Cambria Math"/>
                        </a:rPr>
                        <m:t>=</m:t>
                      </m:r>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a:rPr>
                                <m:t>10</m:t>
                              </m:r>
                            </m:num>
                            <m:den>
                              <m:r>
                                <a:rPr lang="en-US" b="0" i="1" smtClean="0">
                                  <a:latin typeface="Cambria Math"/>
                                </a:rPr>
                                <m:t>3</m:t>
                              </m:r>
                            </m:den>
                          </m:f>
                          <m:r>
                            <a:rPr lang="en-US" b="0" i="1" smtClean="0">
                              <a:latin typeface="Cambria Math"/>
                            </a:rPr>
                            <m:t>,</m:t>
                          </m:r>
                          <m:f>
                            <m:fPr>
                              <m:ctrlPr>
                                <a:rPr lang="en-US" b="0" i="1" smtClean="0">
                                  <a:latin typeface="Cambria Math" panose="02040503050406030204" pitchFamily="18" charset="0"/>
                                </a:rPr>
                              </m:ctrlPr>
                            </m:fPr>
                            <m:num>
                              <m:r>
                                <a:rPr lang="en-US" b="0" i="1" smtClean="0">
                                  <a:latin typeface="Cambria Math"/>
                                </a:rPr>
                                <m:t>7</m:t>
                              </m:r>
                            </m:num>
                            <m:den>
                              <m:r>
                                <a:rPr lang="en-US" b="0" i="1" smtClean="0">
                                  <a:latin typeface="Cambria Math"/>
                                </a:rPr>
                                <m:t>3</m:t>
                              </m:r>
                            </m:den>
                          </m:f>
                        </m:e>
                      </m:d>
                    </m:oMath>
                  </m:oMathPara>
                </a14:m>
                <a:endParaRPr lang="en-US" dirty="0"/>
              </a:p>
            </p:txBody>
          </p:sp>
        </mc:Choice>
        <mc:Fallback xmlns="">
          <p:sp>
            <p:nvSpPr>
              <p:cNvPr id="54" name="TextBox 53"/>
              <p:cNvSpPr txBox="1">
                <a:spLocks noRot="1" noChangeAspect="1" noMove="1" noResize="1" noEditPoints="1" noAdjustHandles="1" noChangeArrowheads="1" noChangeShapeType="1" noTextEdit="1"/>
              </p:cNvSpPr>
              <p:nvPr/>
            </p:nvSpPr>
            <p:spPr>
              <a:xfrm>
                <a:off x="3810000" y="4781980"/>
                <a:ext cx="4800600" cy="714683"/>
              </a:xfrm>
              <a:prstGeom prst="rect">
                <a:avLst/>
              </a:prstGeom>
              <a:blipFill rotWithShape="1">
                <a:blip r:embed="rId3"/>
                <a:stretch>
                  <a:fillRect/>
                </a:stretch>
              </a:blipFill>
            </p:spPr>
            <p:txBody>
              <a:bodyPr/>
              <a:lstStyle/>
              <a:p>
                <a:r>
                  <a:rPr lang="en-US">
                    <a:noFill/>
                  </a:rPr>
                  <a:t> </a:t>
                </a:r>
              </a:p>
            </p:txBody>
          </p:sp>
        </mc:Fallback>
      </mc:AlternateContent>
      <p:sp>
        <p:nvSpPr>
          <p:cNvPr id="55" name="TextBox 54"/>
          <p:cNvSpPr txBox="1"/>
          <p:nvPr/>
        </p:nvSpPr>
        <p:spPr>
          <a:xfrm>
            <a:off x="152400" y="4381872"/>
            <a:ext cx="5055326" cy="400110"/>
          </a:xfrm>
          <a:prstGeom prst="rect">
            <a:avLst/>
          </a:prstGeom>
          <a:noFill/>
        </p:spPr>
        <p:txBody>
          <a:bodyPr wrap="square" rtlCol="0">
            <a:spAutoFit/>
          </a:bodyPr>
          <a:lstStyle/>
          <a:p>
            <a:r>
              <a:rPr lang="en-US" sz="2000" b="1" dirty="0" err="1" smtClean="0">
                <a:solidFill>
                  <a:srgbClr val="FF0000"/>
                </a:solidFill>
              </a:rPr>
              <a:t>Nếu</a:t>
            </a:r>
            <a:r>
              <a:rPr lang="en-US" sz="2000" b="1" dirty="0" smtClean="0">
                <a:solidFill>
                  <a:srgbClr val="FF0000"/>
                </a:solidFill>
              </a:rPr>
              <a:t> </a:t>
            </a:r>
            <a:r>
              <a:rPr lang="en-US" sz="2000" b="1" dirty="0" err="1" smtClean="0">
                <a:solidFill>
                  <a:srgbClr val="FF0000"/>
                </a:solidFill>
              </a:rPr>
              <a:t>sử</a:t>
            </a:r>
            <a:r>
              <a:rPr lang="en-US" sz="2000" b="1" dirty="0" smtClean="0">
                <a:solidFill>
                  <a:srgbClr val="FF0000"/>
                </a:solidFill>
              </a:rPr>
              <a:t> </a:t>
            </a:r>
            <a:r>
              <a:rPr lang="en-US" sz="2000" b="1" dirty="0" err="1" smtClean="0">
                <a:solidFill>
                  <a:srgbClr val="FF0000"/>
                </a:solidFill>
              </a:rPr>
              <a:t>dụng</a:t>
            </a:r>
            <a:r>
              <a:rPr lang="en-US" sz="2000" b="1" dirty="0" smtClean="0">
                <a:solidFill>
                  <a:srgbClr val="FF0000"/>
                </a:solidFill>
              </a:rPr>
              <a:t> centroid-link: </a:t>
            </a:r>
          </a:p>
        </p:txBody>
      </p:sp>
      <mc:AlternateContent xmlns:mc="http://schemas.openxmlformats.org/markup-compatibility/2006" xmlns:a14="http://schemas.microsoft.com/office/drawing/2010/main">
        <mc:Choice Requires="a14">
          <p:sp>
            <p:nvSpPr>
              <p:cNvPr id="57" name="TextBox 56"/>
              <p:cNvSpPr txBox="1"/>
              <p:nvPr/>
            </p:nvSpPr>
            <p:spPr>
              <a:xfrm>
                <a:off x="1714500" y="5715000"/>
                <a:ext cx="5414653" cy="62023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a:rPr>
                        <m:t>𝑑</m:t>
                      </m:r>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a:rPr>
                                <m:t>𝐶</m:t>
                              </m:r>
                            </m:e>
                            <m:sub>
                              <m:r>
                                <a:rPr lang="en-US" i="1">
                                  <a:latin typeface="Cambria Math"/>
                                </a:rPr>
                                <m:t>1</m:t>
                              </m:r>
                            </m:sub>
                          </m:sSub>
                          <m:r>
                            <a:rPr lang="en-US" i="1">
                              <a:latin typeface="Cambria Math"/>
                            </a:rPr>
                            <m:t>,</m:t>
                          </m:r>
                          <m:sSub>
                            <m:sSubPr>
                              <m:ctrlPr>
                                <a:rPr lang="en-US" i="1">
                                  <a:latin typeface="Cambria Math" panose="02040503050406030204" pitchFamily="18" charset="0"/>
                                </a:rPr>
                              </m:ctrlPr>
                            </m:sSubPr>
                            <m:e>
                              <m:r>
                                <a:rPr lang="en-US" i="1">
                                  <a:latin typeface="Cambria Math"/>
                                </a:rPr>
                                <m:t>𝐶</m:t>
                              </m:r>
                            </m:e>
                            <m:sub>
                              <m:r>
                                <a:rPr lang="en-US" i="1">
                                  <a:latin typeface="Cambria Math"/>
                                </a:rPr>
                                <m:t>2</m:t>
                              </m:r>
                            </m:sub>
                          </m:sSub>
                        </m:e>
                      </m:d>
                      <m:r>
                        <a:rPr lang="en-US" i="1">
                          <a:latin typeface="Cambria Math"/>
                        </a:rPr>
                        <m:t>=</m:t>
                      </m:r>
                      <m:r>
                        <a:rPr lang="en-US" i="1">
                          <a:latin typeface="Cambria Math"/>
                        </a:rPr>
                        <m:t>𝑑</m:t>
                      </m:r>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b="0" i="1" smtClean="0">
                                  <a:latin typeface="Cambria Math"/>
                                </a:rPr>
                                <m:t>𝑚</m:t>
                              </m:r>
                            </m:e>
                            <m:sub>
                              <m:r>
                                <a:rPr lang="en-US" i="1">
                                  <a:latin typeface="Cambria Math"/>
                                </a:rPr>
                                <m:t>1</m:t>
                              </m:r>
                            </m:sub>
                          </m:sSub>
                          <m:r>
                            <a:rPr lang="en-US" i="1">
                              <a:latin typeface="Cambria Math"/>
                            </a:rPr>
                            <m:t>,</m:t>
                          </m:r>
                          <m:sSub>
                            <m:sSubPr>
                              <m:ctrlPr>
                                <a:rPr lang="en-US" i="1">
                                  <a:latin typeface="Cambria Math" panose="02040503050406030204" pitchFamily="18" charset="0"/>
                                </a:rPr>
                              </m:ctrlPr>
                            </m:sSubPr>
                            <m:e>
                              <m:r>
                                <a:rPr lang="en-US" b="0" i="1" smtClean="0">
                                  <a:latin typeface="Cambria Math"/>
                                </a:rPr>
                                <m:t>𝑚</m:t>
                              </m:r>
                            </m:e>
                            <m:sub>
                              <m:r>
                                <a:rPr lang="en-US" i="1">
                                  <a:latin typeface="Cambria Math"/>
                                </a:rPr>
                                <m:t>2</m:t>
                              </m:r>
                            </m:sub>
                          </m:sSub>
                        </m:e>
                      </m:d>
                      <m:r>
                        <a:rPr lang="en-US" b="0" i="1" smtClean="0">
                          <a:latin typeface="Cambria Math"/>
                        </a:rPr>
                        <m:t>=</m:t>
                      </m:r>
                      <m:d>
                        <m:dPr>
                          <m:begChr m:val="|"/>
                          <m:endChr m:val="|"/>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a:rPr>
                                <m:t>3</m:t>
                              </m:r>
                            </m:num>
                            <m:den>
                              <m:r>
                                <a:rPr lang="en-US" b="0" i="1" smtClean="0">
                                  <a:latin typeface="Cambria Math"/>
                                </a:rPr>
                                <m:t>2</m:t>
                              </m:r>
                            </m:den>
                          </m:f>
                          <m:r>
                            <a:rPr lang="en-US" b="0" i="1" smtClean="0">
                              <a:latin typeface="Cambria Math"/>
                            </a:rPr>
                            <m:t>−</m:t>
                          </m:r>
                          <m:f>
                            <m:fPr>
                              <m:ctrlPr>
                                <a:rPr lang="en-US" b="0" i="1" smtClean="0">
                                  <a:latin typeface="Cambria Math" panose="02040503050406030204" pitchFamily="18" charset="0"/>
                                </a:rPr>
                              </m:ctrlPr>
                            </m:fPr>
                            <m:num>
                              <m:r>
                                <a:rPr lang="en-US" b="0" i="1" smtClean="0">
                                  <a:latin typeface="Cambria Math"/>
                                </a:rPr>
                                <m:t>10</m:t>
                              </m:r>
                            </m:num>
                            <m:den>
                              <m:r>
                                <a:rPr lang="en-US" b="0" i="1" smtClean="0">
                                  <a:latin typeface="Cambria Math"/>
                                </a:rPr>
                                <m:t>3</m:t>
                              </m:r>
                            </m:den>
                          </m:f>
                        </m:e>
                      </m:d>
                      <m:r>
                        <a:rPr lang="en-US" b="0" i="1" smtClean="0">
                          <a:latin typeface="Cambria Math"/>
                        </a:rPr>
                        <m:t>+</m:t>
                      </m:r>
                      <m:d>
                        <m:dPr>
                          <m:begChr m:val="|"/>
                          <m:endChr m:val="|"/>
                          <m:ctrlPr>
                            <a:rPr lang="en-US" b="0" i="1" smtClean="0">
                              <a:latin typeface="Cambria Math" panose="02040503050406030204" pitchFamily="18" charset="0"/>
                            </a:rPr>
                          </m:ctrlPr>
                        </m:dPr>
                        <m:e>
                          <m:r>
                            <a:rPr lang="en-US" b="0" i="1" smtClean="0">
                              <a:latin typeface="Cambria Math"/>
                            </a:rPr>
                            <m:t>1−</m:t>
                          </m:r>
                          <m:f>
                            <m:fPr>
                              <m:ctrlPr>
                                <a:rPr lang="en-US" b="0" i="1" smtClean="0">
                                  <a:latin typeface="Cambria Math" panose="02040503050406030204" pitchFamily="18" charset="0"/>
                                </a:rPr>
                              </m:ctrlPr>
                            </m:fPr>
                            <m:num>
                              <m:r>
                                <a:rPr lang="en-US" b="0" i="1" smtClean="0">
                                  <a:latin typeface="Cambria Math"/>
                                </a:rPr>
                                <m:t>7</m:t>
                              </m:r>
                            </m:num>
                            <m:den>
                              <m:r>
                                <a:rPr lang="en-US" b="0" i="1" smtClean="0">
                                  <a:latin typeface="Cambria Math"/>
                                </a:rPr>
                                <m:t>3</m:t>
                              </m:r>
                            </m:den>
                          </m:f>
                        </m:e>
                      </m:d>
                      <m:r>
                        <a:rPr lang="en-US" b="0" i="1" smtClean="0">
                          <a:latin typeface="Cambria Math"/>
                        </a:rPr>
                        <m:t>=</m:t>
                      </m:r>
                      <m:f>
                        <m:fPr>
                          <m:ctrlPr>
                            <a:rPr lang="en-US" b="0" i="1" smtClean="0">
                              <a:latin typeface="Cambria Math" panose="02040503050406030204" pitchFamily="18" charset="0"/>
                            </a:rPr>
                          </m:ctrlPr>
                        </m:fPr>
                        <m:num>
                          <m:r>
                            <a:rPr lang="en-US" b="0" i="1" smtClean="0">
                              <a:latin typeface="Cambria Math"/>
                            </a:rPr>
                            <m:t>19</m:t>
                          </m:r>
                        </m:num>
                        <m:den>
                          <m:r>
                            <a:rPr lang="en-US" b="0" i="1" smtClean="0">
                              <a:latin typeface="Cambria Math"/>
                            </a:rPr>
                            <m:t>6</m:t>
                          </m:r>
                        </m:den>
                      </m:f>
                    </m:oMath>
                  </m:oMathPara>
                </a14:m>
                <a:endParaRPr lang="en-US" dirty="0"/>
              </a:p>
            </p:txBody>
          </p:sp>
        </mc:Choice>
        <mc:Fallback xmlns="">
          <p:sp>
            <p:nvSpPr>
              <p:cNvPr id="57" name="TextBox 56"/>
              <p:cNvSpPr txBox="1">
                <a:spLocks noRot="1" noChangeAspect="1" noMove="1" noResize="1" noEditPoints="1" noAdjustHandles="1" noChangeArrowheads="1" noChangeShapeType="1" noTextEdit="1"/>
              </p:cNvSpPr>
              <p:nvPr/>
            </p:nvSpPr>
            <p:spPr>
              <a:xfrm>
                <a:off x="1714500" y="5715000"/>
                <a:ext cx="5414653" cy="620234"/>
              </a:xfrm>
              <a:prstGeom prst="rect">
                <a:avLst/>
              </a:prstGeom>
              <a:blipFill rotWithShape="1">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40623427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73A9276-7146-4170-8D10-C5BB2251BA46}" type="slidenum">
              <a:rPr lang="en-US" smtClean="0"/>
              <a:pPr>
                <a:defRPr/>
              </a:pPr>
              <a:t>26</a:t>
            </a:fld>
            <a:endParaRPr lang="en-US"/>
          </a:p>
        </p:txBody>
      </p:sp>
      <p:sp>
        <p:nvSpPr>
          <p:cNvPr id="5" name="Content Placeholder 2"/>
          <p:cNvSpPr>
            <a:spLocks noGrp="1"/>
          </p:cNvSpPr>
          <p:nvPr>
            <p:ph sz="quarter" idx="1"/>
          </p:nvPr>
        </p:nvSpPr>
        <p:spPr>
          <a:xfrm>
            <a:off x="304800" y="228600"/>
            <a:ext cx="8686800" cy="6019800"/>
          </a:xfrm>
        </p:spPr>
        <p:txBody>
          <a:bodyPr/>
          <a:lstStyle/>
          <a:p>
            <a:pPr algn="just">
              <a:lnSpc>
                <a:spcPct val="150000"/>
              </a:lnSpc>
              <a:spcBef>
                <a:spcPts val="0"/>
              </a:spcBef>
              <a:buFont typeface="Wingdings 2" pitchFamily="18" charset="2"/>
              <a:buNone/>
              <a:defRPr/>
            </a:pPr>
            <a:r>
              <a:rPr lang="en-US" sz="2000" b="1" dirty="0">
                <a:latin typeface="Arial" pitchFamily="34" charset="0"/>
                <a:cs typeface="Arial" pitchFamily="34" charset="0"/>
              </a:rPr>
              <a:t>4</a:t>
            </a:r>
            <a:r>
              <a:rPr lang="en-US" sz="2000" b="1" dirty="0" smtClean="0">
                <a:latin typeface="Arial" pitchFamily="34" charset="0"/>
                <a:cs typeface="Arial" pitchFamily="34" charset="0"/>
              </a:rPr>
              <a:t>.4.2. </a:t>
            </a:r>
            <a:r>
              <a:rPr lang="en-US" sz="2000" b="1" dirty="0" err="1" smtClean="0">
                <a:latin typeface="Arial" pitchFamily="34" charset="0"/>
                <a:cs typeface="Arial" pitchFamily="34" charset="0"/>
              </a:rPr>
              <a:t>Độ</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đo</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khoảng</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cách</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giữa</a:t>
            </a:r>
            <a:r>
              <a:rPr lang="en-US" sz="2000" b="1" dirty="0" smtClean="0">
                <a:latin typeface="Arial" pitchFamily="34" charset="0"/>
                <a:cs typeface="Arial" pitchFamily="34" charset="0"/>
              </a:rPr>
              <a:t> 02 </a:t>
            </a:r>
            <a:r>
              <a:rPr lang="en-US" sz="2000" b="1" dirty="0" err="1" smtClean="0">
                <a:latin typeface="Arial" pitchFamily="34" charset="0"/>
                <a:cs typeface="Arial" pitchFamily="34" charset="0"/>
              </a:rPr>
              <a:t>cụm</a:t>
            </a:r>
            <a:endParaRPr lang="en-US" sz="2000" b="1" dirty="0" smtClean="0">
              <a:latin typeface="Arial" pitchFamily="34" charset="0"/>
              <a:cs typeface="Arial" pitchFamily="34" charset="0"/>
            </a:endParaRPr>
          </a:p>
          <a:p>
            <a:pPr marL="457200" indent="-457200" algn="just">
              <a:lnSpc>
                <a:spcPct val="150000"/>
              </a:lnSpc>
              <a:spcBef>
                <a:spcPts val="0"/>
              </a:spcBef>
              <a:buNone/>
              <a:defRPr/>
            </a:pPr>
            <a:r>
              <a:rPr lang="en-US" sz="2000" b="1" i="1" dirty="0" smtClean="0">
                <a:latin typeface="Arial" pitchFamily="34" charset="0"/>
                <a:cs typeface="Arial" pitchFamily="34" charset="0"/>
              </a:rPr>
              <a:t>E. </a:t>
            </a:r>
            <a:r>
              <a:rPr lang="en-US" sz="2000" b="1" i="1" dirty="0" err="1" smtClean="0">
                <a:latin typeface="Arial" pitchFamily="34" charset="0"/>
                <a:cs typeface="Arial" pitchFamily="34" charset="0"/>
              </a:rPr>
              <a:t>Nhận</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xét</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về</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các</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độ</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đo</a:t>
            </a:r>
            <a:endParaRPr lang="en-US" sz="2000" b="1" i="1" dirty="0" smtClean="0">
              <a:latin typeface="Arial" pitchFamily="34" charset="0"/>
              <a:cs typeface="Arial" pitchFamily="34" charset="0"/>
            </a:endParaRPr>
          </a:p>
          <a:p>
            <a:pPr marL="0" indent="0" algn="just">
              <a:lnSpc>
                <a:spcPct val="150000"/>
              </a:lnSpc>
              <a:spcBef>
                <a:spcPts val="0"/>
              </a:spcBef>
              <a:buNone/>
              <a:defRPr/>
            </a:pPr>
            <a:r>
              <a:rPr lang="en-US" sz="2000" b="1" u="sng" dirty="0" err="1" smtClean="0">
                <a:solidFill>
                  <a:srgbClr val="FF0000"/>
                </a:solidFill>
                <a:latin typeface="Arial" pitchFamily="34" charset="0"/>
                <a:cs typeface="Arial" pitchFamily="34" charset="0"/>
              </a:rPr>
              <a:t>Với</a:t>
            </a:r>
            <a:r>
              <a:rPr lang="en-US" sz="2000" b="1" u="sng" dirty="0" smtClean="0">
                <a:solidFill>
                  <a:srgbClr val="FF0000"/>
                </a:solidFill>
                <a:latin typeface="Arial" pitchFamily="34" charset="0"/>
                <a:cs typeface="Arial" pitchFamily="34" charset="0"/>
              </a:rPr>
              <a:t> </a:t>
            </a:r>
            <a:r>
              <a:rPr lang="en-US" sz="2000" b="1" u="sng" dirty="0" err="1" smtClean="0">
                <a:solidFill>
                  <a:srgbClr val="FF0000"/>
                </a:solidFill>
                <a:latin typeface="Arial" pitchFamily="34" charset="0"/>
                <a:cs typeface="Arial" pitchFamily="34" charset="0"/>
              </a:rPr>
              <a:t>độ</a:t>
            </a:r>
            <a:r>
              <a:rPr lang="en-US" sz="2000" b="1" u="sng" dirty="0" smtClean="0">
                <a:solidFill>
                  <a:srgbClr val="FF0000"/>
                </a:solidFill>
                <a:latin typeface="Arial" pitchFamily="34" charset="0"/>
                <a:cs typeface="Arial" pitchFamily="34" charset="0"/>
              </a:rPr>
              <a:t> </a:t>
            </a:r>
            <a:r>
              <a:rPr lang="en-US" sz="2000" b="1" u="sng" dirty="0" err="1" smtClean="0">
                <a:solidFill>
                  <a:srgbClr val="FF0000"/>
                </a:solidFill>
                <a:latin typeface="Arial" pitchFamily="34" charset="0"/>
                <a:cs typeface="Arial" pitchFamily="34" charset="0"/>
              </a:rPr>
              <a:t>đo</a:t>
            </a:r>
            <a:r>
              <a:rPr lang="en-US" sz="2000" b="1" u="sng" dirty="0" smtClean="0">
                <a:solidFill>
                  <a:srgbClr val="FF0000"/>
                </a:solidFill>
                <a:latin typeface="Arial" pitchFamily="34" charset="0"/>
                <a:cs typeface="Arial" pitchFamily="34" charset="0"/>
              </a:rPr>
              <a:t> single-link</a:t>
            </a:r>
            <a:r>
              <a:rPr lang="en-US" sz="2000" b="1" dirty="0" smtClean="0">
                <a:latin typeface="Arial" pitchFamily="34" charset="0"/>
                <a:cs typeface="Arial" pitchFamily="34" charset="0"/>
              </a:rPr>
              <a:t>: </a:t>
            </a:r>
          </a:p>
          <a:p>
            <a:pPr marL="457200" indent="-457200" algn="just">
              <a:lnSpc>
                <a:spcPct val="150000"/>
              </a:lnSpc>
              <a:spcBef>
                <a:spcPts val="0"/>
              </a:spcBef>
              <a:defRPr/>
            </a:pPr>
            <a:r>
              <a:rPr lang="en-US" sz="2000" b="1" i="1" dirty="0" err="1" smtClean="0">
                <a:latin typeface="Arial" pitchFamily="34" charset="0"/>
                <a:ea typeface="Cambria Math"/>
                <a:cs typeface="Arial" pitchFamily="34" charset="0"/>
              </a:rPr>
              <a:t>Mang</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tính</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chất</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cục</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bộ</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Chỉ</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quan</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tâm</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đến</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những</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vùng</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mà</a:t>
            </a:r>
            <a:r>
              <a:rPr lang="en-US" sz="2000" b="1" i="1" dirty="0" smtClean="0">
                <a:latin typeface="Arial" pitchFamily="34" charset="0"/>
                <a:ea typeface="Cambria Math"/>
                <a:cs typeface="Arial" pitchFamily="34" charset="0"/>
              </a:rPr>
              <a:t> ở </a:t>
            </a:r>
            <a:r>
              <a:rPr lang="en-US" sz="2000" b="1" i="1" dirty="0" err="1" smtClean="0">
                <a:latin typeface="Arial" pitchFamily="34" charset="0"/>
                <a:ea typeface="Cambria Math"/>
                <a:cs typeface="Arial" pitchFamily="34" charset="0"/>
              </a:rPr>
              <a:t>đó</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có</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phần</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tử</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của</a:t>
            </a:r>
            <a:r>
              <a:rPr lang="en-US" sz="2000" b="1" i="1" dirty="0" smtClean="0">
                <a:latin typeface="Arial" pitchFamily="34" charset="0"/>
                <a:ea typeface="Cambria Math"/>
                <a:cs typeface="Arial" pitchFamily="34" charset="0"/>
              </a:rPr>
              <a:t> 2 </a:t>
            </a:r>
            <a:r>
              <a:rPr lang="en-US" sz="2000" b="1" i="1" dirty="0" err="1" smtClean="0">
                <a:latin typeface="Arial" pitchFamily="34" charset="0"/>
                <a:ea typeface="Cambria Math"/>
                <a:cs typeface="Arial" pitchFamily="34" charset="0"/>
              </a:rPr>
              <a:t>cụm</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gần</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nhau</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nhất</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không</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quan</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tâm</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đến</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các</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phần</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tử</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khác</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trong</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cụm</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cũng</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như</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cấu</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trúc</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tổng</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thể</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của</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các</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cụm</a:t>
            </a:r>
            <a:r>
              <a:rPr lang="en-US" sz="2000" b="1" i="1" dirty="0" smtClean="0">
                <a:latin typeface="Arial" pitchFamily="34" charset="0"/>
                <a:ea typeface="Cambria Math"/>
                <a:cs typeface="Arial" pitchFamily="34" charset="0"/>
              </a:rPr>
              <a:t>.</a:t>
            </a:r>
          </a:p>
          <a:p>
            <a:pPr marL="457200" indent="-457200" algn="just">
              <a:lnSpc>
                <a:spcPct val="150000"/>
              </a:lnSpc>
              <a:spcBef>
                <a:spcPts val="0"/>
              </a:spcBef>
              <a:defRPr/>
            </a:pPr>
            <a:r>
              <a:rPr lang="en-US" sz="2000" b="1" i="1" dirty="0" err="1" smtClean="0">
                <a:latin typeface="Arial" pitchFamily="34" charset="0"/>
                <a:ea typeface="Cambria Math"/>
                <a:cs typeface="Arial" pitchFamily="34" charset="0"/>
              </a:rPr>
              <a:t>Chất</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lượng</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phân</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cụm</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kém</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khi</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chỉ</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có</a:t>
            </a:r>
            <a:r>
              <a:rPr lang="en-US" sz="2000" b="1" i="1" dirty="0" smtClean="0">
                <a:latin typeface="Arial" pitchFamily="34" charset="0"/>
                <a:ea typeface="Cambria Math"/>
                <a:cs typeface="Arial" pitchFamily="34" charset="0"/>
              </a:rPr>
              <a:t> 2 </a:t>
            </a:r>
            <a:r>
              <a:rPr lang="en-US" sz="2000" b="1" i="1" dirty="0" err="1" smtClean="0">
                <a:latin typeface="Arial" pitchFamily="34" charset="0"/>
                <a:ea typeface="Cambria Math"/>
                <a:cs typeface="Arial" pitchFamily="34" charset="0"/>
              </a:rPr>
              <a:t>phân</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tử</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trong</a:t>
            </a:r>
            <a:r>
              <a:rPr lang="en-US" sz="2000" b="1" i="1" dirty="0" smtClean="0">
                <a:latin typeface="Arial" pitchFamily="34" charset="0"/>
                <a:ea typeface="Cambria Math"/>
                <a:cs typeface="Arial" pitchFamily="34" charset="0"/>
              </a:rPr>
              <a:t> 2 </a:t>
            </a:r>
            <a:r>
              <a:rPr lang="en-US" sz="2000" b="1" i="1" dirty="0" err="1" smtClean="0">
                <a:latin typeface="Arial" pitchFamily="34" charset="0"/>
                <a:ea typeface="Cambria Math"/>
                <a:cs typeface="Arial" pitchFamily="34" charset="0"/>
              </a:rPr>
              <a:t>cụm</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là</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rất</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gần</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nhau</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trong</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khi</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các</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phần</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tử</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khác</a:t>
            </a:r>
            <a:r>
              <a:rPr lang="en-US" sz="2000" b="1" i="1" dirty="0" smtClean="0">
                <a:latin typeface="Arial" pitchFamily="34" charset="0"/>
                <a:ea typeface="Cambria Math"/>
                <a:cs typeface="Arial" pitchFamily="34" charset="0"/>
              </a:rPr>
              <a:t> ở </a:t>
            </a:r>
            <a:r>
              <a:rPr lang="en-US" sz="2000" b="1" i="1" dirty="0" err="1" smtClean="0">
                <a:latin typeface="Arial" pitchFamily="34" charset="0"/>
                <a:ea typeface="Cambria Math"/>
                <a:cs typeface="Arial" pitchFamily="34" charset="0"/>
              </a:rPr>
              <a:t>phân</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tán</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rất</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xa</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nhau</a:t>
            </a:r>
            <a:r>
              <a:rPr lang="en-US" sz="2000" b="1" i="1" dirty="0" smtClean="0">
                <a:latin typeface="Arial" pitchFamily="34" charset="0"/>
                <a:ea typeface="Cambria Math"/>
                <a:cs typeface="Arial" pitchFamily="34" charset="0"/>
              </a:rPr>
              <a:t>.</a:t>
            </a:r>
          </a:p>
          <a:p>
            <a:pPr marL="0" indent="0" algn="just">
              <a:lnSpc>
                <a:spcPct val="150000"/>
              </a:lnSpc>
              <a:spcBef>
                <a:spcPts val="0"/>
              </a:spcBef>
              <a:buNone/>
              <a:defRPr/>
            </a:pPr>
            <a:r>
              <a:rPr lang="en-US" sz="2000" b="1" u="sng" dirty="0" err="1" smtClean="0">
                <a:solidFill>
                  <a:srgbClr val="FF0000"/>
                </a:solidFill>
                <a:latin typeface="Arial" pitchFamily="34" charset="0"/>
                <a:ea typeface="Cambria Math"/>
                <a:cs typeface="Arial" pitchFamily="34" charset="0"/>
              </a:rPr>
              <a:t>Với</a:t>
            </a:r>
            <a:r>
              <a:rPr lang="en-US" sz="2000" b="1" u="sng" dirty="0" smtClean="0">
                <a:solidFill>
                  <a:srgbClr val="FF0000"/>
                </a:solidFill>
                <a:latin typeface="Arial" pitchFamily="34" charset="0"/>
                <a:ea typeface="Cambria Math"/>
                <a:cs typeface="Arial" pitchFamily="34" charset="0"/>
              </a:rPr>
              <a:t> </a:t>
            </a:r>
            <a:r>
              <a:rPr lang="en-US" sz="2000" b="1" u="sng" dirty="0" err="1" smtClean="0">
                <a:solidFill>
                  <a:srgbClr val="FF0000"/>
                </a:solidFill>
                <a:latin typeface="Arial" pitchFamily="34" charset="0"/>
                <a:ea typeface="Cambria Math"/>
                <a:cs typeface="Arial" pitchFamily="34" charset="0"/>
              </a:rPr>
              <a:t>độ</a:t>
            </a:r>
            <a:r>
              <a:rPr lang="en-US" sz="2000" b="1" u="sng" dirty="0" smtClean="0">
                <a:solidFill>
                  <a:srgbClr val="FF0000"/>
                </a:solidFill>
                <a:latin typeface="Arial" pitchFamily="34" charset="0"/>
                <a:ea typeface="Cambria Math"/>
                <a:cs typeface="Arial" pitchFamily="34" charset="0"/>
              </a:rPr>
              <a:t> </a:t>
            </a:r>
            <a:r>
              <a:rPr lang="en-US" sz="2000" b="1" u="sng" dirty="0" err="1" smtClean="0">
                <a:solidFill>
                  <a:srgbClr val="FF0000"/>
                </a:solidFill>
                <a:latin typeface="Arial" pitchFamily="34" charset="0"/>
                <a:ea typeface="Cambria Math"/>
                <a:cs typeface="Arial" pitchFamily="34" charset="0"/>
              </a:rPr>
              <a:t>đo</a:t>
            </a:r>
            <a:r>
              <a:rPr lang="en-US" sz="2000" b="1" u="sng" dirty="0" smtClean="0">
                <a:solidFill>
                  <a:srgbClr val="FF0000"/>
                </a:solidFill>
                <a:latin typeface="Arial" pitchFamily="34" charset="0"/>
                <a:ea typeface="Cambria Math"/>
                <a:cs typeface="Arial" pitchFamily="34" charset="0"/>
              </a:rPr>
              <a:t> complete-link</a:t>
            </a:r>
            <a:r>
              <a:rPr lang="en-US" sz="2000" b="1" dirty="0" smtClean="0">
                <a:latin typeface="Arial" pitchFamily="34" charset="0"/>
                <a:ea typeface="Cambria Math"/>
                <a:cs typeface="Arial" pitchFamily="34" charset="0"/>
              </a:rPr>
              <a:t>: </a:t>
            </a:r>
          </a:p>
          <a:p>
            <a:pPr marL="457200" indent="-457200" algn="just">
              <a:lnSpc>
                <a:spcPct val="150000"/>
              </a:lnSpc>
              <a:spcBef>
                <a:spcPts val="0"/>
              </a:spcBef>
              <a:defRPr/>
            </a:pPr>
            <a:r>
              <a:rPr lang="en-US" sz="2000" b="1" i="1" dirty="0" err="1" smtClean="0">
                <a:latin typeface="Arial" pitchFamily="34" charset="0"/>
                <a:ea typeface="Cambria Math"/>
                <a:cs typeface="Arial" pitchFamily="34" charset="0"/>
              </a:rPr>
              <a:t>Khoảng</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cách</a:t>
            </a:r>
            <a:r>
              <a:rPr lang="en-US" sz="2000" b="1" i="1" dirty="0" smtClean="0">
                <a:latin typeface="Arial" pitchFamily="34" charset="0"/>
                <a:ea typeface="Cambria Math"/>
                <a:cs typeface="Arial" pitchFamily="34" charset="0"/>
              </a:rPr>
              <a:t> 2 </a:t>
            </a:r>
            <a:r>
              <a:rPr lang="en-US" sz="2000" b="1" i="1" dirty="0" err="1" smtClean="0">
                <a:latin typeface="Arial" pitchFamily="34" charset="0"/>
                <a:ea typeface="Cambria Math"/>
                <a:cs typeface="Arial" pitchFamily="34" charset="0"/>
              </a:rPr>
              <a:t>cụm</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dựa</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trên</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khoảng</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cách</a:t>
            </a:r>
            <a:r>
              <a:rPr lang="en-US" sz="2000" b="1" i="1" dirty="0" smtClean="0">
                <a:latin typeface="Arial" pitchFamily="34" charset="0"/>
                <a:ea typeface="Cambria Math"/>
                <a:cs typeface="Arial" pitchFamily="34" charset="0"/>
              </a:rPr>
              <a:t> 2 </a:t>
            </a:r>
            <a:r>
              <a:rPr lang="en-US" sz="2000" b="1" i="1" dirty="0" err="1" smtClean="0">
                <a:latin typeface="Arial" pitchFamily="34" charset="0"/>
                <a:ea typeface="Cambria Math"/>
                <a:cs typeface="Arial" pitchFamily="34" charset="0"/>
              </a:rPr>
              <a:t>phần</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tử</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xa</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nhau</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nhất</a:t>
            </a:r>
            <a:r>
              <a:rPr lang="en-US" sz="2000" b="1" i="1" dirty="0" smtClean="0">
                <a:latin typeface="Arial" pitchFamily="34" charset="0"/>
                <a:ea typeface="Cambria Math"/>
                <a:cs typeface="Arial" pitchFamily="34" charset="0"/>
              </a:rPr>
              <a:t> ⟹ </a:t>
            </a:r>
            <a:r>
              <a:rPr lang="en-US" sz="2000" b="1" i="1" dirty="0" err="1" smtClean="0">
                <a:latin typeface="Arial" pitchFamily="34" charset="0"/>
                <a:ea typeface="Cambria Math"/>
                <a:cs typeface="Arial" pitchFamily="34" charset="0"/>
              </a:rPr>
              <a:t>Việc</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ghép</a:t>
            </a:r>
            <a:r>
              <a:rPr lang="en-US" sz="2000" b="1" i="1" dirty="0" smtClean="0">
                <a:latin typeface="Arial" pitchFamily="34" charset="0"/>
                <a:ea typeface="Cambria Math"/>
                <a:cs typeface="Arial" pitchFamily="34" charset="0"/>
              </a:rPr>
              <a:t> 2 </a:t>
            </a:r>
            <a:r>
              <a:rPr lang="en-US" sz="2000" b="1" i="1" dirty="0" err="1" smtClean="0">
                <a:latin typeface="Arial" pitchFamily="34" charset="0"/>
                <a:ea typeface="Cambria Math"/>
                <a:cs typeface="Arial" pitchFamily="34" charset="0"/>
              </a:rPr>
              <a:t>cụm</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sẽ</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tạo</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ra</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cụm</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mới</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có</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đường</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kính</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nhỏ</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nhất</a:t>
            </a:r>
            <a:r>
              <a:rPr lang="en-US" sz="2000" b="1" i="1" dirty="0" smtClean="0">
                <a:latin typeface="Arial" pitchFamily="34" charset="0"/>
                <a:ea typeface="Cambria Math"/>
                <a:cs typeface="Arial" pitchFamily="34" charset="0"/>
              </a:rPr>
              <a:t>.</a:t>
            </a:r>
          </a:p>
          <a:p>
            <a:pPr marL="457200" indent="-457200" algn="just">
              <a:lnSpc>
                <a:spcPct val="150000"/>
              </a:lnSpc>
              <a:spcBef>
                <a:spcPts val="0"/>
              </a:spcBef>
              <a:defRPr/>
            </a:pPr>
            <a:r>
              <a:rPr lang="en-US" sz="2000" b="1" i="1" dirty="0" err="1" smtClean="0">
                <a:latin typeface="Arial" pitchFamily="34" charset="0"/>
                <a:ea typeface="Cambria Math"/>
                <a:cs typeface="Arial" pitchFamily="34" charset="0"/>
              </a:rPr>
              <a:t>Chất</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lượng</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phân</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cụm</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kém</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khi</a:t>
            </a:r>
            <a:r>
              <a:rPr lang="en-US" sz="2000" b="1" i="1" dirty="0" smtClean="0">
                <a:latin typeface="Arial" pitchFamily="34" charset="0"/>
                <a:ea typeface="Cambria Math"/>
                <a:cs typeface="Arial" pitchFamily="34" charset="0"/>
              </a:rPr>
              <a:t> 2 </a:t>
            </a:r>
            <a:r>
              <a:rPr lang="en-US" sz="2000" b="1" i="1" dirty="0" err="1" smtClean="0">
                <a:latin typeface="Arial" pitchFamily="34" charset="0"/>
                <a:ea typeface="Cambria Math"/>
                <a:cs typeface="Arial" pitchFamily="34" charset="0"/>
              </a:rPr>
              <a:t>phần</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tử</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trong</a:t>
            </a:r>
            <a:r>
              <a:rPr lang="en-US" sz="2000" b="1" i="1" dirty="0" smtClean="0">
                <a:latin typeface="Arial" pitchFamily="34" charset="0"/>
                <a:ea typeface="Cambria Math"/>
                <a:cs typeface="Arial" pitchFamily="34" charset="0"/>
              </a:rPr>
              <a:t> 2 </a:t>
            </a:r>
            <a:r>
              <a:rPr lang="en-US" sz="2000" b="1" i="1" dirty="0" err="1" smtClean="0">
                <a:latin typeface="Arial" pitchFamily="34" charset="0"/>
                <a:ea typeface="Cambria Math"/>
                <a:cs typeface="Arial" pitchFamily="34" charset="0"/>
              </a:rPr>
              <a:t>cụm</a:t>
            </a:r>
            <a:r>
              <a:rPr lang="en-US" sz="2000" b="1" i="1" dirty="0" smtClean="0">
                <a:latin typeface="Arial" pitchFamily="34" charset="0"/>
                <a:ea typeface="Cambria Math"/>
                <a:cs typeface="Arial" pitchFamily="34" charset="0"/>
              </a:rPr>
              <a:t> ở </a:t>
            </a:r>
            <a:r>
              <a:rPr lang="en-US" sz="2000" b="1" i="1" dirty="0" err="1" smtClean="0">
                <a:latin typeface="Arial" pitchFamily="34" charset="0"/>
                <a:ea typeface="Cambria Math"/>
                <a:cs typeface="Arial" pitchFamily="34" charset="0"/>
              </a:rPr>
              <a:t>rất</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xa</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nhau</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nhưng</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thực</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tế</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trọng</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tâm</a:t>
            </a:r>
            <a:r>
              <a:rPr lang="en-US" sz="2000" b="1" i="1" dirty="0" smtClean="0">
                <a:latin typeface="Arial" pitchFamily="34" charset="0"/>
                <a:ea typeface="Cambria Math"/>
                <a:cs typeface="Arial" pitchFamily="34" charset="0"/>
              </a:rPr>
              <a:t> 2 </a:t>
            </a:r>
            <a:r>
              <a:rPr lang="en-US" sz="2000" b="1" i="1" dirty="0" err="1" smtClean="0">
                <a:latin typeface="Arial" pitchFamily="34" charset="0"/>
                <a:ea typeface="Cambria Math"/>
                <a:cs typeface="Arial" pitchFamily="34" charset="0"/>
              </a:rPr>
              <a:t>cụm</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lại</a:t>
            </a:r>
            <a:r>
              <a:rPr lang="en-US" sz="2000" b="1" i="1" dirty="0" smtClean="0">
                <a:latin typeface="Arial" pitchFamily="34" charset="0"/>
                <a:ea typeface="Cambria Math"/>
                <a:cs typeface="Arial" pitchFamily="34" charset="0"/>
              </a:rPr>
              <a:t> ở </a:t>
            </a:r>
            <a:r>
              <a:rPr lang="en-US" sz="2000" b="1" i="1" dirty="0" err="1" smtClean="0">
                <a:latin typeface="Arial" pitchFamily="34" charset="0"/>
                <a:ea typeface="Cambria Math"/>
                <a:cs typeface="Arial" pitchFamily="34" charset="0"/>
              </a:rPr>
              <a:t>rất</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gần</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nhau</a:t>
            </a:r>
            <a:r>
              <a:rPr lang="en-US" sz="2000" b="1" i="1" dirty="0" smtClean="0">
                <a:latin typeface="Arial" pitchFamily="34" charset="0"/>
                <a:ea typeface="Cambria Math"/>
                <a:cs typeface="Arial" pitchFamily="34" charset="0"/>
              </a:rPr>
              <a:t>. </a:t>
            </a:r>
          </a:p>
          <a:p>
            <a:pPr marL="0" indent="0" algn="just">
              <a:lnSpc>
                <a:spcPct val="150000"/>
              </a:lnSpc>
              <a:spcBef>
                <a:spcPts val="0"/>
              </a:spcBef>
              <a:buNone/>
              <a:defRPr/>
            </a:pPr>
            <a:endParaRPr lang="en-US" sz="2000" b="1" dirty="0" smtClean="0">
              <a:latin typeface="Arial" pitchFamily="34" charset="0"/>
              <a:cs typeface="Arial" pitchFamily="34" charset="0"/>
            </a:endParaRPr>
          </a:p>
          <a:p>
            <a:pPr marL="457200" indent="-457200" algn="just">
              <a:lnSpc>
                <a:spcPct val="150000"/>
              </a:lnSpc>
              <a:spcBef>
                <a:spcPts val="0"/>
              </a:spcBef>
              <a:buNone/>
              <a:defRPr/>
            </a:pPr>
            <a:endParaRPr lang="en-US" sz="2000" b="1" dirty="0" smtClean="0">
              <a:latin typeface="Arial" pitchFamily="34" charset="0"/>
              <a:cs typeface="Arial" pitchFamily="34" charset="0"/>
            </a:endParaRPr>
          </a:p>
          <a:p>
            <a:pPr marL="457200" indent="-457200" algn="just">
              <a:lnSpc>
                <a:spcPct val="150000"/>
              </a:lnSpc>
              <a:spcBef>
                <a:spcPts val="0"/>
              </a:spcBef>
              <a:buNone/>
              <a:defRPr/>
            </a:pPr>
            <a:endParaRPr lang="en-US" sz="2000" b="1" dirty="0" smtClean="0">
              <a:latin typeface="Arial" pitchFamily="34" charset="0"/>
              <a:cs typeface="Arial" pitchFamily="34" charset="0"/>
            </a:endParaRPr>
          </a:p>
          <a:p>
            <a:pPr marL="457200" indent="-457200" algn="just">
              <a:lnSpc>
                <a:spcPct val="150000"/>
              </a:lnSpc>
              <a:spcBef>
                <a:spcPts val="0"/>
              </a:spcBef>
              <a:buNone/>
              <a:defRPr/>
            </a:pPr>
            <a:endParaRPr lang="en-US" sz="2000" b="1" i="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73A9276-7146-4170-8D10-C5BB2251BA46}" type="slidenum">
              <a:rPr lang="en-US" smtClean="0"/>
              <a:pPr>
                <a:defRPr/>
              </a:pPr>
              <a:t>27</a:t>
            </a:fld>
            <a:endParaRPr lang="en-US"/>
          </a:p>
        </p:txBody>
      </p:sp>
      <p:sp>
        <p:nvSpPr>
          <p:cNvPr id="5" name="Content Placeholder 2"/>
          <p:cNvSpPr>
            <a:spLocks noGrp="1"/>
          </p:cNvSpPr>
          <p:nvPr>
            <p:ph sz="quarter" idx="1"/>
          </p:nvPr>
        </p:nvSpPr>
        <p:spPr>
          <a:xfrm>
            <a:off x="304800" y="228600"/>
            <a:ext cx="8686800" cy="5105400"/>
          </a:xfrm>
        </p:spPr>
        <p:txBody>
          <a:bodyPr/>
          <a:lstStyle/>
          <a:p>
            <a:pPr marL="0" indent="0" algn="just">
              <a:lnSpc>
                <a:spcPct val="150000"/>
              </a:lnSpc>
              <a:spcBef>
                <a:spcPts val="0"/>
              </a:spcBef>
              <a:buNone/>
              <a:defRPr/>
            </a:pPr>
            <a:r>
              <a:rPr lang="en-US" sz="2000" b="1" u="sng" dirty="0" err="1" smtClean="0">
                <a:solidFill>
                  <a:srgbClr val="FF0000"/>
                </a:solidFill>
                <a:latin typeface="Arial" pitchFamily="34" charset="0"/>
                <a:ea typeface="Cambria Math"/>
                <a:cs typeface="Arial" pitchFamily="34" charset="0"/>
              </a:rPr>
              <a:t>Với</a:t>
            </a:r>
            <a:r>
              <a:rPr lang="en-US" sz="2000" b="1" u="sng" dirty="0" smtClean="0">
                <a:solidFill>
                  <a:srgbClr val="FF0000"/>
                </a:solidFill>
                <a:latin typeface="Arial" pitchFamily="34" charset="0"/>
                <a:ea typeface="Cambria Math"/>
                <a:cs typeface="Arial" pitchFamily="34" charset="0"/>
              </a:rPr>
              <a:t> </a:t>
            </a:r>
            <a:r>
              <a:rPr lang="en-US" sz="2000" b="1" u="sng" dirty="0" err="1" smtClean="0">
                <a:solidFill>
                  <a:srgbClr val="FF0000"/>
                </a:solidFill>
                <a:latin typeface="Arial" pitchFamily="34" charset="0"/>
                <a:ea typeface="Cambria Math"/>
                <a:cs typeface="Arial" pitchFamily="34" charset="0"/>
              </a:rPr>
              <a:t>độ</a:t>
            </a:r>
            <a:r>
              <a:rPr lang="en-US" sz="2000" b="1" u="sng" dirty="0" smtClean="0">
                <a:solidFill>
                  <a:srgbClr val="FF0000"/>
                </a:solidFill>
                <a:latin typeface="Arial" pitchFamily="34" charset="0"/>
                <a:ea typeface="Cambria Math"/>
                <a:cs typeface="Arial" pitchFamily="34" charset="0"/>
              </a:rPr>
              <a:t> </a:t>
            </a:r>
            <a:r>
              <a:rPr lang="en-US" sz="2000" b="1" u="sng" dirty="0" err="1" smtClean="0">
                <a:solidFill>
                  <a:srgbClr val="FF0000"/>
                </a:solidFill>
                <a:latin typeface="Arial" pitchFamily="34" charset="0"/>
                <a:ea typeface="Cambria Math"/>
                <a:cs typeface="Arial" pitchFamily="34" charset="0"/>
              </a:rPr>
              <a:t>đo</a:t>
            </a:r>
            <a:r>
              <a:rPr lang="en-US" sz="2000" b="1" u="sng" dirty="0" smtClean="0">
                <a:solidFill>
                  <a:srgbClr val="FF0000"/>
                </a:solidFill>
                <a:latin typeface="Arial" pitchFamily="34" charset="0"/>
                <a:ea typeface="Cambria Math"/>
                <a:cs typeface="Arial" pitchFamily="34" charset="0"/>
              </a:rPr>
              <a:t> group-average</a:t>
            </a:r>
            <a:r>
              <a:rPr lang="en-US" sz="2000" b="1" dirty="0" smtClean="0">
                <a:latin typeface="Arial" pitchFamily="34" charset="0"/>
                <a:ea typeface="Cambria Math"/>
                <a:cs typeface="Arial" pitchFamily="34" charset="0"/>
              </a:rPr>
              <a:t>: </a:t>
            </a:r>
          </a:p>
          <a:p>
            <a:pPr marL="457200" indent="-457200" algn="just">
              <a:lnSpc>
                <a:spcPct val="150000"/>
              </a:lnSpc>
              <a:spcBef>
                <a:spcPts val="0"/>
              </a:spcBef>
              <a:buSzPct val="89000"/>
              <a:defRPr/>
            </a:pPr>
            <a:r>
              <a:rPr lang="en-US" sz="2000" b="1" i="1" dirty="0" err="1" smtClean="0">
                <a:latin typeface="Arial" pitchFamily="34" charset="0"/>
                <a:ea typeface="Cambria Math"/>
                <a:cs typeface="Arial" pitchFamily="34" charset="0"/>
              </a:rPr>
              <a:t>Tính</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toán</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khoảng</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cách</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của</a:t>
            </a:r>
            <a:r>
              <a:rPr lang="en-US" sz="2000" b="1" i="1" dirty="0" smtClean="0">
                <a:latin typeface="Arial" pitchFamily="34" charset="0"/>
                <a:ea typeface="Cambria Math"/>
                <a:cs typeface="Arial" pitchFamily="34" charset="0"/>
              </a:rPr>
              <a:t> 2 </a:t>
            </a:r>
            <a:r>
              <a:rPr lang="en-US" sz="2000" b="1" i="1" dirty="0" err="1" smtClean="0">
                <a:latin typeface="Arial" pitchFamily="34" charset="0"/>
                <a:ea typeface="Cambria Math"/>
                <a:cs typeface="Arial" pitchFamily="34" charset="0"/>
              </a:rPr>
              <a:t>cụm</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dựa</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trên</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khoảng</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cách</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của</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toàn</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bộ</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các</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cặp</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phần</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tử</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trong</a:t>
            </a:r>
            <a:r>
              <a:rPr lang="en-US" sz="2000" b="1" i="1" dirty="0" smtClean="0">
                <a:latin typeface="Arial" pitchFamily="34" charset="0"/>
                <a:ea typeface="Cambria Math"/>
                <a:cs typeface="Arial" pitchFamily="34" charset="0"/>
              </a:rPr>
              <a:t> 2 </a:t>
            </a:r>
            <a:r>
              <a:rPr lang="en-US" sz="2000" b="1" i="1" dirty="0" err="1" smtClean="0">
                <a:latin typeface="Arial" pitchFamily="34" charset="0"/>
                <a:ea typeface="Cambria Math"/>
                <a:cs typeface="Arial" pitchFamily="34" charset="0"/>
              </a:rPr>
              <a:t>cụm</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chứ</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không</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chỉ</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dựa</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trên</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một</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cặp</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phần</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tử</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duy</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nhất</a:t>
            </a:r>
            <a:r>
              <a:rPr lang="en-US" sz="2000" b="1" i="1" dirty="0" smtClean="0">
                <a:latin typeface="Arial" pitchFamily="34" charset="0"/>
                <a:ea typeface="Cambria Math"/>
                <a:cs typeface="Arial" pitchFamily="34" charset="0"/>
              </a:rPr>
              <a:t> ⟹ </a:t>
            </a:r>
            <a:r>
              <a:rPr lang="en-US" sz="2000" b="1" i="1" dirty="0" err="1" smtClean="0">
                <a:latin typeface="Arial" pitchFamily="34" charset="0"/>
                <a:ea typeface="Cambria Math"/>
                <a:cs typeface="Arial" pitchFamily="34" charset="0"/>
              </a:rPr>
              <a:t>tránh</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được</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nhược</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điểm</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của</a:t>
            </a:r>
            <a:r>
              <a:rPr lang="en-US" sz="2000" b="1" i="1" dirty="0" smtClean="0">
                <a:latin typeface="Arial" pitchFamily="34" charset="0"/>
                <a:ea typeface="Cambria Math"/>
                <a:cs typeface="Arial" pitchFamily="34" charset="0"/>
              </a:rPr>
              <a:t> single-link </a:t>
            </a:r>
            <a:r>
              <a:rPr lang="en-US" sz="2000" b="1" i="1" dirty="0" err="1" smtClean="0">
                <a:latin typeface="Arial" pitchFamily="34" charset="0"/>
                <a:ea typeface="Cambria Math"/>
                <a:cs typeface="Arial" pitchFamily="34" charset="0"/>
              </a:rPr>
              <a:t>và</a:t>
            </a:r>
            <a:r>
              <a:rPr lang="en-US" sz="2000" b="1" i="1" dirty="0" smtClean="0">
                <a:latin typeface="Arial" pitchFamily="34" charset="0"/>
                <a:ea typeface="Cambria Math"/>
                <a:cs typeface="Arial" pitchFamily="34" charset="0"/>
              </a:rPr>
              <a:t> complete-link.</a:t>
            </a:r>
          </a:p>
          <a:p>
            <a:pPr marL="0" indent="0" algn="just">
              <a:lnSpc>
                <a:spcPct val="150000"/>
              </a:lnSpc>
              <a:spcBef>
                <a:spcPts val="0"/>
              </a:spcBef>
              <a:buNone/>
              <a:defRPr/>
            </a:pPr>
            <a:r>
              <a:rPr lang="en-US" sz="2000" b="1" u="sng" dirty="0" err="1" smtClean="0">
                <a:solidFill>
                  <a:srgbClr val="FF0000"/>
                </a:solidFill>
                <a:latin typeface="Arial" pitchFamily="34" charset="0"/>
                <a:ea typeface="Cambria Math"/>
                <a:cs typeface="Arial" pitchFamily="34" charset="0"/>
              </a:rPr>
              <a:t>Với</a:t>
            </a:r>
            <a:r>
              <a:rPr lang="en-US" sz="2000" b="1" u="sng" dirty="0" smtClean="0">
                <a:solidFill>
                  <a:srgbClr val="FF0000"/>
                </a:solidFill>
                <a:latin typeface="Arial" pitchFamily="34" charset="0"/>
                <a:ea typeface="Cambria Math"/>
                <a:cs typeface="Arial" pitchFamily="34" charset="0"/>
              </a:rPr>
              <a:t> </a:t>
            </a:r>
            <a:r>
              <a:rPr lang="en-US" sz="2000" b="1" u="sng" dirty="0" err="1" smtClean="0">
                <a:solidFill>
                  <a:srgbClr val="FF0000"/>
                </a:solidFill>
                <a:latin typeface="Arial" pitchFamily="34" charset="0"/>
                <a:ea typeface="Cambria Math"/>
                <a:cs typeface="Arial" pitchFamily="34" charset="0"/>
              </a:rPr>
              <a:t>độ</a:t>
            </a:r>
            <a:r>
              <a:rPr lang="en-US" sz="2000" b="1" u="sng" dirty="0" smtClean="0">
                <a:solidFill>
                  <a:srgbClr val="FF0000"/>
                </a:solidFill>
                <a:latin typeface="Arial" pitchFamily="34" charset="0"/>
                <a:ea typeface="Cambria Math"/>
                <a:cs typeface="Arial" pitchFamily="34" charset="0"/>
              </a:rPr>
              <a:t> </a:t>
            </a:r>
            <a:r>
              <a:rPr lang="en-US" sz="2000" b="1" u="sng" dirty="0" err="1" smtClean="0">
                <a:solidFill>
                  <a:srgbClr val="FF0000"/>
                </a:solidFill>
                <a:latin typeface="Arial" pitchFamily="34" charset="0"/>
                <a:ea typeface="Cambria Math"/>
                <a:cs typeface="Arial" pitchFamily="34" charset="0"/>
              </a:rPr>
              <a:t>đo</a:t>
            </a:r>
            <a:r>
              <a:rPr lang="en-US" sz="2000" b="1" u="sng" dirty="0" smtClean="0">
                <a:solidFill>
                  <a:srgbClr val="FF0000"/>
                </a:solidFill>
                <a:latin typeface="Arial" pitchFamily="34" charset="0"/>
                <a:ea typeface="Cambria Math"/>
                <a:cs typeface="Arial" pitchFamily="34" charset="0"/>
              </a:rPr>
              <a:t> </a:t>
            </a:r>
            <a:r>
              <a:rPr lang="en-US" sz="2000" b="1" u="sng" dirty="0" err="1" smtClean="0">
                <a:solidFill>
                  <a:srgbClr val="FF0000"/>
                </a:solidFill>
                <a:latin typeface="Arial" pitchFamily="34" charset="0"/>
                <a:ea typeface="Cambria Math"/>
                <a:cs typeface="Arial" pitchFamily="34" charset="0"/>
              </a:rPr>
              <a:t>centroid</a:t>
            </a:r>
            <a:r>
              <a:rPr lang="en-US" sz="2000" b="1" u="sng" dirty="0" smtClean="0">
                <a:solidFill>
                  <a:srgbClr val="FF0000"/>
                </a:solidFill>
                <a:latin typeface="Arial" pitchFamily="34" charset="0"/>
                <a:ea typeface="Cambria Math"/>
                <a:cs typeface="Arial" pitchFamily="34" charset="0"/>
              </a:rPr>
              <a:t>-link</a:t>
            </a:r>
            <a:r>
              <a:rPr lang="en-US" sz="2000" b="1" dirty="0" smtClean="0">
                <a:latin typeface="Arial" pitchFamily="34" charset="0"/>
                <a:ea typeface="Cambria Math"/>
                <a:cs typeface="Arial" pitchFamily="34" charset="0"/>
              </a:rPr>
              <a:t>: </a:t>
            </a:r>
          </a:p>
          <a:p>
            <a:pPr marL="457200" indent="-457200" algn="just">
              <a:lnSpc>
                <a:spcPct val="150000"/>
              </a:lnSpc>
              <a:spcBef>
                <a:spcPts val="0"/>
              </a:spcBef>
              <a:buSzPct val="90000"/>
              <a:defRPr/>
            </a:pPr>
            <a:r>
              <a:rPr lang="en-US" sz="2000" b="1" i="1" dirty="0" err="1" smtClean="0">
                <a:latin typeface="Arial" pitchFamily="34" charset="0"/>
                <a:ea typeface="Cambria Math"/>
                <a:cs typeface="Arial" pitchFamily="34" charset="0"/>
              </a:rPr>
              <a:t>Khắc</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phục</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được</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nhược</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điểm</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của</a:t>
            </a:r>
            <a:r>
              <a:rPr lang="en-US" sz="2000" b="1" i="1" dirty="0" smtClean="0">
                <a:latin typeface="Arial" pitchFamily="34" charset="0"/>
                <a:ea typeface="Cambria Math"/>
                <a:cs typeface="Arial" pitchFamily="34" charset="0"/>
              </a:rPr>
              <a:t> single/complete-link. </a:t>
            </a:r>
          </a:p>
          <a:p>
            <a:pPr marL="457200" indent="-457200" algn="just">
              <a:lnSpc>
                <a:spcPct val="150000"/>
              </a:lnSpc>
              <a:spcBef>
                <a:spcPts val="0"/>
              </a:spcBef>
              <a:buSzPct val="90000"/>
              <a:defRPr/>
            </a:pPr>
            <a:r>
              <a:rPr lang="en-US" sz="2000" b="1" i="1" dirty="0" err="1" smtClean="0">
                <a:latin typeface="Arial" pitchFamily="34" charset="0"/>
                <a:ea typeface="Cambria Math"/>
                <a:cs typeface="Arial" pitchFamily="34" charset="0"/>
              </a:rPr>
              <a:t>Vẫn</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có</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nhược</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điểm</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là</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khoảng</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cách</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giữa</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các</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cụm</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khi</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từ</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đi</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mức</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dưới</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lên</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mức</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trên</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của</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cây</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phân</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cấp</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có</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thể</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là</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không</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tăng</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dần</a:t>
            </a:r>
            <a:r>
              <a:rPr lang="en-US" sz="2000" b="1" i="1" dirty="0" smtClean="0">
                <a:latin typeface="Arial" pitchFamily="34" charset="0"/>
                <a:ea typeface="Cambria Math"/>
                <a:cs typeface="Arial" pitchFamily="34" charset="0"/>
              </a:rPr>
              <a:t> (do </a:t>
            </a:r>
            <a:r>
              <a:rPr lang="en-US" sz="2000" b="1" i="1" dirty="0" err="1" smtClean="0">
                <a:latin typeface="Arial" pitchFamily="34" charset="0"/>
                <a:ea typeface="Cambria Math"/>
                <a:cs typeface="Arial" pitchFamily="34" charset="0"/>
              </a:rPr>
              <a:t>trong</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tâm</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các</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cụm</a:t>
            </a:r>
            <a:r>
              <a:rPr lang="en-US" sz="2000" b="1" i="1" dirty="0" smtClean="0">
                <a:latin typeface="Arial" pitchFamily="34" charset="0"/>
                <a:ea typeface="Cambria Math"/>
                <a:cs typeface="Arial" pitchFamily="34" charset="0"/>
              </a:rPr>
              <a:t> ở </a:t>
            </a:r>
            <a:r>
              <a:rPr lang="en-US" sz="2000" b="1" i="1" dirty="0" err="1" smtClean="0">
                <a:latin typeface="Arial" pitchFamily="34" charset="0"/>
                <a:ea typeface="Cambria Math"/>
                <a:cs typeface="Arial" pitchFamily="34" charset="0"/>
              </a:rPr>
              <a:t>mức</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cao</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nhiều</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khi</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gần</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nhau</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hơn</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các</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cụm</a:t>
            </a:r>
            <a:r>
              <a:rPr lang="en-US" sz="2000" b="1" i="1" dirty="0" smtClean="0">
                <a:latin typeface="Arial" pitchFamily="34" charset="0"/>
                <a:ea typeface="Cambria Math"/>
                <a:cs typeface="Arial" pitchFamily="34" charset="0"/>
              </a:rPr>
              <a:t> ở </a:t>
            </a:r>
            <a:r>
              <a:rPr lang="en-US" sz="2000" b="1" i="1" dirty="0" err="1" smtClean="0">
                <a:latin typeface="Arial" pitchFamily="34" charset="0"/>
                <a:ea typeface="Cambria Math"/>
                <a:cs typeface="Arial" pitchFamily="34" charset="0"/>
              </a:rPr>
              <a:t>mức</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dưới</a:t>
            </a:r>
            <a:r>
              <a:rPr lang="en-US" sz="2000" b="1" i="1" dirty="0" smtClean="0">
                <a:latin typeface="Arial" pitchFamily="34" charset="0"/>
                <a:ea typeface="Cambria Math"/>
                <a:cs typeface="Arial" pitchFamily="34" charset="0"/>
              </a:rPr>
              <a:t>) </a:t>
            </a:r>
            <a:r>
              <a:rPr lang="en-US" sz="2000" b="1" i="1" dirty="0" smtClean="0">
                <a:latin typeface="Cambria Math"/>
                <a:ea typeface="Cambria Math"/>
                <a:cs typeface="Arial" pitchFamily="34" charset="0"/>
              </a:rPr>
              <a:t>⟹ </a:t>
            </a:r>
            <a:r>
              <a:rPr lang="en-US" sz="2000" b="1" i="1" dirty="0" err="1" smtClean="0">
                <a:latin typeface="Arial" pitchFamily="34" charset="0"/>
                <a:ea typeface="Cambria Math"/>
                <a:cs typeface="Arial" pitchFamily="34" charset="0"/>
              </a:rPr>
              <a:t>Trái</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với</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giả</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thiết</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về</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độ</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kết</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dính</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Các</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cụm</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nhỏ</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thường</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có</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độ</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kết</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dính</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cao</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hơn</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các</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cụm</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có</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kích</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thước</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lớn</a:t>
            </a:r>
            <a:r>
              <a:rPr lang="en-US" sz="2000" b="1" i="1" dirty="0" smtClean="0">
                <a:latin typeface="Arial" pitchFamily="34" charset="0"/>
                <a:ea typeface="Cambria Math"/>
                <a:cs typeface="Arial" pitchFamily="34" charset="0"/>
              </a:rPr>
              <a:t> </a:t>
            </a:r>
            <a:r>
              <a:rPr lang="en-US" sz="2000" b="1" i="1" dirty="0" err="1" smtClean="0">
                <a:latin typeface="Arial" pitchFamily="34" charset="0"/>
                <a:ea typeface="Cambria Math"/>
                <a:cs typeface="Arial" pitchFamily="34" charset="0"/>
              </a:rPr>
              <a:t>hơn</a:t>
            </a:r>
            <a:r>
              <a:rPr lang="en-US" sz="2000" b="1" i="1" dirty="0" smtClean="0">
                <a:latin typeface="Arial" pitchFamily="34" charset="0"/>
                <a:ea typeface="Cambria Math"/>
                <a:cs typeface="Arial" pitchFamily="34" charset="0"/>
              </a:rPr>
              <a:t>”</a:t>
            </a:r>
            <a:r>
              <a:rPr lang="en-US" sz="2000" b="1" i="1" dirty="0" smtClean="0">
                <a:latin typeface="Arial" pitchFamily="34" charset="0"/>
                <a:cs typeface="Arial" pitchFamily="34" charset="0"/>
              </a:rPr>
              <a:t>.</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73A9276-7146-4170-8D10-C5BB2251BA46}" type="slidenum">
              <a:rPr lang="en-US" smtClean="0"/>
              <a:pPr>
                <a:defRPr/>
              </a:pPr>
              <a:t>28</a:t>
            </a:fld>
            <a:endParaRPr lang="en-US"/>
          </a:p>
        </p:txBody>
      </p:sp>
      <p:sp>
        <p:nvSpPr>
          <p:cNvPr id="56" name="TextBox 55"/>
          <p:cNvSpPr txBox="1"/>
          <p:nvPr/>
        </p:nvSpPr>
        <p:spPr>
          <a:xfrm>
            <a:off x="381000" y="422122"/>
            <a:ext cx="8458200" cy="830997"/>
          </a:xfrm>
          <a:prstGeom prst="rect">
            <a:avLst/>
          </a:prstGeom>
          <a:noFill/>
        </p:spPr>
        <p:txBody>
          <a:bodyPr wrap="square" rtlCol="0">
            <a:spAutoFit/>
          </a:bodyPr>
          <a:lstStyle/>
          <a:p>
            <a:pPr algn="just">
              <a:lnSpc>
                <a:spcPct val="120000"/>
              </a:lnSpc>
            </a:pPr>
            <a:r>
              <a:rPr lang="en-US" sz="2000" b="1" u="sng" dirty="0" err="1" smtClean="0">
                <a:solidFill>
                  <a:srgbClr val="FF0000"/>
                </a:solidFill>
              </a:rPr>
              <a:t>Ví</a:t>
            </a:r>
            <a:r>
              <a:rPr lang="en-US" sz="2000" b="1" u="sng" dirty="0" smtClean="0">
                <a:solidFill>
                  <a:srgbClr val="FF0000"/>
                </a:solidFill>
              </a:rPr>
              <a:t> </a:t>
            </a:r>
            <a:r>
              <a:rPr lang="en-US" sz="2000" b="1" u="sng" dirty="0" err="1" smtClean="0">
                <a:solidFill>
                  <a:srgbClr val="FF0000"/>
                </a:solidFill>
              </a:rPr>
              <a:t>dụ</a:t>
            </a:r>
            <a:r>
              <a:rPr lang="en-US" sz="2000" b="1" dirty="0" smtClean="0">
                <a:solidFill>
                  <a:srgbClr val="FF0000"/>
                </a:solidFill>
              </a:rPr>
              <a:t>: </a:t>
            </a:r>
            <a:r>
              <a:rPr lang="en-US" sz="2000" b="1" dirty="0" smtClean="0"/>
              <a:t>Cho </a:t>
            </a:r>
            <a:r>
              <a:rPr lang="en-US" sz="2000" b="1" dirty="0" err="1" smtClean="0"/>
              <a:t>tập</a:t>
            </a:r>
            <a:r>
              <a:rPr lang="en-US" sz="2000" b="1" dirty="0" smtClean="0"/>
              <a:t> </a:t>
            </a:r>
            <a:r>
              <a:rPr lang="en-US" sz="2000" b="1" dirty="0" err="1" smtClean="0"/>
              <a:t>dữ</a:t>
            </a:r>
            <a:r>
              <a:rPr lang="en-US" sz="2000" b="1" dirty="0" smtClean="0"/>
              <a:t> </a:t>
            </a:r>
            <a:r>
              <a:rPr lang="en-US" sz="2000" b="1" dirty="0" err="1" smtClean="0"/>
              <a:t>liệu</a:t>
            </a:r>
            <a:r>
              <a:rPr lang="en-US" sz="2000" b="1" dirty="0" smtClean="0"/>
              <a:t> </a:t>
            </a:r>
            <a:r>
              <a:rPr lang="en-US" sz="2000" b="1" dirty="0" err="1" smtClean="0"/>
              <a:t>gồm</a:t>
            </a:r>
            <a:r>
              <a:rPr lang="en-US" sz="2000" b="1" dirty="0" smtClean="0"/>
              <a:t> </a:t>
            </a:r>
            <a:r>
              <a:rPr lang="en-US" sz="2000" b="1" dirty="0" err="1" smtClean="0"/>
              <a:t>các</a:t>
            </a:r>
            <a:r>
              <a:rPr lang="en-US" sz="2000" b="1" dirty="0" smtClean="0"/>
              <a:t> </a:t>
            </a:r>
            <a:r>
              <a:rPr lang="en-US" sz="2000" b="1" dirty="0" err="1" smtClean="0"/>
              <a:t>đối</a:t>
            </a:r>
            <a:r>
              <a:rPr lang="en-US" sz="2000" b="1" dirty="0" smtClean="0"/>
              <a:t> </a:t>
            </a:r>
            <a:r>
              <a:rPr lang="en-US" sz="2000" b="1" dirty="0" err="1" smtClean="0"/>
              <a:t>tượng</a:t>
            </a:r>
            <a:r>
              <a:rPr lang="en-US" sz="2000" b="1" dirty="0" smtClean="0"/>
              <a:t> </a:t>
            </a:r>
            <a:r>
              <a:rPr lang="en-US" sz="2000" b="1" dirty="0" err="1" smtClean="0"/>
              <a:t>với</a:t>
            </a:r>
            <a:r>
              <a:rPr lang="en-US" sz="2000" b="1" dirty="0" smtClean="0"/>
              <a:t> 02 </a:t>
            </a:r>
            <a:r>
              <a:rPr lang="en-US" sz="2000" b="1" dirty="0" err="1" smtClean="0"/>
              <a:t>thuộc</a:t>
            </a:r>
            <a:r>
              <a:rPr lang="en-US" sz="2000" b="1" dirty="0" smtClean="0"/>
              <a:t> </a:t>
            </a:r>
            <a:r>
              <a:rPr lang="en-US" sz="2000" b="1" dirty="0" err="1" smtClean="0"/>
              <a:t>tính</a:t>
            </a:r>
            <a:r>
              <a:rPr lang="en-US" sz="2000" b="1" dirty="0" smtClean="0"/>
              <a:t> X</a:t>
            </a:r>
            <a:r>
              <a:rPr lang="en-US" sz="2000" b="1" baseline="-25000" dirty="0" smtClean="0"/>
              <a:t>1</a:t>
            </a:r>
            <a:r>
              <a:rPr lang="en-US" sz="2000" b="1" dirty="0" smtClean="0"/>
              <a:t>, X</a:t>
            </a:r>
            <a:r>
              <a:rPr lang="en-US" sz="2000" b="1" baseline="-25000" dirty="0" smtClean="0"/>
              <a:t>2</a:t>
            </a:r>
            <a:r>
              <a:rPr lang="en-US" sz="2000" b="1" dirty="0" smtClean="0"/>
              <a:t>  </a:t>
            </a:r>
            <a:r>
              <a:rPr lang="en-US" sz="2000" b="1" dirty="0" err="1" smtClean="0"/>
              <a:t>như</a:t>
            </a:r>
            <a:r>
              <a:rPr lang="en-US" sz="2000" b="1" dirty="0" smtClean="0"/>
              <a:t> </a:t>
            </a:r>
            <a:r>
              <a:rPr lang="en-US" sz="2000" b="1" dirty="0" err="1" smtClean="0"/>
              <a:t>sau</a:t>
            </a:r>
            <a:r>
              <a:rPr lang="en-US" b="1" dirty="0" smtClean="0"/>
              <a:t>:</a:t>
            </a:r>
            <a:endParaRPr lang="en-US" b="1" dirty="0"/>
          </a:p>
        </p:txBody>
      </p:sp>
      <p:graphicFrame>
        <p:nvGraphicFramePr>
          <p:cNvPr id="57" name="Table 56"/>
          <p:cNvGraphicFramePr>
            <a:graphicFrameLocks noGrp="1"/>
          </p:cNvGraphicFramePr>
          <p:nvPr/>
        </p:nvGraphicFramePr>
        <p:xfrm>
          <a:off x="1676400" y="1432560"/>
          <a:ext cx="2057400" cy="237744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20000"/>
                    </a:ext>
                  </a:extLst>
                </a:gridCol>
                <a:gridCol w="752475">
                  <a:extLst>
                    <a:ext uri="{9D8B030D-6E8A-4147-A177-3AD203B41FA5}">
                      <a16:colId xmlns:a16="http://schemas.microsoft.com/office/drawing/2014/main" val="20001"/>
                    </a:ext>
                  </a:extLst>
                </a:gridCol>
                <a:gridCol w="771525">
                  <a:extLst>
                    <a:ext uri="{9D8B030D-6E8A-4147-A177-3AD203B41FA5}">
                      <a16:colId xmlns:a16="http://schemas.microsoft.com/office/drawing/2014/main" val="20002"/>
                    </a:ext>
                  </a:extLst>
                </a:gridCol>
              </a:tblGrid>
              <a:tr h="370840">
                <a:tc>
                  <a:txBody>
                    <a:bodyPr/>
                    <a:lstStyle/>
                    <a:p>
                      <a:pPr algn="ctr"/>
                      <a:r>
                        <a:rPr lang="en-US" sz="2000" dirty="0" smtClean="0">
                          <a:solidFill>
                            <a:schemeClr val="tx1"/>
                          </a:solidFill>
                          <a:latin typeface="Arial" pitchFamily="34" charset="0"/>
                          <a:cs typeface="Arial" pitchFamily="34" charset="0"/>
                        </a:rPr>
                        <a:t>r</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Arial" pitchFamily="34" charset="0"/>
                          <a:cs typeface="Arial" pitchFamily="34" charset="0"/>
                        </a:rPr>
                        <a:t>X</a:t>
                      </a:r>
                      <a:r>
                        <a:rPr lang="en-US" sz="2000" baseline="-25000" dirty="0" smtClean="0">
                          <a:solidFill>
                            <a:schemeClr val="tx1"/>
                          </a:solidFill>
                          <a:latin typeface="Arial" pitchFamily="34" charset="0"/>
                          <a:cs typeface="Arial" pitchFamily="34" charset="0"/>
                        </a:rPr>
                        <a:t>1</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Arial" pitchFamily="34" charset="0"/>
                          <a:cs typeface="Arial" pitchFamily="34" charset="0"/>
                        </a:rPr>
                        <a:t>X</a:t>
                      </a:r>
                      <a:r>
                        <a:rPr lang="en-US" sz="2000" baseline="-25000" dirty="0" smtClean="0">
                          <a:solidFill>
                            <a:schemeClr val="tx1"/>
                          </a:solidFill>
                          <a:latin typeface="Arial" pitchFamily="34" charset="0"/>
                          <a:cs typeface="Arial" pitchFamily="34" charset="0"/>
                        </a:rPr>
                        <a:t>2</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ctr"/>
                      <a:r>
                        <a:rPr lang="en-US" sz="2000" dirty="0" smtClean="0">
                          <a:solidFill>
                            <a:schemeClr val="tx1"/>
                          </a:solidFill>
                          <a:latin typeface="Arial" pitchFamily="34" charset="0"/>
                          <a:cs typeface="Arial" pitchFamily="34" charset="0"/>
                        </a:rPr>
                        <a:t>1</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Arial" pitchFamily="34" charset="0"/>
                          <a:cs typeface="Arial" pitchFamily="34" charset="0"/>
                        </a:rPr>
                        <a:t>1</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Arial" pitchFamily="34" charset="0"/>
                          <a:cs typeface="Arial" pitchFamily="34" charset="0"/>
                        </a:rPr>
                        <a:t>1</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ctr"/>
                      <a:r>
                        <a:rPr lang="en-US" sz="2000" dirty="0" smtClean="0">
                          <a:solidFill>
                            <a:schemeClr val="tx1"/>
                          </a:solidFill>
                          <a:latin typeface="Arial" pitchFamily="34" charset="0"/>
                          <a:cs typeface="Arial" pitchFamily="34" charset="0"/>
                        </a:rPr>
                        <a:t>2</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Arial" pitchFamily="34" charset="0"/>
                          <a:cs typeface="Arial" pitchFamily="34" charset="0"/>
                        </a:rPr>
                        <a:t>2</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Arial" pitchFamily="34" charset="0"/>
                          <a:cs typeface="Arial" pitchFamily="34" charset="0"/>
                        </a:rPr>
                        <a:t>1</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pPr algn="ctr"/>
                      <a:r>
                        <a:rPr lang="en-US" sz="2000" dirty="0" smtClean="0">
                          <a:solidFill>
                            <a:schemeClr val="tx1"/>
                          </a:solidFill>
                          <a:latin typeface="Arial" pitchFamily="34" charset="0"/>
                          <a:cs typeface="Arial" pitchFamily="34" charset="0"/>
                        </a:rPr>
                        <a:t>3</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Arial" pitchFamily="34" charset="0"/>
                          <a:cs typeface="Arial" pitchFamily="34" charset="0"/>
                        </a:rPr>
                        <a:t>3</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Arial" pitchFamily="34" charset="0"/>
                          <a:cs typeface="Arial" pitchFamily="34" charset="0"/>
                        </a:rPr>
                        <a:t>3</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70840">
                <a:tc>
                  <a:txBody>
                    <a:bodyPr/>
                    <a:lstStyle/>
                    <a:p>
                      <a:pPr algn="ctr"/>
                      <a:r>
                        <a:rPr lang="en-US" sz="2000" dirty="0" smtClean="0">
                          <a:solidFill>
                            <a:schemeClr val="tx1"/>
                          </a:solidFill>
                          <a:latin typeface="Arial" pitchFamily="34" charset="0"/>
                          <a:cs typeface="Arial" pitchFamily="34" charset="0"/>
                        </a:rPr>
                        <a:t>4</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Arial" pitchFamily="34" charset="0"/>
                          <a:cs typeface="Arial" pitchFamily="34" charset="0"/>
                        </a:rPr>
                        <a:t>3</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Arial" pitchFamily="34" charset="0"/>
                          <a:cs typeface="Arial" pitchFamily="34" charset="0"/>
                        </a:rPr>
                        <a:t>2</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70840">
                <a:tc>
                  <a:txBody>
                    <a:bodyPr/>
                    <a:lstStyle/>
                    <a:p>
                      <a:pPr algn="ctr"/>
                      <a:r>
                        <a:rPr lang="en-US" sz="2000" dirty="0" smtClean="0">
                          <a:solidFill>
                            <a:schemeClr val="tx1"/>
                          </a:solidFill>
                          <a:latin typeface="Arial" pitchFamily="34" charset="0"/>
                          <a:cs typeface="Arial" pitchFamily="34" charset="0"/>
                        </a:rPr>
                        <a:t>5</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Arial" pitchFamily="34" charset="0"/>
                          <a:cs typeface="Arial" pitchFamily="34" charset="0"/>
                        </a:rPr>
                        <a:t>4</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Arial" pitchFamily="34" charset="0"/>
                          <a:cs typeface="Arial" pitchFamily="34" charset="0"/>
                        </a:rPr>
                        <a:t>2</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59" name="TextBox 58"/>
          <p:cNvSpPr txBox="1"/>
          <p:nvPr/>
        </p:nvSpPr>
        <p:spPr>
          <a:xfrm>
            <a:off x="304800" y="4034135"/>
            <a:ext cx="8534400" cy="1200329"/>
          </a:xfrm>
          <a:prstGeom prst="rect">
            <a:avLst/>
          </a:prstGeom>
          <a:noFill/>
        </p:spPr>
        <p:txBody>
          <a:bodyPr wrap="square" rtlCol="0">
            <a:spAutoFit/>
          </a:bodyPr>
          <a:lstStyle/>
          <a:p>
            <a:pPr algn="just">
              <a:lnSpc>
                <a:spcPct val="120000"/>
              </a:lnSpc>
            </a:pPr>
            <a:r>
              <a:rPr lang="en-US" sz="2000" b="1" dirty="0" err="1" smtClean="0"/>
              <a:t>Áp</a:t>
            </a:r>
            <a:r>
              <a:rPr lang="en-US" sz="2000" b="1" dirty="0" smtClean="0"/>
              <a:t> </a:t>
            </a:r>
            <a:r>
              <a:rPr lang="en-US" sz="2000" b="1" dirty="0" err="1" smtClean="0"/>
              <a:t>dụng</a:t>
            </a:r>
            <a:r>
              <a:rPr lang="en-US" sz="2000" b="1" dirty="0" smtClean="0"/>
              <a:t> </a:t>
            </a:r>
            <a:r>
              <a:rPr lang="en-US" sz="2000" b="1" dirty="0" err="1" smtClean="0"/>
              <a:t>giải</a:t>
            </a:r>
            <a:r>
              <a:rPr lang="en-US" sz="2000" b="1" dirty="0" smtClean="0"/>
              <a:t> </a:t>
            </a:r>
            <a:r>
              <a:rPr lang="en-US" sz="2000" b="1" dirty="0" err="1" smtClean="0"/>
              <a:t>thuật</a:t>
            </a:r>
            <a:r>
              <a:rPr lang="en-US" sz="2000" b="1" dirty="0" smtClean="0"/>
              <a:t> HAC </a:t>
            </a:r>
            <a:r>
              <a:rPr lang="en-US" sz="2000" b="1" dirty="0" err="1" smtClean="0"/>
              <a:t>hãy</a:t>
            </a:r>
            <a:r>
              <a:rPr lang="en-US" sz="2000" b="1" dirty="0" smtClean="0"/>
              <a:t> </a:t>
            </a:r>
            <a:r>
              <a:rPr lang="en-US" sz="2000" b="1" dirty="0" err="1" smtClean="0"/>
              <a:t>phân</a:t>
            </a:r>
            <a:r>
              <a:rPr lang="en-US" sz="2000" b="1" dirty="0" smtClean="0"/>
              <a:t> </a:t>
            </a:r>
            <a:r>
              <a:rPr lang="en-US" sz="2000" b="1" dirty="0" err="1" smtClean="0"/>
              <a:t>chia</a:t>
            </a:r>
            <a:r>
              <a:rPr lang="en-US" sz="2000" b="1" dirty="0" smtClean="0"/>
              <a:t> </a:t>
            </a:r>
            <a:r>
              <a:rPr lang="en-US" sz="2000" b="1" dirty="0" err="1" smtClean="0"/>
              <a:t>tập</a:t>
            </a:r>
            <a:r>
              <a:rPr lang="en-US" sz="2000" b="1" dirty="0" smtClean="0"/>
              <a:t> </a:t>
            </a:r>
            <a:r>
              <a:rPr lang="en-US" sz="2000" b="1" dirty="0" err="1" smtClean="0"/>
              <a:t>dữ</a:t>
            </a:r>
            <a:r>
              <a:rPr lang="en-US" sz="2000" b="1" dirty="0" smtClean="0"/>
              <a:t> </a:t>
            </a:r>
            <a:r>
              <a:rPr lang="en-US" sz="2000" b="1" dirty="0" err="1" smtClean="0"/>
              <a:t>liệu</a:t>
            </a:r>
            <a:r>
              <a:rPr lang="en-US" sz="2000" b="1" dirty="0" smtClean="0"/>
              <a:t> </a:t>
            </a:r>
            <a:r>
              <a:rPr lang="en-US" sz="2000" b="1" dirty="0" err="1" smtClean="0"/>
              <a:t>trên</a:t>
            </a:r>
            <a:r>
              <a:rPr lang="en-US" sz="2000" b="1" dirty="0" smtClean="0"/>
              <a:t> </a:t>
            </a:r>
            <a:r>
              <a:rPr lang="en-US" sz="2000" b="1" dirty="0" err="1" smtClean="0"/>
              <a:t>thành</a:t>
            </a:r>
            <a:r>
              <a:rPr lang="en-US" sz="2000" b="1" dirty="0" smtClean="0"/>
              <a:t> 02 </a:t>
            </a:r>
            <a:r>
              <a:rPr lang="en-US" sz="2000" b="1" dirty="0" err="1" smtClean="0"/>
              <a:t>cụm</a:t>
            </a:r>
            <a:r>
              <a:rPr lang="en-US" sz="2000" b="1" dirty="0" smtClean="0"/>
              <a:t>. </a:t>
            </a:r>
            <a:r>
              <a:rPr lang="en-US" sz="2000" b="1" dirty="0" err="1" smtClean="0"/>
              <a:t>Biết</a:t>
            </a:r>
            <a:r>
              <a:rPr lang="en-US" sz="2000" b="1" dirty="0" smtClean="0"/>
              <a:t> </a:t>
            </a:r>
            <a:r>
              <a:rPr lang="en-US" sz="2000" b="1" dirty="0" err="1" smtClean="0"/>
              <a:t>khoảng</a:t>
            </a:r>
            <a:r>
              <a:rPr lang="en-US" sz="2000" b="1" dirty="0" smtClean="0"/>
              <a:t> </a:t>
            </a:r>
            <a:r>
              <a:rPr lang="en-US" sz="2000" b="1" dirty="0" err="1" smtClean="0"/>
              <a:t>cách</a:t>
            </a:r>
            <a:r>
              <a:rPr lang="en-US" sz="2000" b="1" dirty="0" smtClean="0"/>
              <a:t> </a:t>
            </a:r>
            <a:r>
              <a:rPr lang="en-US" sz="2000" b="1" dirty="0" err="1" smtClean="0"/>
              <a:t>giữa</a:t>
            </a:r>
            <a:r>
              <a:rPr lang="en-US" sz="2000" b="1" dirty="0" smtClean="0"/>
              <a:t> 02 </a:t>
            </a:r>
            <a:r>
              <a:rPr lang="en-US" sz="2000" b="1" dirty="0" err="1" smtClean="0"/>
              <a:t>đối</a:t>
            </a:r>
            <a:r>
              <a:rPr lang="en-US" sz="2000" b="1" dirty="0" smtClean="0"/>
              <a:t> </a:t>
            </a:r>
            <a:r>
              <a:rPr lang="en-US" sz="2000" b="1" dirty="0" err="1" smtClean="0"/>
              <a:t>tượng</a:t>
            </a:r>
            <a:r>
              <a:rPr lang="en-US" sz="2000" b="1" dirty="0" smtClean="0"/>
              <a:t> </a:t>
            </a:r>
            <a:r>
              <a:rPr lang="en-US" sz="2000" b="1" dirty="0" err="1" smtClean="0"/>
              <a:t>được</a:t>
            </a:r>
            <a:r>
              <a:rPr lang="en-US" sz="2000" b="1" dirty="0" smtClean="0"/>
              <a:t> </a:t>
            </a:r>
            <a:r>
              <a:rPr lang="en-US" sz="2000" b="1" dirty="0" err="1" smtClean="0"/>
              <a:t>đo</a:t>
            </a:r>
            <a:r>
              <a:rPr lang="en-US" sz="2000" b="1" dirty="0" smtClean="0"/>
              <a:t> </a:t>
            </a:r>
            <a:r>
              <a:rPr lang="en-US" sz="2000" b="1" dirty="0" err="1" smtClean="0"/>
              <a:t>bằng</a:t>
            </a:r>
            <a:r>
              <a:rPr lang="en-US" sz="2000" b="1" dirty="0" smtClean="0"/>
              <a:t> </a:t>
            </a:r>
            <a:r>
              <a:rPr lang="en-US" sz="2000" b="1" dirty="0" err="1" smtClean="0"/>
              <a:t>độ</a:t>
            </a:r>
            <a:r>
              <a:rPr lang="en-US" sz="2000" b="1" dirty="0" smtClean="0"/>
              <a:t> </a:t>
            </a:r>
            <a:r>
              <a:rPr lang="en-US" sz="2000" b="1" dirty="0" err="1" smtClean="0"/>
              <a:t>đo</a:t>
            </a:r>
            <a:r>
              <a:rPr lang="en-US" sz="2000" b="1" dirty="0" smtClean="0"/>
              <a:t> Manhattan </a:t>
            </a:r>
            <a:r>
              <a:rPr lang="en-US" sz="2000" b="1" dirty="0" err="1" smtClean="0"/>
              <a:t>và</a:t>
            </a:r>
            <a:r>
              <a:rPr lang="en-US" sz="2000" b="1" dirty="0" smtClean="0"/>
              <a:t> </a:t>
            </a:r>
            <a:r>
              <a:rPr lang="en-US" sz="2000" b="1" dirty="0" err="1" smtClean="0"/>
              <a:t>khoảng</a:t>
            </a:r>
            <a:r>
              <a:rPr lang="en-US" sz="2000" b="1" dirty="0" smtClean="0"/>
              <a:t> </a:t>
            </a:r>
            <a:r>
              <a:rPr lang="en-US" sz="2000" b="1" dirty="0" err="1" smtClean="0"/>
              <a:t>cách</a:t>
            </a:r>
            <a:r>
              <a:rPr lang="en-US" sz="2000" b="1" dirty="0" smtClean="0"/>
              <a:t> </a:t>
            </a:r>
            <a:r>
              <a:rPr lang="en-US" sz="2000" b="1" dirty="0" err="1" smtClean="0"/>
              <a:t>giữa</a:t>
            </a:r>
            <a:r>
              <a:rPr lang="en-US" sz="2000" b="1" dirty="0" smtClean="0"/>
              <a:t> 02 </a:t>
            </a:r>
            <a:r>
              <a:rPr lang="en-US" sz="2000" b="1" dirty="0" err="1" smtClean="0"/>
              <a:t>cụm</a:t>
            </a:r>
            <a:r>
              <a:rPr lang="en-US" sz="2000" b="1" dirty="0" smtClean="0"/>
              <a:t> </a:t>
            </a:r>
            <a:r>
              <a:rPr lang="en-US" sz="2000" b="1" dirty="0" err="1" smtClean="0"/>
              <a:t>sử</a:t>
            </a:r>
            <a:r>
              <a:rPr lang="en-US" sz="2000" b="1" dirty="0" smtClean="0"/>
              <a:t> </a:t>
            </a:r>
            <a:r>
              <a:rPr lang="en-US" sz="2000" b="1" dirty="0" err="1" smtClean="0"/>
              <a:t>dụng</a:t>
            </a:r>
            <a:r>
              <a:rPr lang="en-US" sz="2000" b="1" dirty="0" smtClean="0"/>
              <a:t> </a:t>
            </a:r>
            <a:r>
              <a:rPr lang="en-US" sz="2000" b="1" dirty="0" err="1" smtClean="0"/>
              <a:t>độ</a:t>
            </a:r>
            <a:r>
              <a:rPr lang="en-US" sz="2000" b="1" dirty="0" smtClean="0"/>
              <a:t> </a:t>
            </a:r>
            <a:r>
              <a:rPr lang="en-US" sz="2000" b="1" dirty="0" err="1" smtClean="0"/>
              <a:t>đo</a:t>
            </a:r>
            <a:r>
              <a:rPr lang="en-US" sz="2000" b="1" dirty="0" smtClean="0"/>
              <a:t> single-link.</a:t>
            </a:r>
            <a:endParaRPr lang="en-US" sz="2000" b="1" dirty="0"/>
          </a:p>
        </p:txBody>
      </p:sp>
      <p:grpSp>
        <p:nvGrpSpPr>
          <p:cNvPr id="60" name="Group 59"/>
          <p:cNvGrpSpPr/>
          <p:nvPr/>
        </p:nvGrpSpPr>
        <p:grpSpPr>
          <a:xfrm>
            <a:off x="4724400" y="914400"/>
            <a:ext cx="3962400" cy="3200400"/>
            <a:chOff x="228600" y="912812"/>
            <a:chExt cx="3962400" cy="3200400"/>
          </a:xfrm>
        </p:grpSpPr>
        <p:grpSp>
          <p:nvGrpSpPr>
            <p:cNvPr id="61" name="Group 64"/>
            <p:cNvGrpSpPr/>
            <p:nvPr/>
          </p:nvGrpSpPr>
          <p:grpSpPr>
            <a:xfrm>
              <a:off x="304800" y="912812"/>
              <a:ext cx="3733800" cy="3190320"/>
              <a:chOff x="304800" y="912812"/>
              <a:chExt cx="3733800" cy="3190320"/>
            </a:xfrm>
          </p:grpSpPr>
          <p:grpSp>
            <p:nvGrpSpPr>
              <p:cNvPr id="76" name="Group 61"/>
              <p:cNvGrpSpPr/>
              <p:nvPr/>
            </p:nvGrpSpPr>
            <p:grpSpPr>
              <a:xfrm>
                <a:off x="609600" y="912812"/>
                <a:ext cx="3429000" cy="2819400"/>
                <a:chOff x="990600" y="838200"/>
                <a:chExt cx="3429000" cy="2819400"/>
              </a:xfrm>
            </p:grpSpPr>
            <p:grpSp>
              <p:nvGrpSpPr>
                <p:cNvPr id="79" name="Group 29"/>
                <p:cNvGrpSpPr/>
                <p:nvPr/>
              </p:nvGrpSpPr>
              <p:grpSpPr>
                <a:xfrm>
                  <a:off x="990600" y="1600200"/>
                  <a:ext cx="2514600" cy="2057400"/>
                  <a:chOff x="2895600" y="1676400"/>
                  <a:chExt cx="2667000" cy="2182091"/>
                </a:xfrm>
              </p:grpSpPr>
              <p:sp>
                <p:nvSpPr>
                  <p:cNvPr id="82" name="Rectangle 81"/>
                  <p:cNvSpPr/>
                  <p:nvPr/>
                </p:nvSpPr>
                <p:spPr>
                  <a:xfrm>
                    <a:off x="28956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34290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p:cNvSpPr/>
                  <p:nvPr/>
                </p:nvSpPr>
                <p:spPr>
                  <a:xfrm>
                    <a:off x="44958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39624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50292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p:cNvSpPr/>
                  <p:nvPr/>
                </p:nvSpPr>
                <p:spPr>
                  <a:xfrm>
                    <a:off x="28956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p:cNvSpPr/>
                  <p:nvPr/>
                </p:nvSpPr>
                <p:spPr>
                  <a:xfrm>
                    <a:off x="34290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p:cNvSpPr/>
                  <p:nvPr/>
                </p:nvSpPr>
                <p:spPr>
                  <a:xfrm>
                    <a:off x="44958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p:cNvSpPr/>
                  <p:nvPr/>
                </p:nvSpPr>
                <p:spPr>
                  <a:xfrm>
                    <a:off x="39624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90"/>
                  <p:cNvSpPr/>
                  <p:nvPr/>
                </p:nvSpPr>
                <p:spPr>
                  <a:xfrm>
                    <a:off x="50292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p:cNvSpPr/>
                  <p:nvPr/>
                </p:nvSpPr>
                <p:spPr>
                  <a:xfrm>
                    <a:off x="28956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92"/>
                  <p:cNvSpPr/>
                  <p:nvPr/>
                </p:nvSpPr>
                <p:spPr>
                  <a:xfrm>
                    <a:off x="34290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p:cNvSpPr/>
                  <p:nvPr/>
                </p:nvSpPr>
                <p:spPr>
                  <a:xfrm>
                    <a:off x="44958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17"/>
                  <p:cNvSpPr/>
                  <p:nvPr/>
                </p:nvSpPr>
                <p:spPr>
                  <a:xfrm>
                    <a:off x="39624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Rectangle 95"/>
                  <p:cNvSpPr/>
                  <p:nvPr/>
                </p:nvSpPr>
                <p:spPr>
                  <a:xfrm>
                    <a:off x="50292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96"/>
                  <p:cNvSpPr/>
                  <p:nvPr/>
                </p:nvSpPr>
                <p:spPr>
                  <a:xfrm>
                    <a:off x="2895600" y="3276600"/>
                    <a:ext cx="533400" cy="581891"/>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Rectangle 20"/>
                  <p:cNvSpPr/>
                  <p:nvPr/>
                </p:nvSpPr>
                <p:spPr>
                  <a:xfrm>
                    <a:off x="3429000" y="3276600"/>
                    <a:ext cx="533400" cy="581891"/>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p:cNvSpPr/>
                  <p:nvPr/>
                </p:nvSpPr>
                <p:spPr>
                  <a:xfrm>
                    <a:off x="4495800" y="3276600"/>
                    <a:ext cx="533400" cy="581891"/>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99"/>
                  <p:cNvSpPr/>
                  <p:nvPr/>
                </p:nvSpPr>
                <p:spPr>
                  <a:xfrm>
                    <a:off x="3962400" y="3276600"/>
                    <a:ext cx="533400" cy="581891"/>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5029200" y="3276600"/>
                    <a:ext cx="533400" cy="581891"/>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80" name="Straight Arrow Connector 79"/>
                <p:cNvCxnSpPr/>
                <p:nvPr/>
              </p:nvCxnSpPr>
              <p:spPr>
                <a:xfrm rot="5400000" flipH="1" flipV="1">
                  <a:off x="610394" y="1218406"/>
                  <a:ext cx="7620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1" name="Straight Arrow Connector 80"/>
                <p:cNvCxnSpPr/>
                <p:nvPr/>
              </p:nvCxnSpPr>
              <p:spPr>
                <a:xfrm>
                  <a:off x="990600" y="3657600"/>
                  <a:ext cx="3429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77" name="TextBox 76"/>
              <p:cNvSpPr txBox="1"/>
              <p:nvPr/>
            </p:nvSpPr>
            <p:spPr>
              <a:xfrm>
                <a:off x="457200" y="3733800"/>
                <a:ext cx="3124200" cy="369332"/>
              </a:xfrm>
              <a:prstGeom prst="rect">
                <a:avLst/>
              </a:prstGeom>
              <a:noFill/>
            </p:spPr>
            <p:txBody>
              <a:bodyPr wrap="square" rtlCol="0">
                <a:spAutoFit/>
              </a:bodyPr>
              <a:lstStyle/>
              <a:p>
                <a:r>
                  <a:rPr lang="en-US" dirty="0" smtClean="0"/>
                  <a:t>0      1      2      3      4      5</a:t>
                </a:r>
                <a:endParaRPr lang="en-US" dirty="0"/>
              </a:p>
            </p:txBody>
          </p:sp>
          <p:sp>
            <p:nvSpPr>
              <p:cNvPr id="78" name="TextBox 77"/>
              <p:cNvSpPr txBox="1"/>
              <p:nvPr/>
            </p:nvSpPr>
            <p:spPr>
              <a:xfrm>
                <a:off x="304800" y="1524000"/>
                <a:ext cx="304800" cy="1887696"/>
              </a:xfrm>
              <a:prstGeom prst="rect">
                <a:avLst/>
              </a:prstGeom>
              <a:noFill/>
            </p:spPr>
            <p:txBody>
              <a:bodyPr wrap="square" rtlCol="0">
                <a:spAutoFit/>
              </a:bodyPr>
              <a:lstStyle/>
              <a:p>
                <a:pPr>
                  <a:lnSpc>
                    <a:spcPts val="2000"/>
                  </a:lnSpc>
                </a:pPr>
                <a:r>
                  <a:rPr lang="en-US" dirty="0" smtClean="0"/>
                  <a:t>4 </a:t>
                </a:r>
              </a:p>
              <a:p>
                <a:pPr>
                  <a:lnSpc>
                    <a:spcPts val="2000"/>
                  </a:lnSpc>
                </a:pPr>
                <a:r>
                  <a:rPr lang="en-US" dirty="0" smtClean="0"/>
                  <a:t>3 </a:t>
                </a:r>
              </a:p>
              <a:p>
                <a:pPr>
                  <a:lnSpc>
                    <a:spcPts val="2000"/>
                  </a:lnSpc>
                </a:pPr>
                <a:r>
                  <a:rPr lang="en-US" dirty="0" smtClean="0"/>
                  <a:t>2 </a:t>
                </a:r>
              </a:p>
              <a:p>
                <a:pPr>
                  <a:lnSpc>
                    <a:spcPts val="2000"/>
                  </a:lnSpc>
                </a:pPr>
                <a:r>
                  <a:rPr lang="en-US" dirty="0" smtClean="0"/>
                  <a:t>1</a:t>
                </a:r>
                <a:endParaRPr lang="en-US" dirty="0"/>
              </a:p>
            </p:txBody>
          </p:sp>
        </p:grpSp>
        <p:sp>
          <p:nvSpPr>
            <p:cNvPr id="62" name="Oval 61"/>
            <p:cNvSpPr/>
            <p:nvPr/>
          </p:nvSpPr>
          <p:spPr>
            <a:xfrm>
              <a:off x="1981200" y="25146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p:cNvSpPr/>
            <p:nvPr/>
          </p:nvSpPr>
          <p:spPr>
            <a:xfrm>
              <a:off x="2514600" y="25146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p:cNvSpPr/>
            <p:nvPr/>
          </p:nvSpPr>
          <p:spPr>
            <a:xfrm>
              <a:off x="1981200" y="20574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p:nvPr/>
          </p:nvSpPr>
          <p:spPr>
            <a:xfrm>
              <a:off x="1524000" y="30480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p:cNvSpPr/>
            <p:nvPr/>
          </p:nvSpPr>
          <p:spPr>
            <a:xfrm>
              <a:off x="990600" y="30480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Box 67"/>
            <p:cNvSpPr txBox="1"/>
            <p:nvPr/>
          </p:nvSpPr>
          <p:spPr>
            <a:xfrm>
              <a:off x="3733800" y="3732212"/>
              <a:ext cx="457200" cy="381000"/>
            </a:xfrm>
            <a:prstGeom prst="rect">
              <a:avLst/>
            </a:prstGeom>
            <a:noFill/>
          </p:spPr>
          <p:txBody>
            <a:bodyPr wrap="square" rtlCol="0">
              <a:spAutoFit/>
            </a:bodyPr>
            <a:lstStyle/>
            <a:p>
              <a:r>
                <a:rPr lang="en-US" b="1" dirty="0" smtClean="0"/>
                <a:t>X</a:t>
              </a:r>
              <a:r>
                <a:rPr lang="en-US" b="1" baseline="-25000" dirty="0" smtClean="0"/>
                <a:t>1</a:t>
              </a:r>
              <a:endParaRPr lang="en-US" b="1" dirty="0"/>
            </a:p>
          </p:txBody>
        </p:sp>
        <p:sp>
          <p:nvSpPr>
            <p:cNvPr id="69" name="TextBox 68"/>
            <p:cNvSpPr txBox="1"/>
            <p:nvPr/>
          </p:nvSpPr>
          <p:spPr>
            <a:xfrm>
              <a:off x="228600" y="914400"/>
              <a:ext cx="457200" cy="381000"/>
            </a:xfrm>
            <a:prstGeom prst="rect">
              <a:avLst/>
            </a:prstGeom>
            <a:noFill/>
          </p:spPr>
          <p:txBody>
            <a:bodyPr wrap="square" rtlCol="0">
              <a:spAutoFit/>
            </a:bodyPr>
            <a:lstStyle/>
            <a:p>
              <a:r>
                <a:rPr lang="en-US" b="1" dirty="0" smtClean="0"/>
                <a:t>X</a:t>
              </a:r>
              <a:r>
                <a:rPr lang="en-US" b="1" baseline="-25000" dirty="0" smtClean="0"/>
                <a:t>2</a:t>
              </a:r>
              <a:endParaRPr lang="en-US" b="1" dirty="0"/>
            </a:p>
          </p:txBody>
        </p:sp>
        <p:sp>
          <p:nvSpPr>
            <p:cNvPr id="70" name="TextBox 69"/>
            <p:cNvSpPr txBox="1"/>
            <p:nvPr/>
          </p:nvSpPr>
          <p:spPr>
            <a:xfrm>
              <a:off x="762000" y="2819400"/>
              <a:ext cx="381000" cy="381000"/>
            </a:xfrm>
            <a:prstGeom prst="rect">
              <a:avLst/>
            </a:prstGeom>
            <a:noFill/>
          </p:spPr>
          <p:txBody>
            <a:bodyPr wrap="square" rtlCol="0">
              <a:spAutoFit/>
            </a:bodyPr>
            <a:lstStyle/>
            <a:p>
              <a:r>
                <a:rPr lang="en-US" dirty="0" smtClean="0"/>
                <a:t>r</a:t>
              </a:r>
              <a:r>
                <a:rPr lang="en-US" baseline="-25000" dirty="0" smtClean="0"/>
                <a:t>1</a:t>
              </a:r>
              <a:endParaRPr lang="en-US" dirty="0"/>
            </a:p>
          </p:txBody>
        </p:sp>
        <p:sp>
          <p:nvSpPr>
            <p:cNvPr id="71" name="TextBox 70"/>
            <p:cNvSpPr txBox="1"/>
            <p:nvPr/>
          </p:nvSpPr>
          <p:spPr>
            <a:xfrm>
              <a:off x="1295400" y="2819400"/>
              <a:ext cx="381000" cy="381000"/>
            </a:xfrm>
            <a:prstGeom prst="rect">
              <a:avLst/>
            </a:prstGeom>
            <a:noFill/>
          </p:spPr>
          <p:txBody>
            <a:bodyPr wrap="square" rtlCol="0">
              <a:spAutoFit/>
            </a:bodyPr>
            <a:lstStyle/>
            <a:p>
              <a:r>
                <a:rPr lang="en-US" dirty="0" smtClean="0"/>
                <a:t>r</a:t>
              </a:r>
              <a:r>
                <a:rPr lang="en-US" baseline="-25000" dirty="0" smtClean="0"/>
                <a:t>2</a:t>
              </a:r>
              <a:endParaRPr lang="en-US" dirty="0"/>
            </a:p>
          </p:txBody>
        </p:sp>
        <p:sp>
          <p:nvSpPr>
            <p:cNvPr id="72" name="TextBox 71"/>
            <p:cNvSpPr txBox="1"/>
            <p:nvPr/>
          </p:nvSpPr>
          <p:spPr>
            <a:xfrm>
              <a:off x="1752600" y="1752600"/>
              <a:ext cx="381000" cy="381000"/>
            </a:xfrm>
            <a:prstGeom prst="rect">
              <a:avLst/>
            </a:prstGeom>
            <a:noFill/>
          </p:spPr>
          <p:txBody>
            <a:bodyPr wrap="square" rtlCol="0">
              <a:spAutoFit/>
            </a:bodyPr>
            <a:lstStyle/>
            <a:p>
              <a:r>
                <a:rPr lang="en-US" dirty="0" smtClean="0"/>
                <a:t>r</a:t>
              </a:r>
              <a:r>
                <a:rPr lang="en-US" baseline="-25000" dirty="0" smtClean="0"/>
                <a:t>3</a:t>
              </a:r>
              <a:endParaRPr lang="en-US" dirty="0"/>
            </a:p>
          </p:txBody>
        </p:sp>
        <p:sp>
          <p:nvSpPr>
            <p:cNvPr id="73" name="TextBox 72"/>
            <p:cNvSpPr txBox="1"/>
            <p:nvPr/>
          </p:nvSpPr>
          <p:spPr>
            <a:xfrm>
              <a:off x="2133600" y="2286000"/>
              <a:ext cx="381000" cy="381000"/>
            </a:xfrm>
            <a:prstGeom prst="rect">
              <a:avLst/>
            </a:prstGeom>
            <a:noFill/>
          </p:spPr>
          <p:txBody>
            <a:bodyPr wrap="square" rtlCol="0">
              <a:spAutoFit/>
            </a:bodyPr>
            <a:lstStyle/>
            <a:p>
              <a:r>
                <a:rPr lang="en-US" dirty="0" smtClean="0"/>
                <a:t>r</a:t>
              </a:r>
              <a:r>
                <a:rPr lang="en-US" baseline="-25000" dirty="0" smtClean="0"/>
                <a:t>4</a:t>
              </a:r>
              <a:endParaRPr lang="en-US" dirty="0"/>
            </a:p>
          </p:txBody>
        </p:sp>
        <p:sp>
          <p:nvSpPr>
            <p:cNvPr id="74" name="TextBox 73"/>
            <p:cNvSpPr txBox="1"/>
            <p:nvPr/>
          </p:nvSpPr>
          <p:spPr>
            <a:xfrm>
              <a:off x="2667000" y="2286000"/>
              <a:ext cx="381000" cy="381000"/>
            </a:xfrm>
            <a:prstGeom prst="rect">
              <a:avLst/>
            </a:prstGeom>
            <a:noFill/>
          </p:spPr>
          <p:txBody>
            <a:bodyPr wrap="square" rtlCol="0">
              <a:spAutoFit/>
            </a:bodyPr>
            <a:lstStyle/>
            <a:p>
              <a:r>
                <a:rPr lang="en-US" dirty="0" smtClean="0"/>
                <a:t>r</a:t>
              </a:r>
              <a:r>
                <a:rPr lang="en-US" baseline="-25000" dirty="0" smtClean="0"/>
                <a:t>5</a:t>
              </a:r>
              <a:endParaRPr lang="en-US" dirty="0"/>
            </a:p>
          </p:txBody>
        </p:sp>
      </p:gr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73A9276-7146-4170-8D10-C5BB2251BA46}" type="slidenum">
              <a:rPr lang="en-US" smtClean="0"/>
              <a:pPr>
                <a:defRPr/>
              </a:pPr>
              <a:t>29</a:t>
            </a:fld>
            <a:endParaRPr lang="en-US"/>
          </a:p>
        </p:txBody>
      </p:sp>
      <p:graphicFrame>
        <p:nvGraphicFramePr>
          <p:cNvPr id="5" name="Table 4"/>
          <p:cNvGraphicFramePr>
            <a:graphicFrameLocks noGrp="1"/>
          </p:cNvGraphicFramePr>
          <p:nvPr/>
        </p:nvGraphicFramePr>
        <p:xfrm>
          <a:off x="5334000" y="457200"/>
          <a:ext cx="3505200" cy="2377440"/>
        </p:xfrm>
        <a:graphic>
          <a:graphicData uri="http://schemas.openxmlformats.org/drawingml/2006/table">
            <a:tbl>
              <a:tblPr firstRow="1" bandRow="1">
                <a:tableStyleId>{5C22544A-7EE6-4342-B048-85BDC9FD1C3A}</a:tableStyleId>
              </a:tblPr>
              <a:tblGrid>
                <a:gridCol w="6096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609600">
                  <a:extLst>
                    <a:ext uri="{9D8B030D-6E8A-4147-A177-3AD203B41FA5}">
                      <a16:colId xmlns:a16="http://schemas.microsoft.com/office/drawing/2014/main" val="20002"/>
                    </a:ext>
                  </a:extLst>
                </a:gridCol>
                <a:gridCol w="609600">
                  <a:extLst>
                    <a:ext uri="{9D8B030D-6E8A-4147-A177-3AD203B41FA5}">
                      <a16:colId xmlns:a16="http://schemas.microsoft.com/office/drawing/2014/main" val="20003"/>
                    </a:ext>
                  </a:extLst>
                </a:gridCol>
                <a:gridCol w="533400">
                  <a:extLst>
                    <a:ext uri="{9D8B030D-6E8A-4147-A177-3AD203B41FA5}">
                      <a16:colId xmlns:a16="http://schemas.microsoft.com/office/drawing/2014/main" val="20004"/>
                    </a:ext>
                  </a:extLst>
                </a:gridCol>
                <a:gridCol w="533400">
                  <a:extLst>
                    <a:ext uri="{9D8B030D-6E8A-4147-A177-3AD203B41FA5}">
                      <a16:colId xmlns:a16="http://schemas.microsoft.com/office/drawing/2014/main" val="20005"/>
                    </a:ext>
                  </a:extLst>
                </a:gridCol>
              </a:tblGrid>
              <a:tr h="370840">
                <a:tc>
                  <a:txBody>
                    <a:bodyPr/>
                    <a:lstStyle/>
                    <a:p>
                      <a:endParaRPr lang="en-US"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rgbClr val="FF0000"/>
                          </a:solidFill>
                          <a:latin typeface="Arial" pitchFamily="34" charset="0"/>
                          <a:cs typeface="Arial" pitchFamily="34" charset="0"/>
                        </a:rPr>
                        <a:t>1</a:t>
                      </a:r>
                      <a:endParaRPr lang="en-US" sz="2000" dirty="0">
                        <a:solidFill>
                          <a:srgbClr val="FF0000"/>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rgbClr val="FF0000"/>
                          </a:solidFill>
                          <a:latin typeface="Arial" pitchFamily="34" charset="0"/>
                          <a:cs typeface="Arial" pitchFamily="34" charset="0"/>
                        </a:rPr>
                        <a:t>2</a:t>
                      </a:r>
                      <a:endParaRPr lang="en-US" sz="2000" dirty="0">
                        <a:solidFill>
                          <a:srgbClr val="FF0000"/>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rgbClr val="FF0000"/>
                          </a:solidFill>
                          <a:latin typeface="Arial" pitchFamily="34" charset="0"/>
                          <a:cs typeface="Arial" pitchFamily="34" charset="0"/>
                        </a:rPr>
                        <a:t>3</a:t>
                      </a:r>
                      <a:endParaRPr lang="en-US" sz="2000" dirty="0">
                        <a:solidFill>
                          <a:srgbClr val="FF0000"/>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rgbClr val="FF0000"/>
                          </a:solidFill>
                          <a:latin typeface="Arial" pitchFamily="34" charset="0"/>
                          <a:cs typeface="Arial" pitchFamily="34" charset="0"/>
                        </a:rPr>
                        <a:t>4</a:t>
                      </a:r>
                      <a:endParaRPr lang="en-US" sz="2000" dirty="0">
                        <a:solidFill>
                          <a:srgbClr val="FF0000"/>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rgbClr val="FF0000"/>
                          </a:solidFill>
                          <a:latin typeface="Arial" pitchFamily="34" charset="0"/>
                          <a:cs typeface="Arial" pitchFamily="34" charset="0"/>
                        </a:rPr>
                        <a:t>5</a:t>
                      </a:r>
                      <a:endParaRPr lang="en-US" sz="2000" dirty="0">
                        <a:solidFill>
                          <a:srgbClr val="FF0000"/>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ctr"/>
                      <a:r>
                        <a:rPr lang="en-US" sz="2000" b="1" dirty="0" smtClean="0">
                          <a:solidFill>
                            <a:srgbClr val="FF0000"/>
                          </a:solidFill>
                          <a:latin typeface="Arial" pitchFamily="34" charset="0"/>
                          <a:cs typeface="Arial" pitchFamily="34" charset="0"/>
                        </a:rPr>
                        <a:t>1</a:t>
                      </a:r>
                      <a:endParaRPr lang="en-US" sz="2000" b="1" dirty="0">
                        <a:solidFill>
                          <a:srgbClr val="FF0000"/>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Arial" pitchFamily="34" charset="0"/>
                          <a:cs typeface="Arial" pitchFamily="34" charset="0"/>
                        </a:rPr>
                        <a:t>0</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Arial" pitchFamily="34" charset="0"/>
                          <a:cs typeface="Arial" pitchFamily="34" charset="0"/>
                        </a:rPr>
                        <a:t>1</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Arial" pitchFamily="34" charset="0"/>
                          <a:cs typeface="Arial" pitchFamily="34" charset="0"/>
                        </a:rPr>
                        <a:t>4</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Arial" pitchFamily="34" charset="0"/>
                          <a:cs typeface="Arial" pitchFamily="34" charset="0"/>
                        </a:rPr>
                        <a:t>3</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Arial" pitchFamily="34" charset="0"/>
                          <a:cs typeface="Arial" pitchFamily="34" charset="0"/>
                        </a:rPr>
                        <a:t>4</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ctr"/>
                      <a:r>
                        <a:rPr lang="en-US" sz="2000" b="1" dirty="0" smtClean="0">
                          <a:solidFill>
                            <a:srgbClr val="FF0000"/>
                          </a:solidFill>
                          <a:latin typeface="Arial" pitchFamily="34" charset="0"/>
                          <a:cs typeface="Arial" pitchFamily="34" charset="0"/>
                        </a:rPr>
                        <a:t>2</a:t>
                      </a:r>
                      <a:endParaRPr lang="en-US" sz="2000" b="1" dirty="0">
                        <a:solidFill>
                          <a:srgbClr val="FF0000"/>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Arial" pitchFamily="34" charset="0"/>
                          <a:cs typeface="Arial" pitchFamily="34" charset="0"/>
                        </a:rPr>
                        <a:t>0</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Arial" pitchFamily="34" charset="0"/>
                          <a:cs typeface="Arial" pitchFamily="34" charset="0"/>
                        </a:rPr>
                        <a:t>3</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Arial" pitchFamily="34" charset="0"/>
                          <a:cs typeface="Arial" pitchFamily="34" charset="0"/>
                        </a:rPr>
                        <a:t>2</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Arial" pitchFamily="34" charset="0"/>
                          <a:cs typeface="Arial" pitchFamily="34" charset="0"/>
                        </a:rPr>
                        <a:t>3</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pPr algn="ctr"/>
                      <a:r>
                        <a:rPr lang="en-US" sz="2000" b="1" dirty="0" smtClean="0">
                          <a:solidFill>
                            <a:srgbClr val="FF0000"/>
                          </a:solidFill>
                          <a:latin typeface="Arial" pitchFamily="34" charset="0"/>
                          <a:cs typeface="Arial" pitchFamily="34" charset="0"/>
                        </a:rPr>
                        <a:t>3</a:t>
                      </a:r>
                      <a:endParaRPr lang="en-US" sz="2000" b="1" dirty="0">
                        <a:solidFill>
                          <a:srgbClr val="FF0000"/>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en-US" sz="200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Arial" pitchFamily="34" charset="0"/>
                          <a:cs typeface="Arial" pitchFamily="34" charset="0"/>
                        </a:rPr>
                        <a:t>0</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Arial" pitchFamily="34" charset="0"/>
                          <a:cs typeface="Arial" pitchFamily="34" charset="0"/>
                        </a:rPr>
                        <a:t>1</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Arial" pitchFamily="34" charset="0"/>
                          <a:cs typeface="Arial" pitchFamily="34" charset="0"/>
                        </a:rPr>
                        <a:t>2</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70840">
                <a:tc>
                  <a:txBody>
                    <a:bodyPr/>
                    <a:lstStyle/>
                    <a:p>
                      <a:pPr algn="ctr"/>
                      <a:r>
                        <a:rPr lang="en-US" sz="2000" b="1" dirty="0" smtClean="0">
                          <a:solidFill>
                            <a:srgbClr val="FF0000"/>
                          </a:solidFill>
                          <a:latin typeface="Arial" pitchFamily="34" charset="0"/>
                          <a:cs typeface="Arial" pitchFamily="34" charset="0"/>
                        </a:rPr>
                        <a:t>4</a:t>
                      </a:r>
                      <a:endParaRPr lang="en-US" sz="2000" b="1" dirty="0">
                        <a:solidFill>
                          <a:srgbClr val="FF0000"/>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en-US" sz="200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Arial" pitchFamily="34" charset="0"/>
                          <a:cs typeface="Arial" pitchFamily="34" charset="0"/>
                        </a:rPr>
                        <a:t>0</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Arial" pitchFamily="34" charset="0"/>
                          <a:cs typeface="Arial" pitchFamily="34" charset="0"/>
                        </a:rPr>
                        <a:t>1</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70840">
                <a:tc>
                  <a:txBody>
                    <a:bodyPr/>
                    <a:lstStyle/>
                    <a:p>
                      <a:pPr algn="ctr"/>
                      <a:r>
                        <a:rPr lang="en-US" sz="2000" b="1" dirty="0" smtClean="0">
                          <a:solidFill>
                            <a:srgbClr val="FF0000"/>
                          </a:solidFill>
                          <a:latin typeface="Arial" pitchFamily="34" charset="0"/>
                          <a:cs typeface="Arial" pitchFamily="34" charset="0"/>
                        </a:rPr>
                        <a:t>5</a:t>
                      </a:r>
                      <a:endParaRPr lang="en-US" sz="2000" b="1" dirty="0">
                        <a:solidFill>
                          <a:srgbClr val="FF0000"/>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en-US" sz="200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en-US" sz="200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Arial" pitchFamily="34" charset="0"/>
                          <a:cs typeface="Arial" pitchFamily="34" charset="0"/>
                        </a:rPr>
                        <a:t>0</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graphicFrame>
        <p:nvGraphicFramePr>
          <p:cNvPr id="6" name="Table 5"/>
          <p:cNvGraphicFramePr>
            <a:graphicFrameLocks noGrp="1"/>
          </p:cNvGraphicFramePr>
          <p:nvPr/>
        </p:nvGraphicFramePr>
        <p:xfrm>
          <a:off x="5362162" y="3581400"/>
          <a:ext cx="3553238" cy="1981200"/>
        </p:xfrm>
        <a:graphic>
          <a:graphicData uri="http://schemas.openxmlformats.org/drawingml/2006/table">
            <a:tbl>
              <a:tblPr firstRow="1" bandRow="1">
                <a:tableStyleId>{5C22544A-7EE6-4342-B048-85BDC9FD1C3A}</a:tableStyleId>
              </a:tblPr>
              <a:tblGrid>
                <a:gridCol w="790755">
                  <a:extLst>
                    <a:ext uri="{9D8B030D-6E8A-4147-A177-3AD203B41FA5}">
                      <a16:colId xmlns:a16="http://schemas.microsoft.com/office/drawing/2014/main" val="20000"/>
                    </a:ext>
                  </a:extLst>
                </a:gridCol>
                <a:gridCol w="740572">
                  <a:extLst>
                    <a:ext uri="{9D8B030D-6E8A-4147-A177-3AD203B41FA5}">
                      <a16:colId xmlns:a16="http://schemas.microsoft.com/office/drawing/2014/main" val="20001"/>
                    </a:ext>
                  </a:extLst>
                </a:gridCol>
                <a:gridCol w="655281">
                  <a:extLst>
                    <a:ext uri="{9D8B030D-6E8A-4147-A177-3AD203B41FA5}">
                      <a16:colId xmlns:a16="http://schemas.microsoft.com/office/drawing/2014/main" val="20002"/>
                    </a:ext>
                  </a:extLst>
                </a:gridCol>
                <a:gridCol w="728869">
                  <a:extLst>
                    <a:ext uri="{9D8B030D-6E8A-4147-A177-3AD203B41FA5}">
                      <a16:colId xmlns:a16="http://schemas.microsoft.com/office/drawing/2014/main" val="20003"/>
                    </a:ext>
                  </a:extLst>
                </a:gridCol>
                <a:gridCol w="637761">
                  <a:extLst>
                    <a:ext uri="{9D8B030D-6E8A-4147-A177-3AD203B41FA5}">
                      <a16:colId xmlns:a16="http://schemas.microsoft.com/office/drawing/2014/main" val="20004"/>
                    </a:ext>
                  </a:extLst>
                </a:gridCol>
              </a:tblGrid>
              <a:tr h="370840">
                <a:tc>
                  <a:txBody>
                    <a:bodyPr/>
                    <a:lstStyle/>
                    <a:p>
                      <a:endParaRPr lang="en-US"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rgbClr val="FF0000"/>
                          </a:solidFill>
                          <a:latin typeface="Arial" pitchFamily="34" charset="0"/>
                          <a:cs typeface="Arial" pitchFamily="34" charset="0"/>
                        </a:rPr>
                        <a:t>{1,2}</a:t>
                      </a:r>
                      <a:endParaRPr lang="en-US" sz="2000" dirty="0">
                        <a:solidFill>
                          <a:srgbClr val="FF0000"/>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rgbClr val="FF0000"/>
                          </a:solidFill>
                          <a:latin typeface="Arial" pitchFamily="34" charset="0"/>
                          <a:cs typeface="Arial" pitchFamily="34" charset="0"/>
                        </a:rPr>
                        <a:t>3</a:t>
                      </a:r>
                      <a:endParaRPr lang="en-US" sz="2000" dirty="0">
                        <a:solidFill>
                          <a:srgbClr val="FF0000"/>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rgbClr val="FF0000"/>
                          </a:solidFill>
                          <a:latin typeface="Arial" pitchFamily="34" charset="0"/>
                          <a:cs typeface="Arial" pitchFamily="34" charset="0"/>
                        </a:rPr>
                        <a:t>4</a:t>
                      </a:r>
                      <a:endParaRPr lang="en-US" sz="2000" dirty="0">
                        <a:solidFill>
                          <a:srgbClr val="FF0000"/>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rgbClr val="FF0000"/>
                          </a:solidFill>
                          <a:latin typeface="Arial" pitchFamily="34" charset="0"/>
                          <a:cs typeface="Arial" pitchFamily="34" charset="0"/>
                        </a:rPr>
                        <a:t>5</a:t>
                      </a:r>
                      <a:endParaRPr lang="en-US" sz="2000" dirty="0">
                        <a:solidFill>
                          <a:srgbClr val="FF0000"/>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ctr"/>
                      <a:r>
                        <a:rPr lang="en-US" sz="2000" b="1" dirty="0" smtClean="0">
                          <a:solidFill>
                            <a:srgbClr val="FF0000"/>
                          </a:solidFill>
                          <a:latin typeface="Arial" pitchFamily="34" charset="0"/>
                          <a:cs typeface="Arial" pitchFamily="34" charset="0"/>
                        </a:rPr>
                        <a:t>{1,2}</a:t>
                      </a:r>
                      <a:endParaRPr lang="en-US" sz="2000" b="1" dirty="0">
                        <a:solidFill>
                          <a:srgbClr val="FF0000"/>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Arial" pitchFamily="34" charset="0"/>
                          <a:cs typeface="Arial" pitchFamily="34" charset="0"/>
                        </a:rPr>
                        <a:t>0</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Arial" pitchFamily="34" charset="0"/>
                          <a:cs typeface="Arial" pitchFamily="34" charset="0"/>
                        </a:rPr>
                        <a:t>3</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Arial" pitchFamily="34" charset="0"/>
                          <a:cs typeface="Arial" pitchFamily="34" charset="0"/>
                        </a:rPr>
                        <a:t>2</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Arial" pitchFamily="34" charset="0"/>
                          <a:cs typeface="Arial" pitchFamily="34" charset="0"/>
                        </a:rPr>
                        <a:t>3</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ctr"/>
                      <a:r>
                        <a:rPr lang="en-US" sz="2000" b="1" dirty="0" smtClean="0">
                          <a:solidFill>
                            <a:srgbClr val="FF0000"/>
                          </a:solidFill>
                          <a:latin typeface="Arial" pitchFamily="34" charset="0"/>
                          <a:cs typeface="Arial" pitchFamily="34" charset="0"/>
                        </a:rPr>
                        <a:t>3</a:t>
                      </a:r>
                      <a:endParaRPr lang="en-US" sz="2000" b="1" dirty="0">
                        <a:solidFill>
                          <a:srgbClr val="FF0000"/>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Arial" pitchFamily="34" charset="0"/>
                          <a:cs typeface="Arial" pitchFamily="34" charset="0"/>
                        </a:rPr>
                        <a:t>0</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Arial" pitchFamily="34" charset="0"/>
                          <a:cs typeface="Arial" pitchFamily="34" charset="0"/>
                        </a:rPr>
                        <a:t>1</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Arial" pitchFamily="34" charset="0"/>
                          <a:cs typeface="Arial" pitchFamily="34" charset="0"/>
                        </a:rPr>
                        <a:t>2</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pPr algn="ctr"/>
                      <a:r>
                        <a:rPr lang="en-US" sz="2000" b="1" dirty="0" smtClean="0">
                          <a:solidFill>
                            <a:srgbClr val="FF0000"/>
                          </a:solidFill>
                          <a:latin typeface="Arial" pitchFamily="34" charset="0"/>
                          <a:cs typeface="Arial" pitchFamily="34" charset="0"/>
                        </a:rPr>
                        <a:t>4</a:t>
                      </a:r>
                      <a:endParaRPr lang="en-US" sz="2000" b="1" dirty="0">
                        <a:solidFill>
                          <a:srgbClr val="FF0000"/>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en-US" sz="200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Arial" pitchFamily="34" charset="0"/>
                          <a:cs typeface="Arial" pitchFamily="34" charset="0"/>
                        </a:rPr>
                        <a:t>0</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Arial" pitchFamily="34" charset="0"/>
                          <a:cs typeface="Arial" pitchFamily="34" charset="0"/>
                        </a:rPr>
                        <a:t>1</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70840">
                <a:tc>
                  <a:txBody>
                    <a:bodyPr/>
                    <a:lstStyle/>
                    <a:p>
                      <a:pPr algn="ctr"/>
                      <a:r>
                        <a:rPr lang="en-US" sz="2000" b="1" dirty="0" smtClean="0">
                          <a:solidFill>
                            <a:srgbClr val="FF0000"/>
                          </a:solidFill>
                          <a:latin typeface="Arial" pitchFamily="34" charset="0"/>
                          <a:cs typeface="Arial" pitchFamily="34" charset="0"/>
                        </a:rPr>
                        <a:t>5</a:t>
                      </a:r>
                      <a:endParaRPr lang="en-US" sz="2000" b="1" dirty="0">
                        <a:solidFill>
                          <a:srgbClr val="FF0000"/>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en-US" sz="200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Arial" pitchFamily="34" charset="0"/>
                          <a:cs typeface="Arial" pitchFamily="34" charset="0"/>
                        </a:rPr>
                        <a:t>0</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graphicFrame>
        <p:nvGraphicFramePr>
          <p:cNvPr id="7" name="Table 6"/>
          <p:cNvGraphicFramePr>
            <a:graphicFrameLocks noGrp="1"/>
          </p:cNvGraphicFramePr>
          <p:nvPr/>
        </p:nvGraphicFramePr>
        <p:xfrm>
          <a:off x="1600200" y="3657600"/>
          <a:ext cx="3040523" cy="1584960"/>
        </p:xfrm>
        <a:graphic>
          <a:graphicData uri="http://schemas.openxmlformats.org/drawingml/2006/table">
            <a:tbl>
              <a:tblPr firstRow="1" bandRow="1">
                <a:tableStyleId>{5C22544A-7EE6-4342-B048-85BDC9FD1C3A}</a:tableStyleId>
              </a:tblPr>
              <a:tblGrid>
                <a:gridCol w="824671">
                  <a:extLst>
                    <a:ext uri="{9D8B030D-6E8A-4147-A177-3AD203B41FA5}">
                      <a16:colId xmlns:a16="http://schemas.microsoft.com/office/drawing/2014/main" val="20000"/>
                    </a:ext>
                  </a:extLst>
                </a:gridCol>
                <a:gridCol w="775529">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678323">
                  <a:extLst>
                    <a:ext uri="{9D8B030D-6E8A-4147-A177-3AD203B41FA5}">
                      <a16:colId xmlns:a16="http://schemas.microsoft.com/office/drawing/2014/main" val="20003"/>
                    </a:ext>
                  </a:extLst>
                </a:gridCol>
              </a:tblGrid>
              <a:tr h="370840">
                <a:tc>
                  <a:txBody>
                    <a:bodyPr/>
                    <a:lstStyle/>
                    <a:p>
                      <a:endParaRPr lang="en-US"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rgbClr val="FF0000"/>
                          </a:solidFill>
                          <a:latin typeface="Arial" pitchFamily="34" charset="0"/>
                          <a:cs typeface="Arial" pitchFamily="34" charset="0"/>
                        </a:rPr>
                        <a:t>{1,2}</a:t>
                      </a:r>
                      <a:endParaRPr lang="en-US" sz="2000" dirty="0">
                        <a:solidFill>
                          <a:srgbClr val="FF0000"/>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rgbClr val="FF0000"/>
                          </a:solidFill>
                          <a:latin typeface="Arial" pitchFamily="34" charset="0"/>
                          <a:cs typeface="Arial" pitchFamily="34" charset="0"/>
                        </a:rPr>
                        <a:t>{3,4}</a:t>
                      </a:r>
                      <a:endParaRPr lang="en-US" sz="2000" dirty="0">
                        <a:solidFill>
                          <a:srgbClr val="FF0000"/>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rgbClr val="FF0000"/>
                          </a:solidFill>
                          <a:latin typeface="Arial" pitchFamily="34" charset="0"/>
                          <a:cs typeface="Arial" pitchFamily="34" charset="0"/>
                        </a:rPr>
                        <a:t>5</a:t>
                      </a:r>
                      <a:endParaRPr lang="en-US" sz="2000" dirty="0">
                        <a:solidFill>
                          <a:srgbClr val="FF0000"/>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ctr"/>
                      <a:r>
                        <a:rPr lang="en-US" sz="2000" b="1" dirty="0" smtClean="0">
                          <a:solidFill>
                            <a:srgbClr val="FF0000"/>
                          </a:solidFill>
                          <a:latin typeface="Arial" pitchFamily="34" charset="0"/>
                          <a:cs typeface="Arial" pitchFamily="34" charset="0"/>
                        </a:rPr>
                        <a:t>{1,2}</a:t>
                      </a:r>
                      <a:endParaRPr lang="en-US" sz="2000" b="1" dirty="0">
                        <a:solidFill>
                          <a:srgbClr val="FF0000"/>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Arial" pitchFamily="34" charset="0"/>
                          <a:cs typeface="Arial" pitchFamily="34" charset="0"/>
                        </a:rPr>
                        <a:t>0</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Arial" pitchFamily="34" charset="0"/>
                          <a:cs typeface="Arial" pitchFamily="34" charset="0"/>
                        </a:rPr>
                        <a:t>2</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Arial" pitchFamily="34" charset="0"/>
                          <a:cs typeface="Arial" pitchFamily="34" charset="0"/>
                        </a:rPr>
                        <a:t>3</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ctr"/>
                      <a:r>
                        <a:rPr lang="en-US" sz="2000" b="1" dirty="0" smtClean="0">
                          <a:solidFill>
                            <a:srgbClr val="FF0000"/>
                          </a:solidFill>
                          <a:latin typeface="Arial" pitchFamily="34" charset="0"/>
                          <a:cs typeface="Arial" pitchFamily="34" charset="0"/>
                        </a:rPr>
                        <a:t>{3,4}</a:t>
                      </a:r>
                      <a:endParaRPr lang="en-US" sz="2000" b="1" dirty="0">
                        <a:solidFill>
                          <a:srgbClr val="FF0000"/>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Arial" pitchFamily="34" charset="0"/>
                          <a:cs typeface="Arial" pitchFamily="34" charset="0"/>
                        </a:rPr>
                        <a:t>0</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Arial" pitchFamily="34" charset="0"/>
                          <a:cs typeface="Arial" pitchFamily="34" charset="0"/>
                        </a:rPr>
                        <a:t>1</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pPr algn="ctr"/>
                      <a:r>
                        <a:rPr lang="en-US" sz="2000" b="1" dirty="0" smtClean="0">
                          <a:solidFill>
                            <a:srgbClr val="FF0000"/>
                          </a:solidFill>
                          <a:latin typeface="Arial" pitchFamily="34" charset="0"/>
                          <a:cs typeface="Arial" pitchFamily="34" charset="0"/>
                        </a:rPr>
                        <a:t>5</a:t>
                      </a:r>
                      <a:endParaRPr lang="en-US" sz="2000" b="1" dirty="0">
                        <a:solidFill>
                          <a:srgbClr val="FF0000"/>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en-US" sz="200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Arial" pitchFamily="34" charset="0"/>
                          <a:cs typeface="Arial" pitchFamily="34" charset="0"/>
                        </a:rPr>
                        <a:t>0</a:t>
                      </a:r>
                      <a:endParaRPr lang="en-US" sz="2000" dirty="0">
                        <a:solidFill>
                          <a:schemeClr val="tx1"/>
                        </a:solidFill>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8" name="Oval 7"/>
          <p:cNvSpPr/>
          <p:nvPr/>
        </p:nvSpPr>
        <p:spPr>
          <a:xfrm>
            <a:off x="4114800" y="4419600"/>
            <a:ext cx="457200" cy="457200"/>
          </a:xfrm>
          <a:prstGeom prst="ellipse">
            <a:avLst/>
          </a:prstGeom>
          <a:noFill/>
          <a:ln w="412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7696200" y="4343400"/>
            <a:ext cx="457200" cy="457200"/>
          </a:xfrm>
          <a:prstGeom prst="ellipse">
            <a:avLst/>
          </a:prstGeom>
          <a:noFill/>
          <a:ln w="412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6629400" y="838200"/>
            <a:ext cx="457200" cy="457200"/>
          </a:xfrm>
          <a:prstGeom prst="ellipse">
            <a:avLst/>
          </a:prstGeom>
          <a:noFill/>
          <a:ln w="412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4038600" y="1524000"/>
            <a:ext cx="5334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own Arrow 11"/>
          <p:cNvSpPr/>
          <p:nvPr/>
        </p:nvSpPr>
        <p:spPr>
          <a:xfrm>
            <a:off x="7162800" y="3048000"/>
            <a:ext cx="3048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1066800" y="5921514"/>
            <a:ext cx="3581400" cy="707886"/>
          </a:xfrm>
          <a:prstGeom prst="rect">
            <a:avLst/>
          </a:prstGeom>
          <a:noFill/>
        </p:spPr>
        <p:txBody>
          <a:bodyPr wrap="square" rtlCol="0">
            <a:spAutoFit/>
          </a:bodyPr>
          <a:lstStyle/>
          <a:p>
            <a:pPr algn="ctr"/>
            <a:r>
              <a:rPr lang="en-US" sz="2000" b="1" dirty="0" err="1" smtClean="0"/>
              <a:t>Ghép</a:t>
            </a:r>
            <a:r>
              <a:rPr lang="en-US" sz="2000" b="1" dirty="0" smtClean="0"/>
              <a:t> {3,4} </a:t>
            </a:r>
            <a:r>
              <a:rPr lang="en-US" sz="2000" b="1" dirty="0" err="1" smtClean="0"/>
              <a:t>với</a:t>
            </a:r>
            <a:r>
              <a:rPr lang="en-US" sz="2000" b="1" dirty="0" smtClean="0"/>
              <a:t> {5} </a:t>
            </a:r>
            <a:r>
              <a:rPr lang="en-US" sz="2000" b="1" dirty="0" err="1" smtClean="0"/>
              <a:t>thu</a:t>
            </a:r>
            <a:r>
              <a:rPr lang="en-US" sz="2000" b="1" dirty="0" smtClean="0"/>
              <a:t> </a:t>
            </a:r>
            <a:r>
              <a:rPr lang="en-US" sz="2000" b="1" dirty="0" err="1" smtClean="0"/>
              <a:t>được</a:t>
            </a:r>
            <a:r>
              <a:rPr lang="en-US" sz="2000" b="1" dirty="0" smtClean="0"/>
              <a:t> 02 </a:t>
            </a:r>
            <a:r>
              <a:rPr lang="en-US" sz="2000" b="1" dirty="0" err="1" smtClean="0"/>
              <a:t>cụm</a:t>
            </a:r>
            <a:r>
              <a:rPr lang="en-US" sz="2000" b="1" dirty="0" smtClean="0"/>
              <a:t> </a:t>
            </a:r>
            <a:r>
              <a:rPr lang="en-US" sz="2000" b="1" dirty="0" err="1" smtClean="0"/>
              <a:t>là</a:t>
            </a:r>
            <a:r>
              <a:rPr lang="en-US" sz="2000" b="1" dirty="0" smtClean="0"/>
              <a:t> {1,2} </a:t>
            </a:r>
            <a:r>
              <a:rPr lang="en-US" sz="2000" b="1" dirty="0" err="1" smtClean="0"/>
              <a:t>và</a:t>
            </a:r>
            <a:r>
              <a:rPr lang="en-US" sz="2000" b="1" dirty="0" smtClean="0"/>
              <a:t> {3,4,5}</a:t>
            </a:r>
            <a:endParaRPr lang="en-US" sz="2000" b="1" dirty="0"/>
          </a:p>
        </p:txBody>
      </p:sp>
      <p:sp>
        <p:nvSpPr>
          <p:cNvPr id="14" name="Left Arrow 13"/>
          <p:cNvSpPr/>
          <p:nvPr/>
        </p:nvSpPr>
        <p:spPr>
          <a:xfrm>
            <a:off x="4876800" y="4419600"/>
            <a:ext cx="3810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5181600" y="5943600"/>
            <a:ext cx="3962400" cy="707886"/>
          </a:xfrm>
          <a:prstGeom prst="rect">
            <a:avLst/>
          </a:prstGeom>
          <a:noFill/>
        </p:spPr>
        <p:txBody>
          <a:bodyPr wrap="square" rtlCol="0">
            <a:spAutoFit/>
          </a:bodyPr>
          <a:lstStyle/>
          <a:p>
            <a:r>
              <a:rPr lang="en-US" sz="2000" b="1" dirty="0" err="1" smtClean="0"/>
              <a:t>Đã</a:t>
            </a:r>
            <a:r>
              <a:rPr lang="en-US" sz="2000" b="1" dirty="0" smtClean="0"/>
              <a:t> đạt </a:t>
            </a:r>
            <a:r>
              <a:rPr lang="en-US" sz="2000" b="1" dirty="0" err="1" smtClean="0"/>
              <a:t>số</a:t>
            </a:r>
            <a:r>
              <a:rPr lang="en-US" sz="2000" b="1" dirty="0" smtClean="0"/>
              <a:t> </a:t>
            </a:r>
            <a:r>
              <a:rPr lang="en-US" sz="2000" b="1" dirty="0" err="1" smtClean="0"/>
              <a:t>lượng</a:t>
            </a:r>
            <a:r>
              <a:rPr lang="en-US" sz="2000" b="1" dirty="0" smtClean="0"/>
              <a:t> </a:t>
            </a:r>
            <a:r>
              <a:rPr lang="en-US" sz="2000" b="1" dirty="0" err="1" smtClean="0"/>
              <a:t>cụm</a:t>
            </a:r>
            <a:r>
              <a:rPr lang="en-US" sz="2000" b="1" dirty="0" smtClean="0"/>
              <a:t> </a:t>
            </a:r>
            <a:r>
              <a:rPr lang="en-US" sz="2000" b="1" dirty="0" err="1" smtClean="0"/>
              <a:t>cần</a:t>
            </a:r>
            <a:r>
              <a:rPr lang="en-US" sz="2000" b="1" dirty="0" smtClean="0"/>
              <a:t> </a:t>
            </a:r>
            <a:r>
              <a:rPr lang="en-US" sz="2000" b="1" dirty="0" err="1" smtClean="0"/>
              <a:t>thiết</a:t>
            </a:r>
            <a:r>
              <a:rPr lang="en-US" sz="2000" b="1" dirty="0" smtClean="0"/>
              <a:t>. </a:t>
            </a:r>
            <a:r>
              <a:rPr lang="en-US" sz="2000" b="1" dirty="0" err="1" smtClean="0"/>
              <a:t>Kết</a:t>
            </a:r>
            <a:r>
              <a:rPr lang="en-US" sz="2000" b="1" dirty="0" smtClean="0"/>
              <a:t> </a:t>
            </a:r>
            <a:r>
              <a:rPr lang="en-US" sz="2000" b="1" dirty="0" err="1" smtClean="0"/>
              <a:t>thúc</a:t>
            </a:r>
            <a:r>
              <a:rPr lang="en-US" sz="2000" b="1" dirty="0" smtClean="0"/>
              <a:t> </a:t>
            </a:r>
            <a:r>
              <a:rPr lang="en-US" sz="2000" b="1" dirty="0" err="1" smtClean="0"/>
              <a:t>thuật</a:t>
            </a:r>
            <a:r>
              <a:rPr lang="en-US" sz="2000" b="1" dirty="0" smtClean="0"/>
              <a:t> </a:t>
            </a:r>
            <a:r>
              <a:rPr lang="en-US" sz="2000" b="1" dirty="0" err="1" smtClean="0"/>
              <a:t>toán</a:t>
            </a:r>
            <a:endParaRPr lang="en-US" sz="2000" b="1" dirty="0"/>
          </a:p>
        </p:txBody>
      </p:sp>
      <p:sp>
        <p:nvSpPr>
          <p:cNvPr id="16" name="Down Arrow 15"/>
          <p:cNvSpPr/>
          <p:nvPr/>
        </p:nvSpPr>
        <p:spPr>
          <a:xfrm>
            <a:off x="3048000" y="5410200"/>
            <a:ext cx="3048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p:cNvGrpSpPr/>
          <p:nvPr/>
        </p:nvGrpSpPr>
        <p:grpSpPr>
          <a:xfrm>
            <a:off x="76200" y="76200"/>
            <a:ext cx="3962400" cy="3200400"/>
            <a:chOff x="228600" y="912812"/>
            <a:chExt cx="3962400" cy="3200400"/>
          </a:xfrm>
        </p:grpSpPr>
        <p:grpSp>
          <p:nvGrpSpPr>
            <p:cNvPr id="18" name="Group 64"/>
            <p:cNvGrpSpPr/>
            <p:nvPr/>
          </p:nvGrpSpPr>
          <p:grpSpPr>
            <a:xfrm>
              <a:off x="304800" y="912812"/>
              <a:ext cx="3733800" cy="3190320"/>
              <a:chOff x="304800" y="912812"/>
              <a:chExt cx="3733800" cy="3190320"/>
            </a:xfrm>
          </p:grpSpPr>
          <p:grpSp>
            <p:nvGrpSpPr>
              <p:cNvPr id="31" name="Group 61"/>
              <p:cNvGrpSpPr/>
              <p:nvPr/>
            </p:nvGrpSpPr>
            <p:grpSpPr>
              <a:xfrm>
                <a:off x="609600" y="912812"/>
                <a:ext cx="3429000" cy="2819400"/>
                <a:chOff x="990600" y="838200"/>
                <a:chExt cx="3429000" cy="2819400"/>
              </a:xfrm>
            </p:grpSpPr>
            <p:grpSp>
              <p:nvGrpSpPr>
                <p:cNvPr id="34" name="Group 29"/>
                <p:cNvGrpSpPr/>
                <p:nvPr/>
              </p:nvGrpSpPr>
              <p:grpSpPr>
                <a:xfrm>
                  <a:off x="990600" y="1600200"/>
                  <a:ext cx="2514600" cy="2057400"/>
                  <a:chOff x="2895600" y="1676400"/>
                  <a:chExt cx="2667000" cy="2182091"/>
                </a:xfrm>
              </p:grpSpPr>
              <p:sp>
                <p:nvSpPr>
                  <p:cNvPr id="37" name="Rectangle 36"/>
                  <p:cNvSpPr/>
                  <p:nvPr/>
                </p:nvSpPr>
                <p:spPr>
                  <a:xfrm>
                    <a:off x="28956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34290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44958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p:nvSpPr>
                <p:spPr>
                  <a:xfrm>
                    <a:off x="39624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50292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28956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34290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44958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39624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50292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28956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a:off x="34290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44958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17"/>
                  <p:cNvSpPr/>
                  <p:nvPr/>
                </p:nvSpPr>
                <p:spPr>
                  <a:xfrm>
                    <a:off x="39624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50292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2895600" y="3276600"/>
                    <a:ext cx="533400" cy="581891"/>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20"/>
                  <p:cNvSpPr/>
                  <p:nvPr/>
                </p:nvSpPr>
                <p:spPr>
                  <a:xfrm>
                    <a:off x="3429000" y="3276600"/>
                    <a:ext cx="533400" cy="581891"/>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p:nvPr/>
                </p:nvSpPr>
                <p:spPr>
                  <a:xfrm>
                    <a:off x="4495800" y="3276600"/>
                    <a:ext cx="533400" cy="581891"/>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a:off x="3962400" y="3276600"/>
                    <a:ext cx="533400" cy="581891"/>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p:nvPr/>
                </p:nvSpPr>
                <p:spPr>
                  <a:xfrm>
                    <a:off x="5029200" y="3276600"/>
                    <a:ext cx="533400" cy="581891"/>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35" name="Straight Arrow Connector 34"/>
                <p:cNvCxnSpPr/>
                <p:nvPr/>
              </p:nvCxnSpPr>
              <p:spPr>
                <a:xfrm rot="5400000" flipH="1" flipV="1">
                  <a:off x="610394" y="1218406"/>
                  <a:ext cx="7620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990600" y="3657600"/>
                  <a:ext cx="3429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32" name="TextBox 31"/>
              <p:cNvSpPr txBox="1"/>
              <p:nvPr/>
            </p:nvSpPr>
            <p:spPr>
              <a:xfrm>
                <a:off x="457200" y="3733800"/>
                <a:ext cx="3124200" cy="369332"/>
              </a:xfrm>
              <a:prstGeom prst="rect">
                <a:avLst/>
              </a:prstGeom>
              <a:noFill/>
            </p:spPr>
            <p:txBody>
              <a:bodyPr wrap="square" rtlCol="0">
                <a:spAutoFit/>
              </a:bodyPr>
              <a:lstStyle/>
              <a:p>
                <a:r>
                  <a:rPr lang="en-US" dirty="0" smtClean="0"/>
                  <a:t>0      1      2      3      4      5</a:t>
                </a:r>
                <a:endParaRPr lang="en-US" dirty="0"/>
              </a:p>
            </p:txBody>
          </p:sp>
          <p:sp>
            <p:nvSpPr>
              <p:cNvPr id="33" name="TextBox 32"/>
              <p:cNvSpPr txBox="1"/>
              <p:nvPr/>
            </p:nvSpPr>
            <p:spPr>
              <a:xfrm>
                <a:off x="304800" y="1524000"/>
                <a:ext cx="304800" cy="1887696"/>
              </a:xfrm>
              <a:prstGeom prst="rect">
                <a:avLst/>
              </a:prstGeom>
              <a:noFill/>
            </p:spPr>
            <p:txBody>
              <a:bodyPr wrap="square" rtlCol="0">
                <a:spAutoFit/>
              </a:bodyPr>
              <a:lstStyle/>
              <a:p>
                <a:pPr>
                  <a:lnSpc>
                    <a:spcPts val="2000"/>
                  </a:lnSpc>
                </a:pPr>
                <a:r>
                  <a:rPr lang="en-US" dirty="0" smtClean="0"/>
                  <a:t>4 </a:t>
                </a:r>
              </a:p>
              <a:p>
                <a:pPr>
                  <a:lnSpc>
                    <a:spcPts val="2000"/>
                  </a:lnSpc>
                </a:pPr>
                <a:r>
                  <a:rPr lang="en-US" dirty="0" smtClean="0"/>
                  <a:t>3 </a:t>
                </a:r>
              </a:p>
              <a:p>
                <a:pPr>
                  <a:lnSpc>
                    <a:spcPts val="2000"/>
                  </a:lnSpc>
                </a:pPr>
                <a:r>
                  <a:rPr lang="en-US" dirty="0" smtClean="0"/>
                  <a:t>2 </a:t>
                </a:r>
              </a:p>
              <a:p>
                <a:pPr>
                  <a:lnSpc>
                    <a:spcPts val="2000"/>
                  </a:lnSpc>
                </a:pPr>
                <a:r>
                  <a:rPr lang="en-US" dirty="0" smtClean="0"/>
                  <a:t>1</a:t>
                </a:r>
                <a:endParaRPr lang="en-US" dirty="0"/>
              </a:p>
            </p:txBody>
          </p:sp>
        </p:grpSp>
        <p:sp>
          <p:nvSpPr>
            <p:cNvPr id="19" name="Oval 18"/>
            <p:cNvSpPr/>
            <p:nvPr/>
          </p:nvSpPr>
          <p:spPr>
            <a:xfrm>
              <a:off x="1981200" y="25146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2514600" y="25146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1981200" y="20574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1524000" y="30480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990600" y="30480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3733800" y="3732212"/>
              <a:ext cx="457200" cy="381000"/>
            </a:xfrm>
            <a:prstGeom prst="rect">
              <a:avLst/>
            </a:prstGeom>
            <a:noFill/>
          </p:spPr>
          <p:txBody>
            <a:bodyPr wrap="square" rtlCol="0">
              <a:spAutoFit/>
            </a:bodyPr>
            <a:lstStyle/>
            <a:p>
              <a:r>
                <a:rPr lang="en-US" b="1" dirty="0" smtClean="0"/>
                <a:t>X</a:t>
              </a:r>
              <a:r>
                <a:rPr lang="en-US" b="1" baseline="-25000" dirty="0" smtClean="0"/>
                <a:t>1</a:t>
              </a:r>
              <a:endParaRPr lang="en-US" b="1" dirty="0"/>
            </a:p>
          </p:txBody>
        </p:sp>
        <p:sp>
          <p:nvSpPr>
            <p:cNvPr id="25" name="TextBox 24"/>
            <p:cNvSpPr txBox="1"/>
            <p:nvPr/>
          </p:nvSpPr>
          <p:spPr>
            <a:xfrm>
              <a:off x="228600" y="914400"/>
              <a:ext cx="457200" cy="381000"/>
            </a:xfrm>
            <a:prstGeom prst="rect">
              <a:avLst/>
            </a:prstGeom>
            <a:noFill/>
          </p:spPr>
          <p:txBody>
            <a:bodyPr wrap="square" rtlCol="0">
              <a:spAutoFit/>
            </a:bodyPr>
            <a:lstStyle/>
            <a:p>
              <a:r>
                <a:rPr lang="en-US" b="1" dirty="0" smtClean="0"/>
                <a:t>X</a:t>
              </a:r>
              <a:r>
                <a:rPr lang="en-US" b="1" baseline="-25000" dirty="0" smtClean="0"/>
                <a:t>2</a:t>
              </a:r>
              <a:endParaRPr lang="en-US" b="1" dirty="0"/>
            </a:p>
          </p:txBody>
        </p:sp>
        <p:sp>
          <p:nvSpPr>
            <p:cNvPr id="26" name="TextBox 25"/>
            <p:cNvSpPr txBox="1"/>
            <p:nvPr/>
          </p:nvSpPr>
          <p:spPr>
            <a:xfrm>
              <a:off x="762000" y="2819400"/>
              <a:ext cx="381000" cy="381000"/>
            </a:xfrm>
            <a:prstGeom prst="rect">
              <a:avLst/>
            </a:prstGeom>
            <a:noFill/>
          </p:spPr>
          <p:txBody>
            <a:bodyPr wrap="square" rtlCol="0">
              <a:spAutoFit/>
            </a:bodyPr>
            <a:lstStyle/>
            <a:p>
              <a:r>
                <a:rPr lang="en-US" dirty="0" smtClean="0"/>
                <a:t>r</a:t>
              </a:r>
              <a:r>
                <a:rPr lang="en-US" baseline="-25000" dirty="0" smtClean="0"/>
                <a:t>1</a:t>
              </a:r>
              <a:endParaRPr lang="en-US" dirty="0"/>
            </a:p>
          </p:txBody>
        </p:sp>
        <p:sp>
          <p:nvSpPr>
            <p:cNvPr id="27" name="TextBox 26"/>
            <p:cNvSpPr txBox="1"/>
            <p:nvPr/>
          </p:nvSpPr>
          <p:spPr>
            <a:xfrm>
              <a:off x="1295400" y="2819400"/>
              <a:ext cx="381000" cy="381000"/>
            </a:xfrm>
            <a:prstGeom prst="rect">
              <a:avLst/>
            </a:prstGeom>
            <a:noFill/>
          </p:spPr>
          <p:txBody>
            <a:bodyPr wrap="square" rtlCol="0">
              <a:spAutoFit/>
            </a:bodyPr>
            <a:lstStyle/>
            <a:p>
              <a:r>
                <a:rPr lang="en-US" dirty="0" smtClean="0"/>
                <a:t>r</a:t>
              </a:r>
              <a:r>
                <a:rPr lang="en-US" baseline="-25000" dirty="0" smtClean="0"/>
                <a:t>2</a:t>
              </a:r>
              <a:endParaRPr lang="en-US" dirty="0"/>
            </a:p>
          </p:txBody>
        </p:sp>
        <p:sp>
          <p:nvSpPr>
            <p:cNvPr id="28" name="TextBox 27"/>
            <p:cNvSpPr txBox="1"/>
            <p:nvPr/>
          </p:nvSpPr>
          <p:spPr>
            <a:xfrm>
              <a:off x="1752600" y="1752600"/>
              <a:ext cx="381000" cy="381000"/>
            </a:xfrm>
            <a:prstGeom prst="rect">
              <a:avLst/>
            </a:prstGeom>
            <a:noFill/>
          </p:spPr>
          <p:txBody>
            <a:bodyPr wrap="square" rtlCol="0">
              <a:spAutoFit/>
            </a:bodyPr>
            <a:lstStyle/>
            <a:p>
              <a:r>
                <a:rPr lang="en-US" dirty="0" smtClean="0"/>
                <a:t>r</a:t>
              </a:r>
              <a:r>
                <a:rPr lang="en-US" baseline="-25000" dirty="0" smtClean="0"/>
                <a:t>3</a:t>
              </a:r>
              <a:endParaRPr lang="en-US" dirty="0"/>
            </a:p>
          </p:txBody>
        </p:sp>
        <p:sp>
          <p:nvSpPr>
            <p:cNvPr id="29" name="TextBox 28"/>
            <p:cNvSpPr txBox="1"/>
            <p:nvPr/>
          </p:nvSpPr>
          <p:spPr>
            <a:xfrm>
              <a:off x="2133600" y="2286000"/>
              <a:ext cx="381000" cy="381000"/>
            </a:xfrm>
            <a:prstGeom prst="rect">
              <a:avLst/>
            </a:prstGeom>
            <a:noFill/>
          </p:spPr>
          <p:txBody>
            <a:bodyPr wrap="square" rtlCol="0">
              <a:spAutoFit/>
            </a:bodyPr>
            <a:lstStyle/>
            <a:p>
              <a:r>
                <a:rPr lang="en-US" dirty="0" smtClean="0"/>
                <a:t>r</a:t>
              </a:r>
              <a:r>
                <a:rPr lang="en-US" baseline="-25000" dirty="0" smtClean="0"/>
                <a:t>4</a:t>
              </a:r>
              <a:endParaRPr lang="en-US" dirty="0"/>
            </a:p>
          </p:txBody>
        </p:sp>
        <p:sp>
          <p:nvSpPr>
            <p:cNvPr id="30" name="TextBox 29"/>
            <p:cNvSpPr txBox="1"/>
            <p:nvPr/>
          </p:nvSpPr>
          <p:spPr>
            <a:xfrm>
              <a:off x="2667000" y="2286000"/>
              <a:ext cx="381000" cy="381000"/>
            </a:xfrm>
            <a:prstGeom prst="rect">
              <a:avLst/>
            </a:prstGeom>
            <a:noFill/>
          </p:spPr>
          <p:txBody>
            <a:bodyPr wrap="square" rtlCol="0">
              <a:spAutoFit/>
            </a:bodyPr>
            <a:lstStyle/>
            <a:p>
              <a:r>
                <a:rPr lang="en-US" dirty="0" smtClean="0"/>
                <a:t>r</a:t>
              </a:r>
              <a:r>
                <a:rPr lang="en-US" baseline="-25000" dirty="0" smtClean="0"/>
                <a:t>5</a:t>
              </a:r>
              <a:endParaRPr lang="en-US" dirty="0"/>
            </a:p>
          </p:txBody>
        </p:sp>
      </p:grpSp>
      <p:sp>
        <p:nvSpPr>
          <p:cNvPr id="57" name="Right Arrow 56"/>
          <p:cNvSpPr/>
          <p:nvPr/>
        </p:nvSpPr>
        <p:spPr>
          <a:xfrm>
            <a:off x="4648200" y="6172200"/>
            <a:ext cx="4572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6BFF104-FD7F-4644-AE46-AB8DE0A52DDA}" type="slidenum">
              <a:rPr lang="en-US" smtClean="0"/>
              <a:pPr>
                <a:defRPr/>
              </a:pPr>
              <a:t>3</a:t>
            </a:fld>
            <a:endParaRPr lang="en-US"/>
          </a:p>
        </p:txBody>
      </p:sp>
      <p:sp>
        <p:nvSpPr>
          <p:cNvPr id="10243" name="TextBox 4"/>
          <p:cNvSpPr txBox="1">
            <a:spLocks noChangeArrowheads="1"/>
          </p:cNvSpPr>
          <p:nvPr/>
        </p:nvSpPr>
        <p:spPr bwMode="auto">
          <a:xfrm>
            <a:off x="609600" y="161925"/>
            <a:ext cx="8001000" cy="523875"/>
          </a:xfrm>
          <a:prstGeom prst="rect">
            <a:avLst/>
          </a:prstGeom>
          <a:noFill/>
          <a:ln w="9525">
            <a:noFill/>
            <a:miter lim="800000"/>
            <a:headEnd/>
            <a:tailEnd/>
          </a:ln>
        </p:spPr>
        <p:txBody>
          <a:bodyPr>
            <a:spAutoFit/>
          </a:bodyPr>
          <a:lstStyle/>
          <a:p>
            <a:pPr algn="ctr"/>
            <a:r>
              <a:rPr lang="en-US"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4</a:t>
            </a: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.1</a:t>
            </a:r>
            <a:r>
              <a:rPr lang="en-US"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KHÁI NIỆM VỀ PHÂN CỤM DỮ LIỆU</a:t>
            </a:r>
            <a:endParaRPr lang="en-US"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6" name="Content Placeholder 2"/>
          <p:cNvSpPr>
            <a:spLocks noGrp="1"/>
          </p:cNvSpPr>
          <p:nvPr>
            <p:ph sz="quarter" idx="1"/>
          </p:nvPr>
        </p:nvSpPr>
        <p:spPr>
          <a:xfrm>
            <a:off x="533400" y="609600"/>
            <a:ext cx="8077200" cy="3886200"/>
          </a:xfrm>
        </p:spPr>
        <p:txBody>
          <a:bodyPr/>
          <a:lstStyle/>
          <a:p>
            <a:pPr>
              <a:lnSpc>
                <a:spcPct val="150000"/>
              </a:lnSpc>
              <a:spcBef>
                <a:spcPts val="0"/>
              </a:spcBef>
              <a:buFont typeface="Wingdings 2" pitchFamily="18" charset="2"/>
              <a:buNone/>
              <a:defRPr/>
            </a:pPr>
            <a:r>
              <a:rPr lang="en-US" sz="2000" b="1" dirty="0">
                <a:latin typeface="Arial" pitchFamily="34" charset="0"/>
                <a:cs typeface="Arial" pitchFamily="34" charset="0"/>
              </a:rPr>
              <a:t>4</a:t>
            </a:r>
            <a:r>
              <a:rPr lang="en-US" sz="2000" b="1" dirty="0" smtClean="0">
                <a:latin typeface="Arial" pitchFamily="34" charset="0"/>
                <a:cs typeface="Arial" pitchFamily="34" charset="0"/>
              </a:rPr>
              <a:t>.1.1. </a:t>
            </a:r>
            <a:r>
              <a:rPr lang="en-US" sz="2000" b="1" dirty="0" err="1" smtClean="0">
                <a:latin typeface="Arial" pitchFamily="34" charset="0"/>
                <a:cs typeface="Arial" pitchFamily="34" charset="0"/>
              </a:rPr>
              <a:t>Phân</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cụm</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dữ</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liệu</a:t>
            </a:r>
            <a:r>
              <a:rPr lang="en-US" sz="2000" b="1" dirty="0" smtClean="0">
                <a:latin typeface="Arial" pitchFamily="34" charset="0"/>
                <a:cs typeface="Arial" pitchFamily="34" charset="0"/>
              </a:rPr>
              <a:t> (clustering) </a:t>
            </a:r>
            <a:r>
              <a:rPr lang="en-US" sz="2000" b="1" dirty="0" err="1" smtClean="0">
                <a:latin typeface="Arial" pitchFamily="34" charset="0"/>
                <a:cs typeface="Arial" pitchFamily="34" charset="0"/>
              </a:rPr>
              <a:t>là</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gì</a:t>
            </a:r>
            <a:r>
              <a:rPr lang="en-US" sz="2000" b="1" dirty="0" smtClean="0">
                <a:latin typeface="Arial" pitchFamily="34" charset="0"/>
                <a:cs typeface="Arial" pitchFamily="34" charset="0"/>
              </a:rPr>
              <a:t>?</a:t>
            </a:r>
          </a:p>
          <a:p>
            <a:pPr lvl="0" algn="just"/>
            <a:r>
              <a:rPr lang="en-US" sz="2000" dirty="0" err="1" smtClean="0">
                <a:latin typeface="Arial" pitchFamily="34" charset="0"/>
                <a:cs typeface="Arial" pitchFamily="34" charset="0"/>
              </a:rPr>
              <a:t>Phân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cụm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dữ</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liệu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là</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quá</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trình</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phân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chia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các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đối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tượng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dữ</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liệu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bản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ghi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vào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các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nhóm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cụm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sao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cho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các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đối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tượng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thuộc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về</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cùng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một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cụm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thì</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có</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các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đặc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điểm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tương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tự</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nhau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gần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nhau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và</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các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đối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tượng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thuộc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về</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các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cụm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khác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nhau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thì</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có</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các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đặc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điểm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khác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nhau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xa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nhau</a:t>
            </a:r>
            <a:r>
              <a:rPr lang="en-US" sz="2000" dirty="0" smtClean="0">
                <a:latin typeface="Arial" pitchFamily="34" charset="0"/>
                <a:cs typeface="Arial" pitchFamily="34" charset="0"/>
              </a:rPr>
              <a:t>).</a:t>
            </a:r>
          </a:p>
          <a:p>
            <a:pPr marL="0" lvl="0" indent="0" algn="just">
              <a:buNone/>
            </a:pPr>
            <a:r>
              <a:rPr lang="en-US" sz="2000" b="1" i="1" dirty="0" err="1" smtClean="0">
                <a:latin typeface="Arial" pitchFamily="34" charset="0"/>
                <a:cs typeface="Arial" pitchFamily="34" charset="0"/>
              </a:rPr>
              <a:t>Đại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lượng</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nào</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xác</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định</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sự</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tương</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tự</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và</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khác</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nhau</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giữa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các</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đối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tượng</a:t>
            </a:r>
            <a:r>
              <a:rPr lang="en-US" sz="2000" b="1" i="1" dirty="0" smtClean="0">
                <a:latin typeface="Arial" pitchFamily="34" charset="0"/>
                <a:cs typeface="Arial" pitchFamily="34" charset="0"/>
              </a:rPr>
              <a:t>?</a:t>
            </a:r>
          </a:p>
          <a:p>
            <a:pPr marL="273600" indent="-273600" algn="just"/>
            <a:r>
              <a:rPr lang="en-US" sz="2000" dirty="0" err="1" smtClean="0">
                <a:latin typeface="Arial" pitchFamily="34" charset="0"/>
                <a:cs typeface="Arial" pitchFamily="34" charset="0"/>
              </a:rPr>
              <a:t>Khác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với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phân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lớp</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phân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cụm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được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xem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quá</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trình</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học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không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có</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giám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sát</a:t>
            </a:r>
            <a:r>
              <a:rPr lang="en-US" sz="2000" dirty="0" smtClean="0">
                <a:latin typeface="Arial" pitchFamily="34" charset="0"/>
                <a:cs typeface="Arial" pitchFamily="34" charset="0"/>
              </a:rPr>
              <a:t> (unsupervised learning). </a:t>
            </a:r>
            <a:r>
              <a:rPr lang="en-US" sz="2000" dirty="0" err="1" smtClean="0">
                <a:latin typeface="Arial" pitchFamily="34" charset="0"/>
                <a:cs typeface="Arial" pitchFamily="34" charset="0"/>
              </a:rPr>
              <a:t>Dữ</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liệu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được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phân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vào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các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cụm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mà</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không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cần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có</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tập</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mẫu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học</a:t>
            </a:r>
            <a:r>
              <a:rPr lang="en-US" sz="2000" dirty="0" smtClean="0">
                <a:latin typeface="Arial" pitchFamily="34" charset="0"/>
                <a:cs typeface="Arial" pitchFamily="34" charset="0"/>
              </a:rPr>
              <a:t> (training sample).</a:t>
            </a:r>
            <a:r>
              <a:rPr lang="en-US" sz="2000" b="1" i="1" dirty="0" smtClean="0">
                <a:latin typeface="Arial" pitchFamily="34" charset="0"/>
                <a:cs typeface="Arial" pitchFamily="34" charset="0"/>
              </a:rPr>
              <a:t> </a:t>
            </a:r>
            <a:endParaRPr lang="en-US" sz="2000" b="1" i="1" dirty="0">
              <a:latin typeface="Arial" pitchFamily="34" charset="0"/>
              <a:cs typeface="Arial" pitchFamily="34" charset="0"/>
            </a:endParaRPr>
          </a:p>
        </p:txBody>
      </p:sp>
      <p:grpSp>
        <p:nvGrpSpPr>
          <p:cNvPr id="25" name="Group 24"/>
          <p:cNvGrpSpPr/>
          <p:nvPr/>
        </p:nvGrpSpPr>
        <p:grpSpPr>
          <a:xfrm>
            <a:off x="1447800" y="4495800"/>
            <a:ext cx="5715000" cy="2133600"/>
            <a:chOff x="1371600" y="4724400"/>
            <a:chExt cx="5715000" cy="2133600"/>
          </a:xfrm>
        </p:grpSpPr>
        <p:sp>
          <p:nvSpPr>
            <p:cNvPr id="8" name="Oval 7"/>
            <p:cNvSpPr/>
            <p:nvPr/>
          </p:nvSpPr>
          <p:spPr>
            <a:xfrm>
              <a:off x="1828800" y="51816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1828800" y="60960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2438400" y="54864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2895600" y="60960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3124200" y="5257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4953000" y="53340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181600" y="59436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6019800" y="5257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6096000" y="62484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1371600" y="4724400"/>
              <a:ext cx="2514600" cy="21336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4572000" y="4724400"/>
              <a:ext cx="2514600" cy="21336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Arrow Connector 19"/>
            <p:cNvCxnSpPr/>
            <p:nvPr/>
          </p:nvCxnSpPr>
          <p:spPr>
            <a:xfrm>
              <a:off x="2209800" y="6248400"/>
              <a:ext cx="609600" cy="1588"/>
            </a:xfrm>
            <a:prstGeom prst="straightConnector1">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3276600" y="5562600"/>
              <a:ext cx="1600200" cy="685800"/>
            </a:xfrm>
            <a:prstGeom prst="straightConnector1">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73A9276-7146-4170-8D10-C5BB2251BA46}" type="slidenum">
              <a:rPr lang="en-US" smtClean="0"/>
              <a:pPr>
                <a:defRPr/>
              </a:pPr>
              <a:t>30</a:t>
            </a:fld>
            <a:endParaRPr lang="en-US"/>
          </a:p>
        </p:txBody>
      </p:sp>
      <p:grpSp>
        <p:nvGrpSpPr>
          <p:cNvPr id="5" name="Group 4"/>
          <p:cNvGrpSpPr/>
          <p:nvPr/>
        </p:nvGrpSpPr>
        <p:grpSpPr>
          <a:xfrm>
            <a:off x="4800600" y="914400"/>
            <a:ext cx="3962400" cy="3200400"/>
            <a:chOff x="228600" y="912812"/>
            <a:chExt cx="3962400" cy="3200400"/>
          </a:xfrm>
        </p:grpSpPr>
        <p:grpSp>
          <p:nvGrpSpPr>
            <p:cNvPr id="6" name="Group 64"/>
            <p:cNvGrpSpPr/>
            <p:nvPr/>
          </p:nvGrpSpPr>
          <p:grpSpPr>
            <a:xfrm>
              <a:off x="304800" y="912812"/>
              <a:ext cx="3733800" cy="3190320"/>
              <a:chOff x="304800" y="912812"/>
              <a:chExt cx="3733800" cy="3190320"/>
            </a:xfrm>
          </p:grpSpPr>
          <p:grpSp>
            <p:nvGrpSpPr>
              <p:cNvPr id="19" name="Group 61"/>
              <p:cNvGrpSpPr/>
              <p:nvPr/>
            </p:nvGrpSpPr>
            <p:grpSpPr>
              <a:xfrm>
                <a:off x="609600" y="912812"/>
                <a:ext cx="3429000" cy="2819400"/>
                <a:chOff x="990600" y="838200"/>
                <a:chExt cx="3429000" cy="2819400"/>
              </a:xfrm>
            </p:grpSpPr>
            <p:grpSp>
              <p:nvGrpSpPr>
                <p:cNvPr id="22" name="Group 29"/>
                <p:cNvGrpSpPr/>
                <p:nvPr/>
              </p:nvGrpSpPr>
              <p:grpSpPr>
                <a:xfrm>
                  <a:off x="990600" y="1600200"/>
                  <a:ext cx="2514600" cy="2057400"/>
                  <a:chOff x="2895600" y="1676400"/>
                  <a:chExt cx="2667000" cy="2182091"/>
                </a:xfrm>
              </p:grpSpPr>
              <p:sp>
                <p:nvSpPr>
                  <p:cNvPr id="25" name="Rectangle 24"/>
                  <p:cNvSpPr/>
                  <p:nvPr/>
                </p:nvSpPr>
                <p:spPr>
                  <a:xfrm>
                    <a:off x="28956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34290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44958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39624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50292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28956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34290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44958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39624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50292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28956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34290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44958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17"/>
                  <p:cNvSpPr/>
                  <p:nvPr/>
                </p:nvSpPr>
                <p:spPr>
                  <a:xfrm>
                    <a:off x="39624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50292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p:nvSpPr>
                <p:spPr>
                  <a:xfrm>
                    <a:off x="2895600" y="3276600"/>
                    <a:ext cx="533400" cy="581891"/>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20"/>
                  <p:cNvSpPr/>
                  <p:nvPr/>
                </p:nvSpPr>
                <p:spPr>
                  <a:xfrm>
                    <a:off x="3429000" y="3276600"/>
                    <a:ext cx="533400" cy="581891"/>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4495800" y="3276600"/>
                    <a:ext cx="533400" cy="581891"/>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3962400" y="3276600"/>
                    <a:ext cx="533400" cy="581891"/>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5029200" y="3276600"/>
                    <a:ext cx="533400" cy="581891"/>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23" name="Straight Arrow Connector 22"/>
                <p:cNvCxnSpPr/>
                <p:nvPr/>
              </p:nvCxnSpPr>
              <p:spPr>
                <a:xfrm rot="5400000" flipH="1" flipV="1">
                  <a:off x="610394" y="1218406"/>
                  <a:ext cx="7620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990600" y="3657600"/>
                  <a:ext cx="3429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20" name="TextBox 19"/>
              <p:cNvSpPr txBox="1"/>
              <p:nvPr/>
            </p:nvSpPr>
            <p:spPr>
              <a:xfrm>
                <a:off x="457200" y="3733800"/>
                <a:ext cx="3124200" cy="369332"/>
              </a:xfrm>
              <a:prstGeom prst="rect">
                <a:avLst/>
              </a:prstGeom>
              <a:noFill/>
            </p:spPr>
            <p:txBody>
              <a:bodyPr wrap="square" rtlCol="0">
                <a:spAutoFit/>
              </a:bodyPr>
              <a:lstStyle/>
              <a:p>
                <a:r>
                  <a:rPr lang="en-US" dirty="0" smtClean="0"/>
                  <a:t>0      1      2      3      4      5</a:t>
                </a:r>
                <a:endParaRPr lang="en-US" dirty="0"/>
              </a:p>
            </p:txBody>
          </p:sp>
          <p:sp>
            <p:nvSpPr>
              <p:cNvPr id="21" name="TextBox 20"/>
              <p:cNvSpPr txBox="1"/>
              <p:nvPr/>
            </p:nvSpPr>
            <p:spPr>
              <a:xfrm>
                <a:off x="304800" y="1524000"/>
                <a:ext cx="304800" cy="1887696"/>
              </a:xfrm>
              <a:prstGeom prst="rect">
                <a:avLst/>
              </a:prstGeom>
              <a:noFill/>
            </p:spPr>
            <p:txBody>
              <a:bodyPr wrap="square" rtlCol="0">
                <a:spAutoFit/>
              </a:bodyPr>
              <a:lstStyle/>
              <a:p>
                <a:pPr>
                  <a:lnSpc>
                    <a:spcPts val="2000"/>
                  </a:lnSpc>
                </a:pPr>
                <a:r>
                  <a:rPr lang="en-US" dirty="0" smtClean="0"/>
                  <a:t>4 </a:t>
                </a:r>
              </a:p>
              <a:p>
                <a:pPr>
                  <a:lnSpc>
                    <a:spcPts val="2000"/>
                  </a:lnSpc>
                </a:pPr>
                <a:r>
                  <a:rPr lang="en-US" dirty="0" smtClean="0"/>
                  <a:t>3 </a:t>
                </a:r>
              </a:p>
              <a:p>
                <a:pPr>
                  <a:lnSpc>
                    <a:spcPts val="2000"/>
                  </a:lnSpc>
                </a:pPr>
                <a:r>
                  <a:rPr lang="en-US" dirty="0" smtClean="0"/>
                  <a:t>2 </a:t>
                </a:r>
              </a:p>
              <a:p>
                <a:pPr>
                  <a:lnSpc>
                    <a:spcPts val="2000"/>
                  </a:lnSpc>
                </a:pPr>
                <a:r>
                  <a:rPr lang="en-US" dirty="0" smtClean="0"/>
                  <a:t>1</a:t>
                </a:r>
                <a:endParaRPr lang="en-US" dirty="0"/>
              </a:p>
            </p:txBody>
          </p:sp>
        </p:grpSp>
        <p:sp>
          <p:nvSpPr>
            <p:cNvPr id="7" name="Oval 6"/>
            <p:cNvSpPr/>
            <p:nvPr/>
          </p:nvSpPr>
          <p:spPr>
            <a:xfrm>
              <a:off x="1981200" y="25146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2514600" y="25146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1981200" y="20574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1524000" y="30480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990600" y="30480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3733800" y="3732212"/>
              <a:ext cx="457200" cy="381000"/>
            </a:xfrm>
            <a:prstGeom prst="rect">
              <a:avLst/>
            </a:prstGeom>
            <a:noFill/>
          </p:spPr>
          <p:txBody>
            <a:bodyPr wrap="square" rtlCol="0">
              <a:spAutoFit/>
            </a:bodyPr>
            <a:lstStyle/>
            <a:p>
              <a:r>
                <a:rPr lang="en-US" b="1" dirty="0" smtClean="0"/>
                <a:t>X</a:t>
              </a:r>
              <a:r>
                <a:rPr lang="en-US" b="1" baseline="-25000" dirty="0" smtClean="0"/>
                <a:t>1</a:t>
              </a:r>
              <a:endParaRPr lang="en-US" b="1" dirty="0"/>
            </a:p>
          </p:txBody>
        </p:sp>
        <p:sp>
          <p:nvSpPr>
            <p:cNvPr id="13" name="TextBox 12"/>
            <p:cNvSpPr txBox="1"/>
            <p:nvPr/>
          </p:nvSpPr>
          <p:spPr>
            <a:xfrm>
              <a:off x="228600" y="914400"/>
              <a:ext cx="457200" cy="381000"/>
            </a:xfrm>
            <a:prstGeom prst="rect">
              <a:avLst/>
            </a:prstGeom>
            <a:noFill/>
          </p:spPr>
          <p:txBody>
            <a:bodyPr wrap="square" rtlCol="0">
              <a:spAutoFit/>
            </a:bodyPr>
            <a:lstStyle/>
            <a:p>
              <a:r>
                <a:rPr lang="en-US" b="1" dirty="0" smtClean="0"/>
                <a:t>X</a:t>
              </a:r>
              <a:r>
                <a:rPr lang="en-US" b="1" baseline="-25000" dirty="0" smtClean="0"/>
                <a:t>2</a:t>
              </a:r>
              <a:endParaRPr lang="en-US" b="1" dirty="0"/>
            </a:p>
          </p:txBody>
        </p:sp>
        <p:sp>
          <p:nvSpPr>
            <p:cNvPr id="14" name="TextBox 13"/>
            <p:cNvSpPr txBox="1"/>
            <p:nvPr/>
          </p:nvSpPr>
          <p:spPr>
            <a:xfrm>
              <a:off x="762000" y="2819400"/>
              <a:ext cx="381000" cy="381000"/>
            </a:xfrm>
            <a:prstGeom prst="rect">
              <a:avLst/>
            </a:prstGeom>
            <a:noFill/>
          </p:spPr>
          <p:txBody>
            <a:bodyPr wrap="square" rtlCol="0">
              <a:spAutoFit/>
            </a:bodyPr>
            <a:lstStyle/>
            <a:p>
              <a:r>
                <a:rPr lang="en-US" dirty="0" smtClean="0"/>
                <a:t>r</a:t>
              </a:r>
              <a:r>
                <a:rPr lang="en-US" baseline="-25000" dirty="0" smtClean="0"/>
                <a:t>1</a:t>
              </a:r>
              <a:endParaRPr lang="en-US" dirty="0"/>
            </a:p>
          </p:txBody>
        </p:sp>
        <p:sp>
          <p:nvSpPr>
            <p:cNvPr id="15" name="TextBox 14"/>
            <p:cNvSpPr txBox="1"/>
            <p:nvPr/>
          </p:nvSpPr>
          <p:spPr>
            <a:xfrm>
              <a:off x="1295400" y="2819400"/>
              <a:ext cx="381000" cy="381000"/>
            </a:xfrm>
            <a:prstGeom prst="rect">
              <a:avLst/>
            </a:prstGeom>
            <a:noFill/>
          </p:spPr>
          <p:txBody>
            <a:bodyPr wrap="square" rtlCol="0">
              <a:spAutoFit/>
            </a:bodyPr>
            <a:lstStyle/>
            <a:p>
              <a:r>
                <a:rPr lang="en-US" dirty="0" smtClean="0"/>
                <a:t>r</a:t>
              </a:r>
              <a:r>
                <a:rPr lang="en-US" baseline="-25000" dirty="0" smtClean="0"/>
                <a:t>2</a:t>
              </a:r>
              <a:endParaRPr lang="en-US" dirty="0"/>
            </a:p>
          </p:txBody>
        </p:sp>
        <p:sp>
          <p:nvSpPr>
            <p:cNvPr id="16" name="TextBox 15"/>
            <p:cNvSpPr txBox="1"/>
            <p:nvPr/>
          </p:nvSpPr>
          <p:spPr>
            <a:xfrm>
              <a:off x="1752600" y="1752600"/>
              <a:ext cx="381000" cy="381000"/>
            </a:xfrm>
            <a:prstGeom prst="rect">
              <a:avLst/>
            </a:prstGeom>
            <a:noFill/>
          </p:spPr>
          <p:txBody>
            <a:bodyPr wrap="square" rtlCol="0">
              <a:spAutoFit/>
            </a:bodyPr>
            <a:lstStyle/>
            <a:p>
              <a:r>
                <a:rPr lang="en-US" dirty="0" smtClean="0"/>
                <a:t>r</a:t>
              </a:r>
              <a:r>
                <a:rPr lang="en-US" baseline="-25000" dirty="0" smtClean="0"/>
                <a:t>3</a:t>
              </a:r>
              <a:endParaRPr lang="en-US" dirty="0"/>
            </a:p>
          </p:txBody>
        </p:sp>
        <p:sp>
          <p:nvSpPr>
            <p:cNvPr id="17" name="TextBox 16"/>
            <p:cNvSpPr txBox="1"/>
            <p:nvPr/>
          </p:nvSpPr>
          <p:spPr>
            <a:xfrm>
              <a:off x="2133600" y="2286000"/>
              <a:ext cx="381000" cy="381000"/>
            </a:xfrm>
            <a:prstGeom prst="rect">
              <a:avLst/>
            </a:prstGeom>
            <a:noFill/>
          </p:spPr>
          <p:txBody>
            <a:bodyPr wrap="square" rtlCol="0">
              <a:spAutoFit/>
            </a:bodyPr>
            <a:lstStyle/>
            <a:p>
              <a:r>
                <a:rPr lang="en-US" dirty="0" smtClean="0"/>
                <a:t>r</a:t>
              </a:r>
              <a:r>
                <a:rPr lang="en-US" baseline="-25000" dirty="0" smtClean="0"/>
                <a:t>4</a:t>
              </a:r>
              <a:endParaRPr lang="en-US" dirty="0"/>
            </a:p>
          </p:txBody>
        </p:sp>
        <p:sp>
          <p:nvSpPr>
            <p:cNvPr id="18" name="TextBox 17"/>
            <p:cNvSpPr txBox="1"/>
            <p:nvPr/>
          </p:nvSpPr>
          <p:spPr>
            <a:xfrm>
              <a:off x="2667000" y="2286000"/>
              <a:ext cx="381000" cy="381000"/>
            </a:xfrm>
            <a:prstGeom prst="rect">
              <a:avLst/>
            </a:prstGeom>
            <a:noFill/>
          </p:spPr>
          <p:txBody>
            <a:bodyPr wrap="square" rtlCol="0">
              <a:spAutoFit/>
            </a:bodyPr>
            <a:lstStyle/>
            <a:p>
              <a:r>
                <a:rPr lang="en-US" dirty="0" smtClean="0"/>
                <a:t>r</a:t>
              </a:r>
              <a:r>
                <a:rPr lang="en-US" baseline="-25000" dirty="0" smtClean="0"/>
                <a:t>5</a:t>
              </a:r>
              <a:endParaRPr lang="en-US" dirty="0"/>
            </a:p>
          </p:txBody>
        </p:sp>
      </p:grpSp>
      <p:cxnSp>
        <p:nvCxnSpPr>
          <p:cNvPr id="46" name="Straight Connector 45"/>
          <p:cNvCxnSpPr/>
          <p:nvPr/>
        </p:nvCxnSpPr>
        <p:spPr>
          <a:xfrm>
            <a:off x="762000" y="1219200"/>
            <a:ext cx="381000" cy="0"/>
          </a:xfrm>
          <a:prstGeom prst="line">
            <a:avLst/>
          </a:prstGeom>
          <a:ln w="44450"/>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762000" y="1981200"/>
            <a:ext cx="381000" cy="0"/>
          </a:xfrm>
          <a:prstGeom prst="line">
            <a:avLst/>
          </a:prstGeom>
          <a:ln w="44450"/>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762000" y="2743200"/>
            <a:ext cx="381000" cy="0"/>
          </a:xfrm>
          <a:prstGeom prst="line">
            <a:avLst/>
          </a:prstGeom>
          <a:ln w="44450"/>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762000" y="3505200"/>
            <a:ext cx="381000" cy="0"/>
          </a:xfrm>
          <a:prstGeom prst="line">
            <a:avLst/>
          </a:prstGeom>
          <a:ln w="44450"/>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762000" y="4267200"/>
            <a:ext cx="1676400" cy="0"/>
          </a:xfrm>
          <a:prstGeom prst="line">
            <a:avLst/>
          </a:prstGeom>
          <a:ln w="44450"/>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1143000" y="1219200"/>
            <a:ext cx="0" cy="762000"/>
          </a:xfrm>
          <a:prstGeom prst="line">
            <a:avLst/>
          </a:prstGeom>
          <a:ln w="44450"/>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1143000" y="2743200"/>
            <a:ext cx="0" cy="762000"/>
          </a:xfrm>
          <a:prstGeom prst="line">
            <a:avLst/>
          </a:prstGeom>
          <a:ln w="44450"/>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1143000" y="1600200"/>
            <a:ext cx="1676400" cy="0"/>
          </a:xfrm>
          <a:prstGeom prst="line">
            <a:avLst/>
          </a:prstGeom>
          <a:ln w="44450"/>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1143000" y="3124200"/>
            <a:ext cx="381000" cy="0"/>
          </a:xfrm>
          <a:prstGeom prst="line">
            <a:avLst/>
          </a:prstGeom>
          <a:ln w="44450"/>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2438400" y="3124200"/>
            <a:ext cx="0" cy="1143000"/>
          </a:xfrm>
          <a:prstGeom prst="line">
            <a:avLst/>
          </a:prstGeom>
          <a:ln w="44450"/>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457200" y="1066800"/>
            <a:ext cx="304800" cy="369332"/>
          </a:xfrm>
          <a:prstGeom prst="rect">
            <a:avLst/>
          </a:prstGeom>
          <a:noFill/>
        </p:spPr>
        <p:txBody>
          <a:bodyPr wrap="square" rtlCol="0">
            <a:spAutoFit/>
          </a:bodyPr>
          <a:lstStyle/>
          <a:p>
            <a:r>
              <a:rPr lang="en-US" b="1" dirty="0" smtClean="0"/>
              <a:t>1</a:t>
            </a:r>
            <a:endParaRPr lang="en-US" b="1" dirty="0"/>
          </a:p>
        </p:txBody>
      </p:sp>
      <p:sp>
        <p:nvSpPr>
          <p:cNvPr id="64" name="TextBox 63"/>
          <p:cNvSpPr txBox="1"/>
          <p:nvPr/>
        </p:nvSpPr>
        <p:spPr>
          <a:xfrm>
            <a:off x="457200" y="1840468"/>
            <a:ext cx="304800" cy="369332"/>
          </a:xfrm>
          <a:prstGeom prst="rect">
            <a:avLst/>
          </a:prstGeom>
          <a:noFill/>
        </p:spPr>
        <p:txBody>
          <a:bodyPr wrap="square" rtlCol="0">
            <a:spAutoFit/>
          </a:bodyPr>
          <a:lstStyle/>
          <a:p>
            <a:r>
              <a:rPr lang="en-US" b="1" dirty="0" smtClean="0"/>
              <a:t>2</a:t>
            </a:r>
            <a:endParaRPr lang="en-US" b="1" dirty="0"/>
          </a:p>
        </p:txBody>
      </p:sp>
      <p:sp>
        <p:nvSpPr>
          <p:cNvPr id="65" name="TextBox 64"/>
          <p:cNvSpPr txBox="1"/>
          <p:nvPr/>
        </p:nvSpPr>
        <p:spPr>
          <a:xfrm>
            <a:off x="457200" y="2590800"/>
            <a:ext cx="304800" cy="369332"/>
          </a:xfrm>
          <a:prstGeom prst="rect">
            <a:avLst/>
          </a:prstGeom>
          <a:noFill/>
        </p:spPr>
        <p:txBody>
          <a:bodyPr wrap="square" rtlCol="0">
            <a:spAutoFit/>
          </a:bodyPr>
          <a:lstStyle/>
          <a:p>
            <a:r>
              <a:rPr lang="en-US" b="1" dirty="0" smtClean="0"/>
              <a:t>3</a:t>
            </a:r>
            <a:endParaRPr lang="en-US" b="1" dirty="0"/>
          </a:p>
        </p:txBody>
      </p:sp>
      <p:sp>
        <p:nvSpPr>
          <p:cNvPr id="66" name="TextBox 65"/>
          <p:cNvSpPr txBox="1"/>
          <p:nvPr/>
        </p:nvSpPr>
        <p:spPr>
          <a:xfrm>
            <a:off x="457200" y="3352800"/>
            <a:ext cx="304800" cy="369332"/>
          </a:xfrm>
          <a:prstGeom prst="rect">
            <a:avLst/>
          </a:prstGeom>
          <a:noFill/>
        </p:spPr>
        <p:txBody>
          <a:bodyPr wrap="square" rtlCol="0">
            <a:spAutoFit/>
          </a:bodyPr>
          <a:lstStyle/>
          <a:p>
            <a:r>
              <a:rPr lang="en-US" b="1" dirty="0" smtClean="0"/>
              <a:t>4</a:t>
            </a:r>
            <a:endParaRPr lang="en-US" b="1" dirty="0"/>
          </a:p>
        </p:txBody>
      </p:sp>
      <p:sp>
        <p:nvSpPr>
          <p:cNvPr id="67" name="TextBox 66"/>
          <p:cNvSpPr txBox="1"/>
          <p:nvPr/>
        </p:nvSpPr>
        <p:spPr>
          <a:xfrm>
            <a:off x="457200" y="4114800"/>
            <a:ext cx="304800" cy="369332"/>
          </a:xfrm>
          <a:prstGeom prst="rect">
            <a:avLst/>
          </a:prstGeom>
          <a:noFill/>
        </p:spPr>
        <p:txBody>
          <a:bodyPr wrap="square" rtlCol="0">
            <a:spAutoFit/>
          </a:bodyPr>
          <a:lstStyle/>
          <a:p>
            <a:r>
              <a:rPr lang="en-US" b="1" dirty="0" smtClean="0"/>
              <a:t>5</a:t>
            </a:r>
            <a:endParaRPr lang="en-US" b="1" dirty="0"/>
          </a:p>
        </p:txBody>
      </p:sp>
      <p:sp>
        <p:nvSpPr>
          <p:cNvPr id="68" name="TextBox 67"/>
          <p:cNvSpPr txBox="1"/>
          <p:nvPr/>
        </p:nvSpPr>
        <p:spPr>
          <a:xfrm>
            <a:off x="1371600" y="2895600"/>
            <a:ext cx="762000" cy="369332"/>
          </a:xfrm>
          <a:prstGeom prst="rect">
            <a:avLst/>
          </a:prstGeom>
          <a:noFill/>
        </p:spPr>
        <p:txBody>
          <a:bodyPr wrap="square" rtlCol="0">
            <a:spAutoFit/>
          </a:bodyPr>
          <a:lstStyle/>
          <a:p>
            <a:pPr algn="ctr"/>
            <a:r>
              <a:rPr lang="en-US" b="1" dirty="0" smtClean="0"/>
              <a:t>{3, 4}</a:t>
            </a:r>
            <a:endParaRPr lang="en-US" b="1" dirty="0"/>
          </a:p>
        </p:txBody>
      </p:sp>
      <p:cxnSp>
        <p:nvCxnSpPr>
          <p:cNvPr id="69" name="Straight Connector 68"/>
          <p:cNvCxnSpPr/>
          <p:nvPr/>
        </p:nvCxnSpPr>
        <p:spPr>
          <a:xfrm>
            <a:off x="2057400" y="3124200"/>
            <a:ext cx="381000" cy="0"/>
          </a:xfrm>
          <a:prstGeom prst="line">
            <a:avLst/>
          </a:prstGeom>
          <a:ln w="44450"/>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2438400" y="3733800"/>
            <a:ext cx="381000" cy="0"/>
          </a:xfrm>
          <a:prstGeom prst="line">
            <a:avLst/>
          </a:prstGeom>
          <a:ln w="44450"/>
        </p:spPr>
        <p:style>
          <a:lnRef idx="1">
            <a:schemeClr val="accent1"/>
          </a:lnRef>
          <a:fillRef idx="0">
            <a:schemeClr val="accent1"/>
          </a:fillRef>
          <a:effectRef idx="0">
            <a:schemeClr val="accent1"/>
          </a:effectRef>
          <a:fontRef idx="minor">
            <a:schemeClr val="tx1"/>
          </a:fontRef>
        </p:style>
      </p:cxnSp>
      <p:sp>
        <p:nvSpPr>
          <p:cNvPr id="72" name="TextBox 71"/>
          <p:cNvSpPr txBox="1"/>
          <p:nvPr/>
        </p:nvSpPr>
        <p:spPr>
          <a:xfrm>
            <a:off x="2743200" y="3505200"/>
            <a:ext cx="1143000" cy="369332"/>
          </a:xfrm>
          <a:prstGeom prst="rect">
            <a:avLst/>
          </a:prstGeom>
          <a:noFill/>
        </p:spPr>
        <p:txBody>
          <a:bodyPr wrap="square" rtlCol="0">
            <a:spAutoFit/>
          </a:bodyPr>
          <a:lstStyle/>
          <a:p>
            <a:pPr algn="ctr"/>
            <a:r>
              <a:rPr lang="en-US" b="1" dirty="0" smtClean="0"/>
              <a:t>{3, 4, 5}</a:t>
            </a:r>
            <a:endParaRPr lang="en-US" b="1" dirty="0"/>
          </a:p>
        </p:txBody>
      </p:sp>
      <p:sp>
        <p:nvSpPr>
          <p:cNvPr id="75" name="TextBox 74"/>
          <p:cNvSpPr txBox="1"/>
          <p:nvPr/>
        </p:nvSpPr>
        <p:spPr>
          <a:xfrm>
            <a:off x="2667000" y="1371600"/>
            <a:ext cx="914400" cy="369332"/>
          </a:xfrm>
          <a:prstGeom prst="rect">
            <a:avLst/>
          </a:prstGeom>
          <a:noFill/>
        </p:spPr>
        <p:txBody>
          <a:bodyPr wrap="square" rtlCol="0">
            <a:spAutoFit/>
          </a:bodyPr>
          <a:lstStyle/>
          <a:p>
            <a:pPr algn="ctr"/>
            <a:r>
              <a:rPr lang="en-US" b="1" dirty="0" smtClean="0"/>
              <a:t>{1, 2}</a:t>
            </a:r>
            <a:endParaRPr lang="en-US" b="1" dirty="0"/>
          </a:p>
        </p:txBody>
      </p:sp>
      <p:sp>
        <p:nvSpPr>
          <p:cNvPr id="76" name="Oval 75"/>
          <p:cNvSpPr/>
          <p:nvPr/>
        </p:nvSpPr>
        <p:spPr>
          <a:xfrm>
            <a:off x="5257800" y="2895600"/>
            <a:ext cx="1219200" cy="457200"/>
          </a:xfrm>
          <a:prstGeom prst="ellipse">
            <a:avLst/>
          </a:prstGeom>
          <a:noFill/>
          <a:ln w="412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p:cNvSpPr/>
          <p:nvPr/>
        </p:nvSpPr>
        <p:spPr>
          <a:xfrm>
            <a:off x="6324600" y="1905000"/>
            <a:ext cx="1143000" cy="1066800"/>
          </a:xfrm>
          <a:prstGeom prst="ellipse">
            <a:avLst/>
          </a:prstGeom>
          <a:noFill/>
          <a:ln w="412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73A9276-7146-4170-8D10-C5BB2251BA46}" type="slidenum">
              <a:rPr lang="en-US" smtClean="0"/>
              <a:pPr>
                <a:defRPr/>
              </a:pPr>
              <a:t>31</a:t>
            </a:fld>
            <a:endParaRPr lang="en-US"/>
          </a:p>
        </p:txBody>
      </p:sp>
      <p:sp>
        <p:nvSpPr>
          <p:cNvPr id="5" name="TextBox 4"/>
          <p:cNvSpPr txBox="1">
            <a:spLocks noChangeArrowheads="1"/>
          </p:cNvSpPr>
          <p:nvPr/>
        </p:nvSpPr>
        <p:spPr bwMode="auto">
          <a:xfrm>
            <a:off x="609600" y="76200"/>
            <a:ext cx="8001000" cy="523875"/>
          </a:xfrm>
          <a:prstGeom prst="rect">
            <a:avLst/>
          </a:prstGeom>
          <a:noFill/>
          <a:ln w="9525">
            <a:noFill/>
            <a:miter lim="800000"/>
            <a:headEnd/>
            <a:tailEnd/>
          </a:ln>
        </p:spPr>
        <p:txBody>
          <a:bodyPr>
            <a:spAutoFit/>
          </a:bodyPr>
          <a:lstStyle/>
          <a:p>
            <a:pPr algn="ctr"/>
            <a:r>
              <a:rPr lang="en-US"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4</a:t>
            </a: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.5. SO SÁNH GIẢI THUẬT K-MEANS VÀ HAC</a:t>
            </a:r>
            <a:endParaRPr lang="en-US"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graphicFrame>
        <p:nvGraphicFramePr>
          <p:cNvPr id="7" name="Table 6"/>
          <p:cNvGraphicFramePr>
            <a:graphicFrameLocks noGrp="1"/>
          </p:cNvGraphicFramePr>
          <p:nvPr/>
        </p:nvGraphicFramePr>
        <p:xfrm>
          <a:off x="304800" y="701040"/>
          <a:ext cx="8610600" cy="5983478"/>
        </p:xfrm>
        <a:graphic>
          <a:graphicData uri="http://schemas.openxmlformats.org/drawingml/2006/table">
            <a:tbl>
              <a:tblPr firstRow="1" bandRow="1">
                <a:tableStyleId>{5C22544A-7EE6-4342-B048-85BDC9FD1C3A}</a:tableStyleId>
              </a:tblPr>
              <a:tblGrid>
                <a:gridCol w="4343400">
                  <a:extLst>
                    <a:ext uri="{9D8B030D-6E8A-4147-A177-3AD203B41FA5}">
                      <a16:colId xmlns:a16="http://schemas.microsoft.com/office/drawing/2014/main" val="20000"/>
                    </a:ext>
                  </a:extLst>
                </a:gridCol>
                <a:gridCol w="4267200">
                  <a:extLst>
                    <a:ext uri="{9D8B030D-6E8A-4147-A177-3AD203B41FA5}">
                      <a16:colId xmlns:a16="http://schemas.microsoft.com/office/drawing/2014/main" val="20001"/>
                    </a:ext>
                  </a:extLst>
                </a:gridCol>
              </a:tblGrid>
              <a:tr h="228600">
                <a:tc>
                  <a:txBody>
                    <a:bodyPr/>
                    <a:lstStyle/>
                    <a:p>
                      <a:pPr algn="ctr"/>
                      <a:r>
                        <a:rPr lang="en-US" sz="1300" dirty="0" smtClean="0">
                          <a:latin typeface="Arial" pitchFamily="34" charset="0"/>
                          <a:cs typeface="Arial" pitchFamily="34" charset="0"/>
                        </a:rPr>
                        <a:t>GIẢI THUẬT</a:t>
                      </a:r>
                      <a:r>
                        <a:rPr lang="en-US" sz="1300" baseline="0" dirty="0" smtClean="0">
                          <a:latin typeface="Arial" pitchFamily="34" charset="0"/>
                          <a:cs typeface="Arial" pitchFamily="34" charset="0"/>
                        </a:rPr>
                        <a:t> HAC</a:t>
                      </a:r>
                      <a:endParaRPr lang="en-US" sz="1300" dirty="0">
                        <a:latin typeface="Arial" pitchFamily="34" charset="0"/>
                        <a:cs typeface="Arial" pitchFamily="34" charset="0"/>
                      </a:endParaRPr>
                    </a:p>
                  </a:txBody>
                  <a:tcPr/>
                </a:tc>
                <a:tc>
                  <a:txBody>
                    <a:bodyPr/>
                    <a:lstStyle/>
                    <a:p>
                      <a:pPr algn="ctr"/>
                      <a:r>
                        <a:rPr lang="en-US" sz="1300" dirty="0" err="1" smtClean="0">
                          <a:latin typeface="Arial" pitchFamily="34" charset="0"/>
                          <a:cs typeface="Arial" pitchFamily="34" charset="0"/>
                        </a:rPr>
                        <a:t>GiẢI</a:t>
                      </a:r>
                      <a:r>
                        <a:rPr lang="en-US" sz="1300" dirty="0" smtClean="0">
                          <a:latin typeface="Arial" pitchFamily="34" charset="0"/>
                          <a:cs typeface="Arial" pitchFamily="34" charset="0"/>
                        </a:rPr>
                        <a:t> THUẬT</a:t>
                      </a:r>
                      <a:r>
                        <a:rPr lang="en-US" sz="1300" baseline="0" dirty="0" smtClean="0">
                          <a:latin typeface="Arial" pitchFamily="34" charset="0"/>
                          <a:cs typeface="Arial" pitchFamily="34" charset="0"/>
                        </a:rPr>
                        <a:t> K-MEANS</a:t>
                      </a:r>
                      <a:endParaRPr lang="en-US" sz="1300" dirty="0">
                        <a:latin typeface="Arial" pitchFamily="34" charset="0"/>
                        <a:cs typeface="Arial" pitchFamily="34" charset="0"/>
                      </a:endParaRPr>
                    </a:p>
                  </a:txBody>
                  <a:tcPr/>
                </a:tc>
                <a:extLst>
                  <a:ext uri="{0D108BD9-81ED-4DB2-BD59-A6C34878D82A}">
                    <a16:rowId xmlns:a16="http://schemas.microsoft.com/office/drawing/2014/main" val="10000"/>
                  </a:ext>
                </a:extLst>
              </a:tr>
              <a:tr h="1828800">
                <a:tc>
                  <a:txBody>
                    <a:bodyPr/>
                    <a:lstStyle/>
                    <a:p>
                      <a:pPr algn="just">
                        <a:lnSpc>
                          <a:spcPct val="101000"/>
                        </a:lnSpc>
                      </a:pPr>
                      <a:r>
                        <a:rPr lang="vi-VN" sz="1300" b="1" u="sng" dirty="0" smtClean="0">
                          <a:solidFill>
                            <a:srgbClr val="FF0000"/>
                          </a:solidFill>
                          <a:latin typeface="Arial" pitchFamily="34" charset="0"/>
                          <a:cs typeface="Arial" pitchFamily="34" charset="0"/>
                        </a:rPr>
                        <a:t>Độ phức tạp thuật toán</a:t>
                      </a:r>
                    </a:p>
                    <a:p>
                      <a:pPr marL="342000" indent="-342000" algn="just">
                        <a:lnSpc>
                          <a:spcPct val="101000"/>
                        </a:lnSpc>
                        <a:buFont typeface="Wingdings" pitchFamily="2" charset="2"/>
                        <a:buChar char="v"/>
                      </a:pPr>
                      <a:r>
                        <a:rPr lang="vi-VN" sz="1300" dirty="0" smtClean="0">
                          <a:latin typeface="Arial" pitchFamily="34" charset="0"/>
                          <a:cs typeface="Arial" pitchFamily="34" charset="0"/>
                        </a:rPr>
                        <a:t>Độ phức tạp thuật toán</a:t>
                      </a:r>
                      <a:r>
                        <a:rPr lang="en-US" sz="1300" dirty="0" smtClean="0">
                          <a:latin typeface="Arial" pitchFamily="34" charset="0"/>
                          <a:cs typeface="Arial" pitchFamily="34" charset="0"/>
                        </a:rPr>
                        <a:t> </a:t>
                      </a:r>
                      <a:r>
                        <a:rPr lang="en-US" sz="1300" dirty="0" err="1" smtClean="0">
                          <a:latin typeface="Arial" pitchFamily="34" charset="0"/>
                          <a:cs typeface="Arial" pitchFamily="34" charset="0"/>
                        </a:rPr>
                        <a:t>là</a:t>
                      </a:r>
                      <a:r>
                        <a:rPr lang="en-US" sz="1300" baseline="0" dirty="0" smtClean="0">
                          <a:latin typeface="Arial" pitchFamily="34" charset="0"/>
                          <a:cs typeface="Arial" pitchFamily="34" charset="0"/>
                        </a:rPr>
                        <a:t> O(N</a:t>
                      </a:r>
                      <a:r>
                        <a:rPr lang="en-US" sz="1300" baseline="30000" dirty="0" smtClean="0">
                          <a:latin typeface="Arial" pitchFamily="34" charset="0"/>
                          <a:cs typeface="Arial" pitchFamily="34" charset="0"/>
                        </a:rPr>
                        <a:t>2</a:t>
                      </a:r>
                      <a:r>
                        <a:rPr lang="en-US" sz="1300" baseline="0" dirty="0" smtClean="0">
                          <a:latin typeface="Arial" pitchFamily="34" charset="0"/>
                          <a:cs typeface="Arial" pitchFamily="34" charset="0"/>
                        </a:rPr>
                        <a:t>)</a:t>
                      </a:r>
                      <a:r>
                        <a:rPr lang="vi-VN" sz="1300" dirty="0" smtClean="0">
                          <a:latin typeface="Arial" pitchFamily="34" charset="0"/>
                          <a:cs typeface="Arial" pitchFamily="34" charset="0"/>
                        </a:rPr>
                        <a:t>  trong đó N là số </a:t>
                      </a:r>
                      <a:r>
                        <a:rPr lang="en-US" sz="1300" dirty="0" err="1" smtClean="0">
                          <a:latin typeface="Arial" pitchFamily="34" charset="0"/>
                          <a:cs typeface="Arial" pitchFamily="34" charset="0"/>
                        </a:rPr>
                        <a:t>đối</a:t>
                      </a:r>
                      <a:r>
                        <a:rPr lang="en-US" sz="1300" baseline="0" dirty="0" smtClean="0">
                          <a:latin typeface="Arial" pitchFamily="34" charset="0"/>
                          <a:cs typeface="Arial" pitchFamily="34" charset="0"/>
                        </a:rPr>
                        <a:t> </a:t>
                      </a:r>
                      <a:r>
                        <a:rPr lang="en-US" sz="1300" baseline="0" dirty="0" err="1" smtClean="0">
                          <a:latin typeface="Arial" pitchFamily="34" charset="0"/>
                          <a:cs typeface="Arial" pitchFamily="34" charset="0"/>
                        </a:rPr>
                        <a:t>tượng</a:t>
                      </a:r>
                      <a:r>
                        <a:rPr lang="en-US" sz="1300" baseline="0" dirty="0" smtClean="0">
                          <a:latin typeface="Arial" pitchFamily="34" charset="0"/>
                          <a:cs typeface="Arial" pitchFamily="34" charset="0"/>
                        </a:rPr>
                        <a:t> </a:t>
                      </a:r>
                      <a:r>
                        <a:rPr lang="vi-VN" sz="1300" dirty="0" smtClean="0">
                          <a:latin typeface="Arial" pitchFamily="34" charset="0"/>
                          <a:cs typeface="Arial" pitchFamily="34" charset="0"/>
                        </a:rPr>
                        <a:t>được phân cụm. </a:t>
                      </a:r>
                    </a:p>
                    <a:p>
                      <a:pPr algn="just">
                        <a:lnSpc>
                          <a:spcPct val="101000"/>
                        </a:lnSpc>
                      </a:pPr>
                      <a:r>
                        <a:rPr lang="vi-VN" sz="1300" b="1" u="sng" dirty="0" smtClean="0">
                          <a:solidFill>
                            <a:srgbClr val="FF0000"/>
                          </a:solidFill>
                          <a:latin typeface="Arial" pitchFamily="34" charset="0"/>
                          <a:cs typeface="Arial" pitchFamily="34" charset="0"/>
                        </a:rPr>
                        <a:t>Ưu, nhược điểm</a:t>
                      </a:r>
                    </a:p>
                    <a:p>
                      <a:pPr algn="just">
                        <a:lnSpc>
                          <a:spcPct val="101000"/>
                        </a:lnSpc>
                      </a:pPr>
                      <a:r>
                        <a:rPr lang="vi-VN" sz="1300" b="1" i="1" u="none" dirty="0" smtClean="0">
                          <a:solidFill>
                            <a:srgbClr val="0070C0"/>
                          </a:solidFill>
                          <a:latin typeface="Arial" pitchFamily="34" charset="0"/>
                          <a:cs typeface="Arial" pitchFamily="34" charset="0"/>
                        </a:rPr>
                        <a:t>Ưu điểm</a:t>
                      </a:r>
                      <a:r>
                        <a:rPr lang="vi-VN" sz="1300" dirty="0" smtClean="0">
                          <a:latin typeface="Arial" pitchFamily="34" charset="0"/>
                          <a:cs typeface="Arial" pitchFamily="34" charset="0"/>
                        </a:rPr>
                        <a:t>: </a:t>
                      </a:r>
                    </a:p>
                    <a:p>
                      <a:pPr marL="342000" indent="-342000" algn="just">
                        <a:lnSpc>
                          <a:spcPct val="101000"/>
                        </a:lnSpc>
                        <a:buFont typeface="Wingdings" pitchFamily="2" charset="2"/>
                        <a:buChar char="v"/>
                      </a:pPr>
                      <a:r>
                        <a:rPr lang="vi-VN" sz="1300" dirty="0" smtClean="0">
                          <a:latin typeface="Arial" pitchFamily="34" charset="0"/>
                          <a:cs typeface="Arial" pitchFamily="34" charset="0"/>
                        </a:rPr>
                        <a:t>Khái niệm đơn giản</a:t>
                      </a:r>
                      <a:r>
                        <a:rPr lang="en-US" sz="1300" dirty="0" smtClean="0">
                          <a:latin typeface="Arial" pitchFamily="34" charset="0"/>
                          <a:cs typeface="Arial" pitchFamily="34" charset="0"/>
                        </a:rPr>
                        <a:t>.</a:t>
                      </a:r>
                      <a:r>
                        <a:rPr lang="vi-VN" sz="1300" dirty="0" smtClean="0">
                          <a:latin typeface="Arial" pitchFamily="34" charset="0"/>
                          <a:cs typeface="Arial" pitchFamily="34" charset="0"/>
                        </a:rPr>
                        <a:t> </a:t>
                      </a:r>
                    </a:p>
                    <a:p>
                      <a:pPr marL="342000" indent="-342000" algn="just">
                        <a:lnSpc>
                          <a:spcPct val="101000"/>
                        </a:lnSpc>
                        <a:buFont typeface="Wingdings" pitchFamily="2" charset="2"/>
                        <a:buChar char="v"/>
                      </a:pPr>
                      <a:r>
                        <a:rPr lang="vi-VN" sz="1300" dirty="0" smtClean="0">
                          <a:latin typeface="Arial" pitchFamily="34" charset="0"/>
                          <a:cs typeface="Arial" pitchFamily="34" charset="0"/>
                        </a:rPr>
                        <a:t>Lý thuyết tốt</a:t>
                      </a:r>
                      <a:r>
                        <a:rPr lang="en-US" sz="1300" dirty="0" smtClean="0">
                          <a:latin typeface="Arial" pitchFamily="34" charset="0"/>
                          <a:cs typeface="Arial" pitchFamily="34" charset="0"/>
                        </a:rPr>
                        <a:t>.</a:t>
                      </a:r>
                      <a:r>
                        <a:rPr lang="vi-VN" sz="1300" dirty="0" smtClean="0">
                          <a:latin typeface="Arial" pitchFamily="34" charset="0"/>
                          <a:cs typeface="Arial" pitchFamily="34" charset="0"/>
                        </a:rPr>
                        <a:t> </a:t>
                      </a:r>
                    </a:p>
                    <a:p>
                      <a:pPr marL="342000" indent="-342000" algn="just">
                        <a:lnSpc>
                          <a:spcPct val="101000"/>
                        </a:lnSpc>
                        <a:buFont typeface="Wingdings" pitchFamily="2" charset="2"/>
                        <a:buChar char="v"/>
                      </a:pPr>
                      <a:r>
                        <a:rPr lang="vi-VN" sz="1300" dirty="0" smtClean="0">
                          <a:latin typeface="Arial" pitchFamily="34" charset="0"/>
                          <a:cs typeface="Arial" pitchFamily="34" charset="0"/>
                        </a:rPr>
                        <a:t>Khi cụm được trộn hay tách thì quyết định là vĩnh cửu vì thế các phương pháp khác nhau cần được xem xét được rút giảm</a:t>
                      </a:r>
                      <a:r>
                        <a:rPr lang="en-US" sz="1300" dirty="0" smtClean="0">
                          <a:latin typeface="Arial" pitchFamily="34" charset="0"/>
                          <a:cs typeface="Arial" pitchFamily="34" charset="0"/>
                        </a:rPr>
                        <a:t>.</a:t>
                      </a:r>
                      <a:endParaRPr lang="vi-VN" sz="1300" dirty="0" smtClean="0">
                        <a:latin typeface="Arial" pitchFamily="34" charset="0"/>
                        <a:cs typeface="Arial" pitchFamily="34" charset="0"/>
                      </a:endParaRPr>
                    </a:p>
                    <a:p>
                      <a:pPr algn="just">
                        <a:lnSpc>
                          <a:spcPct val="101000"/>
                        </a:lnSpc>
                      </a:pPr>
                      <a:r>
                        <a:rPr lang="vi-VN" sz="1300" b="1" i="1" dirty="0" smtClean="0">
                          <a:solidFill>
                            <a:srgbClr val="0070C0"/>
                          </a:solidFill>
                          <a:latin typeface="Arial" pitchFamily="34" charset="0"/>
                          <a:cs typeface="Arial" pitchFamily="34" charset="0"/>
                        </a:rPr>
                        <a:t>Nhược điểm</a:t>
                      </a:r>
                      <a:r>
                        <a:rPr lang="en-US" sz="1300" b="0" i="0" dirty="0" smtClean="0">
                          <a:latin typeface="Arial" pitchFamily="34" charset="0"/>
                          <a:cs typeface="Arial" pitchFamily="34" charset="0"/>
                        </a:rPr>
                        <a:t>:</a:t>
                      </a:r>
                      <a:r>
                        <a:rPr lang="vi-VN" sz="1300" b="1" i="0" dirty="0" smtClean="0">
                          <a:latin typeface="Arial" pitchFamily="34" charset="0"/>
                          <a:cs typeface="Arial" pitchFamily="34" charset="0"/>
                        </a:rPr>
                        <a:t> </a:t>
                      </a:r>
                    </a:p>
                    <a:p>
                      <a:pPr marL="342900" indent="-342900" algn="just">
                        <a:lnSpc>
                          <a:spcPct val="101000"/>
                        </a:lnSpc>
                        <a:buFont typeface="Wingdings" pitchFamily="2" charset="2"/>
                        <a:buChar char="v"/>
                      </a:pPr>
                      <a:r>
                        <a:rPr lang="vi-VN" sz="1300" dirty="0" smtClean="0">
                          <a:latin typeface="Arial" pitchFamily="34" charset="0"/>
                          <a:cs typeface="Arial" pitchFamily="34" charset="0"/>
                        </a:rPr>
                        <a:t>Quyết  định trộn tách các cụm là vĩnh cửu nên </a:t>
                      </a:r>
                      <a:r>
                        <a:rPr lang="en-US" sz="1300" dirty="0" err="1" smtClean="0">
                          <a:latin typeface="Arial" pitchFamily="34" charset="0"/>
                          <a:cs typeface="Arial" pitchFamily="34" charset="0"/>
                        </a:rPr>
                        <a:t>thuật</a:t>
                      </a:r>
                      <a:r>
                        <a:rPr lang="en-US" sz="1300" baseline="0" dirty="0" smtClean="0">
                          <a:latin typeface="Arial" pitchFamily="34" charset="0"/>
                          <a:cs typeface="Arial" pitchFamily="34" charset="0"/>
                        </a:rPr>
                        <a:t> </a:t>
                      </a:r>
                      <a:r>
                        <a:rPr lang="en-US" sz="1300" baseline="0" dirty="0" err="1" smtClean="0">
                          <a:latin typeface="Arial" pitchFamily="34" charset="0"/>
                          <a:cs typeface="Arial" pitchFamily="34" charset="0"/>
                        </a:rPr>
                        <a:t>toán</a:t>
                      </a:r>
                      <a:r>
                        <a:rPr lang="en-US" sz="1300" baseline="0" dirty="0" smtClean="0">
                          <a:latin typeface="Arial" pitchFamily="34" charset="0"/>
                          <a:cs typeface="Arial" pitchFamily="34" charset="0"/>
                        </a:rPr>
                        <a:t> </a:t>
                      </a:r>
                      <a:r>
                        <a:rPr lang="vi-VN" sz="1300" dirty="0" smtClean="0">
                          <a:latin typeface="Arial" pitchFamily="34" charset="0"/>
                          <a:cs typeface="Arial" pitchFamily="34" charset="0"/>
                        </a:rPr>
                        <a:t>không có tính quay lui, nếu có quyết định sai thì không thể khắc phục lại. </a:t>
                      </a:r>
                    </a:p>
                    <a:p>
                      <a:pPr marL="342900" indent="-342900" algn="just">
                        <a:lnSpc>
                          <a:spcPct val="101000"/>
                        </a:lnSpc>
                        <a:buFont typeface="Wingdings" pitchFamily="2" charset="2"/>
                        <a:buChar char="v"/>
                      </a:pPr>
                      <a:r>
                        <a:rPr lang="vi-VN" sz="1300" dirty="0" smtClean="0">
                          <a:latin typeface="Arial" pitchFamily="34" charset="0"/>
                          <a:cs typeface="Arial" pitchFamily="34" charset="0"/>
                        </a:rPr>
                        <a:t>Độ phức tạp thuật toán cao, thời gian thực hiện phân cụm lâu. </a:t>
                      </a:r>
                    </a:p>
                    <a:p>
                      <a:pPr algn="just">
                        <a:lnSpc>
                          <a:spcPct val="101000"/>
                        </a:lnSpc>
                      </a:pPr>
                      <a:r>
                        <a:rPr lang="vi-VN" sz="1300" b="1" i="0" u="sng" dirty="0" smtClean="0">
                          <a:solidFill>
                            <a:srgbClr val="FF0000"/>
                          </a:solidFill>
                          <a:latin typeface="Arial" pitchFamily="34" charset="0"/>
                          <a:cs typeface="Arial" pitchFamily="34" charset="0"/>
                        </a:rPr>
                        <a:t>Áp dụng tạo cây phân cấp</a:t>
                      </a:r>
                    </a:p>
                    <a:p>
                      <a:pPr marL="342000" indent="-342000" algn="just">
                        <a:lnSpc>
                          <a:spcPct val="101000"/>
                        </a:lnSpc>
                        <a:buFont typeface="Wingdings" pitchFamily="2" charset="2"/>
                        <a:buChar char="v"/>
                      </a:pPr>
                      <a:r>
                        <a:rPr lang="vi-VN" sz="1300" dirty="0" smtClean="0">
                          <a:latin typeface="Arial" pitchFamily="34" charset="0"/>
                          <a:cs typeface="Arial" pitchFamily="34" charset="0"/>
                        </a:rPr>
                        <a:t>Thuật toán tạo ra cây phân cấp ngay trong quá trình phân cụm.</a:t>
                      </a:r>
                      <a:endParaRPr lang="en-US" sz="1300" dirty="0">
                        <a:latin typeface="Arial" pitchFamily="34" charset="0"/>
                        <a:cs typeface="Arial" pitchFamily="34" charset="0"/>
                      </a:endParaRPr>
                    </a:p>
                  </a:txBody>
                  <a:tcPr/>
                </a:tc>
                <a:tc>
                  <a:txBody>
                    <a:bodyPr/>
                    <a:lstStyle/>
                    <a:p>
                      <a:pPr>
                        <a:lnSpc>
                          <a:spcPct val="101000"/>
                        </a:lnSpc>
                      </a:pPr>
                      <a:r>
                        <a:rPr lang="vi-VN" sz="1300" b="1" u="sng" dirty="0" smtClean="0">
                          <a:solidFill>
                            <a:srgbClr val="FF0000"/>
                          </a:solidFill>
                          <a:latin typeface="Arial" pitchFamily="34" charset="0"/>
                          <a:cs typeface="Arial" pitchFamily="34" charset="0"/>
                        </a:rPr>
                        <a:t>Độ phức tạp thuật toán</a:t>
                      </a:r>
                    </a:p>
                    <a:p>
                      <a:pPr marL="342000" indent="-342000" algn="just">
                        <a:lnSpc>
                          <a:spcPct val="101000"/>
                        </a:lnSpc>
                        <a:buFont typeface="Wingdings" pitchFamily="2" charset="2"/>
                        <a:buChar char="v"/>
                      </a:pPr>
                      <a:r>
                        <a:rPr lang="vi-VN" sz="1300" dirty="0" smtClean="0">
                          <a:latin typeface="Arial" pitchFamily="34" charset="0"/>
                          <a:cs typeface="Arial" pitchFamily="34" charset="0"/>
                        </a:rPr>
                        <a:t>Độ phức tạp thuật toán </a:t>
                      </a:r>
                      <a:r>
                        <a:rPr lang="en-US" sz="1300" dirty="0" smtClean="0">
                          <a:latin typeface="Arial" pitchFamily="34" charset="0"/>
                          <a:cs typeface="Arial" pitchFamily="34" charset="0"/>
                        </a:rPr>
                        <a:t>O(</a:t>
                      </a:r>
                      <a:r>
                        <a:rPr lang="en-US" sz="1300" dirty="0" err="1" smtClean="0">
                          <a:latin typeface="Arial" pitchFamily="34" charset="0"/>
                          <a:cs typeface="Arial" pitchFamily="34" charset="0"/>
                        </a:rPr>
                        <a:t>NkT</a:t>
                      </a:r>
                      <a:r>
                        <a:rPr lang="en-US" sz="1300" dirty="0" smtClean="0">
                          <a:latin typeface="Arial" pitchFamily="34" charset="0"/>
                          <a:cs typeface="Arial" pitchFamily="34" charset="0"/>
                        </a:rPr>
                        <a:t>)</a:t>
                      </a:r>
                      <a:r>
                        <a:rPr lang="vi-VN" sz="1300" dirty="0" smtClean="0">
                          <a:latin typeface="Arial" pitchFamily="34" charset="0"/>
                          <a:cs typeface="Arial" pitchFamily="34" charset="0"/>
                        </a:rPr>
                        <a:t> trong đó N là số </a:t>
                      </a:r>
                      <a:r>
                        <a:rPr lang="en-US" sz="1300" dirty="0" err="1" smtClean="0">
                          <a:latin typeface="Arial" pitchFamily="34" charset="0"/>
                          <a:cs typeface="Arial" pitchFamily="34" charset="0"/>
                        </a:rPr>
                        <a:t>đối</a:t>
                      </a:r>
                      <a:r>
                        <a:rPr lang="en-US" sz="1300" baseline="0" dirty="0" smtClean="0">
                          <a:latin typeface="Arial" pitchFamily="34" charset="0"/>
                          <a:cs typeface="Arial" pitchFamily="34" charset="0"/>
                        </a:rPr>
                        <a:t> </a:t>
                      </a:r>
                      <a:r>
                        <a:rPr lang="en-US" sz="1300" baseline="0" dirty="0" err="1" smtClean="0">
                          <a:latin typeface="Arial" pitchFamily="34" charset="0"/>
                          <a:cs typeface="Arial" pitchFamily="34" charset="0"/>
                        </a:rPr>
                        <a:t>tượng</a:t>
                      </a:r>
                      <a:r>
                        <a:rPr lang="en-US" sz="1300" baseline="0" dirty="0" smtClean="0">
                          <a:latin typeface="Arial" pitchFamily="34" charset="0"/>
                          <a:cs typeface="Arial" pitchFamily="34" charset="0"/>
                        </a:rPr>
                        <a:t> </a:t>
                      </a:r>
                      <a:r>
                        <a:rPr lang="vi-VN" sz="1300" dirty="0" smtClean="0">
                          <a:latin typeface="Arial" pitchFamily="34" charset="0"/>
                          <a:cs typeface="Arial" pitchFamily="34" charset="0"/>
                        </a:rPr>
                        <a:t>được phân cụm, k số</a:t>
                      </a:r>
                      <a:r>
                        <a:rPr lang="en-US" sz="1300" dirty="0" smtClean="0">
                          <a:latin typeface="Arial" pitchFamily="34" charset="0"/>
                          <a:cs typeface="Arial" pitchFamily="34" charset="0"/>
                        </a:rPr>
                        <a:t> </a:t>
                      </a:r>
                      <a:r>
                        <a:rPr lang="vi-VN" sz="1300" dirty="0" smtClean="0">
                          <a:latin typeface="Arial" pitchFamily="34" charset="0"/>
                          <a:cs typeface="Arial" pitchFamily="34" charset="0"/>
                        </a:rPr>
                        <a:t>cụm và T là số vòng lặp trong quá trình phân cụm. </a:t>
                      </a:r>
                    </a:p>
                    <a:p>
                      <a:pPr marL="342000" indent="-342000" algn="just">
                        <a:lnSpc>
                          <a:spcPct val="101000"/>
                        </a:lnSpc>
                        <a:buFont typeface="Wingdings" pitchFamily="2" charset="2"/>
                        <a:buChar char="v"/>
                      </a:pPr>
                      <a:r>
                        <a:rPr lang="en-US" sz="1300" dirty="0" err="1" smtClean="0">
                          <a:latin typeface="Arial" pitchFamily="34" charset="0"/>
                          <a:cs typeface="Arial" pitchFamily="34" charset="0"/>
                        </a:rPr>
                        <a:t>Thường</a:t>
                      </a:r>
                      <a:r>
                        <a:rPr lang="en-US" sz="1300" baseline="0" dirty="0" smtClean="0">
                          <a:latin typeface="Arial" pitchFamily="34" charset="0"/>
                          <a:cs typeface="Arial" pitchFamily="34" charset="0"/>
                        </a:rPr>
                        <a:t> </a:t>
                      </a:r>
                      <a:r>
                        <a:rPr lang="en-US" sz="1300" dirty="0" smtClean="0">
                          <a:latin typeface="Arial" pitchFamily="34" charset="0"/>
                          <a:cs typeface="Arial" pitchFamily="34" charset="0"/>
                        </a:rPr>
                        <a:t>T,</a:t>
                      </a:r>
                      <a:r>
                        <a:rPr lang="vi-VN" sz="1300" dirty="0" smtClean="0">
                          <a:latin typeface="Arial" pitchFamily="34" charset="0"/>
                          <a:cs typeface="Arial" pitchFamily="34" charset="0"/>
                        </a:rPr>
                        <a:t> k </a:t>
                      </a:r>
                      <a:r>
                        <a:rPr lang="en-US" sz="1300" dirty="0" smtClean="0">
                          <a:latin typeface="Arial" pitchFamily="34" charset="0"/>
                          <a:cs typeface="Arial" pitchFamily="34" charset="0"/>
                        </a:rPr>
                        <a:t>&lt;&lt;</a:t>
                      </a:r>
                      <a:r>
                        <a:rPr lang="vi-VN" sz="1300" dirty="0" smtClean="0">
                          <a:latin typeface="Arial" pitchFamily="34" charset="0"/>
                          <a:cs typeface="Arial" pitchFamily="34" charset="0"/>
                        </a:rPr>
                        <a:t> N nên ta có thể coi độ phức tạp của thuật toán là </a:t>
                      </a:r>
                      <a:r>
                        <a:rPr lang="en-US" sz="1300" dirty="0" smtClean="0">
                          <a:latin typeface="Arial" pitchFamily="34" charset="0"/>
                          <a:cs typeface="Arial" pitchFamily="34" charset="0"/>
                        </a:rPr>
                        <a:t>O(N).</a:t>
                      </a:r>
                      <a:endParaRPr lang="vi-VN" sz="1300" dirty="0" smtClean="0">
                        <a:latin typeface="Arial" pitchFamily="34" charset="0"/>
                        <a:cs typeface="Arial" pitchFamily="34" charset="0"/>
                      </a:endParaRPr>
                    </a:p>
                    <a:p>
                      <a:pPr algn="just">
                        <a:lnSpc>
                          <a:spcPct val="101000"/>
                        </a:lnSpc>
                      </a:pPr>
                      <a:r>
                        <a:rPr lang="vi-VN" sz="1300" b="1" u="sng" dirty="0" smtClean="0">
                          <a:solidFill>
                            <a:srgbClr val="FF0000"/>
                          </a:solidFill>
                          <a:latin typeface="Arial" pitchFamily="34" charset="0"/>
                          <a:cs typeface="Arial" pitchFamily="34" charset="0"/>
                        </a:rPr>
                        <a:t>Ưu, nhược điểm</a:t>
                      </a:r>
                    </a:p>
                    <a:p>
                      <a:pPr algn="just">
                        <a:lnSpc>
                          <a:spcPct val="101000"/>
                        </a:lnSpc>
                      </a:pPr>
                      <a:r>
                        <a:rPr lang="vi-VN" sz="1300" b="1" i="1" dirty="0" smtClean="0">
                          <a:solidFill>
                            <a:srgbClr val="0070C0"/>
                          </a:solidFill>
                          <a:latin typeface="Arial" pitchFamily="34" charset="0"/>
                          <a:cs typeface="Arial" pitchFamily="34" charset="0"/>
                        </a:rPr>
                        <a:t>Ưu điểm</a:t>
                      </a:r>
                      <a:r>
                        <a:rPr lang="vi-VN" sz="1300" dirty="0" smtClean="0">
                          <a:latin typeface="Arial" pitchFamily="34" charset="0"/>
                          <a:cs typeface="Arial" pitchFamily="34" charset="0"/>
                        </a:rPr>
                        <a:t>: </a:t>
                      </a:r>
                    </a:p>
                    <a:p>
                      <a:pPr marL="342000" indent="-342000" algn="just">
                        <a:lnSpc>
                          <a:spcPct val="101000"/>
                        </a:lnSpc>
                        <a:buFont typeface="Wingdings" pitchFamily="2" charset="2"/>
                        <a:buChar char="v"/>
                      </a:pPr>
                      <a:r>
                        <a:rPr lang="vi-VN" sz="1300" dirty="0" smtClean="0">
                          <a:latin typeface="Arial" pitchFamily="34" charset="0"/>
                          <a:cs typeface="Arial" pitchFamily="34" charset="0"/>
                        </a:rPr>
                        <a:t>Tính mở rộng cao, phù hợp với lượng dữ liệu lớn</a:t>
                      </a:r>
                      <a:r>
                        <a:rPr lang="en-US" sz="1300" dirty="0" smtClean="0">
                          <a:latin typeface="Arial" pitchFamily="34" charset="0"/>
                          <a:cs typeface="Arial" pitchFamily="34" charset="0"/>
                        </a:rPr>
                        <a:t>.</a:t>
                      </a:r>
                      <a:r>
                        <a:rPr lang="vi-VN" sz="1300" dirty="0" smtClean="0">
                          <a:latin typeface="Arial" pitchFamily="34" charset="0"/>
                          <a:cs typeface="Arial" pitchFamily="34" charset="0"/>
                        </a:rPr>
                        <a:t> </a:t>
                      </a:r>
                    </a:p>
                    <a:p>
                      <a:pPr marL="342000" indent="-342000" algn="just">
                        <a:lnSpc>
                          <a:spcPct val="101000"/>
                        </a:lnSpc>
                        <a:buFont typeface="Wingdings" pitchFamily="2" charset="2"/>
                        <a:buChar char="v"/>
                      </a:pPr>
                      <a:r>
                        <a:rPr lang="en-US" sz="1300" dirty="0" smtClean="0">
                          <a:latin typeface="Arial" pitchFamily="34" charset="0"/>
                          <a:cs typeface="Arial" pitchFamily="34" charset="0"/>
                        </a:rPr>
                        <a:t>T</a:t>
                      </a:r>
                      <a:r>
                        <a:rPr lang="vi-VN" sz="1300" dirty="0" smtClean="0">
                          <a:latin typeface="Arial" pitchFamily="34" charset="0"/>
                          <a:cs typeface="Arial" pitchFamily="34" charset="0"/>
                        </a:rPr>
                        <a:t>hời gian thực hiện thuật toán ít</a:t>
                      </a:r>
                      <a:r>
                        <a:rPr lang="en-US" sz="1300" dirty="0" smtClean="0">
                          <a:latin typeface="Arial" pitchFamily="34" charset="0"/>
                          <a:cs typeface="Arial" pitchFamily="34" charset="0"/>
                        </a:rPr>
                        <a:t>.</a:t>
                      </a:r>
                      <a:r>
                        <a:rPr lang="vi-VN" sz="1300" dirty="0" smtClean="0">
                          <a:latin typeface="Arial" pitchFamily="34" charset="0"/>
                          <a:cs typeface="Arial" pitchFamily="34" charset="0"/>
                        </a:rPr>
                        <a:t> </a:t>
                      </a:r>
                    </a:p>
                    <a:p>
                      <a:pPr marL="342000" indent="-342000" algn="just">
                        <a:lnSpc>
                          <a:spcPct val="101000"/>
                        </a:lnSpc>
                        <a:buFont typeface="Wingdings" pitchFamily="2" charset="2"/>
                        <a:buChar char="v"/>
                      </a:pPr>
                      <a:r>
                        <a:rPr lang="vi-VN" sz="1300" dirty="0" smtClean="0">
                          <a:latin typeface="Arial" pitchFamily="34" charset="0"/>
                          <a:cs typeface="Arial" pitchFamily="34" charset="0"/>
                        </a:rPr>
                        <a:t>Kết thúc ở điểm tối ưu cục bộ, có thể dùng thuật toán di truyền để tìm tối ưu toàn cục. </a:t>
                      </a:r>
                      <a:endParaRPr lang="en-US" sz="1300" dirty="0" smtClean="0">
                        <a:latin typeface="Arial" pitchFamily="34" charset="0"/>
                        <a:cs typeface="Arial" pitchFamily="34" charset="0"/>
                      </a:endParaRPr>
                    </a:p>
                    <a:p>
                      <a:pPr>
                        <a:lnSpc>
                          <a:spcPct val="101000"/>
                        </a:lnSpc>
                      </a:pPr>
                      <a:r>
                        <a:rPr lang="vi-VN" sz="1300" b="1" i="1" dirty="0" smtClean="0">
                          <a:solidFill>
                            <a:srgbClr val="0070C0"/>
                          </a:solidFill>
                          <a:latin typeface="Arial" pitchFamily="34" charset="0"/>
                          <a:cs typeface="Arial" pitchFamily="34" charset="0"/>
                        </a:rPr>
                        <a:t>Nhược điểm</a:t>
                      </a:r>
                      <a:r>
                        <a:rPr lang="en-US" sz="1300" b="0" dirty="0" smtClean="0">
                          <a:latin typeface="Arial" pitchFamily="34" charset="0"/>
                          <a:cs typeface="Arial" pitchFamily="34" charset="0"/>
                        </a:rPr>
                        <a:t>:</a:t>
                      </a:r>
                      <a:endParaRPr lang="vi-VN" sz="1300" b="0" dirty="0" smtClean="0">
                        <a:latin typeface="Arial" pitchFamily="34" charset="0"/>
                        <a:cs typeface="Arial" pitchFamily="34" charset="0"/>
                      </a:endParaRPr>
                    </a:p>
                    <a:p>
                      <a:pPr marL="342000" indent="-342000" algn="just">
                        <a:lnSpc>
                          <a:spcPct val="101000"/>
                        </a:lnSpc>
                        <a:buFont typeface="Wingdings" pitchFamily="2" charset="2"/>
                        <a:buChar char="v"/>
                      </a:pPr>
                      <a:r>
                        <a:rPr lang="vi-VN" sz="1300" dirty="0" smtClean="0">
                          <a:latin typeface="Arial" pitchFamily="34" charset="0"/>
                          <a:cs typeface="Arial" pitchFamily="34" charset="0"/>
                        </a:rPr>
                        <a:t>Cần chỉ định trước k cụm</a:t>
                      </a:r>
                      <a:r>
                        <a:rPr lang="en-US" sz="1300" dirty="0" smtClean="0">
                          <a:latin typeface="Arial" pitchFamily="34" charset="0"/>
                          <a:cs typeface="Arial" pitchFamily="34" charset="0"/>
                        </a:rPr>
                        <a:t>.</a:t>
                      </a:r>
                      <a:r>
                        <a:rPr lang="vi-VN" sz="1300" dirty="0" smtClean="0">
                          <a:latin typeface="Arial" pitchFamily="34" charset="0"/>
                          <a:cs typeface="Arial" pitchFamily="34" charset="0"/>
                        </a:rPr>
                        <a:t> </a:t>
                      </a:r>
                    </a:p>
                    <a:p>
                      <a:pPr marL="342000" indent="-342000" algn="just">
                        <a:lnSpc>
                          <a:spcPct val="101000"/>
                        </a:lnSpc>
                        <a:buFont typeface="Wingdings" pitchFamily="2" charset="2"/>
                        <a:buChar char="v"/>
                      </a:pPr>
                      <a:r>
                        <a:rPr lang="vi-VN" sz="1300" dirty="0" smtClean="0">
                          <a:latin typeface="Arial" pitchFamily="34" charset="0"/>
                          <a:cs typeface="Arial" pitchFamily="34" charset="0"/>
                        </a:rPr>
                        <a:t>Không thể xử lý dữ liệu chuỗi và ngoại lệ. </a:t>
                      </a:r>
                    </a:p>
                    <a:p>
                      <a:pPr marL="342000" indent="-342000" algn="just">
                        <a:lnSpc>
                          <a:spcPct val="101000"/>
                        </a:lnSpc>
                        <a:buFont typeface="Wingdings" pitchFamily="2" charset="2"/>
                        <a:buChar char="v"/>
                      </a:pPr>
                      <a:r>
                        <a:rPr lang="vi-VN" sz="1300" dirty="0" smtClean="0">
                          <a:latin typeface="Arial" pitchFamily="34" charset="0"/>
                          <a:cs typeface="Arial" pitchFamily="34" charset="0"/>
                        </a:rPr>
                        <a:t>Không phù hợp với miền dữ liệu không lồi hay cụm có kích thước khác nhau. </a:t>
                      </a:r>
                    </a:p>
                    <a:p>
                      <a:pPr marL="342000" indent="-342000" algn="just">
                        <a:lnSpc>
                          <a:spcPct val="101000"/>
                        </a:lnSpc>
                        <a:buFont typeface="Wingdings" pitchFamily="2" charset="2"/>
                        <a:buChar char="v"/>
                      </a:pPr>
                      <a:r>
                        <a:rPr lang="vi-VN" sz="1300" dirty="0" smtClean="0">
                          <a:latin typeface="Arial" pitchFamily="34" charset="0"/>
                          <a:cs typeface="Arial" pitchFamily="34" charset="0"/>
                        </a:rPr>
                        <a:t>Chỉ thực hiện tốt khi xác định được trị số trung bình của các đối tượng. </a:t>
                      </a:r>
                    </a:p>
                    <a:p>
                      <a:pPr>
                        <a:lnSpc>
                          <a:spcPct val="101000"/>
                        </a:lnSpc>
                      </a:pPr>
                      <a:r>
                        <a:rPr lang="vi-VN" sz="1300" b="1" u="sng" dirty="0" smtClean="0">
                          <a:solidFill>
                            <a:srgbClr val="FF0000"/>
                          </a:solidFill>
                          <a:latin typeface="Arial" pitchFamily="34" charset="0"/>
                          <a:cs typeface="Arial" pitchFamily="34" charset="0"/>
                        </a:rPr>
                        <a:t>Áp dụng tạo cây phân cấp</a:t>
                      </a:r>
                    </a:p>
                    <a:p>
                      <a:pPr marL="342000" indent="-342000" algn="just">
                        <a:lnSpc>
                          <a:spcPct val="101000"/>
                        </a:lnSpc>
                        <a:buFont typeface="Wingdings" pitchFamily="2" charset="2"/>
                        <a:buChar char="v"/>
                      </a:pPr>
                      <a:r>
                        <a:rPr lang="vi-VN" sz="1300" dirty="0" smtClean="0">
                          <a:latin typeface="Arial" pitchFamily="34" charset="0"/>
                          <a:cs typeface="Arial" pitchFamily="34" charset="0"/>
                        </a:rPr>
                        <a:t>Tạo ra cây phân cấp từng bước một. </a:t>
                      </a:r>
                      <a:endParaRPr lang="en-US" sz="1300" dirty="0" smtClean="0">
                        <a:latin typeface="Arial" pitchFamily="34" charset="0"/>
                        <a:cs typeface="Arial" pitchFamily="34" charset="0"/>
                      </a:endParaRPr>
                    </a:p>
                    <a:p>
                      <a:pPr marL="342000" indent="-342000" algn="just">
                        <a:lnSpc>
                          <a:spcPct val="101000"/>
                        </a:lnSpc>
                        <a:buFont typeface="Wingdings" pitchFamily="2" charset="2"/>
                        <a:buChar char="v"/>
                      </a:pPr>
                      <a:r>
                        <a:rPr lang="vi-VN" sz="1300" dirty="0" smtClean="0">
                          <a:latin typeface="Arial" pitchFamily="34" charset="0"/>
                          <a:cs typeface="Arial" pitchFamily="34" charset="0"/>
                        </a:rPr>
                        <a:t>Tạo cây phân cấp ở mức một sau khi tiến hành phân cụm lần một bộ dữ liệu lớn.</a:t>
                      </a:r>
                      <a:endParaRPr lang="en-US" sz="1300" dirty="0" smtClean="0">
                        <a:latin typeface="Arial" pitchFamily="34" charset="0"/>
                        <a:cs typeface="Arial" pitchFamily="34" charset="0"/>
                      </a:endParaRPr>
                    </a:p>
                    <a:p>
                      <a:pPr marL="342000" indent="-342000" algn="just">
                        <a:lnSpc>
                          <a:spcPct val="101000"/>
                        </a:lnSpc>
                        <a:buFont typeface="Wingdings" pitchFamily="2" charset="2"/>
                        <a:buChar char="v"/>
                      </a:pPr>
                      <a:r>
                        <a:rPr lang="vi-VN" sz="1300" dirty="0" smtClean="0">
                          <a:latin typeface="Arial" pitchFamily="34" charset="0"/>
                          <a:cs typeface="Arial" pitchFamily="34" charset="0"/>
                        </a:rPr>
                        <a:t>Tiếp tục tạo chủ đề mức hai và các mức sau sau</a:t>
                      </a:r>
                      <a:r>
                        <a:rPr lang="en-US" sz="1300" dirty="0" smtClean="0">
                          <a:latin typeface="Arial" pitchFamily="34" charset="0"/>
                          <a:cs typeface="Arial" pitchFamily="34" charset="0"/>
                        </a:rPr>
                        <a:t> </a:t>
                      </a:r>
                      <a:r>
                        <a:rPr lang="vi-VN" sz="1300" dirty="0" smtClean="0">
                          <a:latin typeface="Arial" pitchFamily="34" charset="0"/>
                          <a:cs typeface="Arial" pitchFamily="34" charset="0"/>
                        </a:rPr>
                        <a:t>khi tiếp tục tiến hành phân cụm cho bộ dữ liệu thuộc từng chủ đề con. </a:t>
                      </a:r>
                      <a:endParaRPr lang="en-US" sz="1300" dirty="0" smtClean="0">
                        <a:latin typeface="Arial" pitchFamily="34" charset="0"/>
                        <a:cs typeface="Arial" pitchFamily="34" charset="0"/>
                      </a:endParaRPr>
                    </a:p>
                    <a:p>
                      <a:pPr marL="342000" indent="-342000" algn="just">
                        <a:lnSpc>
                          <a:spcPct val="101000"/>
                        </a:lnSpc>
                        <a:buFont typeface="Wingdings" pitchFamily="2" charset="2"/>
                        <a:buChar char="v"/>
                      </a:pPr>
                      <a:r>
                        <a:rPr lang="vi-VN" sz="1300" dirty="0" smtClean="0">
                          <a:latin typeface="Arial" pitchFamily="34" charset="0"/>
                          <a:cs typeface="Arial" pitchFamily="34" charset="0"/>
                        </a:rPr>
                        <a:t>Cây phân cấp</a:t>
                      </a:r>
                      <a:r>
                        <a:rPr lang="en-US" sz="1300" dirty="0" smtClean="0">
                          <a:latin typeface="Arial" pitchFamily="34" charset="0"/>
                          <a:cs typeface="Arial" pitchFamily="34" charset="0"/>
                        </a:rPr>
                        <a:t> </a:t>
                      </a:r>
                      <a:r>
                        <a:rPr lang="vi-VN" sz="1300" dirty="0" smtClean="0">
                          <a:latin typeface="Arial" pitchFamily="34" charset="0"/>
                          <a:cs typeface="Arial" pitchFamily="34" charset="0"/>
                        </a:rPr>
                        <a:t>được tạo ra bằng cách kết hợp các lần tiến hành phân cụm. </a:t>
                      </a:r>
                      <a:endParaRPr lang="en-US" sz="1300" dirty="0">
                        <a:latin typeface="Arial" pitchFamily="34" charset="0"/>
                        <a:cs typeface="Arial" pitchFamily="34" charset="0"/>
                      </a:endParaRPr>
                    </a:p>
                  </a:txBody>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73A9276-7146-4170-8D10-C5BB2251BA46}" type="slidenum">
              <a:rPr lang="en-US" smtClean="0"/>
              <a:pPr>
                <a:defRPr/>
              </a:pPr>
              <a:t>32</a:t>
            </a:fld>
            <a:endParaRPr lang="en-US"/>
          </a:p>
        </p:txBody>
      </p:sp>
      <p:sp>
        <p:nvSpPr>
          <p:cNvPr id="5" name="TextBox 4"/>
          <p:cNvSpPr txBox="1">
            <a:spLocks noChangeArrowheads="1"/>
          </p:cNvSpPr>
          <p:nvPr/>
        </p:nvSpPr>
        <p:spPr bwMode="auto">
          <a:xfrm>
            <a:off x="609600" y="76200"/>
            <a:ext cx="8001000" cy="954107"/>
          </a:xfrm>
          <a:prstGeom prst="rect">
            <a:avLst/>
          </a:prstGeom>
          <a:noFill/>
          <a:ln w="9525">
            <a:noFill/>
            <a:miter lim="800000"/>
            <a:headEnd/>
            <a:tailEnd/>
          </a:ln>
        </p:spPr>
        <p:txBody>
          <a:bodyPr>
            <a:spAutoFit/>
          </a:bodyPr>
          <a:lstStyle/>
          <a:p>
            <a:pPr algn="ctr"/>
            <a:r>
              <a:rPr lang="en-US"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4</a:t>
            </a: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.6. PHÂN CỤM DỮ LIỆU VỚI PHẦN MỀM WEKA</a:t>
            </a:r>
            <a:endParaRPr lang="en-US"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981200"/>
            <a:ext cx="6400800" cy="4413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293370" y="1476465"/>
            <a:ext cx="5791200" cy="400110"/>
          </a:xfrm>
          <a:prstGeom prst="rect">
            <a:avLst/>
          </a:prstGeom>
          <a:noFill/>
        </p:spPr>
        <p:txBody>
          <a:bodyPr wrap="square" rtlCol="0">
            <a:spAutoFit/>
          </a:bodyPr>
          <a:lstStyle/>
          <a:p>
            <a:r>
              <a:rPr lang="en-US" sz="2000" b="1" dirty="0" err="1" smtClean="0"/>
              <a:t>Khởi</a:t>
            </a:r>
            <a:r>
              <a:rPr lang="en-US" sz="2000" b="1" dirty="0" smtClean="0"/>
              <a:t> </a:t>
            </a:r>
            <a:r>
              <a:rPr lang="en-US" sz="2000" b="1" dirty="0" err="1" smtClean="0"/>
              <a:t>động</a:t>
            </a:r>
            <a:r>
              <a:rPr lang="en-US" sz="2000" b="1" dirty="0" smtClean="0"/>
              <a:t> </a:t>
            </a:r>
            <a:r>
              <a:rPr lang="en-US" sz="2000" b="1" dirty="0" err="1" smtClean="0"/>
              <a:t>phần</a:t>
            </a:r>
            <a:r>
              <a:rPr lang="en-US" sz="2000" b="1" dirty="0" smtClean="0"/>
              <a:t> </a:t>
            </a:r>
            <a:r>
              <a:rPr lang="en-US" sz="2000" b="1" dirty="0" err="1" smtClean="0"/>
              <a:t>mềm</a:t>
            </a:r>
            <a:r>
              <a:rPr lang="en-US" sz="2000" b="1" dirty="0" smtClean="0"/>
              <a:t> </a:t>
            </a:r>
            <a:r>
              <a:rPr lang="en-US" sz="2000" b="1" dirty="0" err="1" smtClean="0"/>
              <a:t>Weka</a:t>
            </a:r>
            <a:r>
              <a:rPr lang="en-US" sz="2000" b="1" dirty="0" smtClean="0"/>
              <a:t>, </a:t>
            </a:r>
            <a:r>
              <a:rPr lang="en-US" sz="2000" b="1" dirty="0" err="1" smtClean="0"/>
              <a:t>chọn</a:t>
            </a:r>
            <a:r>
              <a:rPr lang="en-US" sz="2000" b="1" dirty="0" smtClean="0"/>
              <a:t> Explorer:</a:t>
            </a:r>
            <a:endParaRPr lang="en-US" sz="2000" b="1" dirty="0"/>
          </a:p>
        </p:txBody>
      </p:sp>
    </p:spTree>
    <p:extLst>
      <p:ext uri="{BB962C8B-B14F-4D97-AF65-F5344CB8AC3E}">
        <p14:creationId xmlns:p14="http://schemas.microsoft.com/office/powerpoint/2010/main" val="96172840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73A9276-7146-4170-8D10-C5BB2251BA46}" type="slidenum">
              <a:rPr lang="en-US" smtClean="0"/>
              <a:pPr>
                <a:defRPr/>
              </a:pPr>
              <a:t>33</a:t>
            </a:fld>
            <a:endParaRPr lang="en-US"/>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6286" y="628650"/>
            <a:ext cx="7629525" cy="5734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2971800" y="104656"/>
            <a:ext cx="3505200" cy="369332"/>
          </a:xfrm>
          <a:prstGeom prst="rect">
            <a:avLst/>
          </a:prstGeom>
          <a:noFill/>
        </p:spPr>
        <p:txBody>
          <a:bodyPr wrap="square" rtlCol="0">
            <a:spAutoFit/>
          </a:bodyPr>
          <a:lstStyle/>
          <a:p>
            <a:r>
              <a:rPr lang="en-US" b="1" dirty="0" err="1" smtClean="0">
                <a:solidFill>
                  <a:srgbClr val="FF0000"/>
                </a:solidFill>
              </a:rPr>
              <a:t>Chọn</a:t>
            </a:r>
            <a:r>
              <a:rPr lang="en-US" b="1" dirty="0" smtClean="0">
                <a:solidFill>
                  <a:srgbClr val="FF0000"/>
                </a:solidFill>
              </a:rPr>
              <a:t> </a:t>
            </a:r>
            <a:r>
              <a:rPr lang="en-US" b="1" dirty="0" err="1" smtClean="0">
                <a:solidFill>
                  <a:srgbClr val="FF0000"/>
                </a:solidFill>
              </a:rPr>
              <a:t>tập</a:t>
            </a:r>
            <a:r>
              <a:rPr lang="en-US" b="1" dirty="0" smtClean="0">
                <a:solidFill>
                  <a:srgbClr val="FF0000"/>
                </a:solidFill>
              </a:rPr>
              <a:t> tin </a:t>
            </a:r>
            <a:r>
              <a:rPr lang="en-US" b="1" dirty="0" err="1" smtClean="0">
                <a:solidFill>
                  <a:srgbClr val="FF0000"/>
                </a:solidFill>
              </a:rPr>
              <a:t>dữ</a:t>
            </a:r>
            <a:r>
              <a:rPr lang="en-US" b="1" dirty="0" smtClean="0">
                <a:solidFill>
                  <a:srgbClr val="FF0000"/>
                </a:solidFill>
              </a:rPr>
              <a:t> </a:t>
            </a:r>
            <a:r>
              <a:rPr lang="en-US" b="1" dirty="0" err="1" smtClean="0">
                <a:solidFill>
                  <a:srgbClr val="FF0000"/>
                </a:solidFill>
              </a:rPr>
              <a:t>liệu</a:t>
            </a:r>
            <a:r>
              <a:rPr lang="en-US" b="1" dirty="0" smtClean="0">
                <a:solidFill>
                  <a:srgbClr val="FF0000"/>
                </a:solidFill>
              </a:rPr>
              <a:t> </a:t>
            </a:r>
            <a:r>
              <a:rPr lang="en-US" b="1" dirty="0" err="1" smtClean="0">
                <a:solidFill>
                  <a:srgbClr val="FF0000"/>
                </a:solidFill>
              </a:rPr>
              <a:t>sử</a:t>
            </a:r>
            <a:r>
              <a:rPr lang="en-US" b="1" dirty="0" smtClean="0">
                <a:solidFill>
                  <a:srgbClr val="FF0000"/>
                </a:solidFill>
              </a:rPr>
              <a:t> </a:t>
            </a:r>
            <a:r>
              <a:rPr lang="en-US" b="1" dirty="0" err="1" smtClean="0">
                <a:solidFill>
                  <a:srgbClr val="FF0000"/>
                </a:solidFill>
              </a:rPr>
              <a:t>dụng</a:t>
            </a:r>
            <a:endParaRPr lang="en-US" b="1" dirty="0">
              <a:solidFill>
                <a:srgbClr val="FF0000"/>
              </a:solidFill>
            </a:endParaRPr>
          </a:p>
        </p:txBody>
      </p:sp>
      <p:cxnSp>
        <p:nvCxnSpPr>
          <p:cNvPr id="8" name="Straight Arrow Connector 7"/>
          <p:cNvCxnSpPr/>
          <p:nvPr/>
        </p:nvCxnSpPr>
        <p:spPr>
          <a:xfrm flipH="1">
            <a:off x="1524000" y="473988"/>
            <a:ext cx="1905000" cy="89761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876300" y="1219200"/>
            <a:ext cx="1104900" cy="304800"/>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0337727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73A9276-7146-4170-8D10-C5BB2251BA46}" type="slidenum">
              <a:rPr lang="en-US" smtClean="0"/>
              <a:pPr>
                <a:defRPr/>
              </a:pPr>
              <a:t>34</a:t>
            </a:fld>
            <a:endParaRPr lang="en-US"/>
          </a:p>
        </p:txBody>
      </p:sp>
      <p:pic>
        <p:nvPicPr>
          <p:cNvPr id="993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62245"/>
            <a:ext cx="7772400" cy="56773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2" name="TextBox 51"/>
          <p:cNvSpPr txBox="1"/>
          <p:nvPr/>
        </p:nvSpPr>
        <p:spPr>
          <a:xfrm>
            <a:off x="1981200" y="6260068"/>
            <a:ext cx="6934200" cy="369332"/>
          </a:xfrm>
          <a:prstGeom prst="rect">
            <a:avLst/>
          </a:prstGeom>
          <a:noFill/>
        </p:spPr>
        <p:txBody>
          <a:bodyPr wrap="square" rtlCol="0">
            <a:spAutoFit/>
          </a:bodyPr>
          <a:lstStyle/>
          <a:p>
            <a:r>
              <a:rPr lang="en-US" b="1" dirty="0" err="1" smtClean="0">
                <a:solidFill>
                  <a:srgbClr val="FF0000"/>
                </a:solidFill>
              </a:rPr>
              <a:t>Chọn</a:t>
            </a:r>
            <a:r>
              <a:rPr lang="en-US" b="1" dirty="0" smtClean="0">
                <a:solidFill>
                  <a:srgbClr val="FF0000"/>
                </a:solidFill>
              </a:rPr>
              <a:t> </a:t>
            </a:r>
            <a:r>
              <a:rPr lang="en-US" b="1" dirty="0" err="1" smtClean="0">
                <a:solidFill>
                  <a:srgbClr val="FF0000"/>
                </a:solidFill>
              </a:rPr>
              <a:t>loại</a:t>
            </a:r>
            <a:r>
              <a:rPr lang="en-US" b="1" dirty="0" smtClean="0">
                <a:solidFill>
                  <a:srgbClr val="FF0000"/>
                </a:solidFill>
              </a:rPr>
              <a:t> </a:t>
            </a:r>
            <a:r>
              <a:rPr lang="en-US" b="1" dirty="0" err="1" smtClean="0">
                <a:solidFill>
                  <a:srgbClr val="FF0000"/>
                </a:solidFill>
              </a:rPr>
              <a:t>tập</a:t>
            </a:r>
            <a:r>
              <a:rPr lang="en-US" b="1" dirty="0" smtClean="0">
                <a:solidFill>
                  <a:srgbClr val="FF0000"/>
                </a:solidFill>
              </a:rPr>
              <a:t> tin </a:t>
            </a:r>
            <a:r>
              <a:rPr lang="en-US" b="1" dirty="0" err="1" smtClean="0">
                <a:solidFill>
                  <a:srgbClr val="FF0000"/>
                </a:solidFill>
              </a:rPr>
              <a:t>dữ</a:t>
            </a:r>
            <a:r>
              <a:rPr lang="en-US" b="1" dirty="0" smtClean="0">
                <a:solidFill>
                  <a:srgbClr val="FF0000"/>
                </a:solidFill>
              </a:rPr>
              <a:t> </a:t>
            </a:r>
            <a:r>
              <a:rPr lang="en-US" b="1" dirty="0" err="1" smtClean="0">
                <a:solidFill>
                  <a:srgbClr val="FF0000"/>
                </a:solidFill>
              </a:rPr>
              <a:t>liệu</a:t>
            </a:r>
            <a:r>
              <a:rPr lang="en-US" b="1" dirty="0" smtClean="0">
                <a:solidFill>
                  <a:srgbClr val="FF0000"/>
                </a:solidFill>
              </a:rPr>
              <a:t> </a:t>
            </a:r>
            <a:r>
              <a:rPr lang="en-US" b="1" dirty="0" err="1" smtClean="0">
                <a:solidFill>
                  <a:srgbClr val="FF0000"/>
                </a:solidFill>
              </a:rPr>
              <a:t>sử</a:t>
            </a:r>
            <a:r>
              <a:rPr lang="en-US" b="1" dirty="0" smtClean="0">
                <a:solidFill>
                  <a:srgbClr val="FF0000"/>
                </a:solidFill>
              </a:rPr>
              <a:t> </a:t>
            </a:r>
            <a:r>
              <a:rPr lang="en-US" b="1" dirty="0" err="1" smtClean="0">
                <a:solidFill>
                  <a:srgbClr val="FF0000"/>
                </a:solidFill>
              </a:rPr>
              <a:t>dụng</a:t>
            </a:r>
            <a:r>
              <a:rPr lang="en-US" b="1" dirty="0" smtClean="0">
                <a:solidFill>
                  <a:srgbClr val="FF0000"/>
                </a:solidFill>
              </a:rPr>
              <a:t> (</a:t>
            </a:r>
            <a:r>
              <a:rPr lang="en-US" b="1" dirty="0" err="1" smtClean="0">
                <a:solidFill>
                  <a:srgbClr val="FF0000"/>
                </a:solidFill>
              </a:rPr>
              <a:t>định</a:t>
            </a:r>
            <a:r>
              <a:rPr lang="en-US" b="1" dirty="0" smtClean="0">
                <a:solidFill>
                  <a:srgbClr val="FF0000"/>
                </a:solidFill>
              </a:rPr>
              <a:t> </a:t>
            </a:r>
            <a:r>
              <a:rPr lang="en-US" b="1" dirty="0" err="1" smtClean="0">
                <a:solidFill>
                  <a:srgbClr val="FF0000"/>
                </a:solidFill>
              </a:rPr>
              <a:t>dạng</a:t>
            </a:r>
            <a:r>
              <a:rPr lang="en-US" b="1" dirty="0" smtClean="0">
                <a:solidFill>
                  <a:srgbClr val="FF0000"/>
                </a:solidFill>
              </a:rPr>
              <a:t> .</a:t>
            </a:r>
            <a:r>
              <a:rPr lang="en-US" b="1" dirty="0" err="1" smtClean="0">
                <a:solidFill>
                  <a:srgbClr val="FF0000"/>
                </a:solidFill>
              </a:rPr>
              <a:t>csv</a:t>
            </a:r>
            <a:r>
              <a:rPr lang="en-US" b="1" dirty="0" smtClean="0">
                <a:solidFill>
                  <a:srgbClr val="FF0000"/>
                </a:solidFill>
              </a:rPr>
              <a:t> </a:t>
            </a:r>
            <a:r>
              <a:rPr lang="en-US" b="1" dirty="0" err="1" smtClean="0">
                <a:solidFill>
                  <a:srgbClr val="FF0000"/>
                </a:solidFill>
              </a:rPr>
              <a:t>hoặc</a:t>
            </a:r>
            <a:r>
              <a:rPr lang="en-US" b="1" dirty="0" smtClean="0">
                <a:solidFill>
                  <a:srgbClr val="FF0000"/>
                </a:solidFill>
              </a:rPr>
              <a:t> .</a:t>
            </a:r>
            <a:r>
              <a:rPr lang="en-US" b="1" dirty="0" err="1" smtClean="0">
                <a:solidFill>
                  <a:srgbClr val="FF0000"/>
                </a:solidFill>
              </a:rPr>
              <a:t>Arff</a:t>
            </a:r>
            <a:r>
              <a:rPr lang="en-US" b="1" dirty="0" smtClean="0">
                <a:solidFill>
                  <a:srgbClr val="FF0000"/>
                </a:solidFill>
              </a:rPr>
              <a:t>)</a:t>
            </a:r>
            <a:endParaRPr lang="en-US" b="1" dirty="0">
              <a:solidFill>
                <a:srgbClr val="FF0000"/>
              </a:solidFill>
            </a:endParaRPr>
          </a:p>
        </p:txBody>
      </p:sp>
      <p:cxnSp>
        <p:nvCxnSpPr>
          <p:cNvPr id="53" name="Straight Arrow Connector 52"/>
          <p:cNvCxnSpPr/>
          <p:nvPr/>
        </p:nvCxnSpPr>
        <p:spPr>
          <a:xfrm flipH="1" flipV="1">
            <a:off x="4705350" y="5734828"/>
            <a:ext cx="400050" cy="51357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2" name="Rectangle 101"/>
          <p:cNvSpPr/>
          <p:nvPr/>
        </p:nvSpPr>
        <p:spPr>
          <a:xfrm>
            <a:off x="2781300" y="5393412"/>
            <a:ext cx="3848100" cy="304800"/>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102"/>
          <p:cNvSpPr/>
          <p:nvPr/>
        </p:nvSpPr>
        <p:spPr>
          <a:xfrm>
            <a:off x="2785258" y="5029200"/>
            <a:ext cx="5139542" cy="304800"/>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4" name="Straight Arrow Connector 103"/>
          <p:cNvCxnSpPr/>
          <p:nvPr/>
        </p:nvCxnSpPr>
        <p:spPr>
          <a:xfrm>
            <a:off x="6791325" y="4038600"/>
            <a:ext cx="447675" cy="9906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5" name="TextBox 104"/>
          <p:cNvSpPr txBox="1"/>
          <p:nvPr/>
        </p:nvSpPr>
        <p:spPr>
          <a:xfrm>
            <a:off x="2854531" y="3669268"/>
            <a:ext cx="5146469" cy="369332"/>
          </a:xfrm>
          <a:prstGeom prst="rect">
            <a:avLst/>
          </a:prstGeom>
          <a:noFill/>
        </p:spPr>
        <p:txBody>
          <a:bodyPr wrap="square" rtlCol="0">
            <a:spAutoFit/>
          </a:bodyPr>
          <a:lstStyle/>
          <a:p>
            <a:r>
              <a:rPr lang="en-US" b="1" dirty="0" err="1" smtClean="0">
                <a:solidFill>
                  <a:srgbClr val="FF0000"/>
                </a:solidFill>
              </a:rPr>
              <a:t>Chọn</a:t>
            </a:r>
            <a:r>
              <a:rPr lang="en-US" b="1" dirty="0" smtClean="0">
                <a:solidFill>
                  <a:srgbClr val="FF0000"/>
                </a:solidFill>
              </a:rPr>
              <a:t> </a:t>
            </a:r>
            <a:r>
              <a:rPr lang="en-US" b="1" dirty="0" err="1" smtClean="0">
                <a:solidFill>
                  <a:srgbClr val="FF0000"/>
                </a:solidFill>
              </a:rPr>
              <a:t>tên</a:t>
            </a:r>
            <a:r>
              <a:rPr lang="en-US" b="1" dirty="0" smtClean="0">
                <a:solidFill>
                  <a:srgbClr val="FF0000"/>
                </a:solidFill>
              </a:rPr>
              <a:t> </a:t>
            </a:r>
            <a:r>
              <a:rPr lang="en-US" b="1" dirty="0" err="1" smtClean="0">
                <a:solidFill>
                  <a:srgbClr val="FF0000"/>
                </a:solidFill>
              </a:rPr>
              <a:t>tập</a:t>
            </a:r>
            <a:r>
              <a:rPr lang="en-US" b="1" dirty="0" smtClean="0">
                <a:solidFill>
                  <a:srgbClr val="FF0000"/>
                </a:solidFill>
              </a:rPr>
              <a:t> tin </a:t>
            </a:r>
            <a:r>
              <a:rPr lang="en-US" b="1" dirty="0" err="1" smtClean="0">
                <a:solidFill>
                  <a:srgbClr val="FF0000"/>
                </a:solidFill>
              </a:rPr>
              <a:t>và</a:t>
            </a:r>
            <a:r>
              <a:rPr lang="en-US" b="1" dirty="0" smtClean="0">
                <a:solidFill>
                  <a:srgbClr val="FF0000"/>
                </a:solidFill>
              </a:rPr>
              <a:t> </a:t>
            </a:r>
            <a:r>
              <a:rPr lang="en-US" b="1" dirty="0" err="1" smtClean="0">
                <a:solidFill>
                  <a:srgbClr val="FF0000"/>
                </a:solidFill>
              </a:rPr>
              <a:t>nạp</a:t>
            </a:r>
            <a:r>
              <a:rPr lang="en-US" b="1" dirty="0" smtClean="0">
                <a:solidFill>
                  <a:srgbClr val="FF0000"/>
                </a:solidFill>
              </a:rPr>
              <a:t> </a:t>
            </a:r>
            <a:r>
              <a:rPr lang="en-US" b="1" dirty="0" err="1" smtClean="0">
                <a:solidFill>
                  <a:srgbClr val="FF0000"/>
                </a:solidFill>
              </a:rPr>
              <a:t>dữ</a:t>
            </a:r>
            <a:r>
              <a:rPr lang="en-US" b="1" dirty="0" smtClean="0">
                <a:solidFill>
                  <a:srgbClr val="FF0000"/>
                </a:solidFill>
              </a:rPr>
              <a:t> </a:t>
            </a:r>
            <a:r>
              <a:rPr lang="en-US" b="1" dirty="0" err="1" smtClean="0">
                <a:solidFill>
                  <a:srgbClr val="FF0000"/>
                </a:solidFill>
              </a:rPr>
              <a:t>liệu</a:t>
            </a:r>
            <a:r>
              <a:rPr lang="en-US" b="1" dirty="0" smtClean="0">
                <a:solidFill>
                  <a:srgbClr val="FF0000"/>
                </a:solidFill>
              </a:rPr>
              <a:t> </a:t>
            </a:r>
            <a:r>
              <a:rPr lang="en-US" b="1" dirty="0" err="1" smtClean="0">
                <a:solidFill>
                  <a:srgbClr val="FF0000"/>
                </a:solidFill>
              </a:rPr>
              <a:t>vào</a:t>
            </a:r>
            <a:r>
              <a:rPr lang="en-US" b="1" dirty="0" smtClean="0">
                <a:solidFill>
                  <a:srgbClr val="FF0000"/>
                </a:solidFill>
              </a:rPr>
              <a:t> </a:t>
            </a:r>
            <a:r>
              <a:rPr lang="en-US" b="1" dirty="0" err="1" smtClean="0">
                <a:solidFill>
                  <a:srgbClr val="FF0000"/>
                </a:solidFill>
              </a:rPr>
              <a:t>hệ</a:t>
            </a:r>
            <a:r>
              <a:rPr lang="en-US" b="1" dirty="0" smtClean="0">
                <a:solidFill>
                  <a:srgbClr val="FF0000"/>
                </a:solidFill>
              </a:rPr>
              <a:t> </a:t>
            </a:r>
            <a:r>
              <a:rPr lang="en-US" b="1" dirty="0" err="1" smtClean="0">
                <a:solidFill>
                  <a:srgbClr val="FF0000"/>
                </a:solidFill>
              </a:rPr>
              <a:t>thống</a:t>
            </a:r>
            <a:endParaRPr lang="en-US" b="1" dirty="0">
              <a:solidFill>
                <a:srgbClr val="FF0000"/>
              </a:solidFill>
            </a:endParaRPr>
          </a:p>
        </p:txBody>
      </p:sp>
    </p:spTree>
    <p:extLst>
      <p:ext uri="{BB962C8B-B14F-4D97-AF65-F5344CB8AC3E}">
        <p14:creationId xmlns:p14="http://schemas.microsoft.com/office/powerpoint/2010/main" val="24423968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73A9276-7146-4170-8D10-C5BB2251BA46}" type="slidenum">
              <a:rPr lang="en-US" smtClean="0"/>
              <a:pPr>
                <a:defRPr/>
              </a:pPr>
              <a:t>35</a:t>
            </a:fld>
            <a:endParaRPr lang="en-US"/>
          </a:p>
        </p:txBody>
      </p:sp>
      <p:pic>
        <p:nvPicPr>
          <p:cNvPr id="993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399" y="190500"/>
            <a:ext cx="6259161"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4" name="Rectangle 53"/>
          <p:cNvSpPr/>
          <p:nvPr/>
        </p:nvSpPr>
        <p:spPr>
          <a:xfrm>
            <a:off x="1651658" y="2755749"/>
            <a:ext cx="6882742" cy="3952320"/>
          </a:xfrm>
          <a:prstGeom prst="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5" name="Group 54"/>
          <p:cNvGrpSpPr/>
          <p:nvPr/>
        </p:nvGrpSpPr>
        <p:grpSpPr>
          <a:xfrm>
            <a:off x="4495800" y="2898069"/>
            <a:ext cx="4114800" cy="3810000"/>
            <a:chOff x="152400" y="762000"/>
            <a:chExt cx="4114800" cy="3810000"/>
          </a:xfrm>
        </p:grpSpPr>
        <p:grpSp>
          <p:nvGrpSpPr>
            <p:cNvPr id="56" name="Group 55"/>
            <p:cNvGrpSpPr/>
            <p:nvPr/>
          </p:nvGrpSpPr>
          <p:grpSpPr>
            <a:xfrm>
              <a:off x="304800" y="912812"/>
              <a:ext cx="3733800" cy="3647520"/>
              <a:chOff x="304800" y="912812"/>
              <a:chExt cx="3733800" cy="3647520"/>
            </a:xfrm>
          </p:grpSpPr>
          <p:grpSp>
            <p:nvGrpSpPr>
              <p:cNvPr id="71" name="Group 70"/>
              <p:cNvGrpSpPr/>
              <p:nvPr/>
            </p:nvGrpSpPr>
            <p:grpSpPr>
              <a:xfrm>
                <a:off x="609600" y="912812"/>
                <a:ext cx="3429000" cy="3278188"/>
                <a:chOff x="990600" y="838200"/>
                <a:chExt cx="3429000" cy="3278188"/>
              </a:xfrm>
            </p:grpSpPr>
            <p:grpSp>
              <p:nvGrpSpPr>
                <p:cNvPr id="74" name="Group 73"/>
                <p:cNvGrpSpPr/>
                <p:nvPr/>
              </p:nvGrpSpPr>
              <p:grpSpPr>
                <a:xfrm>
                  <a:off x="990600" y="1600200"/>
                  <a:ext cx="2514600" cy="2514600"/>
                  <a:chOff x="2895600" y="1676400"/>
                  <a:chExt cx="2667000" cy="2667000"/>
                </a:xfrm>
              </p:grpSpPr>
              <p:sp>
                <p:nvSpPr>
                  <p:cNvPr id="77" name="Rectangle 76"/>
                  <p:cNvSpPr/>
                  <p:nvPr/>
                </p:nvSpPr>
                <p:spPr>
                  <a:xfrm>
                    <a:off x="28956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p:cNvSpPr/>
                  <p:nvPr/>
                </p:nvSpPr>
                <p:spPr>
                  <a:xfrm>
                    <a:off x="34290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44958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9624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5029200" y="16764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28956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34290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p:cNvSpPr/>
                  <p:nvPr/>
                </p:nvSpPr>
                <p:spPr>
                  <a:xfrm>
                    <a:off x="44958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39624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5029200" y="22098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p:cNvSpPr/>
                  <p:nvPr/>
                </p:nvSpPr>
                <p:spPr>
                  <a:xfrm>
                    <a:off x="28956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p:cNvSpPr/>
                  <p:nvPr/>
                </p:nvSpPr>
                <p:spPr>
                  <a:xfrm>
                    <a:off x="34290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p:cNvSpPr/>
                  <p:nvPr/>
                </p:nvSpPr>
                <p:spPr>
                  <a:xfrm>
                    <a:off x="44958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p:cNvSpPr/>
                  <p:nvPr/>
                </p:nvSpPr>
                <p:spPr>
                  <a:xfrm>
                    <a:off x="39624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90"/>
                  <p:cNvSpPr/>
                  <p:nvPr/>
                </p:nvSpPr>
                <p:spPr>
                  <a:xfrm>
                    <a:off x="5029200" y="27432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p:cNvSpPr/>
                  <p:nvPr/>
                </p:nvSpPr>
                <p:spPr>
                  <a:xfrm>
                    <a:off x="2895600" y="32766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92"/>
                  <p:cNvSpPr/>
                  <p:nvPr/>
                </p:nvSpPr>
                <p:spPr>
                  <a:xfrm>
                    <a:off x="3429000" y="32766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p:cNvSpPr/>
                  <p:nvPr/>
                </p:nvSpPr>
                <p:spPr>
                  <a:xfrm>
                    <a:off x="4495800" y="32766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p:cNvSpPr/>
                  <p:nvPr/>
                </p:nvSpPr>
                <p:spPr>
                  <a:xfrm>
                    <a:off x="3962400" y="32766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Rectangle 95"/>
                  <p:cNvSpPr/>
                  <p:nvPr/>
                </p:nvSpPr>
                <p:spPr>
                  <a:xfrm>
                    <a:off x="5029200" y="32766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96"/>
                  <p:cNvSpPr/>
                  <p:nvPr/>
                </p:nvSpPr>
                <p:spPr>
                  <a:xfrm>
                    <a:off x="2895600" y="38100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Rectangle 97"/>
                  <p:cNvSpPr/>
                  <p:nvPr/>
                </p:nvSpPr>
                <p:spPr>
                  <a:xfrm>
                    <a:off x="3429000" y="38100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p:cNvSpPr/>
                  <p:nvPr/>
                </p:nvSpPr>
                <p:spPr>
                  <a:xfrm>
                    <a:off x="4495800" y="38100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99"/>
                  <p:cNvSpPr/>
                  <p:nvPr/>
                </p:nvSpPr>
                <p:spPr>
                  <a:xfrm>
                    <a:off x="3962400" y="38100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5029200" y="3810000"/>
                    <a:ext cx="533400" cy="5334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75" name="Straight Arrow Connector 74"/>
                <p:cNvCxnSpPr/>
                <p:nvPr/>
              </p:nvCxnSpPr>
              <p:spPr>
                <a:xfrm rot="5400000" flipH="1" flipV="1">
                  <a:off x="610394" y="1218406"/>
                  <a:ext cx="7620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p:nvPr/>
              </p:nvCxnSpPr>
              <p:spPr>
                <a:xfrm>
                  <a:off x="3505200" y="4114800"/>
                  <a:ext cx="9144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72" name="TextBox 71"/>
              <p:cNvSpPr txBox="1"/>
              <p:nvPr/>
            </p:nvSpPr>
            <p:spPr>
              <a:xfrm>
                <a:off x="457200" y="4191000"/>
                <a:ext cx="3124200" cy="369332"/>
              </a:xfrm>
              <a:prstGeom prst="rect">
                <a:avLst/>
              </a:prstGeom>
              <a:noFill/>
            </p:spPr>
            <p:txBody>
              <a:bodyPr wrap="square" rtlCol="0">
                <a:spAutoFit/>
              </a:bodyPr>
              <a:lstStyle/>
              <a:p>
                <a:r>
                  <a:rPr lang="en-US" dirty="0" smtClean="0"/>
                  <a:t>0      1      2      3      4      5</a:t>
                </a:r>
                <a:endParaRPr lang="en-US" dirty="0"/>
              </a:p>
            </p:txBody>
          </p:sp>
          <p:sp>
            <p:nvSpPr>
              <p:cNvPr id="73" name="TextBox 72"/>
              <p:cNvSpPr txBox="1"/>
              <p:nvPr/>
            </p:nvSpPr>
            <p:spPr>
              <a:xfrm>
                <a:off x="304800" y="1524000"/>
                <a:ext cx="304800" cy="2400657"/>
              </a:xfrm>
              <a:prstGeom prst="rect">
                <a:avLst/>
              </a:prstGeom>
              <a:noFill/>
            </p:spPr>
            <p:txBody>
              <a:bodyPr wrap="square" rtlCol="0">
                <a:spAutoFit/>
              </a:bodyPr>
              <a:lstStyle/>
              <a:p>
                <a:pPr>
                  <a:lnSpc>
                    <a:spcPts val="2000"/>
                  </a:lnSpc>
                </a:pPr>
                <a:r>
                  <a:rPr lang="en-US" dirty="0" smtClean="0"/>
                  <a:t>5 </a:t>
                </a:r>
              </a:p>
              <a:p>
                <a:pPr>
                  <a:lnSpc>
                    <a:spcPts val="2000"/>
                  </a:lnSpc>
                </a:pPr>
                <a:r>
                  <a:rPr lang="en-US" dirty="0" smtClean="0"/>
                  <a:t>4 </a:t>
                </a:r>
              </a:p>
              <a:p>
                <a:pPr>
                  <a:lnSpc>
                    <a:spcPts val="2000"/>
                  </a:lnSpc>
                </a:pPr>
                <a:r>
                  <a:rPr lang="en-US" dirty="0" smtClean="0"/>
                  <a:t>3 </a:t>
                </a:r>
              </a:p>
              <a:p>
                <a:pPr>
                  <a:lnSpc>
                    <a:spcPts val="2000"/>
                  </a:lnSpc>
                </a:pPr>
                <a:r>
                  <a:rPr lang="en-US" dirty="0" smtClean="0"/>
                  <a:t>2 </a:t>
                </a:r>
              </a:p>
              <a:p>
                <a:pPr>
                  <a:lnSpc>
                    <a:spcPts val="2000"/>
                  </a:lnSpc>
                </a:pPr>
                <a:r>
                  <a:rPr lang="en-US" dirty="0" smtClean="0"/>
                  <a:t>1</a:t>
                </a:r>
                <a:endParaRPr lang="en-US" dirty="0"/>
              </a:p>
            </p:txBody>
          </p:sp>
        </p:grpSp>
        <p:sp>
          <p:nvSpPr>
            <p:cNvPr id="57" name="Oval 56"/>
            <p:cNvSpPr/>
            <p:nvPr/>
          </p:nvSpPr>
          <p:spPr>
            <a:xfrm>
              <a:off x="1981200" y="25146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p:cNvSpPr/>
            <p:nvPr/>
          </p:nvSpPr>
          <p:spPr>
            <a:xfrm>
              <a:off x="1524000" y="25146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p:cNvSpPr/>
            <p:nvPr/>
          </p:nvSpPr>
          <p:spPr>
            <a:xfrm>
              <a:off x="1981200" y="20574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p:nvPr/>
          </p:nvSpPr>
          <p:spPr>
            <a:xfrm>
              <a:off x="1524000" y="20574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p:cNvSpPr/>
            <p:nvPr/>
          </p:nvSpPr>
          <p:spPr>
            <a:xfrm>
              <a:off x="1524000" y="30480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p:cNvSpPr/>
            <p:nvPr/>
          </p:nvSpPr>
          <p:spPr>
            <a:xfrm>
              <a:off x="990600" y="30480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p:cNvSpPr txBox="1"/>
            <p:nvPr/>
          </p:nvSpPr>
          <p:spPr>
            <a:xfrm>
              <a:off x="3810000" y="4191000"/>
              <a:ext cx="457200" cy="381000"/>
            </a:xfrm>
            <a:prstGeom prst="rect">
              <a:avLst/>
            </a:prstGeom>
            <a:noFill/>
          </p:spPr>
          <p:txBody>
            <a:bodyPr wrap="square" rtlCol="0">
              <a:spAutoFit/>
            </a:bodyPr>
            <a:lstStyle/>
            <a:p>
              <a:r>
                <a:rPr lang="en-US" dirty="0" smtClean="0"/>
                <a:t>X</a:t>
              </a:r>
              <a:r>
                <a:rPr lang="en-US" baseline="-25000" dirty="0" smtClean="0"/>
                <a:t>1</a:t>
              </a:r>
              <a:endParaRPr lang="en-US" dirty="0"/>
            </a:p>
          </p:txBody>
        </p:sp>
        <p:sp>
          <p:nvSpPr>
            <p:cNvPr id="64" name="TextBox 63"/>
            <p:cNvSpPr txBox="1"/>
            <p:nvPr/>
          </p:nvSpPr>
          <p:spPr>
            <a:xfrm>
              <a:off x="152400" y="762000"/>
              <a:ext cx="457200" cy="381000"/>
            </a:xfrm>
            <a:prstGeom prst="rect">
              <a:avLst/>
            </a:prstGeom>
            <a:noFill/>
          </p:spPr>
          <p:txBody>
            <a:bodyPr wrap="square" rtlCol="0">
              <a:spAutoFit/>
            </a:bodyPr>
            <a:lstStyle/>
            <a:p>
              <a:r>
                <a:rPr lang="en-US" dirty="0" smtClean="0"/>
                <a:t>X</a:t>
              </a:r>
              <a:r>
                <a:rPr lang="en-US" baseline="-25000" dirty="0" smtClean="0"/>
                <a:t>2</a:t>
              </a:r>
              <a:endParaRPr lang="en-US" dirty="0"/>
            </a:p>
          </p:txBody>
        </p:sp>
        <p:sp>
          <p:nvSpPr>
            <p:cNvPr id="65" name="TextBox 64"/>
            <p:cNvSpPr txBox="1"/>
            <p:nvPr/>
          </p:nvSpPr>
          <p:spPr>
            <a:xfrm>
              <a:off x="762000" y="2819400"/>
              <a:ext cx="381000" cy="381000"/>
            </a:xfrm>
            <a:prstGeom prst="rect">
              <a:avLst/>
            </a:prstGeom>
            <a:noFill/>
          </p:spPr>
          <p:txBody>
            <a:bodyPr wrap="square" rtlCol="0">
              <a:spAutoFit/>
            </a:bodyPr>
            <a:lstStyle/>
            <a:p>
              <a:r>
                <a:rPr lang="en-US" dirty="0" smtClean="0"/>
                <a:t>r</a:t>
              </a:r>
              <a:r>
                <a:rPr lang="en-US" baseline="-25000" dirty="0" smtClean="0"/>
                <a:t>1</a:t>
              </a:r>
              <a:endParaRPr lang="en-US" dirty="0"/>
            </a:p>
          </p:txBody>
        </p:sp>
        <p:sp>
          <p:nvSpPr>
            <p:cNvPr id="66" name="TextBox 65"/>
            <p:cNvSpPr txBox="1"/>
            <p:nvPr/>
          </p:nvSpPr>
          <p:spPr>
            <a:xfrm>
              <a:off x="1295400" y="2819400"/>
              <a:ext cx="381000" cy="381000"/>
            </a:xfrm>
            <a:prstGeom prst="rect">
              <a:avLst/>
            </a:prstGeom>
            <a:noFill/>
          </p:spPr>
          <p:txBody>
            <a:bodyPr wrap="square" rtlCol="0">
              <a:spAutoFit/>
            </a:bodyPr>
            <a:lstStyle/>
            <a:p>
              <a:r>
                <a:rPr lang="en-US" dirty="0" smtClean="0"/>
                <a:t>r</a:t>
              </a:r>
              <a:r>
                <a:rPr lang="en-US" baseline="-25000" dirty="0" smtClean="0"/>
                <a:t>2</a:t>
              </a:r>
              <a:endParaRPr lang="en-US" dirty="0"/>
            </a:p>
          </p:txBody>
        </p:sp>
        <p:sp>
          <p:nvSpPr>
            <p:cNvPr id="67" name="TextBox 66"/>
            <p:cNvSpPr txBox="1"/>
            <p:nvPr/>
          </p:nvSpPr>
          <p:spPr>
            <a:xfrm>
              <a:off x="1295400" y="2286000"/>
              <a:ext cx="381000" cy="381000"/>
            </a:xfrm>
            <a:prstGeom prst="rect">
              <a:avLst/>
            </a:prstGeom>
            <a:noFill/>
          </p:spPr>
          <p:txBody>
            <a:bodyPr wrap="square" rtlCol="0">
              <a:spAutoFit/>
            </a:bodyPr>
            <a:lstStyle/>
            <a:p>
              <a:r>
                <a:rPr lang="en-US" dirty="0" smtClean="0"/>
                <a:t>r</a:t>
              </a:r>
              <a:r>
                <a:rPr lang="en-US" baseline="-25000" dirty="0" smtClean="0"/>
                <a:t>3</a:t>
              </a:r>
              <a:endParaRPr lang="en-US" dirty="0"/>
            </a:p>
          </p:txBody>
        </p:sp>
        <p:sp>
          <p:nvSpPr>
            <p:cNvPr id="68" name="TextBox 67"/>
            <p:cNvSpPr txBox="1"/>
            <p:nvPr/>
          </p:nvSpPr>
          <p:spPr>
            <a:xfrm>
              <a:off x="2133600" y="2362200"/>
              <a:ext cx="381000" cy="381000"/>
            </a:xfrm>
            <a:prstGeom prst="rect">
              <a:avLst/>
            </a:prstGeom>
            <a:noFill/>
          </p:spPr>
          <p:txBody>
            <a:bodyPr wrap="square" rtlCol="0">
              <a:spAutoFit/>
            </a:bodyPr>
            <a:lstStyle/>
            <a:p>
              <a:r>
                <a:rPr lang="en-US" dirty="0" smtClean="0"/>
                <a:t>r</a:t>
              </a:r>
              <a:r>
                <a:rPr lang="en-US" baseline="-25000" dirty="0" smtClean="0"/>
                <a:t>4</a:t>
              </a:r>
              <a:endParaRPr lang="en-US" dirty="0"/>
            </a:p>
          </p:txBody>
        </p:sp>
        <p:sp>
          <p:nvSpPr>
            <p:cNvPr id="69" name="TextBox 68"/>
            <p:cNvSpPr txBox="1"/>
            <p:nvPr/>
          </p:nvSpPr>
          <p:spPr>
            <a:xfrm>
              <a:off x="2133600" y="1828800"/>
              <a:ext cx="381000" cy="381000"/>
            </a:xfrm>
            <a:prstGeom prst="rect">
              <a:avLst/>
            </a:prstGeom>
            <a:noFill/>
          </p:spPr>
          <p:txBody>
            <a:bodyPr wrap="square" rtlCol="0">
              <a:spAutoFit/>
            </a:bodyPr>
            <a:lstStyle/>
            <a:p>
              <a:r>
                <a:rPr lang="en-US" dirty="0" smtClean="0"/>
                <a:t>r</a:t>
              </a:r>
              <a:r>
                <a:rPr lang="en-US" baseline="-25000" dirty="0" smtClean="0"/>
                <a:t>5</a:t>
              </a:r>
              <a:endParaRPr lang="en-US" dirty="0"/>
            </a:p>
          </p:txBody>
        </p:sp>
        <p:sp>
          <p:nvSpPr>
            <p:cNvPr id="70" name="TextBox 69"/>
            <p:cNvSpPr txBox="1"/>
            <p:nvPr/>
          </p:nvSpPr>
          <p:spPr>
            <a:xfrm>
              <a:off x="1295400" y="1828800"/>
              <a:ext cx="381000" cy="381000"/>
            </a:xfrm>
            <a:prstGeom prst="rect">
              <a:avLst/>
            </a:prstGeom>
            <a:noFill/>
          </p:spPr>
          <p:txBody>
            <a:bodyPr wrap="square" rtlCol="0">
              <a:spAutoFit/>
            </a:bodyPr>
            <a:lstStyle/>
            <a:p>
              <a:r>
                <a:rPr lang="en-US" dirty="0" smtClean="0"/>
                <a:t>r</a:t>
              </a:r>
              <a:r>
                <a:rPr lang="en-US" baseline="-25000" dirty="0" smtClean="0"/>
                <a:t>6</a:t>
              </a:r>
              <a:endParaRPr lang="en-US" dirty="0"/>
            </a:p>
          </p:txBody>
        </p:sp>
      </p:grpSp>
      <p:sp>
        <p:nvSpPr>
          <p:cNvPr id="99335" name="Isosceles Triangle 99334"/>
          <p:cNvSpPr/>
          <p:nvPr/>
        </p:nvSpPr>
        <p:spPr>
          <a:xfrm>
            <a:off x="1651658" y="2057400"/>
            <a:ext cx="6882742" cy="698349"/>
          </a:xfrm>
          <a:prstGeom prst="triangle">
            <a:avLst>
              <a:gd name="adj" fmla="val 272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2" name="Table 101"/>
          <p:cNvGraphicFramePr>
            <a:graphicFrameLocks noGrp="1"/>
          </p:cNvGraphicFramePr>
          <p:nvPr>
            <p:extLst>
              <p:ext uri="{D42A27DB-BD31-4B8C-83A1-F6EECF244321}">
                <p14:modId xmlns:p14="http://schemas.microsoft.com/office/powerpoint/2010/main" val="2146897041"/>
              </p:ext>
            </p:extLst>
          </p:nvPr>
        </p:nvGraphicFramePr>
        <p:xfrm>
          <a:off x="2419350" y="3307080"/>
          <a:ext cx="1771650" cy="3093720"/>
        </p:xfrm>
        <a:graphic>
          <a:graphicData uri="http://schemas.openxmlformats.org/drawingml/2006/table">
            <a:tbl>
              <a:tblPr/>
              <a:tblGrid>
                <a:gridCol w="590550">
                  <a:extLst>
                    <a:ext uri="{9D8B030D-6E8A-4147-A177-3AD203B41FA5}">
                      <a16:colId xmlns:a16="http://schemas.microsoft.com/office/drawing/2014/main" val="20000"/>
                    </a:ext>
                  </a:extLst>
                </a:gridCol>
                <a:gridCol w="590550">
                  <a:extLst>
                    <a:ext uri="{9D8B030D-6E8A-4147-A177-3AD203B41FA5}">
                      <a16:colId xmlns:a16="http://schemas.microsoft.com/office/drawing/2014/main" val="20001"/>
                    </a:ext>
                  </a:extLst>
                </a:gridCol>
                <a:gridCol w="590550">
                  <a:extLst>
                    <a:ext uri="{9D8B030D-6E8A-4147-A177-3AD203B41FA5}">
                      <a16:colId xmlns:a16="http://schemas.microsoft.com/office/drawing/2014/main" val="20002"/>
                    </a:ext>
                  </a:extLst>
                </a:gridCol>
              </a:tblGrid>
              <a:tr h="381000">
                <a:tc>
                  <a:txBody>
                    <a:bodyPr/>
                    <a:lstStyle/>
                    <a:p>
                      <a:pPr algn="ctr">
                        <a:lnSpc>
                          <a:spcPct val="115000"/>
                        </a:lnSpc>
                        <a:spcAft>
                          <a:spcPts val="0"/>
                        </a:spcAft>
                      </a:pPr>
                      <a:r>
                        <a:rPr lang="en-US" sz="2000" b="1" kern="1200" dirty="0">
                          <a:latin typeface="Arial"/>
                          <a:ea typeface="Times New Roman"/>
                          <a:cs typeface="Times New Roman"/>
                        </a:rPr>
                        <a:t>X</a:t>
                      </a:r>
                      <a:r>
                        <a:rPr lang="en-US" sz="2000" b="1" kern="1200" baseline="-25000" dirty="0">
                          <a:latin typeface="Arial"/>
                          <a:ea typeface="Times New Roman"/>
                          <a:cs typeface="Times New Roman"/>
                        </a:rPr>
                        <a:t>1</a:t>
                      </a:r>
                      <a:r>
                        <a:rPr lang="en-US" sz="2000" b="1" kern="1200" dirty="0">
                          <a:latin typeface="Arial"/>
                          <a:ea typeface="Times New Roman"/>
                          <a:cs typeface="Times New Roman"/>
                        </a:rPr>
                        <a:t> </a:t>
                      </a:r>
                      <a:endParaRPr lang="en-US" sz="1100" dirty="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b="1" kern="1200" dirty="0">
                          <a:latin typeface="Arial"/>
                          <a:ea typeface="Times New Roman"/>
                          <a:cs typeface="Times New Roman"/>
                        </a:rPr>
                        <a:t>X</a:t>
                      </a:r>
                      <a:r>
                        <a:rPr lang="en-US" sz="2000" b="1" kern="1200" baseline="-25000" dirty="0">
                          <a:latin typeface="Arial"/>
                          <a:ea typeface="Times New Roman"/>
                          <a:cs typeface="Times New Roman"/>
                        </a:rPr>
                        <a:t>2</a:t>
                      </a:r>
                      <a:r>
                        <a:rPr lang="en-US" sz="2000" b="1" kern="1200" dirty="0">
                          <a:latin typeface="Arial"/>
                          <a:ea typeface="Times New Roman"/>
                          <a:cs typeface="Times New Roman"/>
                        </a:rPr>
                        <a:t> </a:t>
                      </a:r>
                      <a:endParaRPr lang="en-US" sz="1100" dirty="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b="1" dirty="0" smtClean="0">
                          <a:latin typeface="Calibri"/>
                          <a:ea typeface="Times New Roman"/>
                          <a:cs typeface="Times New Roman"/>
                        </a:rPr>
                        <a:t>r</a:t>
                      </a:r>
                      <a:endParaRPr lang="en-US" sz="2000" b="1" dirty="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81000">
                <a:tc>
                  <a:txBody>
                    <a:bodyPr/>
                    <a:lstStyle/>
                    <a:p>
                      <a:pPr algn="ctr">
                        <a:lnSpc>
                          <a:spcPct val="115000"/>
                        </a:lnSpc>
                        <a:spcAft>
                          <a:spcPts val="0"/>
                        </a:spcAft>
                      </a:pPr>
                      <a:r>
                        <a:rPr lang="en-US" sz="2000" kern="1200">
                          <a:solidFill>
                            <a:srgbClr val="000000"/>
                          </a:solidFill>
                          <a:latin typeface="Arial"/>
                          <a:ea typeface="Times New Roman"/>
                          <a:cs typeface="Times New Roman"/>
                        </a:rPr>
                        <a:t>1 </a:t>
                      </a:r>
                      <a:endParaRPr lang="en-US" sz="110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200">
                          <a:solidFill>
                            <a:srgbClr val="000000"/>
                          </a:solidFill>
                          <a:latin typeface="Arial"/>
                          <a:ea typeface="Times New Roman"/>
                          <a:cs typeface="Times New Roman"/>
                        </a:rPr>
                        <a:t>2 </a:t>
                      </a:r>
                      <a:endParaRPr lang="en-US" sz="110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dirty="0" smtClean="0">
                          <a:latin typeface="Arial" pitchFamily="34" charset="0"/>
                          <a:ea typeface="Times New Roman"/>
                          <a:cs typeface="Arial" pitchFamily="34" charset="0"/>
                        </a:rPr>
                        <a:t>1</a:t>
                      </a:r>
                      <a:endParaRPr lang="en-US" sz="2000" dirty="0">
                        <a:latin typeface="Arial" pitchFamily="34" charset="0"/>
                        <a:ea typeface="Times New Roman"/>
                        <a:cs typeface="Arial" pitchFamily="34" charset="0"/>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81000">
                <a:tc>
                  <a:txBody>
                    <a:bodyPr/>
                    <a:lstStyle/>
                    <a:p>
                      <a:pPr algn="ctr">
                        <a:lnSpc>
                          <a:spcPct val="115000"/>
                        </a:lnSpc>
                        <a:spcAft>
                          <a:spcPts val="0"/>
                        </a:spcAft>
                      </a:pPr>
                      <a:r>
                        <a:rPr lang="en-US" sz="2000" kern="1200">
                          <a:solidFill>
                            <a:srgbClr val="000000"/>
                          </a:solidFill>
                          <a:latin typeface="Arial"/>
                          <a:ea typeface="Times New Roman"/>
                          <a:cs typeface="Times New Roman"/>
                        </a:rPr>
                        <a:t>2 </a:t>
                      </a:r>
                      <a:endParaRPr lang="en-US" sz="110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200">
                          <a:solidFill>
                            <a:srgbClr val="000000"/>
                          </a:solidFill>
                          <a:latin typeface="Arial"/>
                          <a:ea typeface="Times New Roman"/>
                          <a:cs typeface="Times New Roman"/>
                        </a:rPr>
                        <a:t>2 </a:t>
                      </a:r>
                      <a:endParaRPr lang="en-US" sz="110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dirty="0" smtClean="0">
                          <a:latin typeface="Arial" pitchFamily="34" charset="0"/>
                          <a:ea typeface="Times New Roman"/>
                          <a:cs typeface="Arial" pitchFamily="34" charset="0"/>
                        </a:rPr>
                        <a:t>2</a:t>
                      </a:r>
                      <a:endParaRPr lang="en-US" sz="2000" dirty="0">
                        <a:latin typeface="Arial" pitchFamily="34" charset="0"/>
                        <a:ea typeface="Times New Roman"/>
                        <a:cs typeface="Arial" pitchFamily="34" charset="0"/>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81000">
                <a:tc>
                  <a:txBody>
                    <a:bodyPr/>
                    <a:lstStyle/>
                    <a:p>
                      <a:pPr algn="ctr">
                        <a:lnSpc>
                          <a:spcPct val="115000"/>
                        </a:lnSpc>
                        <a:spcAft>
                          <a:spcPts val="0"/>
                        </a:spcAft>
                      </a:pPr>
                      <a:r>
                        <a:rPr lang="en-US" sz="2000" kern="1200">
                          <a:solidFill>
                            <a:srgbClr val="000000"/>
                          </a:solidFill>
                          <a:latin typeface="Arial"/>
                          <a:ea typeface="Times New Roman"/>
                          <a:cs typeface="Times New Roman"/>
                        </a:rPr>
                        <a:t>2 </a:t>
                      </a:r>
                      <a:endParaRPr lang="en-US" sz="110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200">
                          <a:solidFill>
                            <a:srgbClr val="000000"/>
                          </a:solidFill>
                          <a:latin typeface="Arial"/>
                          <a:ea typeface="Times New Roman"/>
                          <a:cs typeface="Times New Roman"/>
                        </a:rPr>
                        <a:t>3 </a:t>
                      </a:r>
                      <a:endParaRPr lang="en-US" sz="110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dirty="0" smtClean="0">
                          <a:latin typeface="Arial" pitchFamily="34" charset="0"/>
                          <a:ea typeface="Times New Roman"/>
                          <a:cs typeface="Arial" pitchFamily="34" charset="0"/>
                        </a:rPr>
                        <a:t>3</a:t>
                      </a:r>
                      <a:endParaRPr lang="en-US" sz="2000" dirty="0">
                        <a:latin typeface="Arial" pitchFamily="34" charset="0"/>
                        <a:ea typeface="Times New Roman"/>
                        <a:cs typeface="Arial" pitchFamily="34" charset="0"/>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81000">
                <a:tc>
                  <a:txBody>
                    <a:bodyPr/>
                    <a:lstStyle/>
                    <a:p>
                      <a:pPr algn="ctr">
                        <a:lnSpc>
                          <a:spcPct val="115000"/>
                        </a:lnSpc>
                        <a:spcAft>
                          <a:spcPts val="0"/>
                        </a:spcAft>
                      </a:pPr>
                      <a:r>
                        <a:rPr lang="en-US" sz="2000" kern="1200">
                          <a:solidFill>
                            <a:srgbClr val="000000"/>
                          </a:solidFill>
                          <a:latin typeface="Arial"/>
                          <a:ea typeface="Times New Roman"/>
                          <a:cs typeface="Times New Roman"/>
                        </a:rPr>
                        <a:t>3 </a:t>
                      </a:r>
                      <a:endParaRPr lang="en-US" sz="110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200">
                          <a:solidFill>
                            <a:srgbClr val="000000"/>
                          </a:solidFill>
                          <a:latin typeface="Arial"/>
                          <a:ea typeface="Times New Roman"/>
                          <a:cs typeface="Times New Roman"/>
                        </a:rPr>
                        <a:t>3 </a:t>
                      </a:r>
                      <a:endParaRPr lang="en-US" sz="110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dirty="0" smtClean="0">
                          <a:latin typeface="Arial" pitchFamily="34" charset="0"/>
                          <a:ea typeface="Times New Roman"/>
                          <a:cs typeface="Arial" pitchFamily="34" charset="0"/>
                        </a:rPr>
                        <a:t>4</a:t>
                      </a:r>
                      <a:endParaRPr lang="en-US" sz="2000" dirty="0">
                        <a:latin typeface="Arial" pitchFamily="34" charset="0"/>
                        <a:ea typeface="Times New Roman"/>
                        <a:cs typeface="Arial" pitchFamily="34" charset="0"/>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81000">
                <a:tc>
                  <a:txBody>
                    <a:bodyPr/>
                    <a:lstStyle/>
                    <a:p>
                      <a:pPr algn="ctr">
                        <a:lnSpc>
                          <a:spcPct val="115000"/>
                        </a:lnSpc>
                        <a:spcAft>
                          <a:spcPts val="0"/>
                        </a:spcAft>
                      </a:pPr>
                      <a:r>
                        <a:rPr lang="en-US" sz="2000" kern="1200">
                          <a:solidFill>
                            <a:srgbClr val="000000"/>
                          </a:solidFill>
                          <a:latin typeface="Arial"/>
                          <a:ea typeface="Times New Roman"/>
                          <a:cs typeface="Times New Roman"/>
                        </a:rPr>
                        <a:t>3 </a:t>
                      </a:r>
                      <a:endParaRPr lang="en-US" sz="110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200">
                          <a:solidFill>
                            <a:srgbClr val="000000"/>
                          </a:solidFill>
                          <a:latin typeface="Arial"/>
                          <a:ea typeface="Times New Roman"/>
                          <a:cs typeface="Times New Roman"/>
                        </a:rPr>
                        <a:t>4 </a:t>
                      </a:r>
                      <a:endParaRPr lang="en-US" sz="110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dirty="0" smtClean="0">
                          <a:latin typeface="Arial" pitchFamily="34" charset="0"/>
                          <a:ea typeface="Times New Roman"/>
                          <a:cs typeface="Arial" pitchFamily="34" charset="0"/>
                        </a:rPr>
                        <a:t>5</a:t>
                      </a:r>
                      <a:endParaRPr lang="en-US" sz="2000" dirty="0">
                        <a:latin typeface="Arial" pitchFamily="34" charset="0"/>
                        <a:ea typeface="Times New Roman"/>
                        <a:cs typeface="Arial" pitchFamily="34" charset="0"/>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80975">
                <a:tc>
                  <a:txBody>
                    <a:bodyPr/>
                    <a:lstStyle/>
                    <a:p>
                      <a:pPr algn="ctr">
                        <a:lnSpc>
                          <a:spcPct val="115000"/>
                        </a:lnSpc>
                        <a:spcAft>
                          <a:spcPts val="0"/>
                        </a:spcAft>
                      </a:pPr>
                      <a:r>
                        <a:rPr lang="en-US" sz="2000" kern="1200">
                          <a:solidFill>
                            <a:srgbClr val="000000"/>
                          </a:solidFill>
                          <a:latin typeface="Arial"/>
                          <a:ea typeface="Times New Roman"/>
                          <a:cs typeface="Times New Roman"/>
                        </a:rPr>
                        <a:t>2 </a:t>
                      </a:r>
                      <a:endParaRPr lang="en-US" sz="110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200" dirty="0">
                          <a:solidFill>
                            <a:srgbClr val="000000"/>
                          </a:solidFill>
                          <a:latin typeface="Arial"/>
                          <a:ea typeface="Times New Roman"/>
                          <a:cs typeface="Times New Roman"/>
                        </a:rPr>
                        <a:t>4 </a:t>
                      </a:r>
                      <a:endParaRPr lang="en-US" sz="1100" dirty="0">
                        <a:latin typeface="Calibri"/>
                        <a:ea typeface="Times New Roman"/>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dirty="0" smtClean="0">
                          <a:latin typeface="Arial" pitchFamily="34" charset="0"/>
                          <a:ea typeface="Times New Roman"/>
                          <a:cs typeface="Arial" pitchFamily="34" charset="0"/>
                        </a:rPr>
                        <a:t>6</a:t>
                      </a:r>
                      <a:endParaRPr lang="en-US" sz="2000" dirty="0">
                        <a:latin typeface="Arial" pitchFamily="34" charset="0"/>
                        <a:ea typeface="Times New Roman"/>
                        <a:cs typeface="Arial" pitchFamily="34" charset="0"/>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94187599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73A9276-7146-4170-8D10-C5BB2251BA46}" type="slidenum">
              <a:rPr lang="en-US" smtClean="0"/>
              <a:pPr>
                <a:defRPr/>
              </a:pPr>
              <a:t>36</a:t>
            </a:fld>
            <a:endParaRPr lang="en-US"/>
          </a:p>
        </p:txBody>
      </p:sp>
      <p:pic>
        <p:nvPicPr>
          <p:cNvPr id="10035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913640"/>
            <a:ext cx="8144904" cy="5639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2971800" y="104656"/>
            <a:ext cx="5410200" cy="369332"/>
          </a:xfrm>
          <a:prstGeom prst="rect">
            <a:avLst/>
          </a:prstGeom>
          <a:noFill/>
        </p:spPr>
        <p:txBody>
          <a:bodyPr wrap="square" rtlCol="0">
            <a:spAutoFit/>
          </a:bodyPr>
          <a:lstStyle/>
          <a:p>
            <a:r>
              <a:rPr lang="en-US" b="1" dirty="0" err="1" smtClean="0">
                <a:solidFill>
                  <a:srgbClr val="FF0000"/>
                </a:solidFill>
              </a:rPr>
              <a:t>Chọn</a:t>
            </a:r>
            <a:r>
              <a:rPr lang="en-US" b="1" dirty="0" smtClean="0">
                <a:solidFill>
                  <a:srgbClr val="FF0000"/>
                </a:solidFill>
              </a:rPr>
              <a:t> </a:t>
            </a:r>
            <a:r>
              <a:rPr lang="en-US" b="1" dirty="0" err="1" smtClean="0">
                <a:solidFill>
                  <a:srgbClr val="FF0000"/>
                </a:solidFill>
              </a:rPr>
              <a:t>chức</a:t>
            </a:r>
            <a:r>
              <a:rPr lang="en-US" b="1" dirty="0" smtClean="0">
                <a:solidFill>
                  <a:srgbClr val="FF0000"/>
                </a:solidFill>
              </a:rPr>
              <a:t> </a:t>
            </a:r>
            <a:r>
              <a:rPr lang="en-US" b="1" dirty="0" err="1" smtClean="0">
                <a:solidFill>
                  <a:srgbClr val="FF0000"/>
                </a:solidFill>
              </a:rPr>
              <a:t>năng</a:t>
            </a:r>
            <a:r>
              <a:rPr lang="en-US" b="1" dirty="0" smtClean="0">
                <a:solidFill>
                  <a:srgbClr val="FF0000"/>
                </a:solidFill>
              </a:rPr>
              <a:t> “</a:t>
            </a:r>
            <a:r>
              <a:rPr lang="en-US" b="1" dirty="0" err="1" smtClean="0">
                <a:solidFill>
                  <a:srgbClr val="FF0000"/>
                </a:solidFill>
              </a:rPr>
              <a:t>Phân</a:t>
            </a:r>
            <a:r>
              <a:rPr lang="en-US" b="1" dirty="0" smtClean="0">
                <a:solidFill>
                  <a:srgbClr val="FF0000"/>
                </a:solidFill>
              </a:rPr>
              <a:t> </a:t>
            </a:r>
            <a:r>
              <a:rPr lang="en-US" b="1" dirty="0" err="1" smtClean="0">
                <a:solidFill>
                  <a:srgbClr val="FF0000"/>
                </a:solidFill>
              </a:rPr>
              <a:t>cụm</a:t>
            </a:r>
            <a:r>
              <a:rPr lang="en-US" b="1" dirty="0" smtClean="0">
                <a:solidFill>
                  <a:srgbClr val="FF0000"/>
                </a:solidFill>
              </a:rPr>
              <a:t> </a:t>
            </a:r>
            <a:r>
              <a:rPr lang="en-US" b="1" dirty="0" err="1" smtClean="0">
                <a:solidFill>
                  <a:srgbClr val="FF0000"/>
                </a:solidFill>
              </a:rPr>
              <a:t>dữ</a:t>
            </a:r>
            <a:r>
              <a:rPr lang="en-US" b="1" dirty="0" smtClean="0">
                <a:solidFill>
                  <a:srgbClr val="FF0000"/>
                </a:solidFill>
              </a:rPr>
              <a:t> </a:t>
            </a:r>
            <a:r>
              <a:rPr lang="en-US" b="1" dirty="0" err="1" smtClean="0">
                <a:solidFill>
                  <a:srgbClr val="FF0000"/>
                </a:solidFill>
              </a:rPr>
              <a:t>liệu</a:t>
            </a:r>
            <a:r>
              <a:rPr lang="en-US" b="1" dirty="0" smtClean="0">
                <a:solidFill>
                  <a:srgbClr val="FF0000"/>
                </a:solidFill>
              </a:rPr>
              <a:t>” (cluster)</a:t>
            </a:r>
            <a:endParaRPr lang="en-US" b="1" dirty="0">
              <a:solidFill>
                <a:srgbClr val="FF0000"/>
              </a:solidFill>
            </a:endParaRPr>
          </a:p>
        </p:txBody>
      </p:sp>
      <p:cxnSp>
        <p:nvCxnSpPr>
          <p:cNvPr id="7" name="Straight Arrow Connector 6"/>
          <p:cNvCxnSpPr>
            <a:endCxn id="8" idx="0"/>
          </p:cNvCxnSpPr>
          <p:nvPr/>
        </p:nvCxnSpPr>
        <p:spPr>
          <a:xfrm flipH="1">
            <a:off x="2228850" y="473988"/>
            <a:ext cx="1200150" cy="73729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1981200" y="1211283"/>
            <a:ext cx="495300" cy="304800"/>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1587489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73A9276-7146-4170-8D10-C5BB2251BA46}" type="slidenum">
              <a:rPr lang="en-US" smtClean="0"/>
              <a:pPr>
                <a:defRPr/>
              </a:pPr>
              <a:t>37</a:t>
            </a:fld>
            <a:endParaRPr lang="en-US"/>
          </a:p>
        </p:txBody>
      </p:sp>
      <p:pic>
        <p:nvPicPr>
          <p:cNvPr id="10137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189630"/>
            <a:ext cx="7810500" cy="5420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228600" y="258010"/>
            <a:ext cx="4343400" cy="646331"/>
          </a:xfrm>
          <a:prstGeom prst="rect">
            <a:avLst/>
          </a:prstGeom>
          <a:noFill/>
        </p:spPr>
        <p:txBody>
          <a:bodyPr wrap="square" rtlCol="0">
            <a:spAutoFit/>
          </a:bodyPr>
          <a:lstStyle/>
          <a:p>
            <a:r>
              <a:rPr lang="en-US" b="1" dirty="0" err="1" smtClean="0">
                <a:solidFill>
                  <a:srgbClr val="FF0000"/>
                </a:solidFill>
              </a:rPr>
              <a:t>Chọn</a:t>
            </a:r>
            <a:r>
              <a:rPr lang="en-US" b="1" dirty="0" smtClean="0">
                <a:solidFill>
                  <a:srgbClr val="FF0000"/>
                </a:solidFill>
              </a:rPr>
              <a:t> </a:t>
            </a:r>
            <a:r>
              <a:rPr lang="en-US" b="1" dirty="0" err="1" smtClean="0">
                <a:solidFill>
                  <a:srgbClr val="FF0000"/>
                </a:solidFill>
              </a:rPr>
              <a:t>giải</a:t>
            </a:r>
            <a:r>
              <a:rPr lang="en-US" b="1" dirty="0" smtClean="0">
                <a:solidFill>
                  <a:srgbClr val="FF0000"/>
                </a:solidFill>
              </a:rPr>
              <a:t> </a:t>
            </a:r>
            <a:r>
              <a:rPr lang="en-US" b="1" dirty="0" err="1" smtClean="0">
                <a:solidFill>
                  <a:srgbClr val="FF0000"/>
                </a:solidFill>
              </a:rPr>
              <a:t>thuật</a:t>
            </a:r>
            <a:r>
              <a:rPr lang="en-US" b="1" dirty="0" smtClean="0">
                <a:solidFill>
                  <a:srgbClr val="FF0000"/>
                </a:solidFill>
              </a:rPr>
              <a:t> </a:t>
            </a:r>
            <a:r>
              <a:rPr lang="en-US" b="1" dirty="0" err="1" smtClean="0">
                <a:solidFill>
                  <a:srgbClr val="FF0000"/>
                </a:solidFill>
              </a:rPr>
              <a:t>sử</a:t>
            </a:r>
            <a:r>
              <a:rPr lang="en-US" b="1" dirty="0" smtClean="0">
                <a:solidFill>
                  <a:srgbClr val="FF0000"/>
                </a:solidFill>
              </a:rPr>
              <a:t> </a:t>
            </a:r>
            <a:r>
              <a:rPr lang="en-US" b="1" dirty="0" err="1" smtClean="0">
                <a:solidFill>
                  <a:srgbClr val="FF0000"/>
                </a:solidFill>
              </a:rPr>
              <a:t>dụng</a:t>
            </a:r>
            <a:r>
              <a:rPr lang="en-US" b="1" dirty="0" smtClean="0">
                <a:solidFill>
                  <a:srgbClr val="FF0000"/>
                </a:solidFill>
              </a:rPr>
              <a:t> </a:t>
            </a:r>
            <a:r>
              <a:rPr lang="en-US" b="1" dirty="0" err="1" smtClean="0">
                <a:solidFill>
                  <a:srgbClr val="FF0000"/>
                </a:solidFill>
              </a:rPr>
              <a:t>để</a:t>
            </a:r>
            <a:r>
              <a:rPr lang="en-US" b="1" dirty="0" smtClean="0">
                <a:solidFill>
                  <a:srgbClr val="FF0000"/>
                </a:solidFill>
              </a:rPr>
              <a:t> </a:t>
            </a:r>
            <a:r>
              <a:rPr lang="en-US" b="1" dirty="0" err="1" smtClean="0">
                <a:solidFill>
                  <a:srgbClr val="FF0000"/>
                </a:solidFill>
              </a:rPr>
              <a:t>phân</a:t>
            </a:r>
            <a:r>
              <a:rPr lang="en-US" b="1" dirty="0" smtClean="0">
                <a:solidFill>
                  <a:srgbClr val="FF0000"/>
                </a:solidFill>
              </a:rPr>
              <a:t> </a:t>
            </a:r>
            <a:r>
              <a:rPr lang="en-US" b="1" dirty="0" err="1" smtClean="0">
                <a:solidFill>
                  <a:srgbClr val="FF0000"/>
                </a:solidFill>
              </a:rPr>
              <a:t>cụm</a:t>
            </a:r>
            <a:endParaRPr lang="en-US" b="1" dirty="0" smtClean="0">
              <a:solidFill>
                <a:srgbClr val="FF0000"/>
              </a:solidFill>
            </a:endParaRPr>
          </a:p>
          <a:p>
            <a:r>
              <a:rPr lang="en-US" b="1" dirty="0" smtClean="0">
                <a:solidFill>
                  <a:srgbClr val="FF0000"/>
                </a:solidFill>
              </a:rPr>
              <a:t>(K-Means </a:t>
            </a:r>
            <a:r>
              <a:rPr lang="en-US" b="1" dirty="0" err="1" smtClean="0">
                <a:solidFill>
                  <a:srgbClr val="FF0000"/>
                </a:solidFill>
              </a:rPr>
              <a:t>hoặc</a:t>
            </a:r>
            <a:r>
              <a:rPr lang="en-US" b="1" dirty="0" smtClean="0">
                <a:solidFill>
                  <a:srgbClr val="FF0000"/>
                </a:solidFill>
              </a:rPr>
              <a:t> HAC) </a:t>
            </a:r>
            <a:endParaRPr lang="en-US" b="1" dirty="0">
              <a:solidFill>
                <a:srgbClr val="FF0000"/>
              </a:solidFill>
            </a:endParaRPr>
          </a:p>
        </p:txBody>
      </p:sp>
      <p:cxnSp>
        <p:nvCxnSpPr>
          <p:cNvPr id="7" name="Straight Arrow Connector 6"/>
          <p:cNvCxnSpPr>
            <a:endCxn id="8" idx="0"/>
          </p:cNvCxnSpPr>
          <p:nvPr/>
        </p:nvCxnSpPr>
        <p:spPr>
          <a:xfrm flipH="1">
            <a:off x="1473778" y="904341"/>
            <a:ext cx="812222" cy="100066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1143000" y="1905001"/>
            <a:ext cx="661555" cy="199420"/>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191000" y="2743200"/>
            <a:ext cx="3581400" cy="646331"/>
          </a:xfrm>
          <a:prstGeom prst="rect">
            <a:avLst/>
          </a:prstGeom>
          <a:noFill/>
        </p:spPr>
        <p:txBody>
          <a:bodyPr wrap="square" rtlCol="0">
            <a:spAutoFit/>
          </a:bodyPr>
          <a:lstStyle/>
          <a:p>
            <a:pPr algn="ctr"/>
            <a:r>
              <a:rPr lang="en-US" b="1" dirty="0" smtClean="0">
                <a:solidFill>
                  <a:srgbClr val="FF0000"/>
                </a:solidFill>
              </a:rPr>
              <a:t>Click </a:t>
            </a:r>
            <a:r>
              <a:rPr lang="en-US" b="1" dirty="0" err="1" smtClean="0">
                <a:solidFill>
                  <a:srgbClr val="FF0000"/>
                </a:solidFill>
              </a:rPr>
              <a:t>để</a:t>
            </a:r>
            <a:r>
              <a:rPr lang="en-US" b="1" dirty="0" smtClean="0">
                <a:solidFill>
                  <a:srgbClr val="FF0000"/>
                </a:solidFill>
              </a:rPr>
              <a:t> </a:t>
            </a:r>
            <a:r>
              <a:rPr lang="en-US" b="1" dirty="0" err="1" smtClean="0">
                <a:solidFill>
                  <a:srgbClr val="FF0000"/>
                </a:solidFill>
              </a:rPr>
              <a:t>thiết</a:t>
            </a:r>
            <a:r>
              <a:rPr lang="en-US" b="1" dirty="0" smtClean="0">
                <a:solidFill>
                  <a:srgbClr val="FF0000"/>
                </a:solidFill>
              </a:rPr>
              <a:t> </a:t>
            </a:r>
            <a:r>
              <a:rPr lang="en-US" b="1" dirty="0" err="1" smtClean="0">
                <a:solidFill>
                  <a:srgbClr val="FF0000"/>
                </a:solidFill>
              </a:rPr>
              <a:t>lập</a:t>
            </a:r>
            <a:r>
              <a:rPr lang="en-US" b="1" dirty="0" smtClean="0">
                <a:solidFill>
                  <a:srgbClr val="FF0000"/>
                </a:solidFill>
              </a:rPr>
              <a:t> </a:t>
            </a:r>
            <a:r>
              <a:rPr lang="en-US" b="1" dirty="0" err="1" smtClean="0">
                <a:solidFill>
                  <a:srgbClr val="FF0000"/>
                </a:solidFill>
              </a:rPr>
              <a:t>các</a:t>
            </a:r>
            <a:r>
              <a:rPr lang="en-US" b="1" dirty="0" smtClean="0">
                <a:solidFill>
                  <a:srgbClr val="FF0000"/>
                </a:solidFill>
              </a:rPr>
              <a:t> </a:t>
            </a:r>
            <a:r>
              <a:rPr lang="en-US" b="1" dirty="0" err="1" smtClean="0">
                <a:solidFill>
                  <a:srgbClr val="FF0000"/>
                </a:solidFill>
              </a:rPr>
              <a:t>thông</a:t>
            </a:r>
            <a:r>
              <a:rPr lang="en-US" b="1" dirty="0" smtClean="0">
                <a:solidFill>
                  <a:srgbClr val="FF0000"/>
                </a:solidFill>
              </a:rPr>
              <a:t> </a:t>
            </a:r>
            <a:r>
              <a:rPr lang="en-US" b="1" dirty="0" err="1" smtClean="0">
                <a:solidFill>
                  <a:srgbClr val="FF0000"/>
                </a:solidFill>
              </a:rPr>
              <a:t>số</a:t>
            </a:r>
            <a:endParaRPr lang="en-US" b="1" dirty="0" smtClean="0">
              <a:solidFill>
                <a:srgbClr val="FF0000"/>
              </a:solidFill>
            </a:endParaRPr>
          </a:p>
          <a:p>
            <a:pPr algn="ctr"/>
            <a:r>
              <a:rPr lang="en-US" b="1" dirty="0" err="1">
                <a:solidFill>
                  <a:srgbClr val="FF0000"/>
                </a:solidFill>
              </a:rPr>
              <a:t>c</a:t>
            </a:r>
            <a:r>
              <a:rPr lang="en-US" b="1" dirty="0" err="1" smtClean="0">
                <a:solidFill>
                  <a:srgbClr val="FF0000"/>
                </a:solidFill>
              </a:rPr>
              <a:t>ho</a:t>
            </a:r>
            <a:r>
              <a:rPr lang="en-US" b="1" dirty="0" smtClean="0">
                <a:solidFill>
                  <a:srgbClr val="FF0000"/>
                </a:solidFill>
              </a:rPr>
              <a:t> </a:t>
            </a:r>
            <a:r>
              <a:rPr lang="en-US" b="1" dirty="0" err="1" smtClean="0">
                <a:solidFill>
                  <a:srgbClr val="FF0000"/>
                </a:solidFill>
              </a:rPr>
              <a:t>giải</a:t>
            </a:r>
            <a:r>
              <a:rPr lang="en-US" b="1" dirty="0" smtClean="0">
                <a:solidFill>
                  <a:srgbClr val="FF0000"/>
                </a:solidFill>
              </a:rPr>
              <a:t> </a:t>
            </a:r>
            <a:r>
              <a:rPr lang="en-US" b="1" dirty="0" err="1" smtClean="0">
                <a:solidFill>
                  <a:srgbClr val="FF0000"/>
                </a:solidFill>
              </a:rPr>
              <a:t>thuật</a:t>
            </a:r>
            <a:endParaRPr lang="en-US" b="1" dirty="0">
              <a:solidFill>
                <a:srgbClr val="FF0000"/>
              </a:solidFill>
            </a:endParaRPr>
          </a:p>
        </p:txBody>
      </p:sp>
      <p:cxnSp>
        <p:nvCxnSpPr>
          <p:cNvPr id="10" name="Straight Arrow Connector 9"/>
          <p:cNvCxnSpPr/>
          <p:nvPr/>
        </p:nvCxnSpPr>
        <p:spPr>
          <a:xfrm flipH="1" flipV="1">
            <a:off x="4495800" y="2110359"/>
            <a:ext cx="1428750" cy="632841"/>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2628900" y="1905001"/>
            <a:ext cx="3009900" cy="205358"/>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25275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73A9276-7146-4170-8D10-C5BB2251BA46}" type="slidenum">
              <a:rPr lang="en-US" smtClean="0"/>
              <a:pPr>
                <a:defRPr/>
              </a:pPr>
              <a:t>38</a:t>
            </a:fld>
            <a:endParaRPr lang="en-US"/>
          </a:p>
        </p:txBody>
      </p:sp>
      <p:pic>
        <p:nvPicPr>
          <p:cNvPr id="1024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63933"/>
            <a:ext cx="6019800" cy="51034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76200" y="152400"/>
            <a:ext cx="4267200" cy="400110"/>
          </a:xfrm>
          <a:prstGeom prst="rect">
            <a:avLst/>
          </a:prstGeom>
          <a:noFill/>
        </p:spPr>
        <p:txBody>
          <a:bodyPr wrap="square" rtlCol="0">
            <a:spAutoFit/>
          </a:bodyPr>
          <a:lstStyle/>
          <a:p>
            <a:r>
              <a:rPr lang="en-US" sz="2000" b="1" dirty="0" err="1" smtClean="0"/>
              <a:t>Nếu</a:t>
            </a:r>
            <a:r>
              <a:rPr lang="en-US" sz="2000" b="1" dirty="0" smtClean="0"/>
              <a:t> </a:t>
            </a:r>
            <a:r>
              <a:rPr lang="en-US" sz="2000" b="1" dirty="0" err="1" smtClean="0"/>
              <a:t>lựa</a:t>
            </a:r>
            <a:r>
              <a:rPr lang="en-US" sz="2000" b="1" dirty="0" smtClean="0"/>
              <a:t> </a:t>
            </a:r>
            <a:r>
              <a:rPr lang="en-US" sz="2000" b="1" dirty="0" err="1" smtClean="0"/>
              <a:t>chọn</a:t>
            </a:r>
            <a:r>
              <a:rPr lang="en-US" sz="2000" b="1" dirty="0" smtClean="0"/>
              <a:t> </a:t>
            </a:r>
            <a:r>
              <a:rPr lang="en-US" sz="2000" b="1" dirty="0" err="1" smtClean="0"/>
              <a:t>giải</a:t>
            </a:r>
            <a:r>
              <a:rPr lang="en-US" sz="2000" b="1" dirty="0" smtClean="0"/>
              <a:t> </a:t>
            </a:r>
            <a:r>
              <a:rPr lang="en-US" sz="2000" b="1" dirty="0" err="1" smtClean="0"/>
              <a:t>thuật</a:t>
            </a:r>
            <a:r>
              <a:rPr lang="en-US" sz="2000" b="1" dirty="0" smtClean="0"/>
              <a:t> K-Means:</a:t>
            </a:r>
            <a:endParaRPr lang="en-US" sz="2000" b="1" dirty="0"/>
          </a:p>
        </p:txBody>
      </p:sp>
      <p:sp>
        <p:nvSpPr>
          <p:cNvPr id="6" name="TextBox 5"/>
          <p:cNvSpPr txBox="1"/>
          <p:nvPr/>
        </p:nvSpPr>
        <p:spPr>
          <a:xfrm>
            <a:off x="6096000" y="1676400"/>
            <a:ext cx="3016334" cy="923330"/>
          </a:xfrm>
          <a:prstGeom prst="rect">
            <a:avLst/>
          </a:prstGeom>
          <a:noFill/>
        </p:spPr>
        <p:txBody>
          <a:bodyPr wrap="square" rtlCol="0">
            <a:spAutoFit/>
          </a:bodyPr>
          <a:lstStyle/>
          <a:p>
            <a:pPr algn="ctr"/>
            <a:r>
              <a:rPr lang="en-US" b="1" dirty="0" err="1" smtClean="0">
                <a:solidFill>
                  <a:srgbClr val="FF0000"/>
                </a:solidFill>
              </a:rPr>
              <a:t>Chọn</a:t>
            </a:r>
            <a:r>
              <a:rPr lang="en-US" b="1" dirty="0" smtClean="0">
                <a:solidFill>
                  <a:srgbClr val="FF0000"/>
                </a:solidFill>
              </a:rPr>
              <a:t> </a:t>
            </a:r>
            <a:r>
              <a:rPr lang="en-US" b="1" dirty="0" err="1" smtClean="0">
                <a:solidFill>
                  <a:srgbClr val="FF0000"/>
                </a:solidFill>
              </a:rPr>
              <a:t>độ</a:t>
            </a:r>
            <a:r>
              <a:rPr lang="en-US" b="1" dirty="0" smtClean="0">
                <a:solidFill>
                  <a:srgbClr val="FF0000"/>
                </a:solidFill>
              </a:rPr>
              <a:t> </a:t>
            </a:r>
            <a:r>
              <a:rPr lang="en-US" b="1" dirty="0" err="1" smtClean="0">
                <a:solidFill>
                  <a:srgbClr val="FF0000"/>
                </a:solidFill>
              </a:rPr>
              <a:t>đo</a:t>
            </a:r>
            <a:r>
              <a:rPr lang="en-US" b="1" dirty="0" smtClean="0">
                <a:solidFill>
                  <a:srgbClr val="FF0000"/>
                </a:solidFill>
              </a:rPr>
              <a:t> </a:t>
            </a:r>
            <a:r>
              <a:rPr lang="en-US" b="1" dirty="0" err="1" smtClean="0">
                <a:solidFill>
                  <a:srgbClr val="FF0000"/>
                </a:solidFill>
              </a:rPr>
              <a:t>khoảng</a:t>
            </a:r>
            <a:r>
              <a:rPr lang="en-US" b="1" dirty="0" smtClean="0">
                <a:solidFill>
                  <a:srgbClr val="FF0000"/>
                </a:solidFill>
              </a:rPr>
              <a:t> </a:t>
            </a:r>
            <a:r>
              <a:rPr lang="en-US" b="1" dirty="0" err="1" smtClean="0">
                <a:solidFill>
                  <a:srgbClr val="FF0000"/>
                </a:solidFill>
              </a:rPr>
              <a:t>cách</a:t>
            </a:r>
            <a:r>
              <a:rPr lang="en-US" b="1" dirty="0" smtClean="0">
                <a:solidFill>
                  <a:srgbClr val="FF0000"/>
                </a:solidFill>
              </a:rPr>
              <a:t> </a:t>
            </a:r>
          </a:p>
          <a:p>
            <a:pPr algn="ctr"/>
            <a:r>
              <a:rPr lang="en-US" b="1" dirty="0" smtClean="0">
                <a:solidFill>
                  <a:srgbClr val="FF0000"/>
                </a:solidFill>
              </a:rPr>
              <a:t>(</a:t>
            </a:r>
            <a:r>
              <a:rPr lang="en-US" b="1" dirty="0" err="1" smtClean="0">
                <a:solidFill>
                  <a:srgbClr val="FF0000"/>
                </a:solidFill>
              </a:rPr>
              <a:t>độ</a:t>
            </a:r>
            <a:r>
              <a:rPr lang="en-US" b="1" dirty="0" smtClean="0">
                <a:solidFill>
                  <a:srgbClr val="FF0000"/>
                </a:solidFill>
              </a:rPr>
              <a:t> </a:t>
            </a:r>
            <a:r>
              <a:rPr lang="en-US" b="1" dirty="0" err="1" smtClean="0">
                <a:solidFill>
                  <a:srgbClr val="FF0000"/>
                </a:solidFill>
              </a:rPr>
              <a:t>đo</a:t>
            </a:r>
            <a:r>
              <a:rPr lang="en-US" b="1" dirty="0" smtClean="0">
                <a:solidFill>
                  <a:srgbClr val="FF0000"/>
                </a:solidFill>
              </a:rPr>
              <a:t> </a:t>
            </a:r>
            <a:r>
              <a:rPr lang="en-US" b="1" dirty="0" err="1" smtClean="0">
                <a:solidFill>
                  <a:srgbClr val="FF0000"/>
                </a:solidFill>
              </a:rPr>
              <a:t>Euclide</a:t>
            </a:r>
            <a:r>
              <a:rPr lang="en-US" b="1" dirty="0" smtClean="0">
                <a:solidFill>
                  <a:srgbClr val="FF0000"/>
                </a:solidFill>
              </a:rPr>
              <a:t> </a:t>
            </a:r>
            <a:r>
              <a:rPr lang="en-US" b="1" dirty="0" err="1" smtClean="0">
                <a:solidFill>
                  <a:srgbClr val="FF0000"/>
                </a:solidFill>
              </a:rPr>
              <a:t>hoặc</a:t>
            </a:r>
            <a:r>
              <a:rPr lang="en-US" b="1" dirty="0" smtClean="0">
                <a:solidFill>
                  <a:srgbClr val="FF0000"/>
                </a:solidFill>
              </a:rPr>
              <a:t> </a:t>
            </a:r>
            <a:r>
              <a:rPr lang="en-US" b="1" dirty="0" err="1" smtClean="0">
                <a:solidFill>
                  <a:srgbClr val="FF0000"/>
                </a:solidFill>
              </a:rPr>
              <a:t>Mahattant</a:t>
            </a:r>
            <a:r>
              <a:rPr lang="en-US" b="1" dirty="0" smtClean="0">
                <a:solidFill>
                  <a:srgbClr val="FF0000"/>
                </a:solidFill>
              </a:rPr>
              <a:t>)</a:t>
            </a:r>
          </a:p>
        </p:txBody>
      </p:sp>
      <p:cxnSp>
        <p:nvCxnSpPr>
          <p:cNvPr id="7" name="Straight Arrow Connector 6"/>
          <p:cNvCxnSpPr/>
          <p:nvPr/>
        </p:nvCxnSpPr>
        <p:spPr>
          <a:xfrm flipH="1">
            <a:off x="5948548" y="2057400"/>
            <a:ext cx="264225" cy="1114537"/>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2133600" y="2971800"/>
            <a:ext cx="3810000" cy="343866"/>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6477000" y="2609671"/>
            <a:ext cx="2590800" cy="1200329"/>
          </a:xfrm>
          <a:prstGeom prst="rect">
            <a:avLst/>
          </a:prstGeom>
          <a:noFill/>
        </p:spPr>
        <p:txBody>
          <a:bodyPr wrap="square" rtlCol="0">
            <a:spAutoFit/>
          </a:bodyPr>
          <a:lstStyle/>
          <a:p>
            <a:pPr algn="just"/>
            <a:r>
              <a:rPr lang="en-US" b="1" dirty="0" err="1" smtClean="0">
                <a:solidFill>
                  <a:srgbClr val="FF0000"/>
                </a:solidFill>
              </a:rPr>
              <a:t>Có</a:t>
            </a:r>
            <a:r>
              <a:rPr lang="en-US" b="1" dirty="0" smtClean="0">
                <a:solidFill>
                  <a:srgbClr val="FF0000"/>
                </a:solidFill>
              </a:rPr>
              <a:t> </a:t>
            </a:r>
            <a:r>
              <a:rPr lang="en-US" b="1" dirty="0" err="1" smtClean="0">
                <a:solidFill>
                  <a:srgbClr val="FF0000"/>
                </a:solidFill>
              </a:rPr>
              <a:t>cho</a:t>
            </a:r>
            <a:r>
              <a:rPr lang="en-US" b="1" dirty="0" smtClean="0">
                <a:solidFill>
                  <a:srgbClr val="FF0000"/>
                </a:solidFill>
              </a:rPr>
              <a:t> </a:t>
            </a:r>
            <a:r>
              <a:rPr lang="en-US" b="1" dirty="0" err="1" smtClean="0">
                <a:solidFill>
                  <a:srgbClr val="FF0000"/>
                </a:solidFill>
              </a:rPr>
              <a:t>phép</a:t>
            </a:r>
            <a:r>
              <a:rPr lang="en-US" b="1" dirty="0" smtClean="0">
                <a:solidFill>
                  <a:srgbClr val="FF0000"/>
                </a:solidFill>
              </a:rPr>
              <a:t> </a:t>
            </a:r>
            <a:r>
              <a:rPr lang="en-US" b="1" dirty="0" err="1" smtClean="0">
                <a:solidFill>
                  <a:srgbClr val="FF0000"/>
                </a:solidFill>
              </a:rPr>
              <a:t>thay</a:t>
            </a:r>
            <a:r>
              <a:rPr lang="en-US" b="1" dirty="0" smtClean="0">
                <a:solidFill>
                  <a:srgbClr val="FF0000"/>
                </a:solidFill>
              </a:rPr>
              <a:t> </a:t>
            </a:r>
            <a:r>
              <a:rPr lang="en-US" b="1" dirty="0" err="1" smtClean="0">
                <a:solidFill>
                  <a:srgbClr val="FF0000"/>
                </a:solidFill>
              </a:rPr>
              <a:t>thế</a:t>
            </a:r>
            <a:r>
              <a:rPr lang="en-US" b="1" dirty="0" smtClean="0">
                <a:solidFill>
                  <a:srgbClr val="FF0000"/>
                </a:solidFill>
              </a:rPr>
              <a:t> </a:t>
            </a:r>
            <a:r>
              <a:rPr lang="en-US" b="1" dirty="0" err="1" smtClean="0">
                <a:solidFill>
                  <a:srgbClr val="FF0000"/>
                </a:solidFill>
              </a:rPr>
              <a:t>các</a:t>
            </a:r>
            <a:r>
              <a:rPr lang="en-US" b="1" dirty="0" smtClean="0">
                <a:solidFill>
                  <a:srgbClr val="FF0000"/>
                </a:solidFill>
              </a:rPr>
              <a:t> </a:t>
            </a:r>
            <a:r>
              <a:rPr lang="en-US" b="1" dirty="0" err="1" smtClean="0">
                <a:solidFill>
                  <a:srgbClr val="FF0000"/>
                </a:solidFill>
              </a:rPr>
              <a:t>giá</a:t>
            </a:r>
            <a:r>
              <a:rPr lang="en-US" b="1" dirty="0" smtClean="0">
                <a:solidFill>
                  <a:srgbClr val="FF0000"/>
                </a:solidFill>
              </a:rPr>
              <a:t> </a:t>
            </a:r>
            <a:r>
              <a:rPr lang="en-US" b="1" dirty="0" err="1" smtClean="0">
                <a:solidFill>
                  <a:srgbClr val="FF0000"/>
                </a:solidFill>
              </a:rPr>
              <a:t>trị</a:t>
            </a:r>
            <a:r>
              <a:rPr lang="en-US" b="1" dirty="0" smtClean="0">
                <a:solidFill>
                  <a:srgbClr val="FF0000"/>
                </a:solidFill>
              </a:rPr>
              <a:t> </a:t>
            </a:r>
            <a:r>
              <a:rPr lang="en-US" b="1" dirty="0" err="1" smtClean="0">
                <a:solidFill>
                  <a:srgbClr val="FF0000"/>
                </a:solidFill>
              </a:rPr>
              <a:t>thiếu</a:t>
            </a:r>
            <a:r>
              <a:rPr lang="en-US" b="1" dirty="0" smtClean="0">
                <a:solidFill>
                  <a:srgbClr val="FF0000"/>
                </a:solidFill>
              </a:rPr>
              <a:t> </a:t>
            </a:r>
            <a:r>
              <a:rPr lang="en-US" b="1" dirty="0" err="1" smtClean="0">
                <a:solidFill>
                  <a:srgbClr val="FF0000"/>
                </a:solidFill>
              </a:rPr>
              <a:t>vắng</a:t>
            </a:r>
            <a:r>
              <a:rPr lang="en-US" b="1" dirty="0" smtClean="0">
                <a:solidFill>
                  <a:srgbClr val="FF0000"/>
                </a:solidFill>
              </a:rPr>
              <a:t> </a:t>
            </a:r>
            <a:r>
              <a:rPr lang="en-US" b="1" dirty="0" err="1" smtClean="0">
                <a:solidFill>
                  <a:srgbClr val="FF0000"/>
                </a:solidFill>
              </a:rPr>
              <a:t>bằng</a:t>
            </a:r>
            <a:r>
              <a:rPr lang="en-US" b="1" dirty="0" smtClean="0">
                <a:solidFill>
                  <a:srgbClr val="FF0000"/>
                </a:solidFill>
              </a:rPr>
              <a:t> </a:t>
            </a:r>
            <a:r>
              <a:rPr lang="en-US" b="1" dirty="0" err="1" smtClean="0">
                <a:solidFill>
                  <a:srgbClr val="FF0000"/>
                </a:solidFill>
              </a:rPr>
              <a:t>giá</a:t>
            </a:r>
            <a:r>
              <a:rPr lang="en-US" b="1" dirty="0" smtClean="0">
                <a:solidFill>
                  <a:srgbClr val="FF0000"/>
                </a:solidFill>
              </a:rPr>
              <a:t> </a:t>
            </a:r>
            <a:r>
              <a:rPr lang="en-US" b="1" dirty="0" err="1" smtClean="0">
                <a:solidFill>
                  <a:srgbClr val="FF0000"/>
                </a:solidFill>
              </a:rPr>
              <a:t>trị</a:t>
            </a:r>
            <a:r>
              <a:rPr lang="en-US" b="1" dirty="0" smtClean="0">
                <a:solidFill>
                  <a:srgbClr val="FF0000"/>
                </a:solidFill>
              </a:rPr>
              <a:t> </a:t>
            </a:r>
            <a:r>
              <a:rPr lang="en-US" b="1" dirty="0" err="1" smtClean="0">
                <a:solidFill>
                  <a:srgbClr val="FF0000"/>
                </a:solidFill>
              </a:rPr>
              <a:t>trung</a:t>
            </a:r>
            <a:r>
              <a:rPr lang="en-US" b="1" dirty="0" smtClean="0">
                <a:solidFill>
                  <a:srgbClr val="FF0000"/>
                </a:solidFill>
              </a:rPr>
              <a:t> </a:t>
            </a:r>
            <a:r>
              <a:rPr lang="en-US" b="1" dirty="0" err="1" smtClean="0">
                <a:solidFill>
                  <a:srgbClr val="FF0000"/>
                </a:solidFill>
              </a:rPr>
              <a:t>bình</a:t>
            </a:r>
            <a:r>
              <a:rPr lang="en-US" b="1" dirty="0">
                <a:solidFill>
                  <a:srgbClr val="FF0000"/>
                </a:solidFill>
              </a:rPr>
              <a:t> </a:t>
            </a:r>
            <a:r>
              <a:rPr lang="en-US" b="1" dirty="0" smtClean="0">
                <a:solidFill>
                  <a:srgbClr val="FF0000"/>
                </a:solidFill>
              </a:rPr>
              <a:t>hay </a:t>
            </a:r>
            <a:r>
              <a:rPr lang="en-US" b="1" dirty="0" err="1" smtClean="0">
                <a:solidFill>
                  <a:srgbClr val="FF0000"/>
                </a:solidFill>
              </a:rPr>
              <a:t>không</a:t>
            </a:r>
            <a:endParaRPr lang="en-US" b="1" dirty="0" smtClean="0">
              <a:solidFill>
                <a:srgbClr val="FF0000"/>
              </a:solidFill>
            </a:endParaRPr>
          </a:p>
        </p:txBody>
      </p:sp>
      <p:cxnSp>
        <p:nvCxnSpPr>
          <p:cNvPr id="14" name="Straight Arrow Connector 13"/>
          <p:cNvCxnSpPr>
            <a:endCxn id="15" idx="3"/>
          </p:cNvCxnSpPr>
          <p:nvPr/>
        </p:nvCxnSpPr>
        <p:spPr>
          <a:xfrm flipH="1">
            <a:off x="5948547" y="2895600"/>
            <a:ext cx="528453" cy="65676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381000" y="3399591"/>
            <a:ext cx="5567547" cy="305554"/>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Arrow Connector 20"/>
          <p:cNvCxnSpPr/>
          <p:nvPr/>
        </p:nvCxnSpPr>
        <p:spPr>
          <a:xfrm flipH="1" flipV="1">
            <a:off x="5948548" y="3903025"/>
            <a:ext cx="1138052" cy="13480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1066799" y="3750625"/>
            <a:ext cx="4876801" cy="304800"/>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6978734" y="3849469"/>
            <a:ext cx="2089066" cy="646331"/>
          </a:xfrm>
          <a:prstGeom prst="rect">
            <a:avLst/>
          </a:prstGeom>
          <a:noFill/>
        </p:spPr>
        <p:txBody>
          <a:bodyPr wrap="square" rtlCol="0">
            <a:spAutoFit/>
          </a:bodyPr>
          <a:lstStyle/>
          <a:p>
            <a:pPr algn="ctr"/>
            <a:r>
              <a:rPr lang="en-US" b="1" dirty="0" err="1" smtClean="0">
                <a:solidFill>
                  <a:srgbClr val="FF0000"/>
                </a:solidFill>
              </a:rPr>
              <a:t>Số</a:t>
            </a:r>
            <a:r>
              <a:rPr lang="en-US" b="1" dirty="0" smtClean="0">
                <a:solidFill>
                  <a:srgbClr val="FF0000"/>
                </a:solidFill>
              </a:rPr>
              <a:t> </a:t>
            </a:r>
            <a:r>
              <a:rPr lang="en-US" b="1" dirty="0" err="1" smtClean="0">
                <a:solidFill>
                  <a:srgbClr val="FF0000"/>
                </a:solidFill>
              </a:rPr>
              <a:t>lần</a:t>
            </a:r>
            <a:r>
              <a:rPr lang="en-US" b="1" dirty="0" smtClean="0">
                <a:solidFill>
                  <a:srgbClr val="FF0000"/>
                </a:solidFill>
              </a:rPr>
              <a:t> </a:t>
            </a:r>
            <a:r>
              <a:rPr lang="en-US" b="1" dirty="0" err="1" smtClean="0">
                <a:solidFill>
                  <a:srgbClr val="FF0000"/>
                </a:solidFill>
              </a:rPr>
              <a:t>lặp</a:t>
            </a:r>
            <a:r>
              <a:rPr lang="en-US" b="1" dirty="0" smtClean="0">
                <a:solidFill>
                  <a:srgbClr val="FF0000"/>
                </a:solidFill>
              </a:rPr>
              <a:t> </a:t>
            </a:r>
            <a:r>
              <a:rPr lang="en-US" b="1" dirty="0" err="1" smtClean="0">
                <a:solidFill>
                  <a:srgbClr val="FF0000"/>
                </a:solidFill>
              </a:rPr>
              <a:t>tối</a:t>
            </a:r>
            <a:r>
              <a:rPr lang="en-US" b="1" dirty="0" smtClean="0">
                <a:solidFill>
                  <a:srgbClr val="FF0000"/>
                </a:solidFill>
              </a:rPr>
              <a:t> </a:t>
            </a:r>
            <a:r>
              <a:rPr lang="en-US" b="1" dirty="0" err="1" smtClean="0">
                <a:solidFill>
                  <a:srgbClr val="FF0000"/>
                </a:solidFill>
              </a:rPr>
              <a:t>đa</a:t>
            </a:r>
            <a:endParaRPr lang="en-US" b="1" dirty="0" smtClean="0">
              <a:solidFill>
                <a:srgbClr val="FF0000"/>
              </a:solidFill>
            </a:endParaRPr>
          </a:p>
          <a:p>
            <a:pPr algn="ctr"/>
            <a:r>
              <a:rPr lang="en-US" b="1" dirty="0" smtClean="0">
                <a:solidFill>
                  <a:srgbClr val="FF0000"/>
                </a:solidFill>
              </a:rPr>
              <a:t>(</a:t>
            </a:r>
            <a:r>
              <a:rPr lang="en-US" b="1" dirty="0" err="1" smtClean="0">
                <a:solidFill>
                  <a:srgbClr val="FF0000"/>
                </a:solidFill>
              </a:rPr>
              <a:t>Điều</a:t>
            </a:r>
            <a:r>
              <a:rPr lang="en-US" b="1" dirty="0" smtClean="0">
                <a:solidFill>
                  <a:srgbClr val="FF0000"/>
                </a:solidFill>
              </a:rPr>
              <a:t> </a:t>
            </a:r>
            <a:r>
              <a:rPr lang="en-US" b="1" dirty="0" err="1" smtClean="0">
                <a:solidFill>
                  <a:srgbClr val="FF0000"/>
                </a:solidFill>
              </a:rPr>
              <a:t>kiện</a:t>
            </a:r>
            <a:r>
              <a:rPr lang="en-US" b="1" dirty="0" smtClean="0">
                <a:solidFill>
                  <a:srgbClr val="FF0000"/>
                </a:solidFill>
              </a:rPr>
              <a:t> </a:t>
            </a:r>
            <a:r>
              <a:rPr lang="en-US" b="1" dirty="0" err="1" smtClean="0">
                <a:solidFill>
                  <a:srgbClr val="FF0000"/>
                </a:solidFill>
              </a:rPr>
              <a:t>dừng</a:t>
            </a:r>
            <a:r>
              <a:rPr lang="en-US" b="1" dirty="0" smtClean="0">
                <a:solidFill>
                  <a:srgbClr val="FF0000"/>
                </a:solidFill>
              </a:rPr>
              <a:t>)</a:t>
            </a:r>
          </a:p>
        </p:txBody>
      </p:sp>
      <p:sp>
        <p:nvSpPr>
          <p:cNvPr id="30" name="Rectangle 29"/>
          <p:cNvSpPr/>
          <p:nvPr/>
        </p:nvSpPr>
        <p:spPr>
          <a:xfrm>
            <a:off x="1071750" y="4150425"/>
            <a:ext cx="4876801" cy="304800"/>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6781800" y="4419600"/>
            <a:ext cx="2089066" cy="646331"/>
          </a:xfrm>
          <a:prstGeom prst="rect">
            <a:avLst/>
          </a:prstGeom>
          <a:noFill/>
        </p:spPr>
        <p:txBody>
          <a:bodyPr wrap="square" rtlCol="0">
            <a:spAutoFit/>
          </a:bodyPr>
          <a:lstStyle/>
          <a:p>
            <a:pPr algn="ctr"/>
            <a:r>
              <a:rPr lang="en-US" b="1" dirty="0" err="1" smtClean="0">
                <a:solidFill>
                  <a:srgbClr val="FF0000"/>
                </a:solidFill>
              </a:rPr>
              <a:t>Số</a:t>
            </a:r>
            <a:r>
              <a:rPr lang="en-US" b="1" dirty="0" smtClean="0">
                <a:solidFill>
                  <a:srgbClr val="FF0000"/>
                </a:solidFill>
              </a:rPr>
              <a:t> </a:t>
            </a:r>
            <a:r>
              <a:rPr lang="en-US" b="1" dirty="0" err="1" smtClean="0">
                <a:solidFill>
                  <a:srgbClr val="FF0000"/>
                </a:solidFill>
              </a:rPr>
              <a:t>lượng</a:t>
            </a:r>
            <a:r>
              <a:rPr lang="en-US" b="1" dirty="0" smtClean="0">
                <a:solidFill>
                  <a:srgbClr val="FF0000"/>
                </a:solidFill>
              </a:rPr>
              <a:t> </a:t>
            </a:r>
            <a:r>
              <a:rPr lang="en-US" b="1" dirty="0" err="1" smtClean="0">
                <a:solidFill>
                  <a:srgbClr val="FF0000"/>
                </a:solidFill>
              </a:rPr>
              <a:t>cụm</a:t>
            </a:r>
            <a:r>
              <a:rPr lang="en-US" b="1" dirty="0" smtClean="0">
                <a:solidFill>
                  <a:srgbClr val="FF0000"/>
                </a:solidFill>
              </a:rPr>
              <a:t> </a:t>
            </a:r>
            <a:r>
              <a:rPr lang="en-US" b="1" dirty="0" err="1" smtClean="0">
                <a:solidFill>
                  <a:srgbClr val="FF0000"/>
                </a:solidFill>
              </a:rPr>
              <a:t>mong</a:t>
            </a:r>
            <a:r>
              <a:rPr lang="en-US" b="1" dirty="0" smtClean="0">
                <a:solidFill>
                  <a:srgbClr val="FF0000"/>
                </a:solidFill>
              </a:rPr>
              <a:t> </a:t>
            </a:r>
            <a:r>
              <a:rPr lang="en-US" b="1" dirty="0" err="1" smtClean="0">
                <a:solidFill>
                  <a:srgbClr val="FF0000"/>
                </a:solidFill>
              </a:rPr>
              <a:t>muốn</a:t>
            </a:r>
            <a:endParaRPr lang="en-US" b="1" dirty="0" smtClean="0">
              <a:solidFill>
                <a:srgbClr val="FF0000"/>
              </a:solidFill>
            </a:endParaRPr>
          </a:p>
        </p:txBody>
      </p:sp>
      <p:cxnSp>
        <p:nvCxnSpPr>
          <p:cNvPr id="32" name="Straight Arrow Connector 31"/>
          <p:cNvCxnSpPr/>
          <p:nvPr/>
        </p:nvCxnSpPr>
        <p:spPr>
          <a:xfrm flipH="1" flipV="1">
            <a:off x="5943600" y="4273139"/>
            <a:ext cx="1035134" cy="375061"/>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H="1" flipV="1">
            <a:off x="5959434" y="5065932"/>
            <a:ext cx="1019300" cy="152399"/>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1676400" y="4913531"/>
            <a:ext cx="4272147" cy="304800"/>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6858000" y="5075872"/>
            <a:ext cx="2209800" cy="1477328"/>
          </a:xfrm>
          <a:prstGeom prst="rect">
            <a:avLst/>
          </a:prstGeom>
          <a:noFill/>
        </p:spPr>
        <p:txBody>
          <a:bodyPr wrap="square" rtlCol="0">
            <a:spAutoFit/>
          </a:bodyPr>
          <a:lstStyle/>
          <a:p>
            <a:pPr algn="ctr"/>
            <a:r>
              <a:rPr lang="en-US" b="1" dirty="0" err="1" smtClean="0">
                <a:solidFill>
                  <a:srgbClr val="FF0000"/>
                </a:solidFill>
              </a:rPr>
              <a:t>Giá</a:t>
            </a:r>
            <a:r>
              <a:rPr lang="en-US" b="1" dirty="0" smtClean="0">
                <a:solidFill>
                  <a:srgbClr val="FF0000"/>
                </a:solidFill>
              </a:rPr>
              <a:t> </a:t>
            </a:r>
            <a:r>
              <a:rPr lang="en-US" b="1" dirty="0" err="1" smtClean="0">
                <a:solidFill>
                  <a:srgbClr val="FF0000"/>
                </a:solidFill>
              </a:rPr>
              <a:t>trị</a:t>
            </a:r>
            <a:r>
              <a:rPr lang="en-US" b="1" dirty="0" smtClean="0">
                <a:solidFill>
                  <a:srgbClr val="FF0000"/>
                </a:solidFill>
              </a:rPr>
              <a:t> </a:t>
            </a:r>
            <a:r>
              <a:rPr lang="en-US" b="1" dirty="0" err="1" smtClean="0">
                <a:solidFill>
                  <a:srgbClr val="FF0000"/>
                </a:solidFill>
              </a:rPr>
              <a:t>cho</a:t>
            </a:r>
            <a:r>
              <a:rPr lang="en-US" b="1" dirty="0" smtClean="0">
                <a:solidFill>
                  <a:srgbClr val="FF0000"/>
                </a:solidFill>
              </a:rPr>
              <a:t> </a:t>
            </a:r>
            <a:r>
              <a:rPr lang="en-US" b="1" dirty="0" err="1" smtClean="0">
                <a:solidFill>
                  <a:srgbClr val="FF0000"/>
                </a:solidFill>
              </a:rPr>
              <a:t>phép</a:t>
            </a:r>
            <a:r>
              <a:rPr lang="en-US" b="1" dirty="0" smtClean="0">
                <a:solidFill>
                  <a:srgbClr val="FF0000"/>
                </a:solidFill>
              </a:rPr>
              <a:t> </a:t>
            </a:r>
            <a:r>
              <a:rPr lang="en-US" b="1" dirty="0" err="1" smtClean="0">
                <a:solidFill>
                  <a:srgbClr val="FF0000"/>
                </a:solidFill>
              </a:rPr>
              <a:t>khởi</a:t>
            </a:r>
            <a:r>
              <a:rPr lang="en-US" b="1" dirty="0" smtClean="0">
                <a:solidFill>
                  <a:srgbClr val="FF0000"/>
                </a:solidFill>
              </a:rPr>
              <a:t> </a:t>
            </a:r>
            <a:r>
              <a:rPr lang="en-US" b="1" dirty="0" err="1" smtClean="0">
                <a:solidFill>
                  <a:srgbClr val="FF0000"/>
                </a:solidFill>
              </a:rPr>
              <a:t>tạo</a:t>
            </a:r>
            <a:r>
              <a:rPr lang="en-US" b="1" dirty="0" smtClean="0">
                <a:solidFill>
                  <a:srgbClr val="FF0000"/>
                </a:solidFill>
              </a:rPr>
              <a:t> </a:t>
            </a:r>
            <a:r>
              <a:rPr lang="en-US" b="1" dirty="0" err="1" smtClean="0">
                <a:solidFill>
                  <a:srgbClr val="FF0000"/>
                </a:solidFill>
              </a:rPr>
              <a:t>ngẫu</a:t>
            </a:r>
            <a:r>
              <a:rPr lang="en-US" b="1" dirty="0" smtClean="0">
                <a:solidFill>
                  <a:srgbClr val="FF0000"/>
                </a:solidFill>
              </a:rPr>
              <a:t> </a:t>
            </a:r>
            <a:r>
              <a:rPr lang="en-US" b="1" dirty="0" err="1" smtClean="0">
                <a:solidFill>
                  <a:srgbClr val="FF0000"/>
                </a:solidFill>
              </a:rPr>
              <a:t>nhiên</a:t>
            </a:r>
            <a:r>
              <a:rPr lang="en-US" b="1" dirty="0" smtClean="0">
                <a:solidFill>
                  <a:srgbClr val="FF0000"/>
                </a:solidFill>
              </a:rPr>
              <a:t> </a:t>
            </a:r>
            <a:r>
              <a:rPr lang="en-US" b="1" dirty="0" err="1" smtClean="0">
                <a:solidFill>
                  <a:srgbClr val="FF0000"/>
                </a:solidFill>
              </a:rPr>
              <a:t>các</a:t>
            </a:r>
            <a:r>
              <a:rPr lang="en-US" b="1" dirty="0" smtClean="0">
                <a:solidFill>
                  <a:srgbClr val="FF0000"/>
                </a:solidFill>
              </a:rPr>
              <a:t> </a:t>
            </a:r>
            <a:r>
              <a:rPr lang="en-US" b="1" dirty="0" err="1" smtClean="0">
                <a:solidFill>
                  <a:srgbClr val="FF0000"/>
                </a:solidFill>
              </a:rPr>
              <a:t>trọng</a:t>
            </a:r>
            <a:r>
              <a:rPr lang="en-US" b="1" dirty="0" smtClean="0">
                <a:solidFill>
                  <a:srgbClr val="FF0000"/>
                </a:solidFill>
              </a:rPr>
              <a:t> </a:t>
            </a:r>
            <a:r>
              <a:rPr lang="en-US" b="1" dirty="0" err="1" smtClean="0">
                <a:solidFill>
                  <a:srgbClr val="FF0000"/>
                </a:solidFill>
              </a:rPr>
              <a:t>tâm</a:t>
            </a:r>
            <a:r>
              <a:rPr lang="en-US" b="1" dirty="0" smtClean="0">
                <a:solidFill>
                  <a:srgbClr val="FF0000"/>
                </a:solidFill>
              </a:rPr>
              <a:t> ban </a:t>
            </a:r>
            <a:r>
              <a:rPr lang="en-US" b="1" dirty="0" err="1" smtClean="0">
                <a:solidFill>
                  <a:srgbClr val="FF0000"/>
                </a:solidFill>
              </a:rPr>
              <a:t>đầu</a:t>
            </a:r>
            <a:r>
              <a:rPr lang="en-US" b="1" dirty="0" smtClean="0">
                <a:solidFill>
                  <a:srgbClr val="FF0000"/>
                </a:solidFill>
              </a:rPr>
              <a:t> </a:t>
            </a:r>
            <a:r>
              <a:rPr lang="en-US" b="1" dirty="0" err="1" smtClean="0">
                <a:solidFill>
                  <a:srgbClr val="FF0000"/>
                </a:solidFill>
              </a:rPr>
              <a:t>của</a:t>
            </a:r>
            <a:r>
              <a:rPr lang="en-US" b="1" dirty="0" smtClean="0">
                <a:solidFill>
                  <a:srgbClr val="FF0000"/>
                </a:solidFill>
              </a:rPr>
              <a:t> </a:t>
            </a:r>
            <a:r>
              <a:rPr lang="en-US" b="1" dirty="0" err="1" smtClean="0">
                <a:solidFill>
                  <a:srgbClr val="FF0000"/>
                </a:solidFill>
              </a:rPr>
              <a:t>các</a:t>
            </a:r>
            <a:r>
              <a:rPr lang="en-US" b="1" dirty="0" smtClean="0">
                <a:solidFill>
                  <a:srgbClr val="FF0000"/>
                </a:solidFill>
              </a:rPr>
              <a:t> </a:t>
            </a:r>
            <a:r>
              <a:rPr lang="en-US" b="1" dirty="0" err="1" smtClean="0">
                <a:solidFill>
                  <a:srgbClr val="FF0000"/>
                </a:solidFill>
              </a:rPr>
              <a:t>cụm</a:t>
            </a:r>
            <a:endParaRPr lang="en-US" b="1" dirty="0" smtClean="0">
              <a:solidFill>
                <a:srgbClr val="FF0000"/>
              </a:solidFill>
            </a:endParaRPr>
          </a:p>
        </p:txBody>
      </p:sp>
    </p:spTree>
    <p:extLst>
      <p:ext uri="{BB962C8B-B14F-4D97-AF65-F5344CB8AC3E}">
        <p14:creationId xmlns:p14="http://schemas.microsoft.com/office/powerpoint/2010/main" val="281526806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73A9276-7146-4170-8D10-C5BB2251BA46}" type="slidenum">
              <a:rPr lang="en-US" smtClean="0"/>
              <a:pPr>
                <a:defRPr/>
              </a:pPr>
              <a:t>39</a:t>
            </a:fld>
            <a:endParaRPr lang="en-US"/>
          </a:p>
        </p:txBody>
      </p:sp>
      <p:pic>
        <p:nvPicPr>
          <p:cNvPr id="1034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143000"/>
            <a:ext cx="6010557"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76200" y="285690"/>
            <a:ext cx="7010400" cy="400110"/>
          </a:xfrm>
          <a:prstGeom prst="rect">
            <a:avLst/>
          </a:prstGeom>
          <a:noFill/>
        </p:spPr>
        <p:txBody>
          <a:bodyPr wrap="square" rtlCol="0">
            <a:spAutoFit/>
          </a:bodyPr>
          <a:lstStyle/>
          <a:p>
            <a:r>
              <a:rPr lang="en-US" sz="2000" b="1" dirty="0" err="1" smtClean="0"/>
              <a:t>Nếu</a:t>
            </a:r>
            <a:r>
              <a:rPr lang="en-US" sz="2000" b="1" dirty="0" smtClean="0"/>
              <a:t> </a:t>
            </a:r>
            <a:r>
              <a:rPr lang="en-US" sz="2000" b="1" dirty="0" err="1" smtClean="0"/>
              <a:t>lựa</a:t>
            </a:r>
            <a:r>
              <a:rPr lang="en-US" sz="2000" b="1" dirty="0" smtClean="0"/>
              <a:t> </a:t>
            </a:r>
            <a:r>
              <a:rPr lang="en-US" sz="2000" b="1" dirty="0" err="1" smtClean="0"/>
              <a:t>chọn</a:t>
            </a:r>
            <a:r>
              <a:rPr lang="en-US" sz="2000" b="1" dirty="0" smtClean="0"/>
              <a:t> </a:t>
            </a:r>
            <a:r>
              <a:rPr lang="en-US" sz="2000" b="1" dirty="0" err="1" smtClean="0"/>
              <a:t>giải</a:t>
            </a:r>
            <a:r>
              <a:rPr lang="en-US" sz="2000" b="1" dirty="0" smtClean="0"/>
              <a:t> </a:t>
            </a:r>
            <a:r>
              <a:rPr lang="en-US" sz="2000" b="1" dirty="0" err="1" smtClean="0"/>
              <a:t>thuật</a:t>
            </a:r>
            <a:r>
              <a:rPr lang="en-US" sz="2000" b="1" dirty="0"/>
              <a:t> </a:t>
            </a:r>
            <a:r>
              <a:rPr lang="en-US" sz="2000" b="1" dirty="0" smtClean="0"/>
              <a:t>HAC (Hierarchical Clustering):</a:t>
            </a:r>
            <a:endParaRPr lang="en-US" sz="2000" b="1" dirty="0"/>
          </a:p>
        </p:txBody>
      </p:sp>
      <p:sp>
        <p:nvSpPr>
          <p:cNvPr id="6" name="TextBox 5"/>
          <p:cNvSpPr txBox="1"/>
          <p:nvPr/>
        </p:nvSpPr>
        <p:spPr>
          <a:xfrm>
            <a:off x="6007013" y="2277070"/>
            <a:ext cx="3136987" cy="923330"/>
          </a:xfrm>
          <a:prstGeom prst="rect">
            <a:avLst/>
          </a:prstGeom>
          <a:noFill/>
        </p:spPr>
        <p:txBody>
          <a:bodyPr wrap="square" rtlCol="0">
            <a:spAutoFit/>
          </a:bodyPr>
          <a:lstStyle/>
          <a:p>
            <a:pPr algn="ctr"/>
            <a:r>
              <a:rPr lang="en-US" b="1" dirty="0" err="1" smtClean="0">
                <a:solidFill>
                  <a:srgbClr val="FF0000"/>
                </a:solidFill>
              </a:rPr>
              <a:t>Chọn</a:t>
            </a:r>
            <a:r>
              <a:rPr lang="en-US" b="1" dirty="0" smtClean="0">
                <a:solidFill>
                  <a:srgbClr val="FF0000"/>
                </a:solidFill>
              </a:rPr>
              <a:t> </a:t>
            </a:r>
            <a:r>
              <a:rPr lang="en-US" b="1" dirty="0" err="1" smtClean="0">
                <a:solidFill>
                  <a:srgbClr val="FF0000"/>
                </a:solidFill>
              </a:rPr>
              <a:t>độ</a:t>
            </a:r>
            <a:r>
              <a:rPr lang="en-US" b="1" dirty="0" smtClean="0">
                <a:solidFill>
                  <a:srgbClr val="FF0000"/>
                </a:solidFill>
              </a:rPr>
              <a:t> </a:t>
            </a:r>
            <a:r>
              <a:rPr lang="en-US" b="1" dirty="0" err="1" smtClean="0">
                <a:solidFill>
                  <a:srgbClr val="FF0000"/>
                </a:solidFill>
              </a:rPr>
              <a:t>đo</a:t>
            </a:r>
            <a:r>
              <a:rPr lang="en-US" b="1" dirty="0" smtClean="0">
                <a:solidFill>
                  <a:srgbClr val="FF0000"/>
                </a:solidFill>
              </a:rPr>
              <a:t> </a:t>
            </a:r>
            <a:r>
              <a:rPr lang="en-US" b="1" dirty="0" err="1" smtClean="0">
                <a:solidFill>
                  <a:srgbClr val="FF0000"/>
                </a:solidFill>
              </a:rPr>
              <a:t>khoảng</a:t>
            </a:r>
            <a:r>
              <a:rPr lang="en-US" b="1" dirty="0" smtClean="0">
                <a:solidFill>
                  <a:srgbClr val="FF0000"/>
                </a:solidFill>
              </a:rPr>
              <a:t> </a:t>
            </a:r>
            <a:r>
              <a:rPr lang="en-US" b="1" dirty="0" err="1" smtClean="0">
                <a:solidFill>
                  <a:srgbClr val="FF0000"/>
                </a:solidFill>
              </a:rPr>
              <a:t>cách</a:t>
            </a:r>
            <a:r>
              <a:rPr lang="en-US" b="1" dirty="0" smtClean="0">
                <a:solidFill>
                  <a:srgbClr val="FF0000"/>
                </a:solidFill>
              </a:rPr>
              <a:t> </a:t>
            </a:r>
            <a:r>
              <a:rPr lang="en-US" b="1" dirty="0" err="1" smtClean="0">
                <a:solidFill>
                  <a:srgbClr val="FF0000"/>
                </a:solidFill>
              </a:rPr>
              <a:t>đối</a:t>
            </a:r>
            <a:r>
              <a:rPr lang="en-US" b="1" dirty="0" smtClean="0">
                <a:solidFill>
                  <a:srgbClr val="FF0000"/>
                </a:solidFill>
              </a:rPr>
              <a:t> </a:t>
            </a:r>
            <a:r>
              <a:rPr lang="en-US" b="1" dirty="0" err="1" smtClean="0">
                <a:solidFill>
                  <a:srgbClr val="FF0000"/>
                </a:solidFill>
              </a:rPr>
              <a:t>tượng</a:t>
            </a:r>
            <a:r>
              <a:rPr lang="en-US" b="1" dirty="0" smtClean="0">
                <a:solidFill>
                  <a:srgbClr val="FF0000"/>
                </a:solidFill>
              </a:rPr>
              <a:t> (</a:t>
            </a:r>
            <a:r>
              <a:rPr lang="en-US" b="1" dirty="0" err="1" smtClean="0">
                <a:solidFill>
                  <a:srgbClr val="FF0000"/>
                </a:solidFill>
              </a:rPr>
              <a:t>độ</a:t>
            </a:r>
            <a:r>
              <a:rPr lang="en-US" b="1" dirty="0" smtClean="0">
                <a:solidFill>
                  <a:srgbClr val="FF0000"/>
                </a:solidFill>
              </a:rPr>
              <a:t> </a:t>
            </a:r>
            <a:r>
              <a:rPr lang="en-US" b="1" dirty="0" err="1" smtClean="0">
                <a:solidFill>
                  <a:srgbClr val="FF0000"/>
                </a:solidFill>
              </a:rPr>
              <a:t>đo</a:t>
            </a:r>
            <a:r>
              <a:rPr lang="en-US" b="1" dirty="0" smtClean="0">
                <a:solidFill>
                  <a:srgbClr val="FF0000"/>
                </a:solidFill>
              </a:rPr>
              <a:t> </a:t>
            </a:r>
            <a:r>
              <a:rPr lang="en-US" b="1" dirty="0" err="1" smtClean="0">
                <a:solidFill>
                  <a:srgbClr val="FF0000"/>
                </a:solidFill>
              </a:rPr>
              <a:t>Euclide</a:t>
            </a:r>
            <a:r>
              <a:rPr lang="en-US" b="1" dirty="0" smtClean="0">
                <a:solidFill>
                  <a:srgbClr val="FF0000"/>
                </a:solidFill>
              </a:rPr>
              <a:t> </a:t>
            </a:r>
            <a:r>
              <a:rPr lang="en-US" b="1" dirty="0" err="1" smtClean="0">
                <a:solidFill>
                  <a:srgbClr val="FF0000"/>
                </a:solidFill>
              </a:rPr>
              <a:t>hoặc</a:t>
            </a:r>
            <a:r>
              <a:rPr lang="en-US" b="1" dirty="0" smtClean="0">
                <a:solidFill>
                  <a:srgbClr val="FF0000"/>
                </a:solidFill>
              </a:rPr>
              <a:t> </a:t>
            </a:r>
            <a:r>
              <a:rPr lang="en-US" b="1" dirty="0" err="1" smtClean="0">
                <a:solidFill>
                  <a:srgbClr val="FF0000"/>
                </a:solidFill>
              </a:rPr>
              <a:t>Mahattant</a:t>
            </a:r>
            <a:r>
              <a:rPr lang="en-US" b="1" dirty="0" smtClean="0">
                <a:solidFill>
                  <a:srgbClr val="FF0000"/>
                </a:solidFill>
              </a:rPr>
              <a:t>)</a:t>
            </a:r>
          </a:p>
        </p:txBody>
      </p:sp>
      <p:cxnSp>
        <p:nvCxnSpPr>
          <p:cNvPr id="7" name="Straight Arrow Connector 6"/>
          <p:cNvCxnSpPr/>
          <p:nvPr/>
        </p:nvCxnSpPr>
        <p:spPr>
          <a:xfrm flipH="1">
            <a:off x="5910941" y="2972554"/>
            <a:ext cx="501734" cy="544521"/>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762000" y="3342434"/>
            <a:ext cx="5148941" cy="343866"/>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6412675" y="3365598"/>
            <a:ext cx="2772809" cy="1200329"/>
          </a:xfrm>
          <a:prstGeom prst="rect">
            <a:avLst/>
          </a:prstGeom>
          <a:noFill/>
        </p:spPr>
        <p:txBody>
          <a:bodyPr wrap="square" rtlCol="0">
            <a:spAutoFit/>
          </a:bodyPr>
          <a:lstStyle/>
          <a:p>
            <a:pPr algn="ctr"/>
            <a:r>
              <a:rPr lang="en-US" b="1" dirty="0" err="1" smtClean="0">
                <a:solidFill>
                  <a:srgbClr val="FF0000"/>
                </a:solidFill>
              </a:rPr>
              <a:t>Chọn</a:t>
            </a:r>
            <a:r>
              <a:rPr lang="en-US" b="1" dirty="0" smtClean="0">
                <a:solidFill>
                  <a:srgbClr val="FF0000"/>
                </a:solidFill>
              </a:rPr>
              <a:t> </a:t>
            </a:r>
            <a:r>
              <a:rPr lang="en-US" b="1" dirty="0" err="1" smtClean="0">
                <a:solidFill>
                  <a:srgbClr val="FF0000"/>
                </a:solidFill>
              </a:rPr>
              <a:t>độ</a:t>
            </a:r>
            <a:r>
              <a:rPr lang="en-US" b="1" dirty="0" smtClean="0">
                <a:solidFill>
                  <a:srgbClr val="FF0000"/>
                </a:solidFill>
              </a:rPr>
              <a:t> </a:t>
            </a:r>
            <a:r>
              <a:rPr lang="en-US" b="1" dirty="0" err="1" smtClean="0">
                <a:solidFill>
                  <a:srgbClr val="FF0000"/>
                </a:solidFill>
              </a:rPr>
              <a:t>đo</a:t>
            </a:r>
            <a:r>
              <a:rPr lang="en-US" b="1" dirty="0" smtClean="0">
                <a:solidFill>
                  <a:srgbClr val="FF0000"/>
                </a:solidFill>
              </a:rPr>
              <a:t> </a:t>
            </a:r>
            <a:r>
              <a:rPr lang="en-US" b="1" dirty="0" err="1" smtClean="0">
                <a:solidFill>
                  <a:srgbClr val="FF0000"/>
                </a:solidFill>
              </a:rPr>
              <a:t>khoảng</a:t>
            </a:r>
            <a:r>
              <a:rPr lang="en-US" b="1" dirty="0" smtClean="0">
                <a:solidFill>
                  <a:srgbClr val="FF0000"/>
                </a:solidFill>
              </a:rPr>
              <a:t> </a:t>
            </a:r>
            <a:r>
              <a:rPr lang="en-US" b="1" dirty="0" err="1" smtClean="0">
                <a:solidFill>
                  <a:srgbClr val="FF0000"/>
                </a:solidFill>
              </a:rPr>
              <a:t>cách</a:t>
            </a:r>
            <a:r>
              <a:rPr lang="en-US" b="1" dirty="0" smtClean="0">
                <a:solidFill>
                  <a:srgbClr val="FF0000"/>
                </a:solidFill>
              </a:rPr>
              <a:t> </a:t>
            </a:r>
            <a:r>
              <a:rPr lang="en-US" b="1" dirty="0" err="1" smtClean="0">
                <a:solidFill>
                  <a:srgbClr val="FF0000"/>
                </a:solidFill>
              </a:rPr>
              <a:t>cụm</a:t>
            </a:r>
            <a:r>
              <a:rPr lang="en-US" b="1" dirty="0" smtClean="0">
                <a:solidFill>
                  <a:srgbClr val="FF0000"/>
                </a:solidFill>
              </a:rPr>
              <a:t> (Single, Complete, Group-average, Centroid)</a:t>
            </a:r>
          </a:p>
        </p:txBody>
      </p:sp>
      <p:cxnSp>
        <p:nvCxnSpPr>
          <p:cNvPr id="12" name="Straight Arrow Connector 11"/>
          <p:cNvCxnSpPr/>
          <p:nvPr/>
        </p:nvCxnSpPr>
        <p:spPr>
          <a:xfrm flipH="1">
            <a:off x="5910941" y="3743566"/>
            <a:ext cx="870859" cy="543167"/>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1031174" y="4114800"/>
            <a:ext cx="4879767" cy="343866"/>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6781801" y="4648200"/>
            <a:ext cx="2133599" cy="646331"/>
          </a:xfrm>
          <a:prstGeom prst="rect">
            <a:avLst/>
          </a:prstGeom>
          <a:noFill/>
        </p:spPr>
        <p:txBody>
          <a:bodyPr wrap="square" rtlCol="0">
            <a:spAutoFit/>
          </a:bodyPr>
          <a:lstStyle/>
          <a:p>
            <a:pPr algn="ctr"/>
            <a:r>
              <a:rPr lang="en-US" b="1" dirty="0" err="1" smtClean="0">
                <a:solidFill>
                  <a:srgbClr val="FF0000"/>
                </a:solidFill>
              </a:rPr>
              <a:t>Số</a:t>
            </a:r>
            <a:r>
              <a:rPr lang="en-US" b="1" dirty="0" smtClean="0">
                <a:solidFill>
                  <a:srgbClr val="FF0000"/>
                </a:solidFill>
              </a:rPr>
              <a:t> </a:t>
            </a:r>
            <a:r>
              <a:rPr lang="en-US" b="1" dirty="0" err="1" smtClean="0">
                <a:solidFill>
                  <a:srgbClr val="FF0000"/>
                </a:solidFill>
              </a:rPr>
              <a:t>lượng</a:t>
            </a:r>
            <a:r>
              <a:rPr lang="en-US" b="1" dirty="0" smtClean="0">
                <a:solidFill>
                  <a:srgbClr val="FF0000"/>
                </a:solidFill>
              </a:rPr>
              <a:t> </a:t>
            </a:r>
            <a:r>
              <a:rPr lang="en-US" b="1" dirty="0" err="1" smtClean="0">
                <a:solidFill>
                  <a:srgbClr val="FF0000"/>
                </a:solidFill>
              </a:rPr>
              <a:t>cụm</a:t>
            </a:r>
            <a:r>
              <a:rPr lang="en-US" b="1" dirty="0" smtClean="0">
                <a:solidFill>
                  <a:srgbClr val="FF0000"/>
                </a:solidFill>
              </a:rPr>
              <a:t> </a:t>
            </a:r>
            <a:r>
              <a:rPr lang="en-US" b="1" dirty="0" err="1" smtClean="0">
                <a:solidFill>
                  <a:srgbClr val="FF0000"/>
                </a:solidFill>
              </a:rPr>
              <a:t>mong</a:t>
            </a:r>
            <a:r>
              <a:rPr lang="en-US" b="1" dirty="0" smtClean="0">
                <a:solidFill>
                  <a:srgbClr val="FF0000"/>
                </a:solidFill>
              </a:rPr>
              <a:t> </a:t>
            </a:r>
            <a:r>
              <a:rPr lang="en-US" b="1" dirty="0" err="1" smtClean="0">
                <a:solidFill>
                  <a:srgbClr val="FF0000"/>
                </a:solidFill>
              </a:rPr>
              <a:t>muốn</a:t>
            </a:r>
            <a:endParaRPr lang="en-US" b="1" dirty="0" smtClean="0">
              <a:solidFill>
                <a:srgbClr val="FF0000"/>
              </a:solidFill>
            </a:endParaRPr>
          </a:p>
        </p:txBody>
      </p:sp>
      <p:cxnSp>
        <p:nvCxnSpPr>
          <p:cNvPr id="18" name="Straight Arrow Connector 17"/>
          <p:cNvCxnSpPr>
            <a:endCxn id="19" idx="3"/>
          </p:cNvCxnSpPr>
          <p:nvPr/>
        </p:nvCxnSpPr>
        <p:spPr>
          <a:xfrm flipH="1" flipV="1">
            <a:off x="5971387" y="4673201"/>
            <a:ext cx="1039013" cy="279799"/>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1031174" y="4501268"/>
            <a:ext cx="4940213" cy="343866"/>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139669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73A9276-7146-4170-8D10-C5BB2251BA46}" type="slidenum">
              <a:rPr lang="en-US" smtClean="0"/>
              <a:pPr>
                <a:defRPr/>
              </a:pPr>
              <a:t>4</a:t>
            </a:fld>
            <a:endParaRPr lang="en-US"/>
          </a:p>
        </p:txBody>
      </p:sp>
      <p:sp>
        <p:nvSpPr>
          <p:cNvPr id="5" name="Content Placeholder 2"/>
          <p:cNvSpPr>
            <a:spLocks noGrp="1"/>
          </p:cNvSpPr>
          <p:nvPr>
            <p:ph sz="quarter" idx="1"/>
          </p:nvPr>
        </p:nvSpPr>
        <p:spPr>
          <a:xfrm>
            <a:off x="304800" y="304800"/>
            <a:ext cx="8458200" cy="5562600"/>
          </a:xfrm>
        </p:spPr>
        <p:txBody>
          <a:bodyPr/>
          <a:lstStyle/>
          <a:p>
            <a:pPr>
              <a:lnSpc>
                <a:spcPct val="150000"/>
              </a:lnSpc>
              <a:spcBef>
                <a:spcPts val="0"/>
              </a:spcBef>
              <a:buFont typeface="Wingdings 2" pitchFamily="18" charset="2"/>
              <a:buNone/>
              <a:defRPr/>
            </a:pPr>
            <a:r>
              <a:rPr lang="en-US" sz="2000" b="1" dirty="0">
                <a:latin typeface="Arial" pitchFamily="34" charset="0"/>
                <a:cs typeface="Arial" pitchFamily="34" charset="0"/>
              </a:rPr>
              <a:t>4</a:t>
            </a:r>
            <a:r>
              <a:rPr lang="en-US" sz="2000" b="1" dirty="0" smtClean="0">
                <a:latin typeface="Arial" pitchFamily="34" charset="0"/>
                <a:cs typeface="Arial" pitchFamily="34" charset="0"/>
              </a:rPr>
              <a:t>.1.2. </a:t>
            </a:r>
            <a:r>
              <a:rPr lang="en-US" sz="2000" b="1" dirty="0" err="1" smtClean="0">
                <a:latin typeface="Arial" pitchFamily="34" charset="0"/>
                <a:cs typeface="Arial" pitchFamily="34" charset="0"/>
              </a:rPr>
              <a:t>Ứng</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dụng</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của</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phân</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cụm</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dữ</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liệu</a:t>
            </a:r>
            <a:endParaRPr lang="en-US" sz="2000" b="1" dirty="0" smtClean="0">
              <a:latin typeface="Arial" pitchFamily="34" charset="0"/>
              <a:cs typeface="Arial" pitchFamily="34" charset="0"/>
            </a:endParaRPr>
          </a:p>
          <a:p>
            <a:pPr algn="just">
              <a:buNone/>
            </a:pPr>
            <a:r>
              <a:rPr lang="en-US" sz="2000" dirty="0" err="1" smtClean="0">
                <a:latin typeface="Arial" pitchFamily="34" charset="0"/>
                <a:cs typeface="Arial" pitchFamily="34" charset="0"/>
              </a:rPr>
              <a:t>Phân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cụm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dữ</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liệu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có</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thể</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ứng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dụng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trong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nhiều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lĩnh</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vực</a:t>
            </a:r>
            <a:r>
              <a:rPr lang="en-US" sz="2000" dirty="0" smtClean="0">
                <a:latin typeface="Arial" pitchFamily="34" charset="0"/>
                <a:cs typeface="Arial" pitchFamily="34" charset="0"/>
              </a:rPr>
              <a:t>:</a:t>
            </a:r>
          </a:p>
          <a:p>
            <a:pPr algn="just"/>
            <a:r>
              <a:rPr lang="en-US" sz="2000" b="1" dirty="0" err="1" smtClean="0">
                <a:latin typeface="Arial" pitchFamily="34" charset="0"/>
                <a:cs typeface="Arial" pitchFamily="34" charset="0"/>
              </a:rPr>
              <a:t>Nghiên</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cứu</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thị</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trường</a:t>
            </a:r>
            <a:r>
              <a:rPr lang="en-US" sz="2000" dirty="0" smtClean="0">
                <a:latin typeface="Arial" pitchFamily="34" charset="0"/>
                <a:cs typeface="Arial" pitchFamily="34" charset="0"/>
              </a:rPr>
              <a:t> (</a:t>
            </a:r>
            <a:r>
              <a:rPr lang="en-US" sz="2000" b="1" i="1" dirty="0" smtClean="0">
                <a:latin typeface="Arial" pitchFamily="34" charset="0"/>
                <a:cs typeface="Arial" pitchFamily="34" charset="0"/>
              </a:rPr>
              <a:t>M</a:t>
            </a:r>
            <a:r>
              <a:rPr lang="vi-VN" sz="2000" b="1" i="1" dirty="0" smtClean="0">
                <a:latin typeface="Arial" pitchFamily="34" charset="0"/>
                <a:cs typeface="Arial" pitchFamily="34" charset="0"/>
              </a:rPr>
              <a:t>arketing</a:t>
            </a:r>
            <a:r>
              <a:rPr lang="en-US" sz="2000" dirty="0" smtClean="0">
                <a:latin typeface="Arial" pitchFamily="34" charset="0"/>
                <a:cs typeface="Arial" pitchFamily="34" charset="0"/>
              </a:rPr>
              <a:t>)</a:t>
            </a:r>
            <a:r>
              <a:rPr lang="vi-VN" sz="2000" dirty="0" smtClean="0">
                <a:latin typeface="Arial" pitchFamily="34" charset="0"/>
                <a:cs typeface="Arial" pitchFamily="34" charset="0"/>
              </a:rPr>
              <a:t>: Xác định các nhóm khách hàng (khách hàng tiềm năng, khách hàng </a:t>
            </a:r>
            <a:r>
              <a:rPr lang="en-US" sz="2000" dirty="0" err="1" smtClean="0">
                <a:latin typeface="Arial" pitchFamily="34" charset="0"/>
                <a:cs typeface="Arial" pitchFamily="34" charset="0"/>
              </a:rPr>
              <a:t>lớn</a:t>
            </a:r>
            <a:r>
              <a:rPr lang="vi-VN" sz="2000" dirty="0" smtClean="0">
                <a:latin typeface="Arial" pitchFamily="34" charset="0"/>
                <a:cs typeface="Arial" pitchFamily="34" charset="0"/>
              </a:rPr>
              <a:t>, phân loại và dự đoán hành vi khách hàng,…) sử dụng sản phẩm hay dịch vụ của công ty để giúp công ty có chiến lược kinh doanh hiệu quả hơn</a:t>
            </a:r>
            <a:r>
              <a:rPr lang="en-US" sz="2000" dirty="0" smtClean="0">
                <a:latin typeface="Arial" pitchFamily="34" charset="0"/>
                <a:cs typeface="Arial" pitchFamily="34" charset="0"/>
              </a:rPr>
              <a:t>.</a:t>
            </a:r>
            <a:endParaRPr lang="vi-VN" sz="2000" dirty="0" smtClean="0">
              <a:latin typeface="Arial" pitchFamily="34" charset="0"/>
              <a:cs typeface="Arial" pitchFamily="34" charset="0"/>
            </a:endParaRPr>
          </a:p>
          <a:p>
            <a:pPr algn="just"/>
            <a:r>
              <a:rPr lang="en-US" sz="2000" b="1" dirty="0" err="1" smtClean="0">
                <a:latin typeface="Arial" pitchFamily="34" charset="0"/>
                <a:cs typeface="Arial" pitchFamily="34" charset="0"/>
              </a:rPr>
              <a:t>Sinh</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học</a:t>
            </a:r>
            <a:r>
              <a:rPr lang="en-US" sz="2000" dirty="0" smtClean="0">
                <a:latin typeface="Arial" pitchFamily="34" charset="0"/>
                <a:cs typeface="Arial" pitchFamily="34" charset="0"/>
              </a:rPr>
              <a:t> (</a:t>
            </a:r>
            <a:r>
              <a:rPr lang="en-US" sz="2000" b="1" i="1" dirty="0" smtClean="0">
                <a:latin typeface="Arial" pitchFamily="34" charset="0"/>
                <a:cs typeface="Arial" pitchFamily="34" charset="0"/>
              </a:rPr>
              <a:t>B</a:t>
            </a:r>
            <a:r>
              <a:rPr lang="vi-VN" sz="2000" b="1" i="1" dirty="0" smtClean="0">
                <a:latin typeface="Arial" pitchFamily="34" charset="0"/>
                <a:cs typeface="Arial" pitchFamily="34" charset="0"/>
              </a:rPr>
              <a:t>iology</a:t>
            </a:r>
            <a:r>
              <a:rPr lang="en-US" sz="2000" dirty="0" smtClean="0">
                <a:latin typeface="Arial" pitchFamily="34" charset="0"/>
                <a:cs typeface="Arial" pitchFamily="34" charset="0"/>
              </a:rPr>
              <a:t>)</a:t>
            </a:r>
            <a:r>
              <a:rPr lang="vi-VN" sz="2000" dirty="0" smtClean="0">
                <a:latin typeface="Arial" pitchFamily="34" charset="0"/>
                <a:cs typeface="Arial" pitchFamily="34" charset="0"/>
              </a:rPr>
              <a:t>:</a:t>
            </a:r>
            <a:r>
              <a:rPr lang="en-US" sz="2000" dirty="0" smtClean="0">
                <a:latin typeface="Arial" pitchFamily="34" charset="0"/>
                <a:cs typeface="Arial" pitchFamily="34" charset="0"/>
              </a:rPr>
              <a:t> </a:t>
            </a:r>
            <a:r>
              <a:rPr lang="vi-VN" sz="2000" dirty="0" smtClean="0">
                <a:latin typeface="Arial" pitchFamily="34" charset="0"/>
                <a:cs typeface="Arial" pitchFamily="34" charset="0"/>
              </a:rPr>
              <a:t>Ph</a:t>
            </a:r>
            <a:r>
              <a:rPr lang="en-US" sz="2000" dirty="0" smtClean="0">
                <a:latin typeface="Arial" pitchFamily="34" charset="0"/>
                <a:cs typeface="Arial" pitchFamily="34" charset="0"/>
              </a:rPr>
              <a:t>â</a:t>
            </a:r>
            <a:r>
              <a:rPr lang="vi-VN" sz="2000" dirty="0" smtClean="0">
                <a:latin typeface="Arial" pitchFamily="34" charset="0"/>
                <a:cs typeface="Arial" pitchFamily="34" charset="0"/>
              </a:rPr>
              <a:t>n nhóm động vật và thực vật dựa vào các thuộc tính của chúng</a:t>
            </a:r>
            <a:r>
              <a:rPr lang="en-US" sz="2000" dirty="0" smtClean="0">
                <a:latin typeface="Arial" pitchFamily="34" charset="0"/>
                <a:cs typeface="Arial" pitchFamily="34" charset="0"/>
              </a:rPr>
              <a:t>.</a:t>
            </a:r>
            <a:endParaRPr lang="vi-VN" sz="2000" dirty="0" smtClean="0">
              <a:latin typeface="Arial" pitchFamily="34" charset="0"/>
              <a:cs typeface="Arial" pitchFamily="34" charset="0"/>
            </a:endParaRPr>
          </a:p>
          <a:p>
            <a:pPr algn="just"/>
            <a:r>
              <a:rPr lang="en-US" sz="2000" b="1" dirty="0" err="1" smtClean="0">
                <a:latin typeface="Arial" pitchFamily="34" charset="0"/>
                <a:cs typeface="Arial" pitchFamily="34" charset="0"/>
              </a:rPr>
              <a:t>Quản</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lý</a:t>
            </a:r>
            <a:r>
              <a:rPr lang="en-US" sz="2000" b="1" dirty="0" smtClean="0">
                <a:latin typeface="Arial" pitchFamily="34" charset="0"/>
                <a:cs typeface="Arial" pitchFamily="34" charset="0"/>
              </a:rPr>
              <a:t> thư </a:t>
            </a:r>
            <a:r>
              <a:rPr lang="en-US" sz="2000" b="1" dirty="0" err="1" smtClean="0">
                <a:latin typeface="Arial" pitchFamily="34" charset="0"/>
                <a:cs typeface="Arial" pitchFamily="34" charset="0"/>
              </a:rPr>
              <a:t>viện</a:t>
            </a:r>
            <a:r>
              <a:rPr lang="en-US" sz="2000" b="1" dirty="0" smtClean="0">
                <a:latin typeface="Arial" pitchFamily="34" charset="0"/>
                <a:cs typeface="Arial" pitchFamily="34" charset="0"/>
              </a:rPr>
              <a:t> </a:t>
            </a:r>
            <a:r>
              <a:rPr lang="en-US" sz="2000" dirty="0" smtClean="0">
                <a:latin typeface="Arial" pitchFamily="34" charset="0"/>
                <a:cs typeface="Arial" pitchFamily="34" charset="0"/>
              </a:rPr>
              <a:t>(</a:t>
            </a:r>
            <a:r>
              <a:rPr lang="en-US" sz="2000" b="1" i="1" dirty="0" smtClean="0">
                <a:latin typeface="Arial" pitchFamily="34" charset="0"/>
                <a:cs typeface="Arial" pitchFamily="34" charset="0"/>
              </a:rPr>
              <a:t>L</a:t>
            </a:r>
            <a:r>
              <a:rPr lang="vi-VN" sz="2000" b="1" i="1" dirty="0" smtClean="0">
                <a:latin typeface="Arial" pitchFamily="34" charset="0"/>
                <a:cs typeface="Arial" pitchFamily="34" charset="0"/>
              </a:rPr>
              <a:t>ibraries</a:t>
            </a:r>
            <a:r>
              <a:rPr lang="en-US" sz="2000" dirty="0" smtClean="0">
                <a:latin typeface="Arial" pitchFamily="34" charset="0"/>
                <a:cs typeface="Arial" pitchFamily="34" charset="0"/>
              </a:rPr>
              <a:t>)</a:t>
            </a:r>
            <a:r>
              <a:rPr lang="vi-VN" sz="2000" dirty="0" smtClean="0">
                <a:latin typeface="Arial" pitchFamily="34" charset="0"/>
                <a:cs typeface="Arial" pitchFamily="34" charset="0"/>
              </a:rPr>
              <a:t>:</a:t>
            </a:r>
            <a:r>
              <a:rPr lang="en-US" sz="2000" dirty="0" smtClean="0">
                <a:latin typeface="Arial" pitchFamily="34" charset="0"/>
                <a:cs typeface="Arial" pitchFamily="34" charset="0"/>
              </a:rPr>
              <a:t> </a:t>
            </a:r>
            <a:r>
              <a:rPr lang="vi-VN" sz="2000" dirty="0" smtClean="0">
                <a:latin typeface="Arial" pitchFamily="34" charset="0"/>
                <a:cs typeface="Arial" pitchFamily="34" charset="0"/>
              </a:rPr>
              <a:t>Theo dõi độc giả, sách, dự đoán nhu cầu của độc giả…</a:t>
            </a:r>
          </a:p>
          <a:p>
            <a:pPr algn="just"/>
            <a:r>
              <a:rPr lang="en-US" sz="2000" b="1" dirty="0" err="1" smtClean="0">
                <a:latin typeface="Arial" pitchFamily="34" charset="0"/>
                <a:cs typeface="Arial" pitchFamily="34" charset="0"/>
              </a:rPr>
              <a:t>Tài</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chính</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Bảo</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hiểm</a:t>
            </a:r>
            <a:r>
              <a:rPr lang="en-US" sz="2000" b="1" dirty="0" smtClean="0">
                <a:latin typeface="Arial" pitchFamily="34" charset="0"/>
                <a:cs typeface="Arial" pitchFamily="34" charset="0"/>
              </a:rPr>
              <a:t> </a:t>
            </a:r>
            <a:r>
              <a:rPr lang="en-US" sz="2000" dirty="0" smtClean="0">
                <a:latin typeface="Arial" pitchFamily="34" charset="0"/>
                <a:cs typeface="Arial" pitchFamily="34" charset="0"/>
              </a:rPr>
              <a:t>(</a:t>
            </a:r>
            <a:r>
              <a:rPr lang="en-US" sz="2000" b="1" i="1" dirty="0" smtClean="0">
                <a:latin typeface="Arial" pitchFamily="34" charset="0"/>
                <a:cs typeface="Arial" pitchFamily="34" charset="0"/>
              </a:rPr>
              <a:t>Finance and I</a:t>
            </a:r>
            <a:r>
              <a:rPr lang="vi-VN" sz="2000" b="1" i="1" dirty="0" smtClean="0">
                <a:latin typeface="Arial" pitchFamily="34" charset="0"/>
                <a:cs typeface="Arial" pitchFamily="34" charset="0"/>
              </a:rPr>
              <a:t>nsurance</a:t>
            </a:r>
            <a:r>
              <a:rPr lang="en-US" sz="2000" dirty="0" smtClean="0">
                <a:latin typeface="Arial" pitchFamily="34" charset="0"/>
                <a:cs typeface="Arial" pitchFamily="34" charset="0"/>
              </a:rPr>
              <a:t>)</a:t>
            </a:r>
            <a:r>
              <a:rPr lang="vi-VN" sz="2000" dirty="0" smtClean="0">
                <a:latin typeface="Arial" pitchFamily="34" charset="0"/>
                <a:cs typeface="Arial" pitchFamily="34" charset="0"/>
              </a:rPr>
              <a:t>: Phân nhóm các đối tượng sử dụng bảo hiểm và các dịch vụ tài chính, dự đoán xu hướng (trend) của khách hàng, phát hiện gian lận tài chính (identifying frauds)</a:t>
            </a:r>
            <a:r>
              <a:rPr lang="en-US" sz="2000" dirty="0" smtClean="0">
                <a:latin typeface="Arial" pitchFamily="34" charset="0"/>
                <a:cs typeface="Arial" pitchFamily="34" charset="0"/>
              </a:rPr>
              <a:t>.</a:t>
            </a:r>
            <a:endParaRPr lang="vi-VN" sz="2000" dirty="0" smtClean="0">
              <a:latin typeface="Arial" pitchFamily="34" charset="0"/>
              <a:cs typeface="Arial" pitchFamily="34" charset="0"/>
            </a:endParaRPr>
          </a:p>
          <a:p>
            <a:pPr algn="just"/>
            <a:r>
              <a:rPr lang="en-US" sz="2000" b="1" dirty="0" err="1" smtClean="0">
                <a:latin typeface="Arial" pitchFamily="34" charset="0"/>
                <a:cs typeface="Arial" pitchFamily="34" charset="0"/>
              </a:rPr>
              <a:t>Khai</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phá</a:t>
            </a:r>
            <a:r>
              <a:rPr lang="en-US" sz="2000" b="1" dirty="0" smtClean="0">
                <a:latin typeface="Arial" pitchFamily="34" charset="0"/>
                <a:cs typeface="Arial" pitchFamily="34" charset="0"/>
              </a:rPr>
              <a:t> web (</a:t>
            </a:r>
            <a:r>
              <a:rPr lang="en-US" sz="2000" b="1" i="1" dirty="0" smtClean="0">
                <a:latin typeface="Arial" pitchFamily="34" charset="0"/>
                <a:cs typeface="Arial" pitchFamily="34" charset="0"/>
              </a:rPr>
              <a:t>Web Mining</a:t>
            </a:r>
            <a:r>
              <a:rPr lang="en-US" sz="2000" b="1" dirty="0" smtClean="0">
                <a:latin typeface="Arial" pitchFamily="34" charset="0"/>
                <a:cs typeface="Arial" pitchFamily="34" charset="0"/>
              </a:rPr>
              <a:t>)</a:t>
            </a:r>
            <a:r>
              <a:rPr lang="vi-VN" sz="2000" dirty="0" smtClean="0">
                <a:latin typeface="Arial" pitchFamily="34" charset="0"/>
                <a:cs typeface="Arial" pitchFamily="34" charset="0"/>
              </a:rPr>
              <a:t>:</a:t>
            </a:r>
            <a:r>
              <a:rPr lang="en-US" sz="2000" dirty="0" smtClean="0">
                <a:latin typeface="Arial" pitchFamily="34" charset="0"/>
                <a:cs typeface="Arial" pitchFamily="34" charset="0"/>
              </a:rPr>
              <a:t> </a:t>
            </a:r>
            <a:r>
              <a:rPr lang="vi-VN" sz="2000" dirty="0" smtClean="0">
                <a:latin typeface="Arial" pitchFamily="34" charset="0"/>
                <a:cs typeface="Arial" pitchFamily="34" charset="0"/>
              </a:rPr>
              <a:t>Phân loại tài liệu (document classification)</a:t>
            </a:r>
            <a:r>
              <a:rPr lang="en-US" sz="2000" dirty="0" smtClean="0">
                <a:latin typeface="Arial" pitchFamily="34" charset="0"/>
                <a:cs typeface="Arial" pitchFamily="34" charset="0"/>
              </a:rPr>
              <a:t>,</a:t>
            </a:r>
            <a:r>
              <a:rPr lang="vi-VN" sz="2000" dirty="0" smtClean="0">
                <a:latin typeface="Arial" pitchFamily="34" charset="0"/>
                <a:cs typeface="Arial" pitchFamily="34" charset="0"/>
              </a:rPr>
              <a:t> phân loại người dùng web (clustering weblog)</a:t>
            </a:r>
            <a:r>
              <a:rPr lang="en-US" sz="2000" dirty="0" smtClean="0">
                <a:latin typeface="Arial" pitchFamily="34" charset="0"/>
                <a:cs typeface="Arial" pitchFamily="34" charset="0"/>
              </a:rPr>
              <a:t>,…</a:t>
            </a:r>
            <a:endParaRPr lang="vi-VN" sz="2000" dirty="0" smtClean="0">
              <a:latin typeface="Arial" pitchFamily="34" charset="0"/>
              <a:cs typeface="Arial" pitchFamily="34" charset="0"/>
            </a:endParaRPr>
          </a:p>
          <a:p>
            <a:pPr>
              <a:lnSpc>
                <a:spcPct val="150000"/>
              </a:lnSpc>
              <a:spcBef>
                <a:spcPts val="0"/>
              </a:spcBef>
              <a:buFont typeface="Wingdings 2" pitchFamily="18" charset="2"/>
              <a:buNone/>
              <a:defRPr/>
            </a:pPr>
            <a:endParaRPr lang="en-US" sz="2000"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73A9276-7146-4170-8D10-C5BB2251BA46}" type="slidenum">
              <a:rPr lang="en-US" smtClean="0"/>
              <a:pPr>
                <a:defRPr/>
              </a:pPr>
              <a:t>40</a:t>
            </a:fld>
            <a:endParaRPr lang="en-US"/>
          </a:p>
        </p:txBody>
      </p:sp>
      <p:pic>
        <p:nvPicPr>
          <p:cNvPr id="1044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366" y="574469"/>
            <a:ext cx="7620000" cy="58718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304799" y="152400"/>
            <a:ext cx="6043551" cy="369332"/>
          </a:xfrm>
          <a:prstGeom prst="rect">
            <a:avLst/>
          </a:prstGeom>
          <a:noFill/>
        </p:spPr>
        <p:txBody>
          <a:bodyPr wrap="square" rtlCol="0">
            <a:spAutoFit/>
          </a:bodyPr>
          <a:lstStyle/>
          <a:p>
            <a:r>
              <a:rPr lang="en-US" b="1" dirty="0" err="1" smtClean="0"/>
              <a:t>Kết</a:t>
            </a:r>
            <a:r>
              <a:rPr lang="en-US" b="1" dirty="0" smtClean="0"/>
              <a:t> </a:t>
            </a:r>
            <a:r>
              <a:rPr lang="en-US" b="1" dirty="0" err="1" smtClean="0"/>
              <a:t>quả</a:t>
            </a:r>
            <a:r>
              <a:rPr lang="en-US" b="1" dirty="0" smtClean="0"/>
              <a:t> </a:t>
            </a:r>
            <a:r>
              <a:rPr lang="en-US" b="1" dirty="0" err="1" smtClean="0"/>
              <a:t>phân</a:t>
            </a:r>
            <a:r>
              <a:rPr lang="en-US" b="1" dirty="0" smtClean="0"/>
              <a:t> </a:t>
            </a:r>
            <a:r>
              <a:rPr lang="en-US" b="1" dirty="0" err="1" smtClean="0"/>
              <a:t>cụm</a:t>
            </a:r>
            <a:r>
              <a:rPr lang="en-US" b="1" dirty="0" smtClean="0"/>
              <a:t> </a:t>
            </a:r>
            <a:r>
              <a:rPr lang="en-US" b="1" dirty="0" err="1"/>
              <a:t>n</a:t>
            </a:r>
            <a:r>
              <a:rPr lang="en-US" b="1" dirty="0" err="1" smtClean="0"/>
              <a:t>ếu</a:t>
            </a:r>
            <a:r>
              <a:rPr lang="en-US" b="1" dirty="0" smtClean="0"/>
              <a:t> </a:t>
            </a:r>
            <a:r>
              <a:rPr lang="en-US" b="1" dirty="0" err="1" smtClean="0"/>
              <a:t>lựa</a:t>
            </a:r>
            <a:r>
              <a:rPr lang="en-US" b="1" dirty="0" smtClean="0"/>
              <a:t> </a:t>
            </a:r>
            <a:r>
              <a:rPr lang="en-US" b="1" dirty="0" err="1" smtClean="0"/>
              <a:t>chọn</a:t>
            </a:r>
            <a:r>
              <a:rPr lang="en-US" b="1" dirty="0" smtClean="0"/>
              <a:t> </a:t>
            </a:r>
            <a:r>
              <a:rPr lang="en-US" b="1" dirty="0" err="1" smtClean="0"/>
              <a:t>giải</a:t>
            </a:r>
            <a:r>
              <a:rPr lang="en-US" b="1" dirty="0" smtClean="0"/>
              <a:t> </a:t>
            </a:r>
            <a:r>
              <a:rPr lang="en-US" b="1" dirty="0" err="1" smtClean="0"/>
              <a:t>thuật</a:t>
            </a:r>
            <a:r>
              <a:rPr lang="en-US" b="1" dirty="0" smtClean="0"/>
              <a:t> K-Means:</a:t>
            </a:r>
            <a:endParaRPr lang="en-US" b="1" dirty="0"/>
          </a:p>
        </p:txBody>
      </p:sp>
      <p:sp>
        <p:nvSpPr>
          <p:cNvPr id="5" name="TextBox 4"/>
          <p:cNvSpPr txBox="1"/>
          <p:nvPr/>
        </p:nvSpPr>
        <p:spPr>
          <a:xfrm>
            <a:off x="6705600" y="2394885"/>
            <a:ext cx="1143000" cy="1384995"/>
          </a:xfrm>
          <a:prstGeom prst="rect">
            <a:avLst/>
          </a:prstGeom>
          <a:noFill/>
        </p:spPr>
        <p:txBody>
          <a:bodyPr wrap="square" rtlCol="0">
            <a:spAutoFit/>
          </a:bodyPr>
          <a:lstStyle/>
          <a:p>
            <a:pPr algn="ctr"/>
            <a:r>
              <a:rPr lang="en-US" sz="1400" b="1" dirty="0" err="1" smtClean="0">
                <a:solidFill>
                  <a:srgbClr val="FF0000"/>
                </a:solidFill>
              </a:rPr>
              <a:t>Tọa</a:t>
            </a:r>
            <a:r>
              <a:rPr lang="en-US" sz="1400" b="1" dirty="0" smtClean="0">
                <a:solidFill>
                  <a:srgbClr val="FF0000"/>
                </a:solidFill>
              </a:rPr>
              <a:t> </a:t>
            </a:r>
            <a:r>
              <a:rPr lang="en-US" sz="1400" b="1" dirty="0" err="1" smtClean="0">
                <a:solidFill>
                  <a:srgbClr val="FF0000"/>
                </a:solidFill>
              </a:rPr>
              <a:t>độ</a:t>
            </a:r>
            <a:r>
              <a:rPr lang="en-US" sz="1400" b="1" dirty="0" smtClean="0">
                <a:solidFill>
                  <a:srgbClr val="FF0000"/>
                </a:solidFill>
              </a:rPr>
              <a:t> </a:t>
            </a:r>
            <a:r>
              <a:rPr lang="en-US" sz="1400" b="1" dirty="0" err="1" smtClean="0">
                <a:solidFill>
                  <a:srgbClr val="FF0000"/>
                </a:solidFill>
              </a:rPr>
              <a:t>trọng</a:t>
            </a:r>
            <a:r>
              <a:rPr lang="en-US" sz="1400" b="1" dirty="0" smtClean="0">
                <a:solidFill>
                  <a:srgbClr val="FF0000"/>
                </a:solidFill>
              </a:rPr>
              <a:t> </a:t>
            </a:r>
            <a:r>
              <a:rPr lang="en-US" sz="1400" b="1" dirty="0" err="1" smtClean="0">
                <a:solidFill>
                  <a:srgbClr val="FF0000"/>
                </a:solidFill>
              </a:rPr>
              <a:t>tâm</a:t>
            </a:r>
            <a:r>
              <a:rPr lang="en-US" sz="1400" b="1" dirty="0" smtClean="0">
                <a:solidFill>
                  <a:srgbClr val="FF0000"/>
                </a:solidFill>
              </a:rPr>
              <a:t> </a:t>
            </a:r>
            <a:r>
              <a:rPr lang="en-US" sz="1400" b="1" dirty="0" err="1" smtClean="0">
                <a:solidFill>
                  <a:srgbClr val="FF0000"/>
                </a:solidFill>
              </a:rPr>
              <a:t>các</a:t>
            </a:r>
            <a:r>
              <a:rPr lang="en-US" sz="1400" b="1" dirty="0" smtClean="0">
                <a:solidFill>
                  <a:srgbClr val="FF0000"/>
                </a:solidFill>
              </a:rPr>
              <a:t> </a:t>
            </a:r>
            <a:r>
              <a:rPr lang="en-US" sz="1400" b="1" dirty="0" err="1" smtClean="0">
                <a:solidFill>
                  <a:srgbClr val="FF0000"/>
                </a:solidFill>
              </a:rPr>
              <a:t>cụm</a:t>
            </a:r>
            <a:r>
              <a:rPr lang="en-US" sz="1400" b="1" dirty="0" smtClean="0">
                <a:solidFill>
                  <a:srgbClr val="FF0000"/>
                </a:solidFill>
              </a:rPr>
              <a:t> </a:t>
            </a:r>
            <a:r>
              <a:rPr lang="en-US" sz="1400" b="1" dirty="0" err="1" smtClean="0">
                <a:solidFill>
                  <a:srgbClr val="FF0000"/>
                </a:solidFill>
              </a:rPr>
              <a:t>sau</a:t>
            </a:r>
            <a:r>
              <a:rPr lang="en-US" sz="1400" b="1" dirty="0" smtClean="0">
                <a:solidFill>
                  <a:srgbClr val="FF0000"/>
                </a:solidFill>
              </a:rPr>
              <a:t> </a:t>
            </a:r>
            <a:r>
              <a:rPr lang="en-US" sz="1400" b="1" dirty="0" err="1" smtClean="0">
                <a:solidFill>
                  <a:srgbClr val="FF0000"/>
                </a:solidFill>
              </a:rPr>
              <a:t>khi</a:t>
            </a:r>
            <a:r>
              <a:rPr lang="en-US" sz="1400" b="1" dirty="0" smtClean="0">
                <a:solidFill>
                  <a:srgbClr val="FF0000"/>
                </a:solidFill>
              </a:rPr>
              <a:t> </a:t>
            </a:r>
            <a:r>
              <a:rPr lang="en-US" sz="1400" b="1" dirty="0" err="1" smtClean="0">
                <a:solidFill>
                  <a:srgbClr val="FF0000"/>
                </a:solidFill>
              </a:rPr>
              <a:t>hoàn</a:t>
            </a:r>
            <a:r>
              <a:rPr lang="en-US" sz="1400" b="1" dirty="0" smtClean="0">
                <a:solidFill>
                  <a:srgbClr val="FF0000"/>
                </a:solidFill>
              </a:rPr>
              <a:t> </a:t>
            </a:r>
            <a:r>
              <a:rPr lang="en-US" sz="1400" b="1" dirty="0" err="1" smtClean="0">
                <a:solidFill>
                  <a:srgbClr val="FF0000"/>
                </a:solidFill>
              </a:rPr>
              <a:t>thành</a:t>
            </a:r>
            <a:r>
              <a:rPr lang="en-US" sz="1400" b="1" dirty="0" smtClean="0">
                <a:solidFill>
                  <a:srgbClr val="FF0000"/>
                </a:solidFill>
              </a:rPr>
              <a:t> </a:t>
            </a:r>
            <a:r>
              <a:rPr lang="en-US" sz="1400" b="1" dirty="0" err="1" smtClean="0">
                <a:solidFill>
                  <a:srgbClr val="FF0000"/>
                </a:solidFill>
              </a:rPr>
              <a:t>phân</a:t>
            </a:r>
            <a:r>
              <a:rPr lang="en-US" sz="1400" b="1" dirty="0" smtClean="0">
                <a:solidFill>
                  <a:srgbClr val="FF0000"/>
                </a:solidFill>
              </a:rPr>
              <a:t> </a:t>
            </a:r>
            <a:r>
              <a:rPr lang="en-US" sz="1400" b="1" dirty="0" err="1" smtClean="0">
                <a:solidFill>
                  <a:srgbClr val="FF0000"/>
                </a:solidFill>
              </a:rPr>
              <a:t>cụm</a:t>
            </a:r>
            <a:endParaRPr lang="en-US" sz="1400" b="1" dirty="0" smtClean="0">
              <a:solidFill>
                <a:srgbClr val="FF0000"/>
              </a:solidFill>
            </a:endParaRPr>
          </a:p>
        </p:txBody>
      </p:sp>
      <p:cxnSp>
        <p:nvCxnSpPr>
          <p:cNvPr id="6" name="Straight Arrow Connector 5"/>
          <p:cNvCxnSpPr>
            <a:endCxn id="7" idx="3"/>
          </p:cNvCxnSpPr>
          <p:nvPr/>
        </p:nvCxnSpPr>
        <p:spPr>
          <a:xfrm flipH="1">
            <a:off x="6348351" y="3031176"/>
            <a:ext cx="433449" cy="38941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5205351" y="3031176"/>
            <a:ext cx="1143000" cy="778824"/>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5105400" y="4900136"/>
            <a:ext cx="1841170" cy="738664"/>
          </a:xfrm>
          <a:prstGeom prst="rect">
            <a:avLst/>
          </a:prstGeom>
          <a:noFill/>
        </p:spPr>
        <p:txBody>
          <a:bodyPr wrap="square" rtlCol="0">
            <a:spAutoFit/>
          </a:bodyPr>
          <a:lstStyle/>
          <a:p>
            <a:pPr algn="ctr"/>
            <a:r>
              <a:rPr lang="en-US" sz="1400" b="1" dirty="0" err="1" smtClean="0">
                <a:solidFill>
                  <a:srgbClr val="FF0000"/>
                </a:solidFill>
              </a:rPr>
              <a:t>Phân</a:t>
            </a:r>
            <a:r>
              <a:rPr lang="en-US" sz="1400" b="1" dirty="0" smtClean="0">
                <a:solidFill>
                  <a:srgbClr val="FF0000"/>
                </a:solidFill>
              </a:rPr>
              <a:t> </a:t>
            </a:r>
            <a:r>
              <a:rPr lang="en-US" sz="1400" b="1" dirty="0" err="1" smtClean="0">
                <a:solidFill>
                  <a:srgbClr val="FF0000"/>
                </a:solidFill>
              </a:rPr>
              <a:t>bố</a:t>
            </a:r>
            <a:r>
              <a:rPr lang="en-US" sz="1400" b="1" dirty="0" smtClean="0">
                <a:solidFill>
                  <a:srgbClr val="FF0000"/>
                </a:solidFill>
              </a:rPr>
              <a:t> </a:t>
            </a:r>
            <a:r>
              <a:rPr lang="en-US" sz="1400" b="1" dirty="0" err="1" smtClean="0">
                <a:solidFill>
                  <a:srgbClr val="FF0000"/>
                </a:solidFill>
              </a:rPr>
              <a:t>số</a:t>
            </a:r>
            <a:r>
              <a:rPr lang="en-US" sz="1400" b="1" dirty="0" smtClean="0">
                <a:solidFill>
                  <a:srgbClr val="FF0000"/>
                </a:solidFill>
              </a:rPr>
              <a:t> </a:t>
            </a:r>
            <a:r>
              <a:rPr lang="en-US" sz="1400" b="1" dirty="0" err="1" smtClean="0">
                <a:solidFill>
                  <a:srgbClr val="FF0000"/>
                </a:solidFill>
              </a:rPr>
              <a:t>lượng</a:t>
            </a:r>
            <a:r>
              <a:rPr lang="en-US" sz="1400" b="1" dirty="0" smtClean="0">
                <a:solidFill>
                  <a:srgbClr val="FF0000"/>
                </a:solidFill>
              </a:rPr>
              <a:t> </a:t>
            </a:r>
            <a:r>
              <a:rPr lang="en-US" sz="1400" b="1" dirty="0" err="1" smtClean="0">
                <a:solidFill>
                  <a:srgbClr val="FF0000"/>
                </a:solidFill>
              </a:rPr>
              <a:t>phần</a:t>
            </a:r>
            <a:r>
              <a:rPr lang="en-US" sz="1400" b="1" dirty="0" smtClean="0">
                <a:solidFill>
                  <a:srgbClr val="FF0000"/>
                </a:solidFill>
              </a:rPr>
              <a:t> </a:t>
            </a:r>
            <a:r>
              <a:rPr lang="en-US" sz="1400" b="1" dirty="0" err="1" smtClean="0">
                <a:solidFill>
                  <a:srgbClr val="FF0000"/>
                </a:solidFill>
              </a:rPr>
              <a:t>tử</a:t>
            </a:r>
            <a:r>
              <a:rPr lang="en-US" sz="1400" b="1" dirty="0" smtClean="0">
                <a:solidFill>
                  <a:srgbClr val="FF0000"/>
                </a:solidFill>
              </a:rPr>
              <a:t> </a:t>
            </a:r>
            <a:r>
              <a:rPr lang="en-US" sz="1400" b="1" dirty="0" err="1" smtClean="0">
                <a:solidFill>
                  <a:srgbClr val="FF0000"/>
                </a:solidFill>
              </a:rPr>
              <a:t>trong</a:t>
            </a:r>
            <a:r>
              <a:rPr lang="en-US" sz="1400" b="1" dirty="0" smtClean="0">
                <a:solidFill>
                  <a:srgbClr val="FF0000"/>
                </a:solidFill>
              </a:rPr>
              <a:t> </a:t>
            </a:r>
            <a:r>
              <a:rPr lang="en-US" sz="1400" b="1" dirty="0" err="1" smtClean="0">
                <a:solidFill>
                  <a:srgbClr val="FF0000"/>
                </a:solidFill>
              </a:rPr>
              <a:t>các</a:t>
            </a:r>
            <a:r>
              <a:rPr lang="en-US" sz="1400" b="1" dirty="0" smtClean="0">
                <a:solidFill>
                  <a:srgbClr val="FF0000"/>
                </a:solidFill>
              </a:rPr>
              <a:t> </a:t>
            </a:r>
            <a:r>
              <a:rPr lang="en-US" sz="1400" b="1" dirty="0" err="1" smtClean="0">
                <a:solidFill>
                  <a:srgbClr val="FF0000"/>
                </a:solidFill>
              </a:rPr>
              <a:t>cụm</a:t>
            </a:r>
            <a:endParaRPr lang="en-US" sz="1400" b="1" dirty="0" smtClean="0">
              <a:solidFill>
                <a:srgbClr val="FF0000"/>
              </a:solidFill>
            </a:endParaRPr>
          </a:p>
        </p:txBody>
      </p:sp>
      <p:cxnSp>
        <p:nvCxnSpPr>
          <p:cNvPr id="20" name="Straight Arrow Connector 19"/>
          <p:cNvCxnSpPr/>
          <p:nvPr/>
        </p:nvCxnSpPr>
        <p:spPr>
          <a:xfrm flipH="1">
            <a:off x="4724400" y="5325588"/>
            <a:ext cx="480951" cy="2676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3352800" y="4962941"/>
            <a:ext cx="1371599" cy="778824"/>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3267599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73A9276-7146-4170-8D10-C5BB2251BA46}" type="slidenum">
              <a:rPr lang="en-US" smtClean="0"/>
              <a:pPr>
                <a:defRPr/>
              </a:pPr>
              <a:t>41</a:t>
            </a:fld>
            <a:endParaRPr lang="en-US"/>
          </a:p>
        </p:txBody>
      </p:sp>
      <p:pic>
        <p:nvPicPr>
          <p:cNvPr id="993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1015" y="690349"/>
            <a:ext cx="7486650" cy="56056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304799" y="152400"/>
            <a:ext cx="6043551" cy="369332"/>
          </a:xfrm>
          <a:prstGeom prst="rect">
            <a:avLst/>
          </a:prstGeom>
          <a:noFill/>
        </p:spPr>
        <p:txBody>
          <a:bodyPr wrap="square" rtlCol="0">
            <a:spAutoFit/>
          </a:bodyPr>
          <a:lstStyle/>
          <a:p>
            <a:r>
              <a:rPr lang="en-US" b="1" dirty="0" err="1" smtClean="0"/>
              <a:t>Kết</a:t>
            </a:r>
            <a:r>
              <a:rPr lang="en-US" b="1" dirty="0" smtClean="0"/>
              <a:t> </a:t>
            </a:r>
            <a:r>
              <a:rPr lang="en-US" b="1" dirty="0" err="1" smtClean="0"/>
              <a:t>quả</a:t>
            </a:r>
            <a:r>
              <a:rPr lang="en-US" b="1" dirty="0" smtClean="0"/>
              <a:t> </a:t>
            </a:r>
            <a:r>
              <a:rPr lang="en-US" b="1" dirty="0" err="1" smtClean="0"/>
              <a:t>phân</a:t>
            </a:r>
            <a:r>
              <a:rPr lang="en-US" b="1" dirty="0" smtClean="0"/>
              <a:t> </a:t>
            </a:r>
            <a:r>
              <a:rPr lang="en-US" b="1" dirty="0" err="1" smtClean="0"/>
              <a:t>cụm</a:t>
            </a:r>
            <a:r>
              <a:rPr lang="en-US" b="1" dirty="0" smtClean="0"/>
              <a:t> </a:t>
            </a:r>
            <a:r>
              <a:rPr lang="en-US" b="1" dirty="0" err="1"/>
              <a:t>n</a:t>
            </a:r>
            <a:r>
              <a:rPr lang="en-US" b="1" dirty="0" err="1" smtClean="0"/>
              <a:t>ếu</a:t>
            </a:r>
            <a:r>
              <a:rPr lang="en-US" b="1" dirty="0" smtClean="0"/>
              <a:t> </a:t>
            </a:r>
            <a:r>
              <a:rPr lang="en-US" b="1" dirty="0" err="1" smtClean="0"/>
              <a:t>lựa</a:t>
            </a:r>
            <a:r>
              <a:rPr lang="en-US" b="1" dirty="0" smtClean="0"/>
              <a:t> </a:t>
            </a:r>
            <a:r>
              <a:rPr lang="en-US" b="1" dirty="0" err="1" smtClean="0"/>
              <a:t>chọn</a:t>
            </a:r>
            <a:r>
              <a:rPr lang="en-US" b="1" dirty="0" smtClean="0"/>
              <a:t> </a:t>
            </a:r>
            <a:r>
              <a:rPr lang="en-US" b="1" dirty="0" err="1" smtClean="0"/>
              <a:t>giải</a:t>
            </a:r>
            <a:r>
              <a:rPr lang="en-US" b="1" dirty="0" smtClean="0"/>
              <a:t> </a:t>
            </a:r>
            <a:r>
              <a:rPr lang="en-US" b="1" dirty="0" err="1" smtClean="0"/>
              <a:t>thuật</a:t>
            </a:r>
            <a:r>
              <a:rPr lang="en-US" b="1" dirty="0" smtClean="0"/>
              <a:t> HAC:</a:t>
            </a:r>
            <a:endParaRPr lang="en-US" b="1" dirty="0"/>
          </a:p>
        </p:txBody>
      </p:sp>
      <p:sp>
        <p:nvSpPr>
          <p:cNvPr id="7" name="TextBox 6"/>
          <p:cNvSpPr txBox="1"/>
          <p:nvPr/>
        </p:nvSpPr>
        <p:spPr>
          <a:xfrm>
            <a:off x="7924800" y="1991380"/>
            <a:ext cx="1143000" cy="523220"/>
          </a:xfrm>
          <a:prstGeom prst="rect">
            <a:avLst/>
          </a:prstGeom>
          <a:noFill/>
        </p:spPr>
        <p:txBody>
          <a:bodyPr wrap="square" rtlCol="0">
            <a:spAutoFit/>
          </a:bodyPr>
          <a:lstStyle/>
          <a:p>
            <a:pPr algn="ctr"/>
            <a:r>
              <a:rPr lang="en-US" sz="1400" b="1" dirty="0" err="1" smtClean="0">
                <a:solidFill>
                  <a:srgbClr val="FF0000"/>
                </a:solidFill>
              </a:rPr>
              <a:t>Kết</a:t>
            </a:r>
            <a:r>
              <a:rPr lang="en-US" sz="1400" b="1" dirty="0" smtClean="0">
                <a:solidFill>
                  <a:srgbClr val="FF0000"/>
                </a:solidFill>
              </a:rPr>
              <a:t> </a:t>
            </a:r>
            <a:r>
              <a:rPr lang="en-US" sz="1400" b="1" dirty="0" err="1" smtClean="0">
                <a:solidFill>
                  <a:srgbClr val="FF0000"/>
                </a:solidFill>
              </a:rPr>
              <a:t>quả</a:t>
            </a:r>
            <a:r>
              <a:rPr lang="en-US" sz="1400" b="1" dirty="0" smtClean="0">
                <a:solidFill>
                  <a:srgbClr val="FF0000"/>
                </a:solidFill>
              </a:rPr>
              <a:t> </a:t>
            </a:r>
            <a:r>
              <a:rPr lang="en-US" sz="1400" b="1" dirty="0" err="1" smtClean="0">
                <a:solidFill>
                  <a:srgbClr val="FF0000"/>
                </a:solidFill>
              </a:rPr>
              <a:t>phân</a:t>
            </a:r>
            <a:r>
              <a:rPr lang="en-US" sz="1400" b="1" dirty="0" smtClean="0">
                <a:solidFill>
                  <a:srgbClr val="FF0000"/>
                </a:solidFill>
              </a:rPr>
              <a:t> </a:t>
            </a:r>
            <a:r>
              <a:rPr lang="en-US" sz="1400" b="1" dirty="0" err="1" smtClean="0">
                <a:solidFill>
                  <a:srgbClr val="FF0000"/>
                </a:solidFill>
              </a:rPr>
              <a:t>cụm</a:t>
            </a:r>
            <a:endParaRPr lang="en-US" sz="1400" b="1" dirty="0" smtClean="0">
              <a:solidFill>
                <a:srgbClr val="FF0000"/>
              </a:solidFill>
            </a:endParaRPr>
          </a:p>
        </p:txBody>
      </p:sp>
      <p:cxnSp>
        <p:nvCxnSpPr>
          <p:cNvPr id="8" name="Straight Arrow Connector 7"/>
          <p:cNvCxnSpPr/>
          <p:nvPr/>
        </p:nvCxnSpPr>
        <p:spPr>
          <a:xfrm flipH="1">
            <a:off x="7315202" y="2514600"/>
            <a:ext cx="761998" cy="52379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3505200" y="2583597"/>
            <a:ext cx="3810000" cy="909590"/>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5267695" y="4461486"/>
            <a:ext cx="1841170" cy="738664"/>
          </a:xfrm>
          <a:prstGeom prst="rect">
            <a:avLst/>
          </a:prstGeom>
          <a:noFill/>
        </p:spPr>
        <p:txBody>
          <a:bodyPr wrap="square" rtlCol="0">
            <a:spAutoFit/>
          </a:bodyPr>
          <a:lstStyle/>
          <a:p>
            <a:pPr algn="ctr"/>
            <a:r>
              <a:rPr lang="en-US" sz="1400" b="1" dirty="0" err="1" smtClean="0">
                <a:solidFill>
                  <a:srgbClr val="FF0000"/>
                </a:solidFill>
              </a:rPr>
              <a:t>Phân</a:t>
            </a:r>
            <a:r>
              <a:rPr lang="en-US" sz="1400" b="1" dirty="0" smtClean="0">
                <a:solidFill>
                  <a:srgbClr val="FF0000"/>
                </a:solidFill>
              </a:rPr>
              <a:t> </a:t>
            </a:r>
            <a:r>
              <a:rPr lang="en-US" sz="1400" b="1" dirty="0" err="1" smtClean="0">
                <a:solidFill>
                  <a:srgbClr val="FF0000"/>
                </a:solidFill>
              </a:rPr>
              <a:t>bố</a:t>
            </a:r>
            <a:r>
              <a:rPr lang="en-US" sz="1400" b="1" dirty="0" smtClean="0">
                <a:solidFill>
                  <a:srgbClr val="FF0000"/>
                </a:solidFill>
              </a:rPr>
              <a:t> </a:t>
            </a:r>
            <a:r>
              <a:rPr lang="en-US" sz="1400" b="1" dirty="0" err="1" smtClean="0">
                <a:solidFill>
                  <a:srgbClr val="FF0000"/>
                </a:solidFill>
              </a:rPr>
              <a:t>số</a:t>
            </a:r>
            <a:r>
              <a:rPr lang="en-US" sz="1400" b="1" dirty="0" smtClean="0">
                <a:solidFill>
                  <a:srgbClr val="FF0000"/>
                </a:solidFill>
              </a:rPr>
              <a:t> </a:t>
            </a:r>
            <a:r>
              <a:rPr lang="en-US" sz="1400" b="1" dirty="0" err="1" smtClean="0">
                <a:solidFill>
                  <a:srgbClr val="FF0000"/>
                </a:solidFill>
              </a:rPr>
              <a:t>lượng</a:t>
            </a:r>
            <a:r>
              <a:rPr lang="en-US" sz="1400" b="1" dirty="0" smtClean="0">
                <a:solidFill>
                  <a:srgbClr val="FF0000"/>
                </a:solidFill>
              </a:rPr>
              <a:t> </a:t>
            </a:r>
            <a:r>
              <a:rPr lang="en-US" sz="1400" b="1" dirty="0" err="1" smtClean="0">
                <a:solidFill>
                  <a:srgbClr val="FF0000"/>
                </a:solidFill>
              </a:rPr>
              <a:t>phần</a:t>
            </a:r>
            <a:r>
              <a:rPr lang="en-US" sz="1400" b="1" dirty="0" smtClean="0">
                <a:solidFill>
                  <a:srgbClr val="FF0000"/>
                </a:solidFill>
              </a:rPr>
              <a:t> </a:t>
            </a:r>
            <a:r>
              <a:rPr lang="en-US" sz="1400" b="1" dirty="0" err="1" smtClean="0">
                <a:solidFill>
                  <a:srgbClr val="FF0000"/>
                </a:solidFill>
              </a:rPr>
              <a:t>tử</a:t>
            </a:r>
            <a:r>
              <a:rPr lang="en-US" sz="1400" b="1" dirty="0" smtClean="0">
                <a:solidFill>
                  <a:srgbClr val="FF0000"/>
                </a:solidFill>
              </a:rPr>
              <a:t> </a:t>
            </a:r>
            <a:r>
              <a:rPr lang="en-US" sz="1400" b="1" dirty="0" err="1" smtClean="0">
                <a:solidFill>
                  <a:srgbClr val="FF0000"/>
                </a:solidFill>
              </a:rPr>
              <a:t>trong</a:t>
            </a:r>
            <a:r>
              <a:rPr lang="en-US" sz="1400" b="1" dirty="0" smtClean="0">
                <a:solidFill>
                  <a:srgbClr val="FF0000"/>
                </a:solidFill>
              </a:rPr>
              <a:t> </a:t>
            </a:r>
            <a:r>
              <a:rPr lang="en-US" sz="1400" b="1" dirty="0" err="1" smtClean="0">
                <a:solidFill>
                  <a:srgbClr val="FF0000"/>
                </a:solidFill>
              </a:rPr>
              <a:t>các</a:t>
            </a:r>
            <a:r>
              <a:rPr lang="en-US" sz="1400" b="1" dirty="0" smtClean="0">
                <a:solidFill>
                  <a:srgbClr val="FF0000"/>
                </a:solidFill>
              </a:rPr>
              <a:t> </a:t>
            </a:r>
            <a:r>
              <a:rPr lang="en-US" sz="1400" b="1" dirty="0" err="1" smtClean="0">
                <a:solidFill>
                  <a:srgbClr val="FF0000"/>
                </a:solidFill>
              </a:rPr>
              <a:t>cụm</a:t>
            </a:r>
            <a:endParaRPr lang="en-US" sz="1400" b="1" dirty="0" smtClean="0">
              <a:solidFill>
                <a:srgbClr val="FF0000"/>
              </a:solidFill>
            </a:endParaRPr>
          </a:p>
        </p:txBody>
      </p:sp>
      <p:cxnSp>
        <p:nvCxnSpPr>
          <p:cNvPr id="15" name="Straight Arrow Connector 14"/>
          <p:cNvCxnSpPr/>
          <p:nvPr/>
        </p:nvCxnSpPr>
        <p:spPr>
          <a:xfrm flipH="1">
            <a:off x="4886695" y="4886938"/>
            <a:ext cx="480951" cy="2676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3515095" y="4524291"/>
            <a:ext cx="1371599" cy="778824"/>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1336511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sz="quarter" idx="1"/>
          </p:nvPr>
        </p:nvSpPr>
        <p:spPr>
          <a:xfrm>
            <a:off x="2743200" y="2438400"/>
            <a:ext cx="3581400" cy="1524000"/>
          </a:xfrm>
        </p:spPr>
        <p:txBody>
          <a:bodyPr/>
          <a:lstStyle/>
          <a:p>
            <a:pPr>
              <a:buFont typeface="Wingdings 2" pitchFamily="18" charset="2"/>
              <a:buNone/>
            </a:pPr>
            <a:r>
              <a:rPr lang="en-US" sz="9600" b="1" smtClean="0">
                <a:latin typeface="Arial" pitchFamily="34" charset="0"/>
                <a:cs typeface="Arial" pitchFamily="34" charset="0"/>
              </a:rPr>
              <a:t>Q &amp; A</a:t>
            </a:r>
          </a:p>
        </p:txBody>
      </p:sp>
      <p:sp>
        <p:nvSpPr>
          <p:cNvPr id="4" name="Slide Number Placeholder 3"/>
          <p:cNvSpPr>
            <a:spLocks noGrp="1"/>
          </p:cNvSpPr>
          <p:nvPr>
            <p:ph type="sldNum" sz="quarter" idx="12"/>
          </p:nvPr>
        </p:nvSpPr>
        <p:spPr/>
        <p:txBody>
          <a:bodyPr/>
          <a:lstStyle/>
          <a:p>
            <a:pPr>
              <a:defRPr/>
            </a:pPr>
            <a:fld id="{AD1D49E9-E9DF-454A-8B81-5FC0CE74E376}" type="slidenum">
              <a:rPr lang="en-US" smtClean="0"/>
              <a:pPr>
                <a:defRPr/>
              </a:pPr>
              <a:t>42</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73A9276-7146-4170-8D10-C5BB2251BA46}" type="slidenum">
              <a:rPr lang="en-US" smtClean="0"/>
              <a:pPr>
                <a:defRPr/>
              </a:pPr>
              <a:t>5</a:t>
            </a:fld>
            <a:endParaRPr lang="en-US"/>
          </a:p>
        </p:txBody>
      </p:sp>
      <p:sp>
        <p:nvSpPr>
          <p:cNvPr id="5" name="TextBox 4"/>
          <p:cNvSpPr txBox="1">
            <a:spLocks noChangeArrowheads="1"/>
          </p:cNvSpPr>
          <p:nvPr/>
        </p:nvSpPr>
        <p:spPr bwMode="auto">
          <a:xfrm>
            <a:off x="609600" y="161925"/>
            <a:ext cx="8001000" cy="523220"/>
          </a:xfrm>
          <a:prstGeom prst="rect">
            <a:avLst/>
          </a:prstGeom>
          <a:noFill/>
          <a:ln w="9525">
            <a:noFill/>
            <a:miter lim="800000"/>
            <a:headEnd/>
            <a:tailEnd/>
          </a:ln>
        </p:spPr>
        <p:txBody>
          <a:bodyPr>
            <a:spAutoFit/>
          </a:bodyPr>
          <a:lstStyle/>
          <a:p>
            <a:pPr algn="ctr"/>
            <a:r>
              <a:rPr lang="en-US"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4</a:t>
            </a: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.2. ĐỘ ĐO SỬ DỤNG TRONG PHÂN CỤM</a:t>
            </a:r>
            <a:endParaRPr lang="en-US"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graphicFrame>
        <p:nvGraphicFramePr>
          <p:cNvPr id="6" name="Object 5"/>
          <p:cNvGraphicFramePr>
            <a:graphicFrameLocks noChangeAspect="1"/>
          </p:cNvGraphicFramePr>
          <p:nvPr/>
        </p:nvGraphicFramePr>
        <p:xfrm>
          <a:off x="341313" y="4252913"/>
          <a:ext cx="7483475" cy="715962"/>
        </p:xfrm>
        <a:graphic>
          <a:graphicData uri="http://schemas.openxmlformats.org/presentationml/2006/ole">
            <mc:AlternateContent xmlns:mc="http://schemas.openxmlformats.org/markup-compatibility/2006">
              <mc:Choice xmlns:v="urn:schemas-microsoft-com:vml" Requires="v">
                <p:oleObj spid="_x0000_s63666" name="Equation" r:id="rId3" imgW="3187440" imgH="304560" progId="Equation.DSMT4">
                  <p:embed/>
                </p:oleObj>
              </mc:Choice>
              <mc:Fallback>
                <p:oleObj name="Equation" r:id="rId3" imgW="3187440" imgH="30456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1313" y="4252913"/>
                        <a:ext cx="7483475" cy="7159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3491" name="Object 3"/>
          <p:cNvGraphicFramePr>
            <a:graphicFrameLocks noChangeAspect="1"/>
          </p:cNvGraphicFramePr>
          <p:nvPr/>
        </p:nvGraphicFramePr>
        <p:xfrm>
          <a:off x="304800" y="5500688"/>
          <a:ext cx="7326312" cy="671512"/>
        </p:xfrm>
        <a:graphic>
          <a:graphicData uri="http://schemas.openxmlformats.org/presentationml/2006/ole">
            <mc:AlternateContent xmlns:mc="http://schemas.openxmlformats.org/markup-compatibility/2006">
              <mc:Choice xmlns:v="urn:schemas-microsoft-com:vml" Requires="v">
                <p:oleObj spid="_x0000_s63667" name="Equation" r:id="rId5" imgW="2705040" imgH="279360" progId="Equation.DSMT4">
                  <p:embed/>
                </p:oleObj>
              </mc:Choice>
              <mc:Fallback>
                <p:oleObj name="Equation" r:id="rId5" imgW="2705040" imgH="27936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 y="5500688"/>
                        <a:ext cx="7326312" cy="6715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TextBox 8"/>
          <p:cNvSpPr txBox="1"/>
          <p:nvPr/>
        </p:nvSpPr>
        <p:spPr>
          <a:xfrm>
            <a:off x="304800" y="813137"/>
            <a:ext cx="8610600" cy="1323439"/>
          </a:xfrm>
          <a:prstGeom prst="rect">
            <a:avLst/>
          </a:prstGeom>
          <a:noFill/>
        </p:spPr>
        <p:txBody>
          <a:bodyPr wrap="square" rtlCol="0">
            <a:spAutoFit/>
          </a:bodyPr>
          <a:lstStyle/>
          <a:p>
            <a:pPr marL="273600" indent="-273600" algn="just">
              <a:buClr>
                <a:srgbClr val="C00000"/>
              </a:buClr>
              <a:buFont typeface="Arial" pitchFamily="34" charset="0"/>
              <a:buChar char="•"/>
            </a:pPr>
            <a:r>
              <a:rPr lang="en-US" sz="2000" dirty="0" err="1" smtClean="0"/>
              <a:t>Để</a:t>
            </a:r>
            <a:r>
              <a:rPr lang="en-US" sz="2000" dirty="0" smtClean="0"/>
              <a:t> </a:t>
            </a:r>
            <a:r>
              <a:rPr lang="en-US" sz="2000" dirty="0" err="1" smtClean="0"/>
              <a:t>xác</a:t>
            </a:r>
            <a:r>
              <a:rPr lang="en-US" sz="2000" dirty="0" smtClean="0"/>
              <a:t> </a:t>
            </a:r>
            <a:r>
              <a:rPr lang="en-US" sz="2000" dirty="0" err="1" smtClean="0"/>
              <a:t>định</a:t>
            </a:r>
            <a:r>
              <a:rPr lang="en-US" sz="2000" dirty="0" smtClean="0"/>
              <a:t> </a:t>
            </a:r>
            <a:r>
              <a:rPr lang="en-US" sz="2000" dirty="0" err="1" smtClean="0"/>
              <a:t>tính</a:t>
            </a:r>
            <a:r>
              <a:rPr lang="en-US" sz="2000" dirty="0" smtClean="0"/>
              <a:t> </a:t>
            </a:r>
            <a:r>
              <a:rPr lang="en-US" sz="2000" dirty="0" err="1" smtClean="0"/>
              <a:t>chất</a:t>
            </a:r>
            <a:r>
              <a:rPr lang="en-US" sz="2000" dirty="0" smtClean="0"/>
              <a:t> </a:t>
            </a:r>
            <a:r>
              <a:rPr lang="en-US" sz="2000" dirty="0" err="1" smtClean="0"/>
              <a:t>tương</a:t>
            </a:r>
            <a:r>
              <a:rPr lang="en-US" sz="2000" dirty="0" smtClean="0"/>
              <a:t> </a:t>
            </a:r>
            <a:r>
              <a:rPr lang="en-US" sz="2000" dirty="0" err="1" smtClean="0"/>
              <a:t>đồng</a:t>
            </a:r>
            <a:r>
              <a:rPr lang="en-US" sz="2000" dirty="0" smtClean="0"/>
              <a:t> </a:t>
            </a:r>
            <a:r>
              <a:rPr lang="en-US" sz="2000" dirty="0" err="1" smtClean="0"/>
              <a:t>giữa</a:t>
            </a:r>
            <a:r>
              <a:rPr lang="en-US" sz="2000" dirty="0" smtClean="0"/>
              <a:t> </a:t>
            </a:r>
            <a:r>
              <a:rPr lang="en-US" sz="2000" dirty="0" err="1" smtClean="0"/>
              <a:t>các</a:t>
            </a:r>
            <a:r>
              <a:rPr lang="en-US" sz="2000" dirty="0" smtClean="0"/>
              <a:t> </a:t>
            </a:r>
            <a:r>
              <a:rPr lang="en-US" sz="2000" dirty="0" err="1" smtClean="0"/>
              <a:t>đối</a:t>
            </a:r>
            <a:r>
              <a:rPr lang="en-US" sz="2000" dirty="0" smtClean="0"/>
              <a:t> </a:t>
            </a:r>
            <a:r>
              <a:rPr lang="en-US" sz="2000" dirty="0" err="1" smtClean="0"/>
              <a:t>tượng</a:t>
            </a:r>
            <a:r>
              <a:rPr lang="en-US" sz="2000" dirty="0" smtClean="0"/>
              <a:t> </a:t>
            </a:r>
            <a:r>
              <a:rPr lang="en-US" sz="2000" dirty="0" err="1" smtClean="0"/>
              <a:t>dữ</a:t>
            </a:r>
            <a:r>
              <a:rPr lang="en-US" sz="2000" dirty="0" smtClean="0"/>
              <a:t> </a:t>
            </a:r>
            <a:r>
              <a:rPr lang="en-US" sz="2000" dirty="0" err="1" smtClean="0"/>
              <a:t>liệu</a:t>
            </a:r>
            <a:r>
              <a:rPr lang="en-US" sz="2000" dirty="0" smtClean="0"/>
              <a:t>, </a:t>
            </a:r>
            <a:r>
              <a:rPr lang="en-US" sz="2000" dirty="0" err="1" smtClean="0"/>
              <a:t>người</a:t>
            </a:r>
            <a:r>
              <a:rPr lang="en-US" sz="2000" dirty="0" smtClean="0"/>
              <a:t> </a:t>
            </a:r>
            <a:r>
              <a:rPr lang="en-US" sz="2000" dirty="0" err="1" smtClean="0"/>
              <a:t>ta</a:t>
            </a:r>
            <a:r>
              <a:rPr lang="en-US" sz="2000" dirty="0" smtClean="0"/>
              <a:t> </a:t>
            </a:r>
            <a:r>
              <a:rPr lang="en-US" sz="2000" dirty="0" err="1" smtClean="0"/>
              <a:t>thường</a:t>
            </a:r>
            <a:r>
              <a:rPr lang="en-US" sz="2000" dirty="0" smtClean="0"/>
              <a:t> </a:t>
            </a:r>
            <a:r>
              <a:rPr lang="en-US" sz="2000" dirty="0" err="1" smtClean="0"/>
              <a:t>sử</a:t>
            </a:r>
            <a:r>
              <a:rPr lang="en-US" sz="2000" dirty="0" smtClean="0"/>
              <a:t> </a:t>
            </a:r>
            <a:r>
              <a:rPr lang="en-US" sz="2000" dirty="0" err="1" smtClean="0"/>
              <a:t>dụng</a:t>
            </a:r>
            <a:r>
              <a:rPr lang="en-US" sz="2000" dirty="0" smtClean="0"/>
              <a:t> </a:t>
            </a:r>
            <a:r>
              <a:rPr lang="en-US" sz="2000" dirty="0" err="1" smtClean="0"/>
              <a:t>khái</a:t>
            </a:r>
            <a:r>
              <a:rPr lang="en-US" sz="2000" dirty="0" smtClean="0"/>
              <a:t> </a:t>
            </a:r>
            <a:r>
              <a:rPr lang="en-US" sz="2000" dirty="0" err="1" smtClean="0"/>
              <a:t>niệm</a:t>
            </a:r>
            <a:r>
              <a:rPr lang="en-US" sz="2000" dirty="0" smtClean="0"/>
              <a:t> “</a:t>
            </a:r>
            <a:r>
              <a:rPr lang="en-US" sz="2000" dirty="0" err="1" smtClean="0"/>
              <a:t>khoảng</a:t>
            </a:r>
            <a:r>
              <a:rPr lang="en-US" sz="2000" dirty="0" smtClean="0"/>
              <a:t> </a:t>
            </a:r>
            <a:r>
              <a:rPr lang="en-US" sz="2000" dirty="0" err="1" smtClean="0"/>
              <a:t>cách</a:t>
            </a:r>
            <a:r>
              <a:rPr lang="en-US" sz="2000" dirty="0" smtClean="0"/>
              <a:t>” (distance).</a:t>
            </a:r>
          </a:p>
          <a:p>
            <a:pPr marL="273600" indent="-273600" algn="just">
              <a:buClr>
                <a:srgbClr val="C00000"/>
              </a:buClr>
              <a:buFont typeface="Arial" pitchFamily="34" charset="0"/>
              <a:buChar char="•"/>
            </a:pPr>
            <a:r>
              <a:rPr lang="en-US" sz="2000" dirty="0" smtClean="0"/>
              <a:t>Hai </a:t>
            </a:r>
            <a:r>
              <a:rPr lang="en-US" sz="2000" dirty="0" err="1" smtClean="0"/>
              <a:t>đối</a:t>
            </a:r>
            <a:r>
              <a:rPr lang="en-US" sz="2000" dirty="0" smtClean="0"/>
              <a:t> </a:t>
            </a:r>
            <a:r>
              <a:rPr lang="en-US" sz="2000" dirty="0" err="1" smtClean="0"/>
              <a:t>tượng</a:t>
            </a:r>
            <a:r>
              <a:rPr lang="en-US" sz="2000" dirty="0" smtClean="0"/>
              <a:t> </a:t>
            </a:r>
            <a:r>
              <a:rPr lang="en-US" sz="2000" dirty="0" err="1" smtClean="0"/>
              <a:t>có</a:t>
            </a:r>
            <a:r>
              <a:rPr lang="en-US" sz="2000" dirty="0" smtClean="0"/>
              <a:t> “</a:t>
            </a:r>
            <a:r>
              <a:rPr lang="en-US" sz="2000" dirty="0" err="1" smtClean="0"/>
              <a:t>khoảng</a:t>
            </a:r>
            <a:r>
              <a:rPr lang="en-US" sz="2000" dirty="0" smtClean="0"/>
              <a:t> </a:t>
            </a:r>
            <a:r>
              <a:rPr lang="en-US" sz="2000" dirty="0" err="1" smtClean="0"/>
              <a:t>cách</a:t>
            </a:r>
            <a:r>
              <a:rPr lang="en-US" sz="2000" dirty="0" smtClean="0"/>
              <a:t>” </a:t>
            </a:r>
            <a:r>
              <a:rPr lang="en-US" sz="2000" dirty="0" err="1" smtClean="0"/>
              <a:t>càng</a:t>
            </a:r>
            <a:r>
              <a:rPr lang="en-US" sz="2000" dirty="0" smtClean="0"/>
              <a:t> </a:t>
            </a:r>
            <a:r>
              <a:rPr lang="en-US" sz="2000" dirty="0" err="1" smtClean="0"/>
              <a:t>nhỏ</a:t>
            </a:r>
            <a:r>
              <a:rPr lang="en-US" sz="2000" dirty="0" smtClean="0"/>
              <a:t> </a:t>
            </a:r>
            <a:r>
              <a:rPr lang="en-US" sz="2000" dirty="0" err="1" smtClean="0"/>
              <a:t>thì</a:t>
            </a:r>
            <a:r>
              <a:rPr lang="en-US" sz="2000" dirty="0" smtClean="0"/>
              <a:t> </a:t>
            </a:r>
            <a:r>
              <a:rPr lang="en-US" sz="2000" dirty="0" err="1" smtClean="0"/>
              <a:t>càng</a:t>
            </a:r>
            <a:r>
              <a:rPr lang="en-US" sz="2000" dirty="0" smtClean="0"/>
              <a:t> “</a:t>
            </a:r>
            <a:r>
              <a:rPr lang="en-US" sz="2000" dirty="0" err="1" smtClean="0"/>
              <a:t>tương</a:t>
            </a:r>
            <a:r>
              <a:rPr lang="en-US" sz="2000" dirty="0" smtClean="0"/>
              <a:t> </a:t>
            </a:r>
            <a:r>
              <a:rPr lang="en-US" sz="2000" dirty="0" err="1" smtClean="0"/>
              <a:t>tự</a:t>
            </a:r>
            <a:r>
              <a:rPr lang="en-US" sz="2000" dirty="0" smtClean="0"/>
              <a:t>” (</a:t>
            </a:r>
            <a:r>
              <a:rPr lang="en-US" sz="2000" dirty="0" err="1" smtClean="0"/>
              <a:t>giống</a:t>
            </a:r>
            <a:r>
              <a:rPr lang="en-US" sz="2000" dirty="0" smtClean="0"/>
              <a:t>) </a:t>
            </a:r>
            <a:r>
              <a:rPr lang="en-US" sz="2000" dirty="0" err="1" smtClean="0"/>
              <a:t>nhau</a:t>
            </a:r>
            <a:r>
              <a:rPr lang="en-US" sz="2000" dirty="0" smtClean="0"/>
              <a:t> </a:t>
            </a:r>
            <a:r>
              <a:rPr lang="en-US" sz="2000" dirty="0" err="1" smtClean="0"/>
              <a:t>và</a:t>
            </a:r>
            <a:r>
              <a:rPr lang="en-US" sz="2000" dirty="0" smtClean="0"/>
              <a:t> </a:t>
            </a:r>
            <a:r>
              <a:rPr lang="en-US" sz="2000" dirty="0" err="1" smtClean="0"/>
              <a:t>có</a:t>
            </a:r>
            <a:r>
              <a:rPr lang="en-US" sz="2000" dirty="0" smtClean="0"/>
              <a:t> “</a:t>
            </a:r>
            <a:r>
              <a:rPr lang="en-US" sz="2000" dirty="0" err="1" smtClean="0"/>
              <a:t>khoảng</a:t>
            </a:r>
            <a:r>
              <a:rPr lang="en-US" sz="2000" dirty="0" smtClean="0"/>
              <a:t> </a:t>
            </a:r>
            <a:r>
              <a:rPr lang="en-US" sz="2000" dirty="0" err="1" smtClean="0"/>
              <a:t>cách</a:t>
            </a:r>
            <a:r>
              <a:rPr lang="en-US" sz="2000" dirty="0" smtClean="0"/>
              <a:t>” </a:t>
            </a:r>
            <a:r>
              <a:rPr lang="en-US" sz="2000" dirty="0" err="1" smtClean="0"/>
              <a:t>càng</a:t>
            </a:r>
            <a:r>
              <a:rPr lang="en-US" sz="2000" dirty="0" smtClean="0"/>
              <a:t> </a:t>
            </a:r>
            <a:r>
              <a:rPr lang="en-US" sz="2000" dirty="0" err="1" smtClean="0"/>
              <a:t>lớn</a:t>
            </a:r>
            <a:r>
              <a:rPr lang="en-US" sz="2000" dirty="0" smtClean="0"/>
              <a:t> </a:t>
            </a:r>
            <a:r>
              <a:rPr lang="en-US" sz="2000" dirty="0" err="1" smtClean="0"/>
              <a:t>thì</a:t>
            </a:r>
            <a:r>
              <a:rPr lang="en-US" sz="2000" dirty="0" smtClean="0"/>
              <a:t> </a:t>
            </a:r>
            <a:r>
              <a:rPr lang="en-US" sz="2000" dirty="0" err="1" smtClean="0"/>
              <a:t>càng</a:t>
            </a:r>
            <a:r>
              <a:rPr lang="en-US" sz="2000" dirty="0" smtClean="0"/>
              <a:t> “</a:t>
            </a:r>
            <a:r>
              <a:rPr lang="en-US" sz="2000" dirty="0" err="1" smtClean="0"/>
              <a:t>khác</a:t>
            </a:r>
            <a:r>
              <a:rPr lang="en-US" sz="2000" dirty="0" smtClean="0"/>
              <a:t>” </a:t>
            </a:r>
            <a:r>
              <a:rPr lang="en-US" sz="2000" dirty="0" err="1" smtClean="0"/>
              <a:t>nhau</a:t>
            </a:r>
            <a:r>
              <a:rPr lang="en-US" sz="2000" dirty="0" smtClean="0"/>
              <a:t>.</a:t>
            </a:r>
          </a:p>
        </p:txBody>
      </p:sp>
      <p:graphicFrame>
        <p:nvGraphicFramePr>
          <p:cNvPr id="63492" name="Object 4"/>
          <p:cNvGraphicFramePr>
            <a:graphicFrameLocks noChangeAspect="1"/>
          </p:cNvGraphicFramePr>
          <p:nvPr/>
        </p:nvGraphicFramePr>
        <p:xfrm>
          <a:off x="673100" y="2514600"/>
          <a:ext cx="2682875" cy="596900"/>
        </p:xfrm>
        <a:graphic>
          <a:graphicData uri="http://schemas.openxmlformats.org/presentationml/2006/ole">
            <mc:AlternateContent xmlns:mc="http://schemas.openxmlformats.org/markup-compatibility/2006">
              <mc:Choice xmlns:v="urn:schemas-microsoft-com:vml" Requires="v">
                <p:oleObj spid="_x0000_s63668" name="Equation" r:id="rId7" imgW="1143000" imgH="253800" progId="Equation.DSMT4">
                  <p:embed/>
                </p:oleObj>
              </mc:Choice>
              <mc:Fallback>
                <p:oleObj name="Equation" r:id="rId7" imgW="1143000" imgH="253800" progId="Equation.DSMT4">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73100" y="2514600"/>
                        <a:ext cx="2682875" cy="596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3493" name="Object 5"/>
          <p:cNvGraphicFramePr>
            <a:graphicFrameLocks noChangeAspect="1"/>
          </p:cNvGraphicFramePr>
          <p:nvPr/>
        </p:nvGraphicFramePr>
        <p:xfrm>
          <a:off x="615950" y="3078163"/>
          <a:ext cx="2889250" cy="655637"/>
        </p:xfrm>
        <a:graphic>
          <a:graphicData uri="http://schemas.openxmlformats.org/presentationml/2006/ole">
            <mc:AlternateContent xmlns:mc="http://schemas.openxmlformats.org/markup-compatibility/2006">
              <mc:Choice xmlns:v="urn:schemas-microsoft-com:vml" Requires="v">
                <p:oleObj spid="_x0000_s63669" name="Equation" r:id="rId9" imgW="1231560" imgH="279360" progId="Equation.DSMT4">
                  <p:embed/>
                </p:oleObj>
              </mc:Choice>
              <mc:Fallback>
                <p:oleObj name="Equation" r:id="rId9" imgW="1231560" imgH="279360" progId="Equation.DSMT4">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5950" y="3078163"/>
                        <a:ext cx="2889250" cy="6556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TextBox 11"/>
          <p:cNvSpPr txBox="1"/>
          <p:nvPr/>
        </p:nvSpPr>
        <p:spPr>
          <a:xfrm>
            <a:off x="304800" y="2133600"/>
            <a:ext cx="8305800" cy="369332"/>
          </a:xfrm>
          <a:prstGeom prst="rect">
            <a:avLst/>
          </a:prstGeom>
          <a:noFill/>
        </p:spPr>
        <p:txBody>
          <a:bodyPr wrap="square" rtlCol="0">
            <a:spAutoFit/>
          </a:bodyPr>
          <a:lstStyle/>
          <a:p>
            <a:r>
              <a:rPr lang="en-US" b="1" i="1" dirty="0" err="1" smtClean="0"/>
              <a:t>Xét</a:t>
            </a:r>
            <a:r>
              <a:rPr lang="en-US" b="1" i="1" dirty="0" smtClean="0"/>
              <a:t> </a:t>
            </a:r>
            <a:r>
              <a:rPr lang="en-US" b="1" i="1" dirty="0" err="1" smtClean="0"/>
              <a:t>hai</a:t>
            </a:r>
            <a:r>
              <a:rPr lang="en-US" b="1" i="1" dirty="0" smtClean="0"/>
              <a:t> </a:t>
            </a:r>
            <a:r>
              <a:rPr lang="en-US" b="1" i="1" dirty="0" err="1" smtClean="0"/>
              <a:t>đối</a:t>
            </a:r>
            <a:r>
              <a:rPr lang="en-US" b="1" i="1" dirty="0" smtClean="0"/>
              <a:t> </a:t>
            </a:r>
            <a:r>
              <a:rPr lang="en-US" b="1" i="1" dirty="0" err="1" smtClean="0"/>
              <a:t>tượng</a:t>
            </a:r>
            <a:r>
              <a:rPr lang="en-US" b="1" i="1" dirty="0" smtClean="0"/>
              <a:t> </a:t>
            </a:r>
            <a:r>
              <a:rPr lang="en-US" b="1" i="1" dirty="0" err="1" smtClean="0"/>
              <a:t>dữ</a:t>
            </a:r>
            <a:r>
              <a:rPr lang="en-US" b="1" i="1" dirty="0" smtClean="0"/>
              <a:t> </a:t>
            </a:r>
            <a:r>
              <a:rPr lang="en-US" b="1" i="1" dirty="0" err="1" smtClean="0"/>
              <a:t>liệu</a:t>
            </a:r>
            <a:r>
              <a:rPr lang="en-US" b="1" i="1" dirty="0" smtClean="0"/>
              <a:t> (</a:t>
            </a:r>
            <a:r>
              <a:rPr lang="en-US" b="1" i="1" dirty="0" err="1" smtClean="0"/>
              <a:t>bản</a:t>
            </a:r>
            <a:r>
              <a:rPr lang="en-US" b="1" i="1" dirty="0" smtClean="0"/>
              <a:t> </a:t>
            </a:r>
            <a:r>
              <a:rPr lang="en-US" b="1" i="1" dirty="0" err="1" smtClean="0"/>
              <a:t>ghi</a:t>
            </a:r>
            <a:r>
              <a:rPr lang="en-US" b="1" i="1" dirty="0" smtClean="0"/>
              <a:t>) </a:t>
            </a:r>
            <a:r>
              <a:rPr lang="en-US" b="1" i="1" dirty="0" err="1" smtClean="0"/>
              <a:t>r</a:t>
            </a:r>
            <a:r>
              <a:rPr lang="en-US" b="1" i="1" baseline="-25000" dirty="0" err="1" smtClean="0"/>
              <a:t>i</a:t>
            </a:r>
            <a:r>
              <a:rPr lang="en-US" b="1" i="1" dirty="0" smtClean="0"/>
              <a:t> </a:t>
            </a:r>
            <a:r>
              <a:rPr lang="en-US" b="1" i="1" dirty="0" err="1" smtClean="0"/>
              <a:t>và</a:t>
            </a:r>
            <a:r>
              <a:rPr lang="en-US" b="1" i="1" dirty="0" smtClean="0"/>
              <a:t> </a:t>
            </a:r>
            <a:r>
              <a:rPr lang="en-US" b="1" i="1" dirty="0" err="1" smtClean="0"/>
              <a:t>r</a:t>
            </a:r>
            <a:r>
              <a:rPr lang="en-US" b="1" i="1" baseline="-25000" dirty="0" err="1" smtClean="0"/>
              <a:t>j</a:t>
            </a:r>
            <a:r>
              <a:rPr lang="en-US" b="1" i="1" dirty="0" smtClean="0"/>
              <a:t> , </a:t>
            </a:r>
            <a:r>
              <a:rPr lang="en-US" b="1" i="1" dirty="0" err="1" smtClean="0"/>
              <a:t>mỗi</a:t>
            </a:r>
            <a:r>
              <a:rPr lang="en-US" b="1" i="1" dirty="0" smtClean="0"/>
              <a:t> </a:t>
            </a:r>
            <a:r>
              <a:rPr lang="en-US" b="1" i="1" dirty="0" err="1" smtClean="0"/>
              <a:t>đối</a:t>
            </a:r>
            <a:r>
              <a:rPr lang="en-US" b="1" i="1" dirty="0" smtClean="0"/>
              <a:t> </a:t>
            </a:r>
            <a:r>
              <a:rPr lang="en-US" b="1" i="1" dirty="0" err="1" smtClean="0"/>
              <a:t>tượng</a:t>
            </a:r>
            <a:r>
              <a:rPr lang="en-US" b="1" i="1" dirty="0" smtClean="0"/>
              <a:t> </a:t>
            </a:r>
            <a:r>
              <a:rPr lang="en-US" b="1" i="1" dirty="0" err="1" smtClean="0"/>
              <a:t>có</a:t>
            </a:r>
            <a:r>
              <a:rPr lang="en-US" b="1" i="1" dirty="0" smtClean="0"/>
              <a:t> n </a:t>
            </a:r>
            <a:r>
              <a:rPr lang="en-US" b="1" i="1" dirty="0" err="1" smtClean="0"/>
              <a:t>thuộc</a:t>
            </a:r>
            <a:r>
              <a:rPr lang="en-US" b="1" i="1" dirty="0" smtClean="0"/>
              <a:t> </a:t>
            </a:r>
            <a:r>
              <a:rPr lang="en-US" b="1" i="1" dirty="0" err="1" smtClean="0"/>
              <a:t>tính</a:t>
            </a:r>
            <a:r>
              <a:rPr lang="en-US" dirty="0" smtClean="0"/>
              <a:t>: </a:t>
            </a:r>
            <a:endParaRPr lang="en-US" dirty="0"/>
          </a:p>
        </p:txBody>
      </p:sp>
      <p:sp>
        <p:nvSpPr>
          <p:cNvPr id="13" name="TextBox 12"/>
          <p:cNvSpPr txBox="1"/>
          <p:nvPr/>
        </p:nvSpPr>
        <p:spPr>
          <a:xfrm>
            <a:off x="304800" y="3810000"/>
            <a:ext cx="4648200" cy="369332"/>
          </a:xfrm>
          <a:prstGeom prst="rect">
            <a:avLst/>
          </a:prstGeom>
          <a:noFill/>
        </p:spPr>
        <p:txBody>
          <a:bodyPr wrap="square" rtlCol="0">
            <a:spAutoFit/>
          </a:bodyPr>
          <a:lstStyle/>
          <a:p>
            <a:r>
              <a:rPr lang="en-US" b="1" dirty="0" err="1" smtClean="0"/>
              <a:t>Khoảng</a:t>
            </a:r>
            <a:r>
              <a:rPr lang="en-US" b="1" dirty="0" smtClean="0"/>
              <a:t> </a:t>
            </a:r>
            <a:r>
              <a:rPr lang="en-US" b="1" dirty="0" err="1" smtClean="0"/>
              <a:t>cách</a:t>
            </a:r>
            <a:r>
              <a:rPr lang="en-US" b="1" dirty="0" smtClean="0"/>
              <a:t> Euclid </a:t>
            </a:r>
            <a:r>
              <a:rPr lang="en-US" dirty="0" smtClean="0"/>
              <a:t>(</a:t>
            </a:r>
            <a:r>
              <a:rPr lang="en-US" i="1" dirty="0" smtClean="0"/>
              <a:t>Euclidean Distance</a:t>
            </a:r>
            <a:r>
              <a:rPr lang="en-US" dirty="0" smtClean="0"/>
              <a:t>): </a:t>
            </a:r>
            <a:endParaRPr lang="en-US" dirty="0"/>
          </a:p>
        </p:txBody>
      </p:sp>
      <p:sp>
        <p:nvSpPr>
          <p:cNvPr id="14" name="TextBox 13"/>
          <p:cNvSpPr txBox="1"/>
          <p:nvPr/>
        </p:nvSpPr>
        <p:spPr>
          <a:xfrm>
            <a:off x="304800" y="5029200"/>
            <a:ext cx="5257800" cy="369332"/>
          </a:xfrm>
          <a:prstGeom prst="rect">
            <a:avLst/>
          </a:prstGeom>
          <a:noFill/>
        </p:spPr>
        <p:txBody>
          <a:bodyPr wrap="square" rtlCol="0">
            <a:spAutoFit/>
          </a:bodyPr>
          <a:lstStyle/>
          <a:p>
            <a:r>
              <a:rPr lang="en-US" b="1" dirty="0" err="1" smtClean="0"/>
              <a:t>Khoảng</a:t>
            </a:r>
            <a:r>
              <a:rPr lang="en-US" b="1" dirty="0" smtClean="0"/>
              <a:t> </a:t>
            </a:r>
            <a:r>
              <a:rPr lang="en-US" b="1" dirty="0" err="1" smtClean="0"/>
              <a:t>cách</a:t>
            </a:r>
            <a:r>
              <a:rPr lang="en-US" b="1" dirty="0" smtClean="0"/>
              <a:t> Manhattan </a:t>
            </a:r>
            <a:r>
              <a:rPr lang="en-US" dirty="0" smtClean="0"/>
              <a:t>(</a:t>
            </a:r>
            <a:r>
              <a:rPr lang="en-US" i="1" dirty="0" smtClean="0"/>
              <a:t>Manhattan Distance</a:t>
            </a:r>
            <a:r>
              <a:rPr lang="en-US" dirty="0" smtClean="0"/>
              <a:t>):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73A9276-7146-4170-8D10-C5BB2251BA46}" type="slidenum">
              <a:rPr lang="en-US" smtClean="0"/>
              <a:pPr>
                <a:defRPr/>
              </a:pPr>
              <a:t>6</a:t>
            </a:fld>
            <a:endParaRPr lang="en-US"/>
          </a:p>
        </p:txBody>
      </p:sp>
      <p:sp>
        <p:nvSpPr>
          <p:cNvPr id="5" name="TextBox 4"/>
          <p:cNvSpPr txBox="1">
            <a:spLocks noChangeArrowheads="1"/>
          </p:cNvSpPr>
          <p:nvPr/>
        </p:nvSpPr>
        <p:spPr bwMode="auto">
          <a:xfrm>
            <a:off x="76200" y="238780"/>
            <a:ext cx="8991600" cy="523220"/>
          </a:xfrm>
          <a:prstGeom prst="rect">
            <a:avLst/>
          </a:prstGeom>
          <a:noFill/>
          <a:ln w="9525">
            <a:noFill/>
            <a:miter lim="800000"/>
            <a:headEnd/>
            <a:tailEnd/>
          </a:ln>
        </p:spPr>
        <p:txBody>
          <a:bodyPr wrap="square">
            <a:spAutoFit/>
          </a:bodyPr>
          <a:lstStyle/>
          <a:p>
            <a:pPr algn="ctr"/>
            <a:r>
              <a:rPr lang="en-US"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4</a:t>
            </a: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.3. PHÂN CỤM VỚI GIẢI THUẬT K-MEANS</a:t>
            </a:r>
            <a:endParaRPr lang="en-US"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6" name="Content Placeholder 2"/>
          <p:cNvSpPr>
            <a:spLocks noGrp="1"/>
          </p:cNvSpPr>
          <p:nvPr>
            <p:ph sz="quarter" idx="1"/>
          </p:nvPr>
        </p:nvSpPr>
        <p:spPr>
          <a:xfrm>
            <a:off x="381000" y="838200"/>
            <a:ext cx="8382000" cy="1981200"/>
          </a:xfrm>
        </p:spPr>
        <p:txBody>
          <a:bodyPr/>
          <a:lstStyle/>
          <a:p>
            <a:pPr>
              <a:lnSpc>
                <a:spcPct val="150000"/>
              </a:lnSpc>
              <a:spcBef>
                <a:spcPts val="0"/>
              </a:spcBef>
              <a:buFont typeface="Wingdings 2" pitchFamily="18" charset="2"/>
              <a:buNone/>
              <a:defRPr/>
            </a:pPr>
            <a:r>
              <a:rPr lang="en-US" sz="2000" b="1" dirty="0">
                <a:latin typeface="Arial" pitchFamily="34" charset="0"/>
                <a:cs typeface="Arial" pitchFamily="34" charset="0"/>
              </a:rPr>
              <a:t>4</a:t>
            </a:r>
            <a:r>
              <a:rPr lang="en-US" sz="2000" b="1" dirty="0" smtClean="0">
                <a:latin typeface="Arial" pitchFamily="34" charset="0"/>
                <a:cs typeface="Arial" pitchFamily="34" charset="0"/>
              </a:rPr>
              <a:t>.3.1. </a:t>
            </a:r>
            <a:r>
              <a:rPr lang="en-US" sz="2000" b="1" dirty="0" err="1" smtClean="0">
                <a:latin typeface="Arial" pitchFamily="34" charset="0"/>
                <a:cs typeface="Arial" pitchFamily="34" charset="0"/>
              </a:rPr>
              <a:t>Khái</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niệm</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về</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trọng</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tâm</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cụm</a:t>
            </a:r>
            <a:endParaRPr lang="en-US" sz="2000" b="1" dirty="0" smtClean="0">
              <a:latin typeface="Arial" pitchFamily="34" charset="0"/>
              <a:cs typeface="Arial" pitchFamily="34" charset="0"/>
            </a:endParaRPr>
          </a:p>
          <a:p>
            <a:pPr>
              <a:lnSpc>
                <a:spcPct val="150000"/>
              </a:lnSpc>
              <a:spcBef>
                <a:spcPts val="0"/>
              </a:spcBef>
              <a:buFont typeface="Wingdings 2" pitchFamily="18" charset="2"/>
              <a:buNone/>
              <a:defRPr/>
            </a:pPr>
            <a:r>
              <a:rPr lang="en-US" sz="2000" dirty="0" err="1" smtClean="0">
                <a:latin typeface="Arial" pitchFamily="34" charset="0"/>
                <a:cs typeface="Arial" pitchFamily="34" charset="0"/>
              </a:rPr>
              <a:t>Xét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cụm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dữ</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liệu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a:t>
            </a:r>
            <a:r>
              <a:rPr lang="en-US" sz="2000" baseline="-25000" dirty="0" err="1" smtClean="0">
                <a:latin typeface="Arial" pitchFamily="34" charset="0"/>
                <a:cs typeface="Arial" pitchFamily="34" charset="0"/>
              </a:rPr>
              <a:t>j</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gồm</a:t>
            </a:r>
            <a:r>
              <a:rPr lang="en-US" sz="2000" dirty="0" smtClean="0">
                <a:latin typeface="Arial" pitchFamily="34" charset="0"/>
                <a:cs typeface="Arial" pitchFamily="34" charset="0"/>
              </a:rPr>
              <a:t> m </a:t>
            </a:r>
            <a:r>
              <a:rPr lang="en-US" sz="2000" dirty="0" err="1" smtClean="0">
                <a:latin typeface="Arial" pitchFamily="34" charset="0"/>
                <a:cs typeface="Arial" pitchFamily="34" charset="0"/>
              </a:rPr>
              <a:t>đối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tượng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thuộc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cụm</a:t>
            </a:r>
            <a:r>
              <a:rPr lang="en-US" sz="2000" dirty="0" smtClean="0">
                <a:latin typeface="Arial" pitchFamily="34" charset="0"/>
                <a:cs typeface="Arial" pitchFamily="34" charset="0"/>
              </a:rPr>
              <a:t>: </a:t>
            </a:r>
          </a:p>
          <a:p>
            <a:pPr>
              <a:lnSpc>
                <a:spcPct val="150000"/>
              </a:lnSpc>
              <a:spcBef>
                <a:spcPts val="0"/>
              </a:spcBef>
              <a:buFont typeface="Wingdings 2" pitchFamily="18" charset="2"/>
              <a:buNone/>
              <a:defRPr/>
            </a:pPr>
            <a:r>
              <a:rPr lang="en-US" sz="2000" dirty="0" err="1" smtClean="0">
                <a:latin typeface="Arial" pitchFamily="34" charset="0"/>
                <a:cs typeface="Arial" pitchFamily="34" charset="0"/>
              </a:rPr>
              <a:t>Mỗi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đối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tượng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có</a:t>
            </a:r>
            <a:r>
              <a:rPr lang="en-US" sz="2000" dirty="0" smtClean="0">
                <a:latin typeface="Arial" pitchFamily="34" charset="0"/>
                <a:cs typeface="Arial" pitchFamily="34" charset="0"/>
              </a:rPr>
              <a:t> n </a:t>
            </a:r>
            <a:r>
              <a:rPr lang="en-US" sz="2000" dirty="0" err="1" smtClean="0">
                <a:latin typeface="Arial" pitchFamily="34" charset="0"/>
                <a:cs typeface="Arial" pitchFamily="34" charset="0"/>
              </a:rPr>
              <a:t>thuộc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tính</a:t>
            </a:r>
            <a:r>
              <a:rPr lang="en-US" sz="2000" dirty="0" smtClean="0">
                <a:latin typeface="Arial" pitchFamily="34" charset="0"/>
                <a:cs typeface="Arial" pitchFamily="34" charset="0"/>
              </a:rPr>
              <a:t>: </a:t>
            </a:r>
          </a:p>
          <a:p>
            <a:pPr>
              <a:lnSpc>
                <a:spcPct val="150000"/>
              </a:lnSpc>
              <a:spcBef>
                <a:spcPts val="0"/>
              </a:spcBef>
              <a:buFont typeface="Wingdings 2" pitchFamily="18" charset="2"/>
              <a:buNone/>
              <a:defRPr/>
            </a:pPr>
            <a:r>
              <a:rPr lang="en-US" sz="2000" b="1" dirty="0" smtClean="0">
                <a:latin typeface="Arial" pitchFamily="34" charset="0"/>
                <a:cs typeface="Arial" pitchFamily="34" charset="0"/>
              </a:rPr>
              <a:t>Trọng </a:t>
            </a:r>
            <a:r>
              <a:rPr lang="en-US" sz="2000" b="1" dirty="0" err="1" smtClean="0">
                <a:latin typeface="Arial" pitchFamily="34" charset="0"/>
                <a:cs typeface="Arial" pitchFamily="34" charset="0"/>
              </a:rPr>
              <a:t>tâm</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cụm</a:t>
            </a:r>
            <a:r>
              <a:rPr lang="en-US" sz="2000" b="1" dirty="0" smtClean="0">
                <a:latin typeface="Arial" pitchFamily="34" charset="0"/>
                <a:cs typeface="Arial" pitchFamily="34" charset="0"/>
              </a:rPr>
              <a:t> </a:t>
            </a:r>
            <a:r>
              <a:rPr lang="en-US" sz="2000" dirty="0" smtClean="0">
                <a:latin typeface="Arial" pitchFamily="34" charset="0"/>
                <a:cs typeface="Arial" pitchFamily="34" charset="0"/>
              </a:rPr>
              <a:t>(mean/</a:t>
            </a:r>
            <a:r>
              <a:rPr lang="en-US" sz="2000" dirty="0" err="1" smtClean="0">
                <a:latin typeface="Arial" pitchFamily="34" charset="0"/>
                <a:cs typeface="Arial" pitchFamily="34" charset="0"/>
              </a:rPr>
              <a:t>centroid</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là</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đối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tượng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a:t>
            </a:r>
            <a:r>
              <a:rPr lang="en-US" sz="2000" baseline="-25000" dirty="0" err="1" smtClean="0">
                <a:latin typeface="Arial" pitchFamily="34" charset="0"/>
                <a:cs typeface="Arial" pitchFamily="34" charset="0"/>
              </a:rPr>
              <a:t>j</a:t>
            </a:r>
            <a:r>
              <a:rPr lang="en-US" sz="2000" baseline="-25000" dirty="0" smtClean="0">
                <a:latin typeface="Arial" pitchFamily="34" charset="0"/>
                <a:cs typeface="Arial" pitchFamily="34" charset="0"/>
              </a:rPr>
              <a:t> </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được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xác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định</a:t>
            </a:r>
            <a:r>
              <a:rPr lang="en-US" sz="2000" dirty="0" smtClean="0">
                <a:latin typeface="Arial" pitchFamily="34" charset="0"/>
                <a:cs typeface="Arial" pitchFamily="34" charset="0"/>
              </a:rPr>
              <a:t>:</a:t>
            </a:r>
          </a:p>
        </p:txBody>
      </p:sp>
      <p:graphicFrame>
        <p:nvGraphicFramePr>
          <p:cNvPr id="7" name="Object 6"/>
          <p:cNvGraphicFramePr>
            <a:graphicFrameLocks noChangeAspect="1"/>
          </p:cNvGraphicFramePr>
          <p:nvPr/>
        </p:nvGraphicFramePr>
        <p:xfrm>
          <a:off x="5943600" y="1319212"/>
          <a:ext cx="2841072" cy="585788"/>
        </p:xfrm>
        <a:graphic>
          <a:graphicData uri="http://schemas.openxmlformats.org/presentationml/2006/ole">
            <mc:AlternateContent xmlns:mc="http://schemas.openxmlformats.org/markup-compatibility/2006">
              <mc:Choice xmlns:v="urn:schemas-microsoft-com:vml" Requires="v">
                <p:oleObj spid="_x0000_s83122" name="Equation" r:id="rId3" imgW="1231560" imgH="253800" progId="Equation.DSMT4">
                  <p:embed/>
                </p:oleObj>
              </mc:Choice>
              <mc:Fallback>
                <p:oleObj name="Equation" r:id="rId3" imgW="1231560" imgH="2538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3600" y="1319212"/>
                        <a:ext cx="2841072" cy="5857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2947" name="Object 3"/>
          <p:cNvGraphicFramePr>
            <a:graphicFrameLocks noChangeAspect="1"/>
          </p:cNvGraphicFramePr>
          <p:nvPr/>
        </p:nvGraphicFramePr>
        <p:xfrm>
          <a:off x="2105025" y="2743200"/>
          <a:ext cx="4879975" cy="985838"/>
        </p:xfrm>
        <a:graphic>
          <a:graphicData uri="http://schemas.openxmlformats.org/presentationml/2006/ole">
            <mc:AlternateContent xmlns:mc="http://schemas.openxmlformats.org/markup-compatibility/2006">
              <mc:Choice xmlns:v="urn:schemas-microsoft-com:vml" Requires="v">
                <p:oleObj spid="_x0000_s83123" name="Equation" r:id="rId5" imgW="2260440" imgH="457200" progId="Equation.DSMT4">
                  <p:embed/>
                </p:oleObj>
              </mc:Choice>
              <mc:Fallback>
                <p:oleObj name="Equation" r:id="rId5" imgW="2260440" imgH="45720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05025" y="2743200"/>
                        <a:ext cx="4879975" cy="985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2948" name="Object 4"/>
          <p:cNvGraphicFramePr>
            <a:graphicFrameLocks noChangeAspect="1"/>
          </p:cNvGraphicFramePr>
          <p:nvPr/>
        </p:nvGraphicFramePr>
        <p:xfrm>
          <a:off x="3886200" y="1752600"/>
          <a:ext cx="4598988" cy="585788"/>
        </p:xfrm>
        <a:graphic>
          <a:graphicData uri="http://schemas.openxmlformats.org/presentationml/2006/ole">
            <mc:AlternateContent xmlns:mc="http://schemas.openxmlformats.org/markup-compatibility/2006">
              <mc:Choice xmlns:v="urn:schemas-microsoft-com:vml" Requires="v">
                <p:oleObj spid="_x0000_s83124" name="Equation" r:id="rId7" imgW="1993680" imgH="253800" progId="Equation.DSMT4">
                  <p:embed/>
                </p:oleObj>
              </mc:Choice>
              <mc:Fallback>
                <p:oleObj name="Equation" r:id="rId7" imgW="1993680" imgH="253800" progId="Equation.DSMT4">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86200" y="1752600"/>
                        <a:ext cx="4598988" cy="5857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Content Placeholder 2"/>
          <p:cNvSpPr txBox="1">
            <a:spLocks/>
          </p:cNvSpPr>
          <p:nvPr/>
        </p:nvSpPr>
        <p:spPr bwMode="auto">
          <a:xfrm>
            <a:off x="228600" y="3505200"/>
            <a:ext cx="8686800" cy="137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73050" marR="0" lvl="0" indent="-273050" algn="l" defTabSz="914400" rtl="0" eaLnBrk="0" fontAlgn="base" latinLnBrk="0" hangingPunct="0">
              <a:lnSpc>
                <a:spcPct val="150000"/>
              </a:lnSpc>
              <a:spcBef>
                <a:spcPts val="0"/>
              </a:spcBef>
              <a:spcAft>
                <a:spcPct val="0"/>
              </a:spcAft>
              <a:buClr>
                <a:schemeClr val="accent1"/>
              </a:buClr>
              <a:buSzPct val="85000"/>
              <a:buFont typeface="Wingdings 2" pitchFamily="18" charset="2"/>
              <a:buNone/>
              <a:tabLst/>
              <a:defRPr/>
            </a:pPr>
            <a:r>
              <a:rPr kumimoji="0" lang="en-US" sz="2000" b="0" i="0" u="none" strike="noStrike" kern="1200" cap="none" spc="0" normalizeH="0" baseline="0" noProof="0" dirty="0" err="1" smtClean="0">
                <a:ln>
                  <a:noFill/>
                </a:ln>
                <a:solidFill>
                  <a:schemeClr val="tx1"/>
                </a:solidFill>
                <a:effectLst/>
                <a:uLnTx/>
                <a:uFillTx/>
                <a:latin typeface="Arial" pitchFamily="34" charset="0"/>
                <a:ea typeface="+mn-ea"/>
                <a:cs typeface="Arial" pitchFamily="34" charset="0"/>
              </a:rPr>
              <a:t>Ví</a:t>
            </a:r>
            <a:r>
              <a:rPr kumimoji="0" lang="en-US" sz="20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 </a:t>
            </a:r>
            <a:r>
              <a:rPr kumimoji="0" lang="en-US" sz="2000" b="0" i="0" u="none" strike="noStrike" kern="1200" cap="none" spc="0" normalizeH="0" noProof="0" dirty="0" err="1" smtClean="0">
                <a:ln>
                  <a:noFill/>
                </a:ln>
                <a:solidFill>
                  <a:schemeClr val="tx1"/>
                </a:solidFill>
                <a:effectLst/>
                <a:uLnTx/>
                <a:uFillTx/>
                <a:latin typeface="Arial" pitchFamily="34" charset="0"/>
                <a:ea typeface="+mn-ea"/>
                <a:cs typeface="Arial" pitchFamily="34" charset="0"/>
              </a:rPr>
              <a:t>dụ</a:t>
            </a:r>
            <a:r>
              <a:rPr kumimoji="0" lang="en-US" sz="20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 </a:t>
            </a:r>
          </a:p>
          <a:p>
            <a:pPr marL="273050" marR="0" lvl="0" indent="-273050" algn="l" defTabSz="914400" rtl="0" eaLnBrk="0" fontAlgn="base" latinLnBrk="0" hangingPunct="0">
              <a:lnSpc>
                <a:spcPct val="150000"/>
              </a:lnSpc>
              <a:spcBef>
                <a:spcPts val="0"/>
              </a:spcBef>
              <a:spcAft>
                <a:spcPct val="0"/>
              </a:spcAft>
              <a:buClr>
                <a:schemeClr val="accent1"/>
              </a:buClr>
              <a:buSzPct val="85000"/>
              <a:buFont typeface="Wingdings 2" pitchFamily="18" charset="2"/>
              <a:buNone/>
              <a:tabLst/>
              <a:defRPr/>
            </a:pPr>
            <a:r>
              <a:rPr kumimoji="0" lang="en-US" sz="20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Cho </a:t>
            </a:r>
            <a:r>
              <a:rPr kumimoji="0" lang="en-US" sz="2000" b="0" i="0" u="none" strike="noStrike" kern="1200" cap="none" spc="0" normalizeH="0" noProof="0" dirty="0" err="1" smtClean="0">
                <a:ln>
                  <a:noFill/>
                </a:ln>
                <a:solidFill>
                  <a:schemeClr val="tx1"/>
                </a:solidFill>
                <a:effectLst/>
                <a:uLnTx/>
                <a:uFillTx/>
                <a:latin typeface="Arial" pitchFamily="34" charset="0"/>
                <a:ea typeface="+mn-ea"/>
                <a:cs typeface="Arial" pitchFamily="34" charset="0"/>
              </a:rPr>
              <a:t>cụm</a:t>
            </a:r>
            <a:r>
              <a:rPr kumimoji="0" lang="en-US" sz="20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 C</a:t>
            </a:r>
            <a:r>
              <a:rPr kumimoji="0" lang="en-US" sz="2000" b="0" i="0" u="none" strike="noStrike" kern="1200" cap="none" spc="0" normalizeH="0" baseline="-25000" noProof="0" dirty="0" smtClean="0">
                <a:ln>
                  <a:noFill/>
                </a:ln>
                <a:solidFill>
                  <a:schemeClr val="tx1"/>
                </a:solidFill>
                <a:effectLst/>
                <a:uLnTx/>
                <a:uFillTx/>
                <a:latin typeface="Arial" pitchFamily="34" charset="0"/>
                <a:ea typeface="+mn-ea"/>
                <a:cs typeface="Arial" pitchFamily="34" charset="0"/>
              </a:rPr>
              <a:t>1</a:t>
            </a:r>
            <a:r>
              <a:rPr kumimoji="0" lang="en-US" sz="20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 = {r</a:t>
            </a:r>
            <a:r>
              <a:rPr kumimoji="0" lang="en-US" sz="2000" b="0" i="0" u="none" strike="noStrike" kern="1200" cap="none" spc="0" normalizeH="0" baseline="-25000" noProof="0" dirty="0" smtClean="0">
                <a:ln>
                  <a:noFill/>
                </a:ln>
                <a:solidFill>
                  <a:schemeClr val="tx1"/>
                </a:solidFill>
                <a:effectLst/>
                <a:uLnTx/>
                <a:uFillTx/>
                <a:latin typeface="Arial" pitchFamily="34" charset="0"/>
                <a:ea typeface="+mn-ea"/>
                <a:cs typeface="Arial" pitchFamily="34" charset="0"/>
              </a:rPr>
              <a:t>1</a:t>
            </a:r>
            <a:r>
              <a:rPr lang="en-US" sz="2000" noProof="0" dirty="0" smtClean="0">
                <a:cs typeface="Arial" pitchFamily="34" charset="0"/>
              </a:rPr>
              <a:t>, r</a:t>
            </a:r>
            <a:r>
              <a:rPr lang="en-US" sz="2000" baseline="-25000" noProof="0" dirty="0" smtClean="0">
                <a:cs typeface="Arial" pitchFamily="34" charset="0"/>
              </a:rPr>
              <a:t>2</a:t>
            </a:r>
            <a:r>
              <a:rPr lang="en-US" sz="2000" dirty="0" smtClean="0">
                <a:cs typeface="Arial" pitchFamily="34" charset="0"/>
              </a:rPr>
              <a:t>, r</a:t>
            </a:r>
            <a:r>
              <a:rPr lang="en-US" sz="2000" baseline="-25000" dirty="0" smtClean="0">
                <a:cs typeface="Arial" pitchFamily="34" charset="0"/>
              </a:rPr>
              <a:t>3</a:t>
            </a:r>
            <a:r>
              <a:rPr lang="en-US" sz="2000" dirty="0" smtClean="0">
                <a:cs typeface="Arial" pitchFamily="34" charset="0"/>
              </a:rPr>
              <a:t>} </a:t>
            </a:r>
            <a:r>
              <a:rPr lang="en-US" sz="2000" dirty="0" err="1" smtClean="0">
                <a:cs typeface="Arial" pitchFamily="34" charset="0"/>
              </a:rPr>
              <a:t>với</a:t>
            </a:r>
            <a:r>
              <a:rPr lang="en-US" sz="2000" dirty="0" smtClean="0">
                <a:cs typeface="Arial" pitchFamily="34" charset="0"/>
              </a:rPr>
              <a:t> r</a:t>
            </a:r>
            <a:r>
              <a:rPr lang="en-US" sz="2000" baseline="-25000" dirty="0" smtClean="0">
                <a:cs typeface="Arial" pitchFamily="34" charset="0"/>
              </a:rPr>
              <a:t>1</a:t>
            </a:r>
            <a:r>
              <a:rPr lang="en-US" sz="2000" dirty="0" smtClean="0">
                <a:cs typeface="Arial" pitchFamily="34" charset="0"/>
              </a:rPr>
              <a:t> = (1, 2, 1), r</a:t>
            </a:r>
            <a:r>
              <a:rPr lang="en-US" sz="2000" baseline="-25000" dirty="0" smtClean="0">
                <a:cs typeface="Arial" pitchFamily="34" charset="0"/>
              </a:rPr>
              <a:t>2</a:t>
            </a:r>
            <a:r>
              <a:rPr lang="en-US" sz="2000" dirty="0" smtClean="0">
                <a:cs typeface="Arial" pitchFamily="34" charset="0"/>
              </a:rPr>
              <a:t> = (1, 3, 2), r</a:t>
            </a:r>
            <a:r>
              <a:rPr lang="en-US" sz="2000" baseline="-25000" dirty="0" smtClean="0">
                <a:cs typeface="Arial" pitchFamily="34" charset="0"/>
              </a:rPr>
              <a:t>3</a:t>
            </a:r>
            <a:r>
              <a:rPr lang="en-US" sz="2000" dirty="0" smtClean="0">
                <a:cs typeface="Arial" pitchFamily="34" charset="0"/>
              </a:rPr>
              <a:t> = (1, 1, 3). </a:t>
            </a:r>
          </a:p>
          <a:p>
            <a:pPr marL="273050" marR="0" lvl="0" indent="-273050" algn="l" defTabSz="914400" rtl="0" eaLnBrk="0" fontAlgn="base" latinLnBrk="0" hangingPunct="0">
              <a:lnSpc>
                <a:spcPct val="150000"/>
              </a:lnSpc>
              <a:spcBef>
                <a:spcPts val="0"/>
              </a:spcBef>
              <a:spcAft>
                <a:spcPct val="0"/>
              </a:spcAft>
              <a:buClr>
                <a:schemeClr val="accent1"/>
              </a:buClr>
              <a:buSzPct val="85000"/>
              <a:buFont typeface="Wingdings 2" pitchFamily="18" charset="2"/>
              <a:buNone/>
              <a:tabLst/>
              <a:defRPr/>
            </a:pPr>
            <a:r>
              <a:rPr lang="en-US" sz="2000" dirty="0" smtClean="0">
                <a:cs typeface="Arial" pitchFamily="34" charset="0"/>
              </a:rPr>
              <a:t>Trọng </a:t>
            </a:r>
            <a:r>
              <a:rPr lang="en-US" sz="2000" dirty="0" err="1" smtClean="0">
                <a:cs typeface="Arial" pitchFamily="34" charset="0"/>
              </a:rPr>
              <a:t>tâm</a:t>
            </a:r>
            <a:r>
              <a:rPr lang="en-US" sz="2000" dirty="0" smtClean="0">
                <a:cs typeface="Arial" pitchFamily="34" charset="0"/>
              </a:rPr>
              <a:t> </a:t>
            </a:r>
            <a:r>
              <a:rPr lang="en-US" sz="2000" dirty="0" err="1" smtClean="0">
                <a:cs typeface="Arial" pitchFamily="34" charset="0"/>
              </a:rPr>
              <a:t>cụm</a:t>
            </a:r>
            <a:r>
              <a:rPr lang="en-US" sz="2000" dirty="0" smtClean="0">
                <a:cs typeface="Arial" pitchFamily="34" charset="0"/>
              </a:rPr>
              <a:t> </a:t>
            </a:r>
            <a:r>
              <a:rPr lang="en-US" sz="2000" dirty="0" err="1" smtClean="0">
                <a:cs typeface="Arial" pitchFamily="34" charset="0"/>
              </a:rPr>
              <a:t>là</a:t>
            </a:r>
            <a:r>
              <a:rPr lang="en-US" sz="2000" dirty="0" smtClean="0">
                <a:cs typeface="Arial" pitchFamily="34" charset="0"/>
              </a:rPr>
              <a:t>: </a:t>
            </a:r>
            <a:r>
              <a:rPr lang="en-US" sz="2000" baseline="-25000" dirty="0" smtClean="0">
                <a:cs typeface="Arial" pitchFamily="34" charset="0"/>
              </a:rPr>
              <a:t> </a:t>
            </a:r>
            <a:endParaRPr kumimoji="0" lang="en-US" sz="20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p:txBody>
      </p:sp>
      <p:graphicFrame>
        <p:nvGraphicFramePr>
          <p:cNvPr id="82949" name="Object 5"/>
          <p:cNvGraphicFramePr>
            <a:graphicFrameLocks noChangeAspect="1"/>
          </p:cNvGraphicFramePr>
          <p:nvPr/>
        </p:nvGraphicFramePr>
        <p:xfrm>
          <a:off x="457200" y="5029200"/>
          <a:ext cx="5257800" cy="859222"/>
        </p:xfrm>
        <a:graphic>
          <a:graphicData uri="http://schemas.openxmlformats.org/presentationml/2006/ole">
            <mc:AlternateContent xmlns:mc="http://schemas.openxmlformats.org/markup-compatibility/2006">
              <mc:Choice xmlns:v="urn:schemas-microsoft-com:vml" Requires="v">
                <p:oleObj spid="_x0000_s83125" name="Equation" r:id="rId9" imgW="2641320" imgH="431640" progId="Equation.DSMT4">
                  <p:embed/>
                </p:oleObj>
              </mc:Choice>
              <mc:Fallback>
                <p:oleObj name="Equation" r:id="rId9" imgW="2641320" imgH="431640" progId="Equation.DSMT4">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7200" y="5029200"/>
                        <a:ext cx="5257800" cy="8592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Oval 9"/>
          <p:cNvSpPr/>
          <p:nvPr/>
        </p:nvSpPr>
        <p:spPr>
          <a:xfrm>
            <a:off x="7696200" y="45720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6781800" y="57912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8229600" y="59436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Multiply 12"/>
          <p:cNvSpPr/>
          <p:nvPr/>
        </p:nvSpPr>
        <p:spPr>
          <a:xfrm>
            <a:off x="7620000" y="5334000"/>
            <a:ext cx="381000" cy="457200"/>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6553200" y="4419600"/>
            <a:ext cx="2438400" cy="2286000"/>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8001000" y="4495800"/>
            <a:ext cx="381000" cy="400110"/>
          </a:xfrm>
          <a:prstGeom prst="rect">
            <a:avLst/>
          </a:prstGeom>
          <a:noFill/>
        </p:spPr>
        <p:txBody>
          <a:bodyPr wrap="square" rtlCol="0">
            <a:spAutoFit/>
          </a:bodyPr>
          <a:lstStyle/>
          <a:p>
            <a:r>
              <a:rPr lang="en-US" sz="2000" b="1" dirty="0" smtClean="0"/>
              <a:t>r</a:t>
            </a:r>
            <a:r>
              <a:rPr lang="en-US" sz="2000" b="1" baseline="-25000" dirty="0" smtClean="0"/>
              <a:t>1</a:t>
            </a:r>
            <a:endParaRPr lang="en-US" sz="2000" b="1" dirty="0"/>
          </a:p>
        </p:txBody>
      </p:sp>
      <p:sp>
        <p:nvSpPr>
          <p:cNvPr id="16" name="TextBox 15"/>
          <p:cNvSpPr txBox="1"/>
          <p:nvPr/>
        </p:nvSpPr>
        <p:spPr>
          <a:xfrm>
            <a:off x="7086600" y="5715000"/>
            <a:ext cx="381000" cy="400110"/>
          </a:xfrm>
          <a:prstGeom prst="rect">
            <a:avLst/>
          </a:prstGeom>
          <a:noFill/>
        </p:spPr>
        <p:txBody>
          <a:bodyPr wrap="square" rtlCol="0">
            <a:spAutoFit/>
          </a:bodyPr>
          <a:lstStyle/>
          <a:p>
            <a:r>
              <a:rPr lang="en-US" sz="2000" b="1" dirty="0" smtClean="0"/>
              <a:t>r</a:t>
            </a:r>
            <a:r>
              <a:rPr lang="en-US" sz="2000" b="1" baseline="-25000" dirty="0" smtClean="0"/>
              <a:t>2</a:t>
            </a:r>
            <a:endParaRPr lang="en-US" sz="2000" b="1" dirty="0"/>
          </a:p>
        </p:txBody>
      </p:sp>
      <p:sp>
        <p:nvSpPr>
          <p:cNvPr id="17" name="TextBox 16"/>
          <p:cNvSpPr txBox="1"/>
          <p:nvPr/>
        </p:nvSpPr>
        <p:spPr>
          <a:xfrm>
            <a:off x="8534400" y="5772090"/>
            <a:ext cx="381000" cy="400110"/>
          </a:xfrm>
          <a:prstGeom prst="rect">
            <a:avLst/>
          </a:prstGeom>
          <a:noFill/>
        </p:spPr>
        <p:txBody>
          <a:bodyPr wrap="square" rtlCol="0">
            <a:spAutoFit/>
          </a:bodyPr>
          <a:lstStyle/>
          <a:p>
            <a:r>
              <a:rPr lang="en-US" sz="2000" b="1" dirty="0" smtClean="0"/>
              <a:t>r</a:t>
            </a:r>
            <a:r>
              <a:rPr lang="en-US" sz="2000" b="1" baseline="-25000" dirty="0" smtClean="0"/>
              <a:t>3</a:t>
            </a:r>
            <a:endParaRPr lang="en-US" sz="2000" b="1" dirty="0"/>
          </a:p>
        </p:txBody>
      </p:sp>
      <p:sp>
        <p:nvSpPr>
          <p:cNvPr id="18" name="TextBox 17"/>
          <p:cNvSpPr txBox="1"/>
          <p:nvPr/>
        </p:nvSpPr>
        <p:spPr>
          <a:xfrm>
            <a:off x="7924800" y="5257800"/>
            <a:ext cx="533400" cy="400110"/>
          </a:xfrm>
          <a:prstGeom prst="rect">
            <a:avLst/>
          </a:prstGeom>
          <a:noFill/>
        </p:spPr>
        <p:txBody>
          <a:bodyPr wrap="square" rtlCol="0">
            <a:spAutoFit/>
          </a:bodyPr>
          <a:lstStyle/>
          <a:p>
            <a:r>
              <a:rPr lang="en-US" sz="2000" b="1" dirty="0" smtClean="0"/>
              <a:t>m</a:t>
            </a:r>
            <a:r>
              <a:rPr lang="en-US" sz="2000" b="1" baseline="-25000" dirty="0" smtClean="0"/>
              <a:t>1</a:t>
            </a:r>
            <a:endParaRPr lang="en-US" sz="2000" b="1" dirty="0"/>
          </a:p>
        </p:txBody>
      </p:sp>
      <p:sp>
        <p:nvSpPr>
          <p:cNvPr id="19" name="TextBox 18"/>
          <p:cNvSpPr txBox="1"/>
          <p:nvPr/>
        </p:nvSpPr>
        <p:spPr>
          <a:xfrm>
            <a:off x="6248400" y="6096000"/>
            <a:ext cx="533400" cy="400110"/>
          </a:xfrm>
          <a:prstGeom prst="rect">
            <a:avLst/>
          </a:prstGeom>
          <a:noFill/>
        </p:spPr>
        <p:txBody>
          <a:bodyPr wrap="square" rtlCol="0">
            <a:spAutoFit/>
          </a:bodyPr>
          <a:lstStyle/>
          <a:p>
            <a:r>
              <a:rPr lang="en-US" sz="2000" b="1" dirty="0" smtClean="0"/>
              <a:t>C</a:t>
            </a:r>
            <a:r>
              <a:rPr lang="en-US" sz="2000" b="1" baseline="-25000" dirty="0" smtClean="0"/>
              <a:t>1</a:t>
            </a:r>
            <a:endParaRPr lang="en-US" sz="20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73A9276-7146-4170-8D10-C5BB2251BA46}" type="slidenum">
              <a:rPr lang="en-US" smtClean="0"/>
              <a:pPr>
                <a:defRPr/>
              </a:pPr>
              <a:t>7</a:t>
            </a:fld>
            <a:endParaRPr lang="en-US"/>
          </a:p>
        </p:txBody>
      </p:sp>
      <p:sp>
        <p:nvSpPr>
          <p:cNvPr id="5" name="Content Placeholder 2"/>
          <p:cNvSpPr>
            <a:spLocks noGrp="1"/>
          </p:cNvSpPr>
          <p:nvPr>
            <p:ph sz="quarter" idx="1"/>
          </p:nvPr>
        </p:nvSpPr>
        <p:spPr>
          <a:xfrm>
            <a:off x="381000" y="152400"/>
            <a:ext cx="8382000" cy="1981200"/>
          </a:xfrm>
        </p:spPr>
        <p:txBody>
          <a:bodyPr/>
          <a:lstStyle/>
          <a:p>
            <a:pPr>
              <a:lnSpc>
                <a:spcPct val="150000"/>
              </a:lnSpc>
              <a:spcBef>
                <a:spcPts val="0"/>
              </a:spcBef>
              <a:buFont typeface="Wingdings 2" pitchFamily="18" charset="2"/>
              <a:buNone/>
              <a:defRPr/>
            </a:pPr>
            <a:r>
              <a:rPr lang="en-US" sz="2000" b="1" dirty="0">
                <a:latin typeface="Arial" pitchFamily="34" charset="0"/>
                <a:cs typeface="Arial" pitchFamily="34" charset="0"/>
              </a:rPr>
              <a:t>4</a:t>
            </a:r>
            <a:r>
              <a:rPr lang="en-US" sz="2000" b="1" dirty="0" smtClean="0">
                <a:latin typeface="Arial" pitchFamily="34" charset="0"/>
                <a:cs typeface="Arial" pitchFamily="34" charset="0"/>
              </a:rPr>
              <a:t>.3.2. </a:t>
            </a:r>
            <a:r>
              <a:rPr lang="en-US" sz="2000" b="1" dirty="0" err="1" smtClean="0">
                <a:latin typeface="Arial" pitchFamily="34" charset="0"/>
                <a:cs typeface="Arial" pitchFamily="34" charset="0"/>
              </a:rPr>
              <a:t>Nội</a:t>
            </a:r>
            <a:r>
              <a:rPr lang="en-US" sz="2000" b="1" dirty="0" smtClean="0">
                <a:latin typeface="Arial" pitchFamily="34" charset="0"/>
                <a:cs typeface="Arial" pitchFamily="34" charset="0"/>
              </a:rPr>
              <a:t> dung </a:t>
            </a:r>
            <a:r>
              <a:rPr lang="en-US" sz="2000" b="1" dirty="0" err="1" smtClean="0">
                <a:latin typeface="Arial" pitchFamily="34" charset="0"/>
                <a:cs typeface="Arial" pitchFamily="34" charset="0"/>
              </a:rPr>
              <a:t>giải</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thuật</a:t>
            </a:r>
            <a:r>
              <a:rPr lang="en-US" sz="2000" b="1" dirty="0" smtClean="0">
                <a:latin typeface="Arial" pitchFamily="34" charset="0"/>
                <a:cs typeface="Arial" pitchFamily="34" charset="0"/>
              </a:rPr>
              <a:t> K-means</a:t>
            </a:r>
          </a:p>
          <a:p>
            <a:pPr>
              <a:lnSpc>
                <a:spcPct val="150000"/>
              </a:lnSpc>
              <a:spcBef>
                <a:spcPts val="0"/>
              </a:spcBef>
              <a:buFont typeface="Wingdings 2" pitchFamily="18" charset="2"/>
              <a:buNone/>
              <a:defRPr/>
            </a:pPr>
            <a:r>
              <a:rPr lang="en-US" sz="2000" b="1" dirty="0" smtClean="0">
                <a:latin typeface="Arial" pitchFamily="34" charset="0"/>
                <a:cs typeface="Arial" pitchFamily="34" charset="0"/>
              </a:rPr>
              <a:t>Input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Tập</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dữ</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liệu</a:t>
            </a:r>
            <a:r>
              <a:rPr lang="en-US" sz="2000" dirty="0" smtClean="0">
                <a:latin typeface="Arial" pitchFamily="34" charset="0"/>
                <a:cs typeface="Arial" pitchFamily="34" charset="0"/>
              </a:rPr>
              <a:t> D </a:t>
            </a:r>
            <a:r>
              <a:rPr lang="en-US" sz="2000" dirty="0" err="1" smtClean="0">
                <a:latin typeface="Arial" pitchFamily="34" charset="0"/>
                <a:cs typeface="Arial" pitchFamily="34" charset="0"/>
              </a:rPr>
              <a:t>gồm</a:t>
            </a:r>
            <a:r>
              <a:rPr lang="en-US" sz="2000" dirty="0" smtClean="0">
                <a:latin typeface="Arial" pitchFamily="34" charset="0"/>
                <a:cs typeface="Arial" pitchFamily="34" charset="0"/>
              </a:rPr>
              <a:t> m </a:t>
            </a:r>
            <a:r>
              <a:rPr lang="en-US" sz="2000" dirty="0" err="1" smtClean="0">
                <a:latin typeface="Arial" pitchFamily="34" charset="0"/>
                <a:cs typeface="Arial" pitchFamily="34" charset="0"/>
              </a:rPr>
              <a:t>đối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tượng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dữ</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liệu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bản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ghi</a:t>
            </a:r>
            <a:r>
              <a:rPr lang="en-US" sz="2000" dirty="0" smtClean="0">
                <a:latin typeface="Arial" pitchFamily="34" charset="0"/>
                <a:cs typeface="Arial" pitchFamily="34" charset="0"/>
              </a:rPr>
              <a:t>): r</a:t>
            </a:r>
            <a:r>
              <a:rPr lang="en-US" sz="2000" baseline="-25000" dirty="0" smtClean="0">
                <a:latin typeface="Arial" pitchFamily="34" charset="0"/>
                <a:cs typeface="Arial" pitchFamily="34" charset="0"/>
              </a:rPr>
              <a:t>1</a:t>
            </a:r>
            <a:r>
              <a:rPr lang="en-US" sz="2000" dirty="0" smtClean="0">
                <a:latin typeface="Arial" pitchFamily="34" charset="0"/>
                <a:cs typeface="Arial" pitchFamily="34" charset="0"/>
              </a:rPr>
              <a:t>, r</a:t>
            </a:r>
            <a:r>
              <a:rPr lang="en-US" sz="2000" baseline="-25000" dirty="0" smtClean="0">
                <a:latin typeface="Arial" pitchFamily="34" charset="0"/>
                <a:cs typeface="Arial" pitchFamily="34" charset="0"/>
              </a:rPr>
              <a:t>2</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r</a:t>
            </a:r>
            <a:r>
              <a:rPr lang="en-US" sz="2000" baseline="-25000" dirty="0" err="1" smtClean="0">
                <a:latin typeface="Arial" pitchFamily="34" charset="0"/>
                <a:cs typeface="Arial" pitchFamily="34" charset="0"/>
              </a:rPr>
              <a:t>m</a:t>
            </a:r>
            <a:r>
              <a:rPr lang="en-US" sz="2000" dirty="0" smtClean="0">
                <a:latin typeface="Arial" pitchFamily="34" charset="0"/>
                <a:cs typeface="Arial" pitchFamily="34" charset="0"/>
              </a:rPr>
              <a:t> .</a:t>
            </a:r>
          </a:p>
          <a:p>
            <a:pPr>
              <a:lnSpc>
                <a:spcPct val="150000"/>
              </a:lnSpc>
              <a:spcBef>
                <a:spcPts val="0"/>
              </a:spcBef>
              <a:buFont typeface="Wingdings 2" pitchFamily="18" charset="2"/>
              <a:buNone/>
              <a:defRPr/>
            </a:pP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Số</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lượng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cụm</a:t>
            </a:r>
            <a:r>
              <a:rPr lang="en-US" sz="2000" dirty="0" smtClean="0">
                <a:latin typeface="Arial" pitchFamily="34" charset="0"/>
                <a:cs typeface="Arial" pitchFamily="34" charset="0"/>
              </a:rPr>
              <a:t> k.</a:t>
            </a:r>
          </a:p>
          <a:p>
            <a:pPr>
              <a:lnSpc>
                <a:spcPct val="150000"/>
              </a:lnSpc>
              <a:spcBef>
                <a:spcPts val="0"/>
              </a:spcBef>
              <a:buFont typeface="Wingdings 2" pitchFamily="18" charset="2"/>
              <a:buNone/>
              <a:defRPr/>
            </a:pPr>
            <a:r>
              <a:rPr lang="en-US" sz="2000" b="1" dirty="0" smtClean="0">
                <a:latin typeface="Arial" pitchFamily="34" charset="0"/>
                <a:cs typeface="Arial" pitchFamily="34" charset="0"/>
              </a:rPr>
              <a:t>Output</a:t>
            </a:r>
            <a:r>
              <a:rPr lang="en-US" sz="2000" dirty="0" smtClean="0">
                <a:latin typeface="Arial" pitchFamily="34" charset="0"/>
                <a:cs typeface="Arial" pitchFamily="34" charset="0"/>
              </a:rPr>
              <a:t>: k </a:t>
            </a:r>
            <a:r>
              <a:rPr lang="en-US" sz="2000" dirty="0" err="1" smtClean="0">
                <a:latin typeface="Arial" pitchFamily="34" charset="0"/>
                <a:cs typeface="Arial" pitchFamily="34" charset="0"/>
              </a:rPr>
              <a:t>cụm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dữ</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liệu</a:t>
            </a:r>
            <a:r>
              <a:rPr lang="en-US" sz="2000" dirty="0" smtClean="0">
                <a:latin typeface="Arial" pitchFamily="34" charset="0"/>
                <a:cs typeface="Arial" pitchFamily="34" charset="0"/>
              </a:rPr>
              <a:t>.      </a:t>
            </a:r>
          </a:p>
        </p:txBody>
      </p:sp>
      <p:sp>
        <p:nvSpPr>
          <p:cNvPr id="6" name="Content Placeholder 2"/>
          <p:cNvSpPr txBox="1">
            <a:spLocks/>
          </p:cNvSpPr>
          <p:nvPr/>
        </p:nvSpPr>
        <p:spPr bwMode="auto">
          <a:xfrm>
            <a:off x="304800" y="2133600"/>
            <a:ext cx="8534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73050" marR="0" lvl="0" indent="-273050" algn="l" defTabSz="914400" rtl="0" eaLnBrk="0" fontAlgn="base" latinLnBrk="0" hangingPunct="0">
              <a:lnSpc>
                <a:spcPct val="150000"/>
              </a:lnSpc>
              <a:spcBef>
                <a:spcPts val="0"/>
              </a:spcBef>
              <a:spcAft>
                <a:spcPct val="0"/>
              </a:spcAft>
              <a:buClr>
                <a:schemeClr val="accent1"/>
              </a:buClr>
              <a:buSzPct val="85000"/>
              <a:buFont typeface="Wingdings 2" pitchFamily="18" charset="2"/>
              <a:buNone/>
              <a:tabLst/>
              <a:defRPr/>
            </a:pPr>
            <a:r>
              <a:rPr kumimoji="0" lang="en-US" sz="2000" b="1" i="1"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Begin</a:t>
            </a:r>
          </a:p>
          <a:p>
            <a:pPr marR="0" lvl="0" algn="l" defTabSz="914400" rtl="0" eaLnBrk="0" fontAlgn="base" latinLnBrk="0" hangingPunct="0">
              <a:lnSpc>
                <a:spcPct val="150000"/>
              </a:lnSpc>
              <a:spcBef>
                <a:spcPts val="0"/>
              </a:spcBef>
              <a:spcAft>
                <a:spcPct val="0"/>
              </a:spcAft>
              <a:buClr>
                <a:schemeClr val="accent1"/>
              </a:buClr>
              <a:buSzPct val="85000"/>
              <a:buFont typeface="Wingdings 2" pitchFamily="18" charset="2"/>
              <a:buNone/>
              <a:tabLst/>
              <a:defRPr/>
            </a:pPr>
            <a:r>
              <a:rPr lang="en-US" sz="2000" i="1" dirty="0" smtClean="0">
                <a:cs typeface="Arial" pitchFamily="34" charset="0"/>
              </a:rPr>
              <a:t>	</a:t>
            </a:r>
            <a:r>
              <a:rPr lang="en-US" sz="2000" i="1" dirty="0" err="1" smtClean="0">
                <a:cs typeface="Arial" pitchFamily="34" charset="0"/>
              </a:rPr>
              <a:t>Chọn</a:t>
            </a:r>
            <a:r>
              <a:rPr lang="en-US" sz="2000" i="1" dirty="0" smtClean="0">
                <a:cs typeface="Arial" pitchFamily="34" charset="0"/>
              </a:rPr>
              <a:t> </a:t>
            </a:r>
            <a:r>
              <a:rPr lang="en-US" sz="2000" i="1" dirty="0" err="1" smtClean="0">
                <a:cs typeface="Arial" pitchFamily="34" charset="0"/>
              </a:rPr>
              <a:t>ngẫu</a:t>
            </a:r>
            <a:r>
              <a:rPr lang="en-US" sz="2000" i="1" dirty="0" smtClean="0">
                <a:cs typeface="Arial" pitchFamily="34" charset="0"/>
              </a:rPr>
              <a:t> </a:t>
            </a:r>
            <a:r>
              <a:rPr lang="en-US" sz="2000" i="1" dirty="0" err="1" smtClean="0">
                <a:cs typeface="Arial" pitchFamily="34" charset="0"/>
              </a:rPr>
              <a:t>nhiên</a:t>
            </a:r>
            <a:r>
              <a:rPr lang="en-US" sz="2000" i="1" dirty="0" smtClean="0">
                <a:cs typeface="Arial" pitchFamily="34" charset="0"/>
              </a:rPr>
              <a:t> k </a:t>
            </a:r>
            <a:r>
              <a:rPr lang="en-US" sz="2000" i="1" dirty="0" err="1" smtClean="0">
                <a:cs typeface="Arial" pitchFamily="34" charset="0"/>
              </a:rPr>
              <a:t>đối</a:t>
            </a:r>
            <a:r>
              <a:rPr lang="en-US" sz="2000" i="1" dirty="0" smtClean="0">
                <a:cs typeface="Arial" pitchFamily="34" charset="0"/>
              </a:rPr>
              <a:t> </a:t>
            </a:r>
            <a:r>
              <a:rPr lang="en-US" sz="2000" i="1" dirty="0" err="1" smtClean="0">
                <a:cs typeface="Arial" pitchFamily="34" charset="0"/>
              </a:rPr>
              <a:t>tượng</a:t>
            </a:r>
            <a:r>
              <a:rPr lang="en-US" sz="2000" i="1" dirty="0" smtClean="0">
                <a:cs typeface="Arial" pitchFamily="34" charset="0"/>
              </a:rPr>
              <a:t> </a:t>
            </a:r>
            <a:r>
              <a:rPr lang="en-US" sz="2000" i="1" dirty="0" err="1" smtClean="0">
                <a:cs typeface="Arial" pitchFamily="34" charset="0"/>
              </a:rPr>
              <a:t>làm</a:t>
            </a:r>
            <a:r>
              <a:rPr lang="en-US" sz="2000" i="1" dirty="0" smtClean="0">
                <a:cs typeface="Arial" pitchFamily="34" charset="0"/>
              </a:rPr>
              <a:t> </a:t>
            </a:r>
            <a:r>
              <a:rPr lang="en-US" sz="2000" i="1" dirty="0" err="1" smtClean="0">
                <a:cs typeface="Arial" pitchFamily="34" charset="0"/>
              </a:rPr>
              <a:t>trọng</a:t>
            </a:r>
            <a:r>
              <a:rPr lang="en-US" sz="2000" i="1" dirty="0" smtClean="0">
                <a:cs typeface="Arial" pitchFamily="34" charset="0"/>
              </a:rPr>
              <a:t> </a:t>
            </a:r>
            <a:r>
              <a:rPr lang="en-US" sz="2000" i="1" dirty="0" err="1" smtClean="0">
                <a:cs typeface="Arial" pitchFamily="34" charset="0"/>
              </a:rPr>
              <a:t>tâm</a:t>
            </a:r>
            <a:r>
              <a:rPr lang="en-US" sz="2000" i="1" dirty="0" smtClean="0">
                <a:cs typeface="Arial" pitchFamily="34" charset="0"/>
              </a:rPr>
              <a:t> </a:t>
            </a:r>
            <a:r>
              <a:rPr lang="en-US" sz="2000" i="1" dirty="0" err="1" smtClean="0">
                <a:cs typeface="Arial" pitchFamily="34" charset="0"/>
              </a:rPr>
              <a:t>cho</a:t>
            </a:r>
            <a:r>
              <a:rPr lang="en-US" sz="2000" i="1" dirty="0" smtClean="0">
                <a:cs typeface="Arial" pitchFamily="34" charset="0"/>
              </a:rPr>
              <a:t> k </a:t>
            </a:r>
            <a:r>
              <a:rPr lang="en-US" sz="2000" i="1" dirty="0" err="1" smtClean="0">
                <a:cs typeface="Arial" pitchFamily="34" charset="0"/>
              </a:rPr>
              <a:t>cụm</a:t>
            </a:r>
            <a:r>
              <a:rPr lang="en-US" sz="2000" i="1" dirty="0" smtClean="0">
                <a:cs typeface="Arial" pitchFamily="34" charset="0"/>
              </a:rPr>
              <a:t>;</a:t>
            </a:r>
          </a:p>
          <a:p>
            <a:pPr marR="0" lvl="0" algn="l" defTabSz="914400" rtl="0" eaLnBrk="0" fontAlgn="base" latinLnBrk="0" hangingPunct="0">
              <a:lnSpc>
                <a:spcPct val="150000"/>
              </a:lnSpc>
              <a:spcBef>
                <a:spcPts val="0"/>
              </a:spcBef>
              <a:spcAft>
                <a:spcPct val="0"/>
              </a:spcAft>
              <a:buClr>
                <a:schemeClr val="accent1"/>
              </a:buClr>
              <a:buSzPct val="85000"/>
              <a:buFont typeface="Wingdings 2" pitchFamily="18" charset="2"/>
              <a:buNone/>
              <a:tabLst/>
              <a:defRPr/>
            </a:pPr>
            <a:r>
              <a:rPr kumimoji="0" lang="en-US" sz="2000" b="0" i="1"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a:t>
            </a:r>
            <a:r>
              <a:rPr kumimoji="0" lang="en-US" sz="2000" b="1" i="1"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Repeat</a:t>
            </a:r>
          </a:p>
          <a:p>
            <a:pPr marR="0" lvl="0" algn="just" defTabSz="914400" rtl="0" eaLnBrk="0" fontAlgn="base" latinLnBrk="0" hangingPunct="0">
              <a:lnSpc>
                <a:spcPct val="150000"/>
              </a:lnSpc>
              <a:spcBef>
                <a:spcPts val="0"/>
              </a:spcBef>
              <a:spcAft>
                <a:spcPct val="0"/>
              </a:spcAft>
              <a:buClr>
                <a:schemeClr val="accent1"/>
              </a:buClr>
              <a:buSzPct val="85000"/>
              <a:buFont typeface="Wingdings 2" pitchFamily="18" charset="2"/>
              <a:buNone/>
              <a:tabLst/>
              <a:defRPr/>
            </a:pPr>
            <a:r>
              <a:rPr lang="en-US" sz="2000" i="1" dirty="0" smtClean="0">
                <a:cs typeface="Arial" pitchFamily="34" charset="0"/>
              </a:rPr>
              <a:t>		</a:t>
            </a:r>
            <a:r>
              <a:rPr lang="en-US" sz="2000" i="1" dirty="0" err="1" smtClean="0">
                <a:cs typeface="Arial" pitchFamily="34" charset="0"/>
              </a:rPr>
              <a:t>Gán</a:t>
            </a:r>
            <a:r>
              <a:rPr lang="en-US" sz="2000" i="1" dirty="0" smtClean="0">
                <a:cs typeface="Arial" pitchFamily="34" charset="0"/>
              </a:rPr>
              <a:t> </a:t>
            </a:r>
            <a:r>
              <a:rPr lang="en-US" sz="2000" i="1" dirty="0" err="1" smtClean="0">
                <a:cs typeface="Arial" pitchFamily="34" charset="0"/>
              </a:rPr>
              <a:t>mỗi</a:t>
            </a:r>
            <a:r>
              <a:rPr lang="en-US" sz="2000" i="1" dirty="0" smtClean="0">
                <a:cs typeface="Arial" pitchFamily="34" charset="0"/>
              </a:rPr>
              <a:t> </a:t>
            </a:r>
            <a:r>
              <a:rPr lang="en-US" sz="2000" i="1" dirty="0" err="1" smtClean="0">
                <a:cs typeface="Arial" pitchFamily="34" charset="0"/>
              </a:rPr>
              <a:t>đối</a:t>
            </a:r>
            <a:r>
              <a:rPr lang="en-US" sz="2000" i="1" dirty="0" smtClean="0">
                <a:cs typeface="Arial" pitchFamily="34" charset="0"/>
              </a:rPr>
              <a:t> </a:t>
            </a:r>
            <a:r>
              <a:rPr lang="en-US" sz="2000" i="1" dirty="0" err="1" smtClean="0">
                <a:cs typeface="Arial" pitchFamily="34" charset="0"/>
              </a:rPr>
              <a:t>tượng</a:t>
            </a:r>
            <a:r>
              <a:rPr lang="en-US" sz="2000" i="1" dirty="0" smtClean="0">
                <a:cs typeface="Arial" pitchFamily="34" charset="0"/>
              </a:rPr>
              <a:t> </a:t>
            </a:r>
            <a:r>
              <a:rPr lang="en-US" sz="2000" i="1" dirty="0" err="1" smtClean="0">
                <a:cs typeface="Arial" pitchFamily="34" charset="0"/>
              </a:rPr>
              <a:t>r</a:t>
            </a:r>
            <a:r>
              <a:rPr lang="en-US" sz="2000" i="1" baseline="-25000" dirty="0" err="1" smtClean="0">
                <a:cs typeface="Arial" pitchFamily="34" charset="0"/>
              </a:rPr>
              <a:t>i</a:t>
            </a:r>
            <a:r>
              <a:rPr lang="en-US" sz="2000" i="1" dirty="0" smtClean="0">
                <a:cs typeface="Arial" pitchFamily="34" charset="0"/>
              </a:rPr>
              <a:t> </a:t>
            </a:r>
            <a:r>
              <a:rPr lang="en-US" sz="2000" i="1" dirty="0" err="1" smtClean="0">
                <a:cs typeface="Arial" pitchFamily="34" charset="0"/>
              </a:rPr>
              <a:t>cho</a:t>
            </a:r>
            <a:r>
              <a:rPr lang="en-US" sz="2000" i="1" dirty="0" smtClean="0">
                <a:cs typeface="Arial" pitchFamily="34" charset="0"/>
              </a:rPr>
              <a:t> </a:t>
            </a:r>
            <a:r>
              <a:rPr lang="en-US" sz="2000" i="1" dirty="0" err="1" smtClean="0">
                <a:cs typeface="Arial" pitchFamily="34" charset="0"/>
              </a:rPr>
              <a:t>cụm</a:t>
            </a:r>
            <a:r>
              <a:rPr lang="en-US" sz="2000" i="1" dirty="0" smtClean="0">
                <a:cs typeface="Arial" pitchFamily="34" charset="0"/>
              </a:rPr>
              <a:t> </a:t>
            </a:r>
            <a:r>
              <a:rPr lang="en-US" sz="2000" i="1" dirty="0" err="1" smtClean="0">
                <a:cs typeface="Arial" pitchFamily="34" charset="0"/>
              </a:rPr>
              <a:t>mà</a:t>
            </a:r>
            <a:r>
              <a:rPr lang="en-US" sz="2000" i="1" dirty="0" smtClean="0">
                <a:cs typeface="Arial" pitchFamily="34" charset="0"/>
              </a:rPr>
              <a:t> </a:t>
            </a:r>
            <a:r>
              <a:rPr lang="en-US" sz="2000" i="1" dirty="0" err="1" smtClean="0">
                <a:cs typeface="Arial" pitchFamily="34" charset="0"/>
              </a:rPr>
              <a:t>khoảng</a:t>
            </a:r>
            <a:r>
              <a:rPr lang="en-US" sz="2000" i="1" dirty="0" smtClean="0">
                <a:cs typeface="Arial" pitchFamily="34" charset="0"/>
              </a:rPr>
              <a:t> </a:t>
            </a:r>
            <a:r>
              <a:rPr lang="en-US" sz="2000" i="1" dirty="0" err="1" smtClean="0">
                <a:cs typeface="Arial" pitchFamily="34" charset="0"/>
              </a:rPr>
              <a:t>cách</a:t>
            </a:r>
            <a:r>
              <a:rPr lang="en-US" sz="2000" i="1" dirty="0" smtClean="0">
                <a:cs typeface="Arial" pitchFamily="34" charset="0"/>
              </a:rPr>
              <a:t> </a:t>
            </a:r>
            <a:r>
              <a:rPr lang="en-US" sz="2000" i="1" dirty="0" err="1" smtClean="0">
                <a:cs typeface="Arial" pitchFamily="34" charset="0"/>
              </a:rPr>
              <a:t>từ</a:t>
            </a:r>
            <a:r>
              <a:rPr lang="en-US" sz="2000" i="1" dirty="0" smtClean="0">
                <a:cs typeface="Arial" pitchFamily="34" charset="0"/>
              </a:rPr>
              <a:t> </a:t>
            </a:r>
            <a:r>
              <a:rPr lang="en-US" sz="2000" i="1" dirty="0" err="1" smtClean="0">
                <a:cs typeface="Arial" pitchFamily="34" charset="0"/>
              </a:rPr>
              <a:t>đối</a:t>
            </a:r>
            <a:r>
              <a:rPr lang="en-US" sz="2000" i="1" dirty="0" smtClean="0">
                <a:cs typeface="Arial" pitchFamily="34" charset="0"/>
              </a:rPr>
              <a:t> 			</a:t>
            </a:r>
            <a:r>
              <a:rPr lang="en-US" sz="2000" i="1" dirty="0" err="1" smtClean="0">
                <a:cs typeface="Arial" pitchFamily="34" charset="0"/>
              </a:rPr>
              <a:t>tượng</a:t>
            </a:r>
            <a:r>
              <a:rPr lang="en-US" sz="2000" i="1" dirty="0" smtClean="0">
                <a:cs typeface="Arial" pitchFamily="34" charset="0"/>
              </a:rPr>
              <a:t> </a:t>
            </a:r>
            <a:r>
              <a:rPr lang="en-US" sz="2000" i="1" dirty="0" err="1" smtClean="0">
                <a:cs typeface="Arial" pitchFamily="34" charset="0"/>
              </a:rPr>
              <a:t>đến</a:t>
            </a:r>
            <a:r>
              <a:rPr lang="en-US" sz="2000" i="1" dirty="0" smtClean="0">
                <a:cs typeface="Arial" pitchFamily="34" charset="0"/>
              </a:rPr>
              <a:t> </a:t>
            </a:r>
            <a:r>
              <a:rPr lang="en-US" sz="2000" i="1" dirty="0" err="1" smtClean="0">
                <a:cs typeface="Arial" pitchFamily="34" charset="0"/>
              </a:rPr>
              <a:t>trọng</a:t>
            </a:r>
            <a:r>
              <a:rPr lang="en-US" sz="2000" i="1" dirty="0" smtClean="0">
                <a:cs typeface="Arial" pitchFamily="34" charset="0"/>
              </a:rPr>
              <a:t> </a:t>
            </a:r>
            <a:r>
              <a:rPr lang="en-US" sz="2000" i="1" dirty="0" err="1" smtClean="0">
                <a:cs typeface="Arial" pitchFamily="34" charset="0"/>
              </a:rPr>
              <a:t>tâm</a:t>
            </a:r>
            <a:r>
              <a:rPr lang="en-US" sz="2000" i="1" dirty="0" smtClean="0">
                <a:cs typeface="Arial" pitchFamily="34" charset="0"/>
              </a:rPr>
              <a:t> </a:t>
            </a:r>
            <a:r>
              <a:rPr lang="en-US" sz="2000" i="1" dirty="0" err="1" smtClean="0">
                <a:cs typeface="Arial" pitchFamily="34" charset="0"/>
              </a:rPr>
              <a:t>cụm</a:t>
            </a:r>
            <a:r>
              <a:rPr lang="en-US" sz="2000" i="1" dirty="0" smtClean="0">
                <a:cs typeface="Arial" pitchFamily="34" charset="0"/>
              </a:rPr>
              <a:t> </a:t>
            </a:r>
            <a:r>
              <a:rPr lang="en-US" sz="2000" i="1" dirty="0" err="1" smtClean="0">
                <a:cs typeface="Arial" pitchFamily="34" charset="0"/>
              </a:rPr>
              <a:t>là</a:t>
            </a:r>
            <a:r>
              <a:rPr lang="en-US" sz="2000" i="1" dirty="0" smtClean="0">
                <a:cs typeface="Arial" pitchFamily="34" charset="0"/>
              </a:rPr>
              <a:t> </a:t>
            </a:r>
            <a:r>
              <a:rPr lang="en-US" sz="2000" i="1" dirty="0" err="1" smtClean="0">
                <a:cs typeface="Arial" pitchFamily="34" charset="0"/>
              </a:rPr>
              <a:t>nhỏ</a:t>
            </a:r>
            <a:r>
              <a:rPr lang="en-US" sz="2000" i="1" dirty="0" smtClean="0">
                <a:cs typeface="Arial" pitchFamily="34" charset="0"/>
              </a:rPr>
              <a:t> </a:t>
            </a:r>
            <a:r>
              <a:rPr lang="en-US" sz="2000" i="1" dirty="0" err="1" smtClean="0">
                <a:cs typeface="Arial" pitchFamily="34" charset="0"/>
              </a:rPr>
              <a:t>nhất</a:t>
            </a:r>
            <a:r>
              <a:rPr lang="en-US" sz="2000" i="1" dirty="0" smtClean="0">
                <a:cs typeface="Arial" pitchFamily="34" charset="0"/>
              </a:rPr>
              <a:t> </a:t>
            </a:r>
            <a:r>
              <a:rPr lang="en-US" sz="2000" i="1" dirty="0" err="1" smtClean="0">
                <a:cs typeface="Arial" pitchFamily="34" charset="0"/>
              </a:rPr>
              <a:t>trong</a:t>
            </a:r>
            <a:r>
              <a:rPr lang="en-US" sz="2000" i="1" dirty="0" smtClean="0">
                <a:cs typeface="Arial" pitchFamily="34" charset="0"/>
              </a:rPr>
              <a:t> </a:t>
            </a:r>
            <a:r>
              <a:rPr lang="en-US" sz="2000" i="1" dirty="0" err="1" smtClean="0">
                <a:cs typeface="Arial" pitchFamily="34" charset="0"/>
              </a:rPr>
              <a:t>số</a:t>
            </a:r>
            <a:r>
              <a:rPr lang="en-US" sz="2000" i="1" dirty="0" smtClean="0">
                <a:cs typeface="Arial" pitchFamily="34" charset="0"/>
              </a:rPr>
              <a:t> k </a:t>
            </a:r>
            <a:r>
              <a:rPr lang="en-US" sz="2000" i="1" dirty="0" err="1" smtClean="0">
                <a:cs typeface="Arial" pitchFamily="34" charset="0"/>
              </a:rPr>
              <a:t>cụm</a:t>
            </a:r>
            <a:r>
              <a:rPr lang="en-US" sz="2000" i="1" dirty="0" smtClean="0">
                <a:cs typeface="Arial" pitchFamily="34" charset="0"/>
              </a:rPr>
              <a:t>;</a:t>
            </a:r>
          </a:p>
          <a:p>
            <a:pPr marR="0" lvl="0" algn="just" defTabSz="914400" rtl="0" eaLnBrk="0" fontAlgn="base" latinLnBrk="0" hangingPunct="0">
              <a:lnSpc>
                <a:spcPct val="150000"/>
              </a:lnSpc>
              <a:spcBef>
                <a:spcPts val="0"/>
              </a:spcBef>
              <a:spcAft>
                <a:spcPct val="0"/>
              </a:spcAft>
              <a:buClr>
                <a:schemeClr val="accent1"/>
              </a:buClr>
              <a:buSzPct val="85000"/>
              <a:buFont typeface="Wingdings 2" pitchFamily="18" charset="2"/>
              <a:buNone/>
              <a:tabLst/>
              <a:defRPr/>
            </a:pPr>
            <a:r>
              <a:rPr lang="en-US" sz="2000" i="1" dirty="0" smtClean="0">
                <a:cs typeface="Arial" pitchFamily="34" charset="0"/>
              </a:rPr>
              <a:t>		</a:t>
            </a:r>
            <a:r>
              <a:rPr lang="en-US" sz="2000" i="1" dirty="0" err="1" smtClean="0">
                <a:cs typeface="Arial" pitchFamily="34" charset="0"/>
              </a:rPr>
              <a:t>Xác</a:t>
            </a:r>
            <a:r>
              <a:rPr lang="en-US" sz="2000" i="1" dirty="0" smtClean="0">
                <a:cs typeface="Arial" pitchFamily="34" charset="0"/>
              </a:rPr>
              <a:t> </a:t>
            </a:r>
            <a:r>
              <a:rPr lang="en-US" sz="2000" i="1" dirty="0" err="1" smtClean="0">
                <a:cs typeface="Arial" pitchFamily="34" charset="0"/>
              </a:rPr>
              <a:t>định</a:t>
            </a:r>
            <a:r>
              <a:rPr lang="en-US" sz="2000" i="1" dirty="0" smtClean="0">
                <a:cs typeface="Arial" pitchFamily="34" charset="0"/>
              </a:rPr>
              <a:t> </a:t>
            </a:r>
            <a:r>
              <a:rPr lang="en-US" sz="2000" i="1" dirty="0" err="1" smtClean="0">
                <a:cs typeface="Arial" pitchFamily="34" charset="0"/>
              </a:rPr>
              <a:t>lại</a:t>
            </a:r>
            <a:r>
              <a:rPr lang="en-US" sz="2000" i="1" dirty="0" smtClean="0">
                <a:cs typeface="Arial" pitchFamily="34" charset="0"/>
              </a:rPr>
              <a:t> </a:t>
            </a:r>
            <a:r>
              <a:rPr lang="en-US" sz="2000" i="1" dirty="0" err="1" smtClean="0">
                <a:cs typeface="Arial" pitchFamily="34" charset="0"/>
              </a:rPr>
              <a:t>trọng</a:t>
            </a:r>
            <a:r>
              <a:rPr lang="en-US" sz="2000" i="1" dirty="0" smtClean="0">
                <a:cs typeface="Arial" pitchFamily="34" charset="0"/>
              </a:rPr>
              <a:t> </a:t>
            </a:r>
            <a:r>
              <a:rPr lang="en-US" sz="2000" i="1" dirty="0" err="1" smtClean="0">
                <a:cs typeface="Arial" pitchFamily="34" charset="0"/>
              </a:rPr>
              <a:t>tâm</a:t>
            </a:r>
            <a:r>
              <a:rPr lang="en-US" sz="2000" i="1" dirty="0" smtClean="0">
                <a:cs typeface="Arial" pitchFamily="34" charset="0"/>
              </a:rPr>
              <a:t> </a:t>
            </a:r>
            <a:r>
              <a:rPr lang="en-US" sz="2000" i="1" dirty="0" err="1" smtClean="0">
                <a:cs typeface="Arial" pitchFamily="34" charset="0"/>
              </a:rPr>
              <a:t>cho</a:t>
            </a:r>
            <a:r>
              <a:rPr lang="en-US" sz="2000" i="1" dirty="0" smtClean="0">
                <a:cs typeface="Arial" pitchFamily="34" charset="0"/>
              </a:rPr>
              <a:t> </a:t>
            </a:r>
            <a:r>
              <a:rPr lang="en-US" sz="2000" i="1" dirty="0" err="1" smtClean="0">
                <a:cs typeface="Arial" pitchFamily="34" charset="0"/>
              </a:rPr>
              <a:t>mỗi</a:t>
            </a:r>
            <a:r>
              <a:rPr lang="en-US" sz="2000" i="1" dirty="0" smtClean="0">
                <a:cs typeface="Arial" pitchFamily="34" charset="0"/>
              </a:rPr>
              <a:t> </a:t>
            </a:r>
            <a:r>
              <a:rPr lang="en-US" sz="2000" i="1" dirty="0" err="1" smtClean="0">
                <a:cs typeface="Arial" pitchFamily="34" charset="0"/>
              </a:rPr>
              <a:t>cụm</a:t>
            </a:r>
            <a:r>
              <a:rPr lang="en-US" sz="2000" i="1" dirty="0" smtClean="0">
                <a:cs typeface="Arial" pitchFamily="34" charset="0"/>
              </a:rPr>
              <a:t> </a:t>
            </a:r>
            <a:r>
              <a:rPr lang="en-US" sz="2000" i="1" dirty="0" err="1" smtClean="0">
                <a:cs typeface="Arial" pitchFamily="34" charset="0"/>
              </a:rPr>
              <a:t>dựa</a:t>
            </a:r>
            <a:r>
              <a:rPr lang="en-US" sz="2000" i="1" dirty="0" smtClean="0">
                <a:cs typeface="Arial" pitchFamily="34" charset="0"/>
              </a:rPr>
              <a:t> </a:t>
            </a:r>
            <a:r>
              <a:rPr lang="en-US" sz="2000" i="1" dirty="0" err="1" smtClean="0">
                <a:cs typeface="Arial" pitchFamily="34" charset="0"/>
              </a:rPr>
              <a:t>trên</a:t>
            </a:r>
            <a:r>
              <a:rPr lang="en-US" sz="2000" i="1" dirty="0" smtClean="0">
                <a:cs typeface="Arial" pitchFamily="34" charset="0"/>
              </a:rPr>
              <a:t> </a:t>
            </a:r>
            <a:r>
              <a:rPr lang="en-US" sz="2000" i="1" dirty="0" err="1" smtClean="0">
                <a:cs typeface="Arial" pitchFamily="34" charset="0"/>
              </a:rPr>
              <a:t>các</a:t>
            </a:r>
            <a:r>
              <a:rPr lang="en-US" sz="2000" i="1" dirty="0" smtClean="0">
                <a:cs typeface="Arial" pitchFamily="34" charset="0"/>
              </a:rPr>
              <a:t> </a:t>
            </a:r>
            <a:r>
              <a:rPr lang="en-US" sz="2000" i="1" dirty="0" err="1" smtClean="0">
                <a:cs typeface="Arial" pitchFamily="34" charset="0"/>
              </a:rPr>
              <a:t>đối</a:t>
            </a:r>
            <a:r>
              <a:rPr lang="en-US" sz="2000" i="1" dirty="0" smtClean="0">
                <a:cs typeface="Arial" pitchFamily="34" charset="0"/>
              </a:rPr>
              <a:t> 			</a:t>
            </a:r>
            <a:r>
              <a:rPr lang="en-US" sz="2000" i="1" dirty="0" err="1" smtClean="0">
                <a:cs typeface="Arial" pitchFamily="34" charset="0"/>
              </a:rPr>
              <a:t>tượng</a:t>
            </a:r>
            <a:r>
              <a:rPr lang="en-US" sz="2000" i="1" dirty="0" smtClean="0">
                <a:cs typeface="Arial" pitchFamily="34" charset="0"/>
              </a:rPr>
              <a:t> </a:t>
            </a:r>
            <a:r>
              <a:rPr lang="en-US" sz="2000" i="1" dirty="0" err="1" smtClean="0">
                <a:cs typeface="Arial" pitchFamily="34" charset="0"/>
              </a:rPr>
              <a:t>được</a:t>
            </a:r>
            <a:r>
              <a:rPr lang="en-US" sz="2000" i="1" dirty="0" smtClean="0">
                <a:cs typeface="Arial" pitchFamily="34" charset="0"/>
              </a:rPr>
              <a:t> </a:t>
            </a:r>
            <a:r>
              <a:rPr lang="en-US" sz="2000" i="1" dirty="0" err="1" smtClean="0">
                <a:cs typeface="Arial" pitchFamily="34" charset="0"/>
              </a:rPr>
              <a:t>gán</a:t>
            </a:r>
            <a:r>
              <a:rPr lang="en-US" sz="2000" i="1" dirty="0" smtClean="0">
                <a:cs typeface="Arial" pitchFamily="34" charset="0"/>
              </a:rPr>
              <a:t> </a:t>
            </a:r>
            <a:r>
              <a:rPr lang="en-US" sz="2000" i="1" dirty="0" err="1" smtClean="0">
                <a:cs typeface="Arial" pitchFamily="34" charset="0"/>
              </a:rPr>
              <a:t>cho</a:t>
            </a:r>
            <a:r>
              <a:rPr lang="en-US" sz="2000" i="1" dirty="0" smtClean="0">
                <a:cs typeface="Arial" pitchFamily="34" charset="0"/>
              </a:rPr>
              <a:t> </a:t>
            </a:r>
            <a:r>
              <a:rPr lang="en-US" sz="2000" i="1" dirty="0" err="1" smtClean="0">
                <a:cs typeface="Arial" pitchFamily="34" charset="0"/>
              </a:rPr>
              <a:t>cụm</a:t>
            </a:r>
            <a:r>
              <a:rPr lang="en-US" sz="2000" i="1" dirty="0" smtClean="0">
                <a:cs typeface="Arial" pitchFamily="34" charset="0"/>
              </a:rPr>
              <a:t>;</a:t>
            </a:r>
          </a:p>
          <a:p>
            <a:pPr marR="0" lvl="0" algn="l" defTabSz="914400" rtl="0" eaLnBrk="0" fontAlgn="base" latinLnBrk="0" hangingPunct="0">
              <a:lnSpc>
                <a:spcPct val="150000"/>
              </a:lnSpc>
              <a:spcBef>
                <a:spcPts val="0"/>
              </a:spcBef>
              <a:spcAft>
                <a:spcPct val="0"/>
              </a:spcAft>
              <a:buClr>
                <a:schemeClr val="accent1"/>
              </a:buClr>
              <a:buSzPct val="85000"/>
              <a:buFont typeface="Wingdings 2" pitchFamily="18" charset="2"/>
              <a:buNone/>
              <a:tabLst/>
              <a:defRPr/>
            </a:pPr>
            <a:r>
              <a:rPr lang="en-US" sz="2000" i="1" dirty="0" smtClean="0">
                <a:cs typeface="Arial" pitchFamily="34" charset="0"/>
              </a:rPr>
              <a:t>	</a:t>
            </a:r>
            <a:r>
              <a:rPr lang="en-US" sz="2000" b="1" i="1" dirty="0" smtClean="0">
                <a:cs typeface="Arial" pitchFamily="34" charset="0"/>
              </a:rPr>
              <a:t>Until</a:t>
            </a:r>
            <a:r>
              <a:rPr lang="en-US" sz="2000" i="1" dirty="0" smtClean="0">
                <a:cs typeface="Arial" pitchFamily="34" charset="0"/>
              </a:rPr>
              <a:t> (</a:t>
            </a:r>
            <a:r>
              <a:rPr lang="en-US" sz="2000" i="1" dirty="0" err="1" smtClean="0">
                <a:cs typeface="Arial" pitchFamily="34" charset="0"/>
              </a:rPr>
              <a:t>Không</a:t>
            </a:r>
            <a:r>
              <a:rPr lang="en-US" sz="2000" i="1" dirty="0" smtClean="0">
                <a:cs typeface="Arial" pitchFamily="34" charset="0"/>
              </a:rPr>
              <a:t> </a:t>
            </a:r>
            <a:r>
              <a:rPr lang="en-US" sz="2000" i="1" dirty="0" err="1" smtClean="0">
                <a:cs typeface="Arial" pitchFamily="34" charset="0"/>
              </a:rPr>
              <a:t>còn</a:t>
            </a:r>
            <a:r>
              <a:rPr lang="en-US" sz="2000" i="1" dirty="0" smtClean="0">
                <a:cs typeface="Arial" pitchFamily="34" charset="0"/>
              </a:rPr>
              <a:t> </a:t>
            </a:r>
            <a:r>
              <a:rPr lang="en-US" sz="2000" i="1" dirty="0" err="1" smtClean="0">
                <a:cs typeface="Arial" pitchFamily="34" charset="0"/>
              </a:rPr>
              <a:t>sự</a:t>
            </a:r>
            <a:r>
              <a:rPr lang="en-US" sz="2000" i="1" dirty="0" smtClean="0">
                <a:cs typeface="Arial" pitchFamily="34" charset="0"/>
              </a:rPr>
              <a:t> </a:t>
            </a:r>
            <a:r>
              <a:rPr lang="en-US" sz="2000" i="1" dirty="0" err="1" smtClean="0">
                <a:cs typeface="Arial" pitchFamily="34" charset="0"/>
              </a:rPr>
              <a:t>thay</a:t>
            </a:r>
            <a:r>
              <a:rPr lang="en-US" sz="2000" i="1" dirty="0" smtClean="0">
                <a:cs typeface="Arial" pitchFamily="34" charset="0"/>
              </a:rPr>
              <a:t> </a:t>
            </a:r>
            <a:r>
              <a:rPr lang="en-US" sz="2000" i="1" dirty="0" err="1" smtClean="0">
                <a:cs typeface="Arial" pitchFamily="34" charset="0"/>
              </a:rPr>
              <a:t>đổi</a:t>
            </a:r>
            <a:r>
              <a:rPr lang="en-US" sz="2000" i="1" dirty="0" smtClean="0">
                <a:cs typeface="Arial" pitchFamily="34" charset="0"/>
              </a:rPr>
              <a:t>);</a:t>
            </a:r>
          </a:p>
          <a:p>
            <a:pPr marL="273050" marR="0" lvl="0" indent="-273050" algn="l" defTabSz="914400" rtl="0" eaLnBrk="0" fontAlgn="base" latinLnBrk="0" hangingPunct="0">
              <a:lnSpc>
                <a:spcPct val="150000"/>
              </a:lnSpc>
              <a:spcBef>
                <a:spcPts val="0"/>
              </a:spcBef>
              <a:spcAft>
                <a:spcPct val="0"/>
              </a:spcAft>
              <a:buClr>
                <a:schemeClr val="accent1"/>
              </a:buClr>
              <a:buSzPct val="85000"/>
              <a:buFont typeface="Wingdings 2" pitchFamily="18" charset="2"/>
              <a:buNone/>
              <a:tabLst/>
              <a:defRPr/>
            </a:pPr>
            <a:r>
              <a:rPr lang="en-US" sz="2000" b="1" i="1" dirty="0" smtClean="0">
                <a:cs typeface="Arial" pitchFamily="34" charset="0"/>
              </a:rPr>
              <a:t>End; </a:t>
            </a:r>
            <a:endParaRPr kumimoji="0" lang="en-US" sz="2000" b="1" i="1"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p:txBody>
      </p:sp>
      <p:sp>
        <p:nvSpPr>
          <p:cNvPr id="7" name="TextBox 6"/>
          <p:cNvSpPr txBox="1"/>
          <p:nvPr/>
        </p:nvSpPr>
        <p:spPr>
          <a:xfrm>
            <a:off x="1752600" y="6400800"/>
            <a:ext cx="7162800" cy="369332"/>
          </a:xfrm>
          <a:prstGeom prst="rect">
            <a:avLst/>
          </a:prstGeom>
          <a:noFill/>
        </p:spPr>
        <p:txBody>
          <a:bodyPr wrap="square" rtlCol="0">
            <a:spAutoFit/>
          </a:bodyPr>
          <a:lstStyle/>
          <a:p>
            <a:r>
              <a:rPr lang="en-US" i="1" dirty="0" smtClean="0"/>
              <a:t>(</a:t>
            </a:r>
            <a:r>
              <a:rPr lang="en-US" i="1" dirty="0" err="1" smtClean="0"/>
              <a:t>xem</a:t>
            </a:r>
            <a:r>
              <a:rPr lang="en-US" i="1" dirty="0" smtClean="0"/>
              <a:t> “Fundamentals of Database Systems – 4</a:t>
            </a:r>
            <a:r>
              <a:rPr lang="en-US" i="1" baseline="30000" dirty="0" smtClean="0"/>
              <a:t>th</a:t>
            </a:r>
            <a:r>
              <a:rPr lang="en-US" i="1" dirty="0" smtClean="0"/>
              <a:t> Edition” </a:t>
            </a:r>
            <a:r>
              <a:rPr lang="en-US" i="1" dirty="0" err="1" smtClean="0"/>
              <a:t>trang</a:t>
            </a:r>
            <a:r>
              <a:rPr lang="en-US" i="1" dirty="0" smtClean="0"/>
              <a:t> 680) </a:t>
            </a:r>
            <a:endParaRPr lang="en-US" i="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73A9276-7146-4170-8D10-C5BB2251BA46}" type="slidenum">
              <a:rPr lang="en-US" smtClean="0"/>
              <a:pPr>
                <a:defRPr/>
              </a:pPr>
              <a:t>8</a:t>
            </a:fld>
            <a:endParaRPr lang="en-US"/>
          </a:p>
        </p:txBody>
      </p:sp>
      <p:sp>
        <p:nvSpPr>
          <p:cNvPr id="5" name="Oval 4"/>
          <p:cNvSpPr/>
          <p:nvPr/>
        </p:nvSpPr>
        <p:spPr>
          <a:xfrm>
            <a:off x="733425" y="2667000"/>
            <a:ext cx="2286000" cy="2057400"/>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3543300" y="2514600"/>
            <a:ext cx="2057400" cy="2209800"/>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248400" y="2667000"/>
            <a:ext cx="2362200" cy="2171700"/>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1724025" y="3543300"/>
            <a:ext cx="304800" cy="304800"/>
          </a:xfrm>
          <a:prstGeom prst="ellipse">
            <a:avLst/>
          </a:prstGeom>
          <a:solidFill>
            <a:srgbClr val="FF0000"/>
          </a:solidFill>
          <a:ln w="349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419600" y="3467100"/>
            <a:ext cx="304800" cy="304800"/>
          </a:xfrm>
          <a:prstGeom prst="ellipse">
            <a:avLst/>
          </a:prstGeom>
          <a:solidFill>
            <a:srgbClr val="FF0000"/>
          </a:solidFill>
          <a:ln w="349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7277100" y="3590925"/>
            <a:ext cx="304800" cy="304800"/>
          </a:xfrm>
          <a:prstGeom prst="ellipse">
            <a:avLst/>
          </a:prstGeom>
          <a:solidFill>
            <a:srgbClr val="FF0000"/>
          </a:solidFill>
          <a:ln w="349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190625" y="3447990"/>
            <a:ext cx="533400" cy="400110"/>
          </a:xfrm>
          <a:prstGeom prst="rect">
            <a:avLst/>
          </a:prstGeom>
          <a:noFill/>
        </p:spPr>
        <p:txBody>
          <a:bodyPr wrap="square" rtlCol="0">
            <a:spAutoFit/>
          </a:bodyPr>
          <a:lstStyle/>
          <a:p>
            <a:r>
              <a:rPr lang="en-US" sz="2000" b="1" dirty="0" smtClean="0"/>
              <a:t>m</a:t>
            </a:r>
            <a:r>
              <a:rPr lang="en-US" sz="2000" b="1" baseline="-25000" dirty="0" smtClean="0"/>
              <a:t>1</a:t>
            </a:r>
            <a:endParaRPr lang="en-US" sz="2000" b="1" dirty="0"/>
          </a:p>
        </p:txBody>
      </p:sp>
      <p:sp>
        <p:nvSpPr>
          <p:cNvPr id="12" name="TextBox 11"/>
          <p:cNvSpPr txBox="1"/>
          <p:nvPr/>
        </p:nvSpPr>
        <p:spPr>
          <a:xfrm>
            <a:off x="3886200" y="3343215"/>
            <a:ext cx="533400" cy="400110"/>
          </a:xfrm>
          <a:prstGeom prst="rect">
            <a:avLst/>
          </a:prstGeom>
          <a:noFill/>
        </p:spPr>
        <p:txBody>
          <a:bodyPr wrap="square" rtlCol="0">
            <a:spAutoFit/>
          </a:bodyPr>
          <a:lstStyle/>
          <a:p>
            <a:r>
              <a:rPr lang="en-US" sz="2000" b="1" dirty="0" smtClean="0"/>
              <a:t>m</a:t>
            </a:r>
            <a:r>
              <a:rPr lang="en-US" sz="2000" b="1" baseline="-25000" dirty="0"/>
              <a:t>2</a:t>
            </a:r>
            <a:endParaRPr lang="en-US" sz="2000" b="1" dirty="0"/>
          </a:p>
        </p:txBody>
      </p:sp>
      <p:sp>
        <p:nvSpPr>
          <p:cNvPr id="13" name="TextBox 12"/>
          <p:cNvSpPr txBox="1"/>
          <p:nvPr/>
        </p:nvSpPr>
        <p:spPr>
          <a:xfrm>
            <a:off x="6772275" y="3543300"/>
            <a:ext cx="533400" cy="400110"/>
          </a:xfrm>
          <a:prstGeom prst="rect">
            <a:avLst/>
          </a:prstGeom>
          <a:noFill/>
        </p:spPr>
        <p:txBody>
          <a:bodyPr wrap="square" rtlCol="0">
            <a:spAutoFit/>
          </a:bodyPr>
          <a:lstStyle/>
          <a:p>
            <a:r>
              <a:rPr lang="en-US" sz="2000" b="1" dirty="0" smtClean="0"/>
              <a:t>m</a:t>
            </a:r>
            <a:r>
              <a:rPr lang="en-US" sz="2000" b="1" baseline="-25000" dirty="0"/>
              <a:t>3</a:t>
            </a:r>
            <a:endParaRPr lang="en-US" sz="2000" b="1" dirty="0"/>
          </a:p>
        </p:txBody>
      </p:sp>
      <p:sp>
        <p:nvSpPr>
          <p:cNvPr id="14" name="Oval 13"/>
          <p:cNvSpPr/>
          <p:nvPr/>
        </p:nvSpPr>
        <p:spPr>
          <a:xfrm>
            <a:off x="2141631" y="945993"/>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1781175" y="745938"/>
            <a:ext cx="381000" cy="400110"/>
          </a:xfrm>
          <a:prstGeom prst="rect">
            <a:avLst/>
          </a:prstGeom>
          <a:noFill/>
        </p:spPr>
        <p:txBody>
          <a:bodyPr wrap="square" rtlCol="0">
            <a:spAutoFit/>
          </a:bodyPr>
          <a:lstStyle/>
          <a:p>
            <a:r>
              <a:rPr lang="en-US" sz="2000" b="1" dirty="0" smtClean="0"/>
              <a:t>r</a:t>
            </a:r>
            <a:r>
              <a:rPr lang="en-US" sz="2000" b="1" baseline="-25000" dirty="0"/>
              <a:t>1</a:t>
            </a:r>
            <a:endParaRPr lang="en-US" sz="2000" b="1" dirty="0"/>
          </a:p>
        </p:txBody>
      </p:sp>
      <p:sp>
        <p:nvSpPr>
          <p:cNvPr id="16" name="Oval 15"/>
          <p:cNvSpPr/>
          <p:nvPr/>
        </p:nvSpPr>
        <p:spPr>
          <a:xfrm>
            <a:off x="6467475" y="949011"/>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6553200" y="581055"/>
            <a:ext cx="381000" cy="400110"/>
          </a:xfrm>
          <a:prstGeom prst="rect">
            <a:avLst/>
          </a:prstGeom>
          <a:noFill/>
        </p:spPr>
        <p:txBody>
          <a:bodyPr wrap="square" rtlCol="0">
            <a:spAutoFit/>
          </a:bodyPr>
          <a:lstStyle/>
          <a:p>
            <a:r>
              <a:rPr lang="en-US" sz="2000" b="1" dirty="0" smtClean="0"/>
              <a:t>r</a:t>
            </a:r>
            <a:r>
              <a:rPr lang="en-US" sz="2000" b="1" baseline="-25000" dirty="0" smtClean="0"/>
              <a:t>2</a:t>
            </a:r>
            <a:endParaRPr lang="en-US" sz="2000" b="1" dirty="0"/>
          </a:p>
        </p:txBody>
      </p:sp>
      <p:cxnSp>
        <p:nvCxnSpPr>
          <p:cNvPr id="19" name="Straight Connector 18"/>
          <p:cNvCxnSpPr>
            <a:stCxn id="14" idx="3"/>
            <a:endCxn id="8" idx="0"/>
          </p:cNvCxnSpPr>
          <p:nvPr/>
        </p:nvCxnSpPr>
        <p:spPr>
          <a:xfrm flipH="1">
            <a:off x="1876425" y="1206156"/>
            <a:ext cx="309843" cy="2337144"/>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14" idx="4"/>
            <a:endCxn id="9" idx="0"/>
          </p:cNvCxnSpPr>
          <p:nvPr/>
        </p:nvCxnSpPr>
        <p:spPr>
          <a:xfrm>
            <a:off x="2294031" y="1250793"/>
            <a:ext cx="2277969" cy="221630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14" idx="5"/>
            <a:endCxn id="10" idx="1"/>
          </p:cNvCxnSpPr>
          <p:nvPr/>
        </p:nvCxnSpPr>
        <p:spPr>
          <a:xfrm>
            <a:off x="2401794" y="1206156"/>
            <a:ext cx="4919943" cy="242940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16" idx="2"/>
            <a:endCxn id="8" idx="7"/>
          </p:cNvCxnSpPr>
          <p:nvPr/>
        </p:nvCxnSpPr>
        <p:spPr>
          <a:xfrm flipH="1">
            <a:off x="1984188" y="1101411"/>
            <a:ext cx="4483287" cy="248652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16" idx="3"/>
            <a:endCxn id="9" idx="0"/>
          </p:cNvCxnSpPr>
          <p:nvPr/>
        </p:nvCxnSpPr>
        <p:spPr>
          <a:xfrm flipH="1">
            <a:off x="4572000" y="1209174"/>
            <a:ext cx="1940112" cy="225792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4" name="Straight Connector 33"/>
          <p:cNvCxnSpPr>
            <a:stCxn id="16" idx="4"/>
            <a:endCxn id="10" idx="0"/>
          </p:cNvCxnSpPr>
          <p:nvPr/>
        </p:nvCxnSpPr>
        <p:spPr>
          <a:xfrm>
            <a:off x="6619875" y="1253811"/>
            <a:ext cx="809625" cy="2337114"/>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1605709" y="4838700"/>
            <a:ext cx="541431" cy="369332"/>
          </a:xfrm>
          <a:prstGeom prst="rect">
            <a:avLst/>
          </a:prstGeom>
          <a:noFill/>
        </p:spPr>
        <p:txBody>
          <a:bodyPr wrap="square" rtlCol="0">
            <a:spAutoFit/>
          </a:bodyPr>
          <a:lstStyle/>
          <a:p>
            <a:pPr algn="ctr"/>
            <a:r>
              <a:rPr lang="en-US" b="1" dirty="0" smtClean="0"/>
              <a:t>C</a:t>
            </a:r>
            <a:r>
              <a:rPr lang="en-US" b="1" baseline="-25000" dirty="0" smtClean="0"/>
              <a:t>1</a:t>
            </a:r>
            <a:endParaRPr lang="en-US" b="1" dirty="0"/>
          </a:p>
        </p:txBody>
      </p:sp>
      <p:sp>
        <p:nvSpPr>
          <p:cNvPr id="39" name="TextBox 38"/>
          <p:cNvSpPr txBox="1"/>
          <p:nvPr/>
        </p:nvSpPr>
        <p:spPr>
          <a:xfrm>
            <a:off x="4301284" y="4806434"/>
            <a:ext cx="541431" cy="369332"/>
          </a:xfrm>
          <a:prstGeom prst="rect">
            <a:avLst/>
          </a:prstGeom>
          <a:noFill/>
        </p:spPr>
        <p:txBody>
          <a:bodyPr wrap="square" rtlCol="0">
            <a:spAutoFit/>
          </a:bodyPr>
          <a:lstStyle/>
          <a:p>
            <a:pPr algn="ctr"/>
            <a:r>
              <a:rPr lang="en-US" b="1" dirty="0" smtClean="0"/>
              <a:t>C</a:t>
            </a:r>
            <a:r>
              <a:rPr lang="en-US" b="1" baseline="-25000" dirty="0"/>
              <a:t>2</a:t>
            </a:r>
            <a:endParaRPr lang="en-US" b="1" dirty="0"/>
          </a:p>
        </p:txBody>
      </p:sp>
      <p:sp>
        <p:nvSpPr>
          <p:cNvPr id="40" name="TextBox 39"/>
          <p:cNvSpPr txBox="1"/>
          <p:nvPr/>
        </p:nvSpPr>
        <p:spPr>
          <a:xfrm>
            <a:off x="7158784" y="4991100"/>
            <a:ext cx="541431" cy="369332"/>
          </a:xfrm>
          <a:prstGeom prst="rect">
            <a:avLst/>
          </a:prstGeom>
          <a:noFill/>
        </p:spPr>
        <p:txBody>
          <a:bodyPr wrap="square" rtlCol="0">
            <a:spAutoFit/>
          </a:bodyPr>
          <a:lstStyle/>
          <a:p>
            <a:pPr algn="ctr"/>
            <a:r>
              <a:rPr lang="en-US" b="1" dirty="0" smtClean="0"/>
              <a:t>C</a:t>
            </a:r>
            <a:r>
              <a:rPr lang="en-US" b="1" baseline="-25000" dirty="0"/>
              <a:t>3</a:t>
            </a:r>
            <a:endParaRPr lang="en-US" b="1" dirty="0"/>
          </a:p>
        </p:txBody>
      </p:sp>
      <p:sp>
        <p:nvSpPr>
          <p:cNvPr id="41" name="TextBox 40"/>
          <p:cNvSpPr txBox="1"/>
          <p:nvPr/>
        </p:nvSpPr>
        <p:spPr>
          <a:xfrm>
            <a:off x="1312955" y="5379392"/>
            <a:ext cx="6644435" cy="461665"/>
          </a:xfrm>
          <a:prstGeom prst="rect">
            <a:avLst/>
          </a:prstGeom>
          <a:noFill/>
        </p:spPr>
        <p:txBody>
          <a:bodyPr wrap="square" rtlCol="0">
            <a:spAutoFit/>
          </a:bodyPr>
          <a:lstStyle/>
          <a:p>
            <a:r>
              <a:rPr lang="en-US" sz="2400" b="1" dirty="0" smtClean="0"/>
              <a:t>d(r</a:t>
            </a:r>
            <a:r>
              <a:rPr lang="en-US" sz="2400" b="1" baseline="-25000" dirty="0" smtClean="0"/>
              <a:t>1</a:t>
            </a:r>
            <a:r>
              <a:rPr lang="en-US" sz="2400" b="1" dirty="0" smtClean="0"/>
              <a:t>,m</a:t>
            </a:r>
            <a:r>
              <a:rPr lang="en-US" sz="2400" b="1" baseline="-25000" dirty="0" smtClean="0"/>
              <a:t>1</a:t>
            </a:r>
            <a:r>
              <a:rPr lang="en-US" sz="2400" b="1" dirty="0" smtClean="0"/>
              <a:t>) &lt; d(r</a:t>
            </a:r>
            <a:r>
              <a:rPr lang="en-US" sz="2400" b="1" baseline="-25000" dirty="0" smtClean="0"/>
              <a:t>1</a:t>
            </a:r>
            <a:r>
              <a:rPr lang="en-US" sz="2400" b="1" dirty="0" smtClean="0"/>
              <a:t>,m</a:t>
            </a:r>
            <a:r>
              <a:rPr lang="en-US" sz="2400" b="1" baseline="-25000" dirty="0" smtClean="0"/>
              <a:t>2</a:t>
            </a:r>
            <a:r>
              <a:rPr lang="en-US" sz="2400" b="1" dirty="0" smtClean="0"/>
              <a:t>) &lt; d(r</a:t>
            </a:r>
            <a:r>
              <a:rPr lang="en-US" sz="2400" b="1" baseline="-25000" dirty="0" smtClean="0"/>
              <a:t>1</a:t>
            </a:r>
            <a:r>
              <a:rPr lang="en-US" sz="2400" b="1" dirty="0" smtClean="0"/>
              <a:t>,m</a:t>
            </a:r>
            <a:r>
              <a:rPr lang="en-US" sz="2400" b="1" baseline="-25000" dirty="0" smtClean="0"/>
              <a:t>3</a:t>
            </a:r>
            <a:r>
              <a:rPr lang="en-US" sz="2400" b="1" dirty="0" smtClean="0"/>
              <a:t>) → r</a:t>
            </a:r>
            <a:r>
              <a:rPr lang="en-US" sz="2400" b="1" baseline="-25000" dirty="0" smtClean="0"/>
              <a:t>1 </a:t>
            </a:r>
            <a:r>
              <a:rPr lang="en-US" sz="2400" b="1" dirty="0" err="1" smtClean="0"/>
              <a:t>thuộc</a:t>
            </a:r>
            <a:r>
              <a:rPr lang="en-US" sz="2400" b="1" dirty="0" smtClean="0"/>
              <a:t> C</a:t>
            </a:r>
            <a:r>
              <a:rPr lang="en-US" sz="2400" b="1" baseline="-25000" dirty="0" smtClean="0"/>
              <a:t>1</a:t>
            </a:r>
            <a:r>
              <a:rPr lang="en-US" sz="2400" b="1" dirty="0" smtClean="0"/>
              <a:t> </a:t>
            </a:r>
            <a:endParaRPr lang="en-US" sz="2400" b="1" dirty="0"/>
          </a:p>
        </p:txBody>
      </p:sp>
      <p:sp>
        <p:nvSpPr>
          <p:cNvPr id="42" name="TextBox 41"/>
          <p:cNvSpPr txBox="1"/>
          <p:nvPr/>
        </p:nvSpPr>
        <p:spPr>
          <a:xfrm>
            <a:off x="1356565" y="5862935"/>
            <a:ext cx="6644435" cy="461665"/>
          </a:xfrm>
          <a:prstGeom prst="rect">
            <a:avLst/>
          </a:prstGeom>
          <a:noFill/>
        </p:spPr>
        <p:txBody>
          <a:bodyPr wrap="square" rtlCol="0">
            <a:spAutoFit/>
          </a:bodyPr>
          <a:lstStyle/>
          <a:p>
            <a:r>
              <a:rPr lang="en-US" sz="2400" b="1" dirty="0" smtClean="0"/>
              <a:t>d(r</a:t>
            </a:r>
            <a:r>
              <a:rPr lang="en-US" sz="2400" b="1" baseline="-25000" dirty="0" smtClean="0"/>
              <a:t>2</a:t>
            </a:r>
            <a:r>
              <a:rPr lang="en-US" sz="2400" b="1" dirty="0" smtClean="0"/>
              <a:t>,m</a:t>
            </a:r>
            <a:r>
              <a:rPr lang="en-US" sz="2400" b="1" baseline="-25000" dirty="0"/>
              <a:t>3</a:t>
            </a:r>
            <a:r>
              <a:rPr lang="en-US" sz="2400" b="1" dirty="0" smtClean="0"/>
              <a:t>) &lt; d(r</a:t>
            </a:r>
            <a:r>
              <a:rPr lang="en-US" sz="2400" b="1" baseline="-25000" dirty="0"/>
              <a:t>2</a:t>
            </a:r>
            <a:r>
              <a:rPr lang="en-US" sz="2400" b="1" dirty="0" smtClean="0"/>
              <a:t>,m</a:t>
            </a:r>
            <a:r>
              <a:rPr lang="en-US" sz="2400" b="1" baseline="-25000" dirty="0" smtClean="0"/>
              <a:t>2</a:t>
            </a:r>
            <a:r>
              <a:rPr lang="en-US" sz="2400" b="1" dirty="0" smtClean="0"/>
              <a:t>) &lt; d(r</a:t>
            </a:r>
            <a:r>
              <a:rPr lang="en-US" sz="2400" b="1" baseline="-25000" dirty="0" smtClean="0"/>
              <a:t>2</a:t>
            </a:r>
            <a:r>
              <a:rPr lang="en-US" sz="2400" b="1" dirty="0" smtClean="0"/>
              <a:t>,m</a:t>
            </a:r>
            <a:r>
              <a:rPr lang="en-US" sz="2400" b="1" baseline="-25000" dirty="0"/>
              <a:t>1</a:t>
            </a:r>
            <a:r>
              <a:rPr lang="en-US" sz="2400" b="1" dirty="0" smtClean="0"/>
              <a:t>) → r</a:t>
            </a:r>
            <a:r>
              <a:rPr lang="en-US" sz="2400" b="1" baseline="-25000" dirty="0"/>
              <a:t>2</a:t>
            </a:r>
            <a:r>
              <a:rPr lang="en-US" sz="2400" b="1" baseline="-25000" dirty="0" smtClean="0"/>
              <a:t> </a:t>
            </a:r>
            <a:r>
              <a:rPr lang="en-US" sz="2400" b="1" dirty="0" err="1" smtClean="0"/>
              <a:t>thuộc</a:t>
            </a:r>
            <a:r>
              <a:rPr lang="en-US" sz="2400" b="1" dirty="0" smtClean="0"/>
              <a:t> C</a:t>
            </a:r>
            <a:r>
              <a:rPr lang="en-US" sz="2400" b="1" baseline="-25000" dirty="0" smtClean="0"/>
              <a:t>3</a:t>
            </a:r>
            <a:r>
              <a:rPr lang="en-US" sz="2400" b="1" dirty="0" smtClean="0"/>
              <a:t> </a:t>
            </a:r>
            <a:endParaRPr lang="en-US" sz="2400" b="1" dirty="0"/>
          </a:p>
        </p:txBody>
      </p:sp>
      <p:pic>
        <p:nvPicPr>
          <p:cNvPr id="99330" name="Picture 2" descr="http://images.colourbox.com/thumb_COLOURBOX640312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59757" y="216258"/>
            <a:ext cx="1993541" cy="19935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43275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73A9276-7146-4170-8D10-C5BB2251BA46}" type="slidenum">
              <a:rPr lang="en-US" smtClean="0"/>
              <a:pPr>
                <a:defRPr/>
              </a:pPr>
              <a:t>9</a:t>
            </a:fld>
            <a:endParaRPr lang="en-US"/>
          </a:p>
        </p:txBody>
      </p:sp>
      <p:sp>
        <p:nvSpPr>
          <p:cNvPr id="5" name="Content Placeholder 2"/>
          <p:cNvSpPr>
            <a:spLocks noGrp="1"/>
          </p:cNvSpPr>
          <p:nvPr>
            <p:ph sz="quarter" idx="1"/>
          </p:nvPr>
        </p:nvSpPr>
        <p:spPr>
          <a:xfrm>
            <a:off x="381000" y="152400"/>
            <a:ext cx="8382000" cy="3505200"/>
          </a:xfrm>
        </p:spPr>
        <p:txBody>
          <a:bodyPr/>
          <a:lstStyle/>
          <a:p>
            <a:pPr>
              <a:spcBef>
                <a:spcPts val="0"/>
              </a:spcBef>
              <a:spcAft>
                <a:spcPts val="600"/>
              </a:spcAft>
              <a:buFont typeface="Wingdings 2" pitchFamily="18" charset="2"/>
              <a:buNone/>
              <a:defRPr/>
            </a:pPr>
            <a:r>
              <a:rPr lang="en-US" sz="2000" b="1" dirty="0">
                <a:latin typeface="Arial" pitchFamily="34" charset="0"/>
                <a:cs typeface="Arial" pitchFamily="34" charset="0"/>
              </a:rPr>
              <a:t>4</a:t>
            </a:r>
            <a:r>
              <a:rPr lang="en-US" sz="2000" b="1" dirty="0" smtClean="0">
                <a:latin typeface="Arial" pitchFamily="34" charset="0"/>
                <a:cs typeface="Arial" pitchFamily="34" charset="0"/>
              </a:rPr>
              <a:t>.3.3. </a:t>
            </a:r>
            <a:r>
              <a:rPr lang="en-US" sz="2000" b="1" dirty="0" err="1" smtClean="0">
                <a:latin typeface="Arial" pitchFamily="34" charset="0"/>
                <a:cs typeface="Arial" pitchFamily="34" charset="0"/>
              </a:rPr>
              <a:t>Điều</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kiện</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dừng</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của</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giải</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thuật</a:t>
            </a:r>
            <a:r>
              <a:rPr lang="en-US" sz="2000" b="1" dirty="0" smtClean="0">
                <a:latin typeface="Arial" pitchFamily="34" charset="0"/>
                <a:cs typeface="Arial" pitchFamily="34" charset="0"/>
              </a:rPr>
              <a:t> K-means</a:t>
            </a:r>
          </a:p>
          <a:p>
            <a:pPr>
              <a:spcBef>
                <a:spcPts val="0"/>
              </a:spcBef>
              <a:buFont typeface="Wingdings 2" pitchFamily="18" charset="2"/>
              <a:buNone/>
              <a:defRPr/>
            </a:pPr>
            <a:r>
              <a:rPr lang="en-US" sz="2000" dirty="0" err="1" smtClean="0">
                <a:latin typeface="Arial" pitchFamily="34" charset="0"/>
                <a:cs typeface="Arial" pitchFamily="34" charset="0"/>
              </a:rPr>
              <a:t>Có</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hai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kết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cục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có</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thể</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xảy</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ra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đối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với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giải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thuật</a:t>
            </a:r>
            <a:r>
              <a:rPr lang="en-US" sz="2000" dirty="0" smtClean="0">
                <a:latin typeface="Arial" pitchFamily="34" charset="0"/>
                <a:cs typeface="Arial" pitchFamily="34" charset="0"/>
              </a:rPr>
              <a:t> K-means:</a:t>
            </a:r>
          </a:p>
          <a:p>
            <a:pPr marL="0" indent="0" algn="just">
              <a:spcBef>
                <a:spcPts val="0"/>
              </a:spcBef>
              <a:buFont typeface="Wingdings 2" pitchFamily="18" charset="2"/>
              <a:buNone/>
              <a:defRPr/>
            </a:pPr>
            <a:r>
              <a:rPr lang="en-US" sz="2000" b="1" i="1" u="sng" dirty="0" err="1" smtClean="0">
                <a:latin typeface="Arial" pitchFamily="34" charset="0"/>
                <a:cs typeface="Arial" pitchFamily="34" charset="0"/>
              </a:rPr>
              <a:t>Giải</a:t>
            </a:r>
            <a:r>
              <a:rPr lang="en-US" sz="2000" b="1" i="1" u="sng" dirty="0" smtClean="0">
                <a:latin typeface="Arial" pitchFamily="34" charset="0"/>
                <a:cs typeface="Arial" pitchFamily="34" charset="0"/>
              </a:rPr>
              <a:t> </a:t>
            </a:r>
            <a:r>
              <a:rPr lang="en-US" sz="2000" b="1" i="1" u="sng" dirty="0" err="1" smtClean="0">
                <a:latin typeface="Arial" pitchFamily="34" charset="0"/>
                <a:cs typeface="Arial" pitchFamily="34" charset="0"/>
              </a:rPr>
              <a:t>thuật</a:t>
            </a:r>
            <a:r>
              <a:rPr lang="en-US" sz="2000" b="1" i="1" u="sng" dirty="0" smtClean="0">
                <a:latin typeface="Arial" pitchFamily="34" charset="0"/>
                <a:cs typeface="Arial" pitchFamily="34" charset="0"/>
              </a:rPr>
              <a:t> </a:t>
            </a:r>
            <a:r>
              <a:rPr lang="en-US" sz="2000" b="1" i="1" u="sng" dirty="0" err="1" smtClean="0">
                <a:latin typeface="Arial" pitchFamily="34" charset="0"/>
                <a:cs typeface="Arial" pitchFamily="34" charset="0"/>
              </a:rPr>
              <a:t>hội</a:t>
            </a:r>
            <a:r>
              <a:rPr lang="en-US" sz="2000" b="1" i="1" u="sng" dirty="0" smtClean="0">
                <a:latin typeface="Arial" pitchFamily="34" charset="0"/>
                <a:cs typeface="Arial" pitchFamily="34" charset="0"/>
              </a:rPr>
              <a:t> </a:t>
            </a:r>
            <a:r>
              <a:rPr lang="en-US" sz="2000" b="1" i="1" u="sng" dirty="0" err="1" smtClean="0">
                <a:latin typeface="Arial" pitchFamily="34" charset="0"/>
                <a:cs typeface="Arial" pitchFamily="34" charset="0"/>
              </a:rPr>
              <a:t>tụ</a:t>
            </a:r>
            <a:r>
              <a:rPr lang="en-US" sz="2000" dirty="0" smtClean="0">
                <a:latin typeface="Arial" pitchFamily="34" charset="0"/>
                <a:cs typeface="Arial" pitchFamily="34" charset="0"/>
              </a:rPr>
              <a:t>: </a:t>
            </a:r>
            <a:r>
              <a:rPr lang="en-US" sz="2000" b="1" dirty="0" err="1" smtClean="0">
                <a:latin typeface="Arial" pitchFamily="34" charset="0"/>
                <a:cs typeface="Arial" pitchFamily="34" charset="0"/>
              </a:rPr>
              <a:t>không</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còn</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sự</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phân</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chia</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lại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các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đối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tượng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giữa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các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cụm</a:t>
            </a:r>
            <a:r>
              <a:rPr lang="en-US" sz="2000" dirty="0" smtClean="0">
                <a:latin typeface="Arial" pitchFamily="34" charset="0"/>
                <a:cs typeface="Arial" pitchFamily="34" charset="0"/>
              </a:rPr>
              <a:t>, hay </a:t>
            </a:r>
            <a:r>
              <a:rPr lang="en-US" sz="2000" b="1" dirty="0" err="1" smtClean="0">
                <a:latin typeface="Arial" pitchFamily="34" charset="0"/>
                <a:cs typeface="Arial" pitchFamily="34" charset="0"/>
              </a:rPr>
              <a:t>trọng</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tâm</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các</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cụm</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là</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không</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đổi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Lúc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đó</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tổng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các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tổng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khoảng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cách</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nội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tại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từ</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các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đối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tượng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thuộc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cụm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đến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trọng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tâm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cụm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là</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cực</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tiểu</a:t>
            </a:r>
            <a:r>
              <a:rPr lang="en-US" sz="2000" dirty="0" smtClean="0">
                <a:latin typeface="Arial" pitchFamily="34" charset="0"/>
                <a:cs typeface="Arial" pitchFamily="34" charset="0"/>
              </a:rPr>
              <a:t>: </a:t>
            </a:r>
          </a:p>
          <a:p>
            <a:pPr marL="0" indent="0" algn="just">
              <a:lnSpc>
                <a:spcPct val="150000"/>
              </a:lnSpc>
              <a:spcBef>
                <a:spcPts val="0"/>
              </a:spcBef>
              <a:buFont typeface="Wingdings 2" pitchFamily="18" charset="2"/>
              <a:buNone/>
              <a:defRPr/>
            </a:pPr>
            <a:endParaRPr lang="en-US" sz="2000" dirty="0" smtClean="0">
              <a:latin typeface="Arial" pitchFamily="34" charset="0"/>
              <a:cs typeface="Arial" pitchFamily="34" charset="0"/>
            </a:endParaRPr>
          </a:p>
          <a:p>
            <a:pPr marL="0" indent="0" algn="just">
              <a:spcBef>
                <a:spcPts val="0"/>
              </a:spcBef>
              <a:buFont typeface="Wingdings 2" pitchFamily="18" charset="2"/>
              <a:buNone/>
              <a:defRPr/>
            </a:pPr>
            <a:endParaRPr lang="en-US" sz="2000" dirty="0" smtClean="0">
              <a:latin typeface="Arial" pitchFamily="34" charset="0"/>
              <a:cs typeface="Arial" pitchFamily="34" charset="0"/>
            </a:endParaRPr>
          </a:p>
          <a:p>
            <a:pPr marL="0" indent="0" algn="just">
              <a:spcBef>
                <a:spcPts val="0"/>
              </a:spcBef>
              <a:buFont typeface="Wingdings 2" pitchFamily="18" charset="2"/>
              <a:buNone/>
              <a:defRPr/>
            </a:pPr>
            <a:endParaRPr lang="en-US" sz="2000" dirty="0" smtClean="0">
              <a:latin typeface="Arial" pitchFamily="34" charset="0"/>
              <a:cs typeface="Arial" pitchFamily="34" charset="0"/>
            </a:endParaRPr>
          </a:p>
          <a:p>
            <a:pPr marL="0" indent="0" algn="just">
              <a:spcBef>
                <a:spcPts val="0"/>
              </a:spcBef>
              <a:buFont typeface="Wingdings 2" pitchFamily="18" charset="2"/>
              <a:buNone/>
              <a:defRPr/>
            </a:pPr>
            <a:r>
              <a:rPr lang="en-US" sz="2000" dirty="0" err="1" smtClean="0">
                <a:latin typeface="Arial" pitchFamily="34" charset="0"/>
                <a:cs typeface="Arial" pitchFamily="34" charset="0"/>
              </a:rPr>
              <a:t>Đây</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là</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điều</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kiện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dừng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lý</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tưởng</a:t>
            </a:r>
            <a:r>
              <a:rPr lang="en-US" sz="2000" dirty="0" smtClean="0">
                <a:latin typeface="Arial" pitchFamily="34" charset="0"/>
                <a:cs typeface="Arial" pitchFamily="34" charset="0"/>
              </a:rPr>
              <a:t>”.</a:t>
            </a:r>
          </a:p>
        </p:txBody>
      </p:sp>
      <p:graphicFrame>
        <p:nvGraphicFramePr>
          <p:cNvPr id="6" name="Object 5"/>
          <p:cNvGraphicFramePr>
            <a:graphicFrameLocks noChangeAspect="1"/>
          </p:cNvGraphicFramePr>
          <p:nvPr/>
        </p:nvGraphicFramePr>
        <p:xfrm>
          <a:off x="2362200" y="1905000"/>
          <a:ext cx="4191000" cy="1157819"/>
        </p:xfrm>
        <a:graphic>
          <a:graphicData uri="http://schemas.openxmlformats.org/presentationml/2006/ole">
            <mc:AlternateContent xmlns:mc="http://schemas.openxmlformats.org/markup-compatibility/2006">
              <mc:Choice xmlns:v="urn:schemas-microsoft-com:vml" Requires="v">
                <p:oleObj spid="_x0000_s84016" name="Equation" r:id="rId3" imgW="1701720" imgH="469800" progId="Equation.DSMT4">
                  <p:embed/>
                </p:oleObj>
              </mc:Choice>
              <mc:Fallback>
                <p:oleObj name="Equation" r:id="rId3" imgW="1701720" imgH="4698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2200" y="1905000"/>
                        <a:ext cx="4191000" cy="115781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Oval 7"/>
          <p:cNvSpPr/>
          <p:nvPr/>
        </p:nvSpPr>
        <p:spPr>
          <a:xfrm>
            <a:off x="609600" y="43434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609600" y="54102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1219200" y="4800600"/>
            <a:ext cx="304800" cy="304800"/>
          </a:xfrm>
          <a:prstGeom prst="ellipse">
            <a:avLst/>
          </a:prstGeom>
          <a:solidFill>
            <a:srgbClr val="FF0000"/>
          </a:solidFill>
          <a:ln w="349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1704975" y="54102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857375" y="42291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3219450" y="4451163"/>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3924300" y="4800600"/>
            <a:ext cx="304800" cy="304800"/>
          </a:xfrm>
          <a:prstGeom prst="ellipse">
            <a:avLst/>
          </a:prstGeom>
          <a:solidFill>
            <a:srgbClr val="FF0000"/>
          </a:solidFill>
          <a:ln w="412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4600575" y="421005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4191000" y="55626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152400" y="3886200"/>
            <a:ext cx="2514600" cy="21336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2971800" y="3886200"/>
            <a:ext cx="2514600" cy="2133600"/>
          </a:xfrm>
          <a:prstGeom prst="ellips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Arrow Connector 18"/>
          <p:cNvCxnSpPr>
            <a:endCxn id="11" idx="1"/>
          </p:cNvCxnSpPr>
          <p:nvPr/>
        </p:nvCxnSpPr>
        <p:spPr>
          <a:xfrm>
            <a:off x="1438275" y="5095875"/>
            <a:ext cx="311337" cy="358962"/>
          </a:xfrm>
          <a:prstGeom prst="straightConnector1">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endCxn id="12" idx="3"/>
          </p:cNvCxnSpPr>
          <p:nvPr/>
        </p:nvCxnSpPr>
        <p:spPr>
          <a:xfrm flipV="1">
            <a:off x="1466850" y="4489263"/>
            <a:ext cx="435162" cy="339912"/>
          </a:xfrm>
          <a:prstGeom prst="straightConnector1">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10" idx="1"/>
            <a:endCxn id="8" idx="5"/>
          </p:cNvCxnSpPr>
          <p:nvPr/>
        </p:nvCxnSpPr>
        <p:spPr>
          <a:xfrm flipH="1" flipV="1">
            <a:off x="869763" y="4603563"/>
            <a:ext cx="394074" cy="241674"/>
          </a:xfrm>
          <a:prstGeom prst="straightConnector1">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endCxn id="10" idx="3"/>
          </p:cNvCxnSpPr>
          <p:nvPr/>
        </p:nvCxnSpPr>
        <p:spPr>
          <a:xfrm flipV="1">
            <a:off x="869763" y="5060763"/>
            <a:ext cx="394074" cy="403599"/>
          </a:xfrm>
          <a:prstGeom prst="straightConnector1">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14" idx="7"/>
          </p:cNvCxnSpPr>
          <p:nvPr/>
        </p:nvCxnSpPr>
        <p:spPr>
          <a:xfrm flipV="1">
            <a:off x="4184463" y="4471707"/>
            <a:ext cx="449730" cy="373530"/>
          </a:xfrm>
          <a:prstGeom prst="straightConnector1">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13" idx="6"/>
            <a:endCxn id="14" idx="1"/>
          </p:cNvCxnSpPr>
          <p:nvPr/>
        </p:nvCxnSpPr>
        <p:spPr>
          <a:xfrm>
            <a:off x="3524250" y="4603563"/>
            <a:ext cx="444687" cy="241674"/>
          </a:xfrm>
          <a:prstGeom prst="straightConnector1">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endCxn id="16" idx="1"/>
          </p:cNvCxnSpPr>
          <p:nvPr/>
        </p:nvCxnSpPr>
        <p:spPr>
          <a:xfrm>
            <a:off x="4095750" y="5114925"/>
            <a:ext cx="139887" cy="492312"/>
          </a:xfrm>
          <a:prstGeom prst="straightConnector1">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3" name="Freeform 32"/>
          <p:cNvSpPr/>
          <p:nvPr/>
        </p:nvSpPr>
        <p:spPr>
          <a:xfrm>
            <a:off x="5715000" y="4016562"/>
            <a:ext cx="2819400" cy="981075"/>
          </a:xfrm>
          <a:custGeom>
            <a:avLst/>
            <a:gdLst>
              <a:gd name="connsiteX0" fmla="*/ 0 w 2076450"/>
              <a:gd name="connsiteY0" fmla="*/ 0 h 1695450"/>
              <a:gd name="connsiteX1" fmla="*/ 657225 w 2076450"/>
              <a:gd name="connsiteY1" fmla="*/ 1323975 h 1695450"/>
              <a:gd name="connsiteX2" fmla="*/ 2076450 w 2076450"/>
              <a:gd name="connsiteY2" fmla="*/ 1695450 h 1695450"/>
              <a:gd name="connsiteX3" fmla="*/ 2076450 w 2076450"/>
              <a:gd name="connsiteY3" fmla="*/ 1695450 h 1695450"/>
            </a:gdLst>
            <a:ahLst/>
            <a:cxnLst>
              <a:cxn ang="0">
                <a:pos x="connsiteX0" y="connsiteY0"/>
              </a:cxn>
              <a:cxn ang="0">
                <a:pos x="connsiteX1" y="connsiteY1"/>
              </a:cxn>
              <a:cxn ang="0">
                <a:pos x="connsiteX2" y="connsiteY2"/>
              </a:cxn>
              <a:cxn ang="0">
                <a:pos x="connsiteX3" y="connsiteY3"/>
              </a:cxn>
            </a:cxnLst>
            <a:rect l="l" t="t" r="r" b="b"/>
            <a:pathLst>
              <a:path w="2076450" h="1695450">
                <a:moveTo>
                  <a:pt x="0" y="0"/>
                </a:moveTo>
                <a:cubicBezTo>
                  <a:pt x="155575" y="520700"/>
                  <a:pt x="311150" y="1041400"/>
                  <a:pt x="657225" y="1323975"/>
                </a:cubicBezTo>
                <a:cubicBezTo>
                  <a:pt x="1003300" y="1606550"/>
                  <a:pt x="2076450" y="1695450"/>
                  <a:pt x="2076450" y="1695450"/>
                </a:cubicBezTo>
                <a:lnTo>
                  <a:pt x="2076450" y="1695450"/>
                </a:lnTo>
              </a:path>
            </a:pathLst>
          </a:custGeom>
          <a:ln w="444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25" name="Straight Arrow Connector 24"/>
          <p:cNvCxnSpPr/>
          <p:nvPr/>
        </p:nvCxnSpPr>
        <p:spPr>
          <a:xfrm flipV="1">
            <a:off x="6096000" y="3733800"/>
            <a:ext cx="0" cy="182880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5867400" y="5329518"/>
            <a:ext cx="3124200" cy="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5867400" y="4997637"/>
            <a:ext cx="2971800" cy="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5772150" y="3568184"/>
            <a:ext cx="304800" cy="369332"/>
          </a:xfrm>
          <a:prstGeom prst="rect">
            <a:avLst/>
          </a:prstGeom>
          <a:noFill/>
        </p:spPr>
        <p:txBody>
          <a:bodyPr wrap="square" rtlCol="0">
            <a:spAutoFit/>
          </a:bodyPr>
          <a:lstStyle/>
          <a:p>
            <a:r>
              <a:rPr lang="en-US" b="1" dirty="0" smtClean="0"/>
              <a:t>J</a:t>
            </a:r>
            <a:endParaRPr lang="en-US" b="1" dirty="0"/>
          </a:p>
        </p:txBody>
      </p:sp>
      <p:sp>
        <p:nvSpPr>
          <p:cNvPr id="42" name="TextBox 41"/>
          <p:cNvSpPr txBox="1"/>
          <p:nvPr/>
        </p:nvSpPr>
        <p:spPr>
          <a:xfrm>
            <a:off x="8791575" y="5337691"/>
            <a:ext cx="304800" cy="369332"/>
          </a:xfrm>
          <a:prstGeom prst="rect">
            <a:avLst/>
          </a:prstGeom>
          <a:noFill/>
        </p:spPr>
        <p:txBody>
          <a:bodyPr wrap="square" rtlCol="0">
            <a:spAutoFit/>
          </a:bodyPr>
          <a:lstStyle/>
          <a:p>
            <a:r>
              <a:rPr lang="en-US" b="1" dirty="0"/>
              <a:t>n</a:t>
            </a:r>
          </a:p>
        </p:txBody>
      </p:sp>
      <p:sp>
        <p:nvSpPr>
          <p:cNvPr id="43" name="TextBox 42"/>
          <p:cNvSpPr txBox="1"/>
          <p:nvPr/>
        </p:nvSpPr>
        <p:spPr>
          <a:xfrm>
            <a:off x="5486400" y="4631293"/>
            <a:ext cx="609600" cy="369332"/>
          </a:xfrm>
          <a:prstGeom prst="rect">
            <a:avLst/>
          </a:prstGeom>
          <a:noFill/>
        </p:spPr>
        <p:txBody>
          <a:bodyPr wrap="square" rtlCol="0">
            <a:spAutoFit/>
          </a:bodyPr>
          <a:lstStyle/>
          <a:p>
            <a:r>
              <a:rPr lang="en-US" b="1" dirty="0" err="1" smtClean="0"/>
              <a:t>J</a:t>
            </a:r>
            <a:r>
              <a:rPr lang="en-US" b="1" baseline="-25000" dirty="0" err="1" smtClean="0"/>
              <a:t>min</a:t>
            </a:r>
            <a:endParaRPr lang="en-US"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2973</TotalTime>
  <Words>3875</Words>
  <Application>Microsoft Office PowerPoint</Application>
  <PresentationFormat>On-screen Show (4:3)</PresentationFormat>
  <Paragraphs>633</Paragraphs>
  <Slides>42</Slides>
  <Notes>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52" baseType="lpstr">
      <vt:lpstr>Arial</vt:lpstr>
      <vt:lpstr>Calibri</vt:lpstr>
      <vt:lpstr>Cambria Math</vt:lpstr>
      <vt:lpstr>Franklin Gothic Book</vt:lpstr>
      <vt:lpstr>Perpetua</vt:lpstr>
      <vt:lpstr>Times New Roman</vt:lpstr>
      <vt:lpstr>Wingdings</vt:lpstr>
      <vt:lpstr>Wingdings 2</vt:lpstr>
      <vt:lpstr>Equity</vt:lpstr>
      <vt:lpstr>Equation</vt:lpstr>
      <vt:lpstr>BÀI GIẢNG MÔN HỌC KHAI PHÁ DỮ LIỆU</vt:lpstr>
      <vt:lpstr>CHƯƠNG 4: PHÂN CỤM DỮ LIỆU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Vimaru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THỰC TẬP CHUYÊN NGÀNH II</dc:title>
  <dc:creator>Nguyen Vuong Thinh</dc:creator>
  <cp:lastModifiedBy>Yoga</cp:lastModifiedBy>
  <cp:revision>355</cp:revision>
  <dcterms:created xsi:type="dcterms:W3CDTF">2009-03-17T15:44:35Z</dcterms:created>
  <dcterms:modified xsi:type="dcterms:W3CDTF">2023-05-23T03:53:57Z</dcterms:modified>
</cp:coreProperties>
</file>