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sldIdLst>
    <p:sldId id="394" r:id="rId2"/>
    <p:sldId id="259" r:id="rId3"/>
    <p:sldId id="262" r:id="rId4"/>
    <p:sldId id="365" r:id="rId5"/>
    <p:sldId id="261" r:id="rId6"/>
    <p:sldId id="309" r:id="rId7"/>
    <p:sldId id="310" r:id="rId8"/>
    <p:sldId id="26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44" r:id="rId17"/>
    <p:sldId id="345" r:id="rId18"/>
    <p:sldId id="353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32" r:id="rId27"/>
    <p:sldId id="361" r:id="rId28"/>
    <p:sldId id="342" r:id="rId29"/>
    <p:sldId id="360" r:id="rId30"/>
    <p:sldId id="362" r:id="rId31"/>
    <p:sldId id="363" r:id="rId32"/>
    <p:sldId id="343" r:id="rId33"/>
    <p:sldId id="337" r:id="rId34"/>
    <p:sldId id="338" r:id="rId35"/>
    <p:sldId id="339" r:id="rId36"/>
    <p:sldId id="340" r:id="rId37"/>
    <p:sldId id="341" r:id="rId38"/>
    <p:sldId id="383" r:id="rId39"/>
    <p:sldId id="384" r:id="rId40"/>
    <p:sldId id="386" r:id="rId41"/>
    <p:sldId id="387" r:id="rId42"/>
    <p:sldId id="354" r:id="rId43"/>
    <p:sldId id="359" r:id="rId44"/>
    <p:sldId id="333" r:id="rId45"/>
    <p:sldId id="356" r:id="rId46"/>
    <p:sldId id="358" r:id="rId47"/>
    <p:sldId id="392" r:id="rId48"/>
    <p:sldId id="388" r:id="rId49"/>
    <p:sldId id="389" r:id="rId50"/>
    <p:sldId id="390" r:id="rId51"/>
    <p:sldId id="391" r:id="rId52"/>
    <p:sldId id="393" r:id="rId53"/>
    <p:sldId id="366" r:id="rId54"/>
    <p:sldId id="367" r:id="rId55"/>
    <p:sldId id="368" r:id="rId56"/>
    <p:sldId id="369" r:id="rId57"/>
    <p:sldId id="370" r:id="rId58"/>
    <p:sldId id="371" r:id="rId59"/>
    <p:sldId id="373" r:id="rId60"/>
    <p:sldId id="372" r:id="rId61"/>
    <p:sldId id="374" r:id="rId62"/>
    <p:sldId id="375" r:id="rId63"/>
    <p:sldId id="376" r:id="rId64"/>
    <p:sldId id="377" r:id="rId65"/>
    <p:sldId id="308" r:id="rId6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>
      <p:cViewPr varScale="1">
        <p:scale>
          <a:sx n="67" d="100"/>
          <a:sy n="67" d="100"/>
        </p:scale>
        <p:origin x="1114" y="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05716475-ABFC-4F6D-9EFD-D013E46C3839}" type="datetimeFigureOut">
              <a:rPr lang="en-US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D59D2D9D-14FC-42AE-BE59-48DC4E019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66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9D2D9D-14FC-42AE-BE59-48DC4E019DB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37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A8C97-0047-4854-BEFC-746CAC98C924}" type="datetime1">
              <a:rPr lang="en-US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Nguyễn Vương Thịnh - Bộ môn HTTT</a:t>
            </a: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12FEBC8-0B31-4B2E-94A9-E5975F702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0710-BA12-480B-9734-E386F039D72C}" type="datetime1">
              <a:rPr lang="en-US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Nguyễn Vương Thịnh - Bộ môn HTTT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3BD52-A71F-4782-8E0A-409B6A403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A2FF3-066A-4D33-8E73-4E3E73F22242}" type="datetime1">
              <a:rPr lang="en-US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Nguyễn Vương Thịnh - Bộ môn HTTT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7A255-E29D-492E-B52A-EDD7C955E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029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E6E2E-1009-4040-98B8-A64D811439B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6390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00D24-AB54-4B01-8899-0D78D991428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8792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E25FA-7273-4142-BF1A-CCF47550E166}" type="datetime1">
              <a:rPr lang="en-US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Nguyễn Vương Thịnh - Bộ môn HTTT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A9276-7146-4170-8D10-C5BB2251B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24EDB-BDE4-4816-971B-C85136821799}" type="datetime1">
              <a:rPr lang="en-US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Nguyễn Vương Thịnh - Bộ môn HTTT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039AD-BF7A-4C47-9A9F-4040637DF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17D25-4AC4-42EB-9580-51B98CD6512F}" type="datetime1">
              <a:rPr lang="en-US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Nguyễn Vương Thịnh - Bộ môn HTTT</a:t>
            </a: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515E5-2B54-4486-A8F2-7B743D894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8D56E-79B0-445A-BB5E-0392743971AC}" type="datetime1">
              <a:rPr lang="en-US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Nguyễn Vương Thịnh - Bộ môn HTTT</a:t>
            </a: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AD18F-B67B-4432-BA7A-77D68804A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4B6B6-B215-435F-9921-485DD79AE0DB}" type="datetime1">
              <a:rPr lang="en-US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Nguyễn Vương Thịnh - Bộ môn HTTT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8FF45-2076-412A-9B58-ECAA48EA0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73FB4-7D57-444B-BC1E-9BDDA24959BB}" type="datetime1">
              <a:rPr lang="en-US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Nguyễn Vương Thịnh - Bộ môn HTTT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42FE2-97B4-4B23-8E1F-32BB31AF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7C27B-3B53-4921-A65A-222A7F5800A4}" type="datetime1">
              <a:rPr lang="en-US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Nguyễn Vương Thịnh - Bộ môn HTTT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168CF-5BF3-49F0-8D16-F1B9F0924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9608C-61BB-487B-839E-AAD606FEF994}" type="datetime1">
              <a:rPr lang="en-US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Nguyễn Vương Thịnh - Bộ môn HTTT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8EF9B-E4B5-4B2C-858E-2D36F2F71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2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A7B484A-1A54-4FBB-93D2-CC91DA917121}" type="datetime1">
              <a:rPr lang="en-US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vi-VN"/>
              <a:t>Nguyễn Vương Thịnh - Bộ môn HTTT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DBF23863-8E7C-43D9-950F-A5B4202BA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46" r:id="rId2"/>
    <p:sldLayoutId id="2147483954" r:id="rId3"/>
    <p:sldLayoutId id="2147483947" r:id="rId4"/>
    <p:sldLayoutId id="2147483948" r:id="rId5"/>
    <p:sldLayoutId id="2147483949" r:id="rId6"/>
    <p:sldLayoutId id="2147483950" r:id="rId7"/>
    <p:sldLayoutId id="2147483955" r:id="rId8"/>
    <p:sldLayoutId id="2147483956" r:id="rId9"/>
    <p:sldLayoutId id="2147483951" r:id="rId10"/>
    <p:sldLayoutId id="2147483952" r:id="rId11"/>
    <p:sldLayoutId id="2147483957" r:id="rId12"/>
    <p:sldLayoutId id="2147483958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0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2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38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44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41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7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ctrTitle"/>
          </p:nvPr>
        </p:nvSpPr>
        <p:spPr>
          <a:xfrm>
            <a:off x="0" y="1506538"/>
            <a:ext cx="9144000" cy="1470025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sz="1800" b="1" i="1" dirty="0" smtClean="0">
                <a:latin typeface="Arial" pitchFamily="34" charset="0"/>
                <a:cs typeface="Arial" pitchFamily="34" charset="0"/>
              </a:rPr>
              <a:t>BÀI G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sz="1800" b="1" i="1" dirty="0" smtClean="0">
                <a:latin typeface="Arial" pitchFamily="34" charset="0"/>
                <a:cs typeface="Arial" pitchFamily="34" charset="0"/>
              </a:rPr>
              <a:t>ẢNG MÔN HỌC</a:t>
            </a:r>
            <a:r>
              <a:rPr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b="1" i="1" dirty="0" smtClean="0">
                <a:latin typeface="Arial" pitchFamily="34" charset="0"/>
                <a:cs typeface="Arial" pitchFamily="34" charset="0"/>
              </a:rPr>
            </a:br>
            <a:r>
              <a:rPr lang="en-US" sz="4400" b="1" i="1" dirty="0" err="1" smtClean="0">
                <a:latin typeface="Arial" pitchFamily="34" charset="0"/>
                <a:cs typeface="Arial" pitchFamily="34" charset="0"/>
              </a:rPr>
              <a:t>KHAI</a:t>
            </a:r>
            <a:r>
              <a:rPr lang="en-US" sz="4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 smtClean="0">
                <a:latin typeface="Arial" pitchFamily="34" charset="0"/>
                <a:cs typeface="Arial" pitchFamily="34" charset="0"/>
              </a:rPr>
              <a:t>THÁC</a:t>
            </a:r>
            <a:r>
              <a:rPr sz="4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4400" b="1" i="1" dirty="0" smtClean="0">
                <a:latin typeface="Arial" pitchFamily="34" charset="0"/>
                <a:cs typeface="Arial" pitchFamily="34" charset="0"/>
              </a:rPr>
              <a:t>DỮ LIỆU</a:t>
            </a:r>
          </a:p>
        </p:txBody>
      </p:sp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3733800" y="63246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 smtClean="0">
                <a:cs typeface="Arial" pitchFamily="34" charset="0"/>
              </a:rPr>
              <a:t>Cà</a:t>
            </a:r>
            <a:r>
              <a:rPr lang="en-US" b="1" dirty="0" smtClean="0">
                <a:cs typeface="Arial" pitchFamily="34" charset="0"/>
              </a:rPr>
              <a:t> Mau, 2023</a:t>
            </a:r>
            <a:endParaRPr lang="en-US" b="1" dirty="0">
              <a:cs typeface="Arial" pitchFamily="34" charset="0"/>
            </a:endParaRPr>
          </a:p>
        </p:txBody>
      </p:sp>
      <p:pic>
        <p:nvPicPr>
          <p:cNvPr id="9" name="Picture 8" descr="http://www.zentut.com/wp-content/uploads/2012/10/dataminingtechniques-home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343400"/>
            <a:ext cx="2133600" cy="203883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3200400" y="4389774"/>
            <a:ext cx="5562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u="sng" dirty="0" err="1" smtClean="0">
                <a:cs typeface="Arial" pitchFamily="34" charset="0"/>
              </a:rPr>
              <a:t>Giảng</a:t>
            </a:r>
            <a:r>
              <a:rPr lang="en-US" sz="2000" b="1" i="1" u="sng" dirty="0" smtClean="0">
                <a:cs typeface="Arial" pitchFamily="34" charset="0"/>
              </a:rPr>
              <a:t> </a:t>
            </a:r>
            <a:r>
              <a:rPr lang="en-US" sz="2000" b="1" i="1" u="sng" dirty="0" err="1" smtClean="0">
                <a:cs typeface="Arial" pitchFamily="34" charset="0"/>
              </a:rPr>
              <a:t>viên</a:t>
            </a:r>
            <a:r>
              <a:rPr lang="en-US" sz="2000" b="1" i="1" u="sng" dirty="0" smtClean="0">
                <a:cs typeface="Arial" pitchFamily="34" charset="0"/>
              </a:rPr>
              <a:t> </a:t>
            </a:r>
            <a:r>
              <a:rPr lang="en-US" sz="2000" b="1" i="1" u="sng" dirty="0" err="1" smtClean="0">
                <a:cs typeface="Arial" pitchFamily="34" charset="0"/>
              </a:rPr>
              <a:t>đứng</a:t>
            </a:r>
            <a:r>
              <a:rPr lang="en-US" sz="2000" b="1" i="1" u="sng" dirty="0" smtClean="0">
                <a:cs typeface="Arial" pitchFamily="34" charset="0"/>
              </a:rPr>
              <a:t> </a:t>
            </a:r>
            <a:r>
              <a:rPr lang="en-US" sz="2000" b="1" i="1" u="sng" dirty="0" err="1" smtClean="0">
                <a:cs typeface="Arial" pitchFamily="34" charset="0"/>
              </a:rPr>
              <a:t>lớp</a:t>
            </a:r>
            <a:r>
              <a:rPr lang="en-US" sz="2000" b="1" i="1" u="sng" dirty="0" smtClean="0">
                <a:cs typeface="Arial" pitchFamily="34" charset="0"/>
              </a:rPr>
              <a:t>: </a:t>
            </a:r>
            <a:r>
              <a:rPr lang="en-US" sz="2000" b="1" i="1" u="sng" dirty="0" err="1" smtClean="0">
                <a:cs typeface="Arial" pitchFamily="34" charset="0"/>
              </a:rPr>
              <a:t>ThS</a:t>
            </a:r>
            <a:r>
              <a:rPr lang="en-US" sz="2000" b="1" i="1" u="sng" dirty="0" smtClean="0">
                <a:cs typeface="Arial" pitchFamily="34" charset="0"/>
              </a:rPr>
              <a:t>. </a:t>
            </a:r>
            <a:r>
              <a:rPr lang="en-US" sz="2000" b="1" i="1" u="sng" dirty="0" err="1" smtClean="0">
                <a:cs typeface="Arial" pitchFamily="34" charset="0"/>
              </a:rPr>
              <a:t>Trịnh</a:t>
            </a:r>
            <a:r>
              <a:rPr lang="en-US" sz="2000" b="1" i="1" u="sng" dirty="0" smtClean="0">
                <a:cs typeface="Arial" pitchFamily="34" charset="0"/>
              </a:rPr>
              <a:t> </a:t>
            </a:r>
            <a:r>
              <a:rPr lang="en-US" sz="2000" b="1" i="1" u="sng" dirty="0" err="1" smtClean="0">
                <a:cs typeface="Arial" pitchFamily="34" charset="0"/>
              </a:rPr>
              <a:t>Huy</a:t>
            </a:r>
            <a:r>
              <a:rPr lang="en-US" sz="2000" b="1" i="1" u="sng" dirty="0" smtClean="0">
                <a:cs typeface="Arial" pitchFamily="34" charset="0"/>
              </a:rPr>
              <a:t> </a:t>
            </a:r>
            <a:r>
              <a:rPr lang="en-US" sz="2000" b="1" i="1" u="sng" dirty="0" err="1" smtClean="0">
                <a:cs typeface="Arial" pitchFamily="34" charset="0"/>
              </a:rPr>
              <a:t>Hoàng</a:t>
            </a:r>
            <a:endParaRPr lang="en-US" sz="2000" b="1" i="1" u="sng" dirty="0" smtClean="0">
              <a:cs typeface="Arial" pitchFamily="34" charset="0"/>
            </a:endParaRPr>
          </a:p>
          <a:p>
            <a:r>
              <a:rPr lang="en-US" sz="2000" b="1" i="1" u="sng" dirty="0" err="1" smtClean="0">
                <a:cs typeface="Arial" pitchFamily="34" charset="0"/>
              </a:rPr>
              <a:t>Tham</a:t>
            </a:r>
            <a:r>
              <a:rPr lang="en-US" sz="2000" b="1" i="1" u="sng" dirty="0" smtClean="0">
                <a:cs typeface="Arial" pitchFamily="34" charset="0"/>
              </a:rPr>
              <a:t> </a:t>
            </a:r>
            <a:r>
              <a:rPr lang="en-US" sz="2000" b="1" i="1" u="sng" dirty="0" err="1" smtClean="0">
                <a:cs typeface="Arial" pitchFamily="34" charset="0"/>
              </a:rPr>
              <a:t>khảo</a:t>
            </a:r>
            <a:r>
              <a:rPr lang="en-US" sz="2000" b="1" i="1" u="sng" dirty="0" smtClean="0">
                <a:cs typeface="Arial" pitchFamily="34" charset="0"/>
              </a:rPr>
              <a:t> </a:t>
            </a:r>
            <a:r>
              <a:rPr lang="en-US" sz="2000" b="1" i="1" u="sng" dirty="0" err="1" smtClean="0">
                <a:cs typeface="Arial" pitchFamily="34" charset="0"/>
              </a:rPr>
              <a:t>từ</a:t>
            </a:r>
            <a:r>
              <a:rPr lang="en-US" sz="2000" b="1" i="1" u="sng" dirty="0" smtClean="0">
                <a:cs typeface="Arial" pitchFamily="34" charset="0"/>
              </a:rPr>
              <a:t> </a:t>
            </a:r>
            <a:r>
              <a:rPr lang="en-US" sz="2000" b="1" i="1" u="sng" dirty="0" err="1" smtClean="0">
                <a:cs typeface="Arial" pitchFamily="34" charset="0"/>
              </a:rPr>
              <a:t>bài</a:t>
            </a:r>
            <a:r>
              <a:rPr lang="en-US" sz="2000" b="1" i="1" u="sng" dirty="0" smtClean="0">
                <a:cs typeface="Arial" pitchFamily="34" charset="0"/>
              </a:rPr>
              <a:t> </a:t>
            </a:r>
            <a:r>
              <a:rPr lang="en-US" sz="2000" b="1" i="1" u="sng" dirty="0" err="1" smtClean="0">
                <a:cs typeface="Arial" pitchFamily="34" charset="0"/>
              </a:rPr>
              <a:t>giảng</a:t>
            </a:r>
            <a:r>
              <a:rPr lang="en-US" sz="2000" b="1" i="1" u="sng" dirty="0" smtClean="0">
                <a:cs typeface="Arial" pitchFamily="34" charset="0"/>
              </a:rPr>
              <a:t> </a:t>
            </a:r>
            <a:r>
              <a:rPr lang="en-US" sz="2000" b="1" i="1" u="sng" dirty="0" err="1" smtClean="0">
                <a:cs typeface="Arial" pitchFamily="34" charset="0"/>
              </a:rPr>
              <a:t>của</a:t>
            </a:r>
            <a:r>
              <a:rPr lang="en-US" sz="2000" b="1" i="1" dirty="0" smtClean="0">
                <a:cs typeface="Arial" pitchFamily="34" charset="0"/>
              </a:rPr>
              <a:t>: </a:t>
            </a:r>
          </a:p>
          <a:p>
            <a:r>
              <a:rPr lang="en-US" sz="2000" b="1" dirty="0" err="1" smtClean="0">
                <a:cs typeface="Arial" pitchFamily="34" charset="0"/>
              </a:rPr>
              <a:t>ThS</a:t>
            </a:r>
            <a:r>
              <a:rPr lang="en-US" sz="2000" b="1" dirty="0" smtClean="0">
                <a:cs typeface="Arial" pitchFamily="34" charset="0"/>
              </a:rPr>
              <a:t>. Nguyễn </a:t>
            </a:r>
            <a:r>
              <a:rPr lang="en-US" sz="2000" b="1" dirty="0">
                <a:cs typeface="Arial" pitchFamily="34" charset="0"/>
              </a:rPr>
              <a:t>V</a:t>
            </a:r>
            <a:r>
              <a:rPr lang="vi-VN" sz="2000" b="1" dirty="0">
                <a:cs typeface="Arial" pitchFamily="34" charset="0"/>
              </a:rPr>
              <a:t>ươ</a:t>
            </a:r>
            <a:r>
              <a:rPr lang="en-US" sz="2000" b="1" dirty="0">
                <a:cs typeface="Arial" pitchFamily="34" charset="0"/>
              </a:rPr>
              <a:t>ng </a:t>
            </a:r>
            <a:r>
              <a:rPr lang="en-US" sz="2000" b="1" dirty="0" err="1" smtClean="0">
                <a:cs typeface="Arial" pitchFamily="34" charset="0"/>
              </a:rPr>
              <a:t>Thịnh</a:t>
            </a:r>
            <a:endParaRPr lang="en-US" sz="2000" b="1" dirty="0"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35814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CHƯƠNG 3: </a:t>
            </a:r>
            <a:r>
              <a:rPr lang="en-US" sz="2800" b="1" i="1" dirty="0" err="1" smtClean="0"/>
              <a:t>LUẬT</a:t>
            </a:r>
            <a:r>
              <a:rPr lang="en-US" sz="2800" b="1" i="1" dirty="0" smtClean="0"/>
              <a:t> KẾT HỢP 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410797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229600" cy="31242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.2.2.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Giải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thuật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Apriori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Mục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đích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tất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cả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phổ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biến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540000" algn="just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Dựa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nguyên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Apriori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540000" algn="just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dựa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hoạch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0" indent="0" algn="just">
              <a:buNone/>
            </a:pP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2000" i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= {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000" i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|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000" i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phổ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biến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, |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000" i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| =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}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gồm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mọi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mục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phổ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biến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dài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(1 ≤ 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 ≤  k),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F</a:t>
            </a:r>
            <a:r>
              <a:rPr lang="en-US" sz="2000" i="1" baseline="-25000" dirty="0" smtClean="0">
                <a:latin typeface="Arial" pitchFamily="34" charset="0"/>
                <a:cs typeface="Arial" pitchFamily="34" charset="0"/>
              </a:rPr>
              <a:t>k+1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gồm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mọi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mục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phổ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biến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dài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k+1.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mục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I</a:t>
            </a:r>
            <a:r>
              <a:rPr lang="en-US" sz="2000" i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, I</a:t>
            </a:r>
            <a:r>
              <a:rPr lang="en-US" sz="2000" i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,…, I</a:t>
            </a:r>
            <a:r>
              <a:rPr lang="en-US" sz="2000" i="1" baseline="-25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coi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sắp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xếp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cố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sz="2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6018" name="Picture 2" descr="http://gerardnico.com/wiki/_media/data_mining/data_mining_associ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43301"/>
            <a:ext cx="4138312" cy="243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0" name="Picture 4" descr="http://i.imgur.com/OqSm1e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0" r="23325"/>
          <a:stretch/>
        </p:blipFill>
        <p:spPr bwMode="auto">
          <a:xfrm>
            <a:off x="1181100" y="3581401"/>
            <a:ext cx="237744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90600" y="1752600"/>
            <a:ext cx="59436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{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phổ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biến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dài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1};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(k=1;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en-US" sz="2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!=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⍉;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k++)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{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C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k+1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Apriori_gen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en-US" sz="2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 each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 ∈ D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{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C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{ c | c ∈ C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k+1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 ⊆ t};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 each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 ∈ C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c.count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++;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}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F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k+1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{c ∈ C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k+1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|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c.count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≥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mincount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};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}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return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 =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09600" y="142726"/>
            <a:ext cx="670560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Input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:  		-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Cơ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sở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dữ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liệu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giao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dịch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D = {t</a:t>
            </a:r>
            <a:r>
              <a:rPr kumimoji="0" lang="en-US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1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, t</a:t>
            </a:r>
            <a:r>
              <a:rPr kumimoji="0" lang="en-US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2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,…, t</a:t>
            </a:r>
            <a:r>
              <a:rPr kumimoji="0" lang="en-US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}.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		-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Ngưỡng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độ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hỗ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trợ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tối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thiểu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minsup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Output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:		-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Tập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hợp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tất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cả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các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tập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phổ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biến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5297" name="Object 1"/>
          <p:cNvGraphicFramePr>
            <a:graphicFrameLocks noChangeAspect="1"/>
          </p:cNvGraphicFramePr>
          <p:nvPr/>
        </p:nvGraphicFramePr>
        <p:xfrm>
          <a:off x="1066799" y="1295400"/>
          <a:ext cx="396156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68" name="Equation" r:id="rId3" imgW="1904760" imgH="253800" progId="Equation.DSMT4">
                  <p:embed/>
                </p:oleObj>
              </mc:Choice>
              <mc:Fallback>
                <p:oleObj name="Equation" r:id="rId3" imgW="1904760" imgH="2538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799" y="1295400"/>
                        <a:ext cx="396156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2438400" y="6116595"/>
          <a:ext cx="762000" cy="741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69" name="Equation" r:id="rId5" imgW="304668" imgH="291973" progId="Equation.DSMT4">
                  <p:embed/>
                </p:oleObj>
              </mc:Choice>
              <mc:Fallback>
                <p:oleObj name="Equation" r:id="rId5" imgW="304668" imgH="291973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6116595"/>
                        <a:ext cx="762000" cy="7414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228600" y="304800"/>
            <a:ext cx="86868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0000" marR="0" lvl="0" indent="-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Arial" pitchFamily="34" charset="0"/>
              </a:rPr>
              <a:t>Thủ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Arial" pitchFamily="34" charset="0"/>
              </a:rPr>
              <a:t>tục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Arial" pitchFamily="34" charset="0"/>
              </a:rPr>
              <a:t> con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Arial" pitchFamily="34" charset="0"/>
              </a:rPr>
              <a:t>Apriori_gen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360000" marR="0" lvl="0" indent="-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Thủ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tục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con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Apriori_gen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có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nhiệm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vụ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sinh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ra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(generation)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các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tập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mục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có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độ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dài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k+1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từ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các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tập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mục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có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độ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dài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k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trong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tập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F</a:t>
            </a:r>
            <a:r>
              <a:rPr kumimoji="0" lang="en-US" sz="20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. </a:t>
            </a:r>
          </a:p>
          <a:p>
            <a:pPr marL="360000" marR="0" lvl="0" indent="-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000" dirty="0" err="1">
                <a:ea typeface="Calibri" pitchFamily="34" charset="0"/>
                <a:cs typeface="Arial" pitchFamily="34" charset="0"/>
              </a:rPr>
              <a:t>Đ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ược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thi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hành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qua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hai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bước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nối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(join)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các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tập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mục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có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chung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các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tiền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tố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(prefix)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và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sau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đó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áp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dụng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nguyên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lý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Apriori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để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loại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bỏ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bớt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những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tập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không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thỏa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mãn</a:t>
            </a:r>
            <a:r>
              <a:rPr lang="en-US" sz="2000" dirty="0" smtClean="0"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Cụ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thể</a:t>
            </a:r>
            <a:r>
              <a:rPr lang="en-US" sz="2000" dirty="0">
                <a:cs typeface="Arial" pitchFamily="34" charset="0"/>
              </a:rPr>
              <a:t>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540000" marR="0" lvl="0" indent="-54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Bước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nối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Sinh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các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tập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mục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c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là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ứng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viên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của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tập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phổ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biến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có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độ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dài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k+1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bằng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cách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kết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hợp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hai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tập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phổ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biến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l</a:t>
            </a:r>
            <a:r>
              <a:rPr kumimoji="0" lang="en-US" sz="20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và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l</a:t>
            </a:r>
            <a:r>
              <a:rPr kumimoji="0" lang="en-US" sz="20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j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∈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F</a:t>
            </a:r>
            <a:r>
              <a:rPr kumimoji="0" lang="en-US" sz="20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có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độ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dài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k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và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trùng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nhau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ở k-1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mục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đầu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tiên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: c =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l</a:t>
            </a:r>
            <a:r>
              <a:rPr kumimoji="0" lang="en-US" sz="20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+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l</a:t>
            </a:r>
            <a:r>
              <a:rPr kumimoji="0" lang="en-US" sz="20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j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= {i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1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, i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,…, i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k-1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i</a:t>
            </a:r>
            <a:r>
              <a:rPr kumimoji="0" lang="en-US" sz="20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i</a:t>
            </a:r>
            <a:r>
              <a:rPr kumimoji="0" lang="en-US" sz="20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k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’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}. </a:t>
            </a:r>
          </a:p>
          <a:p>
            <a:pPr marL="540000" marR="0" lvl="0" indent="-54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>
                <a:ea typeface="Calibri" pitchFamily="34" charset="0"/>
                <a:cs typeface="Arial" pitchFamily="34" charset="0"/>
              </a:rPr>
              <a:t>	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Với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l</a:t>
            </a:r>
            <a:r>
              <a:rPr kumimoji="0" lang="en-US" sz="20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=  {i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1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, i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,…, i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k-1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i</a:t>
            </a:r>
            <a:r>
              <a:rPr kumimoji="0" lang="en-US" sz="20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},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l</a:t>
            </a:r>
            <a:r>
              <a:rPr kumimoji="0" lang="en-US" sz="20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j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= {i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1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, i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,…, i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k-1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i</a:t>
            </a:r>
            <a:r>
              <a:rPr kumimoji="0" lang="en-US" sz="20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k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’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},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và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i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1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≤ i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≤…≤  i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k-1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≤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i</a:t>
            </a:r>
            <a:r>
              <a:rPr kumimoji="0" lang="en-US" sz="20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k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≤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i</a:t>
            </a:r>
            <a:r>
              <a:rPr kumimoji="0" lang="en-US" sz="20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k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’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540000" marR="0" lvl="0" indent="-54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Bước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tỉa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Giữ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lại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tất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cả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các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ứng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viên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c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thỏa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thỏa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mãn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nguyên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lý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Apriori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tức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là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mọi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tập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con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có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độ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dài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k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của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nó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đều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là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tập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phổ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biến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(∀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s</a:t>
            </a:r>
            <a:r>
              <a:rPr kumimoji="0" lang="en-US" sz="20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⊆ c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và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|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s</a:t>
            </a:r>
            <a:r>
              <a:rPr kumimoji="0" lang="en-US" sz="20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| = k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thì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s</a:t>
            </a:r>
            <a:r>
              <a:rPr kumimoji="0" lang="en-US" sz="20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∈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F</a:t>
            </a:r>
            <a:r>
              <a:rPr kumimoji="0" lang="en-US" sz="20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).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76200" y="920993"/>
            <a:ext cx="9067800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function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1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Apriori_gen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en-US" sz="21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phổ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biến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dài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k):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ứng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viên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dài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k+1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{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C</a:t>
            </a:r>
            <a:r>
              <a:rPr kumimoji="0" lang="en-US" sz="21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k+1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⍉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for each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n-US" sz="21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∈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en-US" sz="21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for each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n-US" sz="21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∈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en-US" sz="21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if 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n-US" sz="21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[1]=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n-US" sz="21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[1]) and (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n-US" sz="21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[2]=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n-US" sz="21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[2]) … and (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n-US" sz="21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[k-1]=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n-US" sz="21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[k-1]) and (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n-US" sz="21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[k]&lt;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n-US" sz="21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[k]) 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then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{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c = {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n-US" sz="21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[1],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n-US" sz="21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[2],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n-US" sz="21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[3],…,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n-US" sz="21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[k],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n-US" sz="21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[k]};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if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1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has_infrequent_subset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(c,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en-US" sz="21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then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delete c;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else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</a:t>
            </a:r>
            <a:r>
              <a:rPr kumimoji="0" lang="en-US" sz="21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k+1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C</a:t>
            </a:r>
            <a:r>
              <a:rPr kumimoji="0" lang="en-US" sz="21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k+1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∪ {c};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}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return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</a:t>
            </a:r>
            <a:r>
              <a:rPr kumimoji="0" lang="en-US" sz="21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k+1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}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304800"/>
            <a:ext cx="853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/>
              <a:t>Hàm</a:t>
            </a:r>
            <a:r>
              <a:rPr lang="en-US" sz="2000" dirty="0"/>
              <a:t> </a:t>
            </a:r>
            <a:r>
              <a:rPr lang="en-US" sz="2000" dirty="0" err="1"/>
              <a:t>has_infrequent_subset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nhiệm</a:t>
            </a:r>
            <a:r>
              <a:rPr lang="en-US" sz="2000" dirty="0"/>
              <a:t> </a:t>
            </a:r>
            <a:r>
              <a:rPr lang="en-US" sz="2000" dirty="0" err="1"/>
              <a:t>vụ</a:t>
            </a:r>
            <a:r>
              <a:rPr lang="en-US" sz="2000" dirty="0"/>
              <a:t> </a:t>
            </a:r>
            <a:r>
              <a:rPr lang="en-US" sz="2000" dirty="0" err="1"/>
              <a:t>kiểm</a:t>
            </a:r>
            <a:r>
              <a:rPr lang="en-US" sz="2000" dirty="0"/>
              <a:t> </a:t>
            </a:r>
            <a:r>
              <a:rPr lang="en-US" sz="2000" dirty="0" err="1"/>
              <a:t>tra</a:t>
            </a:r>
            <a:r>
              <a:rPr lang="en-US" sz="2000" dirty="0"/>
              <a:t> </a:t>
            </a:r>
            <a:r>
              <a:rPr lang="en-US" sz="2000" dirty="0" err="1"/>
              <a:t>xem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ứng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dài</a:t>
            </a:r>
            <a:r>
              <a:rPr lang="en-US" sz="2000" dirty="0"/>
              <a:t> k+1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chứa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phổ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hay </a:t>
            </a:r>
            <a:r>
              <a:rPr lang="en-US" sz="2000" dirty="0" err="1"/>
              <a:t>không</a:t>
            </a:r>
            <a:r>
              <a:rPr lang="en-US" sz="2000" dirty="0"/>
              <a:t>, </a:t>
            </a: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ứng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lập</a:t>
            </a:r>
            <a:r>
              <a:rPr lang="en-US" sz="2000" dirty="0"/>
              <a:t> </a:t>
            </a:r>
            <a:r>
              <a:rPr lang="en-US" sz="2000" dirty="0" err="1"/>
              <a:t>tức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. </a:t>
            </a:r>
            <a:r>
              <a:rPr lang="en-US" sz="2000" dirty="0" err="1"/>
              <a:t>Đây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bước</a:t>
            </a:r>
            <a:r>
              <a:rPr lang="en-US" sz="2000" dirty="0"/>
              <a:t> </a:t>
            </a:r>
            <a:r>
              <a:rPr lang="en-US" sz="2000" dirty="0" err="1"/>
              <a:t>tỉa</a:t>
            </a:r>
            <a:r>
              <a:rPr lang="en-US" sz="2000" dirty="0"/>
              <a:t> </a:t>
            </a:r>
            <a:r>
              <a:rPr lang="en-US" sz="2000" dirty="0" err="1"/>
              <a:t>dựa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lý</a:t>
            </a:r>
            <a:r>
              <a:rPr lang="en-US" sz="2000" dirty="0"/>
              <a:t> </a:t>
            </a:r>
            <a:r>
              <a:rPr lang="en-US" sz="2000" dirty="0" err="1"/>
              <a:t>Apriori</a:t>
            </a:r>
            <a:r>
              <a:rPr lang="en-US" sz="2000" dirty="0"/>
              <a:t> </a:t>
            </a:r>
            <a:r>
              <a:rPr lang="en-US" sz="2000" dirty="0" err="1"/>
              <a:t>nhằm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 </a:t>
            </a:r>
            <a:r>
              <a:rPr lang="en-US" sz="2000" dirty="0" err="1"/>
              <a:t>bỏ</a:t>
            </a:r>
            <a:r>
              <a:rPr lang="en-US" sz="2000" dirty="0"/>
              <a:t> </a:t>
            </a:r>
            <a:r>
              <a:rPr lang="en-US" sz="2000" dirty="0" err="1"/>
              <a:t>nhanh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ứng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thỏa</a:t>
            </a:r>
            <a:r>
              <a:rPr lang="en-US" sz="2000" dirty="0"/>
              <a:t> </a:t>
            </a:r>
            <a:r>
              <a:rPr lang="en-US" sz="2000" dirty="0" err="1"/>
              <a:t>mãn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228600" y="1900442"/>
            <a:ext cx="8610600" cy="280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function 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1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has_infrequent_subset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(c: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Ứng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viên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dài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k+1,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en-US" sz="21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phổ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biến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dài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k): Boolean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{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for each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en-US" sz="21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⊂ c 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if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en-US" sz="21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∉ 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en-US" sz="21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then return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True;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return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False;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}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228600"/>
            <a:ext cx="861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.3. SINH LUẬT KẾT HỢP TỪ CÁC TẬP PHỔ BIẾN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956608"/>
            <a:ext cx="853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luật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:  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phổ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X ∈ F, </a:t>
            </a:r>
            <a:r>
              <a:rPr lang="en-US" sz="2000" dirty="0" err="1"/>
              <a:t>ta</a:t>
            </a:r>
            <a:r>
              <a:rPr lang="en-US" sz="2000" dirty="0"/>
              <a:t> </a:t>
            </a: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mục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rỗng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con </a:t>
            </a:r>
            <a:r>
              <a:rPr lang="en-US" sz="2000" dirty="0" err="1"/>
              <a:t>của</a:t>
            </a:r>
            <a:r>
              <a:rPr lang="en-US" sz="2000" dirty="0"/>
              <a:t> X. </a:t>
            </a:r>
            <a:endParaRPr lang="en-US" sz="2000" dirty="0" smtClean="0"/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mục</a:t>
            </a:r>
            <a:r>
              <a:rPr lang="en-US" sz="2000" dirty="0"/>
              <a:t> con S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rỗng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X </a:t>
            </a:r>
            <a:r>
              <a:rPr lang="en-US" sz="2000" dirty="0" err="1"/>
              <a:t>ta</a:t>
            </a:r>
            <a:r>
              <a:rPr lang="en-US" sz="2000" dirty="0"/>
              <a:t> </a:t>
            </a:r>
            <a:r>
              <a:rPr lang="en-US" sz="2000" dirty="0" err="1"/>
              <a:t>sẽ</a:t>
            </a:r>
            <a:r>
              <a:rPr lang="en-US" sz="2000" dirty="0"/>
              <a:t> </a:t>
            </a:r>
            <a:r>
              <a:rPr lang="en-US" sz="2000" dirty="0" err="1"/>
              <a:t>thu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luật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S→(X\S). </a:t>
            </a:r>
            <a:r>
              <a:rPr lang="en-US" sz="2000" dirty="0" smtClean="0"/>
              <a:t> </a:t>
            </a:r>
            <a:r>
              <a:rPr lang="en-US" sz="2000" dirty="0" err="1" smtClean="0"/>
              <a:t>Nếu</a:t>
            </a:r>
            <a:r>
              <a:rPr lang="en-US" sz="2000" dirty="0" smtClean="0"/>
              <a:t> </a:t>
            </a:r>
            <a:r>
              <a:rPr lang="en-US" sz="2000" dirty="0" err="1" smtClean="0"/>
              <a:t>độ</a:t>
            </a:r>
            <a:r>
              <a:rPr lang="en-US" sz="2000" dirty="0" smtClean="0"/>
              <a:t> </a:t>
            </a:r>
            <a:r>
              <a:rPr lang="en-US" sz="2000" dirty="0"/>
              <a:t>tin </a:t>
            </a:r>
            <a:r>
              <a:rPr lang="en-US" sz="2000" dirty="0" err="1"/>
              <a:t>cậy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luật</a:t>
            </a:r>
            <a:r>
              <a:rPr lang="en-US" sz="2000" dirty="0"/>
              <a:t> </a:t>
            </a:r>
            <a:r>
              <a:rPr lang="en-US" sz="2000" dirty="0" err="1"/>
              <a:t>thỏa</a:t>
            </a:r>
            <a:r>
              <a:rPr lang="en-US" sz="2000" dirty="0"/>
              <a:t> </a:t>
            </a:r>
            <a:r>
              <a:rPr lang="en-US" sz="2000" dirty="0" err="1"/>
              <a:t>mãn</a:t>
            </a:r>
            <a:r>
              <a:rPr lang="en-US" sz="2000" dirty="0"/>
              <a:t> </a:t>
            </a:r>
            <a:r>
              <a:rPr lang="en-US" sz="2000" dirty="0" err="1"/>
              <a:t>ngưỡng</a:t>
            </a:r>
            <a:r>
              <a:rPr lang="en-US" sz="2000" dirty="0"/>
              <a:t> </a:t>
            </a:r>
            <a:r>
              <a:rPr lang="en-US" sz="2000" dirty="0" err="1"/>
              <a:t>minconf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luật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luật</a:t>
            </a:r>
            <a:r>
              <a:rPr lang="en-US" sz="2000" dirty="0"/>
              <a:t> </a:t>
            </a:r>
            <a:r>
              <a:rPr lang="en-US" sz="2000" dirty="0" err="1" smtClean="0"/>
              <a:t>mạnh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9393" name="Object 1"/>
          <p:cNvGraphicFramePr>
            <a:graphicFrameLocks noChangeAspect="1"/>
          </p:cNvGraphicFramePr>
          <p:nvPr/>
        </p:nvGraphicFramePr>
        <p:xfrm>
          <a:off x="2971800" y="2662518"/>
          <a:ext cx="4343400" cy="766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78" name="Equation" r:id="rId3" imgW="2374900" imgH="419100" progId="Equation.DSMT4">
                  <p:embed/>
                </p:oleObj>
              </mc:Choice>
              <mc:Fallback>
                <p:oleObj name="Equation" r:id="rId3" imgW="2374900" imgH="4191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662518"/>
                        <a:ext cx="4343400" cy="7664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533400" y="3427512"/>
            <a:ext cx="8686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function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Rules_Generation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(F: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phổ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biến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luật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kết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hợp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mạnh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{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R = ⍉;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F=F \ F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//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phổ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biến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dài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dùng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sinh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luật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for each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X ∈ F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for each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 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⊂ X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if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conf(S→(X\S)) ≥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minconf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	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 = R ∪ { S→(X\S)};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return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}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228600"/>
            <a:ext cx="861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BÀI TẬP ÁP DỤNG</a:t>
            </a:r>
            <a:endParaRPr lang="en-US" sz="2800" b="1" dirty="0"/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228600" y="914400"/>
            <a:ext cx="80121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Bài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tập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số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1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:  Cho I = {A, B, C, D, E, F}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và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cơ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sở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dữ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liệu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giao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dịch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D: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657600" y="1524000"/>
          <a:ext cx="2362200" cy="2057400"/>
        </p:xfrm>
        <a:graphic>
          <a:graphicData uri="http://schemas.openxmlformats.org/drawingml/2006/table">
            <a:tbl>
              <a:tblPr/>
              <a:tblGrid>
                <a:gridCol w="56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6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{A, B, C, F}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{A, B, E, F}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{A, C}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{D, E}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{B, F}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228600" y="3810000"/>
            <a:ext cx="8610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Chọn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ngưỡng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minsup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= 25%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và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minconf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= 75%.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Hãy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xác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định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các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luật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kết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hợp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mạnh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61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5537" name="Object 1"/>
          <p:cNvGraphicFramePr>
            <a:graphicFrameLocks noChangeAspect="1"/>
          </p:cNvGraphicFramePr>
          <p:nvPr/>
        </p:nvGraphicFramePr>
        <p:xfrm>
          <a:off x="304800" y="152400"/>
          <a:ext cx="360997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97" name="Equation" r:id="rId3" imgW="3251200" imgH="254000" progId="Equation.DSMT4">
                  <p:embed/>
                </p:oleObj>
              </mc:Choice>
              <mc:Fallback>
                <p:oleObj name="Equation" r:id="rId3" imgW="3251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"/>
                        <a:ext cx="3609975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0" y="644652"/>
          <a:ext cx="1534160" cy="1717548"/>
        </p:xfrm>
        <a:graphic>
          <a:graphicData uri="http://schemas.openxmlformats.org/drawingml/2006/table">
            <a:tbl>
              <a:tblPr/>
              <a:tblGrid>
                <a:gridCol w="72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Số lần xuất hiện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{A}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{B}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{C}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{E}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{F}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8600" y="555053"/>
          <a:ext cx="1689100" cy="1898904"/>
        </p:xfrm>
        <a:graphic>
          <a:graphicData uri="http://schemas.openxmlformats.org/drawingml/2006/table">
            <a:tbl>
              <a:tblPr/>
              <a:tblGrid>
                <a:gridCol w="878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Tập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mục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Số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lần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xuất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hiện</a:t>
                      </a: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{A}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{B}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{C}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trike="sngStrike">
                          <a:latin typeface="Times New Roman"/>
                          <a:ea typeface="Calibri"/>
                          <a:cs typeface="Times New Roman"/>
                        </a:rPr>
                        <a:t>{D}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trike="sngStrike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{E}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{F}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10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315200" y="4114800"/>
          <a:ext cx="1534160" cy="1408176"/>
        </p:xfrm>
        <a:graphic>
          <a:graphicData uri="http://schemas.openxmlformats.org/drawingml/2006/table">
            <a:tbl>
              <a:tblPr/>
              <a:tblGrid>
                <a:gridCol w="72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Số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lần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xuất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hiện</a:t>
                      </a: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{A, B}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{A, C}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{A, F}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{B, F}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715000" y="304800"/>
          <a:ext cx="788670" cy="2699004"/>
        </p:xfrm>
        <a:graphic>
          <a:graphicData uri="http://schemas.openxmlformats.org/drawingml/2006/table">
            <a:tbl>
              <a:tblPr/>
              <a:tblGrid>
                <a:gridCol w="788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Tập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mục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{A, B}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{A, C}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{A, E}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{A, F}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{B, C}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{B, E}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{B, F}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{C, E}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{C, F}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{E, F}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226300" y="228600"/>
          <a:ext cx="1689100" cy="2944368"/>
        </p:xfrm>
        <a:graphic>
          <a:graphicData uri="http://schemas.openxmlformats.org/drawingml/2006/table">
            <a:tbl>
              <a:tblPr/>
              <a:tblGrid>
                <a:gridCol w="878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Số lần xuất hiện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{A, B}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{A, C}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10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trike="sngStrike">
                          <a:latin typeface="Times New Roman"/>
                          <a:ea typeface="Calibri"/>
                          <a:cs typeface="Times New Roman"/>
                        </a:rPr>
                        <a:t>{A, E}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trike="sngStrike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{A, F}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trike="sngStrike">
                          <a:latin typeface="Times New Roman"/>
                          <a:ea typeface="Calibri"/>
                          <a:cs typeface="Times New Roman"/>
                        </a:rPr>
                        <a:t>{B, C}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trike="sngStrike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trike="sngStrike">
                          <a:latin typeface="Times New Roman"/>
                          <a:ea typeface="Calibri"/>
                          <a:cs typeface="Times New Roman"/>
                        </a:rPr>
                        <a:t>{B, E}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trike="sngStrike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{B, F}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trike="sngStrike">
                          <a:latin typeface="Times New Roman"/>
                          <a:ea typeface="Calibri"/>
                          <a:cs typeface="Times New Roman"/>
                        </a:rPr>
                        <a:t>{C, E}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trike="sngStrike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trike="sngStrike">
                          <a:latin typeface="Times New Roman"/>
                          <a:ea typeface="Calibri"/>
                          <a:cs typeface="Times New Roman"/>
                        </a:rPr>
                        <a:t>{C, F}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trike="sngStrike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trike="sngStrike">
                          <a:latin typeface="Times New Roman"/>
                          <a:ea typeface="Calibri"/>
                          <a:cs typeface="Times New Roman"/>
                        </a:rPr>
                        <a:t>{E, F}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trike="sngStrike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410200" y="4419600"/>
          <a:ext cx="1059180" cy="949452"/>
        </p:xfrm>
        <a:graphic>
          <a:graphicData uri="http://schemas.openxmlformats.org/drawingml/2006/table">
            <a:tbl>
              <a:tblPr/>
              <a:tblGrid>
                <a:gridCol w="1059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Tập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mục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trike="sngStrike">
                          <a:latin typeface="Times New Roman"/>
                          <a:ea typeface="Calibri"/>
                          <a:cs typeface="Times New Roman"/>
                        </a:rPr>
                        <a:t>{A, B, C}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{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A, B, F}</a:t>
                      </a: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trike="sngStrike" dirty="0">
                          <a:latin typeface="Times New Roman"/>
                          <a:ea typeface="Calibri"/>
                          <a:cs typeface="Times New Roman"/>
                        </a:rPr>
                        <a:t>{A, C, F}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779395" y="4572000"/>
          <a:ext cx="1868805" cy="736092"/>
        </p:xfrm>
        <a:graphic>
          <a:graphicData uri="http://schemas.openxmlformats.org/drawingml/2006/table">
            <a:tbl>
              <a:tblPr/>
              <a:tblGrid>
                <a:gridCol w="1059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Số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lần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xuất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hiện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{A, B, F}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28600" y="4572000"/>
          <a:ext cx="1868805" cy="736092"/>
        </p:xfrm>
        <a:graphic>
          <a:graphicData uri="http://schemas.openxmlformats.org/drawingml/2006/table">
            <a:tbl>
              <a:tblPr/>
              <a:tblGrid>
                <a:gridCol w="1059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Số lần xuất hiện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{A, B, F}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6477000" y="4191000"/>
            <a:ext cx="914400" cy="8382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Sinh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mục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dài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phổ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biến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</a:t>
            </a:r>
            <a:r>
              <a:rPr kumimoji="0" lang="en-US" sz="11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56" name="Rectangle 20"/>
          <p:cNvSpPr>
            <a:spLocks noChangeArrowheads="1"/>
          </p:cNvSpPr>
          <p:nvPr/>
        </p:nvSpPr>
        <p:spPr bwMode="auto">
          <a:xfrm>
            <a:off x="0" y="742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62" name="Rectangle 26"/>
          <p:cNvSpPr>
            <a:spLocks noChangeArrowheads="1"/>
          </p:cNvSpPr>
          <p:nvPr/>
        </p:nvSpPr>
        <p:spPr bwMode="auto">
          <a:xfrm>
            <a:off x="0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553200" y="1524000"/>
            <a:ext cx="685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572000" y="1524000"/>
            <a:ext cx="1143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905000" y="1524000"/>
            <a:ext cx="1143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7696994" y="3657600"/>
            <a:ext cx="913606" cy="7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0800000">
            <a:off x="6477000" y="4953000"/>
            <a:ext cx="8382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0800000">
            <a:off x="4648201" y="4953000"/>
            <a:ext cx="762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>
            <a:off x="2133600" y="4953000"/>
            <a:ext cx="609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1981200" y="914400"/>
            <a:ext cx="914400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Sinh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lang="en-US" sz="1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phổ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biến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dài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 Box 6"/>
          <p:cNvSpPr txBox="1">
            <a:spLocks noChangeArrowheads="1"/>
          </p:cNvSpPr>
          <p:nvPr/>
        </p:nvSpPr>
        <p:spPr bwMode="auto">
          <a:xfrm>
            <a:off x="4724400" y="609600"/>
            <a:ext cx="914400" cy="914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Sinh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lang="en-US" sz="1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lang="en-US" sz="1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lang="en-US" sz="1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</a:t>
            </a:r>
            <a:r>
              <a:rPr lang="en-US" sz="1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dài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bằng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cách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nối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dài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 Box 6"/>
          <p:cNvSpPr txBox="1">
            <a:spLocks noChangeArrowheads="1"/>
          </p:cNvSpPr>
          <p:nvPr/>
        </p:nvSpPr>
        <p:spPr bwMode="auto">
          <a:xfrm>
            <a:off x="4648200" y="3810000"/>
            <a:ext cx="762000" cy="11430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mục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thỏa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mãn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nguyên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lý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Apriori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65" name="Rectangle 29"/>
          <p:cNvSpPr>
            <a:spLocks noChangeArrowheads="1"/>
          </p:cNvSpPr>
          <p:nvPr/>
        </p:nvSpPr>
        <p:spPr bwMode="auto">
          <a:xfrm>
            <a:off x="685800" y="5715000"/>
            <a:ext cx="841230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F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3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chỉ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có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một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phần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tử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nên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không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thể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tiếp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tục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kết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nối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để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sinh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F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4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Thuật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toán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kết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thúc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. Ta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có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tập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các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tập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phổ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biến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là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	F ={{A}, {B}, {C}, {E}, {F}, {A, B}, {A, C}, {A, F}, {B, F}, {A, B, F}}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67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380999" y="457200"/>
          <a:ext cx="5410201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20" name="Equation" r:id="rId3" imgW="2654300" imgH="419100" progId="Equation.DSMT4">
                  <p:embed/>
                </p:oleObj>
              </mc:Choice>
              <mc:Fallback>
                <p:oleObj name="Equation" r:id="rId3" imgW="2654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99" y="457200"/>
                        <a:ext cx="5410201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386348" y="1219200"/>
          <a:ext cx="532865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21" name="Equation" r:id="rId5" imgW="2654300" imgH="419100" progId="Equation.DSMT4">
                  <p:embed/>
                </p:oleObj>
              </mc:Choice>
              <mc:Fallback>
                <p:oleObj name="Equation" r:id="rId5" imgW="2654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48" y="1219200"/>
                        <a:ext cx="5328652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457200" y="2514600"/>
          <a:ext cx="4953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22" name="Equation" r:id="rId7" imgW="2667000" imgH="419100" progId="Equation.DSMT4">
                  <p:embed/>
                </p:oleObj>
              </mc:Choice>
              <mc:Fallback>
                <p:oleObj name="Equation" r:id="rId7" imgW="2667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14600"/>
                        <a:ext cx="49530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1" name="Object 1"/>
          <p:cNvGraphicFramePr>
            <a:graphicFrameLocks noChangeAspect="1"/>
          </p:cNvGraphicFramePr>
          <p:nvPr/>
        </p:nvGraphicFramePr>
        <p:xfrm>
          <a:off x="533400" y="3276600"/>
          <a:ext cx="4800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23" name="Equation" r:id="rId9" imgW="2616200" imgH="419100" progId="Equation.DSMT4">
                  <p:embed/>
                </p:oleObj>
              </mc:Choice>
              <mc:Fallback>
                <p:oleObj name="Equation" r:id="rId9" imgW="2616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76600"/>
                        <a:ext cx="48006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188731" y="76200"/>
            <a:ext cx="88790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{A, B}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có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thể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sinh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các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luật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: {A}→{B}, {B}→{A}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152400" y="2057400"/>
            <a:ext cx="632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{A, C}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có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thể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sinh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các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luật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: {A}→{C}, {C}→{A}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6578" name="Object 18"/>
          <p:cNvGraphicFramePr>
            <a:graphicFrameLocks noChangeAspect="1"/>
          </p:cNvGraphicFramePr>
          <p:nvPr/>
        </p:nvGraphicFramePr>
        <p:xfrm>
          <a:off x="505326" y="4648200"/>
          <a:ext cx="4981074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24" name="Equation" r:id="rId11" imgW="2679700" imgH="419100" progId="Equation.DSMT4">
                  <p:embed/>
                </p:oleObj>
              </mc:Choice>
              <mc:Fallback>
                <p:oleObj name="Equation" r:id="rId11" imgW="2679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326" y="4648200"/>
                        <a:ext cx="4981074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7" name="Object 17"/>
          <p:cNvGraphicFramePr>
            <a:graphicFrameLocks noChangeAspect="1"/>
          </p:cNvGraphicFramePr>
          <p:nvPr/>
        </p:nvGraphicFramePr>
        <p:xfrm>
          <a:off x="533400" y="5410200"/>
          <a:ext cx="4953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25" name="Equation" r:id="rId13" imgW="2679700" imgH="419100" progId="Equation.DSMT4">
                  <p:embed/>
                </p:oleObj>
              </mc:Choice>
              <mc:Fallback>
                <p:oleObj name="Equation" r:id="rId13" imgW="2679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410200"/>
                        <a:ext cx="49530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9" name="Rectangle 19"/>
          <p:cNvSpPr>
            <a:spLocks noChangeArrowheads="1"/>
          </p:cNvSpPr>
          <p:nvPr/>
        </p:nvSpPr>
        <p:spPr bwMode="auto">
          <a:xfrm>
            <a:off x="152400" y="4171890"/>
            <a:ext cx="52196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{A, F}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có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thể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sinh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các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luật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: {A}→{F}, {F}→{A}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6580" name="Rectangle 20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68615" name="Object 7"/>
          <p:cNvGraphicFramePr>
            <a:graphicFrameLocks noChangeAspect="1"/>
          </p:cNvGraphicFramePr>
          <p:nvPr/>
        </p:nvGraphicFramePr>
        <p:xfrm>
          <a:off x="609601" y="685800"/>
          <a:ext cx="4800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76" name="Equation" r:id="rId3" imgW="2654300" imgH="419100" progId="Equation.DSMT4">
                  <p:embed/>
                </p:oleObj>
              </mc:Choice>
              <mc:Fallback>
                <p:oleObj name="Equation" r:id="rId3" imgW="2654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1" y="685800"/>
                        <a:ext cx="48006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4" name="Object 6"/>
          <p:cNvGraphicFramePr>
            <a:graphicFrameLocks noChangeAspect="1"/>
          </p:cNvGraphicFramePr>
          <p:nvPr/>
        </p:nvGraphicFramePr>
        <p:xfrm>
          <a:off x="609600" y="1447800"/>
          <a:ext cx="4724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77" name="Equation" r:id="rId5" imgW="2628900" imgH="419100" progId="Equation.DSMT4">
                  <p:embed/>
                </p:oleObj>
              </mc:Choice>
              <mc:Fallback>
                <p:oleObj name="Equation" r:id="rId5" imgW="2628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447800"/>
                        <a:ext cx="47244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3" name="Object 5"/>
          <p:cNvGraphicFramePr>
            <a:graphicFrameLocks noChangeAspect="1"/>
          </p:cNvGraphicFramePr>
          <p:nvPr/>
        </p:nvGraphicFramePr>
        <p:xfrm>
          <a:off x="609600" y="3193503"/>
          <a:ext cx="5410200" cy="692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78" name="Equation" r:id="rId7" imgW="2997200" imgH="419100" progId="Equation.DSMT4">
                  <p:embed/>
                </p:oleObj>
              </mc:Choice>
              <mc:Fallback>
                <p:oleObj name="Equation" r:id="rId7" imgW="2997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193503"/>
                        <a:ext cx="5410200" cy="6926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2" name="Object 4"/>
          <p:cNvGraphicFramePr>
            <a:graphicFrameLocks noChangeAspect="1"/>
          </p:cNvGraphicFramePr>
          <p:nvPr/>
        </p:nvGraphicFramePr>
        <p:xfrm>
          <a:off x="609600" y="3962400"/>
          <a:ext cx="5334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79" name="Equation" r:id="rId9" imgW="2946400" imgH="419100" progId="Equation.DSMT4">
                  <p:embed/>
                </p:oleObj>
              </mc:Choice>
              <mc:Fallback>
                <p:oleObj name="Equation" r:id="rId9" imgW="2946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962400"/>
                        <a:ext cx="53340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1" name="Object 3"/>
          <p:cNvGraphicFramePr>
            <a:graphicFrameLocks noChangeAspect="1"/>
          </p:cNvGraphicFramePr>
          <p:nvPr/>
        </p:nvGraphicFramePr>
        <p:xfrm>
          <a:off x="685801" y="4800600"/>
          <a:ext cx="5257799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80" name="Equation" r:id="rId11" imgW="2997200" imgH="419100" progId="Equation.DSMT4">
                  <p:embed/>
                </p:oleObj>
              </mc:Choice>
              <mc:Fallback>
                <p:oleObj name="Equation" r:id="rId11" imgW="2997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1" y="4800600"/>
                        <a:ext cx="5257799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685801" y="5602185"/>
          <a:ext cx="5257799" cy="722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81" name="Equation" r:id="rId13" imgW="2997200" imgH="419100" progId="Equation.DSMT4">
                  <p:embed/>
                </p:oleObj>
              </mc:Choice>
              <mc:Fallback>
                <p:oleObj name="Equation" r:id="rId13" imgW="2997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1" y="5602185"/>
                        <a:ext cx="5257799" cy="7224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381000" y="152400"/>
            <a:ext cx="53799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{B, F}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có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thể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sinh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các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luật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:  {B}→{F}, {F}→{B}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914400" y="304800"/>
            <a:ext cx="586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381000" y="2287488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{A, B, F}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có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thể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sinh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các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luật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: {A}→{B, F}, {A, B}→{F}, {B}→{A, F}, {B, F}→{A}, {F}→{A, B}, {A, F}→{B}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8621" name="Rectangle 13"/>
          <p:cNvSpPr>
            <a:spLocks noChangeArrowheads="1"/>
          </p:cNvSpPr>
          <p:nvPr/>
        </p:nvSpPr>
        <p:spPr bwMode="auto">
          <a:xfrm>
            <a:off x="0" y="5000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auto">
          <a:xfrm>
            <a:off x="0" y="6000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3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427038"/>
            <a:ext cx="7848600" cy="715962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CHƯƠNG 3: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LUẬT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KẾT HỢP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8839200" cy="36576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3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.1. MỘT SỐ KHÁI NIỆM CƠ BẢN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3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.2. TÌM TẬP PHỔ BIẾN VỚI GIẢI THUẬT APRIORI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3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.3.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SINH LUẬT KẾT HỢP TỪ CÁC TẬP PHỔ BIẾN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3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.4. TÌM TẬP PHỔ BIẾN VỚI GIẢI THUẬT FP - GROWTH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3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.5. MỘT SỐ DẠNG THỨC CỦA CSDL GIAO DỊCH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3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.6.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LUẬT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KẾT HỢP VỚI PHẦN MỀM WEKA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 2" pitchFamily="18" charset="2"/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04B19-5401-410E-8B83-AEDC9CCB148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381000" y="381000"/>
          <a:ext cx="5943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16" name="Equation" r:id="rId3" imgW="2997200" imgH="419100" progId="Equation.DSMT4">
                  <p:embed/>
                </p:oleObj>
              </mc:Choice>
              <mc:Fallback>
                <p:oleObj name="Equation" r:id="rId3" imgW="2997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81000"/>
                        <a:ext cx="59436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1" name="Object 1"/>
          <p:cNvGraphicFramePr>
            <a:graphicFrameLocks noChangeAspect="1"/>
          </p:cNvGraphicFramePr>
          <p:nvPr/>
        </p:nvGraphicFramePr>
        <p:xfrm>
          <a:off x="381000" y="1219200"/>
          <a:ext cx="6019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17" name="Equation" r:id="rId5" imgW="2946400" imgH="419100" progId="Equation.DSMT4">
                  <p:embed/>
                </p:oleObj>
              </mc:Choice>
              <mc:Fallback>
                <p:oleObj name="Equation" r:id="rId5" imgW="2946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19200"/>
                        <a:ext cx="60198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457200" y="2057400"/>
            <a:ext cx="838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Như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vậy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các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luật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kết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hợp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mạnh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thu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được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gồm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{C}→{A}, {B}→{F}, {F}→{B}, {A, B}→{F}, {A, F}→{B}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1000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2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381000" y="438090"/>
            <a:ext cx="80121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Bài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tập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số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: Cho I = {A, B, C, D, E, F}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và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cơ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sở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dữ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liệu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giao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dịch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D: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0" y="1066800"/>
          <a:ext cx="2743200" cy="2103120"/>
        </p:xfrm>
        <a:graphic>
          <a:graphicData uri="http://schemas.openxmlformats.org/drawingml/2006/table">
            <a:tbl>
              <a:tblPr/>
              <a:tblGrid>
                <a:gridCol w="657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6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{D, E}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{A, B, D, E}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{A, B, D}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{C, D, E}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{F}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{B, C, D}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313177" y="3483114"/>
            <a:ext cx="85260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Chọn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ngưỡng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minsup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= 20%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và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minconf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= 70%.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Hãy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xác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định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các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luật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kết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hợp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mạnh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71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895600" y="609600"/>
          <a:ext cx="1534160" cy="1653540"/>
        </p:xfrm>
        <a:graphic>
          <a:graphicData uri="http://schemas.openxmlformats.org/drawingml/2006/table">
            <a:tbl>
              <a:tblPr/>
              <a:tblGrid>
                <a:gridCol w="72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Số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lần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xuất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hiện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{A}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{B}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{C}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{D}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{E}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152400" y="457200"/>
          <a:ext cx="1689100" cy="1898904"/>
        </p:xfrm>
        <a:graphic>
          <a:graphicData uri="http://schemas.openxmlformats.org/drawingml/2006/table">
            <a:tbl>
              <a:tblPr/>
              <a:tblGrid>
                <a:gridCol w="878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Tập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mục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Số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lần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xuất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hiện</a:t>
                      </a: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{A}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{B}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{C}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{D}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{E}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{F}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5486400" y="457200"/>
          <a:ext cx="788670" cy="2699004"/>
        </p:xfrm>
        <a:graphic>
          <a:graphicData uri="http://schemas.openxmlformats.org/drawingml/2006/table">
            <a:tbl>
              <a:tblPr/>
              <a:tblGrid>
                <a:gridCol w="788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Tập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mục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{A, B}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{A, C}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{A, D}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{A, E}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{B, C}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{B, D}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{B, E}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{C, D}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{C, E}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{D, E}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7239000" y="533400"/>
          <a:ext cx="1551940" cy="2944368"/>
        </p:xfrm>
        <a:graphic>
          <a:graphicData uri="http://schemas.openxmlformats.org/drawingml/2006/table">
            <a:tbl>
              <a:tblPr/>
              <a:tblGrid>
                <a:gridCol w="74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Số lần xuất hiện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{A, B}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trike="sngStrike">
                          <a:latin typeface="Times New Roman"/>
                          <a:ea typeface="Calibri"/>
                          <a:cs typeface="Times New Roman"/>
                        </a:rPr>
                        <a:t>{A, C}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trike="sngStrike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110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{A, D}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trike="sngStrike">
                          <a:latin typeface="Times New Roman"/>
                          <a:ea typeface="Calibri"/>
                          <a:cs typeface="Times New Roman"/>
                        </a:rPr>
                        <a:t>{A, E}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trike="sngStrike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trike="sngStrike">
                          <a:latin typeface="Times New Roman"/>
                          <a:ea typeface="Calibri"/>
                          <a:cs typeface="Times New Roman"/>
                        </a:rPr>
                        <a:t>{B, C}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trike="sngStrike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{B, D}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trike="sngStrike">
                          <a:latin typeface="Times New Roman"/>
                          <a:ea typeface="Calibri"/>
                          <a:cs typeface="Times New Roman"/>
                        </a:rPr>
                        <a:t>{B, E}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trike="sngStrike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{C, D}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trike="sngStrike">
                          <a:latin typeface="Times New Roman"/>
                          <a:ea typeface="Calibri"/>
                          <a:cs typeface="Times New Roman"/>
                        </a:rPr>
                        <a:t>{C, E}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trike="sngStrike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{D, E}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239000" y="3962400"/>
          <a:ext cx="1534160" cy="1717548"/>
        </p:xfrm>
        <a:graphic>
          <a:graphicData uri="http://schemas.openxmlformats.org/drawingml/2006/table">
            <a:tbl>
              <a:tblPr/>
              <a:tblGrid>
                <a:gridCol w="72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en-US" sz="1400" baseline="-25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Số lần xuất hiện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{A, B}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{A, D}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{B, D}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{C, D}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{D, E}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5486400" y="3962400"/>
          <a:ext cx="1059180" cy="490728"/>
        </p:xfrm>
        <a:graphic>
          <a:graphicData uri="http://schemas.openxmlformats.org/drawingml/2006/table">
            <a:tbl>
              <a:tblPr/>
              <a:tblGrid>
                <a:gridCol w="1059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Tập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mục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{A, B, D}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2895600" y="3962400"/>
          <a:ext cx="1689100" cy="736092"/>
        </p:xfrm>
        <a:graphic>
          <a:graphicData uri="http://schemas.openxmlformats.org/drawingml/2006/table">
            <a:tbl>
              <a:tblPr/>
              <a:tblGrid>
                <a:gridCol w="878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Số lần xuất hiện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{A, B, D}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152400" y="3962400"/>
          <a:ext cx="1868805" cy="736092"/>
        </p:xfrm>
        <a:graphic>
          <a:graphicData uri="http://schemas.openxmlformats.org/drawingml/2006/table">
            <a:tbl>
              <a:tblPr/>
              <a:tblGrid>
                <a:gridCol w="1059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en-US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Số lần xuất hiện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{A, B, D}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4782" name="Object 30"/>
          <p:cNvGraphicFramePr>
            <a:graphicFrameLocks noChangeAspect="1"/>
          </p:cNvGraphicFramePr>
          <p:nvPr/>
        </p:nvGraphicFramePr>
        <p:xfrm>
          <a:off x="304800" y="152400"/>
          <a:ext cx="3759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69" name="Equation" r:id="rId3" imgW="3175000" imgH="254000" progId="Equation.DSMT4">
                  <p:embed/>
                </p:oleObj>
              </mc:Choice>
              <mc:Fallback>
                <p:oleObj name="Equation" r:id="rId3" imgW="31750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"/>
                        <a:ext cx="37592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77" name="Text Box 25"/>
          <p:cNvSpPr txBox="1">
            <a:spLocks noChangeArrowheads="1"/>
          </p:cNvSpPr>
          <p:nvPr/>
        </p:nvSpPr>
        <p:spPr bwMode="auto">
          <a:xfrm>
            <a:off x="758825" y="146050"/>
            <a:ext cx="1076325" cy="42862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786" name="Rectangle 34"/>
          <p:cNvSpPr>
            <a:spLocks noChangeArrowheads="1"/>
          </p:cNvSpPr>
          <p:nvPr/>
        </p:nvSpPr>
        <p:spPr bwMode="auto">
          <a:xfrm>
            <a:off x="0" y="1200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1828800" y="1524000"/>
            <a:ext cx="10668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419600" y="1524000"/>
            <a:ext cx="10668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324600" y="1524000"/>
            <a:ext cx="9144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>
            <a:off x="7772400" y="3733800"/>
            <a:ext cx="4572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0800000">
            <a:off x="6553200" y="4343400"/>
            <a:ext cx="6858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0800000">
            <a:off x="4572000" y="4267200"/>
            <a:ext cx="9144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10800000">
            <a:off x="2057400" y="4343400"/>
            <a:ext cx="8382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96" name="Rectangle 44"/>
          <p:cNvSpPr>
            <a:spLocks noChangeArrowheads="1"/>
          </p:cNvSpPr>
          <p:nvPr/>
        </p:nvSpPr>
        <p:spPr bwMode="auto">
          <a:xfrm>
            <a:off x="533400" y="5689937"/>
            <a:ext cx="8610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Tập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F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3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chỉ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có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một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phần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tử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nên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không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thể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tiếp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tục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kết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nối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để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sinh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ứng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viên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cho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tập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F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4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Thuật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toán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kết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thúc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Tập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các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tập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phổ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biến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thu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được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F = {{A}, {B}, {C}, {D}, {E}, {A, B}, {A, D}, {B, D}, {C, D}, {D, E}, {A, B, D}}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228599" y="762000"/>
          <a:ext cx="518160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8" name="Equation" r:id="rId3" imgW="2603500" imgH="419100" progId="Equation.DSMT4">
                  <p:embed/>
                </p:oleObj>
              </mc:Choice>
              <mc:Fallback>
                <p:oleObj name="Equation" r:id="rId3" imgW="2603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9" y="762000"/>
                        <a:ext cx="518160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152400" y="1600200"/>
          <a:ext cx="5105400" cy="7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9" name="Equation" r:id="rId5" imgW="2654300" imgH="419100" progId="Equation.DSMT4">
                  <p:embed/>
                </p:oleObj>
              </mc:Choice>
              <mc:Fallback>
                <p:oleObj name="Equation" r:id="rId5" imgW="2654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00200"/>
                        <a:ext cx="5105400" cy="70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304800" y="2895600"/>
          <a:ext cx="5467684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0" name="Equation" r:id="rId7" imgW="2641600" imgH="419100" progId="Equation.DSMT4">
                  <p:embed/>
                </p:oleObj>
              </mc:Choice>
              <mc:Fallback>
                <p:oleObj name="Equation" r:id="rId7" imgW="2641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895600"/>
                        <a:ext cx="5467684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7" name="Object 1"/>
          <p:cNvGraphicFramePr>
            <a:graphicFrameLocks noChangeAspect="1"/>
          </p:cNvGraphicFramePr>
          <p:nvPr/>
        </p:nvGraphicFramePr>
        <p:xfrm>
          <a:off x="304800" y="3733800"/>
          <a:ext cx="5334000" cy="765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1" name="Equation" r:id="rId9" imgW="2565400" imgH="419100" progId="Equation.DSMT4">
                  <p:embed/>
                </p:oleObj>
              </mc:Choice>
              <mc:Fallback>
                <p:oleObj name="Equation" r:id="rId9" imgW="2565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733800"/>
                        <a:ext cx="5334000" cy="7658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52400" y="273777"/>
            <a:ext cx="883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{A, B}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sinh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luật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: {A}→{B}, {B}→{A}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0" y="1000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152400" y="2343090"/>
            <a:ext cx="403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{A, D}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sinh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luật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: {A}→{D}, {D}→{A}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0" y="2543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5786" name="Object 10"/>
          <p:cNvGraphicFramePr>
            <a:graphicFrameLocks noChangeAspect="1"/>
          </p:cNvGraphicFramePr>
          <p:nvPr/>
        </p:nvGraphicFramePr>
        <p:xfrm>
          <a:off x="731250" y="5029200"/>
          <a:ext cx="54409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2" name="Equation" r:id="rId11" imgW="2628900" imgH="419100" progId="Equation.DSMT4">
                  <p:embed/>
                </p:oleObj>
              </mc:Choice>
              <mc:Fallback>
                <p:oleObj name="Equation" r:id="rId11" imgW="2628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250" y="5029200"/>
                        <a:ext cx="544095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5" name="Object 9"/>
          <p:cNvGraphicFramePr>
            <a:graphicFrameLocks noChangeAspect="1"/>
          </p:cNvGraphicFramePr>
          <p:nvPr/>
        </p:nvGraphicFramePr>
        <p:xfrm>
          <a:off x="762000" y="5867400"/>
          <a:ext cx="5334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3" name="Equation" r:id="rId13" imgW="2578100" imgH="419100" progId="Equation.DSMT4">
                  <p:embed/>
                </p:oleObj>
              </mc:Choice>
              <mc:Fallback>
                <p:oleObj name="Equation" r:id="rId13" imgW="2578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867400"/>
                        <a:ext cx="53340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685800" y="4572000"/>
            <a:ext cx="480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 smtClean="0">
                <a:ea typeface="Calibri" pitchFamily="34" charset="0"/>
                <a:cs typeface="Arial" pitchFamily="34" charset="0"/>
              </a:rPr>
              <a:t>{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B, D}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sinh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luật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: {B}→{D}, {D}→{B}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0" y="1000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38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76806" name="Object 6"/>
          <p:cNvGraphicFramePr>
            <a:graphicFrameLocks noChangeAspect="1"/>
          </p:cNvGraphicFramePr>
          <p:nvPr/>
        </p:nvGraphicFramePr>
        <p:xfrm>
          <a:off x="380999" y="1524000"/>
          <a:ext cx="5181601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72" name="Equation" r:id="rId3" imgW="2667000" imgH="419100" progId="Equation.DSMT4">
                  <p:embed/>
                </p:oleObj>
              </mc:Choice>
              <mc:Fallback>
                <p:oleObj name="Equation" r:id="rId3" imgW="2667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99" y="1524000"/>
                        <a:ext cx="5181601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5" name="Object 5"/>
          <p:cNvGraphicFramePr>
            <a:graphicFrameLocks noChangeAspect="1"/>
          </p:cNvGraphicFramePr>
          <p:nvPr/>
        </p:nvGraphicFramePr>
        <p:xfrm>
          <a:off x="381001" y="685800"/>
          <a:ext cx="4876799" cy="750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73" name="Equation" r:id="rId5" imgW="2616200" imgH="419100" progId="Equation.DSMT4">
                  <p:embed/>
                </p:oleObj>
              </mc:Choice>
              <mc:Fallback>
                <p:oleObj name="Equation" r:id="rId5" imgW="2616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685800"/>
                        <a:ext cx="4876799" cy="7502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4" name="Object 4"/>
          <p:cNvGraphicFramePr>
            <a:graphicFrameLocks noChangeAspect="1"/>
          </p:cNvGraphicFramePr>
          <p:nvPr/>
        </p:nvGraphicFramePr>
        <p:xfrm>
          <a:off x="381000" y="2895600"/>
          <a:ext cx="4800600" cy="700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74" name="Equation" r:id="rId7" imgW="2603500" imgH="419100" progId="Equation.DSMT4">
                  <p:embed/>
                </p:oleObj>
              </mc:Choice>
              <mc:Fallback>
                <p:oleObj name="Equation" r:id="rId7" imgW="2603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895600"/>
                        <a:ext cx="4800600" cy="7005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457199" y="3657600"/>
          <a:ext cx="4876801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75" name="Equation" r:id="rId9" imgW="2667000" imgH="419100" progId="Equation.DSMT4">
                  <p:embed/>
                </p:oleObj>
              </mc:Choice>
              <mc:Fallback>
                <p:oleObj name="Equation" r:id="rId9" imgW="2667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" y="3657600"/>
                        <a:ext cx="4876801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3352800" y="5638800"/>
          <a:ext cx="5410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76" name="Equation" r:id="rId11" imgW="2971800" imgH="419100" progId="Equation.DSMT4">
                  <p:embed/>
                </p:oleObj>
              </mc:Choice>
              <mc:Fallback>
                <p:oleObj name="Equation" r:id="rId11" imgW="2971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638800"/>
                        <a:ext cx="54102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1" name="Object 1"/>
          <p:cNvGraphicFramePr>
            <a:graphicFrameLocks noChangeAspect="1"/>
          </p:cNvGraphicFramePr>
          <p:nvPr/>
        </p:nvGraphicFramePr>
        <p:xfrm>
          <a:off x="3276600" y="4876800"/>
          <a:ext cx="5410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77" name="Equation" r:id="rId13" imgW="2971800" imgH="419100" progId="Equation.DSMT4">
                  <p:embed/>
                </p:oleObj>
              </mc:Choice>
              <mc:Fallback>
                <p:oleObj name="Equation" r:id="rId13" imgW="2971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876800"/>
                        <a:ext cx="54102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228600" y="152400"/>
            <a:ext cx="41120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{C, D}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sinh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luật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: {C}→{D}, {D}→{C}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0" y="1000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228600" y="2343090"/>
            <a:ext cx="403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{D, E}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sinh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luật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: {D}→{E}, {E}→{D}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6810" name="Rectangle 10"/>
          <p:cNvSpPr>
            <a:spLocks noChangeArrowheads="1"/>
          </p:cNvSpPr>
          <p:nvPr/>
        </p:nvSpPr>
        <p:spPr bwMode="auto">
          <a:xfrm>
            <a:off x="0" y="233416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152400" y="4321314"/>
            <a:ext cx="845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{A, B, D}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sinh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luật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: {A}→{B, D}, {A, B}→{D}, {B}→{A, D}, {B, D}→{A}, {D}→{A, B}, {A, D}→B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0" y="4086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6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914400" y="1905000"/>
          <a:ext cx="4953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54" name="Equation" r:id="rId3" imgW="2921000" imgH="419100" progId="Equation.DSMT4">
                  <p:embed/>
                </p:oleObj>
              </mc:Choice>
              <mc:Fallback>
                <p:oleObj name="Equation" r:id="rId3" imgW="2921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05000"/>
                        <a:ext cx="49530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3" name="Object 1"/>
          <p:cNvGraphicFramePr>
            <a:graphicFrameLocks noChangeAspect="1"/>
          </p:cNvGraphicFramePr>
          <p:nvPr/>
        </p:nvGraphicFramePr>
        <p:xfrm>
          <a:off x="914400" y="2667000"/>
          <a:ext cx="5029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55" name="Equation" r:id="rId5" imgW="2971800" imgH="419100" progId="Equation.DSMT4">
                  <p:embed/>
                </p:oleObj>
              </mc:Choice>
              <mc:Fallback>
                <p:oleObj name="Equation" r:id="rId5" imgW="2971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667000"/>
                        <a:ext cx="50292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838200" y="3657600"/>
            <a:ext cx="6324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Các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luật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kết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hợp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mạnh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thu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được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gồm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: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{A}→{B}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{A}→{D}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{B}→{D}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{C}→{D}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{E}→{D}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{A}→{B, D}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{A,B}→{D}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{A, D}→B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1000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9638" name="Object 6"/>
          <p:cNvGraphicFramePr>
            <a:graphicFrameLocks noChangeAspect="1"/>
          </p:cNvGraphicFramePr>
          <p:nvPr/>
        </p:nvGraphicFramePr>
        <p:xfrm>
          <a:off x="914399" y="304800"/>
          <a:ext cx="5486401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56" name="Equation" r:id="rId7" imgW="3035300" imgH="419100" progId="Equation.DSMT4">
                  <p:embed/>
                </p:oleObj>
              </mc:Choice>
              <mc:Fallback>
                <p:oleObj name="Equation" r:id="rId7" imgW="3035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399" y="304800"/>
                        <a:ext cx="5486401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7" name="Object 5"/>
          <p:cNvGraphicFramePr>
            <a:graphicFrameLocks noChangeAspect="1"/>
          </p:cNvGraphicFramePr>
          <p:nvPr/>
        </p:nvGraphicFramePr>
        <p:xfrm>
          <a:off x="914401" y="1143000"/>
          <a:ext cx="5562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57" name="Equation" r:id="rId9" imgW="3035300" imgH="419100" progId="Equation.DSMT4">
                  <p:embed/>
                </p:oleObj>
              </mc:Choice>
              <mc:Fallback>
                <p:oleObj name="Equation" r:id="rId9" imgW="3035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1" y="1143000"/>
                        <a:ext cx="55626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9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228600"/>
            <a:ext cx="861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.4. TÌM TẬP PHỔ BIẾN VỚI GIẢI THUẬT </a:t>
            </a:r>
          </a:p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FP-GROWTH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3370" y="1499056"/>
            <a:ext cx="8534400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u="sng" dirty="0" err="1" smtClean="0">
                <a:solidFill>
                  <a:srgbClr val="0000FF"/>
                </a:solidFill>
              </a:rPr>
              <a:t>Tư</a:t>
            </a:r>
            <a:r>
              <a:rPr lang="en-US" sz="2800" b="1" u="sng" dirty="0" smtClean="0">
                <a:solidFill>
                  <a:srgbClr val="0000FF"/>
                </a:solidFill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</a:rPr>
              <a:t>tưởng</a:t>
            </a:r>
            <a:r>
              <a:rPr lang="en-US" sz="2800" b="1" dirty="0" smtClean="0">
                <a:solidFill>
                  <a:srgbClr val="0000FF"/>
                </a:solidFill>
              </a:rPr>
              <a:t>: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Cho </a:t>
            </a:r>
            <a:r>
              <a:rPr lang="en-US" sz="2800" b="1" dirty="0" err="1" smtClean="0">
                <a:solidFill>
                  <a:srgbClr val="FF0000"/>
                </a:solidFill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phát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hiện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ra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phổ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biến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mà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khởi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tạo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ứng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viên</a:t>
            </a:r>
            <a:r>
              <a:rPr lang="en-US" sz="2800" b="1" dirty="0" smtClean="0">
                <a:solidFill>
                  <a:srgbClr val="0000FF"/>
                </a:solidFill>
              </a:rPr>
              <a:t>.</a:t>
            </a:r>
            <a:endParaRPr lang="en-US" sz="2800" dirty="0" smtClean="0">
              <a:solidFill>
                <a:srgbClr val="0000FF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800" b="1" u="sng" dirty="0" smtClean="0"/>
              <a:t>BƯỚC 1</a:t>
            </a:r>
            <a:r>
              <a:rPr lang="en-US" sz="2800" dirty="0" smtClean="0"/>
              <a:t>: </a:t>
            </a:r>
            <a:r>
              <a:rPr lang="en-US" sz="2800" dirty="0" err="1" smtClean="0"/>
              <a:t>Xây</a:t>
            </a:r>
            <a:r>
              <a:rPr lang="en-US" sz="2800" dirty="0" smtClean="0"/>
              <a:t> </a:t>
            </a:r>
            <a:r>
              <a:rPr lang="en-US" sz="2800" dirty="0" err="1" smtClean="0"/>
              <a:t>dựng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cấu</a:t>
            </a:r>
            <a:r>
              <a:rPr lang="en-US" sz="2800" dirty="0" smtClean="0"/>
              <a:t> </a:t>
            </a:r>
            <a:r>
              <a:rPr lang="en-US" sz="2800" dirty="0" err="1" smtClean="0"/>
              <a:t>trúc</a:t>
            </a:r>
            <a:r>
              <a:rPr lang="en-US" sz="2800" dirty="0" smtClean="0"/>
              <a:t> </a:t>
            </a:r>
            <a:r>
              <a:rPr lang="en-US" sz="2800" dirty="0" err="1" smtClean="0"/>
              <a:t>dữ</a:t>
            </a:r>
            <a:r>
              <a:rPr lang="en-US" sz="2800" dirty="0" smtClean="0"/>
              <a:t> </a:t>
            </a:r>
            <a:r>
              <a:rPr lang="en-US" sz="2800" dirty="0" err="1" smtClean="0"/>
              <a:t>liệu</a:t>
            </a:r>
            <a:r>
              <a:rPr lang="en-US" sz="2800" dirty="0" smtClean="0"/>
              <a:t> </a:t>
            </a:r>
            <a:r>
              <a:rPr lang="en-US" sz="2800" dirty="0" err="1" smtClean="0"/>
              <a:t>thu</a:t>
            </a:r>
            <a:r>
              <a:rPr lang="en-US" sz="2800" dirty="0" smtClean="0"/>
              <a:t> </a:t>
            </a:r>
            <a:r>
              <a:rPr lang="en-US" sz="2800" dirty="0" err="1" smtClean="0"/>
              <a:t>gọn</a:t>
            </a:r>
            <a:r>
              <a:rPr lang="en-US" sz="2800" dirty="0" smtClean="0"/>
              <a:t> </a:t>
            </a:r>
            <a:r>
              <a:rPr lang="en-US" sz="2800" dirty="0" err="1" smtClean="0"/>
              <a:t>gọi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cây</a:t>
            </a:r>
            <a:r>
              <a:rPr lang="en-US" sz="2800" dirty="0" smtClean="0"/>
              <a:t> FP. </a:t>
            </a:r>
            <a:r>
              <a:rPr lang="en-US" sz="2800" dirty="0" err="1" smtClean="0"/>
              <a:t>Bước</a:t>
            </a:r>
            <a:r>
              <a:rPr lang="en-US" sz="2800" dirty="0" smtClean="0"/>
              <a:t> </a:t>
            </a:r>
            <a:r>
              <a:rPr lang="en-US" sz="2800" dirty="0" err="1" smtClean="0"/>
              <a:t>này</a:t>
            </a:r>
            <a:r>
              <a:rPr lang="en-US" sz="2800" dirty="0" smtClean="0"/>
              <a:t> </a:t>
            </a:r>
            <a:r>
              <a:rPr lang="en-US" sz="2800" dirty="0" err="1" smtClean="0"/>
              <a:t>chỉ</a:t>
            </a:r>
            <a:r>
              <a:rPr lang="en-US" sz="2800" dirty="0" smtClean="0"/>
              <a:t> </a:t>
            </a:r>
            <a:r>
              <a:rPr lang="en-US" sz="2800" dirty="0" err="1" smtClean="0"/>
              <a:t>yêu</a:t>
            </a:r>
            <a:r>
              <a:rPr lang="en-US" sz="2800" dirty="0" smtClean="0"/>
              <a:t> </a:t>
            </a:r>
            <a:r>
              <a:rPr lang="en-US" sz="2800" dirty="0" err="1" smtClean="0"/>
              <a:t>cầu</a:t>
            </a:r>
            <a:r>
              <a:rPr lang="en-US" sz="2800" dirty="0" smtClean="0"/>
              <a:t> </a:t>
            </a:r>
            <a:r>
              <a:rPr lang="en-US" sz="2800" dirty="0" err="1" smtClean="0"/>
              <a:t>quét</a:t>
            </a:r>
            <a:r>
              <a:rPr lang="en-US" sz="2800" dirty="0" smtClean="0"/>
              <a:t> CSDL </a:t>
            </a:r>
            <a:r>
              <a:rPr lang="en-US" sz="2800" dirty="0" err="1" smtClean="0"/>
              <a:t>giao</a:t>
            </a:r>
            <a:r>
              <a:rPr lang="en-US" sz="2800" dirty="0" smtClean="0"/>
              <a:t> </a:t>
            </a:r>
            <a:r>
              <a:rPr lang="en-US" sz="2800" dirty="0" err="1" smtClean="0"/>
              <a:t>dịch</a:t>
            </a:r>
            <a:r>
              <a:rPr lang="en-US" sz="2800" dirty="0" smtClean="0"/>
              <a:t> 02 </a:t>
            </a:r>
            <a:r>
              <a:rPr lang="en-US" sz="2800" dirty="0" err="1" smtClean="0"/>
              <a:t>lần</a:t>
            </a:r>
            <a:r>
              <a:rPr lang="en-US" sz="2800" dirty="0" smtClean="0"/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800" b="1" u="sng" dirty="0" smtClean="0"/>
              <a:t>BƯỚC 2</a:t>
            </a:r>
            <a:r>
              <a:rPr lang="en-US" sz="2800" dirty="0" smtClean="0"/>
              <a:t>: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xuất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mục</a:t>
            </a:r>
            <a:r>
              <a:rPr lang="en-US" sz="2800" dirty="0" smtClean="0"/>
              <a:t> </a:t>
            </a:r>
            <a:r>
              <a:rPr lang="en-US" sz="2800" dirty="0" err="1" smtClean="0"/>
              <a:t>phổ</a:t>
            </a:r>
            <a:r>
              <a:rPr lang="en-US" sz="2800" dirty="0" smtClean="0"/>
              <a:t> </a:t>
            </a:r>
            <a:r>
              <a:rPr lang="en-US" sz="2800" dirty="0" err="1" smtClean="0"/>
              <a:t>biến</a:t>
            </a:r>
            <a:r>
              <a:rPr lang="en-US" sz="2800" dirty="0" smtClean="0"/>
              <a:t> </a:t>
            </a:r>
            <a:r>
              <a:rPr lang="en-US" sz="2800" dirty="0" err="1" smtClean="0"/>
              <a:t>dựa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cây</a:t>
            </a:r>
            <a:r>
              <a:rPr lang="en-US" sz="2800" dirty="0" smtClean="0"/>
              <a:t> FP. </a:t>
            </a:r>
            <a:r>
              <a:rPr lang="en-US" sz="2800" dirty="0" err="1" smtClean="0"/>
              <a:t>Thao</a:t>
            </a:r>
            <a:r>
              <a:rPr lang="en-US" sz="2800" dirty="0" smtClean="0"/>
              <a:t> </a:t>
            </a:r>
            <a:r>
              <a:rPr lang="en-US" sz="2800" dirty="0" err="1" smtClean="0"/>
              <a:t>tác</a:t>
            </a:r>
            <a:r>
              <a:rPr lang="en-US" sz="2800" dirty="0" smtClean="0"/>
              <a:t> </a:t>
            </a:r>
            <a:r>
              <a:rPr lang="en-US" sz="2800" dirty="0" err="1" smtClean="0"/>
              <a:t>duyệt</a:t>
            </a:r>
            <a:r>
              <a:rPr lang="en-US" sz="2800" dirty="0" smtClean="0"/>
              <a:t> </a:t>
            </a:r>
            <a:r>
              <a:rPr lang="en-US" sz="2800" dirty="0" err="1" smtClean="0"/>
              <a:t>cây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thực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tại</a:t>
            </a:r>
            <a:r>
              <a:rPr lang="en-US" sz="2800" dirty="0" smtClean="0"/>
              <a:t> </a:t>
            </a:r>
            <a:r>
              <a:rPr lang="en-US" sz="2800" dirty="0" err="1" smtClean="0"/>
              <a:t>bước</a:t>
            </a:r>
            <a:r>
              <a:rPr lang="en-US" sz="2800" dirty="0" smtClean="0"/>
              <a:t> </a:t>
            </a:r>
            <a:r>
              <a:rPr lang="en-US" sz="2800" dirty="0" err="1" smtClean="0"/>
              <a:t>này</a:t>
            </a:r>
            <a:r>
              <a:rPr lang="en-US" sz="2800" dirty="0" smtClean="0"/>
              <a:t>.</a:t>
            </a: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1188720"/>
            <a:ext cx="8642362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320" y="228600"/>
            <a:ext cx="528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BƯỚC 1: XÂY DỰNG CÂY FP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86020" name="Picture 4" descr="http://icons.iconarchive.com/icons/fasticon/freestyle/128/tre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5533"/>
            <a:ext cx="2743200" cy="274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4084" y="6019800"/>
            <a:ext cx="81825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(</a:t>
            </a:r>
            <a:r>
              <a:rPr lang="en-US" i="1" dirty="0" err="1" smtClean="0"/>
              <a:t>Jiawei</a:t>
            </a:r>
            <a:r>
              <a:rPr lang="en-US" i="1" dirty="0" smtClean="0"/>
              <a:t> </a:t>
            </a:r>
            <a:r>
              <a:rPr lang="en-US" i="1" dirty="0"/>
              <a:t>Han and </a:t>
            </a:r>
            <a:r>
              <a:rPr lang="en-US" i="1" dirty="0" err="1"/>
              <a:t>Micheline</a:t>
            </a:r>
            <a:r>
              <a:rPr lang="en-US" i="1" dirty="0"/>
              <a:t> </a:t>
            </a:r>
            <a:r>
              <a:rPr lang="en-US" i="1" dirty="0" err="1"/>
              <a:t>Kamber</a:t>
            </a:r>
            <a:r>
              <a:rPr lang="en-US" i="1" dirty="0"/>
              <a:t>, </a:t>
            </a:r>
            <a:r>
              <a:rPr lang="en-US" b="1" i="1" dirty="0"/>
              <a:t>Data Mining Concepts and </a:t>
            </a:r>
            <a:r>
              <a:rPr lang="en-US" b="1" i="1" dirty="0" smtClean="0"/>
              <a:t>Techniques)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2707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840" y="347133"/>
            <a:ext cx="8652510" cy="5215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800" b="1" dirty="0" err="1" smtClean="0"/>
              <a:t>Quét</a:t>
            </a:r>
            <a:r>
              <a:rPr lang="en-US" sz="2800" b="1" dirty="0" smtClean="0"/>
              <a:t> CSDL </a:t>
            </a:r>
            <a:r>
              <a:rPr lang="en-US" sz="2800" b="1" dirty="0" err="1" smtClean="0"/>
              <a:t>giao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dịch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đếm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xuất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ứng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với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mỗi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mục</a:t>
            </a:r>
            <a:r>
              <a:rPr lang="en-US" sz="2800" b="1" dirty="0" smtClean="0"/>
              <a:t>.</a:t>
            </a: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800" b="1" dirty="0" err="1" smtClean="0"/>
              <a:t>Loại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bỏ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mục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phổ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biến</a:t>
            </a:r>
            <a:r>
              <a:rPr lang="en-US" sz="2800" b="1" dirty="0" smtClean="0"/>
              <a:t>.</a:t>
            </a: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800" b="1" dirty="0" err="1" smtClean="0"/>
              <a:t>Sắp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thứ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tự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mục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trong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mỗi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giao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dịch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theo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thứ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tự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giảm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xuất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hiện</a:t>
            </a:r>
            <a:r>
              <a:rPr lang="en-US" sz="2800" b="1" dirty="0" smtClean="0"/>
              <a:t>.</a:t>
            </a: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800" b="1" dirty="0" err="1" smtClean="0"/>
              <a:t>Mỗi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nút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cây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tương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ứng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với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một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mục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được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gắn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trọng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xuất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hiện</a:t>
            </a:r>
            <a:r>
              <a:rPr lang="en-US" sz="2800" b="1" dirty="0" smtClean="0"/>
              <a:t>.</a:t>
            </a: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800" b="1" dirty="0" err="1" smtClean="0"/>
              <a:t>Giải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thuật</a:t>
            </a:r>
            <a:r>
              <a:rPr lang="en-US" sz="2800" b="1" dirty="0" smtClean="0"/>
              <a:t> FP-Growth </a:t>
            </a:r>
            <a:r>
              <a:rPr lang="en-US" sz="2800" b="1" dirty="0" err="1" smtClean="0"/>
              <a:t>đọc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lượt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từng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giao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dịch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ánh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xạ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tương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ứng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với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mỗi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đường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đi</a:t>
            </a:r>
            <a:r>
              <a:rPr lang="en-US" sz="2800" b="1" dirty="0" smtClean="0"/>
              <a:t> (</a:t>
            </a:r>
            <a:r>
              <a:rPr lang="en-US" sz="2800" b="1" dirty="0" err="1" smtClean="0"/>
              <a:t>xuất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phát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từ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nút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gốc</a:t>
            </a:r>
            <a:r>
              <a:rPr lang="en-US" sz="2800" b="1" dirty="0" smtClean="0"/>
              <a:t>) </a:t>
            </a:r>
            <a:r>
              <a:rPr lang="en-US" sz="2800" b="1" dirty="0" err="1" smtClean="0"/>
              <a:t>trên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cây</a:t>
            </a:r>
            <a:r>
              <a:rPr lang="en-US" sz="2800" b="1" dirty="0" smtClean="0"/>
              <a:t> FP.</a:t>
            </a:r>
          </a:p>
        </p:txBody>
      </p:sp>
    </p:spTree>
    <p:extLst>
      <p:ext uri="{BB962C8B-B14F-4D97-AF65-F5344CB8AC3E}">
        <p14:creationId xmlns:p14="http://schemas.microsoft.com/office/powerpoint/2010/main" val="161619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289560"/>
            <a:ext cx="8686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800" b="1" dirty="0" err="1"/>
              <a:t>Thứ</a:t>
            </a:r>
            <a:r>
              <a:rPr lang="en-US" sz="2800" b="1" dirty="0"/>
              <a:t> </a:t>
            </a:r>
            <a:r>
              <a:rPr lang="en-US" sz="2800" b="1" dirty="0" err="1"/>
              <a:t>tự</a:t>
            </a:r>
            <a:r>
              <a:rPr lang="en-US" sz="2800" b="1" dirty="0"/>
              <a:t> </a:t>
            </a:r>
            <a:r>
              <a:rPr lang="en-US" sz="2800" b="1" dirty="0" err="1"/>
              <a:t>sắp</a:t>
            </a:r>
            <a:r>
              <a:rPr lang="en-US" sz="2800" b="1" dirty="0"/>
              <a:t> </a:t>
            </a:r>
            <a:r>
              <a:rPr lang="en-US" sz="2800" b="1" dirty="0" err="1"/>
              <a:t>xếp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mục</a:t>
            </a:r>
            <a:r>
              <a:rPr lang="en-US" sz="2800" b="1" dirty="0"/>
              <a:t> </a:t>
            </a:r>
            <a:r>
              <a:rPr lang="en-US" sz="2800" b="1" dirty="0" err="1"/>
              <a:t>được</a:t>
            </a:r>
            <a:r>
              <a:rPr lang="en-US" sz="2800" b="1" dirty="0"/>
              <a:t> </a:t>
            </a:r>
            <a:r>
              <a:rPr lang="en-US" sz="2800" b="1" dirty="0" err="1"/>
              <a:t>tuân</a:t>
            </a:r>
            <a:r>
              <a:rPr lang="en-US" sz="2800" b="1" dirty="0"/>
              <a:t> </a:t>
            </a:r>
            <a:r>
              <a:rPr lang="en-US" sz="2800" b="1" dirty="0" err="1"/>
              <a:t>thủ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suốt</a:t>
            </a:r>
            <a:r>
              <a:rPr lang="en-US" sz="2800" b="1" dirty="0"/>
              <a:t> </a:t>
            </a:r>
            <a:r>
              <a:rPr lang="en-US" sz="2800" b="1" dirty="0" err="1"/>
              <a:t>quá</a:t>
            </a:r>
            <a:r>
              <a:rPr lang="en-US" sz="2800" b="1" dirty="0"/>
              <a:t> </a:t>
            </a:r>
            <a:r>
              <a:rPr lang="en-US" sz="2800" b="1" dirty="0" err="1"/>
              <a:t>trình</a:t>
            </a:r>
            <a:r>
              <a:rPr lang="en-US" sz="2800" b="1" dirty="0"/>
              <a:t> </a:t>
            </a:r>
            <a:r>
              <a:rPr lang="en-US" sz="2800" b="1" dirty="0" err="1"/>
              <a:t>xây</a:t>
            </a:r>
            <a:r>
              <a:rPr lang="en-US" sz="2800" b="1" dirty="0"/>
              <a:t> </a:t>
            </a:r>
            <a:r>
              <a:rPr lang="en-US" sz="2800" b="1" dirty="0" err="1"/>
              <a:t>dựng</a:t>
            </a:r>
            <a:r>
              <a:rPr lang="en-US" sz="2800" b="1" dirty="0"/>
              <a:t> </a:t>
            </a:r>
            <a:r>
              <a:rPr lang="en-US" sz="2800" b="1" dirty="0" err="1"/>
              <a:t>cây</a:t>
            </a:r>
            <a:r>
              <a:rPr lang="en-US" sz="2800" b="1" dirty="0"/>
              <a:t> FP. </a:t>
            </a: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đường</a:t>
            </a:r>
            <a:r>
              <a:rPr lang="en-US" sz="2800" b="1" dirty="0"/>
              <a:t> </a:t>
            </a:r>
            <a:r>
              <a:rPr lang="en-US" sz="2800" b="1" dirty="0" err="1"/>
              <a:t>đi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thể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thể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những</a:t>
            </a:r>
            <a:r>
              <a:rPr lang="en-US" sz="2800" b="1" dirty="0"/>
              <a:t> </a:t>
            </a:r>
            <a:r>
              <a:rPr lang="en-US" sz="2800" b="1" dirty="0" err="1"/>
              <a:t>đoạn</a:t>
            </a:r>
            <a:r>
              <a:rPr lang="en-US" sz="2800" b="1" dirty="0"/>
              <a:t> </a:t>
            </a:r>
            <a:r>
              <a:rPr lang="en-US" sz="2800" b="1" dirty="0" err="1"/>
              <a:t>trùng</a:t>
            </a:r>
            <a:r>
              <a:rPr lang="en-US" sz="2800" b="1" dirty="0"/>
              <a:t> </a:t>
            </a:r>
            <a:r>
              <a:rPr lang="en-US" sz="2800" b="1" dirty="0" err="1"/>
              <a:t>nhau</a:t>
            </a:r>
            <a:r>
              <a:rPr lang="en-US" sz="2800" b="1" dirty="0"/>
              <a:t> do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giao</a:t>
            </a:r>
            <a:r>
              <a:rPr lang="en-US" sz="2800" b="1" dirty="0"/>
              <a:t> </a:t>
            </a:r>
            <a:r>
              <a:rPr lang="en-US" sz="2800" b="1" dirty="0" err="1"/>
              <a:t>dịch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phần</a:t>
            </a:r>
            <a:r>
              <a:rPr lang="en-US" sz="2800" b="1" dirty="0"/>
              <a:t> </a:t>
            </a:r>
            <a:r>
              <a:rPr lang="en-US" sz="2800" b="1" dirty="0" err="1"/>
              <a:t>tử</a:t>
            </a:r>
            <a:r>
              <a:rPr lang="en-US" sz="2800" b="1" dirty="0"/>
              <a:t> </a:t>
            </a:r>
            <a:r>
              <a:rPr lang="en-US" sz="2800" b="1" dirty="0" err="1"/>
              <a:t>chung</a:t>
            </a:r>
            <a:r>
              <a:rPr lang="en-US" sz="2800" b="1" dirty="0"/>
              <a:t> (</a:t>
            </a:r>
            <a:r>
              <a:rPr lang="en-US" sz="2800" b="1" dirty="0" err="1"/>
              <a:t>chung</a:t>
            </a:r>
            <a:r>
              <a:rPr lang="en-US" sz="2800" b="1" dirty="0"/>
              <a:t> </a:t>
            </a:r>
            <a:r>
              <a:rPr lang="en-US" sz="2800" b="1" dirty="0" err="1"/>
              <a:t>tiền</a:t>
            </a:r>
            <a:r>
              <a:rPr lang="en-US" sz="2800" b="1" dirty="0"/>
              <a:t> </a:t>
            </a:r>
            <a:r>
              <a:rPr lang="en-US" sz="2800" b="1" dirty="0" err="1"/>
              <a:t>tố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dãy</a:t>
            </a:r>
            <a:r>
              <a:rPr lang="en-US" sz="2800" b="1" dirty="0"/>
              <a:t>). </a:t>
            </a:r>
            <a:r>
              <a:rPr lang="en-US" sz="2800" b="1" dirty="0" err="1"/>
              <a:t>Mỗi</a:t>
            </a:r>
            <a:r>
              <a:rPr lang="en-US" sz="2800" b="1" dirty="0"/>
              <a:t> </a:t>
            </a:r>
            <a:r>
              <a:rPr lang="en-US" sz="2800" b="1" dirty="0" err="1"/>
              <a:t>lần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phần</a:t>
            </a:r>
            <a:r>
              <a:rPr lang="en-US" sz="2800" b="1" dirty="0"/>
              <a:t> </a:t>
            </a:r>
            <a:r>
              <a:rPr lang="en-US" sz="2800" b="1" dirty="0" err="1"/>
              <a:t>tử</a:t>
            </a:r>
            <a:r>
              <a:rPr lang="en-US" sz="2800" b="1" dirty="0"/>
              <a:t> </a:t>
            </a:r>
            <a:r>
              <a:rPr lang="en-US" sz="2800" b="1" dirty="0" err="1"/>
              <a:t>trùng</a:t>
            </a:r>
            <a:r>
              <a:rPr lang="en-US" sz="2800" b="1" dirty="0"/>
              <a:t> </a:t>
            </a:r>
            <a:r>
              <a:rPr lang="en-US" sz="2800" b="1" dirty="0" err="1"/>
              <a:t>thì</a:t>
            </a:r>
            <a:r>
              <a:rPr lang="en-US" sz="2800" b="1" dirty="0"/>
              <a:t> </a:t>
            </a:r>
            <a:r>
              <a:rPr lang="en-US" sz="2800" b="1" dirty="0" err="1" smtClean="0"/>
              <a:t>trọng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đỉnh</a:t>
            </a:r>
            <a:r>
              <a:rPr lang="en-US" sz="2800" b="1" dirty="0" smtClean="0"/>
              <a:t> ở </a:t>
            </a:r>
            <a:r>
              <a:rPr lang="en-US" sz="2800" b="1" dirty="0" err="1" smtClean="0"/>
              <a:t>vị</a:t>
            </a:r>
            <a:r>
              <a:rPr lang="en-US" sz="2800" b="1" dirty="0" smtClean="0"/>
              <a:t> </a:t>
            </a:r>
            <a:r>
              <a:rPr lang="en-US" sz="2800" b="1" dirty="0" err="1"/>
              <a:t>trí</a:t>
            </a:r>
            <a:r>
              <a:rPr lang="en-US" sz="2800" b="1" dirty="0"/>
              <a:t> </a:t>
            </a:r>
            <a:r>
              <a:rPr lang="en-US" sz="2800" b="1" dirty="0" err="1"/>
              <a:t>trùng</a:t>
            </a:r>
            <a:r>
              <a:rPr lang="en-US" sz="2800" b="1" dirty="0"/>
              <a:t> </a:t>
            </a:r>
            <a:r>
              <a:rPr lang="en-US" sz="2800" b="1" dirty="0" err="1"/>
              <a:t>được</a:t>
            </a:r>
            <a:r>
              <a:rPr lang="en-US" sz="2800" b="1" dirty="0"/>
              <a:t> </a:t>
            </a:r>
            <a:r>
              <a:rPr lang="en-US" sz="2800" b="1" dirty="0" err="1"/>
              <a:t>tăng</a:t>
            </a:r>
            <a:r>
              <a:rPr lang="en-US" sz="2800" b="1" dirty="0"/>
              <a:t> </a:t>
            </a:r>
            <a:r>
              <a:rPr lang="en-US" sz="2800" b="1" dirty="0" err="1"/>
              <a:t>lên</a:t>
            </a:r>
            <a:r>
              <a:rPr lang="en-US" sz="2800" b="1" dirty="0"/>
              <a:t> 1.</a:t>
            </a: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800" b="1" dirty="0"/>
              <a:t>Con </a:t>
            </a:r>
            <a:r>
              <a:rPr lang="en-US" sz="2800" b="1" dirty="0" err="1"/>
              <a:t>trỏ</a:t>
            </a:r>
            <a:r>
              <a:rPr lang="en-US" sz="2800" b="1" dirty="0"/>
              <a:t> </a:t>
            </a:r>
            <a:r>
              <a:rPr lang="en-US" sz="2800" b="1" dirty="0" err="1"/>
              <a:t>được</a:t>
            </a:r>
            <a:r>
              <a:rPr lang="en-US" sz="2800" b="1" dirty="0"/>
              <a:t> </a:t>
            </a:r>
            <a:r>
              <a:rPr lang="en-US" sz="2800" b="1" dirty="0" err="1"/>
              <a:t>sử</a:t>
            </a:r>
            <a:r>
              <a:rPr lang="en-US" sz="2800" b="1" dirty="0"/>
              <a:t> </a:t>
            </a:r>
            <a:r>
              <a:rPr lang="en-US" sz="2800" b="1" dirty="0" err="1"/>
              <a:t>dụng</a:t>
            </a:r>
            <a:r>
              <a:rPr lang="en-US" sz="2800" b="1" dirty="0"/>
              <a:t> </a:t>
            </a:r>
            <a:r>
              <a:rPr lang="en-US" sz="2800" b="1" dirty="0" err="1"/>
              <a:t>để</a:t>
            </a:r>
            <a:r>
              <a:rPr lang="en-US" sz="2800" b="1" dirty="0"/>
              <a:t> </a:t>
            </a:r>
            <a:r>
              <a:rPr lang="en-US" sz="2800" b="1" dirty="0" err="1"/>
              <a:t>duy</a:t>
            </a:r>
            <a:r>
              <a:rPr lang="en-US" sz="2800" b="1" dirty="0"/>
              <a:t> </a:t>
            </a:r>
            <a:r>
              <a:rPr lang="en-US" sz="2800" b="1" dirty="0" err="1"/>
              <a:t>trì</a:t>
            </a:r>
            <a:r>
              <a:rPr lang="en-US" sz="2800" b="1" dirty="0"/>
              <a:t> </a:t>
            </a:r>
            <a:r>
              <a:rPr lang="en-US" sz="2800" b="1" dirty="0" err="1"/>
              <a:t>danh</a:t>
            </a:r>
            <a:r>
              <a:rPr lang="en-US" sz="2800" b="1" dirty="0"/>
              <a:t> </a:t>
            </a:r>
            <a:r>
              <a:rPr lang="en-US" sz="2800" b="1" dirty="0" err="1"/>
              <a:t>sách</a:t>
            </a:r>
            <a:r>
              <a:rPr lang="en-US" sz="2800" b="1" dirty="0"/>
              <a:t> </a:t>
            </a:r>
            <a:r>
              <a:rPr lang="en-US" sz="2800" b="1" dirty="0" err="1"/>
              <a:t>kết</a:t>
            </a:r>
            <a:r>
              <a:rPr lang="en-US" sz="2800" b="1" dirty="0"/>
              <a:t> </a:t>
            </a:r>
            <a:r>
              <a:rPr lang="en-US" sz="2800" b="1" dirty="0" err="1"/>
              <a:t>nối</a:t>
            </a:r>
            <a:r>
              <a:rPr lang="en-US" sz="2800" b="1" dirty="0"/>
              <a:t> </a:t>
            </a:r>
            <a:r>
              <a:rPr lang="en-US" sz="2800" b="1" dirty="0" err="1"/>
              <a:t>đơn</a:t>
            </a:r>
            <a:r>
              <a:rPr lang="en-US" sz="2800" b="1" dirty="0"/>
              <a:t> </a:t>
            </a:r>
            <a:r>
              <a:rPr lang="en-US" sz="2800" b="1" dirty="0" err="1"/>
              <a:t>giữa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nút</a:t>
            </a:r>
            <a:r>
              <a:rPr lang="en-US" sz="2800" b="1" dirty="0"/>
              <a:t> </a:t>
            </a:r>
            <a:r>
              <a:rPr lang="en-US" sz="2800" b="1" dirty="0" err="1"/>
              <a:t>đại</a:t>
            </a:r>
            <a:r>
              <a:rPr lang="en-US" sz="2800" b="1" dirty="0"/>
              <a:t> </a:t>
            </a:r>
            <a:r>
              <a:rPr lang="en-US" sz="2800" b="1" dirty="0" err="1"/>
              <a:t>diện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cùng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mục</a:t>
            </a:r>
            <a:r>
              <a:rPr 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417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FF104-FD7F-4644-AE46-AB8DE0A52DD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609600" y="304800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.1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MỘT SỐ KHÁI NIỆM CƠ BẢN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914400"/>
            <a:ext cx="8077200" cy="28956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.1.1.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Khái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niệm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mục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(item)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mục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(item set)</a:t>
            </a:r>
          </a:p>
          <a:p>
            <a:pPr lvl="0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Cho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gồm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tượng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I = {I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I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I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,…, I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},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phần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tử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∈ I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gọi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mục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(item).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bất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X ⊆ I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gọi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mục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(item set).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Cho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 = {T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T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,…, T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},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phần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tử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j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∈ 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gọi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giao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dịch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(transaction)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j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⊆ I).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gọi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sở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giao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dịch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(transaction database).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giao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dịch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hiệu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|D|.</a:t>
            </a:r>
          </a:p>
          <a:p>
            <a:pPr algn="just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04800" y="3733800"/>
            <a:ext cx="8305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Ví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dụ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:  I = {A, B, C, D, E, F},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X = {A, D, E}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là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một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tập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mục</a:t>
            </a:r>
            <a:r>
              <a:rPr lang="en-US" sz="2000" b="1" dirty="0" smtClean="0">
                <a:ea typeface="Calibri" pitchFamily="34" charset="0"/>
                <a:cs typeface="Arial" pitchFamily="34" charset="0"/>
              </a:rPr>
              <a:t>.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Một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cơ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sở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dữ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liệu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giao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dịch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D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gồm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các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tập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con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j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khác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nhau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của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I: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828800" y="4953000"/>
          <a:ext cx="1828800" cy="1447800"/>
        </p:xfrm>
        <a:graphic>
          <a:graphicData uri="http://schemas.openxmlformats.org/drawingml/2006/table">
            <a:tbl>
              <a:tblPr/>
              <a:tblGrid>
                <a:gridCol w="429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9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56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US" sz="1400" b="1" baseline="-25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n-US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{A, B, C, D}</a:t>
                      </a:r>
                      <a:endParaRPr lang="en-US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US" sz="1400" b="1" baseline="-25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{A, C, E}</a:t>
                      </a:r>
                      <a:endParaRPr lang="en-US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US" sz="1400" b="1" baseline="-25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en-US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{A, E}</a:t>
                      </a:r>
                      <a:endParaRPr lang="en-US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US" sz="1400" b="1" baseline="-25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en-US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{A, E, F}</a:t>
                      </a:r>
                      <a:endParaRPr lang="en-US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US" sz="1400" b="1" baseline="-25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en-US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{A, B, C, E, F} </a:t>
                      </a:r>
                      <a:endParaRPr lang="en-US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20" y="228600"/>
            <a:ext cx="5288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BƯỚC 2: SINH TẬP PHỔ BIẾN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(</a:t>
            </a:r>
            <a:r>
              <a:rPr lang="en-US" sz="2800" b="1" dirty="0" err="1" smtClean="0">
                <a:solidFill>
                  <a:srgbClr val="0000FF"/>
                </a:solidFill>
              </a:rPr>
              <a:t>duyệt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cây</a:t>
            </a:r>
            <a:r>
              <a:rPr lang="en-US" sz="2800" b="1" dirty="0" smtClean="0">
                <a:solidFill>
                  <a:srgbClr val="0000FF"/>
                </a:solidFill>
              </a:rPr>
              <a:t> FP)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3" y="1371600"/>
            <a:ext cx="8773478" cy="244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6" name="Picture 6" descr="C:\Users\THINH\AppData\Local\Microsoft\Windows\Temporary Internet Files\Content.IE5\FSAFIC24\MP90043876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62400"/>
            <a:ext cx="4191000" cy="253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843" y="3962400"/>
            <a:ext cx="81825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(</a:t>
            </a:r>
            <a:r>
              <a:rPr lang="en-US" i="1" dirty="0" err="1" smtClean="0"/>
              <a:t>Jiawei</a:t>
            </a:r>
            <a:r>
              <a:rPr lang="en-US" i="1" dirty="0" smtClean="0"/>
              <a:t> </a:t>
            </a:r>
            <a:r>
              <a:rPr lang="en-US" i="1" dirty="0"/>
              <a:t>Han and </a:t>
            </a:r>
            <a:r>
              <a:rPr lang="en-US" i="1" dirty="0" err="1"/>
              <a:t>Micheline</a:t>
            </a:r>
            <a:r>
              <a:rPr lang="en-US" i="1" dirty="0"/>
              <a:t> </a:t>
            </a:r>
            <a:r>
              <a:rPr lang="en-US" i="1" dirty="0" err="1"/>
              <a:t>Kamber</a:t>
            </a:r>
            <a:r>
              <a:rPr lang="en-US" i="1" dirty="0"/>
              <a:t>, </a:t>
            </a:r>
            <a:r>
              <a:rPr lang="en-US" b="1" i="1" dirty="0"/>
              <a:t>Data Mining Concepts and </a:t>
            </a:r>
            <a:r>
              <a:rPr lang="en-US" b="1" i="1" dirty="0" smtClean="0"/>
              <a:t>Techniques)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0470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228600"/>
            <a:ext cx="8686800" cy="633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b="1" dirty="0" err="1" smtClean="0"/>
              <a:t>Ứng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với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mỗi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mục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phổ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biến</a:t>
            </a:r>
            <a:r>
              <a:rPr lang="en-US" sz="2600" b="1" dirty="0" smtClean="0"/>
              <a:t> I</a:t>
            </a:r>
            <a:r>
              <a:rPr lang="en-US" sz="2600" b="1" baseline="-25000" dirty="0" smtClean="0"/>
              <a:t>i</a:t>
            </a:r>
            <a:r>
              <a:rPr lang="en-US" sz="2600" b="1" dirty="0" smtClean="0"/>
              <a:t>:</a:t>
            </a: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600" b="1" dirty="0" smtClean="0"/>
              <a:t> </a:t>
            </a:r>
            <a:r>
              <a:rPr lang="en-US" sz="2600" b="1" dirty="0" err="1" smtClean="0"/>
              <a:t>Xây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dựng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tập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các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cơ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sở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mẫu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có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điều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kiện</a:t>
            </a:r>
            <a:r>
              <a:rPr lang="en-US" sz="2600" b="1" dirty="0" smtClean="0"/>
              <a:t> (conditional pattern base). </a:t>
            </a:r>
            <a:r>
              <a:rPr lang="en-US" sz="2600" b="1" dirty="0" err="1" smtClean="0"/>
              <a:t>Mỗi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mẫu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có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điều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kiện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là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một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đường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đi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nối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từ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đỉnh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gốc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tới</a:t>
            </a:r>
            <a:r>
              <a:rPr lang="en-US" sz="2600" b="1" dirty="0" smtClean="0"/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đỉnh</a:t>
            </a:r>
            <a:r>
              <a:rPr lang="en-US" sz="2600" b="1" dirty="0" smtClean="0">
                <a:solidFill>
                  <a:srgbClr val="FF0000"/>
                </a:solidFill>
              </a:rPr>
              <a:t> cha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kề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với</a:t>
            </a:r>
            <a:r>
              <a:rPr lang="en-US" sz="2600" b="1" dirty="0" smtClean="0"/>
              <a:t> </a:t>
            </a:r>
            <a:r>
              <a:rPr lang="en-US" sz="2600" b="1" dirty="0" err="1" smtClean="0">
                <a:solidFill>
                  <a:srgbClr val="0000FF"/>
                </a:solidFill>
              </a:rPr>
              <a:t>đỉnh</a:t>
            </a:r>
            <a:r>
              <a:rPr lang="en-US" sz="2600" b="1" dirty="0" smtClean="0">
                <a:solidFill>
                  <a:srgbClr val="0000FF"/>
                </a:solidFill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</a:rPr>
              <a:t>có</a:t>
            </a:r>
            <a:r>
              <a:rPr lang="en-US" sz="2600" b="1" dirty="0" smtClean="0">
                <a:solidFill>
                  <a:srgbClr val="0000FF"/>
                </a:solidFill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</a:rPr>
              <a:t>chứa</a:t>
            </a:r>
            <a:r>
              <a:rPr lang="en-US" sz="2600" b="1" dirty="0" smtClean="0">
                <a:solidFill>
                  <a:srgbClr val="0000FF"/>
                </a:solidFill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</a:rPr>
              <a:t>mục</a:t>
            </a:r>
            <a:r>
              <a:rPr lang="en-US" sz="2600" b="1" dirty="0" smtClean="0">
                <a:solidFill>
                  <a:srgbClr val="0000FF"/>
                </a:solidFill>
              </a:rPr>
              <a:t> I</a:t>
            </a:r>
            <a:r>
              <a:rPr lang="en-US" sz="2600" b="1" baseline="-25000" dirty="0" smtClean="0">
                <a:solidFill>
                  <a:srgbClr val="0000FF"/>
                </a:solidFill>
              </a:rPr>
              <a:t>i</a:t>
            </a:r>
            <a:r>
              <a:rPr lang="en-US" sz="2600" b="1" dirty="0" smtClean="0"/>
              <a:t>. </a:t>
            </a:r>
            <a:r>
              <a:rPr lang="en-US" sz="2600" b="1" dirty="0" err="1" smtClean="0"/>
              <a:t>Mỗi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mẫu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được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gán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trọng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số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bằng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với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trọng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số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của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đỉnh</a:t>
            </a:r>
            <a:r>
              <a:rPr lang="en-US" sz="2600" b="1" dirty="0" smtClean="0"/>
              <a:t> </a:t>
            </a:r>
            <a:r>
              <a:rPr lang="en-US" sz="2600" b="1" dirty="0" err="1" smtClean="0">
                <a:solidFill>
                  <a:srgbClr val="0000FF"/>
                </a:solidFill>
              </a:rPr>
              <a:t>có</a:t>
            </a:r>
            <a:r>
              <a:rPr lang="en-US" sz="2600" b="1" dirty="0" smtClean="0">
                <a:solidFill>
                  <a:srgbClr val="0000FF"/>
                </a:solidFill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</a:rPr>
              <a:t>chứa</a:t>
            </a:r>
            <a:r>
              <a:rPr lang="en-US" sz="2600" b="1" dirty="0" smtClean="0">
                <a:solidFill>
                  <a:srgbClr val="0000FF"/>
                </a:solidFill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</a:rPr>
              <a:t>mẫu</a:t>
            </a:r>
            <a:r>
              <a:rPr lang="en-US" sz="2600" b="1" dirty="0" smtClean="0">
                <a:solidFill>
                  <a:srgbClr val="0000FF"/>
                </a:solidFill>
              </a:rPr>
              <a:t> I</a:t>
            </a:r>
            <a:r>
              <a:rPr lang="en-US" sz="2600" b="1" baseline="-25000" dirty="0" smtClean="0">
                <a:solidFill>
                  <a:srgbClr val="0000FF"/>
                </a:solidFill>
              </a:rPr>
              <a:t>i</a:t>
            </a:r>
            <a:r>
              <a:rPr lang="en-US" sz="2600" b="1" dirty="0" smtClean="0"/>
              <a:t> ở </a:t>
            </a:r>
            <a:r>
              <a:rPr lang="en-US" sz="2600" b="1" dirty="0" err="1" smtClean="0"/>
              <a:t>cuối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đường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đi</a:t>
            </a:r>
            <a:r>
              <a:rPr lang="en-US" sz="2600" b="1" dirty="0" smtClean="0"/>
              <a:t>.</a:t>
            </a: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600" b="1" dirty="0" err="1" smtClean="0"/>
              <a:t>Xây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dựng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cây</a:t>
            </a:r>
            <a:r>
              <a:rPr lang="en-US" sz="2600" b="1" dirty="0" smtClean="0"/>
              <a:t> FP </a:t>
            </a:r>
            <a:r>
              <a:rPr lang="en-US" sz="2600" b="1" dirty="0" err="1" smtClean="0"/>
              <a:t>có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điều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kiện</a:t>
            </a:r>
            <a:r>
              <a:rPr lang="en-US" sz="2600" b="1" dirty="0" smtClean="0"/>
              <a:t> (conditional FP-tree) </a:t>
            </a:r>
            <a:r>
              <a:rPr lang="en-US" sz="2600" b="1" dirty="0" err="1" smtClean="0"/>
              <a:t>dựa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trên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việc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kết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hợp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các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mẫu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có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chung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tiền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tố</a:t>
            </a:r>
            <a:r>
              <a:rPr lang="en-US" sz="2600" b="1" dirty="0" smtClean="0"/>
              <a:t> (</a:t>
            </a:r>
            <a:r>
              <a:rPr lang="en-US" sz="2600" b="1" dirty="0" err="1" smtClean="0"/>
              <a:t>nếu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có</a:t>
            </a:r>
            <a:r>
              <a:rPr lang="en-US" sz="2600" b="1" dirty="0" smtClean="0"/>
              <a:t>). </a:t>
            </a:r>
            <a:r>
              <a:rPr lang="en-US" sz="2600" b="1" dirty="0" err="1" smtClean="0"/>
              <a:t>Khi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đó</a:t>
            </a:r>
            <a:r>
              <a:rPr lang="en-US" sz="2600" b="1" dirty="0" smtClean="0"/>
              <a:t> </a:t>
            </a:r>
            <a:r>
              <a:rPr lang="en-US" sz="2600" b="1" dirty="0" err="1"/>
              <a:t>t</a:t>
            </a:r>
            <a:r>
              <a:rPr lang="en-US" sz="2600" b="1" dirty="0" err="1" smtClean="0"/>
              <a:t>rọng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số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ứng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với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mỗi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đỉnh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là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tổng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các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trọng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số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được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ghép</a:t>
            </a:r>
            <a:r>
              <a:rPr lang="en-US" sz="2600" b="1" dirty="0" smtClean="0"/>
              <a:t>.</a:t>
            </a: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600" b="1" dirty="0" err="1" smtClean="0"/>
              <a:t>Duyệt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cây</a:t>
            </a:r>
            <a:r>
              <a:rPr lang="en-US" sz="2600" b="1" dirty="0" smtClean="0"/>
              <a:t> FP </a:t>
            </a:r>
            <a:r>
              <a:rPr lang="en-US" sz="2600" b="1" dirty="0" err="1" smtClean="0"/>
              <a:t>có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điều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kiện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để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sinh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các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tập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phổ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biến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có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hậu</a:t>
            </a:r>
            <a:r>
              <a:rPr lang="en-US" sz="2600" b="1" dirty="0"/>
              <a:t> </a:t>
            </a:r>
            <a:r>
              <a:rPr lang="en-US" sz="2600" b="1" dirty="0" err="1" smtClean="0"/>
              <a:t>tố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là</a:t>
            </a:r>
            <a:r>
              <a:rPr lang="en-US" sz="2600" b="1" dirty="0" smtClean="0"/>
              <a:t> I</a:t>
            </a:r>
            <a:r>
              <a:rPr lang="en-US" sz="2600" b="1" baseline="-25000" dirty="0" smtClean="0"/>
              <a:t>i</a:t>
            </a:r>
            <a:r>
              <a:rPr lang="en-US" sz="26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468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2095500" y="728365"/>
            <a:ext cx="4953000" cy="22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eaLnBrk="0" hangingPunct="0">
              <a:lnSpc>
                <a:spcPct val="40000"/>
              </a:lnSpc>
              <a:spcBef>
                <a:spcPct val="50000"/>
              </a:spcBef>
            </a:pPr>
            <a:endParaRPr lang="en-US" altLang="zh-CN" sz="2400" i="1" u="sng" dirty="0">
              <a:latin typeface="Times New Roman" pitchFamily="18" charset="0"/>
            </a:endParaRPr>
          </a:p>
          <a:p>
            <a:pPr marL="457200" indent="-457200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altLang="zh-CN" sz="2400" i="1" u="sng" dirty="0">
                <a:latin typeface="Times New Roman" pitchFamily="18" charset="0"/>
              </a:rPr>
              <a:t>TID		Items bought	  	</a:t>
            </a:r>
          </a:p>
          <a:p>
            <a:pPr marL="457200" indent="-457200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altLang="zh-CN" sz="2400" dirty="0">
                <a:latin typeface="Times New Roman" pitchFamily="18" charset="0"/>
              </a:rPr>
              <a:t>100		{</a:t>
            </a:r>
            <a:r>
              <a:rPr lang="en-US" altLang="zh-CN" sz="2400" i="1" dirty="0">
                <a:latin typeface="Times New Roman" pitchFamily="18" charset="0"/>
              </a:rPr>
              <a:t>f, a, c, d, g, i, m, p</a:t>
            </a:r>
            <a:r>
              <a:rPr lang="en-US" altLang="zh-CN" sz="2400" dirty="0">
                <a:latin typeface="Times New Roman" pitchFamily="18" charset="0"/>
              </a:rPr>
              <a:t>}</a:t>
            </a:r>
            <a:r>
              <a:rPr lang="en-US" altLang="zh-CN" sz="2400" i="1" dirty="0">
                <a:latin typeface="Times New Roman" pitchFamily="18" charset="0"/>
              </a:rPr>
              <a:t>	</a:t>
            </a:r>
            <a:endParaRPr lang="en-US" altLang="zh-CN" sz="2400" dirty="0">
              <a:latin typeface="Times New Roman" pitchFamily="18" charset="0"/>
            </a:endParaRPr>
          </a:p>
          <a:p>
            <a:pPr marL="457200" indent="-457200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altLang="zh-CN" sz="2400" dirty="0">
                <a:latin typeface="Times New Roman" pitchFamily="18" charset="0"/>
              </a:rPr>
              <a:t>200		{</a:t>
            </a:r>
            <a:r>
              <a:rPr lang="en-US" altLang="zh-CN" sz="2400" i="1" dirty="0">
                <a:latin typeface="Times New Roman" pitchFamily="18" charset="0"/>
              </a:rPr>
              <a:t>a, b, c, f, l, m, o</a:t>
            </a:r>
            <a:r>
              <a:rPr lang="en-US" altLang="zh-CN" sz="2400" dirty="0">
                <a:latin typeface="Times New Roman" pitchFamily="18" charset="0"/>
              </a:rPr>
              <a:t>}</a:t>
            </a:r>
            <a:r>
              <a:rPr lang="en-US" altLang="zh-CN" sz="2400" i="1" dirty="0">
                <a:latin typeface="Times New Roman" pitchFamily="18" charset="0"/>
              </a:rPr>
              <a:t>	</a:t>
            </a:r>
            <a:endParaRPr lang="en-US" altLang="zh-CN" sz="2400" dirty="0" smtClean="0">
              <a:latin typeface="Times New Roman" pitchFamily="18" charset="0"/>
            </a:endParaRPr>
          </a:p>
          <a:p>
            <a:pPr marL="457200" indent="-457200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altLang="zh-CN" sz="2400" dirty="0" smtClean="0">
                <a:latin typeface="Times New Roman" pitchFamily="18" charset="0"/>
              </a:rPr>
              <a:t>300	</a:t>
            </a:r>
            <a:r>
              <a:rPr lang="en-US" altLang="zh-CN" sz="2400" i="1" dirty="0" smtClean="0">
                <a:latin typeface="Times New Roman" pitchFamily="18" charset="0"/>
              </a:rPr>
              <a:t> 	</a:t>
            </a:r>
            <a:r>
              <a:rPr lang="en-US" altLang="zh-CN" sz="2400" dirty="0" smtClean="0">
                <a:latin typeface="Times New Roman" pitchFamily="18" charset="0"/>
              </a:rPr>
              <a:t>{</a:t>
            </a:r>
            <a:r>
              <a:rPr lang="en-US" altLang="zh-CN" sz="2400" i="1" dirty="0" smtClean="0">
                <a:latin typeface="Times New Roman" pitchFamily="18" charset="0"/>
              </a:rPr>
              <a:t>b, f, h, j, o</a:t>
            </a:r>
            <a:r>
              <a:rPr lang="en-US" altLang="zh-CN" sz="2400" dirty="0" smtClean="0">
                <a:latin typeface="Times New Roman" pitchFamily="18" charset="0"/>
              </a:rPr>
              <a:t>}</a:t>
            </a:r>
            <a:r>
              <a:rPr lang="en-US" altLang="zh-CN" sz="2400" i="1" dirty="0" smtClean="0">
                <a:latin typeface="Times New Roman" pitchFamily="18" charset="0"/>
              </a:rPr>
              <a:t>		</a:t>
            </a:r>
            <a:endParaRPr lang="en-US" altLang="zh-CN" sz="2400" dirty="0" smtClean="0">
              <a:latin typeface="Times New Roman" pitchFamily="18" charset="0"/>
            </a:endParaRPr>
          </a:p>
          <a:p>
            <a:pPr marL="457200" indent="-457200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altLang="zh-CN" sz="2400" dirty="0" smtClean="0">
                <a:latin typeface="Times New Roman" pitchFamily="18" charset="0"/>
              </a:rPr>
              <a:t>400</a:t>
            </a:r>
            <a:r>
              <a:rPr lang="en-US" altLang="zh-CN" sz="2400" dirty="0">
                <a:latin typeface="Times New Roman" pitchFamily="18" charset="0"/>
              </a:rPr>
              <a:t>	</a:t>
            </a:r>
            <a:r>
              <a:rPr lang="en-US" altLang="zh-CN" sz="2400" i="1" dirty="0">
                <a:latin typeface="Times New Roman" pitchFamily="18" charset="0"/>
              </a:rPr>
              <a:t> 	</a:t>
            </a:r>
            <a:r>
              <a:rPr lang="en-US" altLang="zh-CN" sz="2400" dirty="0">
                <a:latin typeface="Times New Roman" pitchFamily="18" charset="0"/>
              </a:rPr>
              <a:t>{</a:t>
            </a:r>
            <a:r>
              <a:rPr lang="en-US" altLang="zh-CN" sz="2400" i="1" dirty="0">
                <a:latin typeface="Times New Roman" pitchFamily="18" charset="0"/>
              </a:rPr>
              <a:t>b, c, k, s, p</a:t>
            </a:r>
            <a:r>
              <a:rPr lang="en-US" altLang="zh-CN" sz="2400" dirty="0">
                <a:latin typeface="Times New Roman" pitchFamily="18" charset="0"/>
              </a:rPr>
              <a:t>}</a:t>
            </a:r>
            <a:r>
              <a:rPr lang="en-US" altLang="zh-CN" sz="2400" i="1" dirty="0">
                <a:latin typeface="Times New Roman" pitchFamily="18" charset="0"/>
              </a:rPr>
              <a:t>		</a:t>
            </a:r>
            <a:endParaRPr lang="en-US" altLang="zh-CN" sz="2400" dirty="0">
              <a:latin typeface="Times New Roman" pitchFamily="18" charset="0"/>
            </a:endParaRPr>
          </a:p>
          <a:p>
            <a:pPr marL="457200" indent="-457200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altLang="zh-CN" sz="2400" dirty="0" smtClean="0">
                <a:latin typeface="Times New Roman" pitchFamily="18" charset="0"/>
              </a:rPr>
              <a:t>500</a:t>
            </a:r>
            <a:r>
              <a:rPr lang="en-US" altLang="zh-CN" sz="2400" i="1" dirty="0" smtClean="0">
                <a:latin typeface="Times New Roman" pitchFamily="18" charset="0"/>
              </a:rPr>
              <a:t>	 	</a:t>
            </a:r>
            <a:r>
              <a:rPr lang="en-US" altLang="zh-CN" sz="2400" dirty="0" smtClean="0">
                <a:latin typeface="Times New Roman" pitchFamily="18" charset="0"/>
              </a:rPr>
              <a:t>{</a:t>
            </a:r>
            <a:r>
              <a:rPr lang="en-US" altLang="zh-CN" sz="2400" i="1" dirty="0">
                <a:latin typeface="Times New Roman" pitchFamily="18" charset="0"/>
              </a:rPr>
              <a:t>a, f, c, e, l, p, m, n</a:t>
            </a:r>
            <a:r>
              <a:rPr lang="en-US" altLang="zh-CN" sz="2400" dirty="0" smtClean="0">
                <a:latin typeface="Times New Roman" pitchFamily="18" charset="0"/>
              </a:rPr>
              <a:t>}</a:t>
            </a:r>
            <a:r>
              <a:rPr lang="en-US" altLang="zh-CN" sz="2400" i="1" dirty="0">
                <a:latin typeface="Times New Roman" pitchFamily="18" charset="0"/>
              </a:rPr>
              <a:t>	</a:t>
            </a:r>
            <a:endParaRPr lang="en-US" altLang="zh-CN" sz="2400" dirty="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286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rgbClr val="0000FF"/>
                </a:solidFill>
              </a:rPr>
              <a:t>Ví</a:t>
            </a:r>
            <a:r>
              <a:rPr lang="en-US" sz="2400" b="1" u="sng" dirty="0" smtClean="0">
                <a:solidFill>
                  <a:srgbClr val="0000FF"/>
                </a:solidFill>
              </a:rPr>
              <a:t> </a:t>
            </a:r>
            <a:r>
              <a:rPr lang="en-US" sz="2400" b="1" u="sng" dirty="0" err="1" smtClean="0">
                <a:solidFill>
                  <a:srgbClr val="0000FF"/>
                </a:solidFill>
              </a:rPr>
              <a:t>dụ</a:t>
            </a:r>
            <a:r>
              <a:rPr lang="en-US" sz="2400" b="1" u="sng" dirty="0" smtClean="0">
                <a:solidFill>
                  <a:srgbClr val="0000FF"/>
                </a:solidFill>
              </a:rPr>
              <a:t> 1</a:t>
            </a:r>
            <a:r>
              <a:rPr lang="en-US" sz="2400" b="1" dirty="0" smtClean="0"/>
              <a:t>: Cho </a:t>
            </a:r>
            <a:r>
              <a:rPr lang="en-US" sz="2400" b="1" dirty="0" err="1" smtClean="0"/>
              <a:t>cơ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dữ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liệu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giao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dịch</a:t>
            </a:r>
            <a:r>
              <a:rPr lang="en-US" sz="2400" b="1" dirty="0" smtClean="0"/>
              <a:t> D </a:t>
            </a:r>
            <a:r>
              <a:rPr lang="en-US" sz="2400" b="1" dirty="0" err="1" smtClean="0"/>
              <a:t>gồm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các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giao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dịch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31242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Biết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ngưỡng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minsup</a:t>
            </a:r>
            <a:r>
              <a:rPr lang="en-US" sz="2400" b="1" dirty="0" smtClean="0"/>
              <a:t> = 60%. </a:t>
            </a:r>
            <a:r>
              <a:rPr lang="en-US" sz="2400" b="1" dirty="0" err="1" smtClean="0"/>
              <a:t>Hãy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tìm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các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tập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biến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9067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5947410" y="990600"/>
            <a:ext cx="1905000" cy="23018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>
              <a:lnSpc>
                <a:spcPct val="90000"/>
              </a:lnSpc>
            </a:pPr>
            <a:endParaRPr lang="en-US" altLang="zh-CN" sz="2000" dirty="0"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en-US" altLang="zh-CN" sz="2000" i="1" u="sng" dirty="0">
                <a:latin typeface="Times New Roman" pitchFamily="18" charset="0"/>
              </a:rPr>
              <a:t>Item   </a:t>
            </a:r>
            <a:r>
              <a:rPr lang="en-US" altLang="zh-CN" sz="2000" i="1" u="sng" dirty="0" smtClean="0">
                <a:latin typeface="Times New Roman" pitchFamily="18" charset="0"/>
              </a:rPr>
              <a:t>frequency  </a:t>
            </a:r>
            <a:endParaRPr lang="en-US" altLang="zh-CN" sz="2000" i="1" u="sng" dirty="0"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en-US" altLang="zh-CN" sz="2000" i="1" dirty="0">
                <a:latin typeface="Times New Roman" pitchFamily="18" charset="0"/>
              </a:rPr>
              <a:t> f	4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sz="2000" i="1" dirty="0">
                <a:latin typeface="Times New Roman" pitchFamily="18" charset="0"/>
              </a:rPr>
              <a:t>c	4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sz="2000" i="1" dirty="0">
                <a:latin typeface="Times New Roman" pitchFamily="18" charset="0"/>
              </a:rPr>
              <a:t>a	3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sz="2000" i="1" dirty="0">
                <a:latin typeface="Times New Roman" pitchFamily="18" charset="0"/>
              </a:rPr>
              <a:t>b	3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sz="2000" i="1" dirty="0">
                <a:latin typeface="Times New Roman" pitchFamily="18" charset="0"/>
              </a:rPr>
              <a:t>m	3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sz="2000" i="1" dirty="0">
                <a:latin typeface="Times New Roman" pitchFamily="18" charset="0"/>
              </a:rPr>
              <a:t>p	3</a:t>
            </a:r>
            <a:endParaRPr lang="en-US" altLang="zh-CN" sz="2000" dirty="0">
              <a:latin typeface="Times New Roman" pitchFamily="18" charset="0"/>
            </a:endParaRPr>
          </a:p>
        </p:txBody>
      </p:sp>
      <p:sp>
        <p:nvSpPr>
          <p:cNvPr id="6" name="Rectangle 41"/>
          <p:cNvSpPr>
            <a:spLocks noChangeArrowheads="1"/>
          </p:cNvSpPr>
          <p:nvPr/>
        </p:nvSpPr>
        <p:spPr bwMode="auto">
          <a:xfrm>
            <a:off x="461010" y="914400"/>
            <a:ext cx="43434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40000"/>
              </a:lnSpc>
              <a:spcBef>
                <a:spcPct val="50000"/>
              </a:spcBef>
            </a:pPr>
            <a:endParaRPr lang="en-US" altLang="zh-CN" sz="2000" i="1" u="sng" dirty="0">
              <a:latin typeface="Times New Roman" pitchFamily="18" charset="0"/>
            </a:endParaRPr>
          </a:p>
          <a:p>
            <a:pPr marL="457200" indent="-457200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altLang="zh-CN" sz="2000" i="1" u="sng" dirty="0">
                <a:latin typeface="Times New Roman" pitchFamily="18" charset="0"/>
              </a:rPr>
              <a:t>TID		Items bought	  	</a:t>
            </a:r>
          </a:p>
          <a:p>
            <a:pPr marL="457200" indent="-457200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altLang="zh-CN" sz="2000" dirty="0">
                <a:latin typeface="Times New Roman" pitchFamily="18" charset="0"/>
              </a:rPr>
              <a:t>100		{</a:t>
            </a:r>
            <a:r>
              <a:rPr lang="en-US" altLang="zh-CN" sz="2000" i="1" dirty="0">
                <a:latin typeface="Times New Roman" pitchFamily="18" charset="0"/>
              </a:rPr>
              <a:t>f, a, c, d, g, i, m, p</a:t>
            </a:r>
            <a:r>
              <a:rPr lang="en-US" altLang="zh-CN" sz="2000" dirty="0">
                <a:latin typeface="Times New Roman" pitchFamily="18" charset="0"/>
              </a:rPr>
              <a:t>}</a:t>
            </a:r>
            <a:r>
              <a:rPr lang="en-US" altLang="zh-CN" sz="2000" i="1" dirty="0">
                <a:latin typeface="Times New Roman" pitchFamily="18" charset="0"/>
              </a:rPr>
              <a:t>	</a:t>
            </a:r>
            <a:endParaRPr lang="en-US" altLang="zh-CN" sz="2000" dirty="0">
              <a:latin typeface="Times New Roman" pitchFamily="18" charset="0"/>
            </a:endParaRPr>
          </a:p>
          <a:p>
            <a:pPr marL="457200" indent="-457200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altLang="zh-CN" sz="2000" dirty="0">
                <a:latin typeface="Times New Roman" pitchFamily="18" charset="0"/>
              </a:rPr>
              <a:t>200		{</a:t>
            </a:r>
            <a:r>
              <a:rPr lang="en-US" altLang="zh-CN" sz="2000" i="1" dirty="0">
                <a:latin typeface="Times New Roman" pitchFamily="18" charset="0"/>
              </a:rPr>
              <a:t>a, b, c, f, l, m, o</a:t>
            </a:r>
            <a:r>
              <a:rPr lang="en-US" altLang="zh-CN" sz="2000" dirty="0">
                <a:latin typeface="Times New Roman" pitchFamily="18" charset="0"/>
              </a:rPr>
              <a:t>}</a:t>
            </a:r>
            <a:r>
              <a:rPr lang="en-US" altLang="zh-CN" sz="2000" i="1" dirty="0">
                <a:latin typeface="Times New Roman" pitchFamily="18" charset="0"/>
              </a:rPr>
              <a:t>		</a:t>
            </a:r>
            <a:endParaRPr lang="en-US" altLang="zh-CN" sz="2000" dirty="0">
              <a:latin typeface="Times New Roman" pitchFamily="18" charset="0"/>
            </a:endParaRPr>
          </a:p>
          <a:p>
            <a:pPr marL="457200" indent="-457200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altLang="zh-CN" sz="2000" dirty="0">
                <a:latin typeface="Times New Roman" pitchFamily="18" charset="0"/>
              </a:rPr>
              <a:t>300	</a:t>
            </a:r>
            <a:r>
              <a:rPr lang="en-US" altLang="zh-CN" sz="2000" i="1" dirty="0">
                <a:latin typeface="Times New Roman" pitchFamily="18" charset="0"/>
              </a:rPr>
              <a:t> 	</a:t>
            </a:r>
            <a:r>
              <a:rPr lang="en-US" altLang="zh-CN" sz="2000" dirty="0">
                <a:latin typeface="Times New Roman" pitchFamily="18" charset="0"/>
              </a:rPr>
              <a:t>{</a:t>
            </a:r>
            <a:r>
              <a:rPr lang="en-US" altLang="zh-CN" sz="2000" i="1" dirty="0">
                <a:latin typeface="Times New Roman" pitchFamily="18" charset="0"/>
              </a:rPr>
              <a:t>b, f, h, j, o</a:t>
            </a:r>
            <a:r>
              <a:rPr lang="en-US" altLang="zh-CN" sz="2000" dirty="0">
                <a:latin typeface="Times New Roman" pitchFamily="18" charset="0"/>
              </a:rPr>
              <a:t>}</a:t>
            </a:r>
            <a:r>
              <a:rPr lang="en-US" altLang="zh-CN" sz="2000" i="1" dirty="0">
                <a:latin typeface="Times New Roman" pitchFamily="18" charset="0"/>
              </a:rPr>
              <a:t>		</a:t>
            </a:r>
            <a:endParaRPr lang="en-US" altLang="zh-CN" sz="2000" dirty="0">
              <a:latin typeface="Times New Roman" pitchFamily="18" charset="0"/>
            </a:endParaRPr>
          </a:p>
          <a:p>
            <a:pPr marL="457200" indent="-457200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altLang="zh-CN" sz="2000" dirty="0">
                <a:latin typeface="Times New Roman" pitchFamily="18" charset="0"/>
              </a:rPr>
              <a:t>400	</a:t>
            </a:r>
            <a:r>
              <a:rPr lang="en-US" altLang="zh-CN" sz="2000" i="1" dirty="0">
                <a:latin typeface="Times New Roman" pitchFamily="18" charset="0"/>
              </a:rPr>
              <a:t> 	</a:t>
            </a:r>
            <a:r>
              <a:rPr lang="en-US" altLang="zh-CN" sz="2000" dirty="0">
                <a:latin typeface="Times New Roman" pitchFamily="18" charset="0"/>
              </a:rPr>
              <a:t>{</a:t>
            </a:r>
            <a:r>
              <a:rPr lang="en-US" altLang="zh-CN" sz="2000" i="1" dirty="0">
                <a:latin typeface="Times New Roman" pitchFamily="18" charset="0"/>
              </a:rPr>
              <a:t>b, c, k, s, p</a:t>
            </a:r>
            <a:r>
              <a:rPr lang="en-US" altLang="zh-CN" sz="2000" dirty="0">
                <a:latin typeface="Times New Roman" pitchFamily="18" charset="0"/>
              </a:rPr>
              <a:t>}</a:t>
            </a:r>
            <a:r>
              <a:rPr lang="en-US" altLang="zh-CN" sz="2000" i="1" dirty="0">
                <a:latin typeface="Times New Roman" pitchFamily="18" charset="0"/>
              </a:rPr>
              <a:t>		</a:t>
            </a:r>
            <a:endParaRPr lang="en-US" altLang="zh-CN" sz="2000" dirty="0">
              <a:latin typeface="Times New Roman" pitchFamily="18" charset="0"/>
            </a:endParaRPr>
          </a:p>
          <a:p>
            <a:pPr marL="457200" indent="-457200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altLang="zh-CN" sz="2000" dirty="0" smtClean="0">
                <a:latin typeface="Times New Roman" pitchFamily="18" charset="0"/>
              </a:rPr>
              <a:t>500</a:t>
            </a:r>
            <a:r>
              <a:rPr lang="en-US" altLang="zh-CN" sz="2000" i="1" dirty="0" smtClean="0">
                <a:latin typeface="Times New Roman" pitchFamily="18" charset="0"/>
              </a:rPr>
              <a:t>	 	</a:t>
            </a:r>
            <a:r>
              <a:rPr lang="en-US" altLang="zh-CN" sz="2000" dirty="0" smtClean="0">
                <a:latin typeface="Times New Roman" pitchFamily="18" charset="0"/>
              </a:rPr>
              <a:t>{</a:t>
            </a:r>
            <a:r>
              <a:rPr lang="en-US" altLang="zh-CN" sz="2000" i="1" dirty="0">
                <a:latin typeface="Times New Roman" pitchFamily="18" charset="0"/>
              </a:rPr>
              <a:t>a, f, c, e, l, p, m, n</a:t>
            </a:r>
            <a:r>
              <a:rPr lang="en-US" altLang="zh-CN" sz="2000" dirty="0" smtClean="0">
                <a:latin typeface="Times New Roman" pitchFamily="18" charset="0"/>
              </a:rPr>
              <a:t>}</a:t>
            </a:r>
          </a:p>
          <a:p>
            <a:pPr marL="457200" indent="-457200" eaLnBrk="0" hangingPunct="0">
              <a:lnSpc>
                <a:spcPct val="40000"/>
              </a:lnSpc>
              <a:spcBef>
                <a:spcPct val="50000"/>
              </a:spcBef>
            </a:pPr>
            <a:endParaRPr lang="en-US" altLang="zh-CN" sz="2000" i="1" dirty="0" smtClean="0">
              <a:latin typeface="Times New Roman" pitchFamily="18" charset="0"/>
            </a:endParaRPr>
          </a:p>
          <a:p>
            <a:pPr marL="457200" indent="-457200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altLang="zh-CN" sz="2000" b="1" i="1" dirty="0" err="1">
                <a:latin typeface="Times New Roman" pitchFamily="18" charset="0"/>
              </a:rPr>
              <a:t>m</a:t>
            </a:r>
            <a:r>
              <a:rPr lang="en-US" altLang="zh-CN" sz="2000" b="1" i="1" dirty="0" err="1" smtClean="0">
                <a:latin typeface="Times New Roman" pitchFamily="18" charset="0"/>
              </a:rPr>
              <a:t>incount</a:t>
            </a:r>
            <a:r>
              <a:rPr lang="en-US" altLang="zh-CN" sz="2000" b="1" i="1" dirty="0" smtClean="0">
                <a:latin typeface="Times New Roman" pitchFamily="18" charset="0"/>
              </a:rPr>
              <a:t> = 3</a:t>
            </a:r>
            <a:r>
              <a:rPr lang="en-US" altLang="zh-CN" sz="2000" i="1" dirty="0">
                <a:latin typeface="Times New Roman" pitchFamily="18" charset="0"/>
              </a:rPr>
              <a:t>	</a:t>
            </a:r>
            <a:endParaRPr lang="en-US" altLang="zh-CN" sz="2000" dirty="0">
              <a:latin typeface="Times New Roman" pitchFamily="18" charset="0"/>
            </a:endParaRPr>
          </a:p>
        </p:txBody>
      </p:sp>
      <p:sp>
        <p:nvSpPr>
          <p:cNvPr id="7" name="AutoShape 53"/>
          <p:cNvSpPr>
            <a:spLocks noChangeArrowheads="1"/>
          </p:cNvSpPr>
          <p:nvPr/>
        </p:nvSpPr>
        <p:spPr bwMode="auto">
          <a:xfrm>
            <a:off x="4347210" y="16764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Rectangle 39"/>
          <p:cNvSpPr>
            <a:spLocks noChangeArrowheads="1"/>
          </p:cNvSpPr>
          <p:nvPr/>
        </p:nvSpPr>
        <p:spPr bwMode="auto">
          <a:xfrm>
            <a:off x="963930" y="4495800"/>
            <a:ext cx="63246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altLang="zh-CN" sz="2000" i="1" u="sng" dirty="0">
                <a:latin typeface="Times New Roman" pitchFamily="18" charset="0"/>
              </a:rPr>
              <a:t>TID		Items bought	</a:t>
            </a:r>
            <a:r>
              <a:rPr lang="en-US" altLang="zh-CN" sz="2000" i="1" u="sng" dirty="0">
                <a:solidFill>
                  <a:srgbClr val="FF0000"/>
                </a:solidFill>
                <a:latin typeface="Times New Roman" pitchFamily="18" charset="0"/>
              </a:rPr>
              <a:t>           (ordered) frequent items</a:t>
            </a:r>
          </a:p>
          <a:p>
            <a:pPr marL="457200" indent="-457200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altLang="zh-CN" sz="2000" dirty="0">
                <a:latin typeface="Times New Roman" pitchFamily="18" charset="0"/>
              </a:rPr>
              <a:t>100		{</a:t>
            </a:r>
            <a:r>
              <a:rPr lang="en-US" altLang="zh-CN" sz="2000" i="1" dirty="0">
                <a:latin typeface="Times New Roman" pitchFamily="18" charset="0"/>
              </a:rPr>
              <a:t>f, a, c, d, g, i, m, p</a:t>
            </a:r>
            <a:r>
              <a:rPr lang="en-US" altLang="zh-CN" sz="2000" dirty="0">
                <a:latin typeface="Times New Roman" pitchFamily="18" charset="0"/>
              </a:rPr>
              <a:t>}</a:t>
            </a:r>
            <a:r>
              <a:rPr lang="en-US" altLang="zh-CN" sz="2000" i="1" dirty="0">
                <a:latin typeface="Times New Roman" pitchFamily="18" charset="0"/>
              </a:rPr>
              <a:t>       </a:t>
            </a:r>
            <a:r>
              <a:rPr lang="en-US" altLang="zh-CN" sz="2000" dirty="0">
                <a:latin typeface="Times New Roman" pitchFamily="18" charset="0"/>
              </a:rPr>
              <a:t>{</a:t>
            </a:r>
            <a:r>
              <a:rPr lang="en-US" altLang="zh-CN" sz="2000" i="1" dirty="0">
                <a:latin typeface="Times New Roman" pitchFamily="18" charset="0"/>
              </a:rPr>
              <a:t>f, c, a, m, p</a:t>
            </a:r>
            <a:r>
              <a:rPr lang="en-US" altLang="zh-CN" sz="2000" dirty="0">
                <a:latin typeface="Times New Roman" pitchFamily="18" charset="0"/>
              </a:rPr>
              <a:t>}</a:t>
            </a:r>
          </a:p>
          <a:p>
            <a:pPr marL="457200" indent="-457200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altLang="zh-CN" sz="2000" dirty="0">
                <a:latin typeface="Times New Roman" pitchFamily="18" charset="0"/>
              </a:rPr>
              <a:t>200		{</a:t>
            </a:r>
            <a:r>
              <a:rPr lang="en-US" altLang="zh-CN" sz="2000" i="1" dirty="0">
                <a:latin typeface="Times New Roman" pitchFamily="18" charset="0"/>
              </a:rPr>
              <a:t>a, b, c, f, l, m, o</a:t>
            </a:r>
            <a:r>
              <a:rPr lang="en-US" altLang="zh-CN" sz="2000" dirty="0">
                <a:latin typeface="Times New Roman" pitchFamily="18" charset="0"/>
              </a:rPr>
              <a:t>}</a:t>
            </a:r>
            <a:r>
              <a:rPr lang="en-US" altLang="zh-CN" sz="2000" i="1" dirty="0">
                <a:latin typeface="Times New Roman" pitchFamily="18" charset="0"/>
              </a:rPr>
              <a:t>	           </a:t>
            </a:r>
            <a:r>
              <a:rPr lang="en-US" altLang="zh-CN" sz="2000" dirty="0">
                <a:latin typeface="Times New Roman" pitchFamily="18" charset="0"/>
              </a:rPr>
              <a:t>{</a:t>
            </a:r>
            <a:r>
              <a:rPr lang="en-US" altLang="zh-CN" sz="2000" i="1" dirty="0">
                <a:latin typeface="Times New Roman" pitchFamily="18" charset="0"/>
              </a:rPr>
              <a:t>f, c, a, b, m</a:t>
            </a:r>
            <a:r>
              <a:rPr lang="en-US" altLang="zh-CN" sz="2000" dirty="0">
                <a:latin typeface="Times New Roman" pitchFamily="18" charset="0"/>
              </a:rPr>
              <a:t>}</a:t>
            </a:r>
          </a:p>
          <a:p>
            <a:pPr marL="457200" indent="-457200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altLang="zh-CN" sz="2000" dirty="0">
                <a:latin typeface="Times New Roman" pitchFamily="18" charset="0"/>
              </a:rPr>
              <a:t>300	</a:t>
            </a:r>
            <a:r>
              <a:rPr lang="en-US" altLang="zh-CN" sz="2000" i="1" dirty="0">
                <a:latin typeface="Times New Roman" pitchFamily="18" charset="0"/>
              </a:rPr>
              <a:t> 	</a:t>
            </a:r>
            <a:r>
              <a:rPr lang="en-US" altLang="zh-CN" sz="2000" dirty="0">
                <a:latin typeface="Times New Roman" pitchFamily="18" charset="0"/>
              </a:rPr>
              <a:t>{</a:t>
            </a:r>
            <a:r>
              <a:rPr lang="en-US" altLang="zh-CN" sz="2000" i="1" dirty="0">
                <a:latin typeface="Times New Roman" pitchFamily="18" charset="0"/>
              </a:rPr>
              <a:t>b, f, h, j, o</a:t>
            </a:r>
            <a:r>
              <a:rPr lang="en-US" altLang="zh-CN" sz="2000" dirty="0">
                <a:latin typeface="Times New Roman" pitchFamily="18" charset="0"/>
              </a:rPr>
              <a:t>}</a:t>
            </a:r>
            <a:r>
              <a:rPr lang="en-US" altLang="zh-CN" sz="2000" i="1" dirty="0">
                <a:latin typeface="Times New Roman" pitchFamily="18" charset="0"/>
              </a:rPr>
              <a:t>	           </a:t>
            </a:r>
            <a:r>
              <a:rPr lang="en-US" altLang="zh-CN" sz="2000" dirty="0">
                <a:latin typeface="Times New Roman" pitchFamily="18" charset="0"/>
              </a:rPr>
              <a:t>{</a:t>
            </a:r>
            <a:r>
              <a:rPr lang="en-US" altLang="zh-CN" sz="2000" i="1" dirty="0">
                <a:latin typeface="Times New Roman" pitchFamily="18" charset="0"/>
              </a:rPr>
              <a:t>f, b</a:t>
            </a:r>
            <a:r>
              <a:rPr lang="en-US" altLang="zh-CN" sz="2000" dirty="0">
                <a:latin typeface="Times New Roman" pitchFamily="18" charset="0"/>
              </a:rPr>
              <a:t>}</a:t>
            </a:r>
          </a:p>
          <a:p>
            <a:pPr marL="457200" indent="-457200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altLang="zh-CN" sz="2000" dirty="0">
                <a:latin typeface="Times New Roman" pitchFamily="18" charset="0"/>
              </a:rPr>
              <a:t>400	</a:t>
            </a:r>
            <a:r>
              <a:rPr lang="en-US" altLang="zh-CN" sz="2000" i="1" dirty="0">
                <a:latin typeface="Times New Roman" pitchFamily="18" charset="0"/>
              </a:rPr>
              <a:t> 	</a:t>
            </a:r>
            <a:r>
              <a:rPr lang="en-US" altLang="zh-CN" sz="2000" dirty="0">
                <a:latin typeface="Times New Roman" pitchFamily="18" charset="0"/>
              </a:rPr>
              <a:t>{</a:t>
            </a:r>
            <a:r>
              <a:rPr lang="en-US" altLang="zh-CN" sz="2000" i="1" dirty="0">
                <a:latin typeface="Times New Roman" pitchFamily="18" charset="0"/>
              </a:rPr>
              <a:t>b, c, k, s, p</a:t>
            </a:r>
            <a:r>
              <a:rPr lang="en-US" altLang="zh-CN" sz="2000" dirty="0">
                <a:latin typeface="Times New Roman" pitchFamily="18" charset="0"/>
              </a:rPr>
              <a:t>}</a:t>
            </a:r>
            <a:r>
              <a:rPr lang="en-US" altLang="zh-CN" sz="2000" i="1" dirty="0">
                <a:latin typeface="Times New Roman" pitchFamily="18" charset="0"/>
              </a:rPr>
              <a:t>	           </a:t>
            </a:r>
            <a:r>
              <a:rPr lang="en-US" altLang="zh-CN" sz="2000" dirty="0">
                <a:latin typeface="Times New Roman" pitchFamily="18" charset="0"/>
              </a:rPr>
              <a:t>{</a:t>
            </a:r>
            <a:r>
              <a:rPr lang="en-US" altLang="zh-CN" sz="2000" i="1" dirty="0">
                <a:latin typeface="Times New Roman" pitchFamily="18" charset="0"/>
              </a:rPr>
              <a:t>c, b, p</a:t>
            </a:r>
            <a:r>
              <a:rPr lang="en-US" altLang="zh-CN" sz="2000" dirty="0">
                <a:latin typeface="Times New Roman" pitchFamily="18" charset="0"/>
              </a:rPr>
              <a:t>}</a:t>
            </a:r>
          </a:p>
          <a:p>
            <a:pPr marL="457200" indent="-457200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altLang="zh-CN" sz="2000" dirty="0">
                <a:latin typeface="Times New Roman" pitchFamily="18" charset="0"/>
              </a:rPr>
              <a:t>500</a:t>
            </a:r>
            <a:r>
              <a:rPr lang="en-US" altLang="zh-CN" sz="2000" i="1" dirty="0">
                <a:latin typeface="Times New Roman" pitchFamily="18" charset="0"/>
              </a:rPr>
              <a:t>	 	</a:t>
            </a:r>
            <a:r>
              <a:rPr lang="en-US" altLang="zh-CN" sz="2000" dirty="0">
                <a:latin typeface="Times New Roman" pitchFamily="18" charset="0"/>
              </a:rPr>
              <a:t>{</a:t>
            </a:r>
            <a:r>
              <a:rPr lang="en-US" altLang="zh-CN" sz="2000" i="1" dirty="0">
                <a:latin typeface="Times New Roman" pitchFamily="18" charset="0"/>
              </a:rPr>
              <a:t>a, f, c, e, l, p, m, n</a:t>
            </a:r>
            <a:r>
              <a:rPr lang="en-US" altLang="zh-CN" sz="2000" dirty="0">
                <a:latin typeface="Times New Roman" pitchFamily="18" charset="0"/>
              </a:rPr>
              <a:t>}</a:t>
            </a:r>
            <a:r>
              <a:rPr lang="en-US" altLang="zh-CN" sz="2000" i="1" dirty="0">
                <a:latin typeface="Times New Roman" pitchFamily="18" charset="0"/>
              </a:rPr>
              <a:t>       </a:t>
            </a:r>
            <a:r>
              <a:rPr lang="en-US" altLang="zh-CN" sz="2000" dirty="0">
                <a:latin typeface="Times New Roman" pitchFamily="18" charset="0"/>
              </a:rPr>
              <a:t>{</a:t>
            </a:r>
            <a:r>
              <a:rPr lang="en-US" altLang="zh-CN" sz="2000" i="1" dirty="0">
                <a:latin typeface="Times New Roman" pitchFamily="18" charset="0"/>
              </a:rPr>
              <a:t>f, c, a, m, p</a:t>
            </a:r>
            <a:r>
              <a:rPr lang="en-US" altLang="zh-CN" sz="2000" dirty="0">
                <a:latin typeface="Times New Roman" pitchFamily="18" charset="0"/>
              </a:rPr>
              <a:t>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347662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b="1" dirty="0" err="1" smtClean="0"/>
              <a:t>Quét</a:t>
            </a:r>
            <a:r>
              <a:rPr lang="en-US" sz="2000" b="1" dirty="0" smtClean="0"/>
              <a:t> CSDL </a:t>
            </a:r>
            <a:r>
              <a:rPr lang="en-US" sz="2000" b="1" dirty="0" err="1" smtClean="0"/>
              <a:t>để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tính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số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lần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xuất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hiện</a:t>
            </a:r>
            <a:r>
              <a:rPr lang="en-US" sz="2000" b="1" dirty="0" smtClean="0"/>
              <a:t> (support count) </a:t>
            </a:r>
            <a:r>
              <a:rPr lang="en-US" sz="2000" b="1" dirty="0" err="1" smtClean="0"/>
              <a:t>ứng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với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mỗi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mục</a:t>
            </a:r>
            <a:r>
              <a:rPr lang="en-US" sz="2000" b="1" dirty="0"/>
              <a:t>: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3581400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b="1" dirty="0" err="1" smtClean="0"/>
              <a:t>Loại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bỏ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mục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không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phải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phổ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biến</a:t>
            </a:r>
            <a:r>
              <a:rPr lang="en-US" sz="2000" b="1" dirty="0" smtClean="0"/>
              <a:t>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 err="1" smtClean="0"/>
              <a:t>Sắp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mục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trong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mỗi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giao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dịch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theo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thứ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tự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giảm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của</a:t>
            </a:r>
            <a:r>
              <a:rPr lang="en-US" sz="2000" b="1" dirty="0" smtClean="0"/>
              <a:t> support count.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8025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52400" y="6172200"/>
            <a:ext cx="420688" cy="457200"/>
          </a:xfrm>
        </p:spPr>
        <p:txBody>
          <a:bodyPr/>
          <a:lstStyle/>
          <a:p>
            <a:pPr>
              <a:defRPr/>
            </a:pPr>
            <a:fld id="{0DD75E91-764A-4E12-BA75-ABEE69E0A118}" type="slidenum">
              <a:rPr lang="zh-CN" altLang="en-US"/>
              <a:pPr>
                <a:defRPr/>
              </a:pPr>
              <a:t>34</a:t>
            </a:fld>
            <a:endParaRPr lang="en-US" altLang="zh-CN"/>
          </a:p>
        </p:txBody>
      </p:sp>
      <p:sp>
        <p:nvSpPr>
          <p:cNvPr id="15366" name="Text Box 44"/>
          <p:cNvSpPr txBox="1">
            <a:spLocks noChangeArrowheads="1"/>
          </p:cNvSpPr>
          <p:nvPr/>
        </p:nvSpPr>
        <p:spPr bwMode="auto">
          <a:xfrm>
            <a:off x="249470" y="1905000"/>
            <a:ext cx="52565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2000" b="1" dirty="0" err="1" smtClean="0">
                <a:latin typeface="Arial" pitchFamily="34" charset="0"/>
                <a:cs typeface="Arial" pitchFamily="34" charset="0"/>
              </a:rPr>
              <a:t>Đọc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b="1" dirty="0" err="1" smtClean="0">
                <a:latin typeface="Arial" pitchFamily="34" charset="0"/>
                <a:cs typeface="Arial" pitchFamily="34" charset="0"/>
              </a:rPr>
              <a:t>từng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b="1" dirty="0" err="1" smtClean="0">
                <a:latin typeface="Arial" pitchFamily="34" charset="0"/>
                <a:cs typeface="Arial" pitchFamily="34" charset="0"/>
              </a:rPr>
              <a:t>giao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b="1" dirty="0" err="1" smtClean="0">
                <a:latin typeface="Arial" pitchFamily="34" charset="0"/>
                <a:cs typeface="Arial" pitchFamily="34" charset="0"/>
              </a:rPr>
              <a:t>dịch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b="1" dirty="0" err="1" smtClean="0">
                <a:latin typeface="Arial" pitchFamily="34" charset="0"/>
                <a:cs typeface="Arial" pitchFamily="34" charset="0"/>
              </a:rPr>
              <a:t>ánh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b="1" dirty="0" err="1" smtClean="0">
                <a:latin typeface="Arial" pitchFamily="34" charset="0"/>
                <a:cs typeface="Arial" pitchFamily="34" charset="0"/>
              </a:rPr>
              <a:t>xạ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b="1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b="1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 FP:</a:t>
            </a:r>
            <a:endParaRPr lang="en-US" altLang="zh-CN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7" name="Text Box 69"/>
          <p:cNvSpPr txBox="1">
            <a:spLocks noChangeArrowheads="1"/>
          </p:cNvSpPr>
          <p:nvPr/>
        </p:nvSpPr>
        <p:spPr bwMode="auto">
          <a:xfrm>
            <a:off x="3886200" y="2743200"/>
            <a:ext cx="441325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>
                <a:latin typeface="Times New Roman" pitchFamily="18" charset="0"/>
              </a:rPr>
              <a:t>{}</a:t>
            </a:r>
          </a:p>
        </p:txBody>
      </p:sp>
      <p:sp>
        <p:nvSpPr>
          <p:cNvPr id="15368" name="Text Box 70"/>
          <p:cNvSpPr txBox="1">
            <a:spLocks noChangeArrowheads="1"/>
          </p:cNvSpPr>
          <p:nvPr/>
        </p:nvSpPr>
        <p:spPr bwMode="auto">
          <a:xfrm>
            <a:off x="3429000" y="3429000"/>
            <a:ext cx="477838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f:1</a:t>
            </a:r>
          </a:p>
        </p:txBody>
      </p:sp>
      <p:cxnSp>
        <p:nvCxnSpPr>
          <p:cNvPr id="15369" name="AutoShape 77"/>
          <p:cNvCxnSpPr>
            <a:cxnSpLocks noChangeShapeType="1"/>
            <a:stCxn id="15367" idx="2"/>
            <a:endCxn id="15368" idx="0"/>
          </p:cNvCxnSpPr>
          <p:nvPr/>
        </p:nvCxnSpPr>
        <p:spPr bwMode="auto">
          <a:xfrm flipH="1">
            <a:off x="3668713" y="3144838"/>
            <a:ext cx="438150" cy="2889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0" name="Text Box 79"/>
          <p:cNvSpPr txBox="1">
            <a:spLocks noChangeArrowheads="1"/>
          </p:cNvSpPr>
          <p:nvPr/>
        </p:nvSpPr>
        <p:spPr bwMode="auto">
          <a:xfrm>
            <a:off x="3132138" y="4035425"/>
            <a:ext cx="520700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c:1</a:t>
            </a:r>
          </a:p>
        </p:txBody>
      </p:sp>
      <p:cxnSp>
        <p:nvCxnSpPr>
          <p:cNvPr id="15371" name="AutoShape 80"/>
          <p:cNvCxnSpPr>
            <a:cxnSpLocks noChangeShapeType="1"/>
            <a:stCxn id="15368" idx="2"/>
            <a:endCxn id="15370" idx="0"/>
          </p:cNvCxnSpPr>
          <p:nvPr/>
        </p:nvCxnSpPr>
        <p:spPr bwMode="auto">
          <a:xfrm flipH="1">
            <a:off x="3392488" y="3829050"/>
            <a:ext cx="276225" cy="2127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2" name="Text Box 82"/>
          <p:cNvSpPr txBox="1">
            <a:spLocks noChangeArrowheads="1"/>
          </p:cNvSpPr>
          <p:nvPr/>
        </p:nvSpPr>
        <p:spPr bwMode="auto">
          <a:xfrm>
            <a:off x="3124200" y="4641850"/>
            <a:ext cx="534988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a:1</a:t>
            </a:r>
          </a:p>
        </p:txBody>
      </p:sp>
      <p:sp>
        <p:nvSpPr>
          <p:cNvPr id="15373" name="Text Box 84"/>
          <p:cNvSpPr txBox="1">
            <a:spLocks noChangeArrowheads="1"/>
          </p:cNvSpPr>
          <p:nvPr/>
        </p:nvSpPr>
        <p:spPr bwMode="auto">
          <a:xfrm>
            <a:off x="2828925" y="5257800"/>
            <a:ext cx="592138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m:1</a:t>
            </a:r>
          </a:p>
        </p:txBody>
      </p:sp>
      <p:sp>
        <p:nvSpPr>
          <p:cNvPr id="15374" name="Text Box 85"/>
          <p:cNvSpPr txBox="1">
            <a:spLocks noChangeArrowheads="1"/>
          </p:cNvSpPr>
          <p:nvPr/>
        </p:nvSpPr>
        <p:spPr bwMode="auto">
          <a:xfrm>
            <a:off x="2857500" y="5859463"/>
            <a:ext cx="534988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p:1</a:t>
            </a:r>
          </a:p>
        </p:txBody>
      </p:sp>
      <p:cxnSp>
        <p:nvCxnSpPr>
          <p:cNvPr id="15375" name="AutoShape 86"/>
          <p:cNvCxnSpPr>
            <a:cxnSpLocks noChangeShapeType="1"/>
            <a:stCxn id="15370" idx="2"/>
            <a:endCxn id="15372" idx="0"/>
          </p:cNvCxnSpPr>
          <p:nvPr/>
        </p:nvCxnSpPr>
        <p:spPr bwMode="auto">
          <a:xfrm>
            <a:off x="3392488" y="4438650"/>
            <a:ext cx="0" cy="211138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6" name="AutoShape 87"/>
          <p:cNvCxnSpPr>
            <a:cxnSpLocks noChangeShapeType="1"/>
            <a:stCxn id="15372" idx="2"/>
            <a:endCxn id="15373" idx="0"/>
          </p:cNvCxnSpPr>
          <p:nvPr/>
        </p:nvCxnSpPr>
        <p:spPr bwMode="auto">
          <a:xfrm flipH="1">
            <a:off x="3125788" y="5051425"/>
            <a:ext cx="266700" cy="20637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7" name="AutoShape 89"/>
          <p:cNvCxnSpPr>
            <a:cxnSpLocks noChangeShapeType="1"/>
            <a:stCxn id="15373" idx="2"/>
            <a:endCxn id="15374" idx="0"/>
          </p:cNvCxnSpPr>
          <p:nvPr/>
        </p:nvCxnSpPr>
        <p:spPr bwMode="auto">
          <a:xfrm>
            <a:off x="3125788" y="5667375"/>
            <a:ext cx="0" cy="192088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8" name="Text Box 93"/>
          <p:cNvSpPr txBox="1">
            <a:spLocks noChangeArrowheads="1"/>
          </p:cNvSpPr>
          <p:nvPr/>
        </p:nvSpPr>
        <p:spPr bwMode="auto">
          <a:xfrm>
            <a:off x="1447800" y="3784600"/>
            <a:ext cx="1281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600">
                <a:latin typeface="Times New Roman" pitchFamily="18" charset="0"/>
              </a:rPr>
              <a:t>{</a:t>
            </a:r>
            <a:r>
              <a:rPr lang="en-US" altLang="zh-CN" sz="1600" i="1">
                <a:latin typeface="Times New Roman" pitchFamily="18" charset="0"/>
              </a:rPr>
              <a:t>f, c, a, m, p</a:t>
            </a:r>
            <a:r>
              <a:rPr lang="en-US" altLang="zh-CN" sz="1600">
                <a:latin typeface="Times New Roman" pitchFamily="18" charset="0"/>
              </a:rPr>
              <a:t>}</a:t>
            </a:r>
          </a:p>
        </p:txBody>
      </p:sp>
      <p:sp>
        <p:nvSpPr>
          <p:cNvPr id="15379" name="Text Box 94"/>
          <p:cNvSpPr txBox="1">
            <a:spLocks noChangeArrowheads="1"/>
          </p:cNvSpPr>
          <p:nvPr/>
        </p:nvSpPr>
        <p:spPr bwMode="auto">
          <a:xfrm>
            <a:off x="762000" y="4038600"/>
            <a:ext cx="441325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>
                <a:latin typeface="Times New Roman" pitchFamily="18" charset="0"/>
              </a:rPr>
              <a:t>{}</a:t>
            </a:r>
          </a:p>
        </p:txBody>
      </p:sp>
      <p:sp>
        <p:nvSpPr>
          <p:cNvPr id="15380" name="Line 95"/>
          <p:cNvSpPr>
            <a:spLocks noChangeShapeType="1"/>
          </p:cNvSpPr>
          <p:nvPr/>
        </p:nvSpPr>
        <p:spPr bwMode="auto">
          <a:xfrm>
            <a:off x="1295400" y="42672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1" name="Line 96"/>
          <p:cNvSpPr>
            <a:spLocks noChangeShapeType="1"/>
          </p:cNvSpPr>
          <p:nvPr/>
        </p:nvSpPr>
        <p:spPr bwMode="auto">
          <a:xfrm>
            <a:off x="4267200" y="4191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Text Box 97"/>
          <p:cNvSpPr txBox="1">
            <a:spLocks noChangeArrowheads="1"/>
          </p:cNvSpPr>
          <p:nvPr/>
        </p:nvSpPr>
        <p:spPr bwMode="auto">
          <a:xfrm>
            <a:off x="6781800" y="2743200"/>
            <a:ext cx="441325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>
                <a:latin typeface="Times New Roman" pitchFamily="18" charset="0"/>
              </a:rPr>
              <a:t>{}</a:t>
            </a:r>
          </a:p>
        </p:txBody>
      </p:sp>
      <p:sp>
        <p:nvSpPr>
          <p:cNvPr id="15383" name="Text Box 98"/>
          <p:cNvSpPr txBox="1">
            <a:spLocks noChangeArrowheads="1"/>
          </p:cNvSpPr>
          <p:nvPr/>
        </p:nvSpPr>
        <p:spPr bwMode="auto">
          <a:xfrm>
            <a:off x="6324600" y="3429000"/>
            <a:ext cx="477838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f:2</a:t>
            </a:r>
          </a:p>
        </p:txBody>
      </p:sp>
      <p:cxnSp>
        <p:nvCxnSpPr>
          <p:cNvPr id="15384" name="AutoShape 105"/>
          <p:cNvCxnSpPr>
            <a:cxnSpLocks noChangeShapeType="1"/>
            <a:stCxn id="15382" idx="2"/>
            <a:endCxn id="15383" idx="0"/>
          </p:cNvCxnSpPr>
          <p:nvPr/>
        </p:nvCxnSpPr>
        <p:spPr bwMode="auto">
          <a:xfrm flipH="1">
            <a:off x="6564313" y="3144838"/>
            <a:ext cx="438150" cy="2889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85" name="Text Box 107"/>
          <p:cNvSpPr txBox="1">
            <a:spLocks noChangeArrowheads="1"/>
          </p:cNvSpPr>
          <p:nvPr/>
        </p:nvSpPr>
        <p:spPr bwMode="auto">
          <a:xfrm>
            <a:off x="6027738" y="4035425"/>
            <a:ext cx="520700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c:2</a:t>
            </a:r>
          </a:p>
        </p:txBody>
      </p:sp>
      <p:cxnSp>
        <p:nvCxnSpPr>
          <p:cNvPr id="15386" name="AutoShape 108"/>
          <p:cNvCxnSpPr>
            <a:cxnSpLocks noChangeShapeType="1"/>
            <a:stCxn id="15383" idx="2"/>
            <a:endCxn id="15385" idx="0"/>
          </p:cNvCxnSpPr>
          <p:nvPr/>
        </p:nvCxnSpPr>
        <p:spPr bwMode="auto">
          <a:xfrm flipH="1">
            <a:off x="6288088" y="3829050"/>
            <a:ext cx="276225" cy="2127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87" name="Text Box 110"/>
          <p:cNvSpPr txBox="1">
            <a:spLocks noChangeArrowheads="1"/>
          </p:cNvSpPr>
          <p:nvPr/>
        </p:nvSpPr>
        <p:spPr bwMode="auto">
          <a:xfrm>
            <a:off x="6019800" y="4641850"/>
            <a:ext cx="534988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a:2</a:t>
            </a:r>
          </a:p>
        </p:txBody>
      </p:sp>
      <p:sp>
        <p:nvSpPr>
          <p:cNvPr id="15388" name="Text Box 111"/>
          <p:cNvSpPr txBox="1">
            <a:spLocks noChangeArrowheads="1"/>
          </p:cNvSpPr>
          <p:nvPr/>
        </p:nvSpPr>
        <p:spPr bwMode="auto">
          <a:xfrm>
            <a:off x="6400800" y="5251450"/>
            <a:ext cx="534988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b:1</a:t>
            </a:r>
          </a:p>
        </p:txBody>
      </p:sp>
      <p:sp>
        <p:nvSpPr>
          <p:cNvPr id="15389" name="Text Box 112"/>
          <p:cNvSpPr txBox="1">
            <a:spLocks noChangeArrowheads="1"/>
          </p:cNvSpPr>
          <p:nvPr/>
        </p:nvSpPr>
        <p:spPr bwMode="auto">
          <a:xfrm>
            <a:off x="5724525" y="5251450"/>
            <a:ext cx="592138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m:1</a:t>
            </a:r>
          </a:p>
        </p:txBody>
      </p:sp>
      <p:sp>
        <p:nvSpPr>
          <p:cNvPr id="15390" name="Text Box 113"/>
          <p:cNvSpPr txBox="1">
            <a:spLocks noChangeArrowheads="1"/>
          </p:cNvSpPr>
          <p:nvPr/>
        </p:nvSpPr>
        <p:spPr bwMode="auto">
          <a:xfrm>
            <a:off x="5753100" y="5859463"/>
            <a:ext cx="534988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p:1</a:t>
            </a:r>
          </a:p>
        </p:txBody>
      </p:sp>
      <p:cxnSp>
        <p:nvCxnSpPr>
          <p:cNvPr id="15391" name="AutoShape 114"/>
          <p:cNvCxnSpPr>
            <a:cxnSpLocks noChangeShapeType="1"/>
            <a:stCxn id="15385" idx="2"/>
            <a:endCxn id="15387" idx="0"/>
          </p:cNvCxnSpPr>
          <p:nvPr/>
        </p:nvCxnSpPr>
        <p:spPr bwMode="auto">
          <a:xfrm>
            <a:off x="6288088" y="4438650"/>
            <a:ext cx="0" cy="211138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2" name="AutoShape 115"/>
          <p:cNvCxnSpPr>
            <a:cxnSpLocks noChangeShapeType="1"/>
            <a:stCxn id="15387" idx="2"/>
            <a:endCxn id="15389" idx="0"/>
          </p:cNvCxnSpPr>
          <p:nvPr/>
        </p:nvCxnSpPr>
        <p:spPr bwMode="auto">
          <a:xfrm flipH="1">
            <a:off x="6021388" y="5046663"/>
            <a:ext cx="266700" cy="211137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3" name="AutoShape 116"/>
          <p:cNvCxnSpPr>
            <a:cxnSpLocks noChangeShapeType="1"/>
            <a:stCxn id="15387" idx="2"/>
            <a:endCxn id="15388" idx="0"/>
          </p:cNvCxnSpPr>
          <p:nvPr/>
        </p:nvCxnSpPr>
        <p:spPr bwMode="auto">
          <a:xfrm>
            <a:off x="6288088" y="5046663"/>
            <a:ext cx="381000" cy="211137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4" name="AutoShape 117"/>
          <p:cNvCxnSpPr>
            <a:cxnSpLocks noChangeShapeType="1"/>
            <a:stCxn id="15389" idx="2"/>
            <a:endCxn id="15390" idx="0"/>
          </p:cNvCxnSpPr>
          <p:nvPr/>
        </p:nvCxnSpPr>
        <p:spPr bwMode="auto">
          <a:xfrm>
            <a:off x="6021388" y="5654675"/>
            <a:ext cx="0" cy="2127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95" name="Text Box 118"/>
          <p:cNvSpPr txBox="1">
            <a:spLocks noChangeArrowheads="1"/>
          </p:cNvSpPr>
          <p:nvPr/>
        </p:nvSpPr>
        <p:spPr bwMode="auto">
          <a:xfrm>
            <a:off x="6372225" y="5859463"/>
            <a:ext cx="592138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m:1</a:t>
            </a:r>
          </a:p>
        </p:txBody>
      </p:sp>
      <p:cxnSp>
        <p:nvCxnSpPr>
          <p:cNvPr id="15396" name="AutoShape 119"/>
          <p:cNvCxnSpPr>
            <a:cxnSpLocks noChangeShapeType="1"/>
            <a:stCxn id="15388" idx="2"/>
            <a:endCxn id="15395" idx="0"/>
          </p:cNvCxnSpPr>
          <p:nvPr/>
        </p:nvCxnSpPr>
        <p:spPr bwMode="auto">
          <a:xfrm>
            <a:off x="6669088" y="5654675"/>
            <a:ext cx="0" cy="2127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97" name="Text Box 120"/>
          <p:cNvSpPr txBox="1">
            <a:spLocks noChangeArrowheads="1"/>
          </p:cNvSpPr>
          <p:nvPr/>
        </p:nvSpPr>
        <p:spPr bwMode="auto">
          <a:xfrm>
            <a:off x="4419600" y="3708400"/>
            <a:ext cx="1281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600">
                <a:latin typeface="Times New Roman" pitchFamily="18" charset="0"/>
              </a:rPr>
              <a:t>{</a:t>
            </a:r>
            <a:r>
              <a:rPr lang="en-US" altLang="zh-CN" sz="1600" i="1">
                <a:latin typeface="Times New Roman" pitchFamily="18" charset="0"/>
              </a:rPr>
              <a:t>f, c, a, b, m</a:t>
            </a:r>
            <a:r>
              <a:rPr lang="en-US" altLang="zh-CN" sz="1600">
                <a:latin typeface="Times New Roman" pitchFamily="18" charset="0"/>
              </a:rPr>
              <a:t>}</a:t>
            </a:r>
            <a:endParaRPr lang="zh-CN" altLang="en-US" sz="1600">
              <a:latin typeface="Times New Roman" pitchFamily="18" charset="0"/>
            </a:endParaRPr>
          </a:p>
        </p:txBody>
      </p:sp>
      <p:sp>
        <p:nvSpPr>
          <p:cNvPr id="15398" name="Freeform 121"/>
          <p:cNvSpPr>
            <a:spLocks/>
          </p:cNvSpPr>
          <p:nvPr/>
        </p:nvSpPr>
        <p:spPr bwMode="auto">
          <a:xfrm>
            <a:off x="6248400" y="5638800"/>
            <a:ext cx="152400" cy="608013"/>
          </a:xfrm>
          <a:custGeom>
            <a:avLst/>
            <a:gdLst>
              <a:gd name="T0" fmla="*/ 0 w 96"/>
              <a:gd name="T1" fmla="*/ 0 h 384"/>
              <a:gd name="T2" fmla="*/ 48 w 96"/>
              <a:gd name="T3" fmla="*/ 96 h 384"/>
              <a:gd name="T4" fmla="*/ 48 w 96"/>
              <a:gd name="T5" fmla="*/ 288 h 384"/>
              <a:gd name="T6" fmla="*/ 96 w 96"/>
              <a:gd name="T7" fmla="*/ 384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384"/>
              <a:gd name="T14" fmla="*/ 96 w 96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384">
                <a:moveTo>
                  <a:pt x="0" y="0"/>
                </a:moveTo>
                <a:cubicBezTo>
                  <a:pt x="20" y="24"/>
                  <a:pt x="40" y="48"/>
                  <a:pt x="48" y="96"/>
                </a:cubicBezTo>
                <a:cubicBezTo>
                  <a:pt x="56" y="144"/>
                  <a:pt x="40" y="240"/>
                  <a:pt x="48" y="288"/>
                </a:cubicBezTo>
                <a:cubicBezTo>
                  <a:pt x="56" y="336"/>
                  <a:pt x="76" y="360"/>
                  <a:pt x="96" y="384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1524000" y="196850"/>
            <a:ext cx="63246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altLang="zh-CN" sz="2000" i="1" u="sng" dirty="0">
                <a:latin typeface="Times New Roman" pitchFamily="18" charset="0"/>
              </a:rPr>
              <a:t>TID		Items bought	</a:t>
            </a:r>
            <a:r>
              <a:rPr lang="en-US" altLang="zh-CN" sz="2000" i="1" u="sng" dirty="0">
                <a:solidFill>
                  <a:srgbClr val="FF0000"/>
                </a:solidFill>
                <a:latin typeface="Times New Roman" pitchFamily="18" charset="0"/>
              </a:rPr>
              <a:t>           (ordered) frequent items</a:t>
            </a:r>
          </a:p>
          <a:p>
            <a:pPr marL="457200" indent="-457200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altLang="zh-CN" sz="2000" dirty="0">
                <a:latin typeface="Times New Roman" pitchFamily="18" charset="0"/>
              </a:rPr>
              <a:t>100		{</a:t>
            </a:r>
            <a:r>
              <a:rPr lang="en-US" altLang="zh-CN" sz="2000" i="1" dirty="0">
                <a:latin typeface="Times New Roman" pitchFamily="18" charset="0"/>
              </a:rPr>
              <a:t>f, a, c, d, g, i, m, p</a:t>
            </a:r>
            <a:r>
              <a:rPr lang="en-US" altLang="zh-CN" sz="2000" dirty="0">
                <a:latin typeface="Times New Roman" pitchFamily="18" charset="0"/>
              </a:rPr>
              <a:t>}</a:t>
            </a:r>
            <a:r>
              <a:rPr lang="en-US" altLang="zh-CN" sz="2000" i="1" dirty="0">
                <a:latin typeface="Times New Roman" pitchFamily="18" charset="0"/>
              </a:rPr>
              <a:t>       </a:t>
            </a:r>
            <a:r>
              <a:rPr lang="en-US" altLang="zh-CN" sz="2000" dirty="0">
                <a:latin typeface="Times New Roman" pitchFamily="18" charset="0"/>
              </a:rPr>
              <a:t>{</a:t>
            </a:r>
            <a:r>
              <a:rPr lang="en-US" altLang="zh-CN" sz="2000" i="1" dirty="0">
                <a:latin typeface="Times New Roman" pitchFamily="18" charset="0"/>
              </a:rPr>
              <a:t>f, c, a, m, p</a:t>
            </a:r>
            <a:r>
              <a:rPr lang="en-US" altLang="zh-CN" sz="2000" dirty="0">
                <a:latin typeface="Times New Roman" pitchFamily="18" charset="0"/>
              </a:rPr>
              <a:t>}</a:t>
            </a:r>
          </a:p>
          <a:p>
            <a:pPr marL="457200" indent="-457200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altLang="zh-CN" sz="2000" dirty="0">
                <a:latin typeface="Times New Roman" pitchFamily="18" charset="0"/>
              </a:rPr>
              <a:t>200		{</a:t>
            </a:r>
            <a:r>
              <a:rPr lang="en-US" altLang="zh-CN" sz="2000" i="1" dirty="0">
                <a:latin typeface="Times New Roman" pitchFamily="18" charset="0"/>
              </a:rPr>
              <a:t>a, b, c, f, l, m, o</a:t>
            </a:r>
            <a:r>
              <a:rPr lang="en-US" altLang="zh-CN" sz="2000" dirty="0">
                <a:latin typeface="Times New Roman" pitchFamily="18" charset="0"/>
              </a:rPr>
              <a:t>}</a:t>
            </a:r>
            <a:r>
              <a:rPr lang="en-US" altLang="zh-CN" sz="2000" i="1" dirty="0">
                <a:latin typeface="Times New Roman" pitchFamily="18" charset="0"/>
              </a:rPr>
              <a:t>	           </a:t>
            </a:r>
            <a:r>
              <a:rPr lang="en-US" altLang="zh-CN" sz="2000" dirty="0">
                <a:latin typeface="Times New Roman" pitchFamily="18" charset="0"/>
              </a:rPr>
              <a:t>{</a:t>
            </a:r>
            <a:r>
              <a:rPr lang="en-US" altLang="zh-CN" sz="2000" i="1" dirty="0">
                <a:latin typeface="Times New Roman" pitchFamily="18" charset="0"/>
              </a:rPr>
              <a:t>f, c, a, b, m</a:t>
            </a:r>
            <a:r>
              <a:rPr lang="en-US" altLang="zh-CN" sz="2000" dirty="0">
                <a:latin typeface="Times New Roman" pitchFamily="18" charset="0"/>
              </a:rPr>
              <a:t>}</a:t>
            </a:r>
          </a:p>
          <a:p>
            <a:pPr marL="457200" indent="-457200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altLang="zh-CN" sz="2000" dirty="0">
                <a:latin typeface="Times New Roman" pitchFamily="18" charset="0"/>
              </a:rPr>
              <a:t>300	</a:t>
            </a:r>
            <a:r>
              <a:rPr lang="en-US" altLang="zh-CN" sz="2000" i="1" dirty="0">
                <a:latin typeface="Times New Roman" pitchFamily="18" charset="0"/>
              </a:rPr>
              <a:t> 	</a:t>
            </a:r>
            <a:r>
              <a:rPr lang="en-US" altLang="zh-CN" sz="2000" dirty="0">
                <a:latin typeface="Times New Roman" pitchFamily="18" charset="0"/>
              </a:rPr>
              <a:t>{</a:t>
            </a:r>
            <a:r>
              <a:rPr lang="en-US" altLang="zh-CN" sz="2000" i="1" dirty="0">
                <a:latin typeface="Times New Roman" pitchFamily="18" charset="0"/>
              </a:rPr>
              <a:t>b, f, h, j, o</a:t>
            </a:r>
            <a:r>
              <a:rPr lang="en-US" altLang="zh-CN" sz="2000" dirty="0">
                <a:latin typeface="Times New Roman" pitchFamily="18" charset="0"/>
              </a:rPr>
              <a:t>}</a:t>
            </a:r>
            <a:r>
              <a:rPr lang="en-US" altLang="zh-CN" sz="2000" i="1" dirty="0">
                <a:latin typeface="Times New Roman" pitchFamily="18" charset="0"/>
              </a:rPr>
              <a:t>	           </a:t>
            </a:r>
            <a:r>
              <a:rPr lang="en-US" altLang="zh-CN" sz="2000" dirty="0">
                <a:latin typeface="Times New Roman" pitchFamily="18" charset="0"/>
              </a:rPr>
              <a:t>{</a:t>
            </a:r>
            <a:r>
              <a:rPr lang="en-US" altLang="zh-CN" sz="2000" i="1" dirty="0">
                <a:latin typeface="Times New Roman" pitchFamily="18" charset="0"/>
              </a:rPr>
              <a:t>f, b</a:t>
            </a:r>
            <a:r>
              <a:rPr lang="en-US" altLang="zh-CN" sz="2000" dirty="0">
                <a:latin typeface="Times New Roman" pitchFamily="18" charset="0"/>
              </a:rPr>
              <a:t>}</a:t>
            </a:r>
          </a:p>
          <a:p>
            <a:pPr marL="457200" indent="-457200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altLang="zh-CN" sz="2000" dirty="0">
                <a:latin typeface="Times New Roman" pitchFamily="18" charset="0"/>
              </a:rPr>
              <a:t>400	</a:t>
            </a:r>
            <a:r>
              <a:rPr lang="en-US" altLang="zh-CN" sz="2000" i="1" dirty="0">
                <a:latin typeface="Times New Roman" pitchFamily="18" charset="0"/>
              </a:rPr>
              <a:t> 	</a:t>
            </a:r>
            <a:r>
              <a:rPr lang="en-US" altLang="zh-CN" sz="2000" dirty="0">
                <a:latin typeface="Times New Roman" pitchFamily="18" charset="0"/>
              </a:rPr>
              <a:t>{</a:t>
            </a:r>
            <a:r>
              <a:rPr lang="en-US" altLang="zh-CN" sz="2000" i="1" dirty="0">
                <a:latin typeface="Times New Roman" pitchFamily="18" charset="0"/>
              </a:rPr>
              <a:t>b, c, k, s, p</a:t>
            </a:r>
            <a:r>
              <a:rPr lang="en-US" altLang="zh-CN" sz="2000" dirty="0">
                <a:latin typeface="Times New Roman" pitchFamily="18" charset="0"/>
              </a:rPr>
              <a:t>}</a:t>
            </a:r>
            <a:r>
              <a:rPr lang="en-US" altLang="zh-CN" sz="2000" i="1" dirty="0">
                <a:latin typeface="Times New Roman" pitchFamily="18" charset="0"/>
              </a:rPr>
              <a:t>	           </a:t>
            </a:r>
            <a:r>
              <a:rPr lang="en-US" altLang="zh-CN" sz="2000" dirty="0">
                <a:latin typeface="Times New Roman" pitchFamily="18" charset="0"/>
              </a:rPr>
              <a:t>{</a:t>
            </a:r>
            <a:r>
              <a:rPr lang="en-US" altLang="zh-CN" sz="2000" i="1" dirty="0">
                <a:latin typeface="Times New Roman" pitchFamily="18" charset="0"/>
              </a:rPr>
              <a:t>c, b, p</a:t>
            </a:r>
            <a:r>
              <a:rPr lang="en-US" altLang="zh-CN" sz="2000" dirty="0">
                <a:latin typeface="Times New Roman" pitchFamily="18" charset="0"/>
              </a:rPr>
              <a:t>}</a:t>
            </a:r>
          </a:p>
          <a:p>
            <a:pPr marL="457200" indent="-457200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altLang="zh-CN" sz="2000" dirty="0">
                <a:latin typeface="Times New Roman" pitchFamily="18" charset="0"/>
              </a:rPr>
              <a:t>500</a:t>
            </a:r>
            <a:r>
              <a:rPr lang="en-US" altLang="zh-CN" sz="2000" i="1" dirty="0">
                <a:latin typeface="Times New Roman" pitchFamily="18" charset="0"/>
              </a:rPr>
              <a:t>	 	</a:t>
            </a:r>
            <a:r>
              <a:rPr lang="en-US" altLang="zh-CN" sz="2000" dirty="0">
                <a:latin typeface="Times New Roman" pitchFamily="18" charset="0"/>
              </a:rPr>
              <a:t>{</a:t>
            </a:r>
            <a:r>
              <a:rPr lang="en-US" altLang="zh-CN" sz="2000" i="1" dirty="0">
                <a:latin typeface="Times New Roman" pitchFamily="18" charset="0"/>
              </a:rPr>
              <a:t>a, f, c, e, l, p, m, n</a:t>
            </a:r>
            <a:r>
              <a:rPr lang="en-US" altLang="zh-CN" sz="2000" dirty="0">
                <a:latin typeface="Times New Roman" pitchFamily="18" charset="0"/>
              </a:rPr>
              <a:t>}</a:t>
            </a:r>
            <a:r>
              <a:rPr lang="en-US" altLang="zh-CN" sz="2000" i="1" dirty="0">
                <a:latin typeface="Times New Roman" pitchFamily="18" charset="0"/>
              </a:rPr>
              <a:t>       </a:t>
            </a:r>
            <a:r>
              <a:rPr lang="en-US" altLang="zh-CN" sz="2000" dirty="0">
                <a:latin typeface="Times New Roman" pitchFamily="18" charset="0"/>
              </a:rPr>
              <a:t>{</a:t>
            </a:r>
            <a:r>
              <a:rPr lang="en-US" altLang="zh-CN" sz="2000" i="1" dirty="0">
                <a:latin typeface="Times New Roman" pitchFamily="18" charset="0"/>
              </a:rPr>
              <a:t>f, c, a, m, p</a:t>
            </a:r>
            <a:r>
              <a:rPr lang="en-US" altLang="zh-CN" sz="2000" dirty="0">
                <a:latin typeface="Times New Roman" pitchFamily="18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3341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225425" y="6172200"/>
            <a:ext cx="427038" cy="457200"/>
          </a:xfrm>
        </p:spPr>
        <p:txBody>
          <a:bodyPr/>
          <a:lstStyle/>
          <a:p>
            <a:pPr>
              <a:defRPr/>
            </a:pPr>
            <a:fld id="{DC1E0A02-56D3-41D7-8298-651C280BE033}" type="slidenum">
              <a:rPr lang="zh-CN" altLang="en-US"/>
              <a:pPr>
                <a:defRPr/>
              </a:pPr>
              <a:t>35</a:t>
            </a:fld>
            <a:endParaRPr lang="en-US" altLang="zh-CN"/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7929562" y="1219200"/>
            <a:ext cx="441325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>
                <a:latin typeface="Times New Roman" pitchFamily="18" charset="0"/>
              </a:rPr>
              <a:t>{}</a:t>
            </a: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7472362" y="1905000"/>
            <a:ext cx="477838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f:4</a:t>
            </a:r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8386762" y="1905000"/>
            <a:ext cx="520700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c:1</a:t>
            </a:r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8380412" y="2511425"/>
            <a:ext cx="534988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b:1</a:t>
            </a:r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8380412" y="3117850"/>
            <a:ext cx="534988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p:1</a:t>
            </a:r>
          </a:p>
        </p:txBody>
      </p:sp>
      <p:cxnSp>
        <p:nvCxnSpPr>
          <p:cNvPr id="16394" name="AutoShape 9"/>
          <p:cNvCxnSpPr>
            <a:cxnSpLocks noChangeShapeType="1"/>
            <a:stCxn id="16391" idx="2"/>
            <a:endCxn id="16392" idx="0"/>
          </p:cNvCxnSpPr>
          <p:nvPr/>
        </p:nvCxnSpPr>
        <p:spPr bwMode="auto">
          <a:xfrm>
            <a:off x="8647112" y="2305050"/>
            <a:ext cx="1588" cy="2127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5" name="AutoShape 10"/>
          <p:cNvCxnSpPr>
            <a:cxnSpLocks noChangeShapeType="1"/>
            <a:stCxn id="16392" idx="2"/>
            <a:endCxn id="16393" idx="0"/>
          </p:cNvCxnSpPr>
          <p:nvPr/>
        </p:nvCxnSpPr>
        <p:spPr bwMode="auto">
          <a:xfrm>
            <a:off x="8648700" y="2914650"/>
            <a:ext cx="0" cy="211138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6" name="AutoShape 11"/>
          <p:cNvCxnSpPr>
            <a:cxnSpLocks noChangeShapeType="1"/>
            <a:stCxn id="16389" idx="2"/>
            <a:endCxn id="16391" idx="0"/>
          </p:cNvCxnSpPr>
          <p:nvPr/>
        </p:nvCxnSpPr>
        <p:spPr bwMode="auto">
          <a:xfrm>
            <a:off x="8150225" y="1620838"/>
            <a:ext cx="496887" cy="2889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7" name="AutoShape 12"/>
          <p:cNvCxnSpPr>
            <a:cxnSpLocks noChangeShapeType="1"/>
            <a:stCxn id="16389" idx="2"/>
            <a:endCxn id="16390" idx="0"/>
          </p:cNvCxnSpPr>
          <p:nvPr/>
        </p:nvCxnSpPr>
        <p:spPr bwMode="auto">
          <a:xfrm flipH="1">
            <a:off x="7712075" y="1620838"/>
            <a:ext cx="438150" cy="2889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8" name="Text Box 13"/>
          <p:cNvSpPr txBox="1">
            <a:spLocks noChangeArrowheads="1"/>
          </p:cNvSpPr>
          <p:nvPr/>
        </p:nvSpPr>
        <p:spPr bwMode="auto">
          <a:xfrm>
            <a:off x="7777162" y="2511425"/>
            <a:ext cx="534988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b:1</a:t>
            </a:r>
          </a:p>
        </p:txBody>
      </p:sp>
      <p:sp>
        <p:nvSpPr>
          <p:cNvPr id="16399" name="Text Box 14"/>
          <p:cNvSpPr txBox="1">
            <a:spLocks noChangeArrowheads="1"/>
          </p:cNvSpPr>
          <p:nvPr/>
        </p:nvSpPr>
        <p:spPr bwMode="auto">
          <a:xfrm>
            <a:off x="7175500" y="2511425"/>
            <a:ext cx="520700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c:3</a:t>
            </a:r>
          </a:p>
        </p:txBody>
      </p:sp>
      <p:cxnSp>
        <p:nvCxnSpPr>
          <p:cNvPr id="16400" name="AutoShape 15"/>
          <p:cNvCxnSpPr>
            <a:cxnSpLocks noChangeShapeType="1"/>
            <a:stCxn id="16390" idx="2"/>
            <a:endCxn id="16399" idx="0"/>
          </p:cNvCxnSpPr>
          <p:nvPr/>
        </p:nvCxnSpPr>
        <p:spPr bwMode="auto">
          <a:xfrm flipH="1">
            <a:off x="7435850" y="2305050"/>
            <a:ext cx="276225" cy="2127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1" name="AutoShape 16"/>
          <p:cNvCxnSpPr>
            <a:cxnSpLocks noChangeShapeType="1"/>
            <a:stCxn id="16390" idx="2"/>
            <a:endCxn id="16398" idx="0"/>
          </p:cNvCxnSpPr>
          <p:nvPr/>
        </p:nvCxnSpPr>
        <p:spPr bwMode="auto">
          <a:xfrm>
            <a:off x="7712075" y="2305050"/>
            <a:ext cx="333375" cy="2127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2" name="Text Box 17"/>
          <p:cNvSpPr txBox="1">
            <a:spLocks noChangeArrowheads="1"/>
          </p:cNvSpPr>
          <p:nvPr/>
        </p:nvSpPr>
        <p:spPr bwMode="auto">
          <a:xfrm>
            <a:off x="7167562" y="3117850"/>
            <a:ext cx="534988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a:3</a:t>
            </a:r>
          </a:p>
        </p:txBody>
      </p:sp>
      <p:sp>
        <p:nvSpPr>
          <p:cNvPr id="16403" name="Text Box 18"/>
          <p:cNvSpPr txBox="1">
            <a:spLocks noChangeArrowheads="1"/>
          </p:cNvSpPr>
          <p:nvPr/>
        </p:nvSpPr>
        <p:spPr bwMode="auto">
          <a:xfrm>
            <a:off x="7548562" y="3727450"/>
            <a:ext cx="534988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b:1</a:t>
            </a:r>
          </a:p>
        </p:txBody>
      </p:sp>
      <p:sp>
        <p:nvSpPr>
          <p:cNvPr id="16404" name="Text Box 19"/>
          <p:cNvSpPr txBox="1">
            <a:spLocks noChangeArrowheads="1"/>
          </p:cNvSpPr>
          <p:nvPr/>
        </p:nvSpPr>
        <p:spPr bwMode="auto">
          <a:xfrm>
            <a:off x="6872287" y="3727450"/>
            <a:ext cx="592138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m:2</a:t>
            </a:r>
          </a:p>
        </p:txBody>
      </p:sp>
      <p:sp>
        <p:nvSpPr>
          <p:cNvPr id="16405" name="Text Box 20"/>
          <p:cNvSpPr txBox="1">
            <a:spLocks noChangeArrowheads="1"/>
          </p:cNvSpPr>
          <p:nvPr/>
        </p:nvSpPr>
        <p:spPr bwMode="auto">
          <a:xfrm>
            <a:off x="6900862" y="4335463"/>
            <a:ext cx="534988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p:2</a:t>
            </a:r>
          </a:p>
        </p:txBody>
      </p:sp>
      <p:cxnSp>
        <p:nvCxnSpPr>
          <p:cNvPr id="16406" name="AutoShape 21"/>
          <p:cNvCxnSpPr>
            <a:cxnSpLocks noChangeShapeType="1"/>
            <a:stCxn id="16399" idx="2"/>
            <a:endCxn id="16402" idx="0"/>
          </p:cNvCxnSpPr>
          <p:nvPr/>
        </p:nvCxnSpPr>
        <p:spPr bwMode="auto">
          <a:xfrm>
            <a:off x="7435850" y="2914650"/>
            <a:ext cx="0" cy="211138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7" name="AutoShape 22"/>
          <p:cNvCxnSpPr>
            <a:cxnSpLocks noChangeShapeType="1"/>
            <a:stCxn id="16402" idx="2"/>
            <a:endCxn id="16404" idx="0"/>
          </p:cNvCxnSpPr>
          <p:nvPr/>
        </p:nvCxnSpPr>
        <p:spPr bwMode="auto">
          <a:xfrm flipH="1">
            <a:off x="7169150" y="3522663"/>
            <a:ext cx="266700" cy="211137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8" name="AutoShape 23"/>
          <p:cNvCxnSpPr>
            <a:cxnSpLocks noChangeShapeType="1"/>
            <a:stCxn id="16402" idx="2"/>
            <a:endCxn id="16403" idx="0"/>
          </p:cNvCxnSpPr>
          <p:nvPr/>
        </p:nvCxnSpPr>
        <p:spPr bwMode="auto">
          <a:xfrm>
            <a:off x="7435850" y="3522663"/>
            <a:ext cx="381000" cy="211137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9" name="AutoShape 24"/>
          <p:cNvCxnSpPr>
            <a:cxnSpLocks noChangeShapeType="1"/>
            <a:stCxn id="16404" idx="2"/>
            <a:endCxn id="16405" idx="0"/>
          </p:cNvCxnSpPr>
          <p:nvPr/>
        </p:nvCxnSpPr>
        <p:spPr bwMode="auto">
          <a:xfrm>
            <a:off x="7169150" y="4130675"/>
            <a:ext cx="0" cy="2127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10" name="Text Box 25"/>
          <p:cNvSpPr txBox="1">
            <a:spLocks noChangeArrowheads="1"/>
          </p:cNvSpPr>
          <p:nvPr/>
        </p:nvSpPr>
        <p:spPr bwMode="auto">
          <a:xfrm>
            <a:off x="7519987" y="4335463"/>
            <a:ext cx="592138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m:1</a:t>
            </a:r>
          </a:p>
        </p:txBody>
      </p:sp>
      <p:cxnSp>
        <p:nvCxnSpPr>
          <p:cNvPr id="16411" name="AutoShape 26"/>
          <p:cNvCxnSpPr>
            <a:cxnSpLocks noChangeShapeType="1"/>
            <a:stCxn id="16403" idx="2"/>
            <a:endCxn id="16410" idx="0"/>
          </p:cNvCxnSpPr>
          <p:nvPr/>
        </p:nvCxnSpPr>
        <p:spPr bwMode="auto">
          <a:xfrm>
            <a:off x="7816850" y="4130675"/>
            <a:ext cx="0" cy="2127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14" name="Line 43"/>
          <p:cNvSpPr>
            <a:spLocks noChangeShapeType="1"/>
          </p:cNvSpPr>
          <p:nvPr/>
        </p:nvSpPr>
        <p:spPr bwMode="auto">
          <a:xfrm>
            <a:off x="233362" y="2743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5" name="Text Box 44"/>
          <p:cNvSpPr txBox="1">
            <a:spLocks noChangeArrowheads="1"/>
          </p:cNvSpPr>
          <p:nvPr/>
        </p:nvSpPr>
        <p:spPr bwMode="auto">
          <a:xfrm>
            <a:off x="1909762" y="1219200"/>
            <a:ext cx="441325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>
                <a:latin typeface="Times New Roman" pitchFamily="18" charset="0"/>
              </a:rPr>
              <a:t>{}</a:t>
            </a:r>
          </a:p>
        </p:txBody>
      </p:sp>
      <p:sp>
        <p:nvSpPr>
          <p:cNvPr id="16416" name="Text Box 45"/>
          <p:cNvSpPr txBox="1">
            <a:spLocks noChangeArrowheads="1"/>
          </p:cNvSpPr>
          <p:nvPr/>
        </p:nvSpPr>
        <p:spPr bwMode="auto">
          <a:xfrm>
            <a:off x="1452562" y="1905000"/>
            <a:ext cx="477838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f:3</a:t>
            </a:r>
          </a:p>
        </p:txBody>
      </p:sp>
      <p:cxnSp>
        <p:nvCxnSpPr>
          <p:cNvPr id="16417" name="AutoShape 46"/>
          <p:cNvCxnSpPr>
            <a:cxnSpLocks noChangeShapeType="1"/>
            <a:stCxn id="16415" idx="2"/>
            <a:endCxn id="16416" idx="0"/>
          </p:cNvCxnSpPr>
          <p:nvPr/>
        </p:nvCxnSpPr>
        <p:spPr bwMode="auto">
          <a:xfrm flipH="1">
            <a:off x="1692275" y="1620838"/>
            <a:ext cx="438150" cy="2889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18" name="Text Box 47"/>
          <p:cNvSpPr txBox="1">
            <a:spLocks noChangeArrowheads="1"/>
          </p:cNvSpPr>
          <p:nvPr/>
        </p:nvSpPr>
        <p:spPr bwMode="auto">
          <a:xfrm>
            <a:off x="1155700" y="2511425"/>
            <a:ext cx="520700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c:2</a:t>
            </a:r>
          </a:p>
        </p:txBody>
      </p:sp>
      <p:cxnSp>
        <p:nvCxnSpPr>
          <p:cNvPr id="16419" name="AutoShape 48"/>
          <p:cNvCxnSpPr>
            <a:cxnSpLocks noChangeShapeType="1"/>
            <a:stCxn id="16416" idx="2"/>
            <a:endCxn id="16418" idx="0"/>
          </p:cNvCxnSpPr>
          <p:nvPr/>
        </p:nvCxnSpPr>
        <p:spPr bwMode="auto">
          <a:xfrm flipH="1">
            <a:off x="1416050" y="2305050"/>
            <a:ext cx="276225" cy="2127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20" name="Text Box 49"/>
          <p:cNvSpPr txBox="1">
            <a:spLocks noChangeArrowheads="1"/>
          </p:cNvSpPr>
          <p:nvPr/>
        </p:nvSpPr>
        <p:spPr bwMode="auto">
          <a:xfrm>
            <a:off x="1147762" y="3117850"/>
            <a:ext cx="534988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a:2</a:t>
            </a:r>
          </a:p>
        </p:txBody>
      </p:sp>
      <p:sp>
        <p:nvSpPr>
          <p:cNvPr id="16421" name="Text Box 50"/>
          <p:cNvSpPr txBox="1">
            <a:spLocks noChangeArrowheads="1"/>
          </p:cNvSpPr>
          <p:nvPr/>
        </p:nvSpPr>
        <p:spPr bwMode="auto">
          <a:xfrm>
            <a:off x="1528762" y="3727450"/>
            <a:ext cx="534988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b:1</a:t>
            </a:r>
          </a:p>
        </p:txBody>
      </p:sp>
      <p:sp>
        <p:nvSpPr>
          <p:cNvPr id="16422" name="Text Box 51"/>
          <p:cNvSpPr txBox="1">
            <a:spLocks noChangeArrowheads="1"/>
          </p:cNvSpPr>
          <p:nvPr/>
        </p:nvSpPr>
        <p:spPr bwMode="auto">
          <a:xfrm>
            <a:off x="852487" y="3727450"/>
            <a:ext cx="592138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m:1</a:t>
            </a:r>
          </a:p>
        </p:txBody>
      </p:sp>
      <p:sp>
        <p:nvSpPr>
          <p:cNvPr id="16423" name="Text Box 52"/>
          <p:cNvSpPr txBox="1">
            <a:spLocks noChangeArrowheads="1"/>
          </p:cNvSpPr>
          <p:nvPr/>
        </p:nvSpPr>
        <p:spPr bwMode="auto">
          <a:xfrm>
            <a:off x="881062" y="4335463"/>
            <a:ext cx="534988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p:1</a:t>
            </a:r>
          </a:p>
        </p:txBody>
      </p:sp>
      <p:cxnSp>
        <p:nvCxnSpPr>
          <p:cNvPr id="16424" name="AutoShape 53"/>
          <p:cNvCxnSpPr>
            <a:cxnSpLocks noChangeShapeType="1"/>
            <a:stCxn id="16418" idx="2"/>
            <a:endCxn id="16420" idx="0"/>
          </p:cNvCxnSpPr>
          <p:nvPr/>
        </p:nvCxnSpPr>
        <p:spPr bwMode="auto">
          <a:xfrm>
            <a:off x="1416050" y="2914650"/>
            <a:ext cx="0" cy="211138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25" name="AutoShape 54"/>
          <p:cNvCxnSpPr>
            <a:cxnSpLocks noChangeShapeType="1"/>
            <a:stCxn id="16420" idx="2"/>
            <a:endCxn id="16422" idx="0"/>
          </p:cNvCxnSpPr>
          <p:nvPr/>
        </p:nvCxnSpPr>
        <p:spPr bwMode="auto">
          <a:xfrm flipH="1">
            <a:off x="1149350" y="3522663"/>
            <a:ext cx="266700" cy="211137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26" name="AutoShape 55"/>
          <p:cNvCxnSpPr>
            <a:cxnSpLocks noChangeShapeType="1"/>
            <a:stCxn id="16420" idx="2"/>
            <a:endCxn id="16421" idx="0"/>
          </p:cNvCxnSpPr>
          <p:nvPr/>
        </p:nvCxnSpPr>
        <p:spPr bwMode="auto">
          <a:xfrm>
            <a:off x="1416050" y="3522663"/>
            <a:ext cx="381000" cy="211137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27" name="AutoShape 56"/>
          <p:cNvCxnSpPr>
            <a:cxnSpLocks noChangeShapeType="1"/>
            <a:stCxn id="16422" idx="2"/>
            <a:endCxn id="16423" idx="0"/>
          </p:cNvCxnSpPr>
          <p:nvPr/>
        </p:nvCxnSpPr>
        <p:spPr bwMode="auto">
          <a:xfrm>
            <a:off x="1149350" y="4130675"/>
            <a:ext cx="0" cy="2127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28" name="Text Box 57"/>
          <p:cNvSpPr txBox="1">
            <a:spLocks noChangeArrowheads="1"/>
          </p:cNvSpPr>
          <p:nvPr/>
        </p:nvSpPr>
        <p:spPr bwMode="auto">
          <a:xfrm>
            <a:off x="1500187" y="4335463"/>
            <a:ext cx="592138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m:1</a:t>
            </a:r>
          </a:p>
        </p:txBody>
      </p:sp>
      <p:cxnSp>
        <p:nvCxnSpPr>
          <p:cNvPr id="16429" name="AutoShape 58"/>
          <p:cNvCxnSpPr>
            <a:cxnSpLocks noChangeShapeType="1"/>
            <a:stCxn id="16421" idx="2"/>
            <a:endCxn id="16428" idx="0"/>
          </p:cNvCxnSpPr>
          <p:nvPr/>
        </p:nvCxnSpPr>
        <p:spPr bwMode="auto">
          <a:xfrm>
            <a:off x="1797050" y="4130675"/>
            <a:ext cx="0" cy="2127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30" name="Text Box 60"/>
          <p:cNvSpPr txBox="1">
            <a:spLocks noChangeArrowheads="1"/>
          </p:cNvSpPr>
          <p:nvPr/>
        </p:nvSpPr>
        <p:spPr bwMode="auto">
          <a:xfrm>
            <a:off x="309562" y="2209800"/>
            <a:ext cx="638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600">
                <a:latin typeface="Times New Roman" pitchFamily="18" charset="0"/>
              </a:rPr>
              <a:t>{</a:t>
            </a:r>
            <a:r>
              <a:rPr lang="en-US" altLang="zh-CN" sz="1600" i="1">
                <a:latin typeface="Times New Roman" pitchFamily="18" charset="0"/>
              </a:rPr>
              <a:t>f, b</a:t>
            </a:r>
            <a:r>
              <a:rPr lang="en-US" altLang="zh-CN" sz="1600">
                <a:latin typeface="Times New Roman" pitchFamily="18" charset="0"/>
              </a:rPr>
              <a:t>}</a:t>
            </a:r>
            <a:endParaRPr lang="zh-CN" altLang="en-US" sz="1600">
              <a:latin typeface="Times New Roman" pitchFamily="18" charset="0"/>
            </a:endParaRPr>
          </a:p>
        </p:txBody>
      </p:sp>
      <p:sp>
        <p:nvSpPr>
          <p:cNvPr id="16431" name="Text Box 61"/>
          <p:cNvSpPr txBox="1">
            <a:spLocks noChangeArrowheads="1"/>
          </p:cNvSpPr>
          <p:nvPr/>
        </p:nvSpPr>
        <p:spPr bwMode="auto">
          <a:xfrm>
            <a:off x="1757362" y="2514600"/>
            <a:ext cx="534988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b:1</a:t>
            </a:r>
          </a:p>
        </p:txBody>
      </p:sp>
      <p:cxnSp>
        <p:nvCxnSpPr>
          <p:cNvPr id="16432" name="AutoShape 62"/>
          <p:cNvCxnSpPr>
            <a:cxnSpLocks noChangeShapeType="1"/>
            <a:endCxn id="16431" idx="0"/>
          </p:cNvCxnSpPr>
          <p:nvPr/>
        </p:nvCxnSpPr>
        <p:spPr bwMode="auto">
          <a:xfrm>
            <a:off x="1692275" y="2301875"/>
            <a:ext cx="333375" cy="2127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33" name="Line 63"/>
          <p:cNvSpPr>
            <a:spLocks noChangeShapeType="1"/>
          </p:cNvSpPr>
          <p:nvPr/>
        </p:nvSpPr>
        <p:spPr bwMode="auto">
          <a:xfrm>
            <a:off x="2443162" y="2743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4" name="Text Box 64"/>
          <p:cNvSpPr txBox="1">
            <a:spLocks noChangeArrowheads="1"/>
          </p:cNvSpPr>
          <p:nvPr/>
        </p:nvSpPr>
        <p:spPr bwMode="auto">
          <a:xfrm>
            <a:off x="2595562" y="2209800"/>
            <a:ext cx="8747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600">
                <a:latin typeface="Times New Roman" pitchFamily="18" charset="0"/>
              </a:rPr>
              <a:t>{</a:t>
            </a:r>
            <a:r>
              <a:rPr lang="en-US" altLang="zh-CN" sz="1600" i="1">
                <a:latin typeface="Times New Roman" pitchFamily="18" charset="0"/>
              </a:rPr>
              <a:t>c, b, p</a:t>
            </a:r>
            <a:r>
              <a:rPr lang="en-US" altLang="zh-CN" sz="1600">
                <a:latin typeface="Times New Roman" pitchFamily="18" charset="0"/>
              </a:rPr>
              <a:t>}</a:t>
            </a:r>
            <a:endParaRPr lang="zh-CN" altLang="en-US" sz="1600">
              <a:latin typeface="Times New Roman" pitchFamily="18" charset="0"/>
            </a:endParaRPr>
          </a:p>
        </p:txBody>
      </p:sp>
      <p:sp>
        <p:nvSpPr>
          <p:cNvPr id="16435" name="Text Box 65"/>
          <p:cNvSpPr txBox="1">
            <a:spLocks noChangeArrowheads="1"/>
          </p:cNvSpPr>
          <p:nvPr/>
        </p:nvSpPr>
        <p:spPr bwMode="auto">
          <a:xfrm>
            <a:off x="5033962" y="1828800"/>
            <a:ext cx="520700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c:1</a:t>
            </a:r>
          </a:p>
        </p:txBody>
      </p:sp>
      <p:sp>
        <p:nvSpPr>
          <p:cNvPr id="16436" name="Text Box 66"/>
          <p:cNvSpPr txBox="1">
            <a:spLocks noChangeArrowheads="1"/>
          </p:cNvSpPr>
          <p:nvPr/>
        </p:nvSpPr>
        <p:spPr bwMode="auto">
          <a:xfrm>
            <a:off x="5027612" y="2435225"/>
            <a:ext cx="534988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b:1</a:t>
            </a:r>
          </a:p>
        </p:txBody>
      </p:sp>
      <p:sp>
        <p:nvSpPr>
          <p:cNvPr id="16437" name="Text Box 67"/>
          <p:cNvSpPr txBox="1">
            <a:spLocks noChangeArrowheads="1"/>
          </p:cNvSpPr>
          <p:nvPr/>
        </p:nvSpPr>
        <p:spPr bwMode="auto">
          <a:xfrm>
            <a:off x="5027612" y="3041650"/>
            <a:ext cx="534988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p:1</a:t>
            </a:r>
          </a:p>
        </p:txBody>
      </p:sp>
      <p:cxnSp>
        <p:nvCxnSpPr>
          <p:cNvPr id="16438" name="AutoShape 68"/>
          <p:cNvCxnSpPr>
            <a:cxnSpLocks noChangeShapeType="1"/>
            <a:stCxn id="16435" idx="2"/>
            <a:endCxn id="16436" idx="0"/>
          </p:cNvCxnSpPr>
          <p:nvPr/>
        </p:nvCxnSpPr>
        <p:spPr bwMode="auto">
          <a:xfrm>
            <a:off x="5294312" y="2228850"/>
            <a:ext cx="1588" cy="2127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39" name="AutoShape 69"/>
          <p:cNvCxnSpPr>
            <a:cxnSpLocks noChangeShapeType="1"/>
            <a:stCxn id="16436" idx="2"/>
            <a:endCxn id="16437" idx="0"/>
          </p:cNvCxnSpPr>
          <p:nvPr/>
        </p:nvCxnSpPr>
        <p:spPr bwMode="auto">
          <a:xfrm>
            <a:off x="5295900" y="2838450"/>
            <a:ext cx="0" cy="211138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40" name="AutoShape 70"/>
          <p:cNvCxnSpPr>
            <a:cxnSpLocks noChangeShapeType="1"/>
            <a:endCxn id="16435" idx="0"/>
          </p:cNvCxnSpPr>
          <p:nvPr/>
        </p:nvCxnSpPr>
        <p:spPr bwMode="auto">
          <a:xfrm>
            <a:off x="4797425" y="1539875"/>
            <a:ext cx="496887" cy="2889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41" name="Text Box 71"/>
          <p:cNvSpPr txBox="1">
            <a:spLocks noChangeArrowheads="1"/>
          </p:cNvSpPr>
          <p:nvPr/>
        </p:nvSpPr>
        <p:spPr bwMode="auto">
          <a:xfrm>
            <a:off x="4576762" y="1143000"/>
            <a:ext cx="441325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>
                <a:latin typeface="Times New Roman" pitchFamily="18" charset="0"/>
              </a:rPr>
              <a:t>{}</a:t>
            </a:r>
          </a:p>
        </p:txBody>
      </p:sp>
      <p:sp>
        <p:nvSpPr>
          <p:cNvPr id="16442" name="Text Box 72"/>
          <p:cNvSpPr txBox="1">
            <a:spLocks noChangeArrowheads="1"/>
          </p:cNvSpPr>
          <p:nvPr/>
        </p:nvSpPr>
        <p:spPr bwMode="auto">
          <a:xfrm>
            <a:off x="4119562" y="1828800"/>
            <a:ext cx="477838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f:3</a:t>
            </a:r>
          </a:p>
        </p:txBody>
      </p:sp>
      <p:cxnSp>
        <p:nvCxnSpPr>
          <p:cNvPr id="16443" name="AutoShape 73"/>
          <p:cNvCxnSpPr>
            <a:cxnSpLocks noChangeShapeType="1"/>
            <a:stCxn id="16441" idx="2"/>
            <a:endCxn id="16442" idx="0"/>
          </p:cNvCxnSpPr>
          <p:nvPr/>
        </p:nvCxnSpPr>
        <p:spPr bwMode="auto">
          <a:xfrm flipH="1">
            <a:off x="4359275" y="1544638"/>
            <a:ext cx="438150" cy="2889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44" name="Text Box 74"/>
          <p:cNvSpPr txBox="1">
            <a:spLocks noChangeArrowheads="1"/>
          </p:cNvSpPr>
          <p:nvPr/>
        </p:nvSpPr>
        <p:spPr bwMode="auto">
          <a:xfrm>
            <a:off x="3822700" y="2435225"/>
            <a:ext cx="520700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c:2</a:t>
            </a:r>
          </a:p>
        </p:txBody>
      </p:sp>
      <p:cxnSp>
        <p:nvCxnSpPr>
          <p:cNvPr id="16445" name="AutoShape 75"/>
          <p:cNvCxnSpPr>
            <a:cxnSpLocks noChangeShapeType="1"/>
            <a:stCxn id="16442" idx="2"/>
            <a:endCxn id="16444" idx="0"/>
          </p:cNvCxnSpPr>
          <p:nvPr/>
        </p:nvCxnSpPr>
        <p:spPr bwMode="auto">
          <a:xfrm flipH="1">
            <a:off x="4083050" y="2228850"/>
            <a:ext cx="276225" cy="2127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46" name="Text Box 76"/>
          <p:cNvSpPr txBox="1">
            <a:spLocks noChangeArrowheads="1"/>
          </p:cNvSpPr>
          <p:nvPr/>
        </p:nvSpPr>
        <p:spPr bwMode="auto">
          <a:xfrm>
            <a:off x="3814762" y="3041650"/>
            <a:ext cx="534988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a:2</a:t>
            </a:r>
          </a:p>
        </p:txBody>
      </p:sp>
      <p:sp>
        <p:nvSpPr>
          <p:cNvPr id="16447" name="Text Box 77"/>
          <p:cNvSpPr txBox="1">
            <a:spLocks noChangeArrowheads="1"/>
          </p:cNvSpPr>
          <p:nvPr/>
        </p:nvSpPr>
        <p:spPr bwMode="auto">
          <a:xfrm>
            <a:off x="4195762" y="3651250"/>
            <a:ext cx="534988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b:1</a:t>
            </a:r>
          </a:p>
        </p:txBody>
      </p:sp>
      <p:sp>
        <p:nvSpPr>
          <p:cNvPr id="16448" name="Text Box 78"/>
          <p:cNvSpPr txBox="1">
            <a:spLocks noChangeArrowheads="1"/>
          </p:cNvSpPr>
          <p:nvPr/>
        </p:nvSpPr>
        <p:spPr bwMode="auto">
          <a:xfrm>
            <a:off x="3519487" y="3651250"/>
            <a:ext cx="592138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m:1</a:t>
            </a:r>
          </a:p>
        </p:txBody>
      </p:sp>
      <p:sp>
        <p:nvSpPr>
          <p:cNvPr id="16449" name="Text Box 79"/>
          <p:cNvSpPr txBox="1">
            <a:spLocks noChangeArrowheads="1"/>
          </p:cNvSpPr>
          <p:nvPr/>
        </p:nvSpPr>
        <p:spPr bwMode="auto">
          <a:xfrm>
            <a:off x="3548062" y="4259263"/>
            <a:ext cx="534988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p:1</a:t>
            </a:r>
          </a:p>
        </p:txBody>
      </p:sp>
      <p:cxnSp>
        <p:nvCxnSpPr>
          <p:cNvPr id="16450" name="AutoShape 80"/>
          <p:cNvCxnSpPr>
            <a:cxnSpLocks noChangeShapeType="1"/>
            <a:stCxn id="16444" idx="2"/>
            <a:endCxn id="16446" idx="0"/>
          </p:cNvCxnSpPr>
          <p:nvPr/>
        </p:nvCxnSpPr>
        <p:spPr bwMode="auto">
          <a:xfrm>
            <a:off x="4083050" y="2838450"/>
            <a:ext cx="0" cy="211138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51" name="AutoShape 81"/>
          <p:cNvCxnSpPr>
            <a:cxnSpLocks noChangeShapeType="1"/>
            <a:stCxn id="16446" idx="2"/>
            <a:endCxn id="16448" idx="0"/>
          </p:cNvCxnSpPr>
          <p:nvPr/>
        </p:nvCxnSpPr>
        <p:spPr bwMode="auto">
          <a:xfrm flipH="1">
            <a:off x="3816350" y="3446463"/>
            <a:ext cx="266700" cy="211137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52" name="AutoShape 82"/>
          <p:cNvCxnSpPr>
            <a:cxnSpLocks noChangeShapeType="1"/>
            <a:stCxn id="16446" idx="2"/>
            <a:endCxn id="16447" idx="0"/>
          </p:cNvCxnSpPr>
          <p:nvPr/>
        </p:nvCxnSpPr>
        <p:spPr bwMode="auto">
          <a:xfrm>
            <a:off x="4083050" y="3446463"/>
            <a:ext cx="381000" cy="211137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53" name="AutoShape 83"/>
          <p:cNvCxnSpPr>
            <a:cxnSpLocks noChangeShapeType="1"/>
            <a:stCxn id="16448" idx="2"/>
            <a:endCxn id="16449" idx="0"/>
          </p:cNvCxnSpPr>
          <p:nvPr/>
        </p:nvCxnSpPr>
        <p:spPr bwMode="auto">
          <a:xfrm>
            <a:off x="3816350" y="4054475"/>
            <a:ext cx="0" cy="2127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54" name="Text Box 84"/>
          <p:cNvSpPr txBox="1">
            <a:spLocks noChangeArrowheads="1"/>
          </p:cNvSpPr>
          <p:nvPr/>
        </p:nvSpPr>
        <p:spPr bwMode="auto">
          <a:xfrm>
            <a:off x="4167187" y="4259263"/>
            <a:ext cx="592138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m:1</a:t>
            </a:r>
          </a:p>
        </p:txBody>
      </p:sp>
      <p:cxnSp>
        <p:nvCxnSpPr>
          <p:cNvPr id="16455" name="AutoShape 85"/>
          <p:cNvCxnSpPr>
            <a:cxnSpLocks noChangeShapeType="1"/>
            <a:stCxn id="16447" idx="2"/>
            <a:endCxn id="16454" idx="0"/>
          </p:cNvCxnSpPr>
          <p:nvPr/>
        </p:nvCxnSpPr>
        <p:spPr bwMode="auto">
          <a:xfrm>
            <a:off x="4464050" y="4054475"/>
            <a:ext cx="0" cy="2127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56" name="Text Box 86"/>
          <p:cNvSpPr txBox="1">
            <a:spLocks noChangeArrowheads="1"/>
          </p:cNvSpPr>
          <p:nvPr/>
        </p:nvSpPr>
        <p:spPr bwMode="auto">
          <a:xfrm>
            <a:off x="4424362" y="2438400"/>
            <a:ext cx="534988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b:1</a:t>
            </a:r>
          </a:p>
        </p:txBody>
      </p:sp>
      <p:cxnSp>
        <p:nvCxnSpPr>
          <p:cNvPr id="16457" name="AutoShape 87"/>
          <p:cNvCxnSpPr>
            <a:cxnSpLocks noChangeShapeType="1"/>
            <a:endCxn id="16456" idx="0"/>
          </p:cNvCxnSpPr>
          <p:nvPr/>
        </p:nvCxnSpPr>
        <p:spPr bwMode="auto">
          <a:xfrm>
            <a:off x="4359275" y="2225675"/>
            <a:ext cx="333375" cy="2127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58" name="Line 88"/>
          <p:cNvSpPr>
            <a:spLocks noChangeShapeType="1"/>
          </p:cNvSpPr>
          <p:nvPr/>
        </p:nvSpPr>
        <p:spPr bwMode="auto">
          <a:xfrm>
            <a:off x="5872162" y="2743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9" name="Text Box 89"/>
          <p:cNvSpPr txBox="1">
            <a:spLocks noChangeArrowheads="1"/>
          </p:cNvSpPr>
          <p:nvPr/>
        </p:nvSpPr>
        <p:spPr bwMode="auto">
          <a:xfrm>
            <a:off x="5795962" y="2209800"/>
            <a:ext cx="1281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600">
                <a:latin typeface="Times New Roman" pitchFamily="18" charset="0"/>
              </a:rPr>
              <a:t>{</a:t>
            </a:r>
            <a:r>
              <a:rPr lang="en-US" altLang="zh-CN" sz="1600" i="1">
                <a:latin typeface="Times New Roman" pitchFamily="18" charset="0"/>
              </a:rPr>
              <a:t>f, c, a, m, p</a:t>
            </a:r>
            <a:r>
              <a:rPr lang="en-US" altLang="zh-CN" sz="1600">
                <a:latin typeface="Times New Roman" pitchFamily="18" charset="0"/>
              </a:rPr>
              <a:t>}</a:t>
            </a:r>
            <a:endParaRPr lang="zh-CN" altLang="en-US" sz="1600">
              <a:latin typeface="Times New Roman" pitchFamily="18" charset="0"/>
            </a:endParaRPr>
          </a:p>
        </p:txBody>
      </p:sp>
      <p:sp>
        <p:nvSpPr>
          <p:cNvPr id="16460" name="Freeform 90"/>
          <p:cNvSpPr>
            <a:spLocks/>
          </p:cNvSpPr>
          <p:nvPr/>
        </p:nvSpPr>
        <p:spPr bwMode="auto">
          <a:xfrm>
            <a:off x="2062162" y="2971800"/>
            <a:ext cx="88900" cy="1063625"/>
          </a:xfrm>
          <a:custGeom>
            <a:avLst/>
            <a:gdLst>
              <a:gd name="T0" fmla="*/ 0 w 56"/>
              <a:gd name="T1" fmla="*/ 672 h 672"/>
              <a:gd name="T2" fmla="*/ 48 w 56"/>
              <a:gd name="T3" fmla="*/ 432 h 672"/>
              <a:gd name="T4" fmla="*/ 48 w 56"/>
              <a:gd name="T5" fmla="*/ 0 h 672"/>
              <a:gd name="T6" fmla="*/ 0 60000 65536"/>
              <a:gd name="T7" fmla="*/ 0 60000 65536"/>
              <a:gd name="T8" fmla="*/ 0 60000 65536"/>
              <a:gd name="T9" fmla="*/ 0 w 56"/>
              <a:gd name="T10" fmla="*/ 0 h 672"/>
              <a:gd name="T11" fmla="*/ 56 w 56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672">
                <a:moveTo>
                  <a:pt x="0" y="672"/>
                </a:moveTo>
                <a:cubicBezTo>
                  <a:pt x="20" y="608"/>
                  <a:pt x="40" y="544"/>
                  <a:pt x="48" y="432"/>
                </a:cubicBezTo>
                <a:cubicBezTo>
                  <a:pt x="56" y="320"/>
                  <a:pt x="52" y="160"/>
                  <a:pt x="48" y="0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6461" name="Freeform 91"/>
          <p:cNvSpPr>
            <a:spLocks/>
          </p:cNvSpPr>
          <p:nvPr/>
        </p:nvSpPr>
        <p:spPr bwMode="auto">
          <a:xfrm>
            <a:off x="1376362" y="4114800"/>
            <a:ext cx="152400" cy="608013"/>
          </a:xfrm>
          <a:custGeom>
            <a:avLst/>
            <a:gdLst>
              <a:gd name="T0" fmla="*/ 0 w 96"/>
              <a:gd name="T1" fmla="*/ 0 h 384"/>
              <a:gd name="T2" fmla="*/ 48 w 96"/>
              <a:gd name="T3" fmla="*/ 96 h 384"/>
              <a:gd name="T4" fmla="*/ 48 w 96"/>
              <a:gd name="T5" fmla="*/ 288 h 384"/>
              <a:gd name="T6" fmla="*/ 96 w 96"/>
              <a:gd name="T7" fmla="*/ 384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384"/>
              <a:gd name="T14" fmla="*/ 96 w 96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384">
                <a:moveTo>
                  <a:pt x="0" y="0"/>
                </a:moveTo>
                <a:cubicBezTo>
                  <a:pt x="20" y="24"/>
                  <a:pt x="40" y="48"/>
                  <a:pt x="48" y="96"/>
                </a:cubicBezTo>
                <a:cubicBezTo>
                  <a:pt x="56" y="144"/>
                  <a:pt x="40" y="240"/>
                  <a:pt x="48" y="288"/>
                </a:cubicBezTo>
                <a:cubicBezTo>
                  <a:pt x="56" y="336"/>
                  <a:pt x="76" y="360"/>
                  <a:pt x="96" y="384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6462" name="Freeform 92"/>
          <p:cNvSpPr>
            <a:spLocks/>
          </p:cNvSpPr>
          <p:nvPr/>
        </p:nvSpPr>
        <p:spPr bwMode="auto">
          <a:xfrm>
            <a:off x="4043362" y="4038600"/>
            <a:ext cx="152400" cy="608013"/>
          </a:xfrm>
          <a:custGeom>
            <a:avLst/>
            <a:gdLst>
              <a:gd name="T0" fmla="*/ 0 w 96"/>
              <a:gd name="T1" fmla="*/ 0 h 384"/>
              <a:gd name="T2" fmla="*/ 48 w 96"/>
              <a:gd name="T3" fmla="*/ 96 h 384"/>
              <a:gd name="T4" fmla="*/ 48 w 96"/>
              <a:gd name="T5" fmla="*/ 288 h 384"/>
              <a:gd name="T6" fmla="*/ 96 w 96"/>
              <a:gd name="T7" fmla="*/ 384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384"/>
              <a:gd name="T14" fmla="*/ 96 w 96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384">
                <a:moveTo>
                  <a:pt x="0" y="0"/>
                </a:moveTo>
                <a:cubicBezTo>
                  <a:pt x="20" y="24"/>
                  <a:pt x="40" y="48"/>
                  <a:pt x="48" y="96"/>
                </a:cubicBezTo>
                <a:cubicBezTo>
                  <a:pt x="56" y="144"/>
                  <a:pt x="40" y="240"/>
                  <a:pt x="48" y="288"/>
                </a:cubicBezTo>
                <a:cubicBezTo>
                  <a:pt x="56" y="336"/>
                  <a:pt x="76" y="360"/>
                  <a:pt x="96" y="384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6463" name="Freeform 93"/>
          <p:cNvSpPr>
            <a:spLocks/>
          </p:cNvSpPr>
          <p:nvPr/>
        </p:nvSpPr>
        <p:spPr bwMode="auto">
          <a:xfrm>
            <a:off x="4729162" y="2895600"/>
            <a:ext cx="88900" cy="1063625"/>
          </a:xfrm>
          <a:custGeom>
            <a:avLst/>
            <a:gdLst>
              <a:gd name="T0" fmla="*/ 0 w 56"/>
              <a:gd name="T1" fmla="*/ 672 h 672"/>
              <a:gd name="T2" fmla="*/ 48 w 56"/>
              <a:gd name="T3" fmla="*/ 432 h 672"/>
              <a:gd name="T4" fmla="*/ 48 w 56"/>
              <a:gd name="T5" fmla="*/ 0 h 672"/>
              <a:gd name="T6" fmla="*/ 0 60000 65536"/>
              <a:gd name="T7" fmla="*/ 0 60000 65536"/>
              <a:gd name="T8" fmla="*/ 0 60000 65536"/>
              <a:gd name="T9" fmla="*/ 0 w 56"/>
              <a:gd name="T10" fmla="*/ 0 h 672"/>
              <a:gd name="T11" fmla="*/ 56 w 56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672">
                <a:moveTo>
                  <a:pt x="0" y="672"/>
                </a:moveTo>
                <a:cubicBezTo>
                  <a:pt x="20" y="608"/>
                  <a:pt x="40" y="544"/>
                  <a:pt x="48" y="432"/>
                </a:cubicBezTo>
                <a:cubicBezTo>
                  <a:pt x="56" y="320"/>
                  <a:pt x="52" y="160"/>
                  <a:pt x="48" y="0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6464" name="Line 94"/>
          <p:cNvSpPr>
            <a:spLocks noChangeShapeType="1"/>
          </p:cNvSpPr>
          <p:nvPr/>
        </p:nvSpPr>
        <p:spPr bwMode="auto">
          <a:xfrm>
            <a:off x="4881562" y="2667000"/>
            <a:ext cx="152400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65" name="Freeform 95"/>
          <p:cNvSpPr>
            <a:spLocks/>
          </p:cNvSpPr>
          <p:nvPr/>
        </p:nvSpPr>
        <p:spPr bwMode="auto">
          <a:xfrm>
            <a:off x="4348162" y="2057400"/>
            <a:ext cx="762000" cy="608013"/>
          </a:xfrm>
          <a:custGeom>
            <a:avLst/>
            <a:gdLst>
              <a:gd name="T0" fmla="*/ 0 w 480"/>
              <a:gd name="T1" fmla="*/ 384 h 384"/>
              <a:gd name="T2" fmla="*/ 48 w 480"/>
              <a:gd name="T3" fmla="*/ 336 h 384"/>
              <a:gd name="T4" fmla="*/ 240 w 480"/>
              <a:gd name="T5" fmla="*/ 96 h 384"/>
              <a:gd name="T6" fmla="*/ 480 w 480"/>
              <a:gd name="T7" fmla="*/ 0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384"/>
              <a:gd name="T14" fmla="*/ 480 w 480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384">
                <a:moveTo>
                  <a:pt x="0" y="384"/>
                </a:moveTo>
                <a:cubicBezTo>
                  <a:pt x="4" y="384"/>
                  <a:pt x="8" y="384"/>
                  <a:pt x="48" y="336"/>
                </a:cubicBezTo>
                <a:cubicBezTo>
                  <a:pt x="88" y="288"/>
                  <a:pt x="168" y="152"/>
                  <a:pt x="240" y="96"/>
                </a:cubicBezTo>
                <a:cubicBezTo>
                  <a:pt x="312" y="40"/>
                  <a:pt x="396" y="20"/>
                  <a:pt x="480" y="0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6466" name="Freeform 96"/>
          <p:cNvSpPr>
            <a:spLocks/>
          </p:cNvSpPr>
          <p:nvPr/>
        </p:nvSpPr>
        <p:spPr bwMode="auto">
          <a:xfrm>
            <a:off x="4119562" y="3505200"/>
            <a:ext cx="1219200" cy="1063625"/>
          </a:xfrm>
          <a:custGeom>
            <a:avLst/>
            <a:gdLst>
              <a:gd name="T0" fmla="*/ 0 w 768"/>
              <a:gd name="T1" fmla="*/ 672 h 672"/>
              <a:gd name="T2" fmla="*/ 96 w 768"/>
              <a:gd name="T3" fmla="*/ 528 h 672"/>
              <a:gd name="T4" fmla="*/ 528 w 768"/>
              <a:gd name="T5" fmla="*/ 384 h 672"/>
              <a:gd name="T6" fmla="*/ 768 w 768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672"/>
              <a:gd name="T14" fmla="*/ 768 w 768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672">
                <a:moveTo>
                  <a:pt x="0" y="672"/>
                </a:moveTo>
                <a:cubicBezTo>
                  <a:pt x="4" y="624"/>
                  <a:pt x="8" y="576"/>
                  <a:pt x="96" y="528"/>
                </a:cubicBezTo>
                <a:cubicBezTo>
                  <a:pt x="184" y="480"/>
                  <a:pt x="416" y="472"/>
                  <a:pt x="528" y="384"/>
                </a:cubicBezTo>
                <a:cubicBezTo>
                  <a:pt x="640" y="296"/>
                  <a:pt x="704" y="148"/>
                  <a:pt x="768" y="0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6467" name="Freeform 97"/>
          <p:cNvSpPr>
            <a:spLocks/>
          </p:cNvSpPr>
          <p:nvPr/>
        </p:nvSpPr>
        <p:spPr bwMode="auto">
          <a:xfrm>
            <a:off x="7396162" y="3505200"/>
            <a:ext cx="1219200" cy="1063625"/>
          </a:xfrm>
          <a:custGeom>
            <a:avLst/>
            <a:gdLst>
              <a:gd name="T0" fmla="*/ 0 w 768"/>
              <a:gd name="T1" fmla="*/ 672 h 672"/>
              <a:gd name="T2" fmla="*/ 96 w 768"/>
              <a:gd name="T3" fmla="*/ 528 h 672"/>
              <a:gd name="T4" fmla="*/ 528 w 768"/>
              <a:gd name="T5" fmla="*/ 384 h 672"/>
              <a:gd name="T6" fmla="*/ 768 w 768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672"/>
              <a:gd name="T14" fmla="*/ 768 w 768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672">
                <a:moveTo>
                  <a:pt x="0" y="672"/>
                </a:moveTo>
                <a:cubicBezTo>
                  <a:pt x="4" y="624"/>
                  <a:pt x="8" y="576"/>
                  <a:pt x="96" y="528"/>
                </a:cubicBezTo>
                <a:cubicBezTo>
                  <a:pt x="184" y="480"/>
                  <a:pt x="416" y="472"/>
                  <a:pt x="528" y="384"/>
                </a:cubicBezTo>
                <a:cubicBezTo>
                  <a:pt x="640" y="296"/>
                  <a:pt x="704" y="148"/>
                  <a:pt x="768" y="0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6468" name="Freeform 98"/>
          <p:cNvSpPr>
            <a:spLocks/>
          </p:cNvSpPr>
          <p:nvPr/>
        </p:nvSpPr>
        <p:spPr bwMode="auto">
          <a:xfrm>
            <a:off x="8081962" y="2971800"/>
            <a:ext cx="88900" cy="1063625"/>
          </a:xfrm>
          <a:custGeom>
            <a:avLst/>
            <a:gdLst>
              <a:gd name="T0" fmla="*/ 0 w 56"/>
              <a:gd name="T1" fmla="*/ 672 h 672"/>
              <a:gd name="T2" fmla="*/ 48 w 56"/>
              <a:gd name="T3" fmla="*/ 432 h 672"/>
              <a:gd name="T4" fmla="*/ 48 w 56"/>
              <a:gd name="T5" fmla="*/ 0 h 672"/>
              <a:gd name="T6" fmla="*/ 0 60000 65536"/>
              <a:gd name="T7" fmla="*/ 0 60000 65536"/>
              <a:gd name="T8" fmla="*/ 0 60000 65536"/>
              <a:gd name="T9" fmla="*/ 0 w 56"/>
              <a:gd name="T10" fmla="*/ 0 h 672"/>
              <a:gd name="T11" fmla="*/ 56 w 56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672">
                <a:moveTo>
                  <a:pt x="0" y="672"/>
                </a:moveTo>
                <a:cubicBezTo>
                  <a:pt x="20" y="608"/>
                  <a:pt x="40" y="544"/>
                  <a:pt x="48" y="432"/>
                </a:cubicBezTo>
                <a:cubicBezTo>
                  <a:pt x="56" y="320"/>
                  <a:pt x="52" y="160"/>
                  <a:pt x="48" y="0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6469" name="Freeform 99"/>
          <p:cNvSpPr>
            <a:spLocks/>
          </p:cNvSpPr>
          <p:nvPr/>
        </p:nvSpPr>
        <p:spPr bwMode="auto">
          <a:xfrm>
            <a:off x="7396162" y="4114800"/>
            <a:ext cx="152400" cy="608013"/>
          </a:xfrm>
          <a:custGeom>
            <a:avLst/>
            <a:gdLst>
              <a:gd name="T0" fmla="*/ 0 w 96"/>
              <a:gd name="T1" fmla="*/ 0 h 384"/>
              <a:gd name="T2" fmla="*/ 48 w 96"/>
              <a:gd name="T3" fmla="*/ 96 h 384"/>
              <a:gd name="T4" fmla="*/ 48 w 96"/>
              <a:gd name="T5" fmla="*/ 288 h 384"/>
              <a:gd name="T6" fmla="*/ 96 w 96"/>
              <a:gd name="T7" fmla="*/ 384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384"/>
              <a:gd name="T14" fmla="*/ 96 w 96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384">
                <a:moveTo>
                  <a:pt x="0" y="0"/>
                </a:moveTo>
                <a:cubicBezTo>
                  <a:pt x="20" y="24"/>
                  <a:pt x="40" y="48"/>
                  <a:pt x="48" y="96"/>
                </a:cubicBezTo>
                <a:cubicBezTo>
                  <a:pt x="56" y="144"/>
                  <a:pt x="40" y="240"/>
                  <a:pt x="48" y="288"/>
                </a:cubicBezTo>
                <a:cubicBezTo>
                  <a:pt x="56" y="336"/>
                  <a:pt x="76" y="360"/>
                  <a:pt x="96" y="384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6470" name="Freeform 100"/>
          <p:cNvSpPr>
            <a:spLocks/>
          </p:cNvSpPr>
          <p:nvPr/>
        </p:nvSpPr>
        <p:spPr bwMode="auto">
          <a:xfrm>
            <a:off x="7700962" y="2133600"/>
            <a:ext cx="762000" cy="608013"/>
          </a:xfrm>
          <a:custGeom>
            <a:avLst/>
            <a:gdLst>
              <a:gd name="T0" fmla="*/ 0 w 480"/>
              <a:gd name="T1" fmla="*/ 384 h 384"/>
              <a:gd name="T2" fmla="*/ 48 w 480"/>
              <a:gd name="T3" fmla="*/ 336 h 384"/>
              <a:gd name="T4" fmla="*/ 240 w 480"/>
              <a:gd name="T5" fmla="*/ 96 h 384"/>
              <a:gd name="T6" fmla="*/ 480 w 480"/>
              <a:gd name="T7" fmla="*/ 0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384"/>
              <a:gd name="T14" fmla="*/ 480 w 480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384">
                <a:moveTo>
                  <a:pt x="0" y="384"/>
                </a:moveTo>
                <a:cubicBezTo>
                  <a:pt x="4" y="384"/>
                  <a:pt x="8" y="384"/>
                  <a:pt x="48" y="336"/>
                </a:cubicBezTo>
                <a:cubicBezTo>
                  <a:pt x="88" y="288"/>
                  <a:pt x="168" y="152"/>
                  <a:pt x="240" y="96"/>
                </a:cubicBezTo>
                <a:cubicBezTo>
                  <a:pt x="312" y="40"/>
                  <a:pt x="396" y="20"/>
                  <a:pt x="480" y="0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6471" name="Line 101"/>
          <p:cNvSpPr>
            <a:spLocks noChangeShapeType="1"/>
          </p:cNvSpPr>
          <p:nvPr/>
        </p:nvSpPr>
        <p:spPr bwMode="auto">
          <a:xfrm>
            <a:off x="8234362" y="2743200"/>
            <a:ext cx="152400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5186362" y="4495800"/>
            <a:ext cx="1447800" cy="3698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 Node-Link</a:t>
            </a:r>
            <a:endParaRPr lang="zh-CN" altLang="en-US" dirty="0"/>
          </a:p>
        </p:txBody>
      </p:sp>
      <p:cxnSp>
        <p:nvCxnSpPr>
          <p:cNvPr id="92" name="直接箭头连接符 91"/>
          <p:cNvCxnSpPr/>
          <p:nvPr/>
        </p:nvCxnSpPr>
        <p:spPr>
          <a:xfrm rot="16200000" flipH="1">
            <a:off x="5072062" y="39243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 Box 44"/>
          <p:cNvSpPr txBox="1">
            <a:spLocks noChangeArrowheads="1"/>
          </p:cNvSpPr>
          <p:nvPr/>
        </p:nvSpPr>
        <p:spPr bwMode="auto">
          <a:xfrm>
            <a:off x="249470" y="381000"/>
            <a:ext cx="58626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2000" b="1" dirty="0" err="1" smtClean="0">
                <a:latin typeface="Arial" pitchFamily="34" charset="0"/>
                <a:cs typeface="Arial" pitchFamily="34" charset="0"/>
              </a:rPr>
              <a:t>Đọc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b="1" dirty="0" err="1" smtClean="0">
                <a:latin typeface="Arial" pitchFamily="34" charset="0"/>
                <a:cs typeface="Arial" pitchFamily="34" charset="0"/>
              </a:rPr>
              <a:t>từng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b="1" dirty="0" err="1" smtClean="0">
                <a:latin typeface="Arial" pitchFamily="34" charset="0"/>
                <a:cs typeface="Arial" pitchFamily="34" charset="0"/>
              </a:rPr>
              <a:t>giao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b="1" dirty="0" err="1" smtClean="0">
                <a:latin typeface="Arial" pitchFamily="34" charset="0"/>
                <a:cs typeface="Arial" pitchFamily="34" charset="0"/>
              </a:rPr>
              <a:t>dịch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b="1" dirty="0" err="1" smtClean="0">
                <a:latin typeface="Arial" pitchFamily="34" charset="0"/>
                <a:cs typeface="Arial" pitchFamily="34" charset="0"/>
              </a:rPr>
              <a:t>ánh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b="1" dirty="0" err="1" smtClean="0">
                <a:latin typeface="Arial" pitchFamily="34" charset="0"/>
                <a:cs typeface="Arial" pitchFamily="34" charset="0"/>
              </a:rPr>
              <a:t>xạ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b="1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b="1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 FP (</a:t>
            </a:r>
            <a:r>
              <a:rPr lang="en-US" altLang="zh-CN" sz="2000" b="1" dirty="0" err="1" smtClean="0">
                <a:latin typeface="Arial" pitchFamily="34" charset="0"/>
                <a:cs typeface="Arial" pitchFamily="34" charset="0"/>
              </a:rPr>
              <a:t>tiếp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zh-CN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01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18990" y="6248400"/>
            <a:ext cx="466810" cy="457200"/>
          </a:xfrm>
        </p:spPr>
        <p:txBody>
          <a:bodyPr/>
          <a:lstStyle/>
          <a:p>
            <a:pPr>
              <a:defRPr/>
            </a:pPr>
            <a:fld id="{155AD7F7-3B99-4AD3-8A9C-347437C257FE}" type="slidenum">
              <a:rPr lang="zh-CN" altLang="en-US"/>
              <a:pPr>
                <a:defRPr/>
              </a:pPr>
              <a:t>36</a:t>
            </a:fld>
            <a:endParaRPr lang="en-US" altLang="zh-CN"/>
          </a:p>
        </p:txBody>
      </p:sp>
      <p:sp>
        <p:nvSpPr>
          <p:cNvPr id="17415" name="Text Box 45"/>
          <p:cNvSpPr txBox="1">
            <a:spLocks noChangeArrowheads="1"/>
          </p:cNvSpPr>
          <p:nvPr/>
        </p:nvSpPr>
        <p:spPr bwMode="auto">
          <a:xfrm>
            <a:off x="5183188" y="842010"/>
            <a:ext cx="441325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>
                <a:latin typeface="Times New Roman" pitchFamily="18" charset="0"/>
              </a:rPr>
              <a:t>{}</a:t>
            </a:r>
          </a:p>
        </p:txBody>
      </p:sp>
      <p:sp>
        <p:nvSpPr>
          <p:cNvPr id="17416" name="Text Box 46"/>
          <p:cNvSpPr txBox="1">
            <a:spLocks noChangeArrowheads="1"/>
          </p:cNvSpPr>
          <p:nvPr/>
        </p:nvSpPr>
        <p:spPr bwMode="auto">
          <a:xfrm>
            <a:off x="4725988" y="1527810"/>
            <a:ext cx="477837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f:4</a:t>
            </a:r>
          </a:p>
        </p:txBody>
      </p:sp>
      <p:sp>
        <p:nvSpPr>
          <p:cNvPr id="17417" name="Text Box 47"/>
          <p:cNvSpPr txBox="1">
            <a:spLocks noChangeArrowheads="1"/>
          </p:cNvSpPr>
          <p:nvPr/>
        </p:nvSpPr>
        <p:spPr bwMode="auto">
          <a:xfrm>
            <a:off x="5640388" y="1527810"/>
            <a:ext cx="520700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c:1</a:t>
            </a:r>
          </a:p>
        </p:txBody>
      </p:sp>
      <p:sp>
        <p:nvSpPr>
          <p:cNvPr id="17418" name="Text Box 48"/>
          <p:cNvSpPr txBox="1">
            <a:spLocks noChangeArrowheads="1"/>
          </p:cNvSpPr>
          <p:nvPr/>
        </p:nvSpPr>
        <p:spPr bwMode="auto">
          <a:xfrm>
            <a:off x="5634038" y="2134235"/>
            <a:ext cx="534987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b:1</a:t>
            </a:r>
          </a:p>
        </p:txBody>
      </p:sp>
      <p:sp>
        <p:nvSpPr>
          <p:cNvPr id="17419" name="Text Box 49"/>
          <p:cNvSpPr txBox="1">
            <a:spLocks noChangeArrowheads="1"/>
          </p:cNvSpPr>
          <p:nvPr/>
        </p:nvSpPr>
        <p:spPr bwMode="auto">
          <a:xfrm>
            <a:off x="5634038" y="2740660"/>
            <a:ext cx="534987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p:1</a:t>
            </a:r>
          </a:p>
        </p:txBody>
      </p:sp>
      <p:cxnSp>
        <p:nvCxnSpPr>
          <p:cNvPr id="17420" name="AutoShape 50"/>
          <p:cNvCxnSpPr>
            <a:cxnSpLocks noChangeShapeType="1"/>
            <a:stCxn id="17417" idx="2"/>
            <a:endCxn id="17418" idx="0"/>
          </p:cNvCxnSpPr>
          <p:nvPr/>
        </p:nvCxnSpPr>
        <p:spPr bwMode="auto">
          <a:xfrm>
            <a:off x="5900738" y="1927860"/>
            <a:ext cx="1587" cy="2127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1" name="AutoShape 51"/>
          <p:cNvCxnSpPr>
            <a:cxnSpLocks noChangeShapeType="1"/>
            <a:stCxn id="17418" idx="2"/>
            <a:endCxn id="17419" idx="0"/>
          </p:cNvCxnSpPr>
          <p:nvPr/>
        </p:nvCxnSpPr>
        <p:spPr bwMode="auto">
          <a:xfrm>
            <a:off x="5902325" y="2537460"/>
            <a:ext cx="0" cy="211138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2" name="AutoShape 52"/>
          <p:cNvCxnSpPr>
            <a:cxnSpLocks noChangeShapeType="1"/>
            <a:stCxn id="17415" idx="2"/>
            <a:endCxn id="17417" idx="0"/>
          </p:cNvCxnSpPr>
          <p:nvPr/>
        </p:nvCxnSpPr>
        <p:spPr bwMode="auto">
          <a:xfrm>
            <a:off x="5403850" y="1243648"/>
            <a:ext cx="496888" cy="2889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3" name="AutoShape 53"/>
          <p:cNvCxnSpPr>
            <a:cxnSpLocks noChangeShapeType="1"/>
            <a:stCxn id="17415" idx="2"/>
            <a:endCxn id="17416" idx="0"/>
          </p:cNvCxnSpPr>
          <p:nvPr/>
        </p:nvCxnSpPr>
        <p:spPr bwMode="auto">
          <a:xfrm flipH="1">
            <a:off x="4965700" y="1243648"/>
            <a:ext cx="438150" cy="2889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4" name="Text Box 54"/>
          <p:cNvSpPr txBox="1">
            <a:spLocks noChangeArrowheads="1"/>
          </p:cNvSpPr>
          <p:nvPr/>
        </p:nvSpPr>
        <p:spPr bwMode="auto">
          <a:xfrm>
            <a:off x="5030788" y="2134235"/>
            <a:ext cx="534987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b:1</a:t>
            </a:r>
          </a:p>
        </p:txBody>
      </p:sp>
      <p:sp>
        <p:nvSpPr>
          <p:cNvPr id="17425" name="Text Box 55"/>
          <p:cNvSpPr txBox="1">
            <a:spLocks noChangeArrowheads="1"/>
          </p:cNvSpPr>
          <p:nvPr/>
        </p:nvSpPr>
        <p:spPr bwMode="auto">
          <a:xfrm>
            <a:off x="4429125" y="2134235"/>
            <a:ext cx="520700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c:3</a:t>
            </a:r>
          </a:p>
        </p:txBody>
      </p:sp>
      <p:cxnSp>
        <p:nvCxnSpPr>
          <p:cNvPr id="17426" name="AutoShape 56"/>
          <p:cNvCxnSpPr>
            <a:cxnSpLocks noChangeShapeType="1"/>
            <a:stCxn id="17416" idx="2"/>
            <a:endCxn id="17425" idx="0"/>
          </p:cNvCxnSpPr>
          <p:nvPr/>
        </p:nvCxnSpPr>
        <p:spPr bwMode="auto">
          <a:xfrm flipH="1">
            <a:off x="4689475" y="1927860"/>
            <a:ext cx="276225" cy="2127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7" name="AutoShape 57"/>
          <p:cNvCxnSpPr>
            <a:cxnSpLocks noChangeShapeType="1"/>
            <a:stCxn id="17416" idx="2"/>
            <a:endCxn id="17424" idx="0"/>
          </p:cNvCxnSpPr>
          <p:nvPr/>
        </p:nvCxnSpPr>
        <p:spPr bwMode="auto">
          <a:xfrm>
            <a:off x="4965700" y="1927860"/>
            <a:ext cx="333375" cy="2127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8" name="Text Box 58"/>
          <p:cNvSpPr txBox="1">
            <a:spLocks noChangeArrowheads="1"/>
          </p:cNvSpPr>
          <p:nvPr/>
        </p:nvSpPr>
        <p:spPr bwMode="auto">
          <a:xfrm>
            <a:off x="4421188" y="2740660"/>
            <a:ext cx="534987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a:3</a:t>
            </a:r>
          </a:p>
        </p:txBody>
      </p:sp>
      <p:sp>
        <p:nvSpPr>
          <p:cNvPr id="17429" name="Text Box 59"/>
          <p:cNvSpPr txBox="1">
            <a:spLocks noChangeArrowheads="1"/>
          </p:cNvSpPr>
          <p:nvPr/>
        </p:nvSpPr>
        <p:spPr bwMode="auto">
          <a:xfrm>
            <a:off x="4802188" y="3350260"/>
            <a:ext cx="534987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b:1</a:t>
            </a:r>
          </a:p>
        </p:txBody>
      </p:sp>
      <p:sp>
        <p:nvSpPr>
          <p:cNvPr id="17430" name="Text Box 60"/>
          <p:cNvSpPr txBox="1">
            <a:spLocks noChangeArrowheads="1"/>
          </p:cNvSpPr>
          <p:nvPr/>
        </p:nvSpPr>
        <p:spPr bwMode="auto">
          <a:xfrm>
            <a:off x="4125913" y="3350260"/>
            <a:ext cx="592137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m:2</a:t>
            </a:r>
          </a:p>
        </p:txBody>
      </p:sp>
      <p:sp>
        <p:nvSpPr>
          <p:cNvPr id="17431" name="Text Box 61"/>
          <p:cNvSpPr txBox="1">
            <a:spLocks noChangeArrowheads="1"/>
          </p:cNvSpPr>
          <p:nvPr/>
        </p:nvSpPr>
        <p:spPr bwMode="auto">
          <a:xfrm>
            <a:off x="4154488" y="3958273"/>
            <a:ext cx="534987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p:2</a:t>
            </a:r>
          </a:p>
        </p:txBody>
      </p:sp>
      <p:cxnSp>
        <p:nvCxnSpPr>
          <p:cNvPr id="17432" name="AutoShape 62"/>
          <p:cNvCxnSpPr>
            <a:cxnSpLocks noChangeShapeType="1"/>
            <a:stCxn id="17425" idx="2"/>
            <a:endCxn id="17428" idx="0"/>
          </p:cNvCxnSpPr>
          <p:nvPr/>
        </p:nvCxnSpPr>
        <p:spPr bwMode="auto">
          <a:xfrm>
            <a:off x="4689475" y="2537460"/>
            <a:ext cx="0" cy="211138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3" name="AutoShape 63"/>
          <p:cNvCxnSpPr>
            <a:cxnSpLocks noChangeShapeType="1"/>
            <a:stCxn id="17428" idx="2"/>
            <a:endCxn id="17430" idx="0"/>
          </p:cNvCxnSpPr>
          <p:nvPr/>
        </p:nvCxnSpPr>
        <p:spPr bwMode="auto">
          <a:xfrm flipH="1">
            <a:off x="4422775" y="3145473"/>
            <a:ext cx="266700" cy="211137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4" name="AutoShape 64"/>
          <p:cNvCxnSpPr>
            <a:cxnSpLocks noChangeShapeType="1"/>
            <a:stCxn id="17428" idx="2"/>
            <a:endCxn id="17429" idx="0"/>
          </p:cNvCxnSpPr>
          <p:nvPr/>
        </p:nvCxnSpPr>
        <p:spPr bwMode="auto">
          <a:xfrm>
            <a:off x="4689475" y="3145473"/>
            <a:ext cx="381000" cy="211137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5" name="AutoShape 65"/>
          <p:cNvCxnSpPr>
            <a:cxnSpLocks noChangeShapeType="1"/>
            <a:stCxn id="17430" idx="2"/>
            <a:endCxn id="17431" idx="0"/>
          </p:cNvCxnSpPr>
          <p:nvPr/>
        </p:nvCxnSpPr>
        <p:spPr bwMode="auto">
          <a:xfrm>
            <a:off x="4422775" y="3753485"/>
            <a:ext cx="0" cy="2127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36" name="Text Box 66"/>
          <p:cNvSpPr txBox="1">
            <a:spLocks noChangeArrowheads="1"/>
          </p:cNvSpPr>
          <p:nvPr/>
        </p:nvSpPr>
        <p:spPr bwMode="auto">
          <a:xfrm>
            <a:off x="4773613" y="3958273"/>
            <a:ext cx="592137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m:1</a:t>
            </a:r>
          </a:p>
        </p:txBody>
      </p:sp>
      <p:cxnSp>
        <p:nvCxnSpPr>
          <p:cNvPr id="17437" name="AutoShape 67"/>
          <p:cNvCxnSpPr>
            <a:cxnSpLocks noChangeShapeType="1"/>
            <a:stCxn id="17429" idx="2"/>
            <a:endCxn id="17436" idx="0"/>
          </p:cNvCxnSpPr>
          <p:nvPr/>
        </p:nvCxnSpPr>
        <p:spPr bwMode="auto">
          <a:xfrm>
            <a:off x="5070475" y="3753485"/>
            <a:ext cx="0" cy="2127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38" name="Text Box 68"/>
          <p:cNvSpPr txBox="1">
            <a:spLocks noChangeArrowheads="1"/>
          </p:cNvSpPr>
          <p:nvPr/>
        </p:nvSpPr>
        <p:spPr bwMode="auto">
          <a:xfrm>
            <a:off x="2012950" y="1172210"/>
            <a:ext cx="1781175" cy="257651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zh-CN" sz="2000">
                <a:latin typeface="Times New Roman" pitchFamily="18" charset="0"/>
              </a:rPr>
              <a:t>Header Table</a:t>
            </a:r>
          </a:p>
          <a:p>
            <a:pPr eaLnBrk="0" hangingPunct="0">
              <a:lnSpc>
                <a:spcPct val="90000"/>
              </a:lnSpc>
            </a:pPr>
            <a:endParaRPr lang="en-US" altLang="zh-CN" sz="2000"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en-US" altLang="zh-CN" sz="2000" i="1" u="sng">
                <a:latin typeface="Times New Roman" pitchFamily="18" charset="0"/>
              </a:rPr>
              <a:t>Item   head 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sz="2000" i="1">
                <a:latin typeface="Times New Roman" pitchFamily="18" charset="0"/>
              </a:rPr>
              <a:t> f	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sz="2000" i="1">
                <a:latin typeface="Times New Roman" pitchFamily="18" charset="0"/>
              </a:rPr>
              <a:t>c	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sz="2000" i="1">
                <a:latin typeface="Times New Roman" pitchFamily="18" charset="0"/>
              </a:rPr>
              <a:t>a	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sz="2000" i="1">
                <a:latin typeface="Times New Roman" pitchFamily="18" charset="0"/>
              </a:rPr>
              <a:t>b	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sz="2000" i="1">
                <a:latin typeface="Times New Roman" pitchFamily="18" charset="0"/>
              </a:rPr>
              <a:t>m	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sz="2000" i="1">
                <a:latin typeface="Times New Roman" pitchFamily="18" charset="0"/>
              </a:rPr>
              <a:t>p	</a:t>
            </a:r>
            <a:endParaRPr lang="en-US" altLang="zh-CN" sz="2000">
              <a:latin typeface="Times New Roman" pitchFamily="18" charset="0"/>
            </a:endParaRPr>
          </a:p>
        </p:txBody>
      </p:sp>
      <p:sp>
        <p:nvSpPr>
          <p:cNvPr id="17439" name="Freeform 69"/>
          <p:cNvSpPr>
            <a:spLocks/>
          </p:cNvSpPr>
          <p:nvPr/>
        </p:nvSpPr>
        <p:spPr bwMode="auto">
          <a:xfrm>
            <a:off x="3021013" y="1748473"/>
            <a:ext cx="1657350" cy="431800"/>
          </a:xfrm>
          <a:custGeom>
            <a:avLst/>
            <a:gdLst>
              <a:gd name="T0" fmla="*/ 0 w 672"/>
              <a:gd name="T1" fmla="*/ 240 h 240"/>
              <a:gd name="T2" fmla="*/ 288 w 672"/>
              <a:gd name="T3" fmla="*/ 192 h 240"/>
              <a:gd name="T4" fmla="*/ 432 w 672"/>
              <a:gd name="T5" fmla="*/ 48 h 240"/>
              <a:gd name="T6" fmla="*/ 672 w 672"/>
              <a:gd name="T7" fmla="*/ 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672"/>
              <a:gd name="T13" fmla="*/ 0 h 240"/>
              <a:gd name="T14" fmla="*/ 672 w 672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" h="240">
                <a:moveTo>
                  <a:pt x="0" y="240"/>
                </a:moveTo>
                <a:cubicBezTo>
                  <a:pt x="108" y="232"/>
                  <a:pt x="216" y="224"/>
                  <a:pt x="288" y="192"/>
                </a:cubicBezTo>
                <a:cubicBezTo>
                  <a:pt x="360" y="160"/>
                  <a:pt x="368" y="80"/>
                  <a:pt x="432" y="48"/>
                </a:cubicBezTo>
                <a:cubicBezTo>
                  <a:pt x="496" y="16"/>
                  <a:pt x="584" y="8"/>
                  <a:pt x="672" y="0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7440" name="Freeform 70"/>
          <p:cNvSpPr>
            <a:spLocks/>
          </p:cNvSpPr>
          <p:nvPr/>
        </p:nvSpPr>
        <p:spPr bwMode="auto">
          <a:xfrm flipV="1">
            <a:off x="3021013" y="2251710"/>
            <a:ext cx="1392237" cy="144463"/>
          </a:xfrm>
          <a:custGeom>
            <a:avLst/>
            <a:gdLst>
              <a:gd name="T0" fmla="*/ 0 w 432"/>
              <a:gd name="T1" fmla="*/ 0 h 1"/>
              <a:gd name="T2" fmla="*/ 432 w 432"/>
              <a:gd name="T3" fmla="*/ 0 h 1"/>
              <a:gd name="T4" fmla="*/ 0 60000 65536"/>
              <a:gd name="T5" fmla="*/ 0 60000 65536"/>
              <a:gd name="T6" fmla="*/ 0 w 432"/>
              <a:gd name="T7" fmla="*/ 0 h 1"/>
              <a:gd name="T8" fmla="*/ 432 w 43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2" h="1">
                <a:moveTo>
                  <a:pt x="0" y="0"/>
                </a:moveTo>
                <a:cubicBezTo>
                  <a:pt x="0" y="0"/>
                  <a:pt x="216" y="0"/>
                  <a:pt x="432" y="0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7441" name="Freeform 71"/>
          <p:cNvSpPr>
            <a:spLocks/>
          </p:cNvSpPr>
          <p:nvPr/>
        </p:nvSpPr>
        <p:spPr bwMode="auto">
          <a:xfrm>
            <a:off x="4870450" y="1743710"/>
            <a:ext cx="762000" cy="608013"/>
          </a:xfrm>
          <a:custGeom>
            <a:avLst/>
            <a:gdLst>
              <a:gd name="T0" fmla="*/ 0 w 480"/>
              <a:gd name="T1" fmla="*/ 384 h 384"/>
              <a:gd name="T2" fmla="*/ 48 w 480"/>
              <a:gd name="T3" fmla="*/ 336 h 384"/>
              <a:gd name="T4" fmla="*/ 240 w 480"/>
              <a:gd name="T5" fmla="*/ 96 h 384"/>
              <a:gd name="T6" fmla="*/ 480 w 480"/>
              <a:gd name="T7" fmla="*/ 0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384"/>
              <a:gd name="T14" fmla="*/ 480 w 480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384">
                <a:moveTo>
                  <a:pt x="0" y="384"/>
                </a:moveTo>
                <a:cubicBezTo>
                  <a:pt x="4" y="384"/>
                  <a:pt x="8" y="384"/>
                  <a:pt x="48" y="336"/>
                </a:cubicBezTo>
                <a:cubicBezTo>
                  <a:pt x="88" y="288"/>
                  <a:pt x="168" y="152"/>
                  <a:pt x="240" y="96"/>
                </a:cubicBezTo>
                <a:cubicBezTo>
                  <a:pt x="312" y="40"/>
                  <a:pt x="396" y="20"/>
                  <a:pt x="480" y="0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7442" name="Freeform 72"/>
          <p:cNvSpPr>
            <a:spLocks/>
          </p:cNvSpPr>
          <p:nvPr/>
        </p:nvSpPr>
        <p:spPr bwMode="auto">
          <a:xfrm>
            <a:off x="3021013" y="2756535"/>
            <a:ext cx="1392237" cy="215900"/>
          </a:xfrm>
          <a:custGeom>
            <a:avLst/>
            <a:gdLst>
              <a:gd name="T0" fmla="*/ 0 w 432"/>
              <a:gd name="T1" fmla="*/ 0 h 192"/>
              <a:gd name="T2" fmla="*/ 144 w 432"/>
              <a:gd name="T3" fmla="*/ 48 h 192"/>
              <a:gd name="T4" fmla="*/ 288 w 432"/>
              <a:gd name="T5" fmla="*/ 144 h 192"/>
              <a:gd name="T6" fmla="*/ 432 w 432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92"/>
              <a:gd name="T14" fmla="*/ 432 w 432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92">
                <a:moveTo>
                  <a:pt x="0" y="0"/>
                </a:moveTo>
                <a:cubicBezTo>
                  <a:pt x="48" y="12"/>
                  <a:pt x="96" y="24"/>
                  <a:pt x="144" y="48"/>
                </a:cubicBezTo>
                <a:cubicBezTo>
                  <a:pt x="192" y="72"/>
                  <a:pt x="240" y="120"/>
                  <a:pt x="288" y="144"/>
                </a:cubicBezTo>
                <a:cubicBezTo>
                  <a:pt x="336" y="168"/>
                  <a:pt x="384" y="180"/>
                  <a:pt x="432" y="192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7443" name="Freeform 73"/>
          <p:cNvSpPr>
            <a:spLocks/>
          </p:cNvSpPr>
          <p:nvPr/>
        </p:nvSpPr>
        <p:spPr bwMode="auto">
          <a:xfrm>
            <a:off x="3021013" y="3043873"/>
            <a:ext cx="1863725" cy="465137"/>
          </a:xfrm>
          <a:custGeom>
            <a:avLst/>
            <a:gdLst>
              <a:gd name="T0" fmla="*/ 0 w 720"/>
              <a:gd name="T1" fmla="*/ 0 h 384"/>
              <a:gd name="T2" fmla="*/ 240 w 720"/>
              <a:gd name="T3" fmla="*/ 48 h 384"/>
              <a:gd name="T4" fmla="*/ 528 w 720"/>
              <a:gd name="T5" fmla="*/ 288 h 384"/>
              <a:gd name="T6" fmla="*/ 720 w 720"/>
              <a:gd name="T7" fmla="*/ 384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720"/>
              <a:gd name="T13" fmla="*/ 0 h 384"/>
              <a:gd name="T14" fmla="*/ 720 w 720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" h="384">
                <a:moveTo>
                  <a:pt x="0" y="0"/>
                </a:moveTo>
                <a:cubicBezTo>
                  <a:pt x="76" y="0"/>
                  <a:pt x="152" y="0"/>
                  <a:pt x="240" y="48"/>
                </a:cubicBezTo>
                <a:cubicBezTo>
                  <a:pt x="328" y="96"/>
                  <a:pt x="448" y="232"/>
                  <a:pt x="528" y="288"/>
                </a:cubicBezTo>
                <a:cubicBezTo>
                  <a:pt x="608" y="344"/>
                  <a:pt x="664" y="364"/>
                  <a:pt x="720" y="384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7444" name="Freeform 74"/>
          <p:cNvSpPr>
            <a:spLocks/>
          </p:cNvSpPr>
          <p:nvPr/>
        </p:nvSpPr>
        <p:spPr bwMode="auto">
          <a:xfrm>
            <a:off x="5265738" y="2521585"/>
            <a:ext cx="88900" cy="1063625"/>
          </a:xfrm>
          <a:custGeom>
            <a:avLst/>
            <a:gdLst>
              <a:gd name="T0" fmla="*/ 0 w 56"/>
              <a:gd name="T1" fmla="*/ 672 h 672"/>
              <a:gd name="T2" fmla="*/ 48 w 56"/>
              <a:gd name="T3" fmla="*/ 432 h 672"/>
              <a:gd name="T4" fmla="*/ 48 w 56"/>
              <a:gd name="T5" fmla="*/ 0 h 672"/>
              <a:gd name="T6" fmla="*/ 0 60000 65536"/>
              <a:gd name="T7" fmla="*/ 0 60000 65536"/>
              <a:gd name="T8" fmla="*/ 0 60000 65536"/>
              <a:gd name="T9" fmla="*/ 0 w 56"/>
              <a:gd name="T10" fmla="*/ 0 h 672"/>
              <a:gd name="T11" fmla="*/ 56 w 56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672">
                <a:moveTo>
                  <a:pt x="0" y="672"/>
                </a:moveTo>
                <a:cubicBezTo>
                  <a:pt x="20" y="608"/>
                  <a:pt x="40" y="544"/>
                  <a:pt x="48" y="432"/>
                </a:cubicBezTo>
                <a:cubicBezTo>
                  <a:pt x="56" y="320"/>
                  <a:pt x="52" y="160"/>
                  <a:pt x="48" y="0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7445" name="Line 75"/>
          <p:cNvSpPr>
            <a:spLocks noChangeShapeType="1"/>
          </p:cNvSpPr>
          <p:nvPr/>
        </p:nvSpPr>
        <p:spPr bwMode="auto">
          <a:xfrm>
            <a:off x="5480050" y="2351723"/>
            <a:ext cx="152400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6" name="Freeform 76"/>
          <p:cNvSpPr>
            <a:spLocks/>
          </p:cNvSpPr>
          <p:nvPr/>
        </p:nvSpPr>
        <p:spPr bwMode="auto">
          <a:xfrm>
            <a:off x="3021013" y="3332798"/>
            <a:ext cx="1177925" cy="252412"/>
          </a:xfrm>
          <a:custGeom>
            <a:avLst/>
            <a:gdLst>
              <a:gd name="T0" fmla="*/ 0 w 288"/>
              <a:gd name="T1" fmla="*/ 0 h 240"/>
              <a:gd name="T2" fmla="*/ 144 w 288"/>
              <a:gd name="T3" fmla="*/ 48 h 240"/>
              <a:gd name="T4" fmla="*/ 192 w 288"/>
              <a:gd name="T5" fmla="*/ 192 h 240"/>
              <a:gd name="T6" fmla="*/ 288 w 288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240"/>
              <a:gd name="T14" fmla="*/ 288 w 288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240">
                <a:moveTo>
                  <a:pt x="0" y="0"/>
                </a:moveTo>
                <a:cubicBezTo>
                  <a:pt x="56" y="8"/>
                  <a:pt x="112" y="16"/>
                  <a:pt x="144" y="48"/>
                </a:cubicBezTo>
                <a:cubicBezTo>
                  <a:pt x="176" y="80"/>
                  <a:pt x="168" y="160"/>
                  <a:pt x="192" y="192"/>
                </a:cubicBezTo>
                <a:cubicBezTo>
                  <a:pt x="216" y="224"/>
                  <a:pt x="252" y="232"/>
                  <a:pt x="288" y="240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7447" name="Freeform 77"/>
          <p:cNvSpPr>
            <a:spLocks/>
          </p:cNvSpPr>
          <p:nvPr/>
        </p:nvSpPr>
        <p:spPr bwMode="auto">
          <a:xfrm>
            <a:off x="4656138" y="3585210"/>
            <a:ext cx="152400" cy="608013"/>
          </a:xfrm>
          <a:custGeom>
            <a:avLst/>
            <a:gdLst>
              <a:gd name="T0" fmla="*/ 0 w 96"/>
              <a:gd name="T1" fmla="*/ 0 h 384"/>
              <a:gd name="T2" fmla="*/ 48 w 96"/>
              <a:gd name="T3" fmla="*/ 96 h 384"/>
              <a:gd name="T4" fmla="*/ 48 w 96"/>
              <a:gd name="T5" fmla="*/ 288 h 384"/>
              <a:gd name="T6" fmla="*/ 96 w 96"/>
              <a:gd name="T7" fmla="*/ 384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384"/>
              <a:gd name="T14" fmla="*/ 96 w 96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384">
                <a:moveTo>
                  <a:pt x="0" y="0"/>
                </a:moveTo>
                <a:cubicBezTo>
                  <a:pt x="20" y="24"/>
                  <a:pt x="40" y="48"/>
                  <a:pt x="48" y="96"/>
                </a:cubicBezTo>
                <a:cubicBezTo>
                  <a:pt x="56" y="144"/>
                  <a:pt x="40" y="240"/>
                  <a:pt x="48" y="288"/>
                </a:cubicBezTo>
                <a:cubicBezTo>
                  <a:pt x="56" y="336"/>
                  <a:pt x="76" y="360"/>
                  <a:pt x="96" y="384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7448" name="Freeform 78"/>
          <p:cNvSpPr>
            <a:spLocks/>
          </p:cNvSpPr>
          <p:nvPr/>
        </p:nvSpPr>
        <p:spPr bwMode="auto">
          <a:xfrm>
            <a:off x="3021013" y="3620135"/>
            <a:ext cx="1177925" cy="573088"/>
          </a:xfrm>
          <a:custGeom>
            <a:avLst/>
            <a:gdLst>
              <a:gd name="T0" fmla="*/ 0 w 288"/>
              <a:gd name="T1" fmla="*/ 0 h 432"/>
              <a:gd name="T2" fmla="*/ 96 w 288"/>
              <a:gd name="T3" fmla="*/ 144 h 432"/>
              <a:gd name="T4" fmla="*/ 144 w 288"/>
              <a:gd name="T5" fmla="*/ 336 h 432"/>
              <a:gd name="T6" fmla="*/ 288 w 288"/>
              <a:gd name="T7" fmla="*/ 432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432"/>
              <a:gd name="T14" fmla="*/ 288 w 288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432">
                <a:moveTo>
                  <a:pt x="0" y="0"/>
                </a:moveTo>
                <a:cubicBezTo>
                  <a:pt x="36" y="44"/>
                  <a:pt x="72" y="88"/>
                  <a:pt x="96" y="144"/>
                </a:cubicBezTo>
                <a:cubicBezTo>
                  <a:pt x="120" y="200"/>
                  <a:pt x="112" y="288"/>
                  <a:pt x="144" y="336"/>
                </a:cubicBezTo>
                <a:cubicBezTo>
                  <a:pt x="176" y="384"/>
                  <a:pt x="232" y="408"/>
                  <a:pt x="288" y="432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7449" name="Freeform 79"/>
          <p:cNvSpPr>
            <a:spLocks/>
          </p:cNvSpPr>
          <p:nvPr/>
        </p:nvSpPr>
        <p:spPr bwMode="auto">
          <a:xfrm>
            <a:off x="4656138" y="3129598"/>
            <a:ext cx="1219200" cy="1063625"/>
          </a:xfrm>
          <a:custGeom>
            <a:avLst/>
            <a:gdLst>
              <a:gd name="T0" fmla="*/ 0 w 768"/>
              <a:gd name="T1" fmla="*/ 672 h 672"/>
              <a:gd name="T2" fmla="*/ 96 w 768"/>
              <a:gd name="T3" fmla="*/ 528 h 672"/>
              <a:gd name="T4" fmla="*/ 528 w 768"/>
              <a:gd name="T5" fmla="*/ 384 h 672"/>
              <a:gd name="T6" fmla="*/ 768 w 768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672"/>
              <a:gd name="T14" fmla="*/ 768 w 768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672">
                <a:moveTo>
                  <a:pt x="0" y="672"/>
                </a:moveTo>
                <a:cubicBezTo>
                  <a:pt x="4" y="624"/>
                  <a:pt x="8" y="576"/>
                  <a:pt x="96" y="528"/>
                </a:cubicBezTo>
                <a:cubicBezTo>
                  <a:pt x="184" y="480"/>
                  <a:pt x="416" y="472"/>
                  <a:pt x="528" y="384"/>
                </a:cubicBezTo>
                <a:cubicBezTo>
                  <a:pt x="640" y="296"/>
                  <a:pt x="704" y="148"/>
                  <a:pt x="768" y="0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249470" y="180945"/>
            <a:ext cx="25749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2000" b="1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 FP </a:t>
            </a:r>
            <a:r>
              <a:rPr lang="en-US" altLang="zh-CN" sz="2000" b="1" dirty="0" err="1" smtClean="0">
                <a:latin typeface="Arial" pitchFamily="34" charset="0"/>
                <a:cs typeface="Arial" pitchFamily="34" charset="0"/>
              </a:rPr>
              <a:t>hoàn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b="1" dirty="0" err="1" smtClean="0">
                <a:latin typeface="Arial" pitchFamily="34" charset="0"/>
                <a:cs typeface="Arial" pitchFamily="34" charset="0"/>
              </a:rPr>
              <a:t>chỉnh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altLang="zh-CN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18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18990" y="6248400"/>
            <a:ext cx="466810" cy="457200"/>
          </a:xfrm>
        </p:spPr>
        <p:txBody>
          <a:bodyPr/>
          <a:lstStyle/>
          <a:p>
            <a:pPr>
              <a:defRPr/>
            </a:pPr>
            <a:fld id="{155AD7F7-3B99-4AD3-8A9C-347437C257FE}" type="slidenum">
              <a:rPr lang="zh-CN" altLang="en-US"/>
              <a:pPr>
                <a:defRPr/>
              </a:pPr>
              <a:t>37</a:t>
            </a:fld>
            <a:endParaRPr lang="en-US" altLang="zh-CN"/>
          </a:p>
        </p:txBody>
      </p:sp>
      <p:sp>
        <p:nvSpPr>
          <p:cNvPr id="17415" name="Text Box 45"/>
          <p:cNvSpPr txBox="1">
            <a:spLocks noChangeArrowheads="1"/>
          </p:cNvSpPr>
          <p:nvPr/>
        </p:nvSpPr>
        <p:spPr bwMode="auto">
          <a:xfrm>
            <a:off x="3428048" y="100964"/>
            <a:ext cx="441325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>
                <a:latin typeface="Times New Roman" pitchFamily="18" charset="0"/>
              </a:rPr>
              <a:t>{}</a:t>
            </a:r>
          </a:p>
        </p:txBody>
      </p:sp>
      <p:sp>
        <p:nvSpPr>
          <p:cNvPr id="17416" name="Text Box 46"/>
          <p:cNvSpPr txBox="1">
            <a:spLocks noChangeArrowheads="1"/>
          </p:cNvSpPr>
          <p:nvPr/>
        </p:nvSpPr>
        <p:spPr bwMode="auto">
          <a:xfrm>
            <a:off x="2970848" y="786764"/>
            <a:ext cx="477837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f:4</a:t>
            </a:r>
          </a:p>
        </p:txBody>
      </p:sp>
      <p:sp>
        <p:nvSpPr>
          <p:cNvPr id="17417" name="Text Box 47"/>
          <p:cNvSpPr txBox="1">
            <a:spLocks noChangeArrowheads="1"/>
          </p:cNvSpPr>
          <p:nvPr/>
        </p:nvSpPr>
        <p:spPr bwMode="auto">
          <a:xfrm>
            <a:off x="3885248" y="786764"/>
            <a:ext cx="520700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c:1</a:t>
            </a:r>
          </a:p>
        </p:txBody>
      </p:sp>
      <p:sp>
        <p:nvSpPr>
          <p:cNvPr id="17418" name="Text Box 48"/>
          <p:cNvSpPr txBox="1">
            <a:spLocks noChangeArrowheads="1"/>
          </p:cNvSpPr>
          <p:nvPr/>
        </p:nvSpPr>
        <p:spPr bwMode="auto">
          <a:xfrm>
            <a:off x="3878898" y="1393189"/>
            <a:ext cx="534987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b:1</a:t>
            </a:r>
          </a:p>
        </p:txBody>
      </p:sp>
      <p:sp>
        <p:nvSpPr>
          <p:cNvPr id="17419" name="Text Box 49"/>
          <p:cNvSpPr txBox="1">
            <a:spLocks noChangeArrowheads="1"/>
          </p:cNvSpPr>
          <p:nvPr/>
        </p:nvSpPr>
        <p:spPr bwMode="auto">
          <a:xfrm>
            <a:off x="3878898" y="1999614"/>
            <a:ext cx="534987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p:1</a:t>
            </a:r>
          </a:p>
        </p:txBody>
      </p:sp>
      <p:cxnSp>
        <p:nvCxnSpPr>
          <p:cNvPr id="17420" name="AutoShape 50"/>
          <p:cNvCxnSpPr>
            <a:cxnSpLocks noChangeShapeType="1"/>
            <a:stCxn id="17417" idx="2"/>
            <a:endCxn id="17418" idx="0"/>
          </p:cNvCxnSpPr>
          <p:nvPr/>
        </p:nvCxnSpPr>
        <p:spPr bwMode="auto">
          <a:xfrm>
            <a:off x="4145598" y="1186814"/>
            <a:ext cx="1587" cy="2127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1" name="AutoShape 51"/>
          <p:cNvCxnSpPr>
            <a:cxnSpLocks noChangeShapeType="1"/>
            <a:stCxn id="17418" idx="2"/>
            <a:endCxn id="17419" idx="0"/>
          </p:cNvCxnSpPr>
          <p:nvPr/>
        </p:nvCxnSpPr>
        <p:spPr bwMode="auto">
          <a:xfrm>
            <a:off x="4147185" y="1796414"/>
            <a:ext cx="0" cy="211138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2" name="AutoShape 52"/>
          <p:cNvCxnSpPr>
            <a:cxnSpLocks noChangeShapeType="1"/>
            <a:stCxn id="17415" idx="2"/>
            <a:endCxn id="17417" idx="0"/>
          </p:cNvCxnSpPr>
          <p:nvPr/>
        </p:nvCxnSpPr>
        <p:spPr bwMode="auto">
          <a:xfrm>
            <a:off x="3648710" y="502602"/>
            <a:ext cx="496888" cy="2889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3" name="AutoShape 53"/>
          <p:cNvCxnSpPr>
            <a:cxnSpLocks noChangeShapeType="1"/>
            <a:stCxn id="17415" idx="2"/>
            <a:endCxn id="17416" idx="0"/>
          </p:cNvCxnSpPr>
          <p:nvPr/>
        </p:nvCxnSpPr>
        <p:spPr bwMode="auto">
          <a:xfrm flipH="1">
            <a:off x="3210560" y="502602"/>
            <a:ext cx="438150" cy="2889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4" name="Text Box 54"/>
          <p:cNvSpPr txBox="1">
            <a:spLocks noChangeArrowheads="1"/>
          </p:cNvSpPr>
          <p:nvPr/>
        </p:nvSpPr>
        <p:spPr bwMode="auto">
          <a:xfrm>
            <a:off x="3275648" y="1393189"/>
            <a:ext cx="534987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b:1</a:t>
            </a:r>
          </a:p>
        </p:txBody>
      </p:sp>
      <p:sp>
        <p:nvSpPr>
          <p:cNvPr id="17425" name="Text Box 55"/>
          <p:cNvSpPr txBox="1">
            <a:spLocks noChangeArrowheads="1"/>
          </p:cNvSpPr>
          <p:nvPr/>
        </p:nvSpPr>
        <p:spPr bwMode="auto">
          <a:xfrm>
            <a:off x="2673985" y="1393189"/>
            <a:ext cx="520700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c:3</a:t>
            </a:r>
          </a:p>
        </p:txBody>
      </p:sp>
      <p:cxnSp>
        <p:nvCxnSpPr>
          <p:cNvPr id="17426" name="AutoShape 56"/>
          <p:cNvCxnSpPr>
            <a:cxnSpLocks noChangeShapeType="1"/>
            <a:stCxn id="17416" idx="2"/>
            <a:endCxn id="17425" idx="0"/>
          </p:cNvCxnSpPr>
          <p:nvPr/>
        </p:nvCxnSpPr>
        <p:spPr bwMode="auto">
          <a:xfrm flipH="1">
            <a:off x="2934335" y="1186814"/>
            <a:ext cx="276225" cy="2127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7" name="AutoShape 57"/>
          <p:cNvCxnSpPr>
            <a:cxnSpLocks noChangeShapeType="1"/>
            <a:stCxn id="17416" idx="2"/>
            <a:endCxn id="17424" idx="0"/>
          </p:cNvCxnSpPr>
          <p:nvPr/>
        </p:nvCxnSpPr>
        <p:spPr bwMode="auto">
          <a:xfrm>
            <a:off x="3210560" y="1186814"/>
            <a:ext cx="333375" cy="2127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8" name="Text Box 58"/>
          <p:cNvSpPr txBox="1">
            <a:spLocks noChangeArrowheads="1"/>
          </p:cNvSpPr>
          <p:nvPr/>
        </p:nvSpPr>
        <p:spPr bwMode="auto">
          <a:xfrm>
            <a:off x="2666048" y="1999614"/>
            <a:ext cx="534987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a:3</a:t>
            </a:r>
          </a:p>
        </p:txBody>
      </p:sp>
      <p:sp>
        <p:nvSpPr>
          <p:cNvPr id="17429" name="Text Box 59"/>
          <p:cNvSpPr txBox="1">
            <a:spLocks noChangeArrowheads="1"/>
          </p:cNvSpPr>
          <p:nvPr/>
        </p:nvSpPr>
        <p:spPr bwMode="auto">
          <a:xfrm>
            <a:off x="3047048" y="2609214"/>
            <a:ext cx="534987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b:1</a:t>
            </a:r>
          </a:p>
        </p:txBody>
      </p:sp>
      <p:sp>
        <p:nvSpPr>
          <p:cNvPr id="17430" name="Text Box 60"/>
          <p:cNvSpPr txBox="1">
            <a:spLocks noChangeArrowheads="1"/>
          </p:cNvSpPr>
          <p:nvPr/>
        </p:nvSpPr>
        <p:spPr bwMode="auto">
          <a:xfrm>
            <a:off x="2370773" y="2609214"/>
            <a:ext cx="592137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m:2</a:t>
            </a:r>
          </a:p>
        </p:txBody>
      </p:sp>
      <p:sp>
        <p:nvSpPr>
          <p:cNvPr id="17431" name="Text Box 61"/>
          <p:cNvSpPr txBox="1">
            <a:spLocks noChangeArrowheads="1"/>
          </p:cNvSpPr>
          <p:nvPr/>
        </p:nvSpPr>
        <p:spPr bwMode="auto">
          <a:xfrm>
            <a:off x="2399348" y="3217227"/>
            <a:ext cx="534987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 dirty="0">
                <a:latin typeface="Times New Roman" pitchFamily="18" charset="0"/>
              </a:rPr>
              <a:t>p:2</a:t>
            </a:r>
          </a:p>
        </p:txBody>
      </p:sp>
      <p:cxnSp>
        <p:nvCxnSpPr>
          <p:cNvPr id="17432" name="AutoShape 62"/>
          <p:cNvCxnSpPr>
            <a:cxnSpLocks noChangeShapeType="1"/>
            <a:stCxn id="17425" idx="2"/>
            <a:endCxn id="17428" idx="0"/>
          </p:cNvCxnSpPr>
          <p:nvPr/>
        </p:nvCxnSpPr>
        <p:spPr bwMode="auto">
          <a:xfrm>
            <a:off x="2934335" y="1796414"/>
            <a:ext cx="0" cy="211138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3" name="AutoShape 63"/>
          <p:cNvCxnSpPr>
            <a:cxnSpLocks noChangeShapeType="1"/>
            <a:stCxn id="17428" idx="2"/>
            <a:endCxn id="17430" idx="0"/>
          </p:cNvCxnSpPr>
          <p:nvPr/>
        </p:nvCxnSpPr>
        <p:spPr bwMode="auto">
          <a:xfrm flipH="1">
            <a:off x="2667635" y="2404427"/>
            <a:ext cx="266700" cy="211137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4" name="AutoShape 64"/>
          <p:cNvCxnSpPr>
            <a:cxnSpLocks noChangeShapeType="1"/>
            <a:stCxn id="17428" idx="2"/>
            <a:endCxn id="17429" idx="0"/>
          </p:cNvCxnSpPr>
          <p:nvPr/>
        </p:nvCxnSpPr>
        <p:spPr bwMode="auto">
          <a:xfrm>
            <a:off x="2934335" y="2404427"/>
            <a:ext cx="381000" cy="211137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5" name="AutoShape 65"/>
          <p:cNvCxnSpPr>
            <a:cxnSpLocks noChangeShapeType="1"/>
            <a:stCxn id="17430" idx="2"/>
            <a:endCxn id="17431" idx="0"/>
          </p:cNvCxnSpPr>
          <p:nvPr/>
        </p:nvCxnSpPr>
        <p:spPr bwMode="auto">
          <a:xfrm>
            <a:off x="2667635" y="3012439"/>
            <a:ext cx="0" cy="2127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36" name="Text Box 66"/>
          <p:cNvSpPr txBox="1">
            <a:spLocks noChangeArrowheads="1"/>
          </p:cNvSpPr>
          <p:nvPr/>
        </p:nvSpPr>
        <p:spPr bwMode="auto">
          <a:xfrm>
            <a:off x="3018473" y="3217227"/>
            <a:ext cx="592137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m:1</a:t>
            </a:r>
          </a:p>
        </p:txBody>
      </p:sp>
      <p:cxnSp>
        <p:nvCxnSpPr>
          <p:cNvPr id="17437" name="AutoShape 67"/>
          <p:cNvCxnSpPr>
            <a:cxnSpLocks noChangeShapeType="1"/>
            <a:stCxn id="17429" idx="2"/>
            <a:endCxn id="17436" idx="0"/>
          </p:cNvCxnSpPr>
          <p:nvPr/>
        </p:nvCxnSpPr>
        <p:spPr bwMode="auto">
          <a:xfrm>
            <a:off x="3315335" y="3012439"/>
            <a:ext cx="0" cy="2127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38" name="Text Box 68"/>
          <p:cNvSpPr txBox="1">
            <a:spLocks noChangeArrowheads="1"/>
          </p:cNvSpPr>
          <p:nvPr/>
        </p:nvSpPr>
        <p:spPr bwMode="auto">
          <a:xfrm>
            <a:off x="257810" y="431164"/>
            <a:ext cx="1781175" cy="257651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zh-CN" sz="2000" dirty="0">
                <a:latin typeface="Times New Roman" pitchFamily="18" charset="0"/>
              </a:rPr>
              <a:t>Header Table</a:t>
            </a:r>
          </a:p>
          <a:p>
            <a:pPr eaLnBrk="0" hangingPunct="0">
              <a:lnSpc>
                <a:spcPct val="90000"/>
              </a:lnSpc>
            </a:pPr>
            <a:endParaRPr lang="en-US" altLang="zh-CN" sz="2000" dirty="0"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en-US" altLang="zh-CN" sz="2000" i="1" u="sng" dirty="0">
                <a:latin typeface="Times New Roman" pitchFamily="18" charset="0"/>
              </a:rPr>
              <a:t>Item   head 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sz="2000" i="1" dirty="0">
                <a:latin typeface="Times New Roman" pitchFamily="18" charset="0"/>
              </a:rPr>
              <a:t> f	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sz="2000" i="1" dirty="0">
                <a:latin typeface="Times New Roman" pitchFamily="18" charset="0"/>
              </a:rPr>
              <a:t>c	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sz="2000" i="1" dirty="0">
                <a:latin typeface="Times New Roman" pitchFamily="18" charset="0"/>
              </a:rPr>
              <a:t>a	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sz="2000" i="1" dirty="0">
                <a:latin typeface="Times New Roman" pitchFamily="18" charset="0"/>
              </a:rPr>
              <a:t>b	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sz="2000" i="1" dirty="0">
                <a:latin typeface="Times New Roman" pitchFamily="18" charset="0"/>
              </a:rPr>
              <a:t>m	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sz="2000" i="1" dirty="0">
                <a:latin typeface="Times New Roman" pitchFamily="18" charset="0"/>
              </a:rPr>
              <a:t>p	</a:t>
            </a:r>
            <a:endParaRPr lang="en-US" altLang="zh-CN" sz="2000" dirty="0">
              <a:latin typeface="Times New Roman" pitchFamily="18" charset="0"/>
            </a:endParaRPr>
          </a:p>
        </p:txBody>
      </p:sp>
      <p:sp>
        <p:nvSpPr>
          <p:cNvPr id="17439" name="Freeform 69"/>
          <p:cNvSpPr>
            <a:spLocks/>
          </p:cNvSpPr>
          <p:nvPr/>
        </p:nvSpPr>
        <p:spPr bwMode="auto">
          <a:xfrm>
            <a:off x="1265873" y="1007427"/>
            <a:ext cx="1657350" cy="431800"/>
          </a:xfrm>
          <a:custGeom>
            <a:avLst/>
            <a:gdLst>
              <a:gd name="T0" fmla="*/ 0 w 672"/>
              <a:gd name="T1" fmla="*/ 240 h 240"/>
              <a:gd name="T2" fmla="*/ 288 w 672"/>
              <a:gd name="T3" fmla="*/ 192 h 240"/>
              <a:gd name="T4" fmla="*/ 432 w 672"/>
              <a:gd name="T5" fmla="*/ 48 h 240"/>
              <a:gd name="T6" fmla="*/ 672 w 672"/>
              <a:gd name="T7" fmla="*/ 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672"/>
              <a:gd name="T13" fmla="*/ 0 h 240"/>
              <a:gd name="T14" fmla="*/ 672 w 672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" h="240">
                <a:moveTo>
                  <a:pt x="0" y="240"/>
                </a:moveTo>
                <a:cubicBezTo>
                  <a:pt x="108" y="232"/>
                  <a:pt x="216" y="224"/>
                  <a:pt x="288" y="192"/>
                </a:cubicBezTo>
                <a:cubicBezTo>
                  <a:pt x="360" y="160"/>
                  <a:pt x="368" y="80"/>
                  <a:pt x="432" y="48"/>
                </a:cubicBezTo>
                <a:cubicBezTo>
                  <a:pt x="496" y="16"/>
                  <a:pt x="584" y="8"/>
                  <a:pt x="672" y="0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7440" name="Freeform 70"/>
          <p:cNvSpPr>
            <a:spLocks/>
          </p:cNvSpPr>
          <p:nvPr/>
        </p:nvSpPr>
        <p:spPr bwMode="auto">
          <a:xfrm flipV="1">
            <a:off x="1265873" y="1510664"/>
            <a:ext cx="1392237" cy="144463"/>
          </a:xfrm>
          <a:custGeom>
            <a:avLst/>
            <a:gdLst>
              <a:gd name="T0" fmla="*/ 0 w 432"/>
              <a:gd name="T1" fmla="*/ 0 h 1"/>
              <a:gd name="T2" fmla="*/ 432 w 432"/>
              <a:gd name="T3" fmla="*/ 0 h 1"/>
              <a:gd name="T4" fmla="*/ 0 60000 65536"/>
              <a:gd name="T5" fmla="*/ 0 60000 65536"/>
              <a:gd name="T6" fmla="*/ 0 w 432"/>
              <a:gd name="T7" fmla="*/ 0 h 1"/>
              <a:gd name="T8" fmla="*/ 432 w 43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2" h="1">
                <a:moveTo>
                  <a:pt x="0" y="0"/>
                </a:moveTo>
                <a:cubicBezTo>
                  <a:pt x="0" y="0"/>
                  <a:pt x="216" y="0"/>
                  <a:pt x="432" y="0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7441" name="Freeform 71"/>
          <p:cNvSpPr>
            <a:spLocks/>
          </p:cNvSpPr>
          <p:nvPr/>
        </p:nvSpPr>
        <p:spPr bwMode="auto">
          <a:xfrm>
            <a:off x="3115310" y="1002664"/>
            <a:ext cx="762000" cy="608013"/>
          </a:xfrm>
          <a:custGeom>
            <a:avLst/>
            <a:gdLst>
              <a:gd name="T0" fmla="*/ 0 w 480"/>
              <a:gd name="T1" fmla="*/ 384 h 384"/>
              <a:gd name="T2" fmla="*/ 48 w 480"/>
              <a:gd name="T3" fmla="*/ 336 h 384"/>
              <a:gd name="T4" fmla="*/ 240 w 480"/>
              <a:gd name="T5" fmla="*/ 96 h 384"/>
              <a:gd name="T6" fmla="*/ 480 w 480"/>
              <a:gd name="T7" fmla="*/ 0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384"/>
              <a:gd name="T14" fmla="*/ 480 w 480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384">
                <a:moveTo>
                  <a:pt x="0" y="384"/>
                </a:moveTo>
                <a:cubicBezTo>
                  <a:pt x="4" y="384"/>
                  <a:pt x="8" y="384"/>
                  <a:pt x="48" y="336"/>
                </a:cubicBezTo>
                <a:cubicBezTo>
                  <a:pt x="88" y="288"/>
                  <a:pt x="168" y="152"/>
                  <a:pt x="240" y="96"/>
                </a:cubicBezTo>
                <a:cubicBezTo>
                  <a:pt x="312" y="40"/>
                  <a:pt x="396" y="20"/>
                  <a:pt x="480" y="0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7442" name="Freeform 72"/>
          <p:cNvSpPr>
            <a:spLocks/>
          </p:cNvSpPr>
          <p:nvPr/>
        </p:nvSpPr>
        <p:spPr bwMode="auto">
          <a:xfrm>
            <a:off x="1265873" y="2015489"/>
            <a:ext cx="1392237" cy="215900"/>
          </a:xfrm>
          <a:custGeom>
            <a:avLst/>
            <a:gdLst>
              <a:gd name="T0" fmla="*/ 0 w 432"/>
              <a:gd name="T1" fmla="*/ 0 h 192"/>
              <a:gd name="T2" fmla="*/ 144 w 432"/>
              <a:gd name="T3" fmla="*/ 48 h 192"/>
              <a:gd name="T4" fmla="*/ 288 w 432"/>
              <a:gd name="T5" fmla="*/ 144 h 192"/>
              <a:gd name="T6" fmla="*/ 432 w 432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92"/>
              <a:gd name="T14" fmla="*/ 432 w 432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92">
                <a:moveTo>
                  <a:pt x="0" y="0"/>
                </a:moveTo>
                <a:cubicBezTo>
                  <a:pt x="48" y="12"/>
                  <a:pt x="96" y="24"/>
                  <a:pt x="144" y="48"/>
                </a:cubicBezTo>
                <a:cubicBezTo>
                  <a:pt x="192" y="72"/>
                  <a:pt x="240" y="120"/>
                  <a:pt x="288" y="144"/>
                </a:cubicBezTo>
                <a:cubicBezTo>
                  <a:pt x="336" y="168"/>
                  <a:pt x="384" y="180"/>
                  <a:pt x="432" y="192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7443" name="Freeform 73"/>
          <p:cNvSpPr>
            <a:spLocks/>
          </p:cNvSpPr>
          <p:nvPr/>
        </p:nvSpPr>
        <p:spPr bwMode="auto">
          <a:xfrm>
            <a:off x="1265873" y="2302827"/>
            <a:ext cx="1863725" cy="465137"/>
          </a:xfrm>
          <a:custGeom>
            <a:avLst/>
            <a:gdLst>
              <a:gd name="T0" fmla="*/ 0 w 720"/>
              <a:gd name="T1" fmla="*/ 0 h 384"/>
              <a:gd name="T2" fmla="*/ 240 w 720"/>
              <a:gd name="T3" fmla="*/ 48 h 384"/>
              <a:gd name="T4" fmla="*/ 528 w 720"/>
              <a:gd name="T5" fmla="*/ 288 h 384"/>
              <a:gd name="T6" fmla="*/ 720 w 720"/>
              <a:gd name="T7" fmla="*/ 384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720"/>
              <a:gd name="T13" fmla="*/ 0 h 384"/>
              <a:gd name="T14" fmla="*/ 720 w 720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" h="384">
                <a:moveTo>
                  <a:pt x="0" y="0"/>
                </a:moveTo>
                <a:cubicBezTo>
                  <a:pt x="76" y="0"/>
                  <a:pt x="152" y="0"/>
                  <a:pt x="240" y="48"/>
                </a:cubicBezTo>
                <a:cubicBezTo>
                  <a:pt x="328" y="96"/>
                  <a:pt x="448" y="232"/>
                  <a:pt x="528" y="288"/>
                </a:cubicBezTo>
                <a:cubicBezTo>
                  <a:pt x="608" y="344"/>
                  <a:pt x="664" y="364"/>
                  <a:pt x="720" y="384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7444" name="Freeform 74"/>
          <p:cNvSpPr>
            <a:spLocks/>
          </p:cNvSpPr>
          <p:nvPr/>
        </p:nvSpPr>
        <p:spPr bwMode="auto">
          <a:xfrm>
            <a:off x="3510598" y="1780539"/>
            <a:ext cx="88900" cy="1063625"/>
          </a:xfrm>
          <a:custGeom>
            <a:avLst/>
            <a:gdLst>
              <a:gd name="T0" fmla="*/ 0 w 56"/>
              <a:gd name="T1" fmla="*/ 672 h 672"/>
              <a:gd name="T2" fmla="*/ 48 w 56"/>
              <a:gd name="T3" fmla="*/ 432 h 672"/>
              <a:gd name="T4" fmla="*/ 48 w 56"/>
              <a:gd name="T5" fmla="*/ 0 h 672"/>
              <a:gd name="T6" fmla="*/ 0 60000 65536"/>
              <a:gd name="T7" fmla="*/ 0 60000 65536"/>
              <a:gd name="T8" fmla="*/ 0 60000 65536"/>
              <a:gd name="T9" fmla="*/ 0 w 56"/>
              <a:gd name="T10" fmla="*/ 0 h 672"/>
              <a:gd name="T11" fmla="*/ 56 w 56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672">
                <a:moveTo>
                  <a:pt x="0" y="672"/>
                </a:moveTo>
                <a:cubicBezTo>
                  <a:pt x="20" y="608"/>
                  <a:pt x="40" y="544"/>
                  <a:pt x="48" y="432"/>
                </a:cubicBezTo>
                <a:cubicBezTo>
                  <a:pt x="56" y="320"/>
                  <a:pt x="52" y="160"/>
                  <a:pt x="48" y="0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7445" name="Line 75"/>
          <p:cNvSpPr>
            <a:spLocks noChangeShapeType="1"/>
          </p:cNvSpPr>
          <p:nvPr/>
        </p:nvSpPr>
        <p:spPr bwMode="auto">
          <a:xfrm>
            <a:off x="3724910" y="1610677"/>
            <a:ext cx="152400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6" name="Freeform 76"/>
          <p:cNvSpPr>
            <a:spLocks/>
          </p:cNvSpPr>
          <p:nvPr/>
        </p:nvSpPr>
        <p:spPr bwMode="auto">
          <a:xfrm>
            <a:off x="1265873" y="2591752"/>
            <a:ext cx="1177925" cy="252412"/>
          </a:xfrm>
          <a:custGeom>
            <a:avLst/>
            <a:gdLst>
              <a:gd name="T0" fmla="*/ 0 w 288"/>
              <a:gd name="T1" fmla="*/ 0 h 240"/>
              <a:gd name="T2" fmla="*/ 144 w 288"/>
              <a:gd name="T3" fmla="*/ 48 h 240"/>
              <a:gd name="T4" fmla="*/ 192 w 288"/>
              <a:gd name="T5" fmla="*/ 192 h 240"/>
              <a:gd name="T6" fmla="*/ 288 w 288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240"/>
              <a:gd name="T14" fmla="*/ 288 w 288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240">
                <a:moveTo>
                  <a:pt x="0" y="0"/>
                </a:moveTo>
                <a:cubicBezTo>
                  <a:pt x="56" y="8"/>
                  <a:pt x="112" y="16"/>
                  <a:pt x="144" y="48"/>
                </a:cubicBezTo>
                <a:cubicBezTo>
                  <a:pt x="176" y="80"/>
                  <a:pt x="168" y="160"/>
                  <a:pt x="192" y="192"/>
                </a:cubicBezTo>
                <a:cubicBezTo>
                  <a:pt x="216" y="224"/>
                  <a:pt x="252" y="232"/>
                  <a:pt x="288" y="240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7447" name="Freeform 77"/>
          <p:cNvSpPr>
            <a:spLocks/>
          </p:cNvSpPr>
          <p:nvPr/>
        </p:nvSpPr>
        <p:spPr bwMode="auto">
          <a:xfrm>
            <a:off x="2900998" y="2844164"/>
            <a:ext cx="152400" cy="608013"/>
          </a:xfrm>
          <a:custGeom>
            <a:avLst/>
            <a:gdLst>
              <a:gd name="T0" fmla="*/ 0 w 96"/>
              <a:gd name="T1" fmla="*/ 0 h 384"/>
              <a:gd name="T2" fmla="*/ 48 w 96"/>
              <a:gd name="T3" fmla="*/ 96 h 384"/>
              <a:gd name="T4" fmla="*/ 48 w 96"/>
              <a:gd name="T5" fmla="*/ 288 h 384"/>
              <a:gd name="T6" fmla="*/ 96 w 96"/>
              <a:gd name="T7" fmla="*/ 384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384"/>
              <a:gd name="T14" fmla="*/ 96 w 96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384">
                <a:moveTo>
                  <a:pt x="0" y="0"/>
                </a:moveTo>
                <a:cubicBezTo>
                  <a:pt x="20" y="24"/>
                  <a:pt x="40" y="48"/>
                  <a:pt x="48" y="96"/>
                </a:cubicBezTo>
                <a:cubicBezTo>
                  <a:pt x="56" y="144"/>
                  <a:pt x="40" y="240"/>
                  <a:pt x="48" y="288"/>
                </a:cubicBezTo>
                <a:cubicBezTo>
                  <a:pt x="56" y="336"/>
                  <a:pt x="76" y="360"/>
                  <a:pt x="96" y="384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7448" name="Freeform 78"/>
          <p:cNvSpPr>
            <a:spLocks/>
          </p:cNvSpPr>
          <p:nvPr/>
        </p:nvSpPr>
        <p:spPr bwMode="auto">
          <a:xfrm>
            <a:off x="1265873" y="2879089"/>
            <a:ext cx="1177925" cy="573088"/>
          </a:xfrm>
          <a:custGeom>
            <a:avLst/>
            <a:gdLst>
              <a:gd name="T0" fmla="*/ 0 w 288"/>
              <a:gd name="T1" fmla="*/ 0 h 432"/>
              <a:gd name="T2" fmla="*/ 96 w 288"/>
              <a:gd name="T3" fmla="*/ 144 h 432"/>
              <a:gd name="T4" fmla="*/ 144 w 288"/>
              <a:gd name="T5" fmla="*/ 336 h 432"/>
              <a:gd name="T6" fmla="*/ 288 w 288"/>
              <a:gd name="T7" fmla="*/ 432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432"/>
              <a:gd name="T14" fmla="*/ 288 w 288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432">
                <a:moveTo>
                  <a:pt x="0" y="0"/>
                </a:moveTo>
                <a:cubicBezTo>
                  <a:pt x="36" y="44"/>
                  <a:pt x="72" y="88"/>
                  <a:pt x="96" y="144"/>
                </a:cubicBezTo>
                <a:cubicBezTo>
                  <a:pt x="120" y="200"/>
                  <a:pt x="112" y="288"/>
                  <a:pt x="144" y="336"/>
                </a:cubicBezTo>
                <a:cubicBezTo>
                  <a:pt x="176" y="384"/>
                  <a:pt x="232" y="408"/>
                  <a:pt x="288" y="432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25029" y="182758"/>
            <a:ext cx="39062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 err="1" smtClean="0">
                <a:solidFill>
                  <a:srgbClr val="FF0000"/>
                </a:solidFill>
              </a:rPr>
              <a:t>Xét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mục</a:t>
            </a:r>
            <a:r>
              <a:rPr lang="en-US" sz="2000" b="1" dirty="0" smtClean="0">
                <a:solidFill>
                  <a:srgbClr val="FF0000"/>
                </a:solidFill>
              </a:rPr>
              <a:t> p</a:t>
            </a:r>
            <a:r>
              <a:rPr lang="en-US" sz="2000" b="1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000" b="1" dirty="0" err="1" smtClean="0"/>
              <a:t>Cơ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sở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mẫu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điều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kiện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gồm</a:t>
            </a:r>
            <a:r>
              <a:rPr lang="en-US" sz="2000" b="1" dirty="0" smtClean="0"/>
              <a:t>: f-c-a-m:2 </a:t>
            </a:r>
            <a:r>
              <a:rPr lang="en-US" sz="2000" b="1" dirty="0" err="1" smtClean="0"/>
              <a:t>và</a:t>
            </a:r>
            <a:r>
              <a:rPr lang="en-US" sz="2000" b="1" dirty="0" smtClean="0"/>
              <a:t> c-b:1</a:t>
            </a:r>
            <a:endParaRPr lang="en-US" sz="2000" b="1" dirty="0"/>
          </a:p>
        </p:txBody>
      </p:sp>
      <p:sp>
        <p:nvSpPr>
          <p:cNvPr id="39" name="Text Box 46"/>
          <p:cNvSpPr txBox="1">
            <a:spLocks noChangeArrowheads="1"/>
          </p:cNvSpPr>
          <p:nvPr/>
        </p:nvSpPr>
        <p:spPr bwMode="auto">
          <a:xfrm>
            <a:off x="5167088" y="2475272"/>
            <a:ext cx="526104" cy="40011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 dirty="0" smtClean="0">
                <a:latin typeface="Times New Roman" pitchFamily="18" charset="0"/>
              </a:rPr>
              <a:t>f:2</a:t>
            </a:r>
            <a:endParaRPr lang="en-US" altLang="zh-CN" sz="2000" i="1" dirty="0">
              <a:latin typeface="Times New Roman" pitchFamily="18" charset="0"/>
            </a:endParaRPr>
          </a:p>
        </p:txBody>
      </p:sp>
      <p:sp>
        <p:nvSpPr>
          <p:cNvPr id="40" name="Text Box 46"/>
          <p:cNvSpPr txBox="1">
            <a:spLocks noChangeArrowheads="1"/>
          </p:cNvSpPr>
          <p:nvPr/>
        </p:nvSpPr>
        <p:spPr bwMode="auto">
          <a:xfrm>
            <a:off x="5100352" y="3152213"/>
            <a:ext cx="540810" cy="40011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 dirty="0" smtClean="0">
                <a:latin typeface="Times New Roman" pitchFamily="18" charset="0"/>
              </a:rPr>
              <a:t>c:2</a:t>
            </a:r>
            <a:endParaRPr lang="en-US" altLang="zh-CN" sz="2000" i="1" dirty="0">
              <a:latin typeface="Times New Roman" pitchFamily="18" charset="0"/>
            </a:endParaRPr>
          </a:p>
        </p:txBody>
      </p:sp>
      <p:sp>
        <p:nvSpPr>
          <p:cNvPr id="41" name="Text Box 46"/>
          <p:cNvSpPr txBox="1">
            <a:spLocks noChangeArrowheads="1"/>
          </p:cNvSpPr>
          <p:nvPr/>
        </p:nvSpPr>
        <p:spPr bwMode="auto">
          <a:xfrm>
            <a:off x="4925336" y="3836888"/>
            <a:ext cx="526106" cy="40011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 dirty="0" smtClean="0">
                <a:latin typeface="Times New Roman" pitchFamily="18" charset="0"/>
              </a:rPr>
              <a:t>a:2</a:t>
            </a:r>
            <a:endParaRPr lang="en-US" altLang="zh-CN" sz="2000" i="1" dirty="0">
              <a:latin typeface="Times New Roman" pitchFamily="18" charset="0"/>
            </a:endParaRPr>
          </a:p>
        </p:txBody>
      </p:sp>
      <p:sp>
        <p:nvSpPr>
          <p:cNvPr id="42" name="Text Box 46"/>
          <p:cNvSpPr txBox="1">
            <a:spLocks noChangeArrowheads="1"/>
          </p:cNvSpPr>
          <p:nvPr/>
        </p:nvSpPr>
        <p:spPr bwMode="auto">
          <a:xfrm>
            <a:off x="4808445" y="4498112"/>
            <a:ext cx="583814" cy="40011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 dirty="0" smtClean="0">
                <a:latin typeface="Times New Roman" pitchFamily="18" charset="0"/>
              </a:rPr>
              <a:t>m:2</a:t>
            </a:r>
            <a:endParaRPr lang="en-US" altLang="zh-CN" sz="2000" i="1" dirty="0">
              <a:latin typeface="Times New Roman" pitchFamily="18" charset="0"/>
            </a:endParaRPr>
          </a:p>
        </p:txBody>
      </p:sp>
      <p:sp>
        <p:nvSpPr>
          <p:cNvPr id="44" name="Text Box 46"/>
          <p:cNvSpPr txBox="1">
            <a:spLocks noChangeArrowheads="1"/>
          </p:cNvSpPr>
          <p:nvPr/>
        </p:nvSpPr>
        <p:spPr bwMode="auto">
          <a:xfrm>
            <a:off x="6539227" y="2774027"/>
            <a:ext cx="511679" cy="40011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 dirty="0" smtClean="0">
                <a:latin typeface="Times New Roman" pitchFamily="18" charset="0"/>
              </a:rPr>
              <a:t>c:1</a:t>
            </a:r>
            <a:endParaRPr lang="en-US" altLang="zh-CN" sz="2000" i="1" dirty="0">
              <a:latin typeface="Times New Roman" pitchFamily="18" charset="0"/>
            </a:endParaRPr>
          </a:p>
        </p:txBody>
      </p:sp>
      <p:sp>
        <p:nvSpPr>
          <p:cNvPr id="45" name="Text Box 46"/>
          <p:cNvSpPr txBox="1">
            <a:spLocks noChangeArrowheads="1"/>
          </p:cNvSpPr>
          <p:nvPr/>
        </p:nvSpPr>
        <p:spPr bwMode="auto">
          <a:xfrm>
            <a:off x="6678130" y="3680781"/>
            <a:ext cx="526106" cy="40011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 dirty="0" smtClean="0">
                <a:latin typeface="Times New Roman" pitchFamily="18" charset="0"/>
              </a:rPr>
              <a:t>b:1</a:t>
            </a:r>
            <a:endParaRPr lang="en-US" altLang="zh-CN" sz="2000" i="1" dirty="0">
              <a:latin typeface="Times New Roman" pitchFamily="18" charset="0"/>
            </a:endParaRPr>
          </a:p>
        </p:txBody>
      </p:sp>
      <p:sp>
        <p:nvSpPr>
          <p:cNvPr id="46" name="Text Box 46"/>
          <p:cNvSpPr txBox="1">
            <a:spLocks noChangeArrowheads="1"/>
          </p:cNvSpPr>
          <p:nvPr/>
        </p:nvSpPr>
        <p:spPr bwMode="auto">
          <a:xfrm>
            <a:off x="5943600" y="1989949"/>
            <a:ext cx="389850" cy="40011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 dirty="0" smtClean="0">
                <a:latin typeface="Times New Roman" pitchFamily="18" charset="0"/>
              </a:rPr>
              <a:t>{}</a:t>
            </a:r>
            <a:endParaRPr lang="en-US" altLang="zh-CN" sz="2000" i="1" dirty="0">
              <a:latin typeface="Times New Roman" pitchFamily="18" charset="0"/>
            </a:endParaRPr>
          </a:p>
        </p:txBody>
      </p:sp>
      <p:cxnSp>
        <p:nvCxnSpPr>
          <p:cNvPr id="5" name="Straight Connector 4"/>
          <p:cNvCxnSpPr>
            <a:stCxn id="39" idx="2"/>
            <a:endCxn id="40" idx="0"/>
          </p:cNvCxnSpPr>
          <p:nvPr/>
        </p:nvCxnSpPr>
        <p:spPr>
          <a:xfrm flipH="1">
            <a:off x="5370757" y="2875382"/>
            <a:ext cx="59383" cy="2768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0" idx="2"/>
            <a:endCxn id="41" idx="0"/>
          </p:cNvCxnSpPr>
          <p:nvPr/>
        </p:nvCxnSpPr>
        <p:spPr>
          <a:xfrm flipH="1">
            <a:off x="5188389" y="3552323"/>
            <a:ext cx="182368" cy="2845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1" idx="2"/>
            <a:endCxn id="42" idx="0"/>
          </p:cNvCxnSpPr>
          <p:nvPr/>
        </p:nvCxnSpPr>
        <p:spPr>
          <a:xfrm flipH="1">
            <a:off x="5100352" y="4236998"/>
            <a:ext cx="88037" cy="2611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6" idx="1"/>
            <a:endCxn id="39" idx="0"/>
          </p:cNvCxnSpPr>
          <p:nvPr/>
        </p:nvCxnSpPr>
        <p:spPr>
          <a:xfrm flipH="1">
            <a:off x="5430140" y="2190004"/>
            <a:ext cx="513460" cy="2852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4" idx="0"/>
            <a:endCxn id="46" idx="3"/>
          </p:cNvCxnSpPr>
          <p:nvPr/>
        </p:nvCxnSpPr>
        <p:spPr>
          <a:xfrm flipH="1" flipV="1">
            <a:off x="6333450" y="2190004"/>
            <a:ext cx="461617" cy="5840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4" idx="2"/>
            <a:endCxn id="45" idx="0"/>
          </p:cNvCxnSpPr>
          <p:nvPr/>
        </p:nvCxnSpPr>
        <p:spPr>
          <a:xfrm>
            <a:off x="6795067" y="3174137"/>
            <a:ext cx="146116" cy="5066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0" idx="3"/>
            <a:endCxn id="44" idx="1"/>
          </p:cNvCxnSpPr>
          <p:nvPr/>
        </p:nvCxnSpPr>
        <p:spPr>
          <a:xfrm flipV="1">
            <a:off x="5641162" y="2974082"/>
            <a:ext cx="898065" cy="378186"/>
          </a:xfrm>
          <a:prstGeom prst="straightConnector1">
            <a:avLst/>
          </a:prstGeom>
          <a:ln w="158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 rot="20797113">
            <a:off x="4774330" y="2773115"/>
            <a:ext cx="2575098" cy="794367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6614172" y="3516603"/>
            <a:ext cx="560750" cy="6620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863995" y="3694296"/>
            <a:ext cx="560750" cy="6620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808445" y="4367134"/>
            <a:ext cx="560750" cy="6620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119239" y="2340003"/>
            <a:ext cx="560750" cy="6620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Box 46"/>
          <p:cNvSpPr txBox="1">
            <a:spLocks noChangeArrowheads="1"/>
          </p:cNvSpPr>
          <p:nvPr/>
        </p:nvSpPr>
        <p:spPr bwMode="auto">
          <a:xfrm>
            <a:off x="8236044" y="2327109"/>
            <a:ext cx="389850" cy="40011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 dirty="0" smtClean="0">
                <a:latin typeface="Times New Roman" pitchFamily="18" charset="0"/>
              </a:rPr>
              <a:t>{}</a:t>
            </a:r>
            <a:endParaRPr lang="en-US" altLang="zh-CN" sz="2000" i="1" dirty="0">
              <a:latin typeface="Times New Roman" pitchFamily="18" charset="0"/>
            </a:endParaRPr>
          </a:p>
        </p:txBody>
      </p:sp>
      <p:sp>
        <p:nvSpPr>
          <p:cNvPr id="71" name="Text Box 46"/>
          <p:cNvSpPr txBox="1">
            <a:spLocks noChangeArrowheads="1"/>
          </p:cNvSpPr>
          <p:nvPr/>
        </p:nvSpPr>
        <p:spPr bwMode="auto">
          <a:xfrm>
            <a:off x="8175121" y="3181290"/>
            <a:ext cx="511679" cy="40011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 dirty="0" smtClean="0">
                <a:latin typeface="Times New Roman" pitchFamily="18" charset="0"/>
              </a:rPr>
              <a:t>c:3</a:t>
            </a:r>
            <a:endParaRPr lang="en-US" altLang="zh-CN" sz="2000" i="1" dirty="0">
              <a:latin typeface="Times New Roman" pitchFamily="18" charset="0"/>
            </a:endParaRPr>
          </a:p>
        </p:txBody>
      </p:sp>
      <p:cxnSp>
        <p:nvCxnSpPr>
          <p:cNvPr id="72" name="Straight Connector 71"/>
          <p:cNvCxnSpPr>
            <a:stCxn id="70" idx="2"/>
            <a:endCxn id="71" idx="0"/>
          </p:cNvCxnSpPr>
          <p:nvPr/>
        </p:nvCxnSpPr>
        <p:spPr>
          <a:xfrm flipH="1">
            <a:off x="8430961" y="2727219"/>
            <a:ext cx="8" cy="4540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ight Arrow 24"/>
          <p:cNvSpPr/>
          <p:nvPr/>
        </p:nvSpPr>
        <p:spPr>
          <a:xfrm>
            <a:off x="7543800" y="2671036"/>
            <a:ext cx="304800" cy="3812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4661071" y="5110050"/>
            <a:ext cx="39062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 smtClean="0"/>
              <a:t>Tập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phổ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biến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là</a:t>
            </a:r>
            <a:r>
              <a:rPr lang="en-US" sz="2000" b="1" dirty="0" smtClean="0"/>
              <a:t>: cp:3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3923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18990" y="6248400"/>
            <a:ext cx="466810" cy="457200"/>
          </a:xfrm>
        </p:spPr>
        <p:txBody>
          <a:bodyPr/>
          <a:lstStyle/>
          <a:p>
            <a:pPr>
              <a:defRPr/>
            </a:pPr>
            <a:fld id="{155AD7F7-3B99-4AD3-8A9C-347437C257FE}" type="slidenum">
              <a:rPr lang="zh-CN" altLang="en-US"/>
              <a:pPr>
                <a:defRPr/>
              </a:pPr>
              <a:t>38</a:t>
            </a:fld>
            <a:endParaRPr lang="en-US" altLang="zh-CN"/>
          </a:p>
        </p:txBody>
      </p:sp>
      <p:sp>
        <p:nvSpPr>
          <p:cNvPr id="17415" name="Text Box 45"/>
          <p:cNvSpPr txBox="1">
            <a:spLocks noChangeArrowheads="1"/>
          </p:cNvSpPr>
          <p:nvPr/>
        </p:nvSpPr>
        <p:spPr bwMode="auto">
          <a:xfrm>
            <a:off x="3428048" y="100964"/>
            <a:ext cx="441325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>
                <a:latin typeface="Times New Roman" pitchFamily="18" charset="0"/>
              </a:rPr>
              <a:t>{}</a:t>
            </a:r>
          </a:p>
        </p:txBody>
      </p:sp>
      <p:sp>
        <p:nvSpPr>
          <p:cNvPr id="17416" name="Text Box 46"/>
          <p:cNvSpPr txBox="1">
            <a:spLocks noChangeArrowheads="1"/>
          </p:cNvSpPr>
          <p:nvPr/>
        </p:nvSpPr>
        <p:spPr bwMode="auto">
          <a:xfrm>
            <a:off x="2970848" y="786764"/>
            <a:ext cx="477837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f:4</a:t>
            </a:r>
          </a:p>
        </p:txBody>
      </p:sp>
      <p:sp>
        <p:nvSpPr>
          <p:cNvPr id="17417" name="Text Box 47"/>
          <p:cNvSpPr txBox="1">
            <a:spLocks noChangeArrowheads="1"/>
          </p:cNvSpPr>
          <p:nvPr/>
        </p:nvSpPr>
        <p:spPr bwMode="auto">
          <a:xfrm>
            <a:off x="3885248" y="786764"/>
            <a:ext cx="520700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c:1</a:t>
            </a:r>
          </a:p>
        </p:txBody>
      </p:sp>
      <p:sp>
        <p:nvSpPr>
          <p:cNvPr id="17418" name="Text Box 48"/>
          <p:cNvSpPr txBox="1">
            <a:spLocks noChangeArrowheads="1"/>
          </p:cNvSpPr>
          <p:nvPr/>
        </p:nvSpPr>
        <p:spPr bwMode="auto">
          <a:xfrm>
            <a:off x="3878898" y="1393189"/>
            <a:ext cx="534987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b:1</a:t>
            </a:r>
          </a:p>
        </p:txBody>
      </p:sp>
      <p:sp>
        <p:nvSpPr>
          <p:cNvPr id="17419" name="Text Box 49"/>
          <p:cNvSpPr txBox="1">
            <a:spLocks noChangeArrowheads="1"/>
          </p:cNvSpPr>
          <p:nvPr/>
        </p:nvSpPr>
        <p:spPr bwMode="auto">
          <a:xfrm>
            <a:off x="3878898" y="1999614"/>
            <a:ext cx="534987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p:1</a:t>
            </a:r>
          </a:p>
        </p:txBody>
      </p:sp>
      <p:cxnSp>
        <p:nvCxnSpPr>
          <p:cNvPr id="17420" name="AutoShape 50"/>
          <p:cNvCxnSpPr>
            <a:cxnSpLocks noChangeShapeType="1"/>
            <a:stCxn id="17417" idx="2"/>
            <a:endCxn id="17418" idx="0"/>
          </p:cNvCxnSpPr>
          <p:nvPr/>
        </p:nvCxnSpPr>
        <p:spPr bwMode="auto">
          <a:xfrm>
            <a:off x="4145598" y="1186814"/>
            <a:ext cx="1587" cy="2127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1" name="AutoShape 51"/>
          <p:cNvCxnSpPr>
            <a:cxnSpLocks noChangeShapeType="1"/>
            <a:stCxn id="17418" idx="2"/>
            <a:endCxn id="17419" idx="0"/>
          </p:cNvCxnSpPr>
          <p:nvPr/>
        </p:nvCxnSpPr>
        <p:spPr bwMode="auto">
          <a:xfrm>
            <a:off x="4147185" y="1796414"/>
            <a:ext cx="0" cy="211138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2" name="AutoShape 52"/>
          <p:cNvCxnSpPr>
            <a:cxnSpLocks noChangeShapeType="1"/>
            <a:stCxn id="17415" idx="2"/>
            <a:endCxn id="17417" idx="0"/>
          </p:cNvCxnSpPr>
          <p:nvPr/>
        </p:nvCxnSpPr>
        <p:spPr bwMode="auto">
          <a:xfrm>
            <a:off x="3648710" y="502602"/>
            <a:ext cx="496888" cy="2889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3" name="AutoShape 53"/>
          <p:cNvCxnSpPr>
            <a:cxnSpLocks noChangeShapeType="1"/>
            <a:stCxn id="17415" idx="2"/>
            <a:endCxn id="17416" idx="0"/>
          </p:cNvCxnSpPr>
          <p:nvPr/>
        </p:nvCxnSpPr>
        <p:spPr bwMode="auto">
          <a:xfrm flipH="1">
            <a:off x="3210560" y="502602"/>
            <a:ext cx="438150" cy="2889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4" name="Text Box 54"/>
          <p:cNvSpPr txBox="1">
            <a:spLocks noChangeArrowheads="1"/>
          </p:cNvSpPr>
          <p:nvPr/>
        </p:nvSpPr>
        <p:spPr bwMode="auto">
          <a:xfrm>
            <a:off x="3275648" y="1393189"/>
            <a:ext cx="534987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b:1</a:t>
            </a:r>
          </a:p>
        </p:txBody>
      </p:sp>
      <p:sp>
        <p:nvSpPr>
          <p:cNvPr id="17425" name="Text Box 55"/>
          <p:cNvSpPr txBox="1">
            <a:spLocks noChangeArrowheads="1"/>
          </p:cNvSpPr>
          <p:nvPr/>
        </p:nvSpPr>
        <p:spPr bwMode="auto">
          <a:xfrm>
            <a:off x="2673985" y="1393189"/>
            <a:ext cx="520700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c:3</a:t>
            </a:r>
          </a:p>
        </p:txBody>
      </p:sp>
      <p:cxnSp>
        <p:nvCxnSpPr>
          <p:cNvPr id="17426" name="AutoShape 56"/>
          <p:cNvCxnSpPr>
            <a:cxnSpLocks noChangeShapeType="1"/>
            <a:stCxn id="17416" idx="2"/>
            <a:endCxn id="17425" idx="0"/>
          </p:cNvCxnSpPr>
          <p:nvPr/>
        </p:nvCxnSpPr>
        <p:spPr bwMode="auto">
          <a:xfrm flipH="1">
            <a:off x="2934335" y="1186814"/>
            <a:ext cx="276225" cy="2127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7" name="AutoShape 57"/>
          <p:cNvCxnSpPr>
            <a:cxnSpLocks noChangeShapeType="1"/>
            <a:stCxn id="17416" idx="2"/>
            <a:endCxn id="17424" idx="0"/>
          </p:cNvCxnSpPr>
          <p:nvPr/>
        </p:nvCxnSpPr>
        <p:spPr bwMode="auto">
          <a:xfrm>
            <a:off x="3210560" y="1186814"/>
            <a:ext cx="333375" cy="2127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8" name="Text Box 58"/>
          <p:cNvSpPr txBox="1">
            <a:spLocks noChangeArrowheads="1"/>
          </p:cNvSpPr>
          <p:nvPr/>
        </p:nvSpPr>
        <p:spPr bwMode="auto">
          <a:xfrm>
            <a:off x="2666048" y="1999614"/>
            <a:ext cx="534987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a:3</a:t>
            </a:r>
          </a:p>
        </p:txBody>
      </p:sp>
      <p:sp>
        <p:nvSpPr>
          <p:cNvPr id="17429" name="Text Box 59"/>
          <p:cNvSpPr txBox="1">
            <a:spLocks noChangeArrowheads="1"/>
          </p:cNvSpPr>
          <p:nvPr/>
        </p:nvSpPr>
        <p:spPr bwMode="auto">
          <a:xfrm>
            <a:off x="3047048" y="2609214"/>
            <a:ext cx="534987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b:1</a:t>
            </a:r>
          </a:p>
        </p:txBody>
      </p:sp>
      <p:sp>
        <p:nvSpPr>
          <p:cNvPr id="17430" name="Text Box 60"/>
          <p:cNvSpPr txBox="1">
            <a:spLocks noChangeArrowheads="1"/>
          </p:cNvSpPr>
          <p:nvPr/>
        </p:nvSpPr>
        <p:spPr bwMode="auto">
          <a:xfrm>
            <a:off x="2370773" y="2609214"/>
            <a:ext cx="592137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m:2</a:t>
            </a:r>
          </a:p>
        </p:txBody>
      </p:sp>
      <p:sp>
        <p:nvSpPr>
          <p:cNvPr id="17431" name="Text Box 61"/>
          <p:cNvSpPr txBox="1">
            <a:spLocks noChangeArrowheads="1"/>
          </p:cNvSpPr>
          <p:nvPr/>
        </p:nvSpPr>
        <p:spPr bwMode="auto">
          <a:xfrm>
            <a:off x="2399348" y="3217227"/>
            <a:ext cx="534987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p:2</a:t>
            </a:r>
          </a:p>
        </p:txBody>
      </p:sp>
      <p:cxnSp>
        <p:nvCxnSpPr>
          <p:cNvPr id="17432" name="AutoShape 62"/>
          <p:cNvCxnSpPr>
            <a:cxnSpLocks noChangeShapeType="1"/>
            <a:stCxn id="17425" idx="2"/>
            <a:endCxn id="17428" idx="0"/>
          </p:cNvCxnSpPr>
          <p:nvPr/>
        </p:nvCxnSpPr>
        <p:spPr bwMode="auto">
          <a:xfrm>
            <a:off x="2934335" y="1796414"/>
            <a:ext cx="0" cy="211138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3" name="AutoShape 63"/>
          <p:cNvCxnSpPr>
            <a:cxnSpLocks noChangeShapeType="1"/>
            <a:stCxn id="17428" idx="2"/>
            <a:endCxn id="17430" idx="0"/>
          </p:cNvCxnSpPr>
          <p:nvPr/>
        </p:nvCxnSpPr>
        <p:spPr bwMode="auto">
          <a:xfrm flipH="1">
            <a:off x="2667635" y="2404427"/>
            <a:ext cx="266700" cy="211137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4" name="AutoShape 64"/>
          <p:cNvCxnSpPr>
            <a:cxnSpLocks noChangeShapeType="1"/>
            <a:stCxn id="17428" idx="2"/>
            <a:endCxn id="17429" idx="0"/>
          </p:cNvCxnSpPr>
          <p:nvPr/>
        </p:nvCxnSpPr>
        <p:spPr bwMode="auto">
          <a:xfrm>
            <a:off x="2934335" y="2404427"/>
            <a:ext cx="381000" cy="211137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5" name="AutoShape 65"/>
          <p:cNvCxnSpPr>
            <a:cxnSpLocks noChangeShapeType="1"/>
            <a:stCxn id="17430" idx="2"/>
            <a:endCxn id="17431" idx="0"/>
          </p:cNvCxnSpPr>
          <p:nvPr/>
        </p:nvCxnSpPr>
        <p:spPr bwMode="auto">
          <a:xfrm>
            <a:off x="2667635" y="3012439"/>
            <a:ext cx="0" cy="2127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36" name="Text Box 66"/>
          <p:cNvSpPr txBox="1">
            <a:spLocks noChangeArrowheads="1"/>
          </p:cNvSpPr>
          <p:nvPr/>
        </p:nvSpPr>
        <p:spPr bwMode="auto">
          <a:xfrm>
            <a:off x="3018473" y="3217227"/>
            <a:ext cx="592137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m:1</a:t>
            </a:r>
          </a:p>
        </p:txBody>
      </p:sp>
      <p:cxnSp>
        <p:nvCxnSpPr>
          <p:cNvPr id="17437" name="AutoShape 67"/>
          <p:cNvCxnSpPr>
            <a:cxnSpLocks noChangeShapeType="1"/>
            <a:stCxn id="17429" idx="2"/>
            <a:endCxn id="17436" idx="0"/>
          </p:cNvCxnSpPr>
          <p:nvPr/>
        </p:nvCxnSpPr>
        <p:spPr bwMode="auto">
          <a:xfrm>
            <a:off x="3315335" y="3012439"/>
            <a:ext cx="0" cy="2127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38" name="Text Box 68"/>
          <p:cNvSpPr txBox="1">
            <a:spLocks noChangeArrowheads="1"/>
          </p:cNvSpPr>
          <p:nvPr/>
        </p:nvSpPr>
        <p:spPr bwMode="auto">
          <a:xfrm>
            <a:off x="257810" y="431164"/>
            <a:ext cx="1781175" cy="257651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zh-CN" sz="2000" dirty="0">
                <a:latin typeface="Times New Roman" pitchFamily="18" charset="0"/>
              </a:rPr>
              <a:t>Header Table</a:t>
            </a:r>
          </a:p>
          <a:p>
            <a:pPr eaLnBrk="0" hangingPunct="0">
              <a:lnSpc>
                <a:spcPct val="90000"/>
              </a:lnSpc>
            </a:pPr>
            <a:endParaRPr lang="en-US" altLang="zh-CN" sz="2000" dirty="0"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en-US" altLang="zh-CN" sz="2000" i="1" u="sng" dirty="0">
                <a:latin typeface="Times New Roman" pitchFamily="18" charset="0"/>
              </a:rPr>
              <a:t>Item   head 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sz="2000" i="1" dirty="0">
                <a:latin typeface="Times New Roman" pitchFamily="18" charset="0"/>
              </a:rPr>
              <a:t> f	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sz="2000" i="1" dirty="0">
                <a:latin typeface="Times New Roman" pitchFamily="18" charset="0"/>
              </a:rPr>
              <a:t>c	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sz="2000" i="1" dirty="0">
                <a:latin typeface="Times New Roman" pitchFamily="18" charset="0"/>
              </a:rPr>
              <a:t>a	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sz="2000" i="1" dirty="0">
                <a:latin typeface="Times New Roman" pitchFamily="18" charset="0"/>
              </a:rPr>
              <a:t>b	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sz="2000" i="1" dirty="0">
                <a:latin typeface="Times New Roman" pitchFamily="18" charset="0"/>
              </a:rPr>
              <a:t>m	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sz="2000" i="1" dirty="0">
                <a:latin typeface="Times New Roman" pitchFamily="18" charset="0"/>
              </a:rPr>
              <a:t>p	</a:t>
            </a:r>
            <a:endParaRPr lang="en-US" altLang="zh-CN" sz="2000" dirty="0">
              <a:latin typeface="Times New Roman" pitchFamily="18" charset="0"/>
            </a:endParaRPr>
          </a:p>
        </p:txBody>
      </p:sp>
      <p:sp>
        <p:nvSpPr>
          <p:cNvPr id="17439" name="Freeform 69"/>
          <p:cNvSpPr>
            <a:spLocks/>
          </p:cNvSpPr>
          <p:nvPr/>
        </p:nvSpPr>
        <p:spPr bwMode="auto">
          <a:xfrm>
            <a:off x="1265873" y="1007427"/>
            <a:ext cx="1657350" cy="431800"/>
          </a:xfrm>
          <a:custGeom>
            <a:avLst/>
            <a:gdLst>
              <a:gd name="T0" fmla="*/ 0 w 672"/>
              <a:gd name="T1" fmla="*/ 240 h 240"/>
              <a:gd name="T2" fmla="*/ 288 w 672"/>
              <a:gd name="T3" fmla="*/ 192 h 240"/>
              <a:gd name="T4" fmla="*/ 432 w 672"/>
              <a:gd name="T5" fmla="*/ 48 h 240"/>
              <a:gd name="T6" fmla="*/ 672 w 672"/>
              <a:gd name="T7" fmla="*/ 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672"/>
              <a:gd name="T13" fmla="*/ 0 h 240"/>
              <a:gd name="T14" fmla="*/ 672 w 672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" h="240">
                <a:moveTo>
                  <a:pt x="0" y="240"/>
                </a:moveTo>
                <a:cubicBezTo>
                  <a:pt x="108" y="232"/>
                  <a:pt x="216" y="224"/>
                  <a:pt x="288" y="192"/>
                </a:cubicBezTo>
                <a:cubicBezTo>
                  <a:pt x="360" y="160"/>
                  <a:pt x="368" y="80"/>
                  <a:pt x="432" y="48"/>
                </a:cubicBezTo>
                <a:cubicBezTo>
                  <a:pt x="496" y="16"/>
                  <a:pt x="584" y="8"/>
                  <a:pt x="672" y="0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7440" name="Freeform 70"/>
          <p:cNvSpPr>
            <a:spLocks/>
          </p:cNvSpPr>
          <p:nvPr/>
        </p:nvSpPr>
        <p:spPr bwMode="auto">
          <a:xfrm flipV="1">
            <a:off x="1265873" y="1510664"/>
            <a:ext cx="1392237" cy="144463"/>
          </a:xfrm>
          <a:custGeom>
            <a:avLst/>
            <a:gdLst>
              <a:gd name="T0" fmla="*/ 0 w 432"/>
              <a:gd name="T1" fmla="*/ 0 h 1"/>
              <a:gd name="T2" fmla="*/ 432 w 432"/>
              <a:gd name="T3" fmla="*/ 0 h 1"/>
              <a:gd name="T4" fmla="*/ 0 60000 65536"/>
              <a:gd name="T5" fmla="*/ 0 60000 65536"/>
              <a:gd name="T6" fmla="*/ 0 w 432"/>
              <a:gd name="T7" fmla="*/ 0 h 1"/>
              <a:gd name="T8" fmla="*/ 432 w 43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2" h="1">
                <a:moveTo>
                  <a:pt x="0" y="0"/>
                </a:moveTo>
                <a:cubicBezTo>
                  <a:pt x="0" y="0"/>
                  <a:pt x="216" y="0"/>
                  <a:pt x="432" y="0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7441" name="Freeform 71"/>
          <p:cNvSpPr>
            <a:spLocks/>
          </p:cNvSpPr>
          <p:nvPr/>
        </p:nvSpPr>
        <p:spPr bwMode="auto">
          <a:xfrm>
            <a:off x="3115310" y="1002664"/>
            <a:ext cx="762000" cy="608013"/>
          </a:xfrm>
          <a:custGeom>
            <a:avLst/>
            <a:gdLst>
              <a:gd name="T0" fmla="*/ 0 w 480"/>
              <a:gd name="T1" fmla="*/ 384 h 384"/>
              <a:gd name="T2" fmla="*/ 48 w 480"/>
              <a:gd name="T3" fmla="*/ 336 h 384"/>
              <a:gd name="T4" fmla="*/ 240 w 480"/>
              <a:gd name="T5" fmla="*/ 96 h 384"/>
              <a:gd name="T6" fmla="*/ 480 w 480"/>
              <a:gd name="T7" fmla="*/ 0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384"/>
              <a:gd name="T14" fmla="*/ 480 w 480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384">
                <a:moveTo>
                  <a:pt x="0" y="384"/>
                </a:moveTo>
                <a:cubicBezTo>
                  <a:pt x="4" y="384"/>
                  <a:pt x="8" y="384"/>
                  <a:pt x="48" y="336"/>
                </a:cubicBezTo>
                <a:cubicBezTo>
                  <a:pt x="88" y="288"/>
                  <a:pt x="168" y="152"/>
                  <a:pt x="240" y="96"/>
                </a:cubicBezTo>
                <a:cubicBezTo>
                  <a:pt x="312" y="40"/>
                  <a:pt x="396" y="20"/>
                  <a:pt x="480" y="0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7442" name="Freeform 72"/>
          <p:cNvSpPr>
            <a:spLocks/>
          </p:cNvSpPr>
          <p:nvPr/>
        </p:nvSpPr>
        <p:spPr bwMode="auto">
          <a:xfrm>
            <a:off x="1265873" y="2015489"/>
            <a:ext cx="1392237" cy="215900"/>
          </a:xfrm>
          <a:custGeom>
            <a:avLst/>
            <a:gdLst>
              <a:gd name="T0" fmla="*/ 0 w 432"/>
              <a:gd name="T1" fmla="*/ 0 h 192"/>
              <a:gd name="T2" fmla="*/ 144 w 432"/>
              <a:gd name="T3" fmla="*/ 48 h 192"/>
              <a:gd name="T4" fmla="*/ 288 w 432"/>
              <a:gd name="T5" fmla="*/ 144 h 192"/>
              <a:gd name="T6" fmla="*/ 432 w 432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92"/>
              <a:gd name="T14" fmla="*/ 432 w 432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92">
                <a:moveTo>
                  <a:pt x="0" y="0"/>
                </a:moveTo>
                <a:cubicBezTo>
                  <a:pt x="48" y="12"/>
                  <a:pt x="96" y="24"/>
                  <a:pt x="144" y="48"/>
                </a:cubicBezTo>
                <a:cubicBezTo>
                  <a:pt x="192" y="72"/>
                  <a:pt x="240" y="120"/>
                  <a:pt x="288" y="144"/>
                </a:cubicBezTo>
                <a:cubicBezTo>
                  <a:pt x="336" y="168"/>
                  <a:pt x="384" y="180"/>
                  <a:pt x="432" y="192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7443" name="Freeform 73"/>
          <p:cNvSpPr>
            <a:spLocks/>
          </p:cNvSpPr>
          <p:nvPr/>
        </p:nvSpPr>
        <p:spPr bwMode="auto">
          <a:xfrm>
            <a:off x="1265873" y="2302827"/>
            <a:ext cx="1863725" cy="465137"/>
          </a:xfrm>
          <a:custGeom>
            <a:avLst/>
            <a:gdLst>
              <a:gd name="T0" fmla="*/ 0 w 720"/>
              <a:gd name="T1" fmla="*/ 0 h 384"/>
              <a:gd name="T2" fmla="*/ 240 w 720"/>
              <a:gd name="T3" fmla="*/ 48 h 384"/>
              <a:gd name="T4" fmla="*/ 528 w 720"/>
              <a:gd name="T5" fmla="*/ 288 h 384"/>
              <a:gd name="T6" fmla="*/ 720 w 720"/>
              <a:gd name="T7" fmla="*/ 384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720"/>
              <a:gd name="T13" fmla="*/ 0 h 384"/>
              <a:gd name="T14" fmla="*/ 720 w 720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" h="384">
                <a:moveTo>
                  <a:pt x="0" y="0"/>
                </a:moveTo>
                <a:cubicBezTo>
                  <a:pt x="76" y="0"/>
                  <a:pt x="152" y="0"/>
                  <a:pt x="240" y="48"/>
                </a:cubicBezTo>
                <a:cubicBezTo>
                  <a:pt x="328" y="96"/>
                  <a:pt x="448" y="232"/>
                  <a:pt x="528" y="288"/>
                </a:cubicBezTo>
                <a:cubicBezTo>
                  <a:pt x="608" y="344"/>
                  <a:pt x="664" y="364"/>
                  <a:pt x="720" y="384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7444" name="Freeform 74"/>
          <p:cNvSpPr>
            <a:spLocks/>
          </p:cNvSpPr>
          <p:nvPr/>
        </p:nvSpPr>
        <p:spPr bwMode="auto">
          <a:xfrm>
            <a:off x="3510598" y="1780539"/>
            <a:ext cx="88900" cy="1063625"/>
          </a:xfrm>
          <a:custGeom>
            <a:avLst/>
            <a:gdLst>
              <a:gd name="T0" fmla="*/ 0 w 56"/>
              <a:gd name="T1" fmla="*/ 672 h 672"/>
              <a:gd name="T2" fmla="*/ 48 w 56"/>
              <a:gd name="T3" fmla="*/ 432 h 672"/>
              <a:gd name="T4" fmla="*/ 48 w 56"/>
              <a:gd name="T5" fmla="*/ 0 h 672"/>
              <a:gd name="T6" fmla="*/ 0 60000 65536"/>
              <a:gd name="T7" fmla="*/ 0 60000 65536"/>
              <a:gd name="T8" fmla="*/ 0 60000 65536"/>
              <a:gd name="T9" fmla="*/ 0 w 56"/>
              <a:gd name="T10" fmla="*/ 0 h 672"/>
              <a:gd name="T11" fmla="*/ 56 w 56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672">
                <a:moveTo>
                  <a:pt x="0" y="672"/>
                </a:moveTo>
                <a:cubicBezTo>
                  <a:pt x="20" y="608"/>
                  <a:pt x="40" y="544"/>
                  <a:pt x="48" y="432"/>
                </a:cubicBezTo>
                <a:cubicBezTo>
                  <a:pt x="56" y="320"/>
                  <a:pt x="52" y="160"/>
                  <a:pt x="48" y="0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7445" name="Line 75"/>
          <p:cNvSpPr>
            <a:spLocks noChangeShapeType="1"/>
          </p:cNvSpPr>
          <p:nvPr/>
        </p:nvSpPr>
        <p:spPr bwMode="auto">
          <a:xfrm>
            <a:off x="3724910" y="1610677"/>
            <a:ext cx="152400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6" name="Freeform 76"/>
          <p:cNvSpPr>
            <a:spLocks/>
          </p:cNvSpPr>
          <p:nvPr/>
        </p:nvSpPr>
        <p:spPr bwMode="auto">
          <a:xfrm>
            <a:off x="1265873" y="2591752"/>
            <a:ext cx="1177925" cy="252412"/>
          </a:xfrm>
          <a:custGeom>
            <a:avLst/>
            <a:gdLst>
              <a:gd name="T0" fmla="*/ 0 w 288"/>
              <a:gd name="T1" fmla="*/ 0 h 240"/>
              <a:gd name="T2" fmla="*/ 144 w 288"/>
              <a:gd name="T3" fmla="*/ 48 h 240"/>
              <a:gd name="T4" fmla="*/ 192 w 288"/>
              <a:gd name="T5" fmla="*/ 192 h 240"/>
              <a:gd name="T6" fmla="*/ 288 w 288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240"/>
              <a:gd name="T14" fmla="*/ 288 w 288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240">
                <a:moveTo>
                  <a:pt x="0" y="0"/>
                </a:moveTo>
                <a:cubicBezTo>
                  <a:pt x="56" y="8"/>
                  <a:pt x="112" y="16"/>
                  <a:pt x="144" y="48"/>
                </a:cubicBezTo>
                <a:cubicBezTo>
                  <a:pt x="176" y="80"/>
                  <a:pt x="168" y="160"/>
                  <a:pt x="192" y="192"/>
                </a:cubicBezTo>
                <a:cubicBezTo>
                  <a:pt x="216" y="224"/>
                  <a:pt x="252" y="232"/>
                  <a:pt x="288" y="240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7447" name="Freeform 77"/>
          <p:cNvSpPr>
            <a:spLocks/>
          </p:cNvSpPr>
          <p:nvPr/>
        </p:nvSpPr>
        <p:spPr bwMode="auto">
          <a:xfrm>
            <a:off x="2900998" y="2844164"/>
            <a:ext cx="152400" cy="608013"/>
          </a:xfrm>
          <a:custGeom>
            <a:avLst/>
            <a:gdLst>
              <a:gd name="T0" fmla="*/ 0 w 96"/>
              <a:gd name="T1" fmla="*/ 0 h 384"/>
              <a:gd name="T2" fmla="*/ 48 w 96"/>
              <a:gd name="T3" fmla="*/ 96 h 384"/>
              <a:gd name="T4" fmla="*/ 48 w 96"/>
              <a:gd name="T5" fmla="*/ 288 h 384"/>
              <a:gd name="T6" fmla="*/ 96 w 96"/>
              <a:gd name="T7" fmla="*/ 384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384"/>
              <a:gd name="T14" fmla="*/ 96 w 96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384">
                <a:moveTo>
                  <a:pt x="0" y="0"/>
                </a:moveTo>
                <a:cubicBezTo>
                  <a:pt x="20" y="24"/>
                  <a:pt x="40" y="48"/>
                  <a:pt x="48" y="96"/>
                </a:cubicBezTo>
                <a:cubicBezTo>
                  <a:pt x="56" y="144"/>
                  <a:pt x="40" y="240"/>
                  <a:pt x="48" y="288"/>
                </a:cubicBezTo>
                <a:cubicBezTo>
                  <a:pt x="56" y="336"/>
                  <a:pt x="76" y="360"/>
                  <a:pt x="96" y="384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7448" name="Freeform 78"/>
          <p:cNvSpPr>
            <a:spLocks/>
          </p:cNvSpPr>
          <p:nvPr/>
        </p:nvSpPr>
        <p:spPr bwMode="auto">
          <a:xfrm>
            <a:off x="1265873" y="2879089"/>
            <a:ext cx="1177925" cy="573088"/>
          </a:xfrm>
          <a:custGeom>
            <a:avLst/>
            <a:gdLst>
              <a:gd name="T0" fmla="*/ 0 w 288"/>
              <a:gd name="T1" fmla="*/ 0 h 432"/>
              <a:gd name="T2" fmla="*/ 96 w 288"/>
              <a:gd name="T3" fmla="*/ 144 h 432"/>
              <a:gd name="T4" fmla="*/ 144 w 288"/>
              <a:gd name="T5" fmla="*/ 336 h 432"/>
              <a:gd name="T6" fmla="*/ 288 w 288"/>
              <a:gd name="T7" fmla="*/ 432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432"/>
              <a:gd name="T14" fmla="*/ 288 w 288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432">
                <a:moveTo>
                  <a:pt x="0" y="0"/>
                </a:moveTo>
                <a:cubicBezTo>
                  <a:pt x="36" y="44"/>
                  <a:pt x="72" y="88"/>
                  <a:pt x="96" y="144"/>
                </a:cubicBezTo>
                <a:cubicBezTo>
                  <a:pt x="120" y="200"/>
                  <a:pt x="112" y="288"/>
                  <a:pt x="144" y="336"/>
                </a:cubicBezTo>
                <a:cubicBezTo>
                  <a:pt x="176" y="384"/>
                  <a:pt x="232" y="408"/>
                  <a:pt x="288" y="432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39" name="Text Box 45"/>
          <p:cNvSpPr txBox="1">
            <a:spLocks noChangeArrowheads="1"/>
          </p:cNvSpPr>
          <p:nvPr/>
        </p:nvSpPr>
        <p:spPr bwMode="auto">
          <a:xfrm>
            <a:off x="5273217" y="1648457"/>
            <a:ext cx="441325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>
                <a:latin typeface="Times New Roman" pitchFamily="18" charset="0"/>
              </a:rPr>
              <a:t>{}</a:t>
            </a:r>
          </a:p>
        </p:txBody>
      </p:sp>
      <p:cxnSp>
        <p:nvCxnSpPr>
          <p:cNvPr id="40" name="AutoShape 53"/>
          <p:cNvCxnSpPr>
            <a:cxnSpLocks noChangeShapeType="1"/>
            <a:stCxn id="39" idx="2"/>
            <a:endCxn id="49" idx="0"/>
          </p:cNvCxnSpPr>
          <p:nvPr/>
        </p:nvCxnSpPr>
        <p:spPr bwMode="auto">
          <a:xfrm flipH="1">
            <a:off x="5333131" y="2058032"/>
            <a:ext cx="160749" cy="435657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xt Box 55"/>
          <p:cNvSpPr txBox="1">
            <a:spLocks noChangeArrowheads="1"/>
          </p:cNvSpPr>
          <p:nvPr/>
        </p:nvSpPr>
        <p:spPr bwMode="auto">
          <a:xfrm>
            <a:off x="5012867" y="3293650"/>
            <a:ext cx="520700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c:3</a:t>
            </a:r>
          </a:p>
        </p:txBody>
      </p:sp>
      <p:cxnSp>
        <p:nvCxnSpPr>
          <p:cNvPr id="42" name="AutoShape 56"/>
          <p:cNvCxnSpPr>
            <a:cxnSpLocks noChangeShapeType="1"/>
            <a:stCxn id="49" idx="2"/>
            <a:endCxn id="41" idx="0"/>
          </p:cNvCxnSpPr>
          <p:nvPr/>
        </p:nvCxnSpPr>
        <p:spPr bwMode="auto">
          <a:xfrm flipH="1">
            <a:off x="5273217" y="2893799"/>
            <a:ext cx="59914" cy="399851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Text Box 58"/>
          <p:cNvSpPr txBox="1">
            <a:spLocks noChangeArrowheads="1"/>
          </p:cNvSpPr>
          <p:nvPr/>
        </p:nvSpPr>
        <p:spPr bwMode="auto">
          <a:xfrm>
            <a:off x="4915120" y="4009749"/>
            <a:ext cx="534987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a:3</a:t>
            </a:r>
          </a:p>
        </p:txBody>
      </p:sp>
      <p:sp>
        <p:nvSpPr>
          <p:cNvPr id="45" name="Text Box 59"/>
          <p:cNvSpPr txBox="1">
            <a:spLocks noChangeArrowheads="1"/>
          </p:cNvSpPr>
          <p:nvPr/>
        </p:nvSpPr>
        <p:spPr bwMode="auto">
          <a:xfrm>
            <a:off x="4878518" y="4809710"/>
            <a:ext cx="534987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b:1</a:t>
            </a:r>
          </a:p>
        </p:txBody>
      </p:sp>
      <p:cxnSp>
        <p:nvCxnSpPr>
          <p:cNvPr id="46" name="AutoShape 63"/>
          <p:cNvCxnSpPr>
            <a:cxnSpLocks noChangeShapeType="1"/>
            <a:stCxn id="41" idx="2"/>
            <a:endCxn id="44" idx="0"/>
          </p:cNvCxnSpPr>
          <p:nvPr/>
        </p:nvCxnSpPr>
        <p:spPr bwMode="auto">
          <a:xfrm flipH="1">
            <a:off x="5182614" y="3703225"/>
            <a:ext cx="90603" cy="306524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AutoShape 67"/>
          <p:cNvCxnSpPr>
            <a:cxnSpLocks noChangeShapeType="1"/>
            <a:stCxn id="44" idx="2"/>
            <a:endCxn id="45" idx="0"/>
          </p:cNvCxnSpPr>
          <p:nvPr/>
        </p:nvCxnSpPr>
        <p:spPr bwMode="auto">
          <a:xfrm flipH="1">
            <a:off x="5146012" y="4419324"/>
            <a:ext cx="36602" cy="390386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Text Box 46"/>
          <p:cNvSpPr txBox="1">
            <a:spLocks noChangeArrowheads="1"/>
          </p:cNvSpPr>
          <p:nvPr/>
        </p:nvSpPr>
        <p:spPr bwMode="auto">
          <a:xfrm>
            <a:off x="5098932" y="2493689"/>
            <a:ext cx="468398" cy="40011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 dirty="0" smtClean="0">
                <a:latin typeface="Times New Roman" pitchFamily="18" charset="0"/>
              </a:rPr>
              <a:t>f:3</a:t>
            </a:r>
            <a:endParaRPr lang="en-US" altLang="zh-CN" sz="2000" i="1" dirty="0">
              <a:latin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891085" y="95474"/>
            <a:ext cx="39062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 err="1" smtClean="0">
                <a:solidFill>
                  <a:srgbClr val="FF0000"/>
                </a:solidFill>
              </a:rPr>
              <a:t>Xét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mục</a:t>
            </a:r>
            <a:r>
              <a:rPr lang="en-US" sz="2000" b="1" dirty="0" smtClean="0">
                <a:solidFill>
                  <a:srgbClr val="FF0000"/>
                </a:solidFill>
              </a:rPr>
              <a:t> m</a:t>
            </a:r>
            <a:r>
              <a:rPr lang="en-US" sz="2000" b="1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000" b="1" dirty="0" err="1" smtClean="0"/>
              <a:t>Cơ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sở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mẫu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điều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kiện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gồm</a:t>
            </a:r>
            <a:r>
              <a:rPr lang="en-US" sz="2000" b="1" dirty="0" smtClean="0"/>
              <a:t>: f-c-a:2 </a:t>
            </a:r>
            <a:r>
              <a:rPr lang="en-US" sz="2000" b="1" dirty="0" err="1" smtClean="0"/>
              <a:t>và</a:t>
            </a:r>
            <a:r>
              <a:rPr lang="en-US" sz="2000" b="1" dirty="0" smtClean="0"/>
              <a:t> f-c-a-b:1</a:t>
            </a:r>
            <a:endParaRPr lang="en-US" sz="2000" b="1" dirty="0"/>
          </a:p>
        </p:txBody>
      </p:sp>
      <p:sp>
        <p:nvSpPr>
          <p:cNvPr id="62" name="Right Arrow 61"/>
          <p:cNvSpPr/>
          <p:nvPr/>
        </p:nvSpPr>
        <p:spPr>
          <a:xfrm>
            <a:off x="6324600" y="3165633"/>
            <a:ext cx="304800" cy="3812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 Box 45"/>
          <p:cNvSpPr txBox="1">
            <a:spLocks noChangeArrowheads="1"/>
          </p:cNvSpPr>
          <p:nvPr/>
        </p:nvSpPr>
        <p:spPr bwMode="auto">
          <a:xfrm>
            <a:off x="7483475" y="1953533"/>
            <a:ext cx="441325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>
                <a:latin typeface="Times New Roman" pitchFamily="18" charset="0"/>
              </a:rPr>
              <a:t>{}</a:t>
            </a:r>
          </a:p>
        </p:txBody>
      </p:sp>
      <p:cxnSp>
        <p:nvCxnSpPr>
          <p:cNvPr id="64" name="AutoShape 53"/>
          <p:cNvCxnSpPr>
            <a:cxnSpLocks noChangeShapeType="1"/>
            <a:stCxn id="63" idx="2"/>
            <a:endCxn id="71" idx="0"/>
          </p:cNvCxnSpPr>
          <p:nvPr/>
        </p:nvCxnSpPr>
        <p:spPr bwMode="auto">
          <a:xfrm flipH="1">
            <a:off x="7543389" y="2363108"/>
            <a:ext cx="160749" cy="435657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Text Box 55"/>
          <p:cNvSpPr txBox="1">
            <a:spLocks noChangeArrowheads="1"/>
          </p:cNvSpPr>
          <p:nvPr/>
        </p:nvSpPr>
        <p:spPr bwMode="auto">
          <a:xfrm>
            <a:off x="7223125" y="3598726"/>
            <a:ext cx="520700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c:3</a:t>
            </a:r>
          </a:p>
        </p:txBody>
      </p:sp>
      <p:cxnSp>
        <p:nvCxnSpPr>
          <p:cNvPr id="66" name="AutoShape 56"/>
          <p:cNvCxnSpPr>
            <a:cxnSpLocks noChangeShapeType="1"/>
            <a:stCxn id="71" idx="2"/>
            <a:endCxn id="65" idx="0"/>
          </p:cNvCxnSpPr>
          <p:nvPr/>
        </p:nvCxnSpPr>
        <p:spPr bwMode="auto">
          <a:xfrm flipH="1">
            <a:off x="7483475" y="3198875"/>
            <a:ext cx="59914" cy="399851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Text Box 58"/>
          <p:cNvSpPr txBox="1">
            <a:spLocks noChangeArrowheads="1"/>
          </p:cNvSpPr>
          <p:nvPr/>
        </p:nvSpPr>
        <p:spPr bwMode="auto">
          <a:xfrm>
            <a:off x="7125378" y="4314825"/>
            <a:ext cx="534987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a:3</a:t>
            </a:r>
          </a:p>
        </p:txBody>
      </p:sp>
      <p:cxnSp>
        <p:nvCxnSpPr>
          <p:cNvPr id="69" name="AutoShape 63"/>
          <p:cNvCxnSpPr>
            <a:cxnSpLocks noChangeShapeType="1"/>
            <a:stCxn id="65" idx="2"/>
            <a:endCxn id="67" idx="0"/>
          </p:cNvCxnSpPr>
          <p:nvPr/>
        </p:nvCxnSpPr>
        <p:spPr bwMode="auto">
          <a:xfrm flipH="1">
            <a:off x="7392872" y="4008301"/>
            <a:ext cx="90603" cy="306524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Text Box 46"/>
          <p:cNvSpPr txBox="1">
            <a:spLocks noChangeArrowheads="1"/>
          </p:cNvSpPr>
          <p:nvPr/>
        </p:nvSpPr>
        <p:spPr bwMode="auto">
          <a:xfrm>
            <a:off x="7309190" y="2798765"/>
            <a:ext cx="468398" cy="40011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 dirty="0" smtClean="0">
                <a:latin typeface="Times New Roman" pitchFamily="18" charset="0"/>
              </a:rPr>
              <a:t>f:3</a:t>
            </a:r>
            <a:endParaRPr lang="en-US" altLang="zh-CN" sz="2000" i="1" dirty="0">
              <a:latin typeface="Times New Roman" pitchFamily="18" charset="0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4852755" y="4677003"/>
            <a:ext cx="560750" cy="6620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58019" y="5442218"/>
            <a:ext cx="80405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 smtClean="0"/>
              <a:t>Tập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phổ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biến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gồm</a:t>
            </a:r>
            <a:r>
              <a:rPr lang="en-US" sz="2000" b="1" dirty="0" smtClean="0"/>
              <a:t>: fm:3, fcm:3, fcam:3, fam:3, cm:3, cam:3, am:3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5085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18990" y="6248400"/>
            <a:ext cx="466810" cy="457200"/>
          </a:xfrm>
        </p:spPr>
        <p:txBody>
          <a:bodyPr/>
          <a:lstStyle/>
          <a:p>
            <a:pPr>
              <a:defRPr/>
            </a:pPr>
            <a:fld id="{155AD7F7-3B99-4AD3-8A9C-347437C257FE}" type="slidenum">
              <a:rPr lang="zh-CN" altLang="en-US"/>
              <a:pPr>
                <a:defRPr/>
              </a:pPr>
              <a:t>39</a:t>
            </a:fld>
            <a:endParaRPr lang="en-US" altLang="zh-CN"/>
          </a:p>
        </p:txBody>
      </p:sp>
      <p:sp>
        <p:nvSpPr>
          <p:cNvPr id="17415" name="Text Box 45"/>
          <p:cNvSpPr txBox="1">
            <a:spLocks noChangeArrowheads="1"/>
          </p:cNvSpPr>
          <p:nvPr/>
        </p:nvSpPr>
        <p:spPr bwMode="auto">
          <a:xfrm>
            <a:off x="3428048" y="100964"/>
            <a:ext cx="441325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>
                <a:latin typeface="Times New Roman" pitchFamily="18" charset="0"/>
              </a:rPr>
              <a:t>{}</a:t>
            </a:r>
          </a:p>
        </p:txBody>
      </p:sp>
      <p:sp>
        <p:nvSpPr>
          <p:cNvPr id="17416" name="Text Box 46"/>
          <p:cNvSpPr txBox="1">
            <a:spLocks noChangeArrowheads="1"/>
          </p:cNvSpPr>
          <p:nvPr/>
        </p:nvSpPr>
        <p:spPr bwMode="auto">
          <a:xfrm>
            <a:off x="2970848" y="786764"/>
            <a:ext cx="477837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f:4</a:t>
            </a:r>
          </a:p>
        </p:txBody>
      </p:sp>
      <p:sp>
        <p:nvSpPr>
          <p:cNvPr id="17417" name="Text Box 47"/>
          <p:cNvSpPr txBox="1">
            <a:spLocks noChangeArrowheads="1"/>
          </p:cNvSpPr>
          <p:nvPr/>
        </p:nvSpPr>
        <p:spPr bwMode="auto">
          <a:xfrm>
            <a:off x="3885248" y="786764"/>
            <a:ext cx="520700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c:1</a:t>
            </a:r>
          </a:p>
        </p:txBody>
      </p:sp>
      <p:sp>
        <p:nvSpPr>
          <p:cNvPr id="17418" name="Text Box 48"/>
          <p:cNvSpPr txBox="1">
            <a:spLocks noChangeArrowheads="1"/>
          </p:cNvSpPr>
          <p:nvPr/>
        </p:nvSpPr>
        <p:spPr bwMode="auto">
          <a:xfrm>
            <a:off x="3878898" y="1393189"/>
            <a:ext cx="534987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b:1</a:t>
            </a:r>
          </a:p>
        </p:txBody>
      </p:sp>
      <p:sp>
        <p:nvSpPr>
          <p:cNvPr id="17419" name="Text Box 49"/>
          <p:cNvSpPr txBox="1">
            <a:spLocks noChangeArrowheads="1"/>
          </p:cNvSpPr>
          <p:nvPr/>
        </p:nvSpPr>
        <p:spPr bwMode="auto">
          <a:xfrm>
            <a:off x="3878898" y="1999614"/>
            <a:ext cx="534987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p:1</a:t>
            </a:r>
          </a:p>
        </p:txBody>
      </p:sp>
      <p:cxnSp>
        <p:nvCxnSpPr>
          <p:cNvPr id="17420" name="AutoShape 50"/>
          <p:cNvCxnSpPr>
            <a:cxnSpLocks noChangeShapeType="1"/>
            <a:stCxn id="17417" idx="2"/>
            <a:endCxn id="17418" idx="0"/>
          </p:cNvCxnSpPr>
          <p:nvPr/>
        </p:nvCxnSpPr>
        <p:spPr bwMode="auto">
          <a:xfrm>
            <a:off x="4145598" y="1186814"/>
            <a:ext cx="1587" cy="2127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1" name="AutoShape 51"/>
          <p:cNvCxnSpPr>
            <a:cxnSpLocks noChangeShapeType="1"/>
            <a:stCxn id="17418" idx="2"/>
            <a:endCxn id="17419" idx="0"/>
          </p:cNvCxnSpPr>
          <p:nvPr/>
        </p:nvCxnSpPr>
        <p:spPr bwMode="auto">
          <a:xfrm>
            <a:off x="4147185" y="1796414"/>
            <a:ext cx="0" cy="211138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2" name="AutoShape 52"/>
          <p:cNvCxnSpPr>
            <a:cxnSpLocks noChangeShapeType="1"/>
            <a:stCxn id="17415" idx="2"/>
            <a:endCxn id="17417" idx="0"/>
          </p:cNvCxnSpPr>
          <p:nvPr/>
        </p:nvCxnSpPr>
        <p:spPr bwMode="auto">
          <a:xfrm>
            <a:off x="3648710" y="502602"/>
            <a:ext cx="496888" cy="2889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3" name="AutoShape 53"/>
          <p:cNvCxnSpPr>
            <a:cxnSpLocks noChangeShapeType="1"/>
            <a:stCxn id="17415" idx="2"/>
            <a:endCxn id="17416" idx="0"/>
          </p:cNvCxnSpPr>
          <p:nvPr/>
        </p:nvCxnSpPr>
        <p:spPr bwMode="auto">
          <a:xfrm flipH="1">
            <a:off x="3210560" y="502602"/>
            <a:ext cx="438150" cy="2889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4" name="Text Box 54"/>
          <p:cNvSpPr txBox="1">
            <a:spLocks noChangeArrowheads="1"/>
          </p:cNvSpPr>
          <p:nvPr/>
        </p:nvSpPr>
        <p:spPr bwMode="auto">
          <a:xfrm>
            <a:off x="3275648" y="1393189"/>
            <a:ext cx="534987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b:1</a:t>
            </a:r>
          </a:p>
        </p:txBody>
      </p:sp>
      <p:sp>
        <p:nvSpPr>
          <p:cNvPr id="17425" name="Text Box 55"/>
          <p:cNvSpPr txBox="1">
            <a:spLocks noChangeArrowheads="1"/>
          </p:cNvSpPr>
          <p:nvPr/>
        </p:nvSpPr>
        <p:spPr bwMode="auto">
          <a:xfrm>
            <a:off x="2673985" y="1393189"/>
            <a:ext cx="520700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c:3</a:t>
            </a:r>
          </a:p>
        </p:txBody>
      </p:sp>
      <p:cxnSp>
        <p:nvCxnSpPr>
          <p:cNvPr id="17426" name="AutoShape 56"/>
          <p:cNvCxnSpPr>
            <a:cxnSpLocks noChangeShapeType="1"/>
            <a:stCxn id="17416" idx="2"/>
            <a:endCxn id="17425" idx="0"/>
          </p:cNvCxnSpPr>
          <p:nvPr/>
        </p:nvCxnSpPr>
        <p:spPr bwMode="auto">
          <a:xfrm flipH="1">
            <a:off x="2934335" y="1186814"/>
            <a:ext cx="276225" cy="2127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7" name="AutoShape 57"/>
          <p:cNvCxnSpPr>
            <a:cxnSpLocks noChangeShapeType="1"/>
            <a:stCxn id="17416" idx="2"/>
            <a:endCxn id="17424" idx="0"/>
          </p:cNvCxnSpPr>
          <p:nvPr/>
        </p:nvCxnSpPr>
        <p:spPr bwMode="auto">
          <a:xfrm>
            <a:off x="3210560" y="1186814"/>
            <a:ext cx="333375" cy="2127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8" name="Text Box 58"/>
          <p:cNvSpPr txBox="1">
            <a:spLocks noChangeArrowheads="1"/>
          </p:cNvSpPr>
          <p:nvPr/>
        </p:nvSpPr>
        <p:spPr bwMode="auto">
          <a:xfrm>
            <a:off x="2666048" y="1999614"/>
            <a:ext cx="534987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a:3</a:t>
            </a:r>
          </a:p>
        </p:txBody>
      </p:sp>
      <p:sp>
        <p:nvSpPr>
          <p:cNvPr id="17429" name="Text Box 59"/>
          <p:cNvSpPr txBox="1">
            <a:spLocks noChangeArrowheads="1"/>
          </p:cNvSpPr>
          <p:nvPr/>
        </p:nvSpPr>
        <p:spPr bwMode="auto">
          <a:xfrm>
            <a:off x="3047048" y="2609214"/>
            <a:ext cx="534987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b:1</a:t>
            </a:r>
          </a:p>
        </p:txBody>
      </p:sp>
      <p:sp>
        <p:nvSpPr>
          <p:cNvPr id="17430" name="Text Box 60"/>
          <p:cNvSpPr txBox="1">
            <a:spLocks noChangeArrowheads="1"/>
          </p:cNvSpPr>
          <p:nvPr/>
        </p:nvSpPr>
        <p:spPr bwMode="auto">
          <a:xfrm>
            <a:off x="2370773" y="2609214"/>
            <a:ext cx="592137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m:2</a:t>
            </a:r>
          </a:p>
        </p:txBody>
      </p:sp>
      <p:sp>
        <p:nvSpPr>
          <p:cNvPr id="17431" name="Text Box 61"/>
          <p:cNvSpPr txBox="1">
            <a:spLocks noChangeArrowheads="1"/>
          </p:cNvSpPr>
          <p:nvPr/>
        </p:nvSpPr>
        <p:spPr bwMode="auto">
          <a:xfrm>
            <a:off x="2399348" y="3217227"/>
            <a:ext cx="534987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p:2</a:t>
            </a:r>
          </a:p>
        </p:txBody>
      </p:sp>
      <p:cxnSp>
        <p:nvCxnSpPr>
          <p:cNvPr id="17432" name="AutoShape 62"/>
          <p:cNvCxnSpPr>
            <a:cxnSpLocks noChangeShapeType="1"/>
            <a:stCxn id="17425" idx="2"/>
            <a:endCxn id="17428" idx="0"/>
          </p:cNvCxnSpPr>
          <p:nvPr/>
        </p:nvCxnSpPr>
        <p:spPr bwMode="auto">
          <a:xfrm>
            <a:off x="2934335" y="1796414"/>
            <a:ext cx="0" cy="211138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3" name="AutoShape 63"/>
          <p:cNvCxnSpPr>
            <a:cxnSpLocks noChangeShapeType="1"/>
            <a:stCxn id="17428" idx="2"/>
            <a:endCxn id="17430" idx="0"/>
          </p:cNvCxnSpPr>
          <p:nvPr/>
        </p:nvCxnSpPr>
        <p:spPr bwMode="auto">
          <a:xfrm flipH="1">
            <a:off x="2667635" y="2404427"/>
            <a:ext cx="266700" cy="211137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4" name="AutoShape 64"/>
          <p:cNvCxnSpPr>
            <a:cxnSpLocks noChangeShapeType="1"/>
            <a:stCxn id="17428" idx="2"/>
            <a:endCxn id="17429" idx="0"/>
          </p:cNvCxnSpPr>
          <p:nvPr/>
        </p:nvCxnSpPr>
        <p:spPr bwMode="auto">
          <a:xfrm>
            <a:off x="2934335" y="2404427"/>
            <a:ext cx="381000" cy="211137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5" name="AutoShape 65"/>
          <p:cNvCxnSpPr>
            <a:cxnSpLocks noChangeShapeType="1"/>
            <a:stCxn id="17430" idx="2"/>
            <a:endCxn id="17431" idx="0"/>
          </p:cNvCxnSpPr>
          <p:nvPr/>
        </p:nvCxnSpPr>
        <p:spPr bwMode="auto">
          <a:xfrm>
            <a:off x="2667635" y="3012439"/>
            <a:ext cx="0" cy="2127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36" name="Text Box 66"/>
          <p:cNvSpPr txBox="1">
            <a:spLocks noChangeArrowheads="1"/>
          </p:cNvSpPr>
          <p:nvPr/>
        </p:nvSpPr>
        <p:spPr bwMode="auto">
          <a:xfrm>
            <a:off x="3018473" y="3217227"/>
            <a:ext cx="592137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m:1</a:t>
            </a:r>
          </a:p>
        </p:txBody>
      </p:sp>
      <p:cxnSp>
        <p:nvCxnSpPr>
          <p:cNvPr id="17437" name="AutoShape 67"/>
          <p:cNvCxnSpPr>
            <a:cxnSpLocks noChangeShapeType="1"/>
            <a:stCxn id="17429" idx="2"/>
            <a:endCxn id="17436" idx="0"/>
          </p:cNvCxnSpPr>
          <p:nvPr/>
        </p:nvCxnSpPr>
        <p:spPr bwMode="auto">
          <a:xfrm>
            <a:off x="3315335" y="3012439"/>
            <a:ext cx="0" cy="2127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38" name="Text Box 68"/>
          <p:cNvSpPr txBox="1">
            <a:spLocks noChangeArrowheads="1"/>
          </p:cNvSpPr>
          <p:nvPr/>
        </p:nvSpPr>
        <p:spPr bwMode="auto">
          <a:xfrm>
            <a:off x="257810" y="431164"/>
            <a:ext cx="1781175" cy="257651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zh-CN" sz="2000" dirty="0">
                <a:latin typeface="Times New Roman" pitchFamily="18" charset="0"/>
              </a:rPr>
              <a:t>Header Table</a:t>
            </a:r>
          </a:p>
          <a:p>
            <a:pPr eaLnBrk="0" hangingPunct="0">
              <a:lnSpc>
                <a:spcPct val="90000"/>
              </a:lnSpc>
            </a:pPr>
            <a:endParaRPr lang="en-US" altLang="zh-CN" sz="2000" dirty="0"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en-US" altLang="zh-CN" sz="2000" i="1" u="sng" dirty="0">
                <a:latin typeface="Times New Roman" pitchFamily="18" charset="0"/>
              </a:rPr>
              <a:t>Item   head 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sz="2000" i="1" dirty="0">
                <a:latin typeface="Times New Roman" pitchFamily="18" charset="0"/>
              </a:rPr>
              <a:t> f	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sz="2000" i="1" dirty="0">
                <a:latin typeface="Times New Roman" pitchFamily="18" charset="0"/>
              </a:rPr>
              <a:t>c	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sz="2000" i="1" dirty="0">
                <a:latin typeface="Times New Roman" pitchFamily="18" charset="0"/>
              </a:rPr>
              <a:t>a	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sz="2000" i="1" dirty="0">
                <a:latin typeface="Times New Roman" pitchFamily="18" charset="0"/>
              </a:rPr>
              <a:t>b	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sz="2000" i="1" dirty="0">
                <a:latin typeface="Times New Roman" pitchFamily="18" charset="0"/>
              </a:rPr>
              <a:t>m	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sz="2000" i="1" dirty="0">
                <a:latin typeface="Times New Roman" pitchFamily="18" charset="0"/>
              </a:rPr>
              <a:t>p	</a:t>
            </a:r>
            <a:endParaRPr lang="en-US" altLang="zh-CN" sz="2000" dirty="0">
              <a:latin typeface="Times New Roman" pitchFamily="18" charset="0"/>
            </a:endParaRPr>
          </a:p>
        </p:txBody>
      </p:sp>
      <p:sp>
        <p:nvSpPr>
          <p:cNvPr id="17439" name="Freeform 69"/>
          <p:cNvSpPr>
            <a:spLocks/>
          </p:cNvSpPr>
          <p:nvPr/>
        </p:nvSpPr>
        <p:spPr bwMode="auto">
          <a:xfrm>
            <a:off x="1265873" y="1007427"/>
            <a:ext cx="1657350" cy="431800"/>
          </a:xfrm>
          <a:custGeom>
            <a:avLst/>
            <a:gdLst>
              <a:gd name="T0" fmla="*/ 0 w 672"/>
              <a:gd name="T1" fmla="*/ 240 h 240"/>
              <a:gd name="T2" fmla="*/ 288 w 672"/>
              <a:gd name="T3" fmla="*/ 192 h 240"/>
              <a:gd name="T4" fmla="*/ 432 w 672"/>
              <a:gd name="T5" fmla="*/ 48 h 240"/>
              <a:gd name="T6" fmla="*/ 672 w 672"/>
              <a:gd name="T7" fmla="*/ 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672"/>
              <a:gd name="T13" fmla="*/ 0 h 240"/>
              <a:gd name="T14" fmla="*/ 672 w 672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" h="240">
                <a:moveTo>
                  <a:pt x="0" y="240"/>
                </a:moveTo>
                <a:cubicBezTo>
                  <a:pt x="108" y="232"/>
                  <a:pt x="216" y="224"/>
                  <a:pt x="288" y="192"/>
                </a:cubicBezTo>
                <a:cubicBezTo>
                  <a:pt x="360" y="160"/>
                  <a:pt x="368" y="80"/>
                  <a:pt x="432" y="48"/>
                </a:cubicBezTo>
                <a:cubicBezTo>
                  <a:pt x="496" y="16"/>
                  <a:pt x="584" y="8"/>
                  <a:pt x="672" y="0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7440" name="Freeform 70"/>
          <p:cNvSpPr>
            <a:spLocks/>
          </p:cNvSpPr>
          <p:nvPr/>
        </p:nvSpPr>
        <p:spPr bwMode="auto">
          <a:xfrm flipV="1">
            <a:off x="1265873" y="1510664"/>
            <a:ext cx="1392237" cy="144463"/>
          </a:xfrm>
          <a:custGeom>
            <a:avLst/>
            <a:gdLst>
              <a:gd name="T0" fmla="*/ 0 w 432"/>
              <a:gd name="T1" fmla="*/ 0 h 1"/>
              <a:gd name="T2" fmla="*/ 432 w 432"/>
              <a:gd name="T3" fmla="*/ 0 h 1"/>
              <a:gd name="T4" fmla="*/ 0 60000 65536"/>
              <a:gd name="T5" fmla="*/ 0 60000 65536"/>
              <a:gd name="T6" fmla="*/ 0 w 432"/>
              <a:gd name="T7" fmla="*/ 0 h 1"/>
              <a:gd name="T8" fmla="*/ 432 w 43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2" h="1">
                <a:moveTo>
                  <a:pt x="0" y="0"/>
                </a:moveTo>
                <a:cubicBezTo>
                  <a:pt x="0" y="0"/>
                  <a:pt x="216" y="0"/>
                  <a:pt x="432" y="0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7441" name="Freeform 71"/>
          <p:cNvSpPr>
            <a:spLocks/>
          </p:cNvSpPr>
          <p:nvPr/>
        </p:nvSpPr>
        <p:spPr bwMode="auto">
          <a:xfrm>
            <a:off x="3115310" y="1002664"/>
            <a:ext cx="762000" cy="608013"/>
          </a:xfrm>
          <a:custGeom>
            <a:avLst/>
            <a:gdLst>
              <a:gd name="T0" fmla="*/ 0 w 480"/>
              <a:gd name="T1" fmla="*/ 384 h 384"/>
              <a:gd name="T2" fmla="*/ 48 w 480"/>
              <a:gd name="T3" fmla="*/ 336 h 384"/>
              <a:gd name="T4" fmla="*/ 240 w 480"/>
              <a:gd name="T5" fmla="*/ 96 h 384"/>
              <a:gd name="T6" fmla="*/ 480 w 480"/>
              <a:gd name="T7" fmla="*/ 0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384"/>
              <a:gd name="T14" fmla="*/ 480 w 480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384">
                <a:moveTo>
                  <a:pt x="0" y="384"/>
                </a:moveTo>
                <a:cubicBezTo>
                  <a:pt x="4" y="384"/>
                  <a:pt x="8" y="384"/>
                  <a:pt x="48" y="336"/>
                </a:cubicBezTo>
                <a:cubicBezTo>
                  <a:pt x="88" y="288"/>
                  <a:pt x="168" y="152"/>
                  <a:pt x="240" y="96"/>
                </a:cubicBezTo>
                <a:cubicBezTo>
                  <a:pt x="312" y="40"/>
                  <a:pt x="396" y="20"/>
                  <a:pt x="480" y="0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7442" name="Freeform 72"/>
          <p:cNvSpPr>
            <a:spLocks/>
          </p:cNvSpPr>
          <p:nvPr/>
        </p:nvSpPr>
        <p:spPr bwMode="auto">
          <a:xfrm>
            <a:off x="1265873" y="2015489"/>
            <a:ext cx="1392237" cy="215900"/>
          </a:xfrm>
          <a:custGeom>
            <a:avLst/>
            <a:gdLst>
              <a:gd name="T0" fmla="*/ 0 w 432"/>
              <a:gd name="T1" fmla="*/ 0 h 192"/>
              <a:gd name="T2" fmla="*/ 144 w 432"/>
              <a:gd name="T3" fmla="*/ 48 h 192"/>
              <a:gd name="T4" fmla="*/ 288 w 432"/>
              <a:gd name="T5" fmla="*/ 144 h 192"/>
              <a:gd name="T6" fmla="*/ 432 w 432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92"/>
              <a:gd name="T14" fmla="*/ 432 w 432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92">
                <a:moveTo>
                  <a:pt x="0" y="0"/>
                </a:moveTo>
                <a:cubicBezTo>
                  <a:pt x="48" y="12"/>
                  <a:pt x="96" y="24"/>
                  <a:pt x="144" y="48"/>
                </a:cubicBezTo>
                <a:cubicBezTo>
                  <a:pt x="192" y="72"/>
                  <a:pt x="240" y="120"/>
                  <a:pt x="288" y="144"/>
                </a:cubicBezTo>
                <a:cubicBezTo>
                  <a:pt x="336" y="168"/>
                  <a:pt x="384" y="180"/>
                  <a:pt x="432" y="192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7443" name="Freeform 73"/>
          <p:cNvSpPr>
            <a:spLocks/>
          </p:cNvSpPr>
          <p:nvPr/>
        </p:nvSpPr>
        <p:spPr bwMode="auto">
          <a:xfrm>
            <a:off x="1265873" y="2302827"/>
            <a:ext cx="1863725" cy="465137"/>
          </a:xfrm>
          <a:custGeom>
            <a:avLst/>
            <a:gdLst>
              <a:gd name="T0" fmla="*/ 0 w 720"/>
              <a:gd name="T1" fmla="*/ 0 h 384"/>
              <a:gd name="T2" fmla="*/ 240 w 720"/>
              <a:gd name="T3" fmla="*/ 48 h 384"/>
              <a:gd name="T4" fmla="*/ 528 w 720"/>
              <a:gd name="T5" fmla="*/ 288 h 384"/>
              <a:gd name="T6" fmla="*/ 720 w 720"/>
              <a:gd name="T7" fmla="*/ 384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720"/>
              <a:gd name="T13" fmla="*/ 0 h 384"/>
              <a:gd name="T14" fmla="*/ 720 w 720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" h="384">
                <a:moveTo>
                  <a:pt x="0" y="0"/>
                </a:moveTo>
                <a:cubicBezTo>
                  <a:pt x="76" y="0"/>
                  <a:pt x="152" y="0"/>
                  <a:pt x="240" y="48"/>
                </a:cubicBezTo>
                <a:cubicBezTo>
                  <a:pt x="328" y="96"/>
                  <a:pt x="448" y="232"/>
                  <a:pt x="528" y="288"/>
                </a:cubicBezTo>
                <a:cubicBezTo>
                  <a:pt x="608" y="344"/>
                  <a:pt x="664" y="364"/>
                  <a:pt x="720" y="384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7444" name="Freeform 74"/>
          <p:cNvSpPr>
            <a:spLocks/>
          </p:cNvSpPr>
          <p:nvPr/>
        </p:nvSpPr>
        <p:spPr bwMode="auto">
          <a:xfrm>
            <a:off x="3510598" y="1780539"/>
            <a:ext cx="88900" cy="1063625"/>
          </a:xfrm>
          <a:custGeom>
            <a:avLst/>
            <a:gdLst>
              <a:gd name="T0" fmla="*/ 0 w 56"/>
              <a:gd name="T1" fmla="*/ 672 h 672"/>
              <a:gd name="T2" fmla="*/ 48 w 56"/>
              <a:gd name="T3" fmla="*/ 432 h 672"/>
              <a:gd name="T4" fmla="*/ 48 w 56"/>
              <a:gd name="T5" fmla="*/ 0 h 672"/>
              <a:gd name="T6" fmla="*/ 0 60000 65536"/>
              <a:gd name="T7" fmla="*/ 0 60000 65536"/>
              <a:gd name="T8" fmla="*/ 0 60000 65536"/>
              <a:gd name="T9" fmla="*/ 0 w 56"/>
              <a:gd name="T10" fmla="*/ 0 h 672"/>
              <a:gd name="T11" fmla="*/ 56 w 56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672">
                <a:moveTo>
                  <a:pt x="0" y="672"/>
                </a:moveTo>
                <a:cubicBezTo>
                  <a:pt x="20" y="608"/>
                  <a:pt x="40" y="544"/>
                  <a:pt x="48" y="432"/>
                </a:cubicBezTo>
                <a:cubicBezTo>
                  <a:pt x="56" y="320"/>
                  <a:pt x="52" y="160"/>
                  <a:pt x="48" y="0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7445" name="Line 75"/>
          <p:cNvSpPr>
            <a:spLocks noChangeShapeType="1"/>
          </p:cNvSpPr>
          <p:nvPr/>
        </p:nvSpPr>
        <p:spPr bwMode="auto">
          <a:xfrm>
            <a:off x="3724910" y="1610677"/>
            <a:ext cx="152400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6" name="Freeform 76"/>
          <p:cNvSpPr>
            <a:spLocks/>
          </p:cNvSpPr>
          <p:nvPr/>
        </p:nvSpPr>
        <p:spPr bwMode="auto">
          <a:xfrm>
            <a:off x="1265873" y="2591752"/>
            <a:ext cx="1177925" cy="252412"/>
          </a:xfrm>
          <a:custGeom>
            <a:avLst/>
            <a:gdLst>
              <a:gd name="T0" fmla="*/ 0 w 288"/>
              <a:gd name="T1" fmla="*/ 0 h 240"/>
              <a:gd name="T2" fmla="*/ 144 w 288"/>
              <a:gd name="T3" fmla="*/ 48 h 240"/>
              <a:gd name="T4" fmla="*/ 192 w 288"/>
              <a:gd name="T5" fmla="*/ 192 h 240"/>
              <a:gd name="T6" fmla="*/ 288 w 288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240"/>
              <a:gd name="T14" fmla="*/ 288 w 288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240">
                <a:moveTo>
                  <a:pt x="0" y="0"/>
                </a:moveTo>
                <a:cubicBezTo>
                  <a:pt x="56" y="8"/>
                  <a:pt x="112" y="16"/>
                  <a:pt x="144" y="48"/>
                </a:cubicBezTo>
                <a:cubicBezTo>
                  <a:pt x="176" y="80"/>
                  <a:pt x="168" y="160"/>
                  <a:pt x="192" y="192"/>
                </a:cubicBezTo>
                <a:cubicBezTo>
                  <a:pt x="216" y="224"/>
                  <a:pt x="252" y="232"/>
                  <a:pt x="288" y="240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7447" name="Freeform 77"/>
          <p:cNvSpPr>
            <a:spLocks/>
          </p:cNvSpPr>
          <p:nvPr/>
        </p:nvSpPr>
        <p:spPr bwMode="auto">
          <a:xfrm>
            <a:off x="2900998" y="2844164"/>
            <a:ext cx="152400" cy="608013"/>
          </a:xfrm>
          <a:custGeom>
            <a:avLst/>
            <a:gdLst>
              <a:gd name="T0" fmla="*/ 0 w 96"/>
              <a:gd name="T1" fmla="*/ 0 h 384"/>
              <a:gd name="T2" fmla="*/ 48 w 96"/>
              <a:gd name="T3" fmla="*/ 96 h 384"/>
              <a:gd name="T4" fmla="*/ 48 w 96"/>
              <a:gd name="T5" fmla="*/ 288 h 384"/>
              <a:gd name="T6" fmla="*/ 96 w 96"/>
              <a:gd name="T7" fmla="*/ 384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384"/>
              <a:gd name="T14" fmla="*/ 96 w 96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384">
                <a:moveTo>
                  <a:pt x="0" y="0"/>
                </a:moveTo>
                <a:cubicBezTo>
                  <a:pt x="20" y="24"/>
                  <a:pt x="40" y="48"/>
                  <a:pt x="48" y="96"/>
                </a:cubicBezTo>
                <a:cubicBezTo>
                  <a:pt x="56" y="144"/>
                  <a:pt x="40" y="240"/>
                  <a:pt x="48" y="288"/>
                </a:cubicBezTo>
                <a:cubicBezTo>
                  <a:pt x="56" y="336"/>
                  <a:pt x="76" y="360"/>
                  <a:pt x="96" y="384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7448" name="Freeform 78"/>
          <p:cNvSpPr>
            <a:spLocks/>
          </p:cNvSpPr>
          <p:nvPr/>
        </p:nvSpPr>
        <p:spPr bwMode="auto">
          <a:xfrm>
            <a:off x="1265873" y="2879089"/>
            <a:ext cx="1177925" cy="573088"/>
          </a:xfrm>
          <a:custGeom>
            <a:avLst/>
            <a:gdLst>
              <a:gd name="T0" fmla="*/ 0 w 288"/>
              <a:gd name="T1" fmla="*/ 0 h 432"/>
              <a:gd name="T2" fmla="*/ 96 w 288"/>
              <a:gd name="T3" fmla="*/ 144 h 432"/>
              <a:gd name="T4" fmla="*/ 144 w 288"/>
              <a:gd name="T5" fmla="*/ 336 h 432"/>
              <a:gd name="T6" fmla="*/ 288 w 288"/>
              <a:gd name="T7" fmla="*/ 432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432"/>
              <a:gd name="T14" fmla="*/ 288 w 288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432">
                <a:moveTo>
                  <a:pt x="0" y="0"/>
                </a:moveTo>
                <a:cubicBezTo>
                  <a:pt x="36" y="44"/>
                  <a:pt x="72" y="88"/>
                  <a:pt x="96" y="144"/>
                </a:cubicBezTo>
                <a:cubicBezTo>
                  <a:pt x="120" y="200"/>
                  <a:pt x="112" y="288"/>
                  <a:pt x="144" y="336"/>
                </a:cubicBezTo>
                <a:cubicBezTo>
                  <a:pt x="176" y="384"/>
                  <a:pt x="232" y="408"/>
                  <a:pt x="288" y="432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39" name="Text Box 45"/>
          <p:cNvSpPr txBox="1">
            <a:spLocks noChangeArrowheads="1"/>
          </p:cNvSpPr>
          <p:nvPr/>
        </p:nvSpPr>
        <p:spPr bwMode="auto">
          <a:xfrm>
            <a:off x="5273217" y="1648457"/>
            <a:ext cx="441325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>
                <a:latin typeface="Times New Roman" pitchFamily="18" charset="0"/>
              </a:rPr>
              <a:t>{}</a:t>
            </a:r>
          </a:p>
        </p:txBody>
      </p:sp>
      <p:cxnSp>
        <p:nvCxnSpPr>
          <p:cNvPr id="40" name="AutoShape 53"/>
          <p:cNvCxnSpPr>
            <a:cxnSpLocks noChangeShapeType="1"/>
            <a:stCxn id="39" idx="2"/>
            <a:endCxn id="49" idx="0"/>
          </p:cNvCxnSpPr>
          <p:nvPr/>
        </p:nvCxnSpPr>
        <p:spPr bwMode="auto">
          <a:xfrm flipH="1">
            <a:off x="5333131" y="2058032"/>
            <a:ext cx="160749" cy="435657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xt Box 55"/>
          <p:cNvSpPr txBox="1">
            <a:spLocks noChangeArrowheads="1"/>
          </p:cNvSpPr>
          <p:nvPr/>
        </p:nvSpPr>
        <p:spPr bwMode="auto">
          <a:xfrm>
            <a:off x="4985405" y="3379556"/>
            <a:ext cx="511679" cy="40011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 dirty="0" smtClean="0">
                <a:latin typeface="Times New Roman" pitchFamily="18" charset="0"/>
              </a:rPr>
              <a:t>c:1</a:t>
            </a:r>
            <a:endParaRPr lang="en-US" altLang="zh-CN" sz="2000" i="1" dirty="0">
              <a:latin typeface="Times New Roman" pitchFamily="18" charset="0"/>
            </a:endParaRPr>
          </a:p>
        </p:txBody>
      </p:sp>
      <p:cxnSp>
        <p:nvCxnSpPr>
          <p:cNvPr id="42" name="AutoShape 56"/>
          <p:cNvCxnSpPr>
            <a:cxnSpLocks noChangeShapeType="1"/>
            <a:stCxn id="49" idx="2"/>
            <a:endCxn id="41" idx="0"/>
          </p:cNvCxnSpPr>
          <p:nvPr/>
        </p:nvCxnSpPr>
        <p:spPr bwMode="auto">
          <a:xfrm flipH="1">
            <a:off x="5241245" y="2893799"/>
            <a:ext cx="91886" cy="485757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Text Box 58"/>
          <p:cNvSpPr txBox="1">
            <a:spLocks noChangeArrowheads="1"/>
          </p:cNvSpPr>
          <p:nvPr/>
        </p:nvSpPr>
        <p:spPr bwMode="auto">
          <a:xfrm>
            <a:off x="4891085" y="4265423"/>
            <a:ext cx="526106" cy="40011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 dirty="0" smtClean="0">
                <a:latin typeface="Times New Roman" pitchFamily="18" charset="0"/>
              </a:rPr>
              <a:t>a:1</a:t>
            </a:r>
            <a:endParaRPr lang="en-US" altLang="zh-CN" sz="2000" i="1" dirty="0">
              <a:latin typeface="Times New Roman" pitchFamily="18" charset="0"/>
            </a:endParaRPr>
          </a:p>
        </p:txBody>
      </p:sp>
      <p:sp>
        <p:nvSpPr>
          <p:cNvPr id="45" name="Text Box 59"/>
          <p:cNvSpPr txBox="1">
            <a:spLocks noChangeArrowheads="1"/>
          </p:cNvSpPr>
          <p:nvPr/>
        </p:nvSpPr>
        <p:spPr bwMode="auto">
          <a:xfrm>
            <a:off x="6287611" y="3025124"/>
            <a:ext cx="511679" cy="40011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 dirty="0">
                <a:latin typeface="Times New Roman" pitchFamily="18" charset="0"/>
              </a:rPr>
              <a:t>c</a:t>
            </a:r>
            <a:r>
              <a:rPr lang="en-US" altLang="zh-CN" sz="2000" i="1" dirty="0" smtClean="0">
                <a:latin typeface="Times New Roman" pitchFamily="18" charset="0"/>
              </a:rPr>
              <a:t>:1</a:t>
            </a:r>
            <a:endParaRPr lang="en-US" altLang="zh-CN" sz="2000" i="1" dirty="0">
              <a:latin typeface="Times New Roman" pitchFamily="18" charset="0"/>
            </a:endParaRPr>
          </a:p>
        </p:txBody>
      </p:sp>
      <p:cxnSp>
        <p:nvCxnSpPr>
          <p:cNvPr id="46" name="AutoShape 63"/>
          <p:cNvCxnSpPr>
            <a:cxnSpLocks noChangeShapeType="1"/>
            <a:stCxn id="41" idx="2"/>
            <a:endCxn id="44" idx="0"/>
          </p:cNvCxnSpPr>
          <p:nvPr/>
        </p:nvCxnSpPr>
        <p:spPr bwMode="auto">
          <a:xfrm flipH="1">
            <a:off x="5154138" y="3779666"/>
            <a:ext cx="87107" cy="485757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AutoShape 67"/>
          <p:cNvCxnSpPr>
            <a:cxnSpLocks noChangeShapeType="1"/>
            <a:stCxn id="39" idx="2"/>
            <a:endCxn id="45" idx="0"/>
          </p:cNvCxnSpPr>
          <p:nvPr/>
        </p:nvCxnSpPr>
        <p:spPr bwMode="auto">
          <a:xfrm>
            <a:off x="5493880" y="2058032"/>
            <a:ext cx="1049571" cy="967092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Text Box 46"/>
          <p:cNvSpPr txBox="1">
            <a:spLocks noChangeArrowheads="1"/>
          </p:cNvSpPr>
          <p:nvPr/>
        </p:nvSpPr>
        <p:spPr bwMode="auto">
          <a:xfrm>
            <a:off x="5098932" y="2493689"/>
            <a:ext cx="468398" cy="40011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 dirty="0" smtClean="0">
                <a:latin typeface="Times New Roman" pitchFamily="18" charset="0"/>
              </a:rPr>
              <a:t>f:2</a:t>
            </a:r>
            <a:endParaRPr lang="en-US" altLang="zh-CN" sz="2000" i="1" dirty="0">
              <a:latin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891085" y="95474"/>
            <a:ext cx="39062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 err="1" smtClean="0">
                <a:solidFill>
                  <a:srgbClr val="FF0000"/>
                </a:solidFill>
              </a:rPr>
              <a:t>Xét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mục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b</a:t>
            </a:r>
            <a:r>
              <a:rPr lang="en-US" sz="2000" b="1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000" b="1" dirty="0" err="1" smtClean="0"/>
              <a:t>Cơ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sở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mẫu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điều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kiện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gồm</a:t>
            </a:r>
            <a:r>
              <a:rPr lang="en-US" sz="2000" b="1" dirty="0" smtClean="0"/>
              <a:t>: f-c-a:1, f:1 </a:t>
            </a:r>
            <a:r>
              <a:rPr lang="en-US" sz="2000" b="1" dirty="0" err="1" smtClean="0"/>
              <a:t>và</a:t>
            </a:r>
            <a:r>
              <a:rPr lang="en-US" sz="2000" b="1" dirty="0" smtClean="0"/>
              <a:t> c:1</a:t>
            </a:r>
            <a:endParaRPr lang="en-US" sz="2000" b="1" dirty="0"/>
          </a:p>
        </p:txBody>
      </p:sp>
      <p:sp>
        <p:nvSpPr>
          <p:cNvPr id="62" name="Right Arrow 61"/>
          <p:cNvSpPr/>
          <p:nvPr/>
        </p:nvSpPr>
        <p:spPr>
          <a:xfrm>
            <a:off x="7259040" y="2975022"/>
            <a:ext cx="304800" cy="3812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 Box 45"/>
          <p:cNvSpPr txBox="1">
            <a:spLocks noChangeArrowheads="1"/>
          </p:cNvSpPr>
          <p:nvPr/>
        </p:nvSpPr>
        <p:spPr bwMode="auto">
          <a:xfrm>
            <a:off x="7964240" y="2938650"/>
            <a:ext cx="441325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>
                <a:latin typeface="Times New Roman" pitchFamily="18" charset="0"/>
              </a:rPr>
              <a:t>{}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4891085" y="4134098"/>
            <a:ext cx="442046" cy="6223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1" idx="3"/>
            <a:endCxn id="45" idx="1"/>
          </p:cNvCxnSpPr>
          <p:nvPr/>
        </p:nvCxnSpPr>
        <p:spPr>
          <a:xfrm flipV="1">
            <a:off x="5497084" y="3225179"/>
            <a:ext cx="790527" cy="354432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072657" y="2356527"/>
            <a:ext cx="442046" cy="6223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 rot="20797113">
            <a:off x="4604798" y="3005211"/>
            <a:ext cx="2575098" cy="794367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/>
          <p:cNvCxnSpPr/>
          <p:nvPr/>
        </p:nvCxnSpPr>
        <p:spPr>
          <a:xfrm>
            <a:off x="5642201" y="2780057"/>
            <a:ext cx="699483" cy="10743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52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2" descr="http://analyticstrainings.com/wp-content/uploads/2012/08/Market-Basket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380739"/>
            <a:ext cx="1714500" cy="180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analyticstrainings.com/wp-content/uploads/2012/08/Market-Basket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380740"/>
            <a:ext cx="1714500" cy="180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analyticstrainings.com/wp-content/uploads/2012/08/Market-Basket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935832"/>
            <a:ext cx="1714500" cy="180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4800" y="2209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Milk, Bread, Coke</a:t>
            </a:r>
          </a:p>
          <a:p>
            <a:pPr algn="ctr"/>
            <a:r>
              <a:rPr lang="en-US" b="1" i="1" dirty="0" smtClean="0"/>
              <a:t>10:05</a:t>
            </a:r>
            <a:endParaRPr lang="en-US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81400" y="2209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Beer, Bread</a:t>
            </a:r>
          </a:p>
          <a:p>
            <a:pPr algn="ctr"/>
            <a:r>
              <a:rPr lang="en-US" b="1" i="1" dirty="0" smtClean="0"/>
              <a:t>10:12</a:t>
            </a:r>
            <a:endParaRPr lang="en-US" b="1" i="1" dirty="0"/>
          </a:p>
        </p:txBody>
      </p:sp>
      <p:sp>
        <p:nvSpPr>
          <p:cNvPr id="12" name="Rectangle 11"/>
          <p:cNvSpPr/>
          <p:nvPr/>
        </p:nvSpPr>
        <p:spPr>
          <a:xfrm>
            <a:off x="6194834" y="2209800"/>
            <a:ext cx="27880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cs typeface="Arial" pitchFamily="34" charset="0"/>
              </a:rPr>
              <a:t>Beer, Milk, Diaper, </a:t>
            </a:r>
            <a:r>
              <a:rPr lang="en-US" b="1" i="1" dirty="0" smtClean="0">
                <a:cs typeface="Arial" pitchFamily="34" charset="0"/>
              </a:rPr>
              <a:t>Coke</a:t>
            </a:r>
          </a:p>
          <a:p>
            <a:pPr algn="ctr"/>
            <a:r>
              <a:rPr lang="en-US" b="1" i="1" dirty="0" smtClean="0">
                <a:cs typeface="Arial" pitchFamily="34" charset="0"/>
              </a:rPr>
              <a:t>10:15</a:t>
            </a:r>
            <a:endParaRPr lang="en-US" b="1" i="1" dirty="0"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86100" y="5817453"/>
            <a:ext cx="2877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cs typeface="Arial" pitchFamily="34" charset="0"/>
              </a:rPr>
              <a:t>Beer, Milk, Diaper, </a:t>
            </a:r>
            <a:r>
              <a:rPr lang="en-US" b="1" i="1" dirty="0" smtClean="0">
                <a:cs typeface="Arial" pitchFamily="34" charset="0"/>
              </a:rPr>
              <a:t>Bread</a:t>
            </a:r>
          </a:p>
          <a:p>
            <a:pPr algn="ctr"/>
            <a:r>
              <a:rPr lang="en-US" b="1" i="1" dirty="0" smtClean="0">
                <a:cs typeface="Arial" pitchFamily="34" charset="0"/>
              </a:rPr>
              <a:t>10:23</a:t>
            </a:r>
            <a:endParaRPr lang="en-US" b="1" i="1" dirty="0"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29581" y="5830669"/>
            <a:ext cx="2159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cs typeface="Arial" pitchFamily="34" charset="0"/>
              </a:rPr>
              <a:t>Milk, Diaper, </a:t>
            </a:r>
            <a:r>
              <a:rPr lang="en-US" b="1" i="1" dirty="0" smtClean="0">
                <a:cs typeface="Arial" pitchFamily="34" charset="0"/>
              </a:rPr>
              <a:t>Coke</a:t>
            </a:r>
          </a:p>
          <a:p>
            <a:pPr algn="ctr"/>
            <a:r>
              <a:rPr lang="en-US" b="1" i="1" dirty="0" smtClean="0">
                <a:cs typeface="Arial" pitchFamily="34" charset="0"/>
              </a:rPr>
              <a:t>10:30</a:t>
            </a:r>
            <a:endParaRPr lang="en-US" b="1" i="1" dirty="0">
              <a:cs typeface="Arial" pitchFamily="34" charset="0"/>
            </a:endParaRPr>
          </a:p>
        </p:txBody>
      </p:sp>
      <p:pic>
        <p:nvPicPr>
          <p:cNvPr id="1026" name="Picture 2" descr="http://interspire-developers.com/wp-content/uploads/2010/11/banner-c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568374"/>
            <a:ext cx="3086100" cy="257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onlinenetindia.com/images/web/sc/shopping-cart-with-groceri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410" y="172193"/>
            <a:ext cx="2397579" cy="201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ight Arrow 15"/>
          <p:cNvSpPr/>
          <p:nvPr/>
        </p:nvSpPr>
        <p:spPr>
          <a:xfrm rot="10800000">
            <a:off x="2438400" y="1179176"/>
            <a:ext cx="515639" cy="421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0800000">
            <a:off x="5847061" y="1179177"/>
            <a:ext cx="515639" cy="421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5667539" y="4724400"/>
            <a:ext cx="515639" cy="421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6200000">
            <a:off x="7361218" y="3100042"/>
            <a:ext cx="515639" cy="421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0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18990" y="6248400"/>
            <a:ext cx="466810" cy="457200"/>
          </a:xfrm>
        </p:spPr>
        <p:txBody>
          <a:bodyPr/>
          <a:lstStyle/>
          <a:p>
            <a:pPr>
              <a:defRPr/>
            </a:pPr>
            <a:fld id="{155AD7F7-3B99-4AD3-8A9C-347437C257FE}" type="slidenum">
              <a:rPr lang="zh-CN" altLang="en-US"/>
              <a:pPr>
                <a:defRPr/>
              </a:pPr>
              <a:t>40</a:t>
            </a:fld>
            <a:endParaRPr lang="en-US" altLang="zh-CN"/>
          </a:p>
        </p:txBody>
      </p:sp>
      <p:sp>
        <p:nvSpPr>
          <p:cNvPr id="17415" name="Text Box 45"/>
          <p:cNvSpPr txBox="1">
            <a:spLocks noChangeArrowheads="1"/>
          </p:cNvSpPr>
          <p:nvPr/>
        </p:nvSpPr>
        <p:spPr bwMode="auto">
          <a:xfrm>
            <a:off x="3428048" y="100964"/>
            <a:ext cx="441325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>
                <a:latin typeface="Times New Roman" pitchFamily="18" charset="0"/>
              </a:rPr>
              <a:t>{}</a:t>
            </a:r>
          </a:p>
        </p:txBody>
      </p:sp>
      <p:sp>
        <p:nvSpPr>
          <p:cNvPr id="17416" name="Text Box 46"/>
          <p:cNvSpPr txBox="1">
            <a:spLocks noChangeArrowheads="1"/>
          </p:cNvSpPr>
          <p:nvPr/>
        </p:nvSpPr>
        <p:spPr bwMode="auto">
          <a:xfrm>
            <a:off x="2970848" y="786764"/>
            <a:ext cx="477837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f:4</a:t>
            </a:r>
          </a:p>
        </p:txBody>
      </p:sp>
      <p:sp>
        <p:nvSpPr>
          <p:cNvPr id="17417" name="Text Box 47"/>
          <p:cNvSpPr txBox="1">
            <a:spLocks noChangeArrowheads="1"/>
          </p:cNvSpPr>
          <p:nvPr/>
        </p:nvSpPr>
        <p:spPr bwMode="auto">
          <a:xfrm>
            <a:off x="3885248" y="786764"/>
            <a:ext cx="520700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c:1</a:t>
            </a:r>
          </a:p>
        </p:txBody>
      </p:sp>
      <p:sp>
        <p:nvSpPr>
          <p:cNvPr id="17418" name="Text Box 48"/>
          <p:cNvSpPr txBox="1">
            <a:spLocks noChangeArrowheads="1"/>
          </p:cNvSpPr>
          <p:nvPr/>
        </p:nvSpPr>
        <p:spPr bwMode="auto">
          <a:xfrm>
            <a:off x="3878898" y="1393189"/>
            <a:ext cx="534987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b:1</a:t>
            </a:r>
          </a:p>
        </p:txBody>
      </p:sp>
      <p:sp>
        <p:nvSpPr>
          <p:cNvPr id="17419" name="Text Box 49"/>
          <p:cNvSpPr txBox="1">
            <a:spLocks noChangeArrowheads="1"/>
          </p:cNvSpPr>
          <p:nvPr/>
        </p:nvSpPr>
        <p:spPr bwMode="auto">
          <a:xfrm>
            <a:off x="3878898" y="1999614"/>
            <a:ext cx="534987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p:1</a:t>
            </a:r>
          </a:p>
        </p:txBody>
      </p:sp>
      <p:cxnSp>
        <p:nvCxnSpPr>
          <p:cNvPr id="17420" name="AutoShape 50"/>
          <p:cNvCxnSpPr>
            <a:cxnSpLocks noChangeShapeType="1"/>
            <a:stCxn id="17417" idx="2"/>
            <a:endCxn id="17418" idx="0"/>
          </p:cNvCxnSpPr>
          <p:nvPr/>
        </p:nvCxnSpPr>
        <p:spPr bwMode="auto">
          <a:xfrm>
            <a:off x="4145598" y="1186814"/>
            <a:ext cx="1587" cy="2127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1" name="AutoShape 51"/>
          <p:cNvCxnSpPr>
            <a:cxnSpLocks noChangeShapeType="1"/>
            <a:stCxn id="17418" idx="2"/>
            <a:endCxn id="17419" idx="0"/>
          </p:cNvCxnSpPr>
          <p:nvPr/>
        </p:nvCxnSpPr>
        <p:spPr bwMode="auto">
          <a:xfrm>
            <a:off x="4147185" y="1796414"/>
            <a:ext cx="0" cy="211138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2" name="AutoShape 52"/>
          <p:cNvCxnSpPr>
            <a:cxnSpLocks noChangeShapeType="1"/>
            <a:stCxn id="17415" idx="2"/>
            <a:endCxn id="17417" idx="0"/>
          </p:cNvCxnSpPr>
          <p:nvPr/>
        </p:nvCxnSpPr>
        <p:spPr bwMode="auto">
          <a:xfrm>
            <a:off x="3648710" y="502602"/>
            <a:ext cx="496888" cy="2889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3" name="AutoShape 53"/>
          <p:cNvCxnSpPr>
            <a:cxnSpLocks noChangeShapeType="1"/>
            <a:stCxn id="17415" idx="2"/>
            <a:endCxn id="17416" idx="0"/>
          </p:cNvCxnSpPr>
          <p:nvPr/>
        </p:nvCxnSpPr>
        <p:spPr bwMode="auto">
          <a:xfrm flipH="1">
            <a:off x="3210560" y="502602"/>
            <a:ext cx="438150" cy="2889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4" name="Text Box 54"/>
          <p:cNvSpPr txBox="1">
            <a:spLocks noChangeArrowheads="1"/>
          </p:cNvSpPr>
          <p:nvPr/>
        </p:nvSpPr>
        <p:spPr bwMode="auto">
          <a:xfrm>
            <a:off x="3275648" y="1393189"/>
            <a:ext cx="534987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b:1</a:t>
            </a:r>
          </a:p>
        </p:txBody>
      </p:sp>
      <p:sp>
        <p:nvSpPr>
          <p:cNvPr id="17425" name="Text Box 55"/>
          <p:cNvSpPr txBox="1">
            <a:spLocks noChangeArrowheads="1"/>
          </p:cNvSpPr>
          <p:nvPr/>
        </p:nvSpPr>
        <p:spPr bwMode="auto">
          <a:xfrm>
            <a:off x="2673985" y="1393189"/>
            <a:ext cx="520700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c:3</a:t>
            </a:r>
          </a:p>
        </p:txBody>
      </p:sp>
      <p:cxnSp>
        <p:nvCxnSpPr>
          <p:cNvPr id="17426" name="AutoShape 56"/>
          <p:cNvCxnSpPr>
            <a:cxnSpLocks noChangeShapeType="1"/>
            <a:stCxn id="17416" idx="2"/>
            <a:endCxn id="17425" idx="0"/>
          </p:cNvCxnSpPr>
          <p:nvPr/>
        </p:nvCxnSpPr>
        <p:spPr bwMode="auto">
          <a:xfrm flipH="1">
            <a:off x="2934335" y="1186814"/>
            <a:ext cx="276225" cy="2127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7" name="AutoShape 57"/>
          <p:cNvCxnSpPr>
            <a:cxnSpLocks noChangeShapeType="1"/>
            <a:stCxn id="17416" idx="2"/>
            <a:endCxn id="17424" idx="0"/>
          </p:cNvCxnSpPr>
          <p:nvPr/>
        </p:nvCxnSpPr>
        <p:spPr bwMode="auto">
          <a:xfrm>
            <a:off x="3210560" y="1186814"/>
            <a:ext cx="333375" cy="2127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8" name="Text Box 58"/>
          <p:cNvSpPr txBox="1">
            <a:spLocks noChangeArrowheads="1"/>
          </p:cNvSpPr>
          <p:nvPr/>
        </p:nvSpPr>
        <p:spPr bwMode="auto">
          <a:xfrm>
            <a:off x="2666048" y="1999614"/>
            <a:ext cx="534987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a:3</a:t>
            </a:r>
          </a:p>
        </p:txBody>
      </p:sp>
      <p:sp>
        <p:nvSpPr>
          <p:cNvPr id="17429" name="Text Box 59"/>
          <p:cNvSpPr txBox="1">
            <a:spLocks noChangeArrowheads="1"/>
          </p:cNvSpPr>
          <p:nvPr/>
        </p:nvSpPr>
        <p:spPr bwMode="auto">
          <a:xfrm>
            <a:off x="3047048" y="2609214"/>
            <a:ext cx="534987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b:1</a:t>
            </a:r>
          </a:p>
        </p:txBody>
      </p:sp>
      <p:sp>
        <p:nvSpPr>
          <p:cNvPr id="17430" name="Text Box 60"/>
          <p:cNvSpPr txBox="1">
            <a:spLocks noChangeArrowheads="1"/>
          </p:cNvSpPr>
          <p:nvPr/>
        </p:nvSpPr>
        <p:spPr bwMode="auto">
          <a:xfrm>
            <a:off x="2370773" y="2609214"/>
            <a:ext cx="592137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m:2</a:t>
            </a:r>
          </a:p>
        </p:txBody>
      </p:sp>
      <p:sp>
        <p:nvSpPr>
          <p:cNvPr id="17431" name="Text Box 61"/>
          <p:cNvSpPr txBox="1">
            <a:spLocks noChangeArrowheads="1"/>
          </p:cNvSpPr>
          <p:nvPr/>
        </p:nvSpPr>
        <p:spPr bwMode="auto">
          <a:xfrm>
            <a:off x="2399348" y="3217227"/>
            <a:ext cx="534987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p:2</a:t>
            </a:r>
          </a:p>
        </p:txBody>
      </p:sp>
      <p:cxnSp>
        <p:nvCxnSpPr>
          <p:cNvPr id="17432" name="AutoShape 62"/>
          <p:cNvCxnSpPr>
            <a:cxnSpLocks noChangeShapeType="1"/>
            <a:stCxn id="17425" idx="2"/>
            <a:endCxn id="17428" idx="0"/>
          </p:cNvCxnSpPr>
          <p:nvPr/>
        </p:nvCxnSpPr>
        <p:spPr bwMode="auto">
          <a:xfrm>
            <a:off x="2934335" y="1796414"/>
            <a:ext cx="0" cy="211138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3" name="AutoShape 63"/>
          <p:cNvCxnSpPr>
            <a:cxnSpLocks noChangeShapeType="1"/>
            <a:stCxn id="17428" idx="2"/>
            <a:endCxn id="17430" idx="0"/>
          </p:cNvCxnSpPr>
          <p:nvPr/>
        </p:nvCxnSpPr>
        <p:spPr bwMode="auto">
          <a:xfrm flipH="1">
            <a:off x="2667635" y="2404427"/>
            <a:ext cx="266700" cy="211137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4" name="AutoShape 64"/>
          <p:cNvCxnSpPr>
            <a:cxnSpLocks noChangeShapeType="1"/>
            <a:stCxn id="17428" idx="2"/>
            <a:endCxn id="17429" idx="0"/>
          </p:cNvCxnSpPr>
          <p:nvPr/>
        </p:nvCxnSpPr>
        <p:spPr bwMode="auto">
          <a:xfrm>
            <a:off x="2934335" y="2404427"/>
            <a:ext cx="381000" cy="211137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5" name="AutoShape 65"/>
          <p:cNvCxnSpPr>
            <a:cxnSpLocks noChangeShapeType="1"/>
            <a:stCxn id="17430" idx="2"/>
            <a:endCxn id="17431" idx="0"/>
          </p:cNvCxnSpPr>
          <p:nvPr/>
        </p:nvCxnSpPr>
        <p:spPr bwMode="auto">
          <a:xfrm>
            <a:off x="2667635" y="3012439"/>
            <a:ext cx="0" cy="2127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36" name="Text Box 66"/>
          <p:cNvSpPr txBox="1">
            <a:spLocks noChangeArrowheads="1"/>
          </p:cNvSpPr>
          <p:nvPr/>
        </p:nvSpPr>
        <p:spPr bwMode="auto">
          <a:xfrm>
            <a:off x="3018473" y="3217227"/>
            <a:ext cx="592137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m:1</a:t>
            </a:r>
          </a:p>
        </p:txBody>
      </p:sp>
      <p:cxnSp>
        <p:nvCxnSpPr>
          <p:cNvPr id="17437" name="AutoShape 67"/>
          <p:cNvCxnSpPr>
            <a:cxnSpLocks noChangeShapeType="1"/>
            <a:stCxn id="17429" idx="2"/>
            <a:endCxn id="17436" idx="0"/>
          </p:cNvCxnSpPr>
          <p:nvPr/>
        </p:nvCxnSpPr>
        <p:spPr bwMode="auto">
          <a:xfrm>
            <a:off x="3315335" y="3012439"/>
            <a:ext cx="0" cy="2127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38" name="Text Box 68"/>
          <p:cNvSpPr txBox="1">
            <a:spLocks noChangeArrowheads="1"/>
          </p:cNvSpPr>
          <p:nvPr/>
        </p:nvSpPr>
        <p:spPr bwMode="auto">
          <a:xfrm>
            <a:off x="257810" y="431164"/>
            <a:ext cx="1781175" cy="257651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zh-CN" sz="2000" dirty="0">
                <a:latin typeface="Times New Roman" pitchFamily="18" charset="0"/>
              </a:rPr>
              <a:t>Header Table</a:t>
            </a:r>
          </a:p>
          <a:p>
            <a:pPr eaLnBrk="0" hangingPunct="0">
              <a:lnSpc>
                <a:spcPct val="90000"/>
              </a:lnSpc>
            </a:pPr>
            <a:endParaRPr lang="en-US" altLang="zh-CN" sz="2000" dirty="0"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en-US" altLang="zh-CN" sz="2000" i="1" u="sng" dirty="0">
                <a:latin typeface="Times New Roman" pitchFamily="18" charset="0"/>
              </a:rPr>
              <a:t>Item   head 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sz="2000" i="1" dirty="0">
                <a:latin typeface="Times New Roman" pitchFamily="18" charset="0"/>
              </a:rPr>
              <a:t> f	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sz="2000" i="1" dirty="0">
                <a:latin typeface="Times New Roman" pitchFamily="18" charset="0"/>
              </a:rPr>
              <a:t>c	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sz="2000" i="1" dirty="0">
                <a:latin typeface="Times New Roman" pitchFamily="18" charset="0"/>
              </a:rPr>
              <a:t>a	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sz="2000" i="1" dirty="0">
                <a:latin typeface="Times New Roman" pitchFamily="18" charset="0"/>
              </a:rPr>
              <a:t>b	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sz="2000" i="1" dirty="0">
                <a:latin typeface="Times New Roman" pitchFamily="18" charset="0"/>
              </a:rPr>
              <a:t>m	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sz="2000" i="1" dirty="0">
                <a:latin typeface="Times New Roman" pitchFamily="18" charset="0"/>
              </a:rPr>
              <a:t>p	</a:t>
            </a:r>
            <a:endParaRPr lang="en-US" altLang="zh-CN" sz="2000" dirty="0">
              <a:latin typeface="Times New Roman" pitchFamily="18" charset="0"/>
            </a:endParaRPr>
          </a:p>
        </p:txBody>
      </p:sp>
      <p:sp>
        <p:nvSpPr>
          <p:cNvPr id="17439" name="Freeform 69"/>
          <p:cNvSpPr>
            <a:spLocks/>
          </p:cNvSpPr>
          <p:nvPr/>
        </p:nvSpPr>
        <p:spPr bwMode="auto">
          <a:xfrm>
            <a:off x="1265873" y="1007427"/>
            <a:ext cx="1657350" cy="431800"/>
          </a:xfrm>
          <a:custGeom>
            <a:avLst/>
            <a:gdLst>
              <a:gd name="T0" fmla="*/ 0 w 672"/>
              <a:gd name="T1" fmla="*/ 240 h 240"/>
              <a:gd name="T2" fmla="*/ 288 w 672"/>
              <a:gd name="T3" fmla="*/ 192 h 240"/>
              <a:gd name="T4" fmla="*/ 432 w 672"/>
              <a:gd name="T5" fmla="*/ 48 h 240"/>
              <a:gd name="T6" fmla="*/ 672 w 672"/>
              <a:gd name="T7" fmla="*/ 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672"/>
              <a:gd name="T13" fmla="*/ 0 h 240"/>
              <a:gd name="T14" fmla="*/ 672 w 672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" h="240">
                <a:moveTo>
                  <a:pt x="0" y="240"/>
                </a:moveTo>
                <a:cubicBezTo>
                  <a:pt x="108" y="232"/>
                  <a:pt x="216" y="224"/>
                  <a:pt x="288" y="192"/>
                </a:cubicBezTo>
                <a:cubicBezTo>
                  <a:pt x="360" y="160"/>
                  <a:pt x="368" y="80"/>
                  <a:pt x="432" y="48"/>
                </a:cubicBezTo>
                <a:cubicBezTo>
                  <a:pt x="496" y="16"/>
                  <a:pt x="584" y="8"/>
                  <a:pt x="672" y="0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7440" name="Freeform 70"/>
          <p:cNvSpPr>
            <a:spLocks/>
          </p:cNvSpPr>
          <p:nvPr/>
        </p:nvSpPr>
        <p:spPr bwMode="auto">
          <a:xfrm flipV="1">
            <a:off x="1265873" y="1510664"/>
            <a:ext cx="1392237" cy="144463"/>
          </a:xfrm>
          <a:custGeom>
            <a:avLst/>
            <a:gdLst>
              <a:gd name="T0" fmla="*/ 0 w 432"/>
              <a:gd name="T1" fmla="*/ 0 h 1"/>
              <a:gd name="T2" fmla="*/ 432 w 432"/>
              <a:gd name="T3" fmla="*/ 0 h 1"/>
              <a:gd name="T4" fmla="*/ 0 60000 65536"/>
              <a:gd name="T5" fmla="*/ 0 60000 65536"/>
              <a:gd name="T6" fmla="*/ 0 w 432"/>
              <a:gd name="T7" fmla="*/ 0 h 1"/>
              <a:gd name="T8" fmla="*/ 432 w 43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2" h="1">
                <a:moveTo>
                  <a:pt x="0" y="0"/>
                </a:moveTo>
                <a:cubicBezTo>
                  <a:pt x="0" y="0"/>
                  <a:pt x="216" y="0"/>
                  <a:pt x="432" y="0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7441" name="Freeform 71"/>
          <p:cNvSpPr>
            <a:spLocks/>
          </p:cNvSpPr>
          <p:nvPr/>
        </p:nvSpPr>
        <p:spPr bwMode="auto">
          <a:xfrm>
            <a:off x="3115310" y="1002664"/>
            <a:ext cx="762000" cy="608013"/>
          </a:xfrm>
          <a:custGeom>
            <a:avLst/>
            <a:gdLst>
              <a:gd name="T0" fmla="*/ 0 w 480"/>
              <a:gd name="T1" fmla="*/ 384 h 384"/>
              <a:gd name="T2" fmla="*/ 48 w 480"/>
              <a:gd name="T3" fmla="*/ 336 h 384"/>
              <a:gd name="T4" fmla="*/ 240 w 480"/>
              <a:gd name="T5" fmla="*/ 96 h 384"/>
              <a:gd name="T6" fmla="*/ 480 w 480"/>
              <a:gd name="T7" fmla="*/ 0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384"/>
              <a:gd name="T14" fmla="*/ 480 w 480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384">
                <a:moveTo>
                  <a:pt x="0" y="384"/>
                </a:moveTo>
                <a:cubicBezTo>
                  <a:pt x="4" y="384"/>
                  <a:pt x="8" y="384"/>
                  <a:pt x="48" y="336"/>
                </a:cubicBezTo>
                <a:cubicBezTo>
                  <a:pt x="88" y="288"/>
                  <a:pt x="168" y="152"/>
                  <a:pt x="240" y="96"/>
                </a:cubicBezTo>
                <a:cubicBezTo>
                  <a:pt x="312" y="40"/>
                  <a:pt x="396" y="20"/>
                  <a:pt x="480" y="0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7442" name="Freeform 72"/>
          <p:cNvSpPr>
            <a:spLocks/>
          </p:cNvSpPr>
          <p:nvPr/>
        </p:nvSpPr>
        <p:spPr bwMode="auto">
          <a:xfrm>
            <a:off x="1265873" y="2015489"/>
            <a:ext cx="1392237" cy="215900"/>
          </a:xfrm>
          <a:custGeom>
            <a:avLst/>
            <a:gdLst>
              <a:gd name="T0" fmla="*/ 0 w 432"/>
              <a:gd name="T1" fmla="*/ 0 h 192"/>
              <a:gd name="T2" fmla="*/ 144 w 432"/>
              <a:gd name="T3" fmla="*/ 48 h 192"/>
              <a:gd name="T4" fmla="*/ 288 w 432"/>
              <a:gd name="T5" fmla="*/ 144 h 192"/>
              <a:gd name="T6" fmla="*/ 432 w 432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92"/>
              <a:gd name="T14" fmla="*/ 432 w 432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92">
                <a:moveTo>
                  <a:pt x="0" y="0"/>
                </a:moveTo>
                <a:cubicBezTo>
                  <a:pt x="48" y="12"/>
                  <a:pt x="96" y="24"/>
                  <a:pt x="144" y="48"/>
                </a:cubicBezTo>
                <a:cubicBezTo>
                  <a:pt x="192" y="72"/>
                  <a:pt x="240" y="120"/>
                  <a:pt x="288" y="144"/>
                </a:cubicBezTo>
                <a:cubicBezTo>
                  <a:pt x="336" y="168"/>
                  <a:pt x="384" y="180"/>
                  <a:pt x="432" y="192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7443" name="Freeform 73"/>
          <p:cNvSpPr>
            <a:spLocks/>
          </p:cNvSpPr>
          <p:nvPr/>
        </p:nvSpPr>
        <p:spPr bwMode="auto">
          <a:xfrm>
            <a:off x="1265873" y="2302827"/>
            <a:ext cx="1863725" cy="465137"/>
          </a:xfrm>
          <a:custGeom>
            <a:avLst/>
            <a:gdLst>
              <a:gd name="T0" fmla="*/ 0 w 720"/>
              <a:gd name="T1" fmla="*/ 0 h 384"/>
              <a:gd name="T2" fmla="*/ 240 w 720"/>
              <a:gd name="T3" fmla="*/ 48 h 384"/>
              <a:gd name="T4" fmla="*/ 528 w 720"/>
              <a:gd name="T5" fmla="*/ 288 h 384"/>
              <a:gd name="T6" fmla="*/ 720 w 720"/>
              <a:gd name="T7" fmla="*/ 384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720"/>
              <a:gd name="T13" fmla="*/ 0 h 384"/>
              <a:gd name="T14" fmla="*/ 720 w 720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" h="384">
                <a:moveTo>
                  <a:pt x="0" y="0"/>
                </a:moveTo>
                <a:cubicBezTo>
                  <a:pt x="76" y="0"/>
                  <a:pt x="152" y="0"/>
                  <a:pt x="240" y="48"/>
                </a:cubicBezTo>
                <a:cubicBezTo>
                  <a:pt x="328" y="96"/>
                  <a:pt x="448" y="232"/>
                  <a:pt x="528" y="288"/>
                </a:cubicBezTo>
                <a:cubicBezTo>
                  <a:pt x="608" y="344"/>
                  <a:pt x="664" y="364"/>
                  <a:pt x="720" y="384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7444" name="Freeform 74"/>
          <p:cNvSpPr>
            <a:spLocks/>
          </p:cNvSpPr>
          <p:nvPr/>
        </p:nvSpPr>
        <p:spPr bwMode="auto">
          <a:xfrm>
            <a:off x="3510598" y="1780539"/>
            <a:ext cx="88900" cy="1063625"/>
          </a:xfrm>
          <a:custGeom>
            <a:avLst/>
            <a:gdLst>
              <a:gd name="T0" fmla="*/ 0 w 56"/>
              <a:gd name="T1" fmla="*/ 672 h 672"/>
              <a:gd name="T2" fmla="*/ 48 w 56"/>
              <a:gd name="T3" fmla="*/ 432 h 672"/>
              <a:gd name="T4" fmla="*/ 48 w 56"/>
              <a:gd name="T5" fmla="*/ 0 h 672"/>
              <a:gd name="T6" fmla="*/ 0 60000 65536"/>
              <a:gd name="T7" fmla="*/ 0 60000 65536"/>
              <a:gd name="T8" fmla="*/ 0 60000 65536"/>
              <a:gd name="T9" fmla="*/ 0 w 56"/>
              <a:gd name="T10" fmla="*/ 0 h 672"/>
              <a:gd name="T11" fmla="*/ 56 w 56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672">
                <a:moveTo>
                  <a:pt x="0" y="672"/>
                </a:moveTo>
                <a:cubicBezTo>
                  <a:pt x="20" y="608"/>
                  <a:pt x="40" y="544"/>
                  <a:pt x="48" y="432"/>
                </a:cubicBezTo>
                <a:cubicBezTo>
                  <a:pt x="56" y="320"/>
                  <a:pt x="52" y="160"/>
                  <a:pt x="48" y="0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7445" name="Line 75"/>
          <p:cNvSpPr>
            <a:spLocks noChangeShapeType="1"/>
          </p:cNvSpPr>
          <p:nvPr/>
        </p:nvSpPr>
        <p:spPr bwMode="auto">
          <a:xfrm>
            <a:off x="3724910" y="1610677"/>
            <a:ext cx="152400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6" name="Freeform 76"/>
          <p:cNvSpPr>
            <a:spLocks/>
          </p:cNvSpPr>
          <p:nvPr/>
        </p:nvSpPr>
        <p:spPr bwMode="auto">
          <a:xfrm>
            <a:off x="1265873" y="2591752"/>
            <a:ext cx="1177925" cy="252412"/>
          </a:xfrm>
          <a:custGeom>
            <a:avLst/>
            <a:gdLst>
              <a:gd name="T0" fmla="*/ 0 w 288"/>
              <a:gd name="T1" fmla="*/ 0 h 240"/>
              <a:gd name="T2" fmla="*/ 144 w 288"/>
              <a:gd name="T3" fmla="*/ 48 h 240"/>
              <a:gd name="T4" fmla="*/ 192 w 288"/>
              <a:gd name="T5" fmla="*/ 192 h 240"/>
              <a:gd name="T6" fmla="*/ 288 w 288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240"/>
              <a:gd name="T14" fmla="*/ 288 w 288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240">
                <a:moveTo>
                  <a:pt x="0" y="0"/>
                </a:moveTo>
                <a:cubicBezTo>
                  <a:pt x="56" y="8"/>
                  <a:pt x="112" y="16"/>
                  <a:pt x="144" y="48"/>
                </a:cubicBezTo>
                <a:cubicBezTo>
                  <a:pt x="176" y="80"/>
                  <a:pt x="168" y="160"/>
                  <a:pt x="192" y="192"/>
                </a:cubicBezTo>
                <a:cubicBezTo>
                  <a:pt x="216" y="224"/>
                  <a:pt x="252" y="232"/>
                  <a:pt x="288" y="240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7447" name="Freeform 77"/>
          <p:cNvSpPr>
            <a:spLocks/>
          </p:cNvSpPr>
          <p:nvPr/>
        </p:nvSpPr>
        <p:spPr bwMode="auto">
          <a:xfrm>
            <a:off x="2900998" y="2844164"/>
            <a:ext cx="152400" cy="608013"/>
          </a:xfrm>
          <a:custGeom>
            <a:avLst/>
            <a:gdLst>
              <a:gd name="T0" fmla="*/ 0 w 96"/>
              <a:gd name="T1" fmla="*/ 0 h 384"/>
              <a:gd name="T2" fmla="*/ 48 w 96"/>
              <a:gd name="T3" fmla="*/ 96 h 384"/>
              <a:gd name="T4" fmla="*/ 48 w 96"/>
              <a:gd name="T5" fmla="*/ 288 h 384"/>
              <a:gd name="T6" fmla="*/ 96 w 96"/>
              <a:gd name="T7" fmla="*/ 384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384"/>
              <a:gd name="T14" fmla="*/ 96 w 96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384">
                <a:moveTo>
                  <a:pt x="0" y="0"/>
                </a:moveTo>
                <a:cubicBezTo>
                  <a:pt x="20" y="24"/>
                  <a:pt x="40" y="48"/>
                  <a:pt x="48" y="96"/>
                </a:cubicBezTo>
                <a:cubicBezTo>
                  <a:pt x="56" y="144"/>
                  <a:pt x="40" y="240"/>
                  <a:pt x="48" y="288"/>
                </a:cubicBezTo>
                <a:cubicBezTo>
                  <a:pt x="56" y="336"/>
                  <a:pt x="76" y="360"/>
                  <a:pt x="96" y="384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7448" name="Freeform 78"/>
          <p:cNvSpPr>
            <a:spLocks/>
          </p:cNvSpPr>
          <p:nvPr/>
        </p:nvSpPr>
        <p:spPr bwMode="auto">
          <a:xfrm>
            <a:off x="1265873" y="2879089"/>
            <a:ext cx="1177925" cy="573088"/>
          </a:xfrm>
          <a:custGeom>
            <a:avLst/>
            <a:gdLst>
              <a:gd name="T0" fmla="*/ 0 w 288"/>
              <a:gd name="T1" fmla="*/ 0 h 432"/>
              <a:gd name="T2" fmla="*/ 96 w 288"/>
              <a:gd name="T3" fmla="*/ 144 h 432"/>
              <a:gd name="T4" fmla="*/ 144 w 288"/>
              <a:gd name="T5" fmla="*/ 336 h 432"/>
              <a:gd name="T6" fmla="*/ 288 w 288"/>
              <a:gd name="T7" fmla="*/ 432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432"/>
              <a:gd name="T14" fmla="*/ 288 w 288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432">
                <a:moveTo>
                  <a:pt x="0" y="0"/>
                </a:moveTo>
                <a:cubicBezTo>
                  <a:pt x="36" y="44"/>
                  <a:pt x="72" y="88"/>
                  <a:pt x="96" y="144"/>
                </a:cubicBezTo>
                <a:cubicBezTo>
                  <a:pt x="120" y="200"/>
                  <a:pt x="112" y="288"/>
                  <a:pt x="144" y="336"/>
                </a:cubicBezTo>
                <a:cubicBezTo>
                  <a:pt x="176" y="384"/>
                  <a:pt x="232" y="408"/>
                  <a:pt x="288" y="432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39" name="Text Box 45"/>
          <p:cNvSpPr txBox="1">
            <a:spLocks noChangeArrowheads="1"/>
          </p:cNvSpPr>
          <p:nvPr/>
        </p:nvSpPr>
        <p:spPr bwMode="auto">
          <a:xfrm>
            <a:off x="6721475" y="1219200"/>
            <a:ext cx="441325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>
                <a:latin typeface="Times New Roman" pitchFamily="18" charset="0"/>
              </a:rPr>
              <a:t>{}</a:t>
            </a:r>
          </a:p>
        </p:txBody>
      </p:sp>
      <p:cxnSp>
        <p:nvCxnSpPr>
          <p:cNvPr id="40" name="AutoShape 53"/>
          <p:cNvCxnSpPr>
            <a:cxnSpLocks noChangeShapeType="1"/>
            <a:stCxn id="39" idx="2"/>
            <a:endCxn id="49" idx="0"/>
          </p:cNvCxnSpPr>
          <p:nvPr/>
        </p:nvCxnSpPr>
        <p:spPr bwMode="auto">
          <a:xfrm flipH="1">
            <a:off x="6787857" y="1628775"/>
            <a:ext cx="154281" cy="436991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xt Box 55"/>
          <p:cNvSpPr txBox="1">
            <a:spLocks noChangeArrowheads="1"/>
          </p:cNvSpPr>
          <p:nvPr/>
        </p:nvSpPr>
        <p:spPr bwMode="auto">
          <a:xfrm>
            <a:off x="6433663" y="2950299"/>
            <a:ext cx="511679" cy="40011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 dirty="0" smtClean="0">
                <a:latin typeface="Times New Roman" pitchFamily="18" charset="0"/>
              </a:rPr>
              <a:t>c:3</a:t>
            </a:r>
            <a:endParaRPr lang="en-US" altLang="zh-CN" sz="2000" i="1" dirty="0">
              <a:latin typeface="Times New Roman" pitchFamily="18" charset="0"/>
            </a:endParaRPr>
          </a:p>
        </p:txBody>
      </p:sp>
      <p:cxnSp>
        <p:nvCxnSpPr>
          <p:cNvPr id="42" name="AutoShape 56"/>
          <p:cNvCxnSpPr>
            <a:cxnSpLocks noChangeShapeType="1"/>
            <a:stCxn id="49" idx="2"/>
            <a:endCxn id="41" idx="0"/>
          </p:cNvCxnSpPr>
          <p:nvPr/>
        </p:nvCxnSpPr>
        <p:spPr bwMode="auto">
          <a:xfrm flipH="1">
            <a:off x="6689503" y="2465876"/>
            <a:ext cx="98354" cy="484423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Text Box 46"/>
          <p:cNvSpPr txBox="1">
            <a:spLocks noChangeArrowheads="1"/>
          </p:cNvSpPr>
          <p:nvPr/>
        </p:nvSpPr>
        <p:spPr bwMode="auto">
          <a:xfrm>
            <a:off x="6553658" y="2065766"/>
            <a:ext cx="468398" cy="40011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 dirty="0" smtClean="0">
                <a:latin typeface="Times New Roman" pitchFamily="18" charset="0"/>
              </a:rPr>
              <a:t>f:3</a:t>
            </a:r>
            <a:endParaRPr lang="en-US" altLang="zh-CN" sz="2000" i="1" dirty="0">
              <a:latin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891085" y="-29528"/>
            <a:ext cx="39062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 err="1" smtClean="0">
                <a:solidFill>
                  <a:srgbClr val="FF0000"/>
                </a:solidFill>
              </a:rPr>
              <a:t>Xét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mục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a</a:t>
            </a:r>
            <a:r>
              <a:rPr lang="en-US" sz="2000" b="1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000" b="1" dirty="0" err="1" smtClean="0"/>
              <a:t>Cơ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sở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mẫu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điều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kiện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gồm</a:t>
            </a:r>
            <a:r>
              <a:rPr lang="en-US" sz="2000" b="1" dirty="0" smtClean="0"/>
              <a:t>: f-c:3</a:t>
            </a:r>
            <a:endParaRPr lang="en-US" sz="2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533442" y="3408402"/>
            <a:ext cx="43819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 smtClean="0"/>
              <a:t>Tập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phổ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biến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gồm</a:t>
            </a:r>
            <a:r>
              <a:rPr lang="en-US" sz="2000" b="1" dirty="0" smtClean="0"/>
              <a:t>: fa:3, fca:3, ca:3</a:t>
            </a:r>
            <a:endParaRPr lang="en-US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446247" y="3657600"/>
            <a:ext cx="39062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 err="1" smtClean="0">
                <a:solidFill>
                  <a:srgbClr val="FF0000"/>
                </a:solidFill>
              </a:rPr>
              <a:t>Xét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mục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c</a:t>
            </a:r>
            <a:r>
              <a:rPr lang="en-US" sz="2000" b="1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000" b="1" dirty="0" err="1" smtClean="0"/>
              <a:t>Cơ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sở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mẫu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điều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kiện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gồm</a:t>
            </a:r>
            <a:r>
              <a:rPr lang="en-US" sz="2000" b="1" dirty="0" smtClean="0"/>
              <a:t>: f:3</a:t>
            </a:r>
            <a:endParaRPr lang="en-US" sz="2000" b="1" dirty="0"/>
          </a:p>
        </p:txBody>
      </p:sp>
      <p:sp>
        <p:nvSpPr>
          <p:cNvPr id="61" name="Text Box 45"/>
          <p:cNvSpPr txBox="1">
            <a:spLocks noChangeArrowheads="1"/>
          </p:cNvSpPr>
          <p:nvPr/>
        </p:nvSpPr>
        <p:spPr bwMode="auto">
          <a:xfrm>
            <a:off x="2063264" y="4876800"/>
            <a:ext cx="441325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>
                <a:latin typeface="Times New Roman" pitchFamily="18" charset="0"/>
              </a:rPr>
              <a:t>{}</a:t>
            </a:r>
          </a:p>
        </p:txBody>
      </p:sp>
      <p:cxnSp>
        <p:nvCxnSpPr>
          <p:cNvPr id="64" name="AutoShape 53"/>
          <p:cNvCxnSpPr>
            <a:cxnSpLocks noChangeShapeType="1"/>
            <a:stCxn id="61" idx="2"/>
            <a:endCxn id="65" idx="0"/>
          </p:cNvCxnSpPr>
          <p:nvPr/>
        </p:nvCxnSpPr>
        <p:spPr bwMode="auto">
          <a:xfrm>
            <a:off x="2283927" y="5286375"/>
            <a:ext cx="115421" cy="462148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Text Box 46"/>
          <p:cNvSpPr txBox="1">
            <a:spLocks noChangeArrowheads="1"/>
          </p:cNvSpPr>
          <p:nvPr/>
        </p:nvSpPr>
        <p:spPr bwMode="auto">
          <a:xfrm>
            <a:off x="2165149" y="5748523"/>
            <a:ext cx="468398" cy="40011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 dirty="0" smtClean="0">
                <a:latin typeface="Times New Roman" pitchFamily="18" charset="0"/>
              </a:rPr>
              <a:t>f:3</a:t>
            </a:r>
            <a:endParaRPr lang="en-US" altLang="zh-CN" sz="2000" i="1" dirty="0">
              <a:latin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57898" y="6151602"/>
            <a:ext cx="4038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 smtClean="0"/>
              <a:t>Tập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phổ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biến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gồm</a:t>
            </a:r>
            <a:r>
              <a:rPr lang="en-US" sz="2000" b="1" dirty="0" smtClean="0"/>
              <a:t>: fc:3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6907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18990" y="6248400"/>
            <a:ext cx="466810" cy="457200"/>
          </a:xfrm>
        </p:spPr>
        <p:txBody>
          <a:bodyPr/>
          <a:lstStyle/>
          <a:p>
            <a:pPr>
              <a:defRPr/>
            </a:pPr>
            <a:fld id="{155AD7F7-3B99-4AD3-8A9C-347437C257FE}" type="slidenum">
              <a:rPr lang="zh-CN" altLang="en-US"/>
              <a:pPr>
                <a:defRPr/>
              </a:pPr>
              <a:t>41</a:t>
            </a:fld>
            <a:endParaRPr lang="en-US" altLang="zh-CN"/>
          </a:p>
        </p:txBody>
      </p:sp>
      <p:sp>
        <p:nvSpPr>
          <p:cNvPr id="17415" name="Text Box 45"/>
          <p:cNvSpPr txBox="1">
            <a:spLocks noChangeArrowheads="1"/>
          </p:cNvSpPr>
          <p:nvPr/>
        </p:nvSpPr>
        <p:spPr bwMode="auto">
          <a:xfrm>
            <a:off x="3425514" y="131762"/>
            <a:ext cx="441325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>
                <a:latin typeface="Times New Roman" pitchFamily="18" charset="0"/>
              </a:rPr>
              <a:t>{}</a:t>
            </a:r>
          </a:p>
        </p:txBody>
      </p:sp>
      <p:sp>
        <p:nvSpPr>
          <p:cNvPr id="17416" name="Text Box 46"/>
          <p:cNvSpPr txBox="1">
            <a:spLocks noChangeArrowheads="1"/>
          </p:cNvSpPr>
          <p:nvPr/>
        </p:nvSpPr>
        <p:spPr bwMode="auto">
          <a:xfrm>
            <a:off x="2968314" y="817562"/>
            <a:ext cx="477837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f:4</a:t>
            </a:r>
          </a:p>
        </p:txBody>
      </p:sp>
      <p:sp>
        <p:nvSpPr>
          <p:cNvPr id="17417" name="Text Box 47"/>
          <p:cNvSpPr txBox="1">
            <a:spLocks noChangeArrowheads="1"/>
          </p:cNvSpPr>
          <p:nvPr/>
        </p:nvSpPr>
        <p:spPr bwMode="auto">
          <a:xfrm>
            <a:off x="3882714" y="817562"/>
            <a:ext cx="520700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c:1</a:t>
            </a:r>
          </a:p>
        </p:txBody>
      </p:sp>
      <p:sp>
        <p:nvSpPr>
          <p:cNvPr id="17418" name="Text Box 48"/>
          <p:cNvSpPr txBox="1">
            <a:spLocks noChangeArrowheads="1"/>
          </p:cNvSpPr>
          <p:nvPr/>
        </p:nvSpPr>
        <p:spPr bwMode="auto">
          <a:xfrm>
            <a:off x="3876364" y="1423987"/>
            <a:ext cx="534987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b:1</a:t>
            </a:r>
          </a:p>
        </p:txBody>
      </p:sp>
      <p:sp>
        <p:nvSpPr>
          <p:cNvPr id="17419" name="Text Box 49"/>
          <p:cNvSpPr txBox="1">
            <a:spLocks noChangeArrowheads="1"/>
          </p:cNvSpPr>
          <p:nvPr/>
        </p:nvSpPr>
        <p:spPr bwMode="auto">
          <a:xfrm>
            <a:off x="3876364" y="2030412"/>
            <a:ext cx="534987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p:1</a:t>
            </a:r>
          </a:p>
        </p:txBody>
      </p:sp>
      <p:cxnSp>
        <p:nvCxnSpPr>
          <p:cNvPr id="17420" name="AutoShape 50"/>
          <p:cNvCxnSpPr>
            <a:cxnSpLocks noChangeShapeType="1"/>
            <a:stCxn id="17417" idx="2"/>
            <a:endCxn id="17418" idx="0"/>
          </p:cNvCxnSpPr>
          <p:nvPr/>
        </p:nvCxnSpPr>
        <p:spPr bwMode="auto">
          <a:xfrm>
            <a:off x="4143064" y="1217612"/>
            <a:ext cx="1587" cy="2127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1" name="AutoShape 51"/>
          <p:cNvCxnSpPr>
            <a:cxnSpLocks noChangeShapeType="1"/>
            <a:stCxn id="17418" idx="2"/>
            <a:endCxn id="17419" idx="0"/>
          </p:cNvCxnSpPr>
          <p:nvPr/>
        </p:nvCxnSpPr>
        <p:spPr bwMode="auto">
          <a:xfrm>
            <a:off x="4144651" y="1827212"/>
            <a:ext cx="0" cy="211138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2" name="AutoShape 52"/>
          <p:cNvCxnSpPr>
            <a:cxnSpLocks noChangeShapeType="1"/>
            <a:stCxn id="17415" idx="2"/>
            <a:endCxn id="17417" idx="0"/>
          </p:cNvCxnSpPr>
          <p:nvPr/>
        </p:nvCxnSpPr>
        <p:spPr bwMode="auto">
          <a:xfrm>
            <a:off x="3646176" y="533400"/>
            <a:ext cx="496888" cy="2889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3" name="AutoShape 53"/>
          <p:cNvCxnSpPr>
            <a:cxnSpLocks noChangeShapeType="1"/>
            <a:stCxn id="17415" idx="2"/>
            <a:endCxn id="17416" idx="0"/>
          </p:cNvCxnSpPr>
          <p:nvPr/>
        </p:nvCxnSpPr>
        <p:spPr bwMode="auto">
          <a:xfrm flipH="1">
            <a:off x="3208026" y="533400"/>
            <a:ext cx="438150" cy="2889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4" name="Text Box 54"/>
          <p:cNvSpPr txBox="1">
            <a:spLocks noChangeArrowheads="1"/>
          </p:cNvSpPr>
          <p:nvPr/>
        </p:nvSpPr>
        <p:spPr bwMode="auto">
          <a:xfrm>
            <a:off x="3273114" y="1423987"/>
            <a:ext cx="534987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b:1</a:t>
            </a:r>
          </a:p>
        </p:txBody>
      </p:sp>
      <p:sp>
        <p:nvSpPr>
          <p:cNvPr id="17425" name="Text Box 55"/>
          <p:cNvSpPr txBox="1">
            <a:spLocks noChangeArrowheads="1"/>
          </p:cNvSpPr>
          <p:nvPr/>
        </p:nvSpPr>
        <p:spPr bwMode="auto">
          <a:xfrm>
            <a:off x="2671451" y="1423987"/>
            <a:ext cx="520700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c:3</a:t>
            </a:r>
          </a:p>
        </p:txBody>
      </p:sp>
      <p:cxnSp>
        <p:nvCxnSpPr>
          <p:cNvPr id="17426" name="AutoShape 56"/>
          <p:cNvCxnSpPr>
            <a:cxnSpLocks noChangeShapeType="1"/>
            <a:stCxn id="17416" idx="2"/>
            <a:endCxn id="17425" idx="0"/>
          </p:cNvCxnSpPr>
          <p:nvPr/>
        </p:nvCxnSpPr>
        <p:spPr bwMode="auto">
          <a:xfrm flipH="1">
            <a:off x="2931801" y="1217612"/>
            <a:ext cx="276225" cy="2127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7" name="AutoShape 57"/>
          <p:cNvCxnSpPr>
            <a:cxnSpLocks noChangeShapeType="1"/>
            <a:stCxn id="17416" idx="2"/>
            <a:endCxn id="17424" idx="0"/>
          </p:cNvCxnSpPr>
          <p:nvPr/>
        </p:nvCxnSpPr>
        <p:spPr bwMode="auto">
          <a:xfrm>
            <a:off x="3208026" y="1217612"/>
            <a:ext cx="333375" cy="2127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8" name="Text Box 58"/>
          <p:cNvSpPr txBox="1">
            <a:spLocks noChangeArrowheads="1"/>
          </p:cNvSpPr>
          <p:nvPr/>
        </p:nvSpPr>
        <p:spPr bwMode="auto">
          <a:xfrm>
            <a:off x="2663514" y="2030412"/>
            <a:ext cx="534987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a:3</a:t>
            </a:r>
          </a:p>
        </p:txBody>
      </p:sp>
      <p:sp>
        <p:nvSpPr>
          <p:cNvPr id="17429" name="Text Box 59"/>
          <p:cNvSpPr txBox="1">
            <a:spLocks noChangeArrowheads="1"/>
          </p:cNvSpPr>
          <p:nvPr/>
        </p:nvSpPr>
        <p:spPr bwMode="auto">
          <a:xfrm>
            <a:off x="3044514" y="2640012"/>
            <a:ext cx="534987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b:1</a:t>
            </a:r>
          </a:p>
        </p:txBody>
      </p:sp>
      <p:sp>
        <p:nvSpPr>
          <p:cNvPr id="17430" name="Text Box 60"/>
          <p:cNvSpPr txBox="1">
            <a:spLocks noChangeArrowheads="1"/>
          </p:cNvSpPr>
          <p:nvPr/>
        </p:nvSpPr>
        <p:spPr bwMode="auto">
          <a:xfrm>
            <a:off x="2368239" y="2640012"/>
            <a:ext cx="592137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m:2</a:t>
            </a:r>
          </a:p>
        </p:txBody>
      </p:sp>
      <p:sp>
        <p:nvSpPr>
          <p:cNvPr id="17431" name="Text Box 61"/>
          <p:cNvSpPr txBox="1">
            <a:spLocks noChangeArrowheads="1"/>
          </p:cNvSpPr>
          <p:nvPr/>
        </p:nvSpPr>
        <p:spPr bwMode="auto">
          <a:xfrm>
            <a:off x="2396814" y="3248025"/>
            <a:ext cx="534987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p:2</a:t>
            </a:r>
          </a:p>
        </p:txBody>
      </p:sp>
      <p:cxnSp>
        <p:nvCxnSpPr>
          <p:cNvPr id="17432" name="AutoShape 62"/>
          <p:cNvCxnSpPr>
            <a:cxnSpLocks noChangeShapeType="1"/>
            <a:stCxn id="17425" idx="2"/>
            <a:endCxn id="17428" idx="0"/>
          </p:cNvCxnSpPr>
          <p:nvPr/>
        </p:nvCxnSpPr>
        <p:spPr bwMode="auto">
          <a:xfrm>
            <a:off x="2931801" y="1827212"/>
            <a:ext cx="0" cy="211138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3" name="AutoShape 63"/>
          <p:cNvCxnSpPr>
            <a:cxnSpLocks noChangeShapeType="1"/>
            <a:stCxn id="17428" idx="2"/>
            <a:endCxn id="17430" idx="0"/>
          </p:cNvCxnSpPr>
          <p:nvPr/>
        </p:nvCxnSpPr>
        <p:spPr bwMode="auto">
          <a:xfrm flipH="1">
            <a:off x="2665101" y="2435225"/>
            <a:ext cx="266700" cy="211137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4" name="AutoShape 64"/>
          <p:cNvCxnSpPr>
            <a:cxnSpLocks noChangeShapeType="1"/>
            <a:stCxn id="17428" idx="2"/>
            <a:endCxn id="17429" idx="0"/>
          </p:cNvCxnSpPr>
          <p:nvPr/>
        </p:nvCxnSpPr>
        <p:spPr bwMode="auto">
          <a:xfrm>
            <a:off x="2931801" y="2435225"/>
            <a:ext cx="381000" cy="211137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5" name="AutoShape 65"/>
          <p:cNvCxnSpPr>
            <a:cxnSpLocks noChangeShapeType="1"/>
            <a:stCxn id="17430" idx="2"/>
            <a:endCxn id="17431" idx="0"/>
          </p:cNvCxnSpPr>
          <p:nvPr/>
        </p:nvCxnSpPr>
        <p:spPr bwMode="auto">
          <a:xfrm>
            <a:off x="2665101" y="3043237"/>
            <a:ext cx="0" cy="2127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36" name="Text Box 66"/>
          <p:cNvSpPr txBox="1">
            <a:spLocks noChangeArrowheads="1"/>
          </p:cNvSpPr>
          <p:nvPr/>
        </p:nvSpPr>
        <p:spPr bwMode="auto">
          <a:xfrm>
            <a:off x="3015939" y="3248025"/>
            <a:ext cx="592137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2000" i="1">
                <a:latin typeface="Times New Roman" pitchFamily="18" charset="0"/>
              </a:rPr>
              <a:t>m:1</a:t>
            </a:r>
          </a:p>
        </p:txBody>
      </p:sp>
      <p:cxnSp>
        <p:nvCxnSpPr>
          <p:cNvPr id="17437" name="AutoShape 67"/>
          <p:cNvCxnSpPr>
            <a:cxnSpLocks noChangeShapeType="1"/>
            <a:stCxn id="17429" idx="2"/>
            <a:endCxn id="17436" idx="0"/>
          </p:cNvCxnSpPr>
          <p:nvPr/>
        </p:nvCxnSpPr>
        <p:spPr bwMode="auto">
          <a:xfrm>
            <a:off x="3312801" y="3043237"/>
            <a:ext cx="0" cy="21272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38" name="Text Box 68"/>
          <p:cNvSpPr txBox="1">
            <a:spLocks noChangeArrowheads="1"/>
          </p:cNvSpPr>
          <p:nvPr/>
        </p:nvSpPr>
        <p:spPr bwMode="auto">
          <a:xfrm>
            <a:off x="255276" y="461962"/>
            <a:ext cx="1781175" cy="257651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zh-CN" sz="2000">
                <a:latin typeface="Times New Roman" pitchFamily="18" charset="0"/>
              </a:rPr>
              <a:t>Header Table</a:t>
            </a:r>
          </a:p>
          <a:p>
            <a:pPr eaLnBrk="0" hangingPunct="0">
              <a:lnSpc>
                <a:spcPct val="90000"/>
              </a:lnSpc>
            </a:pPr>
            <a:endParaRPr lang="en-US" altLang="zh-CN" sz="2000"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en-US" altLang="zh-CN" sz="2000" i="1" u="sng">
                <a:latin typeface="Times New Roman" pitchFamily="18" charset="0"/>
              </a:rPr>
              <a:t>Item   head 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sz="2000" i="1">
                <a:latin typeface="Times New Roman" pitchFamily="18" charset="0"/>
              </a:rPr>
              <a:t> f	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sz="2000" i="1">
                <a:latin typeface="Times New Roman" pitchFamily="18" charset="0"/>
              </a:rPr>
              <a:t>c	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sz="2000" i="1">
                <a:latin typeface="Times New Roman" pitchFamily="18" charset="0"/>
              </a:rPr>
              <a:t>a	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sz="2000" i="1">
                <a:latin typeface="Times New Roman" pitchFamily="18" charset="0"/>
              </a:rPr>
              <a:t>b	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sz="2000" i="1">
                <a:latin typeface="Times New Roman" pitchFamily="18" charset="0"/>
              </a:rPr>
              <a:t>m	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sz="2000" i="1">
                <a:latin typeface="Times New Roman" pitchFamily="18" charset="0"/>
              </a:rPr>
              <a:t>p	</a:t>
            </a:r>
            <a:endParaRPr lang="en-US" altLang="zh-CN" sz="2000">
              <a:latin typeface="Times New Roman" pitchFamily="18" charset="0"/>
            </a:endParaRPr>
          </a:p>
        </p:txBody>
      </p:sp>
      <p:sp>
        <p:nvSpPr>
          <p:cNvPr id="17439" name="Freeform 69"/>
          <p:cNvSpPr>
            <a:spLocks/>
          </p:cNvSpPr>
          <p:nvPr/>
        </p:nvSpPr>
        <p:spPr bwMode="auto">
          <a:xfrm>
            <a:off x="1263339" y="1038225"/>
            <a:ext cx="1657350" cy="431800"/>
          </a:xfrm>
          <a:custGeom>
            <a:avLst/>
            <a:gdLst>
              <a:gd name="T0" fmla="*/ 0 w 672"/>
              <a:gd name="T1" fmla="*/ 240 h 240"/>
              <a:gd name="T2" fmla="*/ 288 w 672"/>
              <a:gd name="T3" fmla="*/ 192 h 240"/>
              <a:gd name="T4" fmla="*/ 432 w 672"/>
              <a:gd name="T5" fmla="*/ 48 h 240"/>
              <a:gd name="T6" fmla="*/ 672 w 672"/>
              <a:gd name="T7" fmla="*/ 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672"/>
              <a:gd name="T13" fmla="*/ 0 h 240"/>
              <a:gd name="T14" fmla="*/ 672 w 672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" h="240">
                <a:moveTo>
                  <a:pt x="0" y="240"/>
                </a:moveTo>
                <a:cubicBezTo>
                  <a:pt x="108" y="232"/>
                  <a:pt x="216" y="224"/>
                  <a:pt x="288" y="192"/>
                </a:cubicBezTo>
                <a:cubicBezTo>
                  <a:pt x="360" y="160"/>
                  <a:pt x="368" y="80"/>
                  <a:pt x="432" y="48"/>
                </a:cubicBezTo>
                <a:cubicBezTo>
                  <a:pt x="496" y="16"/>
                  <a:pt x="584" y="8"/>
                  <a:pt x="672" y="0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7440" name="Freeform 70"/>
          <p:cNvSpPr>
            <a:spLocks/>
          </p:cNvSpPr>
          <p:nvPr/>
        </p:nvSpPr>
        <p:spPr bwMode="auto">
          <a:xfrm flipV="1">
            <a:off x="1263339" y="1541462"/>
            <a:ext cx="1392237" cy="144463"/>
          </a:xfrm>
          <a:custGeom>
            <a:avLst/>
            <a:gdLst>
              <a:gd name="T0" fmla="*/ 0 w 432"/>
              <a:gd name="T1" fmla="*/ 0 h 1"/>
              <a:gd name="T2" fmla="*/ 432 w 432"/>
              <a:gd name="T3" fmla="*/ 0 h 1"/>
              <a:gd name="T4" fmla="*/ 0 60000 65536"/>
              <a:gd name="T5" fmla="*/ 0 60000 65536"/>
              <a:gd name="T6" fmla="*/ 0 w 432"/>
              <a:gd name="T7" fmla="*/ 0 h 1"/>
              <a:gd name="T8" fmla="*/ 432 w 43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2" h="1">
                <a:moveTo>
                  <a:pt x="0" y="0"/>
                </a:moveTo>
                <a:cubicBezTo>
                  <a:pt x="0" y="0"/>
                  <a:pt x="216" y="0"/>
                  <a:pt x="432" y="0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7441" name="Freeform 71"/>
          <p:cNvSpPr>
            <a:spLocks/>
          </p:cNvSpPr>
          <p:nvPr/>
        </p:nvSpPr>
        <p:spPr bwMode="auto">
          <a:xfrm>
            <a:off x="3112776" y="1033462"/>
            <a:ext cx="762000" cy="608013"/>
          </a:xfrm>
          <a:custGeom>
            <a:avLst/>
            <a:gdLst>
              <a:gd name="T0" fmla="*/ 0 w 480"/>
              <a:gd name="T1" fmla="*/ 384 h 384"/>
              <a:gd name="T2" fmla="*/ 48 w 480"/>
              <a:gd name="T3" fmla="*/ 336 h 384"/>
              <a:gd name="T4" fmla="*/ 240 w 480"/>
              <a:gd name="T5" fmla="*/ 96 h 384"/>
              <a:gd name="T6" fmla="*/ 480 w 480"/>
              <a:gd name="T7" fmla="*/ 0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384"/>
              <a:gd name="T14" fmla="*/ 480 w 480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384">
                <a:moveTo>
                  <a:pt x="0" y="384"/>
                </a:moveTo>
                <a:cubicBezTo>
                  <a:pt x="4" y="384"/>
                  <a:pt x="8" y="384"/>
                  <a:pt x="48" y="336"/>
                </a:cubicBezTo>
                <a:cubicBezTo>
                  <a:pt x="88" y="288"/>
                  <a:pt x="168" y="152"/>
                  <a:pt x="240" y="96"/>
                </a:cubicBezTo>
                <a:cubicBezTo>
                  <a:pt x="312" y="40"/>
                  <a:pt x="396" y="20"/>
                  <a:pt x="480" y="0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7442" name="Freeform 72"/>
          <p:cNvSpPr>
            <a:spLocks/>
          </p:cNvSpPr>
          <p:nvPr/>
        </p:nvSpPr>
        <p:spPr bwMode="auto">
          <a:xfrm>
            <a:off x="1263339" y="2046287"/>
            <a:ext cx="1392237" cy="215900"/>
          </a:xfrm>
          <a:custGeom>
            <a:avLst/>
            <a:gdLst>
              <a:gd name="T0" fmla="*/ 0 w 432"/>
              <a:gd name="T1" fmla="*/ 0 h 192"/>
              <a:gd name="T2" fmla="*/ 144 w 432"/>
              <a:gd name="T3" fmla="*/ 48 h 192"/>
              <a:gd name="T4" fmla="*/ 288 w 432"/>
              <a:gd name="T5" fmla="*/ 144 h 192"/>
              <a:gd name="T6" fmla="*/ 432 w 432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92"/>
              <a:gd name="T14" fmla="*/ 432 w 432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92">
                <a:moveTo>
                  <a:pt x="0" y="0"/>
                </a:moveTo>
                <a:cubicBezTo>
                  <a:pt x="48" y="12"/>
                  <a:pt x="96" y="24"/>
                  <a:pt x="144" y="48"/>
                </a:cubicBezTo>
                <a:cubicBezTo>
                  <a:pt x="192" y="72"/>
                  <a:pt x="240" y="120"/>
                  <a:pt x="288" y="144"/>
                </a:cubicBezTo>
                <a:cubicBezTo>
                  <a:pt x="336" y="168"/>
                  <a:pt x="384" y="180"/>
                  <a:pt x="432" y="192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7443" name="Freeform 73"/>
          <p:cNvSpPr>
            <a:spLocks/>
          </p:cNvSpPr>
          <p:nvPr/>
        </p:nvSpPr>
        <p:spPr bwMode="auto">
          <a:xfrm>
            <a:off x="1263339" y="2333625"/>
            <a:ext cx="1863725" cy="465137"/>
          </a:xfrm>
          <a:custGeom>
            <a:avLst/>
            <a:gdLst>
              <a:gd name="T0" fmla="*/ 0 w 720"/>
              <a:gd name="T1" fmla="*/ 0 h 384"/>
              <a:gd name="T2" fmla="*/ 240 w 720"/>
              <a:gd name="T3" fmla="*/ 48 h 384"/>
              <a:gd name="T4" fmla="*/ 528 w 720"/>
              <a:gd name="T5" fmla="*/ 288 h 384"/>
              <a:gd name="T6" fmla="*/ 720 w 720"/>
              <a:gd name="T7" fmla="*/ 384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720"/>
              <a:gd name="T13" fmla="*/ 0 h 384"/>
              <a:gd name="T14" fmla="*/ 720 w 720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" h="384">
                <a:moveTo>
                  <a:pt x="0" y="0"/>
                </a:moveTo>
                <a:cubicBezTo>
                  <a:pt x="76" y="0"/>
                  <a:pt x="152" y="0"/>
                  <a:pt x="240" y="48"/>
                </a:cubicBezTo>
                <a:cubicBezTo>
                  <a:pt x="328" y="96"/>
                  <a:pt x="448" y="232"/>
                  <a:pt x="528" y="288"/>
                </a:cubicBezTo>
                <a:cubicBezTo>
                  <a:pt x="608" y="344"/>
                  <a:pt x="664" y="364"/>
                  <a:pt x="720" y="384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7444" name="Freeform 74"/>
          <p:cNvSpPr>
            <a:spLocks/>
          </p:cNvSpPr>
          <p:nvPr/>
        </p:nvSpPr>
        <p:spPr bwMode="auto">
          <a:xfrm>
            <a:off x="3508064" y="1811337"/>
            <a:ext cx="88900" cy="1063625"/>
          </a:xfrm>
          <a:custGeom>
            <a:avLst/>
            <a:gdLst>
              <a:gd name="T0" fmla="*/ 0 w 56"/>
              <a:gd name="T1" fmla="*/ 672 h 672"/>
              <a:gd name="T2" fmla="*/ 48 w 56"/>
              <a:gd name="T3" fmla="*/ 432 h 672"/>
              <a:gd name="T4" fmla="*/ 48 w 56"/>
              <a:gd name="T5" fmla="*/ 0 h 672"/>
              <a:gd name="T6" fmla="*/ 0 60000 65536"/>
              <a:gd name="T7" fmla="*/ 0 60000 65536"/>
              <a:gd name="T8" fmla="*/ 0 60000 65536"/>
              <a:gd name="T9" fmla="*/ 0 w 56"/>
              <a:gd name="T10" fmla="*/ 0 h 672"/>
              <a:gd name="T11" fmla="*/ 56 w 56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672">
                <a:moveTo>
                  <a:pt x="0" y="672"/>
                </a:moveTo>
                <a:cubicBezTo>
                  <a:pt x="20" y="608"/>
                  <a:pt x="40" y="544"/>
                  <a:pt x="48" y="432"/>
                </a:cubicBezTo>
                <a:cubicBezTo>
                  <a:pt x="56" y="320"/>
                  <a:pt x="52" y="160"/>
                  <a:pt x="48" y="0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7445" name="Line 75"/>
          <p:cNvSpPr>
            <a:spLocks noChangeShapeType="1"/>
          </p:cNvSpPr>
          <p:nvPr/>
        </p:nvSpPr>
        <p:spPr bwMode="auto">
          <a:xfrm>
            <a:off x="3722376" y="1641475"/>
            <a:ext cx="152400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6" name="Freeform 76"/>
          <p:cNvSpPr>
            <a:spLocks/>
          </p:cNvSpPr>
          <p:nvPr/>
        </p:nvSpPr>
        <p:spPr bwMode="auto">
          <a:xfrm>
            <a:off x="1263339" y="2622550"/>
            <a:ext cx="1177925" cy="252412"/>
          </a:xfrm>
          <a:custGeom>
            <a:avLst/>
            <a:gdLst>
              <a:gd name="T0" fmla="*/ 0 w 288"/>
              <a:gd name="T1" fmla="*/ 0 h 240"/>
              <a:gd name="T2" fmla="*/ 144 w 288"/>
              <a:gd name="T3" fmla="*/ 48 h 240"/>
              <a:gd name="T4" fmla="*/ 192 w 288"/>
              <a:gd name="T5" fmla="*/ 192 h 240"/>
              <a:gd name="T6" fmla="*/ 288 w 288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240"/>
              <a:gd name="T14" fmla="*/ 288 w 288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240">
                <a:moveTo>
                  <a:pt x="0" y="0"/>
                </a:moveTo>
                <a:cubicBezTo>
                  <a:pt x="56" y="8"/>
                  <a:pt x="112" y="16"/>
                  <a:pt x="144" y="48"/>
                </a:cubicBezTo>
                <a:cubicBezTo>
                  <a:pt x="176" y="80"/>
                  <a:pt x="168" y="160"/>
                  <a:pt x="192" y="192"/>
                </a:cubicBezTo>
                <a:cubicBezTo>
                  <a:pt x="216" y="224"/>
                  <a:pt x="252" y="232"/>
                  <a:pt x="288" y="240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7447" name="Freeform 77"/>
          <p:cNvSpPr>
            <a:spLocks/>
          </p:cNvSpPr>
          <p:nvPr/>
        </p:nvSpPr>
        <p:spPr bwMode="auto">
          <a:xfrm>
            <a:off x="2898464" y="2874962"/>
            <a:ext cx="152400" cy="608013"/>
          </a:xfrm>
          <a:custGeom>
            <a:avLst/>
            <a:gdLst>
              <a:gd name="T0" fmla="*/ 0 w 96"/>
              <a:gd name="T1" fmla="*/ 0 h 384"/>
              <a:gd name="T2" fmla="*/ 48 w 96"/>
              <a:gd name="T3" fmla="*/ 96 h 384"/>
              <a:gd name="T4" fmla="*/ 48 w 96"/>
              <a:gd name="T5" fmla="*/ 288 h 384"/>
              <a:gd name="T6" fmla="*/ 96 w 96"/>
              <a:gd name="T7" fmla="*/ 384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384"/>
              <a:gd name="T14" fmla="*/ 96 w 96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384">
                <a:moveTo>
                  <a:pt x="0" y="0"/>
                </a:moveTo>
                <a:cubicBezTo>
                  <a:pt x="20" y="24"/>
                  <a:pt x="40" y="48"/>
                  <a:pt x="48" y="96"/>
                </a:cubicBezTo>
                <a:cubicBezTo>
                  <a:pt x="56" y="144"/>
                  <a:pt x="40" y="240"/>
                  <a:pt x="48" y="288"/>
                </a:cubicBezTo>
                <a:cubicBezTo>
                  <a:pt x="56" y="336"/>
                  <a:pt x="76" y="360"/>
                  <a:pt x="96" y="384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7448" name="Freeform 78"/>
          <p:cNvSpPr>
            <a:spLocks/>
          </p:cNvSpPr>
          <p:nvPr/>
        </p:nvSpPr>
        <p:spPr bwMode="auto">
          <a:xfrm>
            <a:off x="1263339" y="2909887"/>
            <a:ext cx="1177925" cy="573088"/>
          </a:xfrm>
          <a:custGeom>
            <a:avLst/>
            <a:gdLst>
              <a:gd name="T0" fmla="*/ 0 w 288"/>
              <a:gd name="T1" fmla="*/ 0 h 432"/>
              <a:gd name="T2" fmla="*/ 96 w 288"/>
              <a:gd name="T3" fmla="*/ 144 h 432"/>
              <a:gd name="T4" fmla="*/ 144 w 288"/>
              <a:gd name="T5" fmla="*/ 336 h 432"/>
              <a:gd name="T6" fmla="*/ 288 w 288"/>
              <a:gd name="T7" fmla="*/ 432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432"/>
              <a:gd name="T14" fmla="*/ 288 w 288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432">
                <a:moveTo>
                  <a:pt x="0" y="0"/>
                </a:moveTo>
                <a:cubicBezTo>
                  <a:pt x="36" y="44"/>
                  <a:pt x="72" y="88"/>
                  <a:pt x="96" y="144"/>
                </a:cubicBezTo>
                <a:cubicBezTo>
                  <a:pt x="120" y="200"/>
                  <a:pt x="112" y="288"/>
                  <a:pt x="144" y="336"/>
                </a:cubicBezTo>
                <a:cubicBezTo>
                  <a:pt x="176" y="384"/>
                  <a:pt x="232" y="408"/>
                  <a:pt x="288" y="432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7449" name="Freeform 79"/>
          <p:cNvSpPr>
            <a:spLocks/>
          </p:cNvSpPr>
          <p:nvPr/>
        </p:nvSpPr>
        <p:spPr bwMode="auto">
          <a:xfrm>
            <a:off x="2898464" y="2419350"/>
            <a:ext cx="1219200" cy="1063625"/>
          </a:xfrm>
          <a:custGeom>
            <a:avLst/>
            <a:gdLst>
              <a:gd name="T0" fmla="*/ 0 w 768"/>
              <a:gd name="T1" fmla="*/ 672 h 672"/>
              <a:gd name="T2" fmla="*/ 96 w 768"/>
              <a:gd name="T3" fmla="*/ 528 h 672"/>
              <a:gd name="T4" fmla="*/ 528 w 768"/>
              <a:gd name="T5" fmla="*/ 384 h 672"/>
              <a:gd name="T6" fmla="*/ 768 w 768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672"/>
              <a:gd name="T14" fmla="*/ 768 w 768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672">
                <a:moveTo>
                  <a:pt x="0" y="672"/>
                </a:moveTo>
                <a:cubicBezTo>
                  <a:pt x="4" y="624"/>
                  <a:pt x="8" y="576"/>
                  <a:pt x="96" y="528"/>
                </a:cubicBezTo>
                <a:cubicBezTo>
                  <a:pt x="184" y="480"/>
                  <a:pt x="416" y="472"/>
                  <a:pt x="528" y="384"/>
                </a:cubicBezTo>
                <a:cubicBezTo>
                  <a:pt x="640" y="296"/>
                  <a:pt x="704" y="148"/>
                  <a:pt x="768" y="0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996269"/>
              </p:ext>
            </p:extLst>
          </p:nvPr>
        </p:nvGraphicFramePr>
        <p:xfrm>
          <a:off x="838200" y="3845560"/>
          <a:ext cx="8305800" cy="301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0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84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Mục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Cơ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sở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mẫu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điều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kiện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FP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điều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kiện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Tập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phổ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biến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latin typeface="Arial" pitchFamily="34" charset="0"/>
                          <a:cs typeface="Arial" pitchFamily="34" charset="0"/>
                        </a:rPr>
                        <a:t>fcam:2, cb:1</a:t>
                      </a:r>
                      <a:endParaRPr lang="en-US" sz="16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latin typeface="Arial" pitchFamily="34" charset="0"/>
                          <a:cs typeface="Arial" pitchFamily="34" charset="0"/>
                        </a:rPr>
                        <a:t>&lt;c:3&gt;</a:t>
                      </a:r>
                      <a:endParaRPr lang="en-US" sz="16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latin typeface="Arial" pitchFamily="34" charset="0"/>
                          <a:cs typeface="Arial" pitchFamily="34" charset="0"/>
                        </a:rPr>
                        <a:t>p:3,</a:t>
                      </a:r>
                      <a:r>
                        <a:rPr lang="en-US" sz="1600" b="1" i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1" i="1" dirty="0" smtClean="0">
                          <a:latin typeface="Arial" pitchFamily="34" charset="0"/>
                          <a:cs typeface="Arial" pitchFamily="34" charset="0"/>
                        </a:rPr>
                        <a:t>cp:3</a:t>
                      </a:r>
                      <a:endParaRPr lang="en-US" sz="16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latin typeface="Arial" pitchFamily="34" charset="0"/>
                          <a:cs typeface="Arial" pitchFamily="34" charset="0"/>
                        </a:rPr>
                        <a:t>fca:2, fcab:1</a:t>
                      </a:r>
                      <a:endParaRPr lang="en-US" sz="16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latin typeface="Arial" pitchFamily="34" charset="0"/>
                          <a:cs typeface="Arial" pitchFamily="34" charset="0"/>
                        </a:rPr>
                        <a:t>&lt;f:3, c:3,</a:t>
                      </a:r>
                      <a:r>
                        <a:rPr lang="en-US" sz="1600" b="1" i="1" baseline="0" dirty="0" smtClean="0">
                          <a:latin typeface="Arial" pitchFamily="34" charset="0"/>
                          <a:cs typeface="Arial" pitchFamily="34" charset="0"/>
                        </a:rPr>
                        <a:t> a:3&gt;</a:t>
                      </a:r>
                      <a:endParaRPr lang="en-US" sz="16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latin typeface="Arial" pitchFamily="34" charset="0"/>
                          <a:cs typeface="Arial" pitchFamily="34" charset="0"/>
                        </a:rPr>
                        <a:t>m:3, fm:3, fcm:3, fcam:3,</a:t>
                      </a:r>
                      <a:r>
                        <a:rPr lang="en-US" sz="1600" b="1" i="1" baseline="0" dirty="0" smtClean="0">
                          <a:latin typeface="Arial" pitchFamily="34" charset="0"/>
                          <a:cs typeface="Arial" pitchFamily="34" charset="0"/>
                        </a:rPr>
                        <a:t> fam:3, cm:3, cam:3, am:3</a:t>
                      </a:r>
                      <a:endParaRPr lang="en-US" sz="1600" b="1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latin typeface="Arial" pitchFamily="34" charset="0"/>
                          <a:cs typeface="Arial" pitchFamily="34" charset="0"/>
                        </a:rPr>
                        <a:t>fca:1, f:1,</a:t>
                      </a:r>
                      <a:r>
                        <a:rPr lang="en-US" sz="1600" b="1" i="1" baseline="0" dirty="0" smtClean="0">
                          <a:latin typeface="Arial" pitchFamily="34" charset="0"/>
                          <a:cs typeface="Arial" pitchFamily="34" charset="0"/>
                        </a:rPr>
                        <a:t> c:1</a:t>
                      </a:r>
                      <a:endParaRPr lang="en-US" sz="16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latin typeface="Arial" pitchFamily="34" charset="0"/>
                          <a:cs typeface="Arial" pitchFamily="34" charset="0"/>
                        </a:rPr>
                        <a:t>Null</a:t>
                      </a:r>
                      <a:endParaRPr lang="en-US" sz="16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latin typeface="Arial" pitchFamily="34" charset="0"/>
                          <a:cs typeface="Arial" pitchFamily="34" charset="0"/>
                        </a:rPr>
                        <a:t>b:3</a:t>
                      </a:r>
                      <a:endParaRPr lang="en-US" sz="16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latin typeface="Arial" pitchFamily="34" charset="0"/>
                          <a:cs typeface="Arial" pitchFamily="34" charset="0"/>
                        </a:rPr>
                        <a:t>fc:3</a:t>
                      </a:r>
                      <a:endParaRPr lang="en-US" sz="16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latin typeface="Arial" pitchFamily="34" charset="0"/>
                          <a:cs typeface="Arial" pitchFamily="34" charset="0"/>
                        </a:rPr>
                        <a:t>&lt;f:3,</a:t>
                      </a:r>
                      <a:r>
                        <a:rPr lang="en-US" sz="1600" b="1" i="1" baseline="0" dirty="0" smtClean="0">
                          <a:latin typeface="Arial" pitchFamily="34" charset="0"/>
                          <a:cs typeface="Arial" pitchFamily="34" charset="0"/>
                        </a:rPr>
                        <a:t> c:3&gt;</a:t>
                      </a:r>
                      <a:endParaRPr lang="en-US" sz="16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latin typeface="Arial" pitchFamily="34" charset="0"/>
                          <a:cs typeface="Arial" pitchFamily="34" charset="0"/>
                        </a:rPr>
                        <a:t>a:3, fa:3, fca:3, ca:3</a:t>
                      </a:r>
                      <a:endParaRPr lang="en-US" sz="16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latin typeface="Arial" pitchFamily="34" charset="0"/>
                          <a:cs typeface="Arial" pitchFamily="34" charset="0"/>
                        </a:rPr>
                        <a:t>f:3</a:t>
                      </a:r>
                      <a:endParaRPr lang="en-US" sz="16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latin typeface="Arial" pitchFamily="34" charset="0"/>
                          <a:cs typeface="Arial" pitchFamily="34" charset="0"/>
                        </a:rPr>
                        <a:t>&lt;f:3&gt;</a:t>
                      </a:r>
                      <a:endParaRPr lang="en-US" sz="16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i="1" smtClean="0">
                          <a:latin typeface="Arial" pitchFamily="34" charset="0"/>
                          <a:cs typeface="Arial" pitchFamily="34" charset="0"/>
                        </a:rPr>
                        <a:t>c:4, </a:t>
                      </a:r>
                      <a:r>
                        <a:rPr lang="en-US" sz="1600" b="1" i="1" dirty="0" smtClean="0">
                          <a:latin typeface="Arial" pitchFamily="34" charset="0"/>
                          <a:cs typeface="Arial" pitchFamily="34" charset="0"/>
                        </a:rPr>
                        <a:t>fc:3</a:t>
                      </a:r>
                      <a:endParaRPr lang="en-US" sz="16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latin typeface="Arial" pitchFamily="34" charset="0"/>
                          <a:cs typeface="Arial" pitchFamily="34" charset="0"/>
                        </a:rPr>
                        <a:t>Null</a:t>
                      </a:r>
                      <a:endParaRPr lang="en-US" sz="16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latin typeface="Arial" pitchFamily="34" charset="0"/>
                          <a:cs typeface="Arial" pitchFamily="34" charset="0"/>
                        </a:rPr>
                        <a:t>Null</a:t>
                      </a:r>
                      <a:endParaRPr lang="en-US" sz="16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latin typeface="Arial" pitchFamily="34" charset="0"/>
                          <a:cs typeface="Arial" pitchFamily="34" charset="0"/>
                        </a:rPr>
                        <a:t>f:4</a:t>
                      </a:r>
                      <a:endParaRPr lang="en-US" sz="16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63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2286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rgbClr val="0000FF"/>
                </a:solidFill>
              </a:rPr>
              <a:t>Ví</a:t>
            </a:r>
            <a:r>
              <a:rPr lang="en-US" sz="2400" b="1" u="sng" dirty="0" smtClean="0">
                <a:solidFill>
                  <a:srgbClr val="0000FF"/>
                </a:solidFill>
              </a:rPr>
              <a:t> </a:t>
            </a:r>
            <a:r>
              <a:rPr lang="en-US" sz="2400" b="1" u="sng" dirty="0" err="1" smtClean="0">
                <a:solidFill>
                  <a:srgbClr val="0000FF"/>
                </a:solidFill>
              </a:rPr>
              <a:t>dụ</a:t>
            </a:r>
            <a:r>
              <a:rPr lang="en-US" sz="2400" b="1" u="sng" dirty="0" smtClean="0">
                <a:solidFill>
                  <a:srgbClr val="0000FF"/>
                </a:solidFill>
              </a:rPr>
              <a:t> 2</a:t>
            </a:r>
            <a:r>
              <a:rPr lang="en-US" sz="2400" b="1" dirty="0" smtClean="0">
                <a:solidFill>
                  <a:srgbClr val="0000FF"/>
                </a:solidFill>
              </a:rPr>
              <a:t>:</a:t>
            </a:r>
            <a:r>
              <a:rPr lang="en-US" sz="2400" b="1" dirty="0" smtClean="0"/>
              <a:t> Cho </a:t>
            </a:r>
            <a:r>
              <a:rPr lang="en-US" sz="2400" b="1" dirty="0" err="1" smtClean="0"/>
              <a:t>cơ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dữ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liệu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giao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dịch</a:t>
            </a:r>
            <a:r>
              <a:rPr lang="en-US" sz="2400" b="1" dirty="0" smtClean="0"/>
              <a:t> D </a:t>
            </a:r>
            <a:r>
              <a:rPr lang="en-US" sz="2400" b="1" dirty="0" err="1" smtClean="0"/>
              <a:t>gồm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các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giao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dịch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2890" y="49530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Biết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ngưỡng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minsup</a:t>
            </a:r>
            <a:r>
              <a:rPr lang="en-US" sz="2400" b="1" dirty="0" smtClean="0"/>
              <a:t> = 22%. </a:t>
            </a:r>
            <a:r>
              <a:rPr lang="en-US" sz="2400" b="1" dirty="0" err="1" smtClean="0"/>
              <a:t>Hãy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tìm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các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tập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biến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14400"/>
            <a:ext cx="3854986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95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657600" cy="368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794357"/>
              </p:ext>
            </p:extLst>
          </p:nvPr>
        </p:nvGraphicFramePr>
        <p:xfrm>
          <a:off x="4991100" y="1447800"/>
          <a:ext cx="3276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5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Tập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mục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lần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xuất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hiện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n-US" b="1" i="0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43400" y="533400"/>
            <a:ext cx="4572000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err="1" smtClean="0"/>
              <a:t>Đếm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số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lần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xuất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hiện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của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mục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sắp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theo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thứ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tự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giảm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dần</a:t>
            </a:r>
            <a:r>
              <a:rPr lang="en-US" sz="2000" b="1" dirty="0" smtClean="0"/>
              <a:t>: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1199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6018" name="Object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33" t="-813" r="-578" b="-813"/>
          <a:stretch>
            <a:fillRect/>
          </a:stretch>
        </p:blipFill>
        <p:spPr bwMode="auto">
          <a:xfrm>
            <a:off x="5715000" y="236220"/>
            <a:ext cx="3124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9" name="Object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33" t="-813" r="-578" b="-813"/>
          <a:stretch>
            <a:fillRect/>
          </a:stretch>
        </p:blipFill>
        <p:spPr bwMode="auto">
          <a:xfrm>
            <a:off x="685800" y="3429000"/>
            <a:ext cx="3429000" cy="323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ject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5" t="-813" r="-307" b="-813"/>
          <a:stretch>
            <a:fillRect/>
          </a:stretch>
        </p:blipFill>
        <p:spPr bwMode="auto">
          <a:xfrm>
            <a:off x="4419600" y="3131820"/>
            <a:ext cx="4339590" cy="352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592998"/>
              </p:ext>
            </p:extLst>
          </p:nvPr>
        </p:nvGraphicFramePr>
        <p:xfrm>
          <a:off x="495300" y="161290"/>
          <a:ext cx="2933700" cy="3191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2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91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Giao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dịch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Danh</a:t>
                      </a: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sách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mục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1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T100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n-US" sz="1400" b="1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, I</a:t>
                      </a:r>
                      <a:r>
                        <a:rPr lang="en-US" sz="1400" b="1" baseline="-25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, I</a:t>
                      </a:r>
                      <a:r>
                        <a:rPr lang="en-US" sz="1400" b="1" baseline="-250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1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T200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n-US" sz="1400" b="1" baseline="-25000" dirty="0" smtClean="0">
                          <a:latin typeface="Arial" pitchFamily="34" charset="0"/>
                          <a:cs typeface="Arial" pitchFamily="34" charset="0"/>
                        </a:rPr>
                        <a:t>2, 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n-US" sz="1400" b="1" baseline="-250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1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T300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n-US" sz="1400" b="1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, I</a:t>
                      </a:r>
                      <a:r>
                        <a:rPr lang="en-US" sz="1400" b="1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1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T400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n-US" sz="1400" b="1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, I</a:t>
                      </a:r>
                      <a:r>
                        <a:rPr lang="en-US" sz="1400" b="1" baseline="-25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, I</a:t>
                      </a:r>
                      <a:r>
                        <a:rPr lang="en-US" sz="1400" b="1" baseline="-250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1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T500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n-US" sz="1400" b="1" baseline="-25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, I</a:t>
                      </a:r>
                      <a:r>
                        <a:rPr lang="en-US" sz="1400" b="1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1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T600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n-US" sz="1400" b="1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, I</a:t>
                      </a:r>
                      <a:r>
                        <a:rPr lang="en-US" sz="1400" b="1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1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T700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n-US" sz="1400" b="1" baseline="-25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, I</a:t>
                      </a:r>
                      <a:r>
                        <a:rPr lang="en-US" sz="1400" b="1" baseline="-25000" dirty="0" smtClean="0"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1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T800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n-US" sz="1400" b="1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, I</a:t>
                      </a:r>
                      <a:r>
                        <a:rPr lang="en-US" sz="1400" b="1" baseline="-25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, I</a:t>
                      </a:r>
                      <a:r>
                        <a:rPr lang="en-US" sz="1400" b="1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, I</a:t>
                      </a:r>
                      <a:r>
                        <a:rPr lang="en-US" sz="1400" b="1" baseline="-250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1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T900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n-US" sz="1400" b="1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, I</a:t>
                      </a:r>
                      <a:r>
                        <a:rPr lang="en-US" sz="1400" b="1" baseline="-25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, I</a:t>
                      </a:r>
                      <a:r>
                        <a:rPr lang="en-US" sz="1400" b="1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28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87042" name="Object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5" t="-813" r="-307" b="-813"/>
          <a:stretch>
            <a:fillRect/>
          </a:stretch>
        </p:blipFill>
        <p:spPr bwMode="auto">
          <a:xfrm>
            <a:off x="152400" y="1524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ject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1" t="-887" r="-417" b="-813"/>
          <a:stretch>
            <a:fillRect/>
          </a:stretch>
        </p:blipFill>
        <p:spPr bwMode="auto">
          <a:xfrm>
            <a:off x="3962400" y="76200"/>
            <a:ext cx="4953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ject 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1" t="-887" r="-417" b="-813"/>
          <a:stretch>
            <a:fillRect/>
          </a:stretch>
        </p:blipFill>
        <p:spPr bwMode="auto">
          <a:xfrm>
            <a:off x="232410" y="3276600"/>
            <a:ext cx="533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01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89090" name="Object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87" t="-887" r="-208" b="-813"/>
          <a:stretch>
            <a:fillRect/>
          </a:stretch>
        </p:blipFill>
        <p:spPr bwMode="auto">
          <a:xfrm>
            <a:off x="-1" y="144780"/>
            <a:ext cx="471678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Object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0" t="-790" r="-317" b="-691"/>
          <a:stretch>
            <a:fillRect/>
          </a:stretch>
        </p:blipFill>
        <p:spPr bwMode="auto">
          <a:xfrm>
            <a:off x="4358640" y="76200"/>
            <a:ext cx="470916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2" name="Object 1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0" t="-790" r="-317" b="-691"/>
          <a:stretch>
            <a:fillRect/>
          </a:stretch>
        </p:blipFill>
        <p:spPr bwMode="auto">
          <a:xfrm>
            <a:off x="-1" y="3352800"/>
            <a:ext cx="487680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26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685800"/>
            <a:ext cx="8715134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0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18" y="1523809"/>
            <a:ext cx="5704938" cy="334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5955962" y="2411771"/>
            <a:ext cx="740333" cy="68174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b="1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:2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898814" y="1616183"/>
            <a:ext cx="854633" cy="54595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2038" y="-27231"/>
            <a:ext cx="39062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 err="1" smtClean="0">
                <a:solidFill>
                  <a:srgbClr val="FF0000"/>
                </a:solidFill>
              </a:rPr>
              <a:t>Xét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mục</a:t>
            </a:r>
            <a:r>
              <a:rPr lang="en-US" sz="2000" b="1" dirty="0" smtClean="0">
                <a:solidFill>
                  <a:srgbClr val="FF0000"/>
                </a:solidFill>
              </a:rPr>
              <a:t> I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5</a:t>
            </a:r>
            <a:r>
              <a:rPr lang="en-US" sz="2000" b="1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000" b="1" dirty="0" err="1" smtClean="0"/>
              <a:t>Cơ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sở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mẫu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điều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kiện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gồm</a:t>
            </a:r>
            <a:r>
              <a:rPr lang="en-US" sz="2000" b="1" dirty="0" smtClean="0"/>
              <a:t>: I</a:t>
            </a:r>
            <a:r>
              <a:rPr lang="en-US" sz="2000" b="1" baseline="-25000" dirty="0" smtClean="0"/>
              <a:t>2 </a:t>
            </a:r>
            <a:r>
              <a:rPr lang="en-US" sz="2000" b="1" dirty="0" smtClean="0"/>
              <a:t>– I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:1</a:t>
            </a:r>
            <a:r>
              <a:rPr lang="en-US" sz="2000" b="1" dirty="0"/>
              <a:t>, I</a:t>
            </a:r>
            <a:r>
              <a:rPr lang="en-US" sz="2000" b="1" baseline="-25000" dirty="0"/>
              <a:t>2 </a:t>
            </a:r>
            <a:r>
              <a:rPr lang="en-US" sz="2000" b="1" dirty="0"/>
              <a:t>– </a:t>
            </a:r>
            <a:r>
              <a:rPr lang="en-US" sz="2000" b="1" dirty="0" smtClean="0"/>
              <a:t>I</a:t>
            </a:r>
            <a:r>
              <a:rPr lang="en-US" sz="2000" b="1" baseline="-25000" dirty="0" smtClean="0"/>
              <a:t>1</a:t>
            </a:r>
            <a:r>
              <a:rPr lang="en-US" sz="2000" b="1" dirty="0"/>
              <a:t> </a:t>
            </a:r>
            <a:r>
              <a:rPr lang="en-US" sz="2000" b="1" dirty="0" smtClean="0"/>
              <a:t>– I</a:t>
            </a:r>
            <a:r>
              <a:rPr lang="en-US" sz="2000" b="1" baseline="-25000" dirty="0" smtClean="0"/>
              <a:t>3</a:t>
            </a:r>
            <a:r>
              <a:rPr lang="en-US" sz="2000" b="1" dirty="0" smtClean="0"/>
              <a:t>:1</a:t>
            </a:r>
            <a:endParaRPr lang="en-US" sz="2000" b="1" dirty="0"/>
          </a:p>
        </p:txBody>
      </p:sp>
      <p:cxnSp>
        <p:nvCxnSpPr>
          <p:cNvPr id="11" name="Straight Connector 10"/>
          <p:cNvCxnSpPr>
            <a:stCxn id="9" idx="4"/>
            <a:endCxn id="2" idx="0"/>
          </p:cNvCxnSpPr>
          <p:nvPr/>
        </p:nvCxnSpPr>
        <p:spPr>
          <a:xfrm flipH="1">
            <a:off x="6326129" y="2162133"/>
            <a:ext cx="2" cy="2496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" idx="4"/>
            <a:endCxn id="20" idx="0"/>
          </p:cNvCxnSpPr>
          <p:nvPr/>
        </p:nvCxnSpPr>
        <p:spPr>
          <a:xfrm>
            <a:off x="6326129" y="3093511"/>
            <a:ext cx="0" cy="3055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0" idx="4"/>
            <a:endCxn id="21" idx="0"/>
          </p:cNvCxnSpPr>
          <p:nvPr/>
        </p:nvCxnSpPr>
        <p:spPr>
          <a:xfrm>
            <a:off x="6326129" y="4080759"/>
            <a:ext cx="0" cy="3429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955962" y="3399019"/>
            <a:ext cx="740333" cy="68174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:2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955962" y="4423660"/>
            <a:ext cx="740333" cy="68174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b="1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:1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5934696" y="4434321"/>
            <a:ext cx="720841" cy="6318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7535014" y="2394960"/>
            <a:ext cx="740333" cy="68174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b="1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:2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477866" y="1599372"/>
            <a:ext cx="854633" cy="54595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4"/>
          <p:cNvCxnSpPr>
            <a:stCxn id="34" idx="4"/>
            <a:endCxn id="33" idx="0"/>
          </p:cNvCxnSpPr>
          <p:nvPr/>
        </p:nvCxnSpPr>
        <p:spPr>
          <a:xfrm flipH="1">
            <a:off x="7905181" y="2145322"/>
            <a:ext cx="2" cy="2496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4"/>
            <a:endCxn id="38" idx="0"/>
          </p:cNvCxnSpPr>
          <p:nvPr/>
        </p:nvCxnSpPr>
        <p:spPr>
          <a:xfrm>
            <a:off x="7905181" y="3076700"/>
            <a:ext cx="0" cy="3055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7535014" y="3382208"/>
            <a:ext cx="740333" cy="68174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:2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7010400" y="2813810"/>
            <a:ext cx="304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002509" y="5210472"/>
            <a:ext cx="4750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 smtClean="0"/>
              <a:t>Tập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phổ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biến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gồm</a:t>
            </a:r>
            <a:r>
              <a:rPr lang="en-US" sz="2000" b="1" dirty="0" smtClean="0"/>
              <a:t>: I</a:t>
            </a:r>
            <a:r>
              <a:rPr lang="en-US" sz="2000" b="1" baseline="-25000" dirty="0" smtClean="0"/>
              <a:t>2 </a:t>
            </a:r>
            <a:r>
              <a:rPr lang="en-US" sz="2000" b="1" dirty="0" smtClean="0"/>
              <a:t>I</a:t>
            </a:r>
            <a:r>
              <a:rPr lang="en-US" sz="2000" b="1" baseline="-25000" dirty="0" smtClean="0"/>
              <a:t>5</a:t>
            </a:r>
            <a:r>
              <a:rPr lang="en-US" sz="2000" b="1" dirty="0" smtClean="0"/>
              <a:t>:2, I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I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I</a:t>
            </a:r>
            <a:r>
              <a:rPr lang="en-US" sz="2000" b="1" baseline="-25000" dirty="0" smtClean="0"/>
              <a:t>5</a:t>
            </a:r>
            <a:r>
              <a:rPr lang="en-US" sz="2000" b="1" dirty="0" smtClean="0"/>
              <a:t>:2, </a:t>
            </a:r>
            <a:r>
              <a:rPr lang="en-US" sz="2000" b="1" dirty="0"/>
              <a:t>I</a:t>
            </a:r>
            <a:r>
              <a:rPr lang="en-US" sz="2000" b="1" baseline="-25000" dirty="0"/>
              <a:t>1</a:t>
            </a:r>
            <a:r>
              <a:rPr lang="en-US" sz="2000" b="1" dirty="0"/>
              <a:t>I</a:t>
            </a:r>
            <a:r>
              <a:rPr lang="en-US" sz="2000" b="1" baseline="-25000" dirty="0"/>
              <a:t>5</a:t>
            </a:r>
            <a:r>
              <a:rPr lang="en-US" sz="2000" b="1" dirty="0"/>
              <a:t>:2</a:t>
            </a:r>
          </a:p>
        </p:txBody>
      </p:sp>
    </p:spTree>
    <p:extLst>
      <p:ext uri="{BB962C8B-B14F-4D97-AF65-F5344CB8AC3E}">
        <p14:creationId xmlns:p14="http://schemas.microsoft.com/office/powerpoint/2010/main" val="354372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18" y="1523809"/>
            <a:ext cx="5704938" cy="334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5955962" y="2411771"/>
            <a:ext cx="740333" cy="68174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b="1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:2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898814" y="1616183"/>
            <a:ext cx="854633" cy="54595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2038" y="-27231"/>
            <a:ext cx="39062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 err="1" smtClean="0">
                <a:solidFill>
                  <a:srgbClr val="FF0000"/>
                </a:solidFill>
              </a:rPr>
              <a:t>Xét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mục</a:t>
            </a:r>
            <a:r>
              <a:rPr lang="en-US" sz="2000" b="1" dirty="0" smtClean="0">
                <a:solidFill>
                  <a:srgbClr val="FF0000"/>
                </a:solidFill>
              </a:rPr>
              <a:t> I</a:t>
            </a:r>
            <a:r>
              <a:rPr lang="en-US" sz="2000" b="1" baseline="-25000" dirty="0">
                <a:solidFill>
                  <a:srgbClr val="FF0000"/>
                </a:solidFill>
              </a:rPr>
              <a:t>4</a:t>
            </a:r>
            <a:r>
              <a:rPr lang="en-US" sz="2000" b="1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000" b="1" dirty="0" err="1" smtClean="0"/>
              <a:t>Cơ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sở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mẫu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điều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kiện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gồm</a:t>
            </a:r>
            <a:r>
              <a:rPr lang="en-US" sz="2000" b="1" dirty="0" smtClean="0"/>
              <a:t>: I</a:t>
            </a:r>
            <a:r>
              <a:rPr lang="en-US" sz="2000" b="1" baseline="-25000" dirty="0" smtClean="0"/>
              <a:t>2 </a:t>
            </a:r>
            <a:r>
              <a:rPr lang="en-US" sz="2000" b="1" dirty="0" smtClean="0"/>
              <a:t>– I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:1</a:t>
            </a:r>
            <a:r>
              <a:rPr lang="en-US" sz="2000" b="1" dirty="0"/>
              <a:t>, </a:t>
            </a:r>
            <a:r>
              <a:rPr lang="en-US" sz="2000" b="1" dirty="0" smtClean="0"/>
              <a:t>I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:1</a:t>
            </a:r>
            <a:endParaRPr lang="en-US" sz="2000" b="1" dirty="0"/>
          </a:p>
        </p:txBody>
      </p:sp>
      <p:cxnSp>
        <p:nvCxnSpPr>
          <p:cNvPr id="11" name="Straight Connector 10"/>
          <p:cNvCxnSpPr>
            <a:stCxn id="9" idx="4"/>
            <a:endCxn id="2" idx="0"/>
          </p:cNvCxnSpPr>
          <p:nvPr/>
        </p:nvCxnSpPr>
        <p:spPr>
          <a:xfrm flipH="1">
            <a:off x="6326129" y="2162133"/>
            <a:ext cx="2" cy="2496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" idx="4"/>
            <a:endCxn id="20" idx="0"/>
          </p:cNvCxnSpPr>
          <p:nvPr/>
        </p:nvCxnSpPr>
        <p:spPr>
          <a:xfrm>
            <a:off x="6326129" y="3093511"/>
            <a:ext cx="0" cy="3055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955962" y="3399019"/>
            <a:ext cx="740333" cy="68174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b="1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:1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5898814" y="3382208"/>
            <a:ext cx="720841" cy="6318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7584515" y="2823460"/>
            <a:ext cx="740333" cy="68174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b="1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:2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527367" y="2027872"/>
            <a:ext cx="854633" cy="54595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4"/>
          <p:cNvCxnSpPr>
            <a:stCxn id="34" idx="4"/>
            <a:endCxn id="33" idx="0"/>
          </p:cNvCxnSpPr>
          <p:nvPr/>
        </p:nvCxnSpPr>
        <p:spPr>
          <a:xfrm flipH="1">
            <a:off x="7954682" y="2573822"/>
            <a:ext cx="2" cy="2496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ight Arrow 40"/>
          <p:cNvSpPr/>
          <p:nvPr/>
        </p:nvSpPr>
        <p:spPr>
          <a:xfrm>
            <a:off x="7010400" y="2813810"/>
            <a:ext cx="304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382754" y="4281524"/>
            <a:ext cx="3255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 smtClean="0"/>
              <a:t>Tập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phổ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biến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gồm</a:t>
            </a:r>
            <a:r>
              <a:rPr lang="en-US" sz="2000" b="1" dirty="0" smtClean="0"/>
              <a:t>: I</a:t>
            </a:r>
            <a:r>
              <a:rPr lang="en-US" sz="2000" b="1" baseline="-25000" dirty="0" smtClean="0"/>
              <a:t>2 </a:t>
            </a:r>
            <a:r>
              <a:rPr lang="en-US" sz="2000" b="1" dirty="0" smtClean="0"/>
              <a:t>I</a:t>
            </a:r>
            <a:r>
              <a:rPr lang="en-US" sz="2000" b="1" baseline="-25000" dirty="0"/>
              <a:t>4</a:t>
            </a:r>
            <a:r>
              <a:rPr lang="en-US" sz="2000" b="1" dirty="0" smtClean="0"/>
              <a:t>:2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6578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2C0242-419A-4EDC-B04C-FAFD14A759E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"/>
            <a:ext cx="8077200" cy="23622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 2" pitchFamily="18" charset="2"/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.1.2.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(support)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ứng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mục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ứng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mục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X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xác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suất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xuất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X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sở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giao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dịch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D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 marL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Hoặc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Đỗ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ứng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mục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X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tỷ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lệ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giao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dịch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chứa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X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tổng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giao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dịch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sở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giao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dịch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D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 marL="0" algn="just">
              <a:spcBef>
                <a:spcPts val="0"/>
              </a:spcBef>
              <a:buNone/>
            </a:pP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marL="0" algn="just">
              <a:spcBef>
                <a:spcPts val="0"/>
              </a:spcBef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3280229" y="2438400"/>
          <a:ext cx="2206171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4" name="Equation" r:id="rId3" imgW="1016000" imgH="419100" progId="Equation.DSMT4">
                  <p:embed/>
                </p:oleObj>
              </mc:Choice>
              <mc:Fallback>
                <p:oleObj name="Equation" r:id="rId3" imgW="1016000" imgH="4191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0229" y="2438400"/>
                        <a:ext cx="2206171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33400" y="3352800"/>
            <a:ext cx="830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: C(X)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X hay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giao</a:t>
            </a:r>
            <a:r>
              <a:rPr lang="en-US" sz="2000" dirty="0"/>
              <a:t> </a:t>
            </a:r>
            <a:r>
              <a:rPr lang="en-US" sz="2000" dirty="0" err="1"/>
              <a:t>dịch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chứa</a:t>
            </a:r>
            <a:r>
              <a:rPr lang="en-US" sz="2000" dirty="0"/>
              <a:t> X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400800" y="3962400"/>
          <a:ext cx="1828800" cy="1447800"/>
        </p:xfrm>
        <a:graphic>
          <a:graphicData uri="http://schemas.openxmlformats.org/drawingml/2006/table">
            <a:tbl>
              <a:tblPr/>
              <a:tblGrid>
                <a:gridCol w="429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9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56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US" sz="1400" b="1" baseline="-25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n-US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{A, B, C, D}</a:t>
                      </a:r>
                      <a:endParaRPr lang="en-US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US" sz="1400" b="1" baseline="-25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{A, C, E}</a:t>
                      </a:r>
                      <a:endParaRPr lang="en-US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US" sz="1400" b="1" baseline="-25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en-US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{A, E}</a:t>
                      </a:r>
                      <a:endParaRPr lang="en-US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US" sz="1400" b="1" baseline="-25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en-US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{A, E, F}</a:t>
                      </a:r>
                      <a:endParaRPr lang="en-US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US" sz="1400" b="1" baseline="-25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en-US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{A, B, C, E, F} </a:t>
                      </a:r>
                      <a:endParaRPr lang="en-US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40386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/>
              <a:t>Ví</a:t>
            </a:r>
            <a:r>
              <a:rPr lang="en-US" b="1" i="1" dirty="0" smtClean="0"/>
              <a:t> </a:t>
            </a:r>
            <a:r>
              <a:rPr lang="en-US" b="1" i="1" dirty="0" err="1" smtClean="0"/>
              <a:t>dụ</a:t>
            </a:r>
            <a:r>
              <a:rPr lang="en-US" b="1" i="1" dirty="0" smtClean="0"/>
              <a:t>: X = {A, E} </a:t>
            </a:r>
            <a:r>
              <a:rPr lang="en-US" b="1" i="1" dirty="0" err="1" smtClean="0"/>
              <a:t>thì</a:t>
            </a:r>
            <a:r>
              <a:rPr lang="en-US" b="1" i="1" dirty="0" smtClean="0"/>
              <a:t>  C(X) = 4 </a:t>
            </a:r>
            <a:r>
              <a:rPr lang="en-US" b="1" i="1" dirty="0" err="1" smtClean="0"/>
              <a:t>và</a:t>
            </a:r>
            <a:r>
              <a:rPr lang="en-US" b="1" i="1" dirty="0" smtClean="0"/>
              <a:t> sup(X) = 4/5 = 80%</a:t>
            </a:r>
            <a:endParaRPr lang="en-US" b="1" i="1" dirty="0"/>
          </a:p>
        </p:txBody>
      </p:sp>
      <p:sp>
        <p:nvSpPr>
          <p:cNvPr id="11" name="Rectangle 10"/>
          <p:cNvSpPr/>
          <p:nvPr/>
        </p:nvSpPr>
        <p:spPr>
          <a:xfrm>
            <a:off x="609600" y="55626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err="1"/>
              <a:t>Các</a:t>
            </a:r>
            <a:r>
              <a:rPr lang="en-US" sz="2000" b="1" i="1" dirty="0"/>
              <a:t> </a:t>
            </a:r>
            <a:r>
              <a:rPr lang="en-US" sz="2000" b="1" i="1" dirty="0" err="1"/>
              <a:t>tập</a:t>
            </a:r>
            <a:r>
              <a:rPr lang="en-US" sz="2000" b="1" i="1" dirty="0"/>
              <a:t> </a:t>
            </a:r>
            <a:r>
              <a:rPr lang="en-US" sz="2000" b="1" i="1" dirty="0" err="1"/>
              <a:t>mục</a:t>
            </a:r>
            <a:r>
              <a:rPr lang="en-US" sz="2000" b="1" i="1" dirty="0"/>
              <a:t> </a:t>
            </a:r>
            <a:r>
              <a:rPr lang="en-US" sz="2000" b="1" i="1" dirty="0" err="1"/>
              <a:t>có</a:t>
            </a:r>
            <a:r>
              <a:rPr lang="en-US" sz="2000" b="1" i="1" dirty="0"/>
              <a:t> </a:t>
            </a:r>
            <a:r>
              <a:rPr lang="en-US" sz="2000" b="1" i="1" dirty="0" err="1"/>
              <a:t>độ</a:t>
            </a:r>
            <a:r>
              <a:rPr lang="en-US" sz="2000" b="1" i="1" dirty="0"/>
              <a:t> </a:t>
            </a:r>
            <a:r>
              <a:rPr lang="en-US" sz="2000" b="1" i="1" dirty="0" err="1"/>
              <a:t>hỗ</a:t>
            </a:r>
            <a:r>
              <a:rPr lang="en-US" sz="2000" b="1" i="1" dirty="0"/>
              <a:t> </a:t>
            </a:r>
            <a:r>
              <a:rPr lang="en-US" sz="2000" b="1" i="1" dirty="0" err="1"/>
              <a:t>trợ</a:t>
            </a:r>
            <a:r>
              <a:rPr lang="en-US" sz="2000" b="1" i="1" dirty="0"/>
              <a:t> </a:t>
            </a:r>
            <a:r>
              <a:rPr lang="en-US" sz="2000" b="1" i="1" dirty="0" err="1"/>
              <a:t>lớn</a:t>
            </a:r>
            <a:r>
              <a:rPr lang="en-US" sz="2000" b="1" i="1" dirty="0"/>
              <a:t> </a:t>
            </a:r>
            <a:r>
              <a:rPr lang="en-US" sz="2000" b="1" i="1" dirty="0" err="1"/>
              <a:t>hơn</a:t>
            </a:r>
            <a:r>
              <a:rPr lang="en-US" sz="2000" b="1" i="1" dirty="0"/>
              <a:t> </a:t>
            </a:r>
            <a:r>
              <a:rPr lang="en-US" sz="2000" b="1" i="1" dirty="0" err="1"/>
              <a:t>một</a:t>
            </a:r>
            <a:r>
              <a:rPr lang="en-US" sz="2000" b="1" i="1" dirty="0"/>
              <a:t> </a:t>
            </a:r>
            <a:r>
              <a:rPr lang="en-US" sz="2000" b="1" i="1" dirty="0" err="1"/>
              <a:t>giá</a:t>
            </a:r>
            <a:r>
              <a:rPr lang="en-US" sz="2000" b="1" i="1" dirty="0"/>
              <a:t> </a:t>
            </a:r>
            <a:r>
              <a:rPr lang="en-US" sz="2000" b="1" i="1" dirty="0" err="1"/>
              <a:t>trị</a:t>
            </a:r>
            <a:r>
              <a:rPr lang="en-US" sz="2000" b="1" i="1" dirty="0"/>
              <a:t> </a:t>
            </a:r>
            <a:r>
              <a:rPr lang="en-US" sz="2000" b="1" i="1" dirty="0" err="1"/>
              <a:t>ngưỡng</a:t>
            </a:r>
            <a:r>
              <a:rPr lang="en-US" sz="2000" b="1" i="1" dirty="0"/>
              <a:t> </a:t>
            </a:r>
            <a:r>
              <a:rPr lang="en-US" sz="2000" b="1" i="1" dirty="0" err="1"/>
              <a:t>minsup</a:t>
            </a:r>
            <a:r>
              <a:rPr lang="en-US" sz="2000" b="1" i="1" dirty="0"/>
              <a:t> </a:t>
            </a:r>
            <a:r>
              <a:rPr lang="en-US" sz="2000" b="1" i="1" dirty="0" err="1"/>
              <a:t>nào</a:t>
            </a:r>
            <a:r>
              <a:rPr lang="en-US" sz="2000" b="1" i="1" dirty="0"/>
              <a:t> </a:t>
            </a:r>
            <a:r>
              <a:rPr lang="en-US" sz="2000" b="1" i="1" dirty="0" err="1"/>
              <a:t>đó</a:t>
            </a:r>
            <a:r>
              <a:rPr lang="en-US" sz="2000" b="1" i="1" dirty="0"/>
              <a:t> </a:t>
            </a:r>
            <a:r>
              <a:rPr lang="en-US" sz="2000" b="1" i="1" dirty="0" err="1"/>
              <a:t>cho</a:t>
            </a:r>
            <a:r>
              <a:rPr lang="en-US" sz="2000" b="1" i="1" dirty="0"/>
              <a:t> </a:t>
            </a:r>
            <a:r>
              <a:rPr lang="en-US" sz="2000" b="1" i="1" dirty="0" err="1"/>
              <a:t>trước</a:t>
            </a:r>
            <a:r>
              <a:rPr lang="en-US" sz="2000" b="1" i="1" dirty="0"/>
              <a:t> </a:t>
            </a:r>
            <a:r>
              <a:rPr lang="en-US" sz="2000" b="1" i="1" dirty="0" err="1"/>
              <a:t>được</a:t>
            </a:r>
            <a:r>
              <a:rPr lang="en-US" sz="2000" b="1" i="1" dirty="0"/>
              <a:t> </a:t>
            </a:r>
            <a:r>
              <a:rPr lang="en-US" sz="2000" b="1" i="1" dirty="0" err="1"/>
              <a:t>gọi</a:t>
            </a:r>
            <a:r>
              <a:rPr lang="en-US" sz="2000" b="1" i="1" dirty="0"/>
              <a:t> </a:t>
            </a:r>
            <a:r>
              <a:rPr lang="en-US" sz="2000" b="1" i="1" dirty="0" err="1"/>
              <a:t>là</a:t>
            </a:r>
            <a:r>
              <a:rPr lang="en-US" sz="2000" b="1" i="1" dirty="0"/>
              <a:t> </a:t>
            </a:r>
            <a:r>
              <a:rPr lang="en-US" sz="2000" b="1" i="1" dirty="0" err="1"/>
              <a:t>các</a:t>
            </a:r>
            <a:r>
              <a:rPr lang="en-US" sz="2000" b="1" i="1" dirty="0"/>
              <a:t> </a:t>
            </a:r>
            <a:r>
              <a:rPr lang="en-US" sz="2000" b="1" i="1" dirty="0" err="1"/>
              <a:t>tập</a:t>
            </a:r>
            <a:r>
              <a:rPr lang="en-US" sz="2000" b="1" i="1" dirty="0"/>
              <a:t> </a:t>
            </a:r>
            <a:r>
              <a:rPr lang="en-US" sz="2000" b="1" i="1" dirty="0" err="1"/>
              <a:t>phổ</a:t>
            </a:r>
            <a:r>
              <a:rPr lang="en-US" sz="2000" b="1" i="1" dirty="0"/>
              <a:t> </a:t>
            </a:r>
            <a:r>
              <a:rPr lang="en-US" sz="2000" b="1" i="1" dirty="0" err="1"/>
              <a:t>biến</a:t>
            </a:r>
            <a:r>
              <a:rPr lang="en-US" sz="2000" b="1" i="1" dirty="0"/>
              <a:t> (frequent item set).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18" y="1523809"/>
            <a:ext cx="5704938" cy="334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6084806" y="2601339"/>
            <a:ext cx="740333" cy="68174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b="1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:4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655537" y="1507611"/>
            <a:ext cx="854633" cy="54595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2038" y="-27231"/>
            <a:ext cx="3906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 err="1" smtClean="0">
                <a:solidFill>
                  <a:srgbClr val="FF0000"/>
                </a:solidFill>
              </a:rPr>
              <a:t>Xét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mục</a:t>
            </a:r>
            <a:r>
              <a:rPr lang="en-US" sz="2000" b="1" dirty="0" smtClean="0">
                <a:solidFill>
                  <a:srgbClr val="FF0000"/>
                </a:solidFill>
              </a:rPr>
              <a:t> I</a:t>
            </a:r>
            <a:r>
              <a:rPr lang="en-US" sz="2000" b="1" baseline="-25000" dirty="0">
                <a:solidFill>
                  <a:srgbClr val="FF0000"/>
                </a:solidFill>
              </a:rPr>
              <a:t>3</a:t>
            </a:r>
            <a:r>
              <a:rPr lang="en-US" sz="2000" b="1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000" b="1" dirty="0" err="1" smtClean="0"/>
              <a:t>Cơ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sở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mẫu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điều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kiện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gồm</a:t>
            </a:r>
            <a:r>
              <a:rPr lang="en-US" sz="2000" b="1" dirty="0" smtClean="0"/>
              <a:t>: I</a:t>
            </a:r>
            <a:r>
              <a:rPr lang="en-US" sz="2000" b="1" baseline="-25000" dirty="0" smtClean="0"/>
              <a:t>2 </a:t>
            </a:r>
            <a:r>
              <a:rPr lang="en-US" sz="2000" b="1" dirty="0" smtClean="0"/>
              <a:t>– I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:2, I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:2, I</a:t>
            </a:r>
            <a:r>
              <a:rPr lang="en-US" sz="2000" b="1" baseline="-25000" dirty="0"/>
              <a:t>1</a:t>
            </a:r>
            <a:r>
              <a:rPr lang="en-US" sz="2000" b="1" dirty="0" smtClean="0"/>
              <a:t>:2</a:t>
            </a:r>
            <a:endParaRPr lang="en-US" sz="2000" b="1" dirty="0"/>
          </a:p>
          <a:p>
            <a:pPr>
              <a:lnSpc>
                <a:spcPct val="150000"/>
              </a:lnSpc>
            </a:pPr>
            <a:endParaRPr lang="en-US" sz="2000" b="1" dirty="0"/>
          </a:p>
        </p:txBody>
      </p:sp>
      <p:cxnSp>
        <p:nvCxnSpPr>
          <p:cNvPr id="11" name="Straight Connector 10"/>
          <p:cNvCxnSpPr>
            <a:stCxn id="9" idx="4"/>
            <a:endCxn id="2" idx="0"/>
          </p:cNvCxnSpPr>
          <p:nvPr/>
        </p:nvCxnSpPr>
        <p:spPr>
          <a:xfrm flipH="1">
            <a:off x="6454973" y="2053561"/>
            <a:ext cx="627881" cy="5477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" idx="4"/>
            <a:endCxn id="20" idx="0"/>
          </p:cNvCxnSpPr>
          <p:nvPr/>
        </p:nvCxnSpPr>
        <p:spPr>
          <a:xfrm flipH="1">
            <a:off x="6379214" y="3283079"/>
            <a:ext cx="75759" cy="9667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9" idx="5"/>
            <a:endCxn id="21" idx="0"/>
          </p:cNvCxnSpPr>
          <p:nvPr/>
        </p:nvCxnSpPr>
        <p:spPr>
          <a:xfrm>
            <a:off x="7385012" y="1973608"/>
            <a:ext cx="833755" cy="9708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009047" y="4249818"/>
            <a:ext cx="740333" cy="68174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:2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848600" y="2944502"/>
            <a:ext cx="740333" cy="68174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b="1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:2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67828" y="5213879"/>
            <a:ext cx="4750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 smtClean="0"/>
              <a:t>Tập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phổ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biến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gồm</a:t>
            </a:r>
            <a:r>
              <a:rPr lang="en-US" sz="2000" b="1" dirty="0" smtClean="0"/>
              <a:t>: I</a:t>
            </a:r>
            <a:r>
              <a:rPr lang="en-US" sz="2000" b="1" baseline="-25000" dirty="0" smtClean="0"/>
              <a:t>2 </a:t>
            </a:r>
            <a:r>
              <a:rPr lang="en-US" sz="2000" b="1" dirty="0" smtClean="0"/>
              <a:t>I</a:t>
            </a:r>
            <a:r>
              <a:rPr lang="en-US" sz="2000" b="1" baseline="-25000" dirty="0" smtClean="0"/>
              <a:t>3</a:t>
            </a:r>
            <a:r>
              <a:rPr lang="en-US" sz="2000" b="1" dirty="0" smtClean="0"/>
              <a:t>:4, I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I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I</a:t>
            </a:r>
            <a:r>
              <a:rPr lang="en-US" sz="2000" b="1" baseline="-25000" dirty="0"/>
              <a:t>3</a:t>
            </a:r>
            <a:r>
              <a:rPr lang="en-US" sz="2000" b="1" dirty="0" smtClean="0"/>
              <a:t>:2, I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I</a:t>
            </a:r>
            <a:r>
              <a:rPr lang="en-US" sz="2000" b="1" baseline="-25000" dirty="0" smtClean="0"/>
              <a:t>3</a:t>
            </a:r>
            <a:r>
              <a:rPr lang="en-US" sz="2000" b="1" dirty="0" smtClean="0"/>
              <a:t>:4</a:t>
            </a:r>
            <a:endParaRPr lang="en-US" sz="2000" b="1" dirty="0"/>
          </a:p>
        </p:txBody>
      </p:sp>
      <p:cxnSp>
        <p:nvCxnSpPr>
          <p:cNvPr id="27" name="Straight Arrow Connector 26"/>
          <p:cNvCxnSpPr>
            <a:stCxn id="20" idx="7"/>
            <a:endCxn id="21" idx="3"/>
          </p:cNvCxnSpPr>
          <p:nvPr/>
        </p:nvCxnSpPr>
        <p:spPr>
          <a:xfrm flipV="1">
            <a:off x="6640961" y="3526403"/>
            <a:ext cx="1316058" cy="823254"/>
          </a:xfrm>
          <a:prstGeom prst="straightConnector1">
            <a:avLst/>
          </a:prstGeom>
          <a:ln w="317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 rot="19743249">
            <a:off x="5592053" y="3221658"/>
            <a:ext cx="3444872" cy="1398309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8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18" y="1839598"/>
            <a:ext cx="5704938" cy="334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72038" y="-27231"/>
            <a:ext cx="39062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 err="1" smtClean="0">
                <a:solidFill>
                  <a:srgbClr val="FF0000"/>
                </a:solidFill>
              </a:rPr>
              <a:t>Xét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mục</a:t>
            </a:r>
            <a:r>
              <a:rPr lang="en-US" sz="2000" b="1" dirty="0" smtClean="0">
                <a:solidFill>
                  <a:srgbClr val="FF0000"/>
                </a:solidFill>
              </a:rPr>
              <a:t> I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1</a:t>
            </a:r>
            <a:r>
              <a:rPr lang="en-US" sz="2000" b="1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000" b="1" dirty="0" err="1" smtClean="0"/>
              <a:t>Cơ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sở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mẫu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điều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kiện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gồm</a:t>
            </a:r>
            <a:r>
              <a:rPr lang="en-US" sz="2000" b="1" dirty="0" smtClean="0"/>
              <a:t>: I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:4</a:t>
            </a:r>
            <a:endParaRPr lang="en-US" sz="2000" b="1" dirty="0"/>
          </a:p>
        </p:txBody>
      </p:sp>
      <p:sp>
        <p:nvSpPr>
          <p:cNvPr id="33" name="Oval 32"/>
          <p:cNvSpPr/>
          <p:nvPr/>
        </p:nvSpPr>
        <p:spPr>
          <a:xfrm>
            <a:off x="6723671" y="2874325"/>
            <a:ext cx="740333" cy="68174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b="1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:4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667902" y="1645555"/>
            <a:ext cx="854633" cy="54595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4"/>
          <p:cNvCxnSpPr>
            <a:stCxn id="34" idx="4"/>
            <a:endCxn id="33" idx="0"/>
          </p:cNvCxnSpPr>
          <p:nvPr/>
        </p:nvCxnSpPr>
        <p:spPr>
          <a:xfrm flipH="1">
            <a:off x="7093838" y="2191505"/>
            <a:ext cx="1381" cy="6828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382754" y="4281524"/>
            <a:ext cx="3255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 smtClean="0"/>
              <a:t>Tập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phổ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biến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gồm</a:t>
            </a:r>
            <a:r>
              <a:rPr lang="en-US" sz="2000" b="1" dirty="0" smtClean="0"/>
              <a:t>: I</a:t>
            </a:r>
            <a:r>
              <a:rPr lang="en-US" sz="2000" b="1" baseline="-25000" dirty="0" smtClean="0"/>
              <a:t>2 </a:t>
            </a:r>
            <a:r>
              <a:rPr lang="en-US" sz="2000" b="1" dirty="0" smtClean="0"/>
              <a:t>I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:4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923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8110"/>
            <a:ext cx="7017634" cy="411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832104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99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76200"/>
            <a:ext cx="861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.5. MỘT SỐ DẠNG THỨC CỦA CƠ SỞ DỮ LIỆU GIAO DỊCH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50" y="1066800"/>
            <a:ext cx="8972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</a:rPr>
              <a:t>.5.1. BIỂU DIỄN DƯỚI DẠNG MA TRẬN GIÁ TRỊ NHỊ PHÂN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881880"/>
              </p:ext>
            </p:extLst>
          </p:nvPr>
        </p:nvGraphicFramePr>
        <p:xfrm>
          <a:off x="800100" y="3429000"/>
          <a:ext cx="4152900" cy="31394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30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0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0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05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. . .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 . .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1,n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2,1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2,2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 . .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2,n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3,1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3,2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 . .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3,n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m-1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m-1,1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m-1,2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 . .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m-1,n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m,1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m,2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 . .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err="1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="1" baseline="-25000" dirty="0" err="1" smtClean="0">
                          <a:latin typeface="Arial" pitchFamily="34" charset="0"/>
                          <a:cs typeface="Arial" pitchFamily="34" charset="0"/>
                        </a:rPr>
                        <a:t>m,n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29200" y="4191000"/>
                <a:ext cx="3981450" cy="1156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    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/>
                                  </a:rPr>
                                  <m:t>𝑛</m:t>
                                </m:r>
                                <m:acc>
                                  <m:accPr>
                                    <m:chr m:val="́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/>
                                      </a:rPr>
                                      <m:t>ê</m:t>
                                    </m:r>
                                  </m:e>
                                </m:acc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   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𝑛</m:t>
                                </m:r>
                                <m:acc>
                                  <m:accPr>
                                    <m:chr m:val="́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ê</m:t>
                                    </m:r>
                                  </m:e>
                                </m:acc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𝑢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800" i="1" smtClean="0">
                                    <a:latin typeface="Cambria Math"/>
                                    <a:ea typeface="Cambria Math"/>
                                  </a:rPr>
                                  <m:t>∉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/>
                                        <a:ea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191000"/>
                <a:ext cx="3981450" cy="115679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94310" y="1478877"/>
            <a:ext cx="8717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000" b="1" dirty="0" err="1" smtClean="0"/>
              <a:t>Tập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mục</a:t>
            </a:r>
            <a:r>
              <a:rPr lang="en-US" sz="2000" b="1" dirty="0" smtClean="0"/>
              <a:t> I = {A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, A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,..., A</a:t>
            </a:r>
            <a:r>
              <a:rPr lang="en-US" sz="2000" b="1" baseline="-25000" dirty="0" smtClean="0"/>
              <a:t>n</a:t>
            </a:r>
            <a:r>
              <a:rPr lang="en-US" sz="2000" b="1" dirty="0" smtClean="0"/>
              <a:t>} </a:t>
            </a:r>
            <a:r>
              <a:rPr lang="en-US" sz="2000" b="1" dirty="0" err="1" smtClean="0"/>
              <a:t>và</a:t>
            </a:r>
            <a:r>
              <a:rPr lang="en-US" sz="2000" b="1" dirty="0" smtClean="0"/>
              <a:t> CSDL </a:t>
            </a:r>
            <a:r>
              <a:rPr lang="en-US" sz="2000" b="1" dirty="0" err="1" smtClean="0"/>
              <a:t>giao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dịch</a:t>
            </a:r>
            <a:r>
              <a:rPr lang="en-US" sz="2000" b="1" dirty="0" smtClean="0"/>
              <a:t> D = {T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, T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,..., </a:t>
            </a:r>
            <a:r>
              <a:rPr lang="en-US" sz="2000" b="1" dirty="0"/>
              <a:t>T</a:t>
            </a:r>
            <a:r>
              <a:rPr lang="en-US" sz="2000" b="1" baseline="-25000" dirty="0" smtClean="0"/>
              <a:t>m</a:t>
            </a:r>
            <a:r>
              <a:rPr lang="en-US" sz="2000" b="1" dirty="0"/>
              <a:t>}</a:t>
            </a:r>
            <a:r>
              <a:rPr lang="en-US" sz="2000" b="1" dirty="0" smtClean="0"/>
              <a:t> </a:t>
            </a: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000" b="1" dirty="0" err="1" smtClean="0"/>
              <a:t>Dòng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thứ</a:t>
            </a:r>
            <a:r>
              <a:rPr lang="en-US" sz="2000" b="1" dirty="0" smtClean="0"/>
              <a:t> i </a:t>
            </a:r>
            <a:r>
              <a:rPr lang="en-US" sz="2000" b="1" dirty="0" err="1" smtClean="0"/>
              <a:t>tương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ứng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với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giao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dịch</a:t>
            </a:r>
            <a:r>
              <a:rPr lang="en-US" sz="2000" b="1" dirty="0" smtClean="0"/>
              <a:t> T</a:t>
            </a:r>
            <a:r>
              <a:rPr lang="en-US" sz="2000" b="1" baseline="-25000" dirty="0" smtClean="0"/>
              <a:t>i</a:t>
            </a: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000" b="1" dirty="0" err="1" smtClean="0"/>
              <a:t>Cột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thứ</a:t>
            </a:r>
            <a:r>
              <a:rPr lang="en-US" sz="2000" b="1" dirty="0" smtClean="0"/>
              <a:t> j </a:t>
            </a:r>
            <a:r>
              <a:rPr lang="en-US" sz="2000" b="1" dirty="0" err="1" smtClean="0"/>
              <a:t>tương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ứng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với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mục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</a:t>
            </a:r>
            <a:r>
              <a:rPr lang="en-US" sz="2000" b="1" baseline="-25000" dirty="0" err="1" smtClean="0"/>
              <a:t>j</a:t>
            </a:r>
            <a:endParaRPr lang="en-US" sz="2000" b="1" dirty="0"/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000" b="1" dirty="0" err="1" smtClean="0"/>
              <a:t>Phần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tử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</a:t>
            </a:r>
            <a:r>
              <a:rPr lang="en-US" sz="2000" b="1" baseline="-25000" dirty="0" err="1" smtClean="0"/>
              <a:t>i,j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nhận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giá</a:t>
            </a:r>
            <a:r>
              <a:rPr lang="en-US" sz="2000" b="1" dirty="0" smtClean="0"/>
              <a:t> trị 1 (TRUE) </a:t>
            </a:r>
            <a:r>
              <a:rPr lang="en-US" sz="2000" b="1" dirty="0" err="1" smtClean="0"/>
              <a:t>hoặc</a:t>
            </a:r>
            <a:r>
              <a:rPr lang="en-US" sz="2000" b="1" dirty="0" smtClean="0"/>
              <a:t> 0 (FALSE) </a:t>
            </a:r>
            <a:r>
              <a:rPr lang="en-US" sz="2000" b="1" dirty="0" err="1" smtClean="0"/>
              <a:t>tùy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thuộc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vào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việc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mục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</a:t>
            </a:r>
            <a:r>
              <a:rPr lang="en-US" sz="2000" b="1" baseline="-25000" dirty="0" err="1" smtClean="0"/>
              <a:t>j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có </a:t>
            </a:r>
            <a:r>
              <a:rPr lang="en-US" sz="2000" b="1" i="1" dirty="0" err="1" smtClean="0"/>
              <a:t>xuất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hiện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trong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giao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dịch</a:t>
            </a:r>
            <a:r>
              <a:rPr lang="en-US" sz="2000" b="1" dirty="0" smtClean="0"/>
              <a:t> T</a:t>
            </a:r>
            <a:r>
              <a:rPr lang="en-US" sz="2000" b="1" baseline="-25000" dirty="0" smtClean="0"/>
              <a:t>i</a:t>
            </a:r>
            <a:r>
              <a:rPr lang="en-US" sz="2000" b="1" dirty="0" smtClean="0"/>
              <a:t> hay </a:t>
            </a:r>
            <a:r>
              <a:rPr lang="en-US" sz="2000" b="1" dirty="0" err="1" smtClean="0"/>
              <a:t>không</a:t>
            </a:r>
            <a:r>
              <a:rPr lang="en-US" sz="2000" b="1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6518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190540"/>
              </p:ext>
            </p:extLst>
          </p:nvPr>
        </p:nvGraphicFramePr>
        <p:xfrm>
          <a:off x="358140" y="1493520"/>
          <a:ext cx="4152900" cy="27736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9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463921"/>
              </p:ext>
            </p:extLst>
          </p:nvPr>
        </p:nvGraphicFramePr>
        <p:xfrm>
          <a:off x="6225540" y="1645920"/>
          <a:ext cx="2590800" cy="2438400"/>
        </p:xfrm>
        <a:graphic>
          <a:graphicData uri="http://schemas.openxmlformats.org/drawingml/2006/table">
            <a:tbl>
              <a:tblPr/>
              <a:tblGrid>
                <a:gridCol w="608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2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{B</a:t>
                      </a:r>
                      <a:r>
                        <a:rPr lang="en-U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C, </a:t>
                      </a:r>
                      <a:r>
                        <a:rPr lang="en-US" sz="20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E}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{A, </a:t>
                      </a:r>
                      <a:r>
                        <a:rPr lang="en-US" sz="20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B, </a:t>
                      </a:r>
                      <a:r>
                        <a:rPr lang="en-U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</a:t>
                      </a:r>
                      <a:r>
                        <a:rPr lang="en-US" sz="20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}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{B, </a:t>
                      </a:r>
                      <a:r>
                        <a:rPr lang="en-U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E}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{B, </a:t>
                      </a:r>
                      <a:r>
                        <a:rPr lang="en-U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</a:t>
                      </a:r>
                      <a:r>
                        <a:rPr lang="en-US" sz="20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en-U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r>
                        <a:rPr lang="en-US" sz="20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}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{A, B, C, </a:t>
                      </a:r>
                      <a:r>
                        <a:rPr lang="en-US" sz="20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E} 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{B, C, D}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5147310" y="2636520"/>
            <a:ext cx="609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381000"/>
            <a:ext cx="36576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/>
              <a:t>I = {A, B, C, D, E}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/>
              <a:t>D = {T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, T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, T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, T</a:t>
            </a:r>
            <a:r>
              <a:rPr lang="en-US" sz="2400" b="1" baseline="-25000" dirty="0" smtClean="0"/>
              <a:t>4</a:t>
            </a:r>
            <a:r>
              <a:rPr lang="en-US" sz="2400" b="1" dirty="0" smtClean="0"/>
              <a:t>, T</a:t>
            </a:r>
            <a:r>
              <a:rPr lang="en-US" sz="2400" b="1" baseline="-25000" dirty="0" smtClean="0"/>
              <a:t>5</a:t>
            </a:r>
            <a:r>
              <a:rPr lang="en-US" sz="2400" b="1" dirty="0" smtClean="0"/>
              <a:t>, T</a:t>
            </a:r>
            <a:r>
              <a:rPr lang="en-US" sz="2400" b="1" baseline="-25000" dirty="0" smtClean="0"/>
              <a:t>6</a:t>
            </a:r>
            <a:r>
              <a:rPr lang="en-US" sz="2400" b="1" dirty="0" smtClean="0"/>
              <a:t>}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834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8590" y="6172200"/>
            <a:ext cx="457200" cy="457200"/>
          </a:xfrm>
        </p:spPr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1450" y="114300"/>
            <a:ext cx="8972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</a:rPr>
              <a:t>.5.2. BIỂU DIỄN DƯỚI DẠNG MA TRẬN GIÁ TRỊ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28990"/>
              </p:ext>
            </p:extLst>
          </p:nvPr>
        </p:nvGraphicFramePr>
        <p:xfrm>
          <a:off x="2476500" y="3429000"/>
          <a:ext cx="4152900" cy="31394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30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0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0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05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. . .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 . .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1,n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2,1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2,2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 . .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2,n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3,1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3,2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 . .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3,n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m-1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m-1,1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m-1,2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 . .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m-1,n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m,1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m,2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 . .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err="1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="1" baseline="-25000" dirty="0" err="1" smtClean="0">
                          <a:latin typeface="Arial" pitchFamily="34" charset="0"/>
                          <a:cs typeface="Arial" pitchFamily="34" charset="0"/>
                        </a:rPr>
                        <a:t>m,n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38400" y="1651890"/>
                <a:ext cx="3981450" cy="557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𝑗𝑘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𝑑𝑜𝑚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651890"/>
                <a:ext cx="3981450" cy="5579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71450" y="457200"/>
            <a:ext cx="871728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000" b="1" dirty="0" err="1" smtClean="0"/>
              <a:t>Dòng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thứ</a:t>
            </a:r>
            <a:r>
              <a:rPr lang="en-US" sz="2000" b="1" dirty="0" smtClean="0"/>
              <a:t> i </a:t>
            </a:r>
            <a:r>
              <a:rPr lang="en-US" sz="2000" b="1" dirty="0" err="1" smtClean="0"/>
              <a:t>tương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ứng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với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giao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dịch</a:t>
            </a:r>
            <a:r>
              <a:rPr lang="en-US" sz="2000" b="1" dirty="0" smtClean="0"/>
              <a:t> T</a:t>
            </a:r>
            <a:r>
              <a:rPr lang="en-US" sz="2000" b="1" baseline="-25000" dirty="0" smtClean="0"/>
              <a:t>i</a:t>
            </a: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000" b="1" dirty="0" err="1" smtClean="0"/>
              <a:t>Cột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thứ</a:t>
            </a:r>
            <a:r>
              <a:rPr lang="en-US" sz="2000" b="1" dirty="0" smtClean="0"/>
              <a:t> j </a:t>
            </a:r>
            <a:r>
              <a:rPr lang="en-US" sz="2000" b="1" dirty="0" err="1" smtClean="0"/>
              <a:t>tương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ứng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với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thuộc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tính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</a:t>
            </a:r>
            <a:r>
              <a:rPr lang="en-US" sz="2000" b="1" baseline="-25000" dirty="0" err="1" smtClean="0"/>
              <a:t>j</a:t>
            </a:r>
            <a:endParaRPr lang="en-US" sz="2000" b="1" dirty="0"/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000" b="1" dirty="0" err="1" smtClean="0"/>
              <a:t>Phần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tử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</a:t>
            </a:r>
            <a:r>
              <a:rPr lang="en-US" sz="2000" b="1" baseline="-25000" dirty="0" err="1" smtClean="0"/>
              <a:t>i,j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nhận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giá</a:t>
            </a:r>
            <a:r>
              <a:rPr lang="en-US" sz="2000" b="1" dirty="0" smtClean="0"/>
              <a:t> trị </a:t>
            </a:r>
            <a:r>
              <a:rPr lang="en-US" sz="2000" b="1" dirty="0" err="1" smtClean="0"/>
              <a:t>d</a:t>
            </a:r>
            <a:r>
              <a:rPr lang="en-US" sz="2000" b="1" baseline="-25000" dirty="0" err="1" smtClean="0"/>
              <a:t>jk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nào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thuộc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miền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giá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dom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A</a:t>
            </a:r>
            <a:r>
              <a:rPr lang="en-US" sz="2000" b="1" baseline="-25000" dirty="0" err="1" smtClean="0"/>
              <a:t>j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của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thuộc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tính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</a:t>
            </a:r>
            <a:r>
              <a:rPr lang="en-US" sz="2000" b="1" baseline="-25000" dirty="0" err="1" smtClean="0"/>
              <a:t>j</a:t>
            </a:r>
            <a:endParaRPr lang="en-US" sz="2000" b="1" baseline="-25000" dirty="0" smtClean="0"/>
          </a:p>
          <a:p>
            <a:pPr algn="just">
              <a:lnSpc>
                <a:spcPct val="120000"/>
              </a:lnSpc>
            </a:pPr>
            <a:endParaRPr lang="en-US" sz="2000" b="1" baseline="-25000" dirty="0" smtClean="0"/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000" b="1" dirty="0" err="1" smtClean="0"/>
              <a:t>Cứ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một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cặp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ghép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A</a:t>
            </a:r>
            <a:r>
              <a:rPr lang="en-US" sz="2000" b="1" baseline="-25000" dirty="0" err="1" smtClean="0"/>
              <a:t>j</a:t>
            </a:r>
            <a:r>
              <a:rPr lang="en-US" sz="2000" b="1" dirty="0" err="1" smtClean="0"/>
              <a:t>,d</a:t>
            </a:r>
            <a:r>
              <a:rPr lang="en-US" sz="2000" b="1" baseline="-25000" dirty="0" err="1" smtClean="0"/>
              <a:t>jk</a:t>
            </a:r>
            <a:r>
              <a:rPr lang="en-US" sz="2000" b="1" dirty="0" smtClean="0"/>
              <a:t>) (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thể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được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viết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</a:t>
            </a:r>
            <a:r>
              <a:rPr lang="en-US" sz="2000" b="1" baseline="-25000" dirty="0" err="1" smtClean="0"/>
              <a:t>j</a:t>
            </a:r>
            <a:r>
              <a:rPr lang="en-US" sz="2000" b="1" dirty="0"/>
              <a:t> </a:t>
            </a:r>
            <a:r>
              <a:rPr lang="en-US" sz="2000" b="1" dirty="0" smtClean="0"/>
              <a:t>= </a:t>
            </a:r>
            <a:r>
              <a:rPr lang="en-US" sz="2000" b="1" dirty="0" err="1" smtClean="0"/>
              <a:t>d</a:t>
            </a:r>
            <a:r>
              <a:rPr lang="en-US" sz="2000" b="1" baseline="-25000" dirty="0" err="1" smtClean="0"/>
              <a:t>jk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với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hàm</a:t>
            </a:r>
            <a:r>
              <a:rPr lang="en-US" sz="2000" b="1" dirty="0" smtClean="0"/>
              <a:t> ý “</a:t>
            </a:r>
            <a:r>
              <a:rPr lang="en-US" sz="2000" b="1" dirty="0" err="1" smtClean="0"/>
              <a:t>thuộc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tính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</a:t>
            </a:r>
            <a:r>
              <a:rPr lang="en-US" sz="2000" b="1" baseline="-25000" dirty="0" err="1" smtClean="0"/>
              <a:t>j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nhận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giá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</a:t>
            </a:r>
            <a:r>
              <a:rPr lang="en-US" sz="2000" b="1" baseline="-25000" dirty="0" err="1" smtClean="0"/>
              <a:t>jk</a:t>
            </a:r>
            <a:r>
              <a:rPr lang="en-US" sz="2000" b="1" dirty="0" smtClean="0"/>
              <a:t>”) </a:t>
            </a:r>
            <a:r>
              <a:rPr lang="en-US" sz="2000" b="1" dirty="0" err="1" smtClean="0"/>
              <a:t>mới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được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xem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một</a:t>
            </a:r>
            <a:r>
              <a:rPr lang="en-US" sz="2000" b="1" dirty="0" smtClean="0"/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mục</a:t>
            </a:r>
            <a:r>
              <a:rPr lang="en-US" sz="2000" b="1" dirty="0" smtClean="0"/>
              <a:t> (Item).</a:t>
            </a: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000" b="1" dirty="0" err="1" smtClean="0"/>
              <a:t>Tất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cả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giao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dịch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đều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độ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dài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nhau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chứa</a:t>
            </a:r>
            <a:r>
              <a:rPr lang="en-US" sz="2000" b="1" dirty="0" smtClean="0"/>
              <a:t> n </a:t>
            </a:r>
            <a:r>
              <a:rPr lang="en-US" sz="2000" b="1" dirty="0" err="1" smtClean="0"/>
              <a:t>mục</a:t>
            </a:r>
            <a:r>
              <a:rPr lang="en-US" sz="2000" b="1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955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91869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000" b="1" dirty="0" err="1" smtClean="0"/>
              <a:t>Các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luật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kết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hợp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lúc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này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thường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được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biểu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diễn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dưới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dạng</a:t>
            </a:r>
            <a:r>
              <a:rPr lang="en-US" sz="2000" b="1" dirty="0" smtClean="0"/>
              <a:t>: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22860" y="685800"/>
                <a:ext cx="9172319" cy="423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⋀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∧</m:t>
                      </m:r>
                      <m:r>
                        <a:rPr lang="en-US" b="0" i="1" smtClean="0">
                          <a:latin typeface="Cambria Math"/>
                        </a:rPr>
                        <m:t>…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⋀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∧</m:t>
                      </m:r>
                      <m:r>
                        <a:rPr lang="en-US" i="1">
                          <a:latin typeface="Cambria Math"/>
                        </a:rPr>
                        <m:t>…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60" y="685800"/>
                <a:ext cx="9172319" cy="423962"/>
              </a:xfrm>
              <a:prstGeom prst="rect">
                <a:avLst/>
              </a:prstGeom>
              <a:blipFill rotWithShape="1">
                <a:blip r:embed="rId2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28600" y="1200090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1" dirty="0" err="1" smtClean="0"/>
              <a:t>Cũng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thể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phát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biểu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dưới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dạng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luật</a:t>
            </a:r>
            <a:r>
              <a:rPr lang="en-US" sz="2000" b="1" dirty="0" smtClean="0"/>
              <a:t> “</a:t>
            </a:r>
            <a:r>
              <a:rPr lang="en-US" sz="2000" b="1" dirty="0" err="1" smtClean="0">
                <a:solidFill>
                  <a:srgbClr val="FF0000"/>
                </a:solidFill>
              </a:rPr>
              <a:t>Nếu</a:t>
            </a:r>
            <a:r>
              <a:rPr lang="en-US" sz="2000" b="1" dirty="0" smtClean="0"/>
              <a:t> ... </a:t>
            </a:r>
            <a:r>
              <a:rPr lang="en-US" sz="2000" b="1" dirty="0" err="1" smtClean="0">
                <a:solidFill>
                  <a:srgbClr val="FF0000"/>
                </a:solidFill>
              </a:rPr>
              <a:t>Thì</a:t>
            </a:r>
            <a:r>
              <a:rPr lang="en-US" sz="2000" b="1" dirty="0" smtClean="0"/>
              <a:t>...” :</a:t>
            </a:r>
          </a:p>
          <a:p>
            <a:pPr>
              <a:lnSpc>
                <a:spcPct val="150000"/>
              </a:lnSpc>
            </a:pPr>
            <a:r>
              <a:rPr lang="en-US" sz="2000" b="1" dirty="0" err="1" smtClean="0">
                <a:solidFill>
                  <a:srgbClr val="FF0000"/>
                </a:solidFill>
              </a:rPr>
              <a:t>Nếu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endParaRPr lang="en-US" sz="2000" b="1" dirty="0" smtClean="0"/>
          </a:p>
          <a:p>
            <a:pPr>
              <a:lnSpc>
                <a:spcPct val="150000"/>
              </a:lnSpc>
            </a:pPr>
            <a:r>
              <a:rPr lang="en-US" sz="2000" b="1" dirty="0" err="1" smtClean="0">
                <a:solidFill>
                  <a:srgbClr val="FF0000"/>
                </a:solidFill>
              </a:rPr>
              <a:t>Thì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  <a:endParaRPr 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14400" y="2057400"/>
                <a:ext cx="6165855" cy="521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(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𝒅</m:t>
                        </m:r>
                      </m:e>
                      <m:sub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2400" b="1" i="1" smtClean="0"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en-US" sz="2400" b="1" i="1" smtClean="0">
                        <a:latin typeface="Cambria Math"/>
                      </a:rPr>
                      <m:t>) </m:t>
                    </m:r>
                    <m:r>
                      <a:rPr lang="en-US" sz="2400" b="1" i="1" smtClean="0">
                        <a:latin typeface="Cambria Math"/>
                      </a:rPr>
                      <m:t>𝒗</m:t>
                    </m:r>
                    <m:r>
                      <a:rPr lang="en-US" sz="2400" b="1" i="1" smtClean="0">
                        <a:latin typeface="Cambria Math"/>
                      </a:rPr>
                      <m:t>à 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2400" b="1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𝒅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2400" b="1" i="1"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e>
                    </m:d>
                    <m:r>
                      <a:rPr lang="en-US" sz="2400" b="1" i="1" smtClean="0">
                        <a:latin typeface="Cambria Math"/>
                      </a:rPr>
                      <m:t> </m:t>
                    </m:r>
                    <m:r>
                      <a:rPr lang="en-US" sz="2400" b="1" i="1" smtClean="0">
                        <a:latin typeface="Cambria Math"/>
                      </a:rPr>
                      <m:t>𝒗</m:t>
                    </m:r>
                    <m:r>
                      <a:rPr lang="en-US" sz="2400" b="1" i="1" smtClean="0">
                        <a:latin typeface="Cambria Math"/>
                      </a:rPr>
                      <m:t>à (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sz="24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𝒅</m:t>
                        </m:r>
                      </m:e>
                      <m:sub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  <m:r>
                          <a:rPr lang="en-US" sz="2400" b="1" i="1"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400" b="1" dirty="0" smtClean="0"/>
                  <a:t>)...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057400"/>
                <a:ext cx="6165855" cy="521297"/>
              </a:xfrm>
              <a:prstGeom prst="rect">
                <a:avLst/>
              </a:prstGeom>
              <a:blipFill rotWithShape="1">
                <a:blip r:embed="rId3"/>
                <a:stretch>
                  <a:fillRect t="-4706" r="-692" b="-1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14400" y="3048000"/>
                <a:ext cx="6262035" cy="521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(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𝑩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𝒅</m:t>
                        </m:r>
                      </m:e>
                      <m:sub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𝑩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2400" b="1" i="1" smtClean="0"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en-US" sz="2400" b="1" i="1" smtClean="0">
                        <a:latin typeface="Cambria Math"/>
                      </a:rPr>
                      <m:t>) </m:t>
                    </m:r>
                    <m:r>
                      <a:rPr lang="en-US" sz="2400" b="1" i="1" smtClean="0">
                        <a:latin typeface="Cambria Math"/>
                      </a:rPr>
                      <m:t>𝒗</m:t>
                    </m:r>
                    <m:r>
                      <a:rPr lang="en-US" sz="2400" b="1" i="1" smtClean="0">
                        <a:latin typeface="Cambria Math"/>
                      </a:rPr>
                      <m:t>à 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𝑩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2400" b="1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𝒅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𝑩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2400" b="1" i="1"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e>
                    </m:d>
                    <m:r>
                      <a:rPr lang="en-US" sz="2400" b="1" i="1" smtClean="0">
                        <a:latin typeface="Cambria Math"/>
                      </a:rPr>
                      <m:t> </m:t>
                    </m:r>
                    <m:r>
                      <a:rPr lang="en-US" sz="2400" b="1" i="1" smtClean="0">
                        <a:latin typeface="Cambria Math"/>
                      </a:rPr>
                      <m:t>𝒗</m:t>
                    </m:r>
                    <m:r>
                      <a:rPr lang="en-US" sz="2400" b="1" i="1" smtClean="0">
                        <a:latin typeface="Cambria Math"/>
                      </a:rPr>
                      <m:t>à (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𝑩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sz="24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𝒅</m:t>
                        </m:r>
                      </m:e>
                      <m:sub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𝑩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  <m:r>
                          <a:rPr lang="en-US" sz="2400" b="1" i="1"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400" b="1" dirty="0" smtClean="0"/>
                  <a:t>)...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048000"/>
                <a:ext cx="6262035" cy="521297"/>
              </a:xfrm>
              <a:prstGeom prst="rect">
                <a:avLst/>
              </a:prstGeom>
              <a:blipFill rotWithShape="1">
                <a:blip r:embed="rId4"/>
                <a:stretch>
                  <a:fillRect t="-4651" r="-584"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2" descr="data:image/jpeg;base64,/9j/4AAQSkZJRgABAQAAAQABAAD/2wCEAAkGBwgHBgkIBwgKCgkLDRYPDQwMDRsUFRAWIB0iIiAdHx8kKDQsJCYxJx8fLT0tMTU3Ojo6Iys/RD84QzQ5OjcBCgoKDQwNGg8PGjclHyU3Nzc3Nzc3Nzc3Nzc3Nzc3Nzc3Nzc3Nzc3Nzc3Nzc3Nzc3Nzc3Nzc3Nzc3Nzc3Nzc3N//AABEIAHIAswMBIgACEQEDEQH/xAAcAAEAAgMBAQEAAAAAAAAAAAAAAwQCBQYBBwj/xAA7EAACAQMDAgMFBQYFBQAAAAABAgMABBEFEiEGMRNBURQiYXGBBzJCkaEjQ1KxwdEVMzRi4SRykvDx/8QAGQEBAQEBAQEAAAAAAAAAAAAAAAECAwQF/8QAJREBAAMAAAUDBQEAAAAAAAAAAAECEQMFEiExBBNBQlJhobEy/9oADAMBAAIRAxEAPwD7VSlK87RSlKBUcs8UP+Y4X51BqN4LO33nl24VfjXMyXLyTGRyWYnPftXyOY80j0s+3SNt/HStOp1qzRP92RT9akrjlucduPka3Wk6j4rCCUkt+E1w9FzqONeKcWuTK24eeG3pSlfecilKUClKj8ZfF8LndjyFBJSlKBSlKBSlKBSlKBSlKBSlKBSleOAylT2IxQcB1z1NZWN34c1ygEXusu4Ag+eBXCXfXlo06CyW7lwefCiAz8MsR/Wtv190Np2l30F5YRyFLksWjkbcsbDGMZ59TWgtNMTeCUANeGOU8HiXnicTvMtdc+IX4es7yYjw9KmAP8c4z+grcxa9qZXfHpExIGfcuBn6cVrraxSMjAArf6WxG1PPIwK3PJ/R/b+09yz6NYvLJZW73EZjmaNTIhIJVscg4qeoI5xKm6FSwHHII5+tZPKVP3HPbsOK9cVyMRLSoklZ937Nh8xisg4/H7o+NXBn8+1UWBbUA23tgZ59PlipI2P+INz7vhgj481GwD36MASQcZ8uxFWIF6lBzyKVkKUpQKUpQKUpQKUpQKUpnFBi7bULYJwOwqA3Jz7sLsvqKgnV4vGYybVkfC9zgf8A2ovHkVfd8HjsNjVvpHnUemjV9JeFVHjKN8WfI+n5ZFfLDGY5CGBDKSCD3Br6xDM+8M0kIVTg4Bz6VzPUvT0FzLdX9verbv4Zco0fus4HHJ7Z861WcSXMjaB9M1s9E51G3GM4YNj5c1xsJ1e6UYkKAj8EXP5mu26YuF0uyjM1jIbiMN4twCC8gznzrco70sm8gBgwTfjcaqx6hCeCjAhRkKe31+oqna6u13I80cOwOuFWTvgeXHrV5faPA3G0jBypAC9s9+P61zzFYm/hJUIsjZbHJ+GTXv8AiEDLlVlIxkHGcjOP61GpmRtqwKruOW8Lvg+Q+Veq93gL7ImMHd7n6fWgylcrPIYi/vRIe+Mc1Iq7dQ7Dg53HHPHyqBnmO6SS2VfurtIKlueAOfKpSW9vTe0eQPI57A81FSNcymR/DERj25Ul+animDKu4qGPktRTASlSJCgGfujOa8TMeQkm4jzcdqmdhZlfw0ZsFio7Dzqv7a2QPZZ+fhR3Z0IdkI+RrFFjBJdVYYz7uadIlFxIyhkt3II8yBWUUruRuhZR65yK9UovuIuO+aKcIoHGTzTBL8uaVCsgjHvbjk+QzUqncMjP1GKkj2lKVAqOaQRRliOfKpKoC7tb63S5t7hJLYMwLpyCQcH+VWPJLOKYyTT5GVGAMeX51ngd8yYxjyqvG6M10HZUWQ4UnPoTn4etRAKquy3WDgeTA8+Y9ec/nW/Mox1e7ktEKRyAOQQCcZA4/XvXCf4jaRXU8d00skzMCdxyK6jUEileZGUN2DFhyeK+b65oupwrLrCOrWkUmzbyX2+bdsYBwP18q1EYjqU1GD93EPnUVxqjtIluhC+IcHHpXLQaiNmc+We9QW9xe3uvW0dlGZNrZfJGFX15rQ+n2Z8OID4Vs4xvZD7SF3rnO1jtJx/7mtLawyMYYmyhdgC2/IHzFdJGtsI0XxGACoBxngHIyfKs2VibJ0x+0OeA2AecZ4PPai2LgjEzjnJODkk4781AbY+M/isp8OTfKd2cqTntj09c1ibCSGSEGJHDLtK7sAttPJP5VkTGykVmImcRr54bIPoB6V48eMr7Q/BOfcbAGMY/Q14unSqHDsjNtwrZ88j+gr02cxhEYSIn8bb+XPPPp50FxHjN1HCnZBhvnjP9alYqrspQFQme3pVS0t54LhWbbzjJznsoB5+Yq9zvLDbnGO9RYUpbhv2LbBGGGRsbPBxjNereDgmFApAPL+uf7VY8CEdoYhzng17sjCcxRYA7ZoKy3JZkVIkXLlW78+7n0qW2nMyKfD2jIKn1Brx4gEISBAwyRyD7wHFQRxSKAbfeoZsMZEGRxnj4Z4+tUXd7DsG5/hoHOf3n/iKpeJcIh2icsYm+8n7zAxiprVp/aT4viFCn4hgA8f8ANQXwOPKvaxCqRycUrIpa0t0+kXiWCb7poWES7tuWI45PatXosMOj6JYaZM8ZligVX5+82PeI+ua30rbYmb4VWtLdGY3MgDO3bjsKtcjub8OE+0DqR9Fexh03YZZmZ5AwyCoGMfme/wAKisftLsbuWJtSt5LWRMDco3xnnz8x+RrtNV6a0fVWBv8AS7adgMB2XDAfAiuTuPsy0WdgbWa8s2LEYjkEigDtwwP6GsWi+7DpWaZkq2ra3BPczTWH/WRueGQ7tvyHBHzrq4bQRdPRx3OwwxQPLKxOS+VJPH15r5hqPQXUOn6iIdPiW6iLYS4jlWPA/wBwLZFZX+udWaNbvpuqLvh2hMyqHwBjs6n+dI4tvqg9uJ/zLV3FiWmleJWggZyyRhgdo8hk1uuiLRYZrydsk5VAW5rSDWo5V/aQlM+aHIrpukbY3enzXFvGsrGUggOUI4HY+tda8StvDnNLV8uu0ke0XpwwHg4b3vXP9q30KPbx+GDE28jJLfdOBnjzri+mtSht77w52cuxYMpPI8ua6XqvUk6f6ZvNZEBufZ0DCLxNu8ZA74OO/pVn8J4XJIJHSRhKheQMGUnjB5GD5+VWJgbhAdyRsuQPeyPKuQtuqby2vLG36m0J9LTUXCW10l0s8TSEZCtgAqTU3UPWFtoPVGm6JNbyye1hTc3CthbcOxVMjBzkj1FTDXTiKd8kSqfI8/LzxUg3wQTyS7XKqWxn0HauV606n1PpOOS4Tp8XmmIYx7SbxUJdjt27MZ745q0uuXsfS+qap1Loh0pbaFmWJbpZjImzuCvAJJxipK616faBZy6Do+pQWBMuovIpgL48HYrFs8dsgAf91R2H2hQXNrePJpoiuIHg8NDJxMjtGrMpx+EyDI+I9a1/Q+kaR1LpEupImoWs8hW3ntmkVjA0agZHujBcbSeOSBW9HQWlnTYbQyXreDeLdxzEqHVgqrt+7jaQg8v6VeyKFn9ocFxZ3cs2m+FJFbxzwjflZc7d6g47rvU49DWx0PqWbVbu23WVnDY3wlNufagZwqEgO6EDhtrfdJxxn4V7noTSoun2sHe6kT2iGVZHK70ZFVeOMcgYI88mrmmdIW1nNZ3kF/evHaGSS1tXMfhxeLncAdu4jk4y3FNgdHEqs4ypI77gxI/WojPGGYDwxg45zUpOSPCaTPnuzWPhyH945Prtzj5VFYCaPgDwvhyaspEOfEVfLsajhjlDgtMzAdwVxVmpMhSlKyKt+SsVTQDEEY/2j+VQ6iM2xb0I/tU8X+UnyH8q19IzqpFH7jOQVKs2AR3q3XhAIwe1SJGt1Q21pZvcSLGMr3I5J8gK+V6rqXjGVJCBIM554b4/Kvo/W0THp+WVM4gIdgP4R3/LOa+cdP2cGrdU2EbxpOm8vKrDIKAZ/tXSs9mZQ9FdILrmo3F/fW8zaasZjTw8r4khI5Bz+Hn866SDQtV0CGW2sLOa4toy0iPuXcR3wR6138VjbwEeChQL2VWIA+narCxgNkDn51nY3Wu783jXLiLXnv5YpEZ5jI8eCePMGvpHWdy959mWpOSsjG2HKZPG5cVD1tpVvF1LDdtbovjw54XuwY5z+YroOkZFlkkjHKBMHK7vP/irWvStrdTmep9csusLTQNC6e3Xlyt5BNPKsbBLZIx7zM2OK08ula91ta9Va7ps1mlleT+HD4wcylLchkMZHAya+xyYtRlUGGPZIx+uKrIyoAq+1rySFVOKsSy4HrLVm6g+x201AKfFlkthMoHKuJAG/UVf+1GS51K20LpbTmRbrVZ1ZzJkoIoxk7seROPyrtLaKKTIXxgowSrqADVswoWDkZYdm4zWepcfOekhqnT/ANompabrb27DWYBeQvaqViEie6QAec7Rn6V9FYlSBvP0Ws/DQ4yoJAwCRzWKwopBAIx2wTUmwp37brcHOQHAPJBHywDzVi2/0cQGD+zHyqPVDi1JJUDcM5OBip7X/TRAAAbRwO1PgYxx+8S6LkjGQa9MX8IXHxqalTRgi7fIfSs6UqBSlKDCVPEjZP4hikSlYkVsZVQOKzpV0KeVKVBx+u6pPcCSOGd4UGVwhxn51z/2cabNYdRTtbRGS2aIpJI37oHkY/KvoV1o+n3UplmtlLnuykrn54IzU9pZ21lF4VpCkKZzhBjJ9T61vqjMMT0pSsDjPtIxPa2dpHCWuHk3pKTgIB35+NWejIV02yaGU7pZG3NJ5fAVutZ0tNTgVfE8OSNt0b4zg/EVqU0jU4QFDQH4iQ/2rpGTXJR01KwhVkhRHO5lUAn1NZ1zUpSlApSlBS1TeIVKgFd3vDODny+Hr3qxagC2iAG0BRxnOK9lgimAEqBwPI1kiqihVACgYAHlV+BlSlKgUpSgUpSgUpSgUpSgUpSgUpSgV6O9KVYHg7UpSoFKUoFKUoFKUoFKUoFKUoFKUo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5" descr="data:image/jpeg;base64,/9j/4AAQSkZJRgABAQAAAQABAAD/2wCEAAkGBwgHBgkIBwgKCgkLDRYPDQwMDRsUFRAWIB0iIiAdHx8kKDQsJCYxJx8fLT0tMTU3Ojo6Iys/RD84QzQ5OjcBCgoKDQwNGg8PGjclHyU3Nzc3Nzc3Nzc3Nzc3Nzc3Nzc3Nzc3Nzc3Nzc3Nzc3Nzc3Nzc3Nzc3Nzc3Nzc3Nzc3N//AABEIAHIAswMBIgACEQEDEQH/xAAcAAEAAgMBAQEAAAAAAAAAAAAAAwQCBQYBBwj/xAA7EAACAQMDAgMFBQYFBQAAAAABAgMABBEFEiEGMRNBURQiYXGBBzJCkaEjQ1KxwdEVMzRi4SRykvDx/8QAGQEBAQEBAQEAAAAAAAAAAAAAAAECAwQF/8QAJREBAAMAAAUDBQEAAAAAAAAAAAECEQMFEiExBBNBQlJhobEy/9oADAMBAAIRAxEAPwD7VSlK87RSlKBUcs8UP+Y4X51BqN4LO33nl24VfjXMyXLyTGRyWYnPftXyOY80j0s+3SNt/HStOp1qzRP92RT9akrjlucduPka3Wk6j4rCCUkt+E1w9FzqONeKcWuTK24eeG3pSlfecilKUClKj8ZfF8LndjyFBJSlKBSlKBSlKBSlKBSlKBSlKBSleOAylT2IxQcB1z1NZWN34c1ygEXusu4Ag+eBXCXfXlo06CyW7lwefCiAz8MsR/Wtv190Np2l30F5YRyFLksWjkbcsbDGMZ59TWgtNMTeCUANeGOU8HiXnicTvMtdc+IX4es7yYjw9KmAP8c4z+grcxa9qZXfHpExIGfcuBn6cVrraxSMjAArf6WxG1PPIwK3PJ/R/b+09yz6NYvLJZW73EZjmaNTIhIJVscg4qeoI5xKm6FSwHHII5+tZPKVP3HPbsOK9cVyMRLSoklZ937Nh8xisg4/H7o+NXBn8+1UWBbUA23tgZ59PlipI2P+INz7vhgj481GwD36MASQcZ8uxFWIF6lBzyKVkKUpQKUpQKUpQKUpQKUpnFBi7bULYJwOwqA3Jz7sLsvqKgnV4vGYybVkfC9zgf8A2ovHkVfd8HjsNjVvpHnUemjV9JeFVHjKN8WfI+n5ZFfLDGY5CGBDKSCD3Br6xDM+8M0kIVTg4Bz6VzPUvT0FzLdX9verbv4Zco0fus4HHJ7Z861WcSXMjaB9M1s9E51G3GM4YNj5c1xsJ1e6UYkKAj8EXP5mu26YuF0uyjM1jIbiMN4twCC8gznzrco70sm8gBgwTfjcaqx6hCeCjAhRkKe31+oqna6u13I80cOwOuFWTvgeXHrV5faPA3G0jBypAC9s9+P61zzFYm/hJUIsjZbHJ+GTXv8AiEDLlVlIxkHGcjOP61GpmRtqwKruOW8Lvg+Q+Veq93gL7ImMHd7n6fWgylcrPIYi/vRIe+Mc1Iq7dQ7Dg53HHPHyqBnmO6SS2VfurtIKlueAOfKpSW9vTe0eQPI57A81FSNcymR/DERj25Ul+animDKu4qGPktRTASlSJCgGfujOa8TMeQkm4jzcdqmdhZlfw0ZsFio7Dzqv7a2QPZZ+fhR3Z0IdkI+RrFFjBJdVYYz7uadIlFxIyhkt3II8yBWUUruRuhZR65yK9UovuIuO+aKcIoHGTzTBL8uaVCsgjHvbjk+QzUqncMjP1GKkj2lKVAqOaQRRliOfKpKoC7tb63S5t7hJLYMwLpyCQcH+VWPJLOKYyTT5GVGAMeX51ngd8yYxjyqvG6M10HZUWQ4UnPoTn4etRAKquy3WDgeTA8+Y9ec/nW/Mox1e7ktEKRyAOQQCcZA4/XvXCf4jaRXU8d00skzMCdxyK6jUEileZGUN2DFhyeK+b65oupwrLrCOrWkUmzbyX2+bdsYBwP18q1EYjqU1GD93EPnUVxqjtIluhC+IcHHpXLQaiNmc+We9QW9xe3uvW0dlGZNrZfJGFX15rQ+n2Z8OID4Vs4xvZD7SF3rnO1jtJx/7mtLawyMYYmyhdgC2/IHzFdJGtsI0XxGACoBxngHIyfKs2VibJ0x+0OeA2AecZ4PPai2LgjEzjnJODkk4781AbY+M/isp8OTfKd2cqTntj09c1ibCSGSEGJHDLtK7sAttPJP5VkTGykVmImcRr54bIPoB6V48eMr7Q/BOfcbAGMY/Q14unSqHDsjNtwrZ88j+gr02cxhEYSIn8bb+XPPPp50FxHjN1HCnZBhvnjP9alYqrspQFQme3pVS0t54LhWbbzjJznsoB5+Yq9zvLDbnGO9RYUpbhv2LbBGGGRsbPBxjNereDgmFApAPL+uf7VY8CEdoYhzng17sjCcxRYA7ZoKy3JZkVIkXLlW78+7n0qW2nMyKfD2jIKn1Brx4gEISBAwyRyD7wHFQRxSKAbfeoZsMZEGRxnj4Z4+tUXd7DsG5/hoHOf3n/iKpeJcIh2icsYm+8n7zAxiprVp/aT4viFCn4hgA8f8ANQXwOPKvaxCqRycUrIpa0t0+kXiWCb7poWES7tuWI45PatXosMOj6JYaZM8ZligVX5+82PeI+ua30rbYmb4VWtLdGY3MgDO3bjsKtcjub8OE+0DqR9Fexh03YZZmZ5AwyCoGMfme/wAKisftLsbuWJtSt5LWRMDco3xnnz8x+RrtNV6a0fVWBv8AS7adgMB2XDAfAiuTuPsy0WdgbWa8s2LEYjkEigDtwwP6GsWi+7DpWaZkq2ra3BPczTWH/WRueGQ7tvyHBHzrq4bQRdPRx3OwwxQPLKxOS+VJPH15r5hqPQXUOn6iIdPiW6iLYS4jlWPA/wBwLZFZX+udWaNbvpuqLvh2hMyqHwBjs6n+dI4tvqg9uJ/zLV3FiWmleJWggZyyRhgdo8hk1uuiLRYZrydsk5VAW5rSDWo5V/aQlM+aHIrpukbY3enzXFvGsrGUggOUI4HY+tda8StvDnNLV8uu0ke0XpwwHg4b3vXP9q30KPbx+GDE28jJLfdOBnjzri+mtSht77w52cuxYMpPI8ua6XqvUk6f6ZvNZEBufZ0DCLxNu8ZA74OO/pVn8J4XJIJHSRhKheQMGUnjB5GD5+VWJgbhAdyRsuQPeyPKuQtuqby2vLG36m0J9LTUXCW10l0s8TSEZCtgAqTU3UPWFtoPVGm6JNbyye1hTc3CthbcOxVMjBzkj1FTDXTiKd8kSqfI8/LzxUg3wQTyS7XKqWxn0HauV606n1PpOOS4Tp8XmmIYx7SbxUJdjt27MZ745q0uuXsfS+qap1Loh0pbaFmWJbpZjImzuCvAJJxipK616faBZy6Do+pQWBMuovIpgL48HYrFs8dsgAf91R2H2hQXNrePJpoiuIHg8NDJxMjtGrMpx+EyDI+I9a1/Q+kaR1LpEupImoWs8hW3ntmkVjA0agZHujBcbSeOSBW9HQWlnTYbQyXreDeLdxzEqHVgqrt+7jaQg8v6VeyKFn9ocFxZ3cs2m+FJFbxzwjflZc7d6g47rvU49DWx0PqWbVbu23WVnDY3wlNufagZwqEgO6EDhtrfdJxxn4V7noTSoun2sHe6kT2iGVZHK70ZFVeOMcgYI88mrmmdIW1nNZ3kF/evHaGSS1tXMfhxeLncAdu4jk4y3FNgdHEqs4ypI77gxI/WojPGGYDwxg45zUpOSPCaTPnuzWPhyH945Prtzj5VFYCaPgDwvhyaspEOfEVfLsajhjlDgtMzAdwVxVmpMhSlKyKt+SsVTQDEEY/2j+VQ6iM2xb0I/tU8X+UnyH8q19IzqpFH7jOQVKs2AR3q3XhAIwe1SJGt1Q21pZvcSLGMr3I5J8gK+V6rqXjGVJCBIM554b4/Kvo/W0THp+WVM4gIdgP4R3/LOa+cdP2cGrdU2EbxpOm8vKrDIKAZ/tXSs9mZQ9FdILrmo3F/fW8zaasZjTw8r4khI5Bz+Hn866SDQtV0CGW2sLOa4toy0iPuXcR3wR6138VjbwEeChQL2VWIA+narCxgNkDn51nY3Wu783jXLiLXnv5YpEZ5jI8eCePMGvpHWdy959mWpOSsjG2HKZPG5cVD1tpVvF1LDdtbovjw54XuwY5z+YroOkZFlkkjHKBMHK7vP/irWvStrdTmep9csusLTQNC6e3Xlyt5BNPKsbBLZIx7zM2OK08ula91ta9Va7ps1mlleT+HD4wcylLchkMZHAya+xyYtRlUGGPZIx+uKrIyoAq+1rySFVOKsSy4HrLVm6g+x201AKfFlkthMoHKuJAG/UVf+1GS51K20LpbTmRbrVZ1ZzJkoIoxk7seROPyrtLaKKTIXxgowSrqADVswoWDkZYdm4zWepcfOekhqnT/ANompabrb27DWYBeQvaqViEie6QAec7Rn6V9FYlSBvP0Ws/DQ4yoJAwCRzWKwopBAIx2wTUmwp37brcHOQHAPJBHywDzVi2/0cQGD+zHyqPVDi1JJUDcM5OBip7X/TRAAAbRwO1PgYxx+8S6LkjGQa9MX8IXHxqalTRgi7fIfSs6UqBSlKDCVPEjZP4hikSlYkVsZVQOKzpV0KeVKVBx+u6pPcCSOGd4UGVwhxn51z/2cabNYdRTtbRGS2aIpJI37oHkY/KvoV1o+n3UplmtlLnuykrn54IzU9pZ21lF4VpCkKZzhBjJ9T61vqjMMT0pSsDjPtIxPa2dpHCWuHk3pKTgIB35+NWejIV02yaGU7pZG3NJ5fAVutZ0tNTgVfE8OSNt0b4zg/EVqU0jU4QFDQH4iQ/2rpGTXJR01KwhVkhRHO5lUAn1NZ1zUpSlApSlBS1TeIVKgFd3vDODny+Hr3qxagC2iAG0BRxnOK9lgimAEqBwPI1kiqihVACgYAHlV+BlSlKgUpSgUpSgUpSgUpSgUpSgUpSgV6O9KVYHg7UpSoFKUoFKUoFKUoFKUoFKUoFKUo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7048" name="Picture 8" descr="http://st.depositphotos.com/1008768/3421/i/950/depositphotos_34210761-data-mining-ic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948" y="3810000"/>
            <a:ext cx="2702852" cy="270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32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034720"/>
              </p:ext>
            </p:extLst>
          </p:nvPr>
        </p:nvGraphicFramePr>
        <p:xfrm>
          <a:off x="152400" y="228600"/>
          <a:ext cx="4152900" cy="27736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9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117209"/>
              </p:ext>
            </p:extLst>
          </p:nvPr>
        </p:nvGraphicFramePr>
        <p:xfrm>
          <a:off x="4724400" y="396240"/>
          <a:ext cx="4267200" cy="24384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{(A=1),(B=2),(C=1),(D=3),(E=2)}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{(A=1),(B=3),(C=2),(D=1),(E=2)}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{(A=1),(B=3),(C=2),(D=3),(E=1)}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{(A=2),(B=3),(C=2),(D=2),(E=2)}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{(A=3),(B=1),(C=1),(D=3),(E=1)} 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US" sz="2000" b="1" baseline="-25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{(A=2),(B=3),(C=2),(D=1),(E=2)}</a:t>
                      </a:r>
                      <a:endParaRPr lang="en-US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Right Arrow 1"/>
          <p:cNvSpPr/>
          <p:nvPr/>
        </p:nvSpPr>
        <p:spPr>
          <a:xfrm>
            <a:off x="4396740" y="1344930"/>
            <a:ext cx="228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1940" y="3144405"/>
            <a:ext cx="4114800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 smtClean="0"/>
              <a:t>Luật</a:t>
            </a:r>
            <a:r>
              <a:rPr lang="en-US" sz="2000" b="1" dirty="0" smtClean="0"/>
              <a:t> {(A=1),(B=3)}→{(C=2)}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s</a:t>
            </a:r>
            <a:r>
              <a:rPr lang="en-US" sz="2000" b="1" dirty="0" smtClean="0"/>
              <a:t>up = 2/6 = 33.3%</a:t>
            </a:r>
          </a:p>
          <a:p>
            <a:pPr>
              <a:lnSpc>
                <a:spcPct val="150000"/>
              </a:lnSpc>
            </a:pPr>
            <a:r>
              <a:rPr lang="en-US" sz="2000" b="1" dirty="0" err="1"/>
              <a:t>c</a:t>
            </a:r>
            <a:r>
              <a:rPr lang="en-US" sz="2000" b="1" dirty="0" err="1" smtClean="0"/>
              <a:t>onf</a:t>
            </a:r>
            <a:r>
              <a:rPr lang="en-US" sz="2000" b="1" dirty="0" smtClean="0"/>
              <a:t> = 2/2 = 100%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4614208"/>
            <a:ext cx="59740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 smtClean="0"/>
              <a:t>Luật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này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thể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biểu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diễn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dưới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dạng</a:t>
            </a:r>
            <a:r>
              <a:rPr lang="en-US" sz="2000" b="1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(A=1)^(B=3)→(C=2)</a:t>
            </a:r>
          </a:p>
          <a:p>
            <a:pPr>
              <a:lnSpc>
                <a:spcPct val="150000"/>
              </a:lnSpc>
            </a:pPr>
            <a:r>
              <a:rPr lang="en-US" sz="2000" b="1" dirty="0" err="1" smtClean="0"/>
              <a:t>Hoặc</a:t>
            </a:r>
            <a:r>
              <a:rPr lang="en-US" sz="2000" b="1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000" b="1" dirty="0" err="1" smtClean="0">
                <a:solidFill>
                  <a:srgbClr val="FF0000"/>
                </a:solidFill>
              </a:rPr>
              <a:t>Nếu</a:t>
            </a:r>
            <a:r>
              <a:rPr lang="en-US" sz="2000" b="1" dirty="0" smtClean="0">
                <a:solidFill>
                  <a:srgbClr val="FF0000"/>
                </a:solidFill>
              </a:rPr>
              <a:t> A = 1 </a:t>
            </a:r>
            <a:r>
              <a:rPr lang="en-US" sz="2000" b="1" dirty="0" err="1" smtClean="0">
                <a:solidFill>
                  <a:srgbClr val="FF0000"/>
                </a:solidFill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</a:rPr>
              <a:t> B = 3 </a:t>
            </a:r>
            <a:r>
              <a:rPr lang="en-US" sz="2000" b="1" dirty="0" err="1" smtClean="0">
                <a:solidFill>
                  <a:srgbClr val="FF0000"/>
                </a:solidFill>
              </a:rPr>
              <a:t>thì</a:t>
            </a:r>
            <a:r>
              <a:rPr lang="en-US" sz="2000" b="1" dirty="0" smtClean="0">
                <a:solidFill>
                  <a:srgbClr val="FF0000"/>
                </a:solidFill>
              </a:rPr>
              <a:t> C = 2 </a:t>
            </a:r>
            <a:r>
              <a:rPr lang="en-US" sz="2000" b="1" dirty="0" err="1" smtClean="0">
                <a:solidFill>
                  <a:srgbClr val="FF0000"/>
                </a:solidFill>
              </a:rPr>
              <a:t>với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xác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suất</a:t>
            </a:r>
            <a:r>
              <a:rPr lang="en-US" sz="2000" b="1" dirty="0" smtClean="0">
                <a:solidFill>
                  <a:srgbClr val="FF0000"/>
                </a:solidFill>
              </a:rPr>
              <a:t> 100%</a:t>
            </a:r>
          </a:p>
        </p:txBody>
      </p:sp>
      <p:pic>
        <p:nvPicPr>
          <p:cNvPr id="88066" name="Picture 2" descr="http://www.quadrus.com/wp-content/uploads/2011/11/BI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38399"/>
            <a:ext cx="41148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03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02" y="137418"/>
            <a:ext cx="4166968" cy="367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3790950"/>
            <a:ext cx="90932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 smtClean="0"/>
              <a:t>Luật</a:t>
            </a:r>
            <a:r>
              <a:rPr lang="en-US" sz="2000" b="1" dirty="0" smtClean="0"/>
              <a:t> {(outlook=sunny),(temperature=hot)}→{(play=no)}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s</a:t>
            </a:r>
            <a:r>
              <a:rPr lang="en-US" sz="2000" b="1" dirty="0" smtClean="0"/>
              <a:t>up = 2/14 = 14.3%</a:t>
            </a:r>
          </a:p>
          <a:p>
            <a:pPr>
              <a:lnSpc>
                <a:spcPct val="150000"/>
              </a:lnSpc>
            </a:pPr>
            <a:r>
              <a:rPr lang="en-US" sz="2000" b="1" dirty="0" err="1"/>
              <a:t>c</a:t>
            </a:r>
            <a:r>
              <a:rPr lang="en-US" sz="2000" b="1" dirty="0" err="1" smtClean="0"/>
              <a:t>onf</a:t>
            </a:r>
            <a:r>
              <a:rPr lang="en-US" sz="2000" b="1" dirty="0" smtClean="0"/>
              <a:t> = 2/2 = 100%</a:t>
            </a:r>
          </a:p>
          <a:p>
            <a:pPr>
              <a:lnSpc>
                <a:spcPct val="150000"/>
              </a:lnSpc>
            </a:pPr>
            <a:r>
              <a:rPr lang="en-US" sz="2000" b="1" dirty="0" err="1" smtClean="0"/>
              <a:t>Luật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này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thể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biểu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diễn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dưới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dạng</a:t>
            </a:r>
            <a:r>
              <a:rPr lang="en-US" sz="2000" b="1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(outlook=sunny)^(temperature=hot)→(play=no)</a:t>
            </a:r>
          </a:p>
          <a:p>
            <a:pPr>
              <a:lnSpc>
                <a:spcPct val="150000"/>
              </a:lnSpc>
            </a:pPr>
            <a:r>
              <a:rPr lang="en-US" sz="2000" b="1" dirty="0" err="1" smtClean="0">
                <a:solidFill>
                  <a:srgbClr val="FF0000"/>
                </a:solidFill>
              </a:rPr>
              <a:t>Nếu</a:t>
            </a:r>
            <a:r>
              <a:rPr lang="en-US" sz="2000" b="1" dirty="0" smtClean="0">
                <a:solidFill>
                  <a:srgbClr val="FF0000"/>
                </a:solidFill>
              </a:rPr>
              <a:t> outlook = sunny </a:t>
            </a:r>
            <a:r>
              <a:rPr lang="en-US" sz="2000" b="1" dirty="0" err="1" smtClean="0">
                <a:solidFill>
                  <a:srgbClr val="FF0000"/>
                </a:solidFill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temparature</a:t>
            </a:r>
            <a:r>
              <a:rPr lang="en-US" sz="2000" b="1" dirty="0" smtClean="0">
                <a:solidFill>
                  <a:srgbClr val="FF0000"/>
                </a:solidFill>
              </a:rPr>
              <a:t> = hot </a:t>
            </a:r>
            <a:r>
              <a:rPr lang="en-US" sz="2000" b="1" dirty="0" err="1" smtClean="0">
                <a:solidFill>
                  <a:srgbClr val="FF0000"/>
                </a:solidFill>
              </a:rPr>
              <a:t>thì</a:t>
            </a:r>
            <a:r>
              <a:rPr lang="en-US" sz="2000" b="1" dirty="0" smtClean="0">
                <a:solidFill>
                  <a:srgbClr val="FF0000"/>
                </a:solidFill>
              </a:rPr>
              <a:t> play = no </a:t>
            </a:r>
            <a:r>
              <a:rPr lang="en-US" sz="2000" b="1" dirty="0" err="1" smtClean="0">
                <a:solidFill>
                  <a:srgbClr val="FF0000"/>
                </a:solidFill>
              </a:rPr>
              <a:t>với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xác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suất</a:t>
            </a:r>
            <a:r>
              <a:rPr lang="en-US" sz="2000" b="1" dirty="0" smtClean="0">
                <a:solidFill>
                  <a:srgbClr val="FF0000"/>
                </a:solidFill>
              </a:rPr>
              <a:t> 100%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86020" name="Picture 4" descr="https://simulatingcomplexity.files.wordpress.com/2014/07/dataminingtechniques-homep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"/>
            <a:ext cx="3276600" cy="325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38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6400800" cy="441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3370" y="1476465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Khởi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động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phần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mềm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Weka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chọn</a:t>
            </a:r>
            <a:r>
              <a:rPr lang="en-US" sz="2000" b="1" dirty="0" smtClean="0"/>
              <a:t> Explorer: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5715000" y="3200400"/>
            <a:ext cx="1981200" cy="762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188893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.6.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KHAI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THÁC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LUẬT KẾT HỢP VỚI </a:t>
            </a:r>
          </a:p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PHẦN MỀM WEKA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1853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"/>
            <a:ext cx="8077200" cy="22860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 2" pitchFamily="18" charset="2"/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.1.3.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Luật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kết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(Association Rule)</a:t>
            </a:r>
          </a:p>
          <a:p>
            <a:pPr marL="273600" algn="just">
              <a:spcBef>
                <a:spcPts val="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Cho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mục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X, Y ⊆ I, X ∩ Y = ϕ.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Luật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kết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hiệu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X → Y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mối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ràng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buộc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mục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mục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X,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nghĩa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X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xuất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sở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giao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dịch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kéo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xuất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tỷ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lệ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đấy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273600" algn="just">
              <a:spcBef>
                <a:spcPts val="0"/>
              </a:spcBef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Luật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kết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đặc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trưng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bởi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273600" algn="just">
              <a:spcBef>
                <a:spcPts val="0"/>
              </a:spcBef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algn="just">
              <a:spcBef>
                <a:spcPts val="0"/>
              </a:spcBef>
              <a:buNone/>
            </a:pP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marL="0" algn="just">
              <a:spcBef>
                <a:spcPts val="0"/>
              </a:spcBef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2325469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 err="1"/>
              <a:t>Độ</a:t>
            </a:r>
            <a:r>
              <a:rPr lang="en-US" i="1" dirty="0"/>
              <a:t> </a:t>
            </a:r>
            <a:r>
              <a:rPr lang="en-US" i="1" dirty="0" err="1"/>
              <a:t>hỗ</a:t>
            </a:r>
            <a:r>
              <a:rPr lang="en-US" i="1" dirty="0"/>
              <a:t> </a:t>
            </a:r>
            <a:r>
              <a:rPr lang="en-US" i="1" dirty="0" err="1"/>
              <a:t>trợ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luật</a:t>
            </a:r>
            <a:r>
              <a:rPr lang="en-US" dirty="0"/>
              <a:t>: 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tỷ</a:t>
            </a:r>
            <a:r>
              <a:rPr lang="en-US" dirty="0"/>
              <a:t> </a:t>
            </a:r>
            <a:r>
              <a:rPr lang="en-US" dirty="0" err="1"/>
              <a:t>lệ</a:t>
            </a:r>
            <a:r>
              <a:rPr lang="en-US" dirty="0"/>
              <a:t> </a:t>
            </a:r>
            <a:r>
              <a:rPr lang="en-US" dirty="0" smtClean="0"/>
              <a:t>(hay </a:t>
            </a:r>
            <a:r>
              <a:rPr lang="en-US" dirty="0" err="1" smtClean="0"/>
              <a:t>xác</a:t>
            </a:r>
            <a:r>
              <a:rPr lang="en-US" dirty="0" smtClean="0"/>
              <a:t> </a:t>
            </a:r>
            <a:r>
              <a:rPr lang="en-US" dirty="0" err="1" smtClean="0"/>
              <a:t>suất</a:t>
            </a:r>
            <a:r>
              <a:rPr lang="en-US" dirty="0" smtClean="0"/>
              <a:t>)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X </a:t>
            </a:r>
            <a:r>
              <a:rPr lang="en-US" dirty="0" err="1"/>
              <a:t>và</a:t>
            </a:r>
            <a:r>
              <a:rPr lang="en-US" dirty="0"/>
              <a:t> Y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dịch</a:t>
            </a:r>
            <a:r>
              <a:rPr lang="en-US" dirty="0"/>
              <a:t>.</a:t>
            </a: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1201" name="Object 1"/>
          <p:cNvGraphicFramePr>
            <a:graphicFrameLocks noChangeAspect="1"/>
          </p:cNvGraphicFramePr>
          <p:nvPr/>
        </p:nvGraphicFramePr>
        <p:xfrm>
          <a:off x="2433484" y="2971800"/>
          <a:ext cx="4424516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2" name="Equation" r:id="rId3" imgW="2438400" imgH="419100" progId="Equation.DSMT4">
                  <p:embed/>
                </p:oleObj>
              </mc:Choice>
              <mc:Fallback>
                <p:oleObj name="Equation" r:id="rId3" imgW="2438400" imgH="4191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484" y="2971800"/>
                        <a:ext cx="4424516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838200" y="3697069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/>
              <a:t>Độ</a:t>
            </a:r>
            <a:r>
              <a:rPr lang="en-US" i="1" dirty="0"/>
              <a:t> tin </a:t>
            </a:r>
            <a:r>
              <a:rPr lang="en-US" i="1" dirty="0" err="1"/>
              <a:t>cậy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luật</a:t>
            </a:r>
            <a:r>
              <a:rPr lang="en-US" dirty="0"/>
              <a:t>: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tỷ</a:t>
            </a:r>
            <a:r>
              <a:rPr lang="en-US" dirty="0"/>
              <a:t> </a:t>
            </a:r>
            <a:r>
              <a:rPr lang="en-US" dirty="0" err="1"/>
              <a:t>lệ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dịch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X </a:t>
            </a:r>
            <a:r>
              <a:rPr lang="en-US" dirty="0" err="1"/>
              <a:t>và</a:t>
            </a:r>
            <a:r>
              <a:rPr lang="en-US" dirty="0"/>
              <a:t> Y so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dịch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smtClean="0"/>
              <a:t>X.</a:t>
            </a:r>
            <a:endParaRPr lang="en-US" dirty="0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2438400" y="4495800"/>
          <a:ext cx="472965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3" name="Equation" r:id="rId5" imgW="2603160" imgH="419040" progId="Equation.DSMT4">
                  <p:embed/>
                </p:oleObj>
              </mc:Choice>
              <mc:Fallback>
                <p:oleObj name="Equation" r:id="rId5" imgW="2603160" imgH="419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495800"/>
                        <a:ext cx="472965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838200" y="5525869"/>
            <a:ext cx="655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Trong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đó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:  	C(X ∪ Y):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Số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giao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dịch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có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chứa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cả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X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và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		C(X):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Số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giao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dịch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có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chứa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X.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6" y="628650"/>
            <a:ext cx="7629525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71800" y="104656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Chọn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tập</a:t>
            </a:r>
            <a:r>
              <a:rPr lang="en-US" b="1" dirty="0" smtClean="0">
                <a:solidFill>
                  <a:srgbClr val="FF0000"/>
                </a:solidFill>
              </a:rPr>
              <a:t> tin </a:t>
            </a:r>
            <a:r>
              <a:rPr lang="en-US" b="1" dirty="0" err="1" smtClean="0">
                <a:solidFill>
                  <a:srgbClr val="FF0000"/>
                </a:solidFill>
              </a:rPr>
              <a:t>dữ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liệu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sử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dụng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524000" y="473988"/>
            <a:ext cx="1905000" cy="8976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76300" y="1219200"/>
            <a:ext cx="1104900" cy="3048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6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804862"/>
            <a:ext cx="573405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4166968" cy="367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3886200" y="228600"/>
            <a:ext cx="914400" cy="21717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86200" y="2400299"/>
            <a:ext cx="914400" cy="15008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24600" y="3901182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Dữ</a:t>
            </a:r>
            <a:r>
              <a:rPr lang="en-US" b="1" dirty="0" smtClean="0"/>
              <a:t> </a:t>
            </a:r>
            <a:r>
              <a:rPr lang="en-US" b="1" dirty="0" err="1" smtClean="0"/>
              <a:t>liệu</a:t>
            </a:r>
            <a:r>
              <a:rPr lang="en-US" b="1" dirty="0" smtClean="0"/>
              <a:t> </a:t>
            </a:r>
            <a:r>
              <a:rPr lang="en-US" b="1" dirty="0" err="1" smtClean="0"/>
              <a:t>cần</a:t>
            </a:r>
            <a:r>
              <a:rPr lang="en-US" b="1" dirty="0" smtClean="0"/>
              <a:t> </a:t>
            </a:r>
            <a:r>
              <a:rPr lang="en-US" b="1" dirty="0" err="1" smtClean="0"/>
              <a:t>KHAI</a:t>
            </a:r>
            <a:r>
              <a:rPr lang="en-US" b="1" dirty="0" smtClean="0"/>
              <a:t> </a:t>
            </a:r>
            <a:r>
              <a:rPr lang="en-US" b="1" dirty="0" err="1" smtClean="0"/>
              <a:t>THÁC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4876800" y="4270514"/>
            <a:ext cx="838200" cy="3048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1940" y="5387340"/>
            <a:ext cx="866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/>
              <a:t>Lưu</a:t>
            </a:r>
            <a:r>
              <a:rPr lang="en-US" b="1" i="1" dirty="0" smtClean="0"/>
              <a:t> ý: </a:t>
            </a:r>
            <a:r>
              <a:rPr lang="en-US" b="1" i="1" dirty="0" err="1" smtClean="0"/>
              <a:t>Weka</a:t>
            </a:r>
            <a:r>
              <a:rPr lang="en-US" b="1" i="1" dirty="0" smtClean="0"/>
              <a:t> </a:t>
            </a:r>
            <a:r>
              <a:rPr lang="en-US" b="1" i="1" dirty="0" err="1" smtClean="0"/>
              <a:t>chỉ</a:t>
            </a:r>
            <a:r>
              <a:rPr lang="en-US" b="1" i="1" dirty="0" smtClean="0"/>
              <a:t> </a:t>
            </a:r>
            <a:r>
              <a:rPr lang="en-US" b="1" i="1" dirty="0" err="1" smtClean="0"/>
              <a:t>làm</a:t>
            </a:r>
            <a:r>
              <a:rPr lang="en-US" b="1" i="1" dirty="0" smtClean="0"/>
              <a:t> </a:t>
            </a:r>
            <a:r>
              <a:rPr lang="en-US" b="1" i="1" dirty="0" err="1" smtClean="0"/>
              <a:t>việc</a:t>
            </a:r>
            <a:r>
              <a:rPr lang="en-US" b="1" i="1" dirty="0" smtClean="0"/>
              <a:t> </a:t>
            </a:r>
            <a:r>
              <a:rPr lang="en-US" b="1" i="1" dirty="0" err="1" smtClean="0"/>
              <a:t>tốt</a:t>
            </a:r>
            <a:r>
              <a:rPr lang="en-US" b="1" i="1" dirty="0" smtClean="0"/>
              <a:t> </a:t>
            </a:r>
            <a:r>
              <a:rPr lang="en-US" b="1" i="1" dirty="0" err="1" smtClean="0"/>
              <a:t>với</a:t>
            </a:r>
            <a:r>
              <a:rPr lang="en-US" b="1" i="1" dirty="0" smtClean="0"/>
              <a:t> </a:t>
            </a:r>
            <a:r>
              <a:rPr lang="en-US" b="1" i="1" dirty="0" err="1" smtClean="0"/>
              <a:t>dữ</a:t>
            </a:r>
            <a:r>
              <a:rPr lang="en-US" b="1" i="1" dirty="0" smtClean="0"/>
              <a:t> </a:t>
            </a:r>
            <a:r>
              <a:rPr lang="en-US" b="1" i="1" dirty="0" err="1" smtClean="0"/>
              <a:t>liệu</a:t>
            </a:r>
            <a:r>
              <a:rPr lang="en-US" b="1" i="1" dirty="0" smtClean="0"/>
              <a:t> </a:t>
            </a:r>
            <a:r>
              <a:rPr lang="en-US" b="1" i="1" dirty="0" err="1" smtClean="0"/>
              <a:t>được</a:t>
            </a:r>
            <a:r>
              <a:rPr lang="en-US" b="1" i="1" dirty="0" smtClean="0"/>
              <a:t> </a:t>
            </a:r>
            <a:r>
              <a:rPr lang="en-US" b="1" i="1" dirty="0" err="1" smtClean="0"/>
              <a:t>biểu</a:t>
            </a:r>
            <a:r>
              <a:rPr lang="en-US" b="1" i="1" dirty="0" smtClean="0"/>
              <a:t> </a:t>
            </a:r>
            <a:r>
              <a:rPr lang="en-US" b="1" i="1" dirty="0" err="1" smtClean="0"/>
              <a:t>diễn</a:t>
            </a:r>
            <a:r>
              <a:rPr lang="en-US" b="1" i="1" dirty="0" smtClean="0"/>
              <a:t> ở </a:t>
            </a:r>
            <a:r>
              <a:rPr lang="en-US" b="1" i="1" dirty="0" err="1" smtClean="0"/>
              <a:t>dạng</a:t>
            </a:r>
            <a:r>
              <a:rPr lang="en-US" b="1" i="1" dirty="0" smtClean="0"/>
              <a:t> ma </a:t>
            </a:r>
            <a:r>
              <a:rPr lang="en-US" b="1" i="1" dirty="0" err="1" smtClean="0"/>
              <a:t>trận</a:t>
            </a:r>
            <a:r>
              <a:rPr lang="en-US" b="1" i="1" dirty="0" smtClean="0"/>
              <a:t> </a:t>
            </a:r>
            <a:r>
              <a:rPr lang="en-US" b="1" i="1" dirty="0" err="1" smtClean="0"/>
              <a:t>giá</a:t>
            </a:r>
            <a:r>
              <a:rPr lang="en-US" b="1" i="1" dirty="0" smtClean="0"/>
              <a:t> </a:t>
            </a:r>
            <a:r>
              <a:rPr lang="en-US" b="1" i="1" dirty="0" err="1" smtClean="0"/>
              <a:t>trị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69332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91" y="1089868"/>
            <a:ext cx="6861018" cy="51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76600" y="1359604"/>
            <a:ext cx="609600" cy="2286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24506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Chọn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KHAI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THÁC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luật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kết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hợp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619500" y="461992"/>
            <a:ext cx="1905000" cy="8976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080260" y="1687830"/>
            <a:ext cx="609600" cy="2286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0891" y="222721"/>
            <a:ext cx="2973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Chọn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thuật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toán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KHAI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THÁC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</a:rPr>
              <a:t>mặc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định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Apriori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>
            <a:endCxn id="12" idx="0"/>
          </p:cNvCxnSpPr>
          <p:nvPr/>
        </p:nvCxnSpPr>
        <p:spPr>
          <a:xfrm>
            <a:off x="1447800" y="869052"/>
            <a:ext cx="937260" cy="8187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76800" y="3669134"/>
            <a:ext cx="2973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Click </a:t>
            </a:r>
            <a:r>
              <a:rPr lang="en-US" b="1" dirty="0" err="1" smtClean="0">
                <a:solidFill>
                  <a:srgbClr val="FF0000"/>
                </a:solidFill>
              </a:rPr>
              <a:t>để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thiết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lập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các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thông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số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4038600" y="1916430"/>
            <a:ext cx="1295400" cy="17527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063240" y="1687830"/>
            <a:ext cx="2118360" cy="2286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0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838200"/>
            <a:ext cx="4855347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21336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Ngưỡng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độ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hỗ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trợ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tối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thiểu</a:t>
            </a:r>
            <a:r>
              <a:rPr lang="en-US" b="1" dirty="0" smtClean="0">
                <a:solidFill>
                  <a:srgbClr val="FF0000"/>
                </a:solidFill>
              </a:rPr>
              <a:t> (</a:t>
            </a:r>
            <a:r>
              <a:rPr lang="en-US" b="1" dirty="0" err="1" smtClean="0">
                <a:solidFill>
                  <a:srgbClr val="FF0000"/>
                </a:solidFill>
              </a:rPr>
              <a:t>minsup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371600" y="2914650"/>
            <a:ext cx="990600" cy="4383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362200" y="3219629"/>
            <a:ext cx="4495799" cy="2286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0" y="4944070"/>
            <a:ext cx="1596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Ngưỡng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độ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hỗ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trợ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tối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đa</a:t>
            </a:r>
            <a:r>
              <a:rPr lang="en-US" b="1" dirty="0" smtClean="0">
                <a:solidFill>
                  <a:srgbClr val="FF0000"/>
                </a:solidFill>
              </a:rPr>
              <a:t> (</a:t>
            </a:r>
            <a:r>
              <a:rPr lang="en-US" b="1" dirty="0" err="1" smtClean="0">
                <a:solidFill>
                  <a:srgbClr val="FF0000"/>
                </a:solidFill>
              </a:rPr>
              <a:t>maxsup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2199" y="5428774"/>
            <a:ext cx="4495799" cy="2286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611630" y="5236279"/>
            <a:ext cx="750570" cy="30679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362200" y="3543300"/>
            <a:ext cx="4495799" cy="2286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14300" y="3486329"/>
            <a:ext cx="1718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Chọn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loại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độ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đo</a:t>
            </a:r>
            <a:r>
              <a:rPr lang="en-US" b="1" dirty="0" smtClean="0">
                <a:solidFill>
                  <a:srgbClr val="FF0000"/>
                </a:solidFill>
              </a:rPr>
              <a:t> (</a:t>
            </a:r>
            <a:r>
              <a:rPr lang="en-US" b="1" dirty="0" err="1" smtClean="0">
                <a:solidFill>
                  <a:srgbClr val="FF0000"/>
                </a:solidFill>
              </a:rPr>
              <a:t>mặc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định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dùng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độ</a:t>
            </a:r>
            <a:r>
              <a:rPr lang="en-US" b="1" dirty="0" smtClean="0">
                <a:solidFill>
                  <a:srgbClr val="FF0000"/>
                </a:solidFill>
              </a:rPr>
              <a:t> tin </a:t>
            </a:r>
            <a:r>
              <a:rPr lang="en-US" b="1" dirty="0" err="1" smtClean="0">
                <a:solidFill>
                  <a:srgbClr val="FF0000"/>
                </a:solidFill>
              </a:rPr>
              <a:t>cậy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>
            <a:endCxn id="16" idx="1"/>
          </p:cNvCxnSpPr>
          <p:nvPr/>
        </p:nvCxnSpPr>
        <p:spPr>
          <a:xfrm flipV="1">
            <a:off x="1703070" y="3657600"/>
            <a:ext cx="659130" cy="2097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239000" y="2057400"/>
            <a:ext cx="1718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Ngưỡng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độ</a:t>
            </a:r>
            <a:r>
              <a:rPr lang="en-US" b="1" dirty="0" smtClean="0">
                <a:solidFill>
                  <a:srgbClr val="FF0000"/>
                </a:solidFill>
              </a:rPr>
              <a:t> tin </a:t>
            </a:r>
            <a:r>
              <a:rPr lang="en-US" b="1" dirty="0" err="1" smtClean="0">
                <a:solidFill>
                  <a:srgbClr val="FF0000"/>
                </a:solidFill>
              </a:rPr>
              <a:t>cậy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tối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thiểu</a:t>
            </a:r>
            <a:r>
              <a:rPr lang="en-US" b="1" dirty="0" smtClean="0">
                <a:solidFill>
                  <a:srgbClr val="FF0000"/>
                </a:solidFill>
              </a:rPr>
              <a:t> (</a:t>
            </a:r>
            <a:r>
              <a:rPr lang="en-US" b="1" dirty="0" err="1" smtClean="0">
                <a:solidFill>
                  <a:srgbClr val="FF0000"/>
                </a:solidFill>
              </a:rPr>
              <a:t>minconf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48000" y="3857893"/>
            <a:ext cx="3809999" cy="2286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6857999" y="3214182"/>
            <a:ext cx="1240156" cy="75801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048000" y="4145816"/>
            <a:ext cx="3809999" cy="2286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620000" y="3962400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Số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luật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tối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được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hiển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thị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6858000" y="4260116"/>
            <a:ext cx="990600" cy="3284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751523" y="4474310"/>
            <a:ext cx="4106477" cy="2286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6857998" y="4581943"/>
            <a:ext cx="838202" cy="84683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620000" y="5029200"/>
            <a:ext cx="1466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Có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phép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hiện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kèm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các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tập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phổ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biển</a:t>
            </a:r>
            <a:r>
              <a:rPr lang="en-US" b="1" dirty="0" smtClean="0">
                <a:solidFill>
                  <a:srgbClr val="FF0000"/>
                </a:solidFill>
              </a:rPr>
              <a:t> hay </a:t>
            </a:r>
            <a:r>
              <a:rPr lang="en-US" b="1" dirty="0" err="1" smtClean="0">
                <a:solidFill>
                  <a:srgbClr val="FF0000"/>
                </a:solidFill>
              </a:rPr>
              <a:t>không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4800" y="285690"/>
            <a:ext cx="3258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Thiết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lập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thông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số</a:t>
            </a:r>
            <a:r>
              <a:rPr lang="en-US" sz="2000" b="1" dirty="0" smtClean="0"/>
              <a:t>: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7760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790575"/>
            <a:ext cx="7629525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76475" y="3476803"/>
            <a:ext cx="4495799" cy="196197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99531" y="2162175"/>
            <a:ext cx="2268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Các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luật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thỏa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mãn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>
          <a:xfrm flipH="1">
            <a:off x="5728989" y="2531507"/>
            <a:ext cx="1204614" cy="94529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4800" y="285690"/>
            <a:ext cx="3258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Kết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quả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KHAI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THÁC</a:t>
            </a:r>
            <a:r>
              <a:rPr lang="en-US" sz="2000" b="1" dirty="0" smtClean="0"/>
              <a:t>: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3366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2743200" y="2438400"/>
            <a:ext cx="3581400" cy="1524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9600" b="1" smtClean="0">
                <a:latin typeface="Arial" pitchFamily="34" charset="0"/>
                <a:cs typeface="Arial" pitchFamily="34" charset="0"/>
              </a:rPr>
              <a:t>Q &amp;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D49E9-E9DF-454A-8B81-5FC0CE74E376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457200"/>
            <a:ext cx="8458200" cy="1143000"/>
          </a:xfrm>
        </p:spPr>
        <p:txBody>
          <a:bodyPr/>
          <a:lstStyle/>
          <a:p>
            <a:pPr algn="just"/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Luật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mạnh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luật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lớn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ngưỡng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minsup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tin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cậy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lớn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ngưỡng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minconf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gọi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luật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mạnh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” hay “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luật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” (strong association rules).</a:t>
            </a:r>
          </a:p>
          <a:p>
            <a:pPr algn="just">
              <a:buNone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Cụ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533400" y="1959114"/>
            <a:ext cx="792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Nếu</a:t>
            </a:r>
            <a:r>
              <a:rPr kumimoji="0" lang="en-US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ea typeface="Calibri" pitchFamily="34" charset="0"/>
                <a:cs typeface="Arial" pitchFamily="34" charset="0"/>
              </a:rPr>
              <a:t>đồng</a:t>
            </a:r>
            <a:r>
              <a:rPr lang="en-US" sz="2000" b="1" i="1" dirty="0" smtClean="0">
                <a:ea typeface="Calibri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ea typeface="Calibri" pitchFamily="34" charset="0"/>
                <a:cs typeface="Arial" pitchFamily="34" charset="0"/>
              </a:rPr>
              <a:t>thời</a:t>
            </a:r>
            <a:r>
              <a:rPr lang="en-US" sz="2000" b="1" i="1" dirty="0" smtClean="0"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sup(X→Y) ≥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minsup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và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conf(X→Y) ≥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minconf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thì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X→Y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được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gọi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là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luật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mạnh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(strong association rule).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87042" name="Picture 2" descr="http://analyticstrainings.com/wp-content/uploads/2012/08/Market-Basket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2895600"/>
            <a:ext cx="3086100" cy="324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8BD7D8-C4DC-4172-BBBB-E7B6F1A731E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8610600" cy="5791200"/>
          </a:xfrm>
        </p:spPr>
        <p:txBody>
          <a:bodyPr/>
          <a:lstStyle/>
          <a:p>
            <a:pPr lvl="0">
              <a:spcAft>
                <a:spcPts val="600"/>
              </a:spcAft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.1.4.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toán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KHAI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THÁC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luật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kết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hợp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Input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	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sở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dữ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giao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dịch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D.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ngưỡng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minsup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minconf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Output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	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Tất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cả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luật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mạnh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giải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quyết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toán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KHAI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luật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kết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giờ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cũng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thường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trải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qua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just">
              <a:buNone/>
            </a:pPr>
            <a:r>
              <a:rPr lang="en-US" sz="2000" b="1" u="sng" dirty="0" err="1" smtClean="0">
                <a:latin typeface="Arial" pitchFamily="34" charset="0"/>
                <a:cs typeface="Arial" pitchFamily="34" charset="0"/>
              </a:rPr>
              <a:t>Pha</a:t>
            </a: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 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tất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cả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phổ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biến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Ở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này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giải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thuật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phổ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biến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Apriori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FP-Growth,...</a:t>
            </a:r>
          </a:p>
          <a:p>
            <a:pPr marL="0" indent="0" algn="just">
              <a:buNone/>
            </a:pPr>
            <a:r>
              <a:rPr lang="en-US" sz="2000" b="1" u="sng" dirty="0" err="1" smtClean="0">
                <a:latin typeface="Arial" pitchFamily="34" charset="0"/>
                <a:cs typeface="Arial" pitchFamily="34" charset="0"/>
              </a:rPr>
              <a:t>Pha</a:t>
            </a: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 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Ứng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phổ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biến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K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1,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tách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K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X, Y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giao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(K = X ∪ Y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X ∩ Y = ϕ).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tin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cậy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luật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kết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X → Y,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nếu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tin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cậy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ngưỡng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minconf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luật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mạnh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Chú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ý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nếu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K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k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phần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tử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K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2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– 2,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tức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K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tối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2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- 2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luật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1800" b="1" i="1" u="sng" dirty="0" err="1" smtClean="0">
                <a:latin typeface="Arial" pitchFamily="34" charset="0"/>
                <a:cs typeface="Arial" pitchFamily="34" charset="0"/>
              </a:rPr>
              <a:t>Lưu</a:t>
            </a:r>
            <a:r>
              <a:rPr lang="en-US" sz="1800" b="1" i="1" u="sng" dirty="0" smtClean="0">
                <a:latin typeface="Arial" pitchFamily="34" charset="0"/>
                <a:cs typeface="Arial" pitchFamily="34" charset="0"/>
              </a:rPr>
              <a:t> ý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giải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thuật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xác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phổ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biến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ta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khái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niệm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mà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khái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niệm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 smtClean="0">
                <a:latin typeface="Arial" pitchFamily="34" charset="0"/>
                <a:cs typeface="Arial" pitchFamily="34" charset="0"/>
              </a:rPr>
              <a:t>lần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 smtClean="0">
                <a:latin typeface="Arial" pitchFamily="34" charset="0"/>
                <a:cs typeface="Arial" pitchFamily="34" charset="0"/>
              </a:rPr>
              <a:t>xuất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(support count).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Nếu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 smtClean="0">
                <a:latin typeface="Arial" pitchFamily="34" charset="0"/>
                <a:cs typeface="Arial" pitchFamily="34" charset="0"/>
              </a:rPr>
              <a:t>lần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 smtClean="0">
                <a:latin typeface="Arial" pitchFamily="34" charset="0"/>
                <a:cs typeface="Arial" pitchFamily="34" charset="0"/>
              </a:rPr>
              <a:t>xuất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mục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sở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dữ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giao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dịch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lớn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 smtClean="0">
                <a:latin typeface="Arial" pitchFamily="34" charset="0"/>
                <a:cs typeface="Arial" pitchFamily="34" charset="0"/>
              </a:rPr>
              <a:t>trị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 smtClean="0">
                <a:latin typeface="Arial" pitchFamily="34" charset="0"/>
                <a:cs typeface="Arial" pitchFamily="34" charset="0"/>
              </a:rPr>
              <a:t>ngưỡng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đấy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nó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phổ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biến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trị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ngưỡng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này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xác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0" algn="just">
              <a:spcBef>
                <a:spcPts val="0"/>
              </a:spcBef>
              <a:buNone/>
            </a:pP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marL="0" algn="just">
              <a:spcBef>
                <a:spcPts val="0"/>
              </a:spcBef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1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316" name="Object 28"/>
          <p:cNvGraphicFramePr>
            <a:graphicFrameLocks noChangeAspect="1"/>
          </p:cNvGraphicFramePr>
          <p:nvPr/>
        </p:nvGraphicFramePr>
        <p:xfrm>
          <a:off x="2667000" y="5867400"/>
          <a:ext cx="383078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1" name="Equation" r:id="rId3" imgW="1841500" imgH="254000" progId="Equation.DSMT4">
                  <p:embed/>
                </p:oleObj>
              </mc:Choice>
              <mc:Fallback>
                <p:oleObj name="Equation" r:id="rId3" imgW="1841500" imgH="25400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867400"/>
                        <a:ext cx="3830782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A9276-7146-4170-8D10-C5BB2251BA4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304800"/>
            <a:ext cx="861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.2. TÌM TẬP PHỔ BIẾN VỚI GIẢI THUẬT APRIORI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8534400" cy="12954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.2.1.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Nguyên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lý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Apriori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Nếu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mục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phổ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biến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mọi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khác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rỗng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bất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kỳ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nó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cũng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phổ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biến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 marL="0" indent="0" algn="just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381000" y="2360474"/>
            <a:ext cx="8382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Chứng</a:t>
            </a:r>
            <a:r>
              <a:rPr kumimoji="0" lang="en-US" b="0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minh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Xét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X’ ⊆ X.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Ký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hiệu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p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là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ngưỡng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độ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hỗ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trợ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minsup</a:t>
            </a:r>
            <a:r>
              <a:rPr lang="en-US" dirty="0" smtClean="0">
                <a:ea typeface="Calibri" pitchFamily="34" charset="0"/>
                <a:cs typeface="Arial" pitchFamily="34" charset="0"/>
              </a:rPr>
              <a:t>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lang="en-US" i="1" dirty="0" err="1">
                <a:ea typeface="Calibri" pitchFamily="34" charset="0"/>
                <a:cs typeface="Arial" pitchFamily="34" charset="0"/>
              </a:rPr>
              <a:t>M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ột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tập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mục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xuất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hiện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bao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nhiêu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lần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thì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các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tập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con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chứa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trong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nó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cũng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xuất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hiện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ít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nhất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bấy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nhiêu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lần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nên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có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		C(X’) ≥ C(X) (1).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X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là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tập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phổ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biến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nên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2286000" y="4191000"/>
          <a:ext cx="41386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2" name="Equation" r:id="rId3" imgW="2540000" imgH="419100" progId="Equation.DSMT4">
                  <p:embed/>
                </p:oleObj>
              </mc:Choice>
              <mc:Fallback>
                <p:oleObj name="Equation" r:id="rId3" imgW="2540000" imgH="4191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191000"/>
                        <a:ext cx="413861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542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5117068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Từ</a:t>
            </a:r>
            <a:r>
              <a:rPr lang="en-US" dirty="0"/>
              <a:t> (1) </a:t>
            </a:r>
            <a:r>
              <a:rPr lang="en-US" dirty="0" err="1"/>
              <a:t>và</a:t>
            </a:r>
            <a:r>
              <a:rPr lang="en-US" dirty="0"/>
              <a:t> (2) </a:t>
            </a:r>
            <a:r>
              <a:rPr lang="en-US" dirty="0" err="1"/>
              <a:t>suy</a:t>
            </a:r>
            <a:r>
              <a:rPr lang="en-US" dirty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2819399" y="4953000"/>
          <a:ext cx="4279901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3" name="Equation" r:id="rId5" imgW="2413000" imgH="419100" progId="Equation.DSMT4">
                  <p:embed/>
                </p:oleObj>
              </mc:Choice>
              <mc:Fallback>
                <p:oleObj name="Equation" r:id="rId5" imgW="2413000" imgH="4191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399" y="4953000"/>
                        <a:ext cx="4279901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0" y="514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200" y="5867400"/>
            <a:ext cx="464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Tức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X’ </a:t>
            </a:r>
            <a:r>
              <a:rPr lang="en-US" dirty="0" err="1" smtClean="0"/>
              <a:t>cũng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phổ</a:t>
            </a:r>
            <a:r>
              <a:rPr lang="en-US" dirty="0" smtClean="0"/>
              <a:t> </a:t>
            </a:r>
            <a:r>
              <a:rPr lang="en-US" dirty="0" err="1" smtClean="0"/>
              <a:t>biến</a:t>
            </a:r>
            <a:r>
              <a:rPr lang="en-US" dirty="0" smtClean="0"/>
              <a:t> (</a:t>
            </a:r>
            <a:r>
              <a:rPr lang="en-US" dirty="0" err="1" smtClean="0"/>
              <a:t>đpcm</a:t>
            </a:r>
            <a:r>
              <a:rPr lang="en-US" dirty="0" smtClean="0"/>
              <a:t>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2640</TotalTime>
  <Words>4795</Words>
  <Application>Microsoft Office PowerPoint</Application>
  <PresentationFormat>On-screen Show (4:3)</PresentationFormat>
  <Paragraphs>1068</Paragraphs>
  <Slides>65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7" baseType="lpstr">
      <vt:lpstr>宋体</vt:lpstr>
      <vt:lpstr>Arial</vt:lpstr>
      <vt:lpstr>Calibri</vt:lpstr>
      <vt:lpstr>Cambria Math</vt:lpstr>
      <vt:lpstr>Franklin Gothic Book</vt:lpstr>
      <vt:lpstr>Perpetua</vt:lpstr>
      <vt:lpstr>Times New Roman</vt:lpstr>
      <vt:lpstr>Wingdings</vt:lpstr>
      <vt:lpstr>Wingdings 2</vt:lpstr>
      <vt:lpstr>幼圆</vt:lpstr>
      <vt:lpstr>Equity</vt:lpstr>
      <vt:lpstr>Equation</vt:lpstr>
      <vt:lpstr>BÀI GIẢNG MÔN HỌC KHAI THÁC DỮ LIỆU</vt:lpstr>
      <vt:lpstr>CHƯƠNG 3: LUẬT KẾT HỢP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Vimaru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TẬP CHUYÊN NGÀNH II</dc:title>
  <dc:creator>Nguyen Vuong Thinh</dc:creator>
  <cp:lastModifiedBy>Yoga</cp:lastModifiedBy>
  <cp:revision>340</cp:revision>
  <dcterms:created xsi:type="dcterms:W3CDTF">2009-03-17T15:44:35Z</dcterms:created>
  <dcterms:modified xsi:type="dcterms:W3CDTF">2023-05-15T06:36:08Z</dcterms:modified>
</cp:coreProperties>
</file>