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05" r:id="rId2"/>
    <p:sldId id="366" r:id="rId3"/>
    <p:sldId id="259" r:id="rId4"/>
    <p:sldId id="262" r:id="rId5"/>
    <p:sldId id="331" r:id="rId6"/>
    <p:sldId id="328" r:id="rId7"/>
    <p:sldId id="330" r:id="rId8"/>
    <p:sldId id="329" r:id="rId9"/>
    <p:sldId id="332" r:id="rId10"/>
    <p:sldId id="333" r:id="rId11"/>
    <p:sldId id="338" r:id="rId12"/>
    <p:sldId id="334" r:id="rId13"/>
    <p:sldId id="335" r:id="rId14"/>
    <p:sldId id="339" r:id="rId15"/>
    <p:sldId id="341" r:id="rId16"/>
    <p:sldId id="340" r:id="rId17"/>
    <p:sldId id="342" r:id="rId18"/>
    <p:sldId id="344" r:id="rId19"/>
    <p:sldId id="345" r:id="rId20"/>
    <p:sldId id="346" r:id="rId21"/>
    <p:sldId id="336" r:id="rId22"/>
    <p:sldId id="337" r:id="rId23"/>
    <p:sldId id="347" r:id="rId24"/>
    <p:sldId id="348" r:id="rId25"/>
    <p:sldId id="365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08" r:id="rId4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06" autoAdjust="0"/>
    <p:restoredTop sz="94660"/>
  </p:normalViewPr>
  <p:slideViewPr>
    <p:cSldViewPr>
      <p:cViewPr varScale="1">
        <p:scale>
          <a:sx n="67" d="100"/>
          <a:sy n="67" d="100"/>
        </p:scale>
        <p:origin x="528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12877296587923E-2"/>
          <c:y val="0.1025884832577746"/>
          <c:w val="0.87182045603674541"/>
          <c:h val="0.84015549192714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F-4FFD-97CA-B4FFB2785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525512"/>
        <c:axId val="221525904"/>
      </c:barChart>
      <c:catAx>
        <c:axId val="221525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525904"/>
        <c:crosses val="autoZero"/>
        <c:auto val="1"/>
        <c:lblAlgn val="ctr"/>
        <c:lblOffset val="100"/>
        <c:noMultiLvlLbl val="0"/>
      </c:catAx>
      <c:valAx>
        <c:axId val="22152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525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trendline>
            <c:spPr>
              <a:ln w="28575"/>
            </c:spPr>
            <c:trendlineType val="poly"/>
            <c:order val="4"/>
            <c:dispRSqr val="0"/>
            <c:dispEq val="0"/>
          </c:trendline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21</c:v>
                </c:pt>
                <c:pt idx="4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28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0-4149-A289-BF8BA62F6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684744"/>
        <c:axId val="313685136"/>
      </c:barChart>
      <c:catAx>
        <c:axId val="31368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685136"/>
        <c:crosses val="autoZero"/>
        <c:auto val="1"/>
        <c:lblAlgn val="ctr"/>
        <c:lblOffset val="100"/>
        <c:noMultiLvlLbl val="0"/>
      </c:catAx>
      <c:valAx>
        <c:axId val="31368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684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12877296587923E-2"/>
          <c:y val="0.1025884832577746"/>
          <c:w val="0.87182045603674541"/>
          <c:h val="0.84015549192714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4E3-40BA-96D8-4CBF2DE4A5C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F4E3-40BA-96D8-4CBF2DE4A5C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F4E3-40BA-96D8-4CBF2DE4A5C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F4E3-40BA-96D8-4CBF2DE4A5CB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4E3-40BA-96D8-4CBF2DE4A5CB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F4E3-40BA-96D8-4CBF2DE4A5CB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15</c:v>
                </c:pt>
                <c:pt idx="3">
                  <c:v>21</c:v>
                </c:pt>
                <c:pt idx="4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25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E3-40BA-96D8-4CBF2DE4A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686312"/>
        <c:axId val="313686704"/>
      </c:barChart>
      <c:catAx>
        <c:axId val="31368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686704"/>
        <c:crosses val="autoZero"/>
        <c:auto val="1"/>
        <c:lblAlgn val="ctr"/>
        <c:lblOffset val="100"/>
        <c:noMultiLvlLbl val="0"/>
      </c:catAx>
      <c:valAx>
        <c:axId val="31368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686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BE87-47F4-4349-8D2D-E6C0C996B1D3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8E14-101F-4292-9CE2-37371E34A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0-05T04:17:03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 8297 0,'0'22'203,"0"-22"-203,21 0 15,-21 21-15,21-21 16,0 0-16,-21 21 15,0-21-15,21 0 16,-21 0 0,0 0-1,0 21 1,22-21-16,-22 21 15,21-21-15,0 21 16,-21-21 0,21 0-16,-21 0 62,0 22-46,21-22-16,0 21 15,-21-21 1,22 0-1,-22 0 1,21 0 0,-21 21-16,21-21 15,0 0-15,-21 0 47,0 0-31,21 0-16,0 0 15,1 21 1,-22-21-16,21 0 15,-21 0 17,21 0-17,-21 0-15,21 0 16,-21 0-16,21 0 15,0 0 1,1 0 0,-22 0 15,21 21-16,-21-21-15,21 0 16,-21 0 0,0 21-16,21-21 31,0 0-16,-21 0 1</inkml:trace>
  <inkml:trace contextRef="#ctx0" brushRef="#br0" timeOffset="4586.4076">1460 8319 0,'0'0'156,"0"0"-140,21 0-16,1 0 15,-1 21-15,-21-21 0,21 21 16,0-21 0,-21 21-16,21-21 0,-21 0 15,0 0-15,21 21 16,1-21 15,-22 0-31,21 21 16,-21-21-1,21 22-15,-21-22 16,21 0-16,0 0 15,-21 0-15,21 0 32,-21 21-1,0-21-16,22 0 1,-1 0 0,-21 0-1,21 0 1,-21 21-16,21-21 15,-21 0-15,0 0 0,21 0 16,0 21 0,-21-21-1,22 0 16,-22 21-31,21-21 16,0 0 0,-21 0-16,21 0 15,-21 0 1,0 21 15,21-21-31,-21 0 31,21 0-15,1 0-1,-22 0 1,0 0 0,21 0-1,-21 0 1,21 0-16,0 0 15,-21 22-15,0-22 16,21 0 0,-21 0-1,21 0-15,-21 0 16,22 0-1,-1 0-15,-21 0 16,21 0 0,-21 0-1,21 0-15,0 0 16,-21 0-1,21 0 1,-21 0 0,22 0-1,-22 0 1,21 21-1,0-21 1,0 0 0,-21 0-1,21 0 16,0 0-15,-21 0 0,22 0-1,-22 0 48,0 21-63,21-21 15,-21 0-15,21 0 16,0 0-16,-21 0 15,21 0-15,-21 0 16,21 0 0,1 0-1,-22 0-15,21 0 16,-21 0-16,21 0 15,-21 0 1,21 0 0,0 0-1,-21 0-15,21 0 16,1 0-1,-1 0-15,-21 0 16,21 0 0,0 0-16,0 0 15,-21 0-15,21 0 16,1 0-16,-1 0 15,0 0-15,-21 0 16,21 0 0,0 0-16,-21 0 0,21 0 15,-21 0-15,22 0 16,-1 0-1,-21 0 1,21 0-16,-21 0 16,21 0-1,-21 0 16,21 0-31,0 0 16,-21 0 15,22 0-15,-22 0-1,0 0-15,21 0 16,0 0 0,-21 0-1,21 0 32,-21 0-31,21 0-1,-21 0-15,21 0 0,1 0 16,-22 0-1,21 0 1,-21 0 0,21 0-1,0 0-15,-21-21 16,0 21-16,21 0 15,-21 0-15,21-21 16,-21 21 0,22 0-1,-1 0-15,-21 0 16,21 0-16,-21 0 15,21 0-15,0-22 16,-21 22 15,21 0-15,-21-21-16,22 21 15,-22-21-15,21 21 16,0 0 0,-21 0-16,21 0 15,-21 0 1,21-21-16,0 21 15,-21 0 1,22 0 15,-22 0 16,21 0-47,-21 0 16,21-21-16,0 21 31,-21 0-16,21 0 17,-21 0-32,0 0 15,21 0-15,1 0 16,-22 0-1,0-21 1,21 21 0,-21-22-1,0 22-15,21 0 16,-21-21-1,21 21 17,0 0-17,-21 0 1,0-21-16,21 0 15,-21 21 1,0 0 0,22 0-1,-22-21-15,21 21 16,-21 0-16,0 0 93,0-21-77,21 21 31,-21-22-32</inkml:trace>
  <inkml:trace contextRef="#ctx0" brushRef="#br0" timeOffset="8845.2155">1503 8340 0,'0'0'15,"0"0"1,21 0 0,0 0-16,-21 0 15,21 0-15,0 0 16,0 0-16,-21 0 15,22 21-15,-1-21 16,0 0 0,-21 0-16,21 0 15,0 0-15,0 21 0,-21-21 16,22 0-1,-22 0 1,21 0-16,0 0 16,-21 21-16,0-21 15,21 0 1,-21 0-1,21 0 1,0 21-16,-21-21 16,22 0-16,-22 22 15,0-22-15,21 0 16,-21 0-16,21 0 15,0 0-15,-21 0 16,21 21-16,-21-21 16,21 0-1,1 0-15,-1 0 16,-21 0-1,21 21 1,0-21 0,-21 21-1,21-21-15,-21 0 0,21 0 16,-21 0-16,22 0 15,-1 21 1,0-21-16,-21 0 16,21 0-1,0 0 1,-21 0-1,21 0-15,-21 0 16,22 0-16,-1 21 16,-21-21-1,21 0-15,-21 0 16,21 0-1,-21 0 1,21 0-16,0 0 16,1 0-16,-22 22 15,21-22-15,0 0 16,-21 0-16,21 0 47,0 0-32,0 0-15,1 0 16,-22 0-16,42 0 15,-42 0-15,21 0 16,-21 0 0,21 0-16,0 0 0,-21 0 15,22 0-15,-1 0 16,0 0-16,-21 0 15,21 0-15,0 0 16,0 0 0,-21 0-16,22 0 31,-22 0-31,21 0 15,-21 0-15,21 0 32,0 0-17,-21 0 1,21 0-16,-21 0 15,21 0 32,1 0-31,-22 0-1,21 0-15,-21 0 16,21 0 15,-21 0-15,42 0-1,-21 0-15,1 0 16,-1 0-16,-21 0 16,21 0-1,0 0 1,-21 0-1,21 0-15,-21 0 16,43 0-16,-43 0 16,21 0-16,-21 0 15,21 0-15,0 0 78,-21 0-78,21 0 16,-21 0-1,21-22-15,-21 22 16,22 0 15,-1 0 16,-21 0-47,21 0 16,-21 0-16,21 0 15,0 0 1,-21 0 15,0 0-31,21 0 31,-21 0 0,22 0-31,-22-21 16,0 21-16,21 0 31,0 0 0,-21 0-15,21 0-16,-21 0 16,21 0-1,0-21-15,-21 21 16,22 0-16,-22 0 15,0-21 1,21 21 0,-21 0 77,0 0-93,0-21 31,21 21-31,0 0 32,-21 0-17,21 0-15,-21-21 31,21 21 16,-21 0-31,22 0-1,-22-22 1,21 1 78,-21 21-79,0 0 32,21 0-31,-21-21-1,21 21 1,0-21 46,-21 21-62,21 0 31,-21-21-15,0 21-16,22 0 16,-22 0-1</inkml:trace>
  <inkml:trace contextRef="#ctx0" brushRef="#br0" timeOffset="17362.8304">3789 8319 0,'0'0'109,"21"0"-109,0 0 16,-21 0-16,21 0 15,-21 0 16,0 0-15,21 0 15,0 0-15,-21 21 15,0-21-15,22 0-16,-22 21 0,21-21 15,-21 0 1,21 0 15,-21 21-31,21-21 16,-21 0-16,21 0 15,-21 0 16,0 21-31,21-21 16,1 0 0,-22 0-16,21 21 15,-21-21-15,21 0 16,-21 0-16,0 0 15,21 0-15,0 0 16,-21 22-16,21-22 16,-21 0-1,22 0 1,-22 0-1,21 0-15,-21 0 16,21 0 0,-21 0-1,21 0 32,-21 21-47,21-21 16,0 0-1,-21 0 16,22 0-31,-22 0 16,21 0-16,0 0 16,0 0-16,-21 0 15,21 0-15,0 0 16,-21 0-1,0 21 1,22-21 0,-22 0-16,21 21 15,-21-21-15,21 0 16,0 0-16,-21 0 31,0 0-15,21 0-1,-21 0 1,43 0-16,-43 0 15,21 21-15,-21-21 16,21 0-16,0 0 16,-21 0-16,0 0 15,21 0-15,-21 0 16,21 0-16,-21 0 15,22 0 1,-1 21 0,-21-21-1,21 0-15,-21 0 16,21 0-16,-21 0 15,21 0-15,0 0 16,-21 0 0,22 0-16,-22 0 31,21 0 0,0 0-15,0 22-1,-21-22-15,21 0 16,0 0-16,-21 0 0,22 0 15,-22 0-15,21 0 16,0 0 0,-21 0-16,21 0 15,0 0-15,0 0 16,1 0-16,-1 0 15,0 0-15,-21 0 16,21 0-16,-21 0 16,21 0-16,0 0 15,-21 0 1,22 0-16,-22 0 15,42 0-15,-42 21 16,21-21-16,-21 0 16,21 0-16,-21 0 15,21 0-15,1 0 16,-22 0-1,21 0-15,-21 0 16,21 0-16,0 0 16,0 0-1,-21 0 1,21 0-1,1 0-15,-22 0 16,21 0 0,0 0-16,0 0 15,0 0-15,-21 21 16,21-21-1,-21 0 1,22 0-16,-1 0 16,-21 0-16,21 0 15,-21 0-15,21 0 16,0 0-1,-21 0-15,21 0 16,-21 0 0,22 0-16,-1 21 15,0-21-15,-21 0 16,21 0-16,0 0 15,-21 0-15,21 0 16,-21 0-16,43 0 16,-43 0-16,21 0 15,0 0 1,-21 0-16,21 0 15,0 0-15,-21 0 16,22 0-16,-22 0 16,21 0-16,0 0 15,0 0-15,0 0 0,0 0 16,1 0-16,-22 0 15,21 0 1,0 0 0,-21 0-1,21 0 1,-21 0-16,42 0 15,-42 0 1,22 0-16,-22 0 16,21 0-16,0 0 15,-21 0 1,21 0-16,-21 0 15,21 0-15,-21 0 16,21 0-16,1 0 16,-1 0-16,-21 0 15,21 0-15,0 0 16,-21 0-1,21 0 1,-21 0 0,21 0-1,-21 0-15,22 0 16,-1 0-16,-21 0 15,21 0-15,-21 0 16,21 0-16,0 0 16,-21 0-1,21 0-15,-21 0 16,22 0-1,-22 0 1,21 0 0,0 0-1,-21 0 1,21 0-1,-21 0-15,21 0 32,0 0-1,-21 0-16,22 0-15,-22 0 16,42 0-16,-42 0 16,21 0-1,-21 0-15,21 0 31,-21 0-31,43 0 16,-43 0 0,42 0-16,-42 0 0,21 0 15,0 0 1,-21 0 15,21 0-15,1 0-1,-22 0-15,21 0 16,-21 0-16,21 0 15,0 0 17,-21 0-1,21 0-31,-21 0 15,21 0-15,1 0 16,-1 0-16,-21 0 16,42 0-16,-42-21 15,21 21-15,-21 0 16,21 0-1,-21 0 1,22 0-16,-1 0 16,-21 0-16,42-21 15,-42 21-15,21 0 16,0 0-16,1-21 15,-22 21-15,21 0 16,-21-22-16,21 22 16,-21 0-1,21 0-15,0 0 31,-21 0 16,21-21-31,1 21-16,-1 0 15,-21 0-15,21-21 16,-21 21 0,21 0 15,0 0 16,-21 0-32,21 0 1,-21-21-16,0 21 15,22 0 1,-22-21 0,21 21-16,0 0 15,-21 0 1,21 0-1,-21 0 17,21 0-17,-21-21 1,21 21-16,-21 0 0,0 0 47,22 0-32,-22-22 1,0 22-1,0-21 32,21 21-31,-21-21 31,0 21 31,0-21-78,0 21 15,21 0 1,-21-21-16,0 0 78,21 21-63,-21 0 32,21 0-31,-21 0 62,0 0 109,0 0-187,0 0 16,0 0-1,-42 21-15,42-21 16,-21 0-16,21 21 15,-21-21 1,-1 0-16,22 21 16,-21-21-1,21 0-15,0 21 16,-21-21-16,0 21 15,21-21 1,-21 0 0,21 22-16,0-22 15,-21 0-15,21 0 16,-22 21-16,1-21 15,21 21-15,-21-21 16,21 21 0,-21-21-1,21 21 1,-21-21-16,0 0 15,21 0 1,0 0 0,0 21-16,-22-21 15,22 22 16,-21-22-15,0 0-16,21 0 16,0 0-16,-21 0 15,21 0 1,-21 0-1,21 0 1,-21 21 0,-1-21-16,22 0 0,-21 0 15,21 0-15,-42 0 16,42 0-16,-21 0 15,-22 0-15,22 0 16,0 0-16,0 0 16,0 0-16,0 0 15,21 0-15,-22 0 16,1 0-1,21 0-15,-21 0 0,21 0 16,-21 0 0,21 0-16,-21 0 0,0 0 15,21 0 1,-22 0-1,22 0-15,-21 0 16,0 0 0,21 0-16,-21 0 15,0 0-15,0 0 16,21 0-16,-22 0 15,22 0-15,-21 0 0,21 0 32,-21 0-32,0 0 0,21 0 15,-21 0-15,0 0 16,-1 0-16,1 0 15,21 0 1,-21 0-16,0 0 16,0 0-16,21 21 15,-21-21-15,-1 0 16,22 0-1,-21 0 32,21 0-31,-21 0-16,21 0 15,-21 21-15,0-21 16,0 0 0,21 0-1,-22 0 1,1 0 0,21 0-16,-21 0 15,0 0-15,0 0 16,21 0-1,-21 0-15,21 0 16,-22 0-16,1 0 16,21 0-16,-21 21 15,21-21-15,-21 0 16,21 0-16,-21 0 15,0 0 1,21 0-16,-22 0 16,22 0-16,-42 0 15,21 0-15,0 0 16,-22 0-16,43 0 15,-21 0-15,0 0 16,21 0 0,-21 0-1,0 0 1,21 0-16,-21 0 15,21 0-15,-22 0 16,1 0 0,0 0-16,21 0 15,-21 0 1,0 0-16,0 0 15,21 0-15,-43 0 16,43 0-16,-21 0 0,21 0 16,-21 0-16,0 0 15,0 0 1,21 0-16,-43 0 15,1 0-15,21 0 16,-22 0 0,1 0-16,21 0 15,21 0-15,-21 0 16,0 0-1,21 0 1,-22 0-16,1 0 0,0 0 16,21 0-16,-21 0 15,21 0 1,-21 0-16,0 0 62,21 0-46,-22 0-16,22 0 15,-42 0-15,42 0 16,-21 0-16,0 0 16,0 0-16,21-21 15,-22 21-15,1 0 16,0 0-16,21 0 15,-21 0 1,21 0-16,0-21 16,-21 21-16,21 0 15,-21 0-15,-1 0 16,22 0-16,-21 0 15,21 0-15,-21 0 16,0 0 0,0-21-16,21 21 15,-21 0-15,-1 0 31,22 0 16,-21 0-47,21 0 16,-21 0-1,21 0-15,-21 0 16,0-21-16,21 21 16,-21 0-16,21-22 15,0 22 1,-22 0-1,1 0-15,21 0 0,-21 0 16,21 0-16,-21 0 16,21 0-16,-21 0 15,0 0 1,21 0-1,-22-21-15,1 21 16,0 0 0,0 0-16,21 0 15,-21 0-15,0 0 16,21 0-16,-22 0 15,22 0-15,-21 0 16,0 0-16,21 0 94,-21 0-94,21-21 15,-21 21-15,21 0 16,-21 0-16,-1 0 15,22-21-15,-21 21 0,21 0 32,-21 0-32,0 0 15,21 0 1,-21 0-1,21 0-15,-21 0 16,21 0-16,-22 0 16,1 0-16,21 0 15,-21 0-15,21 0 16,0-21-16,-21 21 15,0 0-15,21 0 16,-21 0-16,21 0 16,-22 0-16,22 0 15,-21 0-15,0 0 16,21-21-16,0 21 15,-21 0 63,21 0-78,-21-22 16,0 22 46,21 0-62,-22 0 16,22 0-16,-21 0 16,21-21-1,-21 21 1,0 0-16,21 0 15,-21-21 1,21 21-16,-21 0 16,-1 0-16</inkml:trace>
  <inkml:trace contextRef="#ctx0" brushRef="#br0" timeOffset="24570.0431">910 9948 0,'0'0'203,"21"0"-188,0 0-15,0 22 16,-21-22-16,43 21 16,-22-21-16,0 0 15,0 0-15,-21 0 16,21 21-16,1-21 15,-22 0-15,42 0 16,-42 0 0,21 21-16,0-21 0,0 0 15,-21 0 1,22 0-1,-22 0-15,21 21 16,-21-21-16,21 0 16,0 0-16,-21 21 15,21-21 1,-21 0-1,21 0-15,1 0 16,-22 0-16,21 0 16,-21 0-16,21 0 15,-21 0-15,21 0 16,0 0-1,-21 0-15,21 22 0,-21-22 16,43 0 0,-43 0-16,21 0 15,0 0-15,0 0 16,0 0-16,-21 0 15,22 0-15,-1 0 16,0 0-16,-21 0 16,21 0-16,0 0 15,0 0-15,-21 0 16,43 0-16,-43 0 15,21 0-15,0 0 16,0 0-16,0 0 16,-21 0-16,22 0 15,-1 0-15,-21 0 16,21 0-16,-21 0 15,21 0 1,-21 0 0,21 0-16,0 0 15,-21 0-15,22 0 16,-22 0-16,21 0 15,0 0-15,-21 0 16,21 0 0,-21 0-1,21 0-15,-21 0 16,21 0-16,1 0 15,-22 0-15,21 0 16,-21 0-16,21 0 16,0 0-16,0 0 15,-21 0-15,21 21 16,1-21-16,20 0 15,-42 0 1,21 0-16,0 0 0,-21 0 16,43 0-16,-43 0 15,21 0 1,-21 0-16,21 0 0,0 0 15,0 0-15,0 0 16,1 0-16,-1 0 16,0 0-16,-21 0 15,21 0 1,0 0-16,0 0 15,-21 0-15,22 0 16,-1 0-16,0 0 16,-21 0-16,21 0 0,0 0 15,0 0 1,1 0-16,-1 0 0,0 0 15,0 0-15,0 0 16,-21 0 0,21 0-16,-21 0 15,22 0-15,-1 0 16,0 0-16,0 0 15,0 0-15,22 0 16,-1 0-16,-21 0 16,0 0-16,22 0 0,-43 0 15,21 0 1,21 0-16,-21 0 15,0 0-15,1 0 16,-1 0-16,-21 0 16,21 0-16,-21 0 15,21 0 1,-21 0-16,21 0 15,0 0 1,-21 0-16,22 0 16,-22 0-1,21 0 1,0 0-16,-21 0 15,21 0 48,0 0-48,0 0 1,-21 0-16,22 0 16,-22 0-16,21 0 15,-21-21-15,0 21 47,21 0-31,-21 0-1,21 0 1,-21 0-16,21 0 15,-21-22-15,21 22 16,1 0 0,-22 0-16,0-21 15,21 21 1,-21 0-16,42 0 15,-42 0-15,21 0 16,-21-21-16,0 21 31,21 0-31,-21 0 16,22 0-16,-1 0 47</inkml:trace>
  <inkml:trace contextRef="#ctx0" brushRef="#br0" timeOffset="28719.6504">3789 10012 0,'0'0'0,"21"0"63,-21 0-48,21 0 1,21 0-16,-21 0 15,22 21-15,-22-21 16,0 0 0,-21 0-16,21 21 15,-21-21-15,21 0 16,-21 0-16,43 0 15,-43 21-15,21-21 16,-21 22-16,21-22 16,0 0-16,-21 21 0,21-21 15,-21 0 1,22 0-1,-1 0 1,-21 0-16,21 21 16,0-21-16,0 0 15,-21 0 1,21 0-1,-21 0-15,22 0 16,-22 21-16,21-21 16,0 21-16,0-21 0,-21 0 15,21 0 1,0 0-16,-21 0 15,22 0 1,-22 0-16,42 21 16,0-21-16,1 22 15,-43-22-15,42 0 16,-42 0-16,21 0 15,-21 0 1,21 0 0,0 0-16,-21 0 15,22 0-15,-22 0 16,21 0-16,0 0 15,-21 0 1,21 0-16,-21 21 16,42-21-16,-20 0 15,-1 0-15,0 0 16,21 21-16,-21-21 15,1 0-15,-1 0 16,0 0-16,21 0 16,-21 0-16,1 0 15,-1 21 1,0-21-16,21 0 15,-42 0-15,21 0 16,-21 0-16,22 0 16,-22 0-16,42 0 15,-21 0-15,0 0 16,0 0-16,1 0 15,-1 0-15,0 0 16,0 0 0,0 0-16,0 0 15,1 0-15,20 0 16,-21 0-16,0 0 15,22 0-15,-22 0 16,0 0-16,-21 0 0,21 0 16,0 21-16,-21-21 15,21 0 1,1 0-1,-22 0-15,21 0 16,0 0-16,0 0 16,-21 0-16,21 0 15,-21 0-15,21 0 31,1 0-15,-22 0-16,21 0 16,21 0-1,-42 0-15,42 0 16,-42 0-16,22 0 15,-22 0 1,21 0 0,-21 0-16,21 0 15,0 0-15,21 0 16,-20 0-16,-22 0 15,42 0-15,-21 0 16,0 0-16,0 0 16,-21 0-16,22 0 15,-1 0-15,21 0 16,-21 0-16,0 0 15,1 0-15,20 0 16,-21 0-16,0 0 16,22 0-16,-43 0 15,42 0-15,-42 0 16,21 0-16,0 0 15,0 0-15,-21 0 16,22 0 0,-22 0-1,21 0 1,-21 0-16,21 0 0,0 0 15,-21 0 1,21 0-16,-21 0 16,21 0-16,1 0 15,-1 0-15,-21 0 16,42 0-16,-42 0 15,21 0 1,-21 0-16,21 0 16,1 0-16,-22 0 0,21 0 15,-21 0 1,21 0-16,0 0 15,0 0-15,22 0 0,-43 0 16,21 0-16,0-21 16,0 21-16,-21 0 15,21 0-15,0 0 16,1 0-1,-22-21-15,42 21 16,-42 0-16,21 0 16,-21 0-16,21 0 15,0 0 1,-21 0-16,22 0 15,-1 0-15,0 0 0,21-21 16,-21 21-16,1 0 16,-22 0-1,21 0-15,-21 0 16,21 0-1,-21-21 1,21 21-16,0-22 16,0 22-16,-21 0 15,22 0-15,-1 0 16,-21-21-16,0 21 15,21 0 1,0 0 0,0 0-16,-21 0 15,21-21-15,-21 21 16,22 0-16,-1 0 15,-21-21 1,21 21 0,-21 0-16,21 0 15,-21 0-15,21 0 16,0 0-1,-21 0-15,22-21 16,-22 21-16,21 0 16,0 0-16,-21 0 15,21 0-15,0 0 16,0-21-16,-21 21 15,22 0 1,-22 0 0,21 0-1,-21 0 1,21 0-16,0 0 31,-21 0-31,21 0 16,-21 0-1,0-22 1,21 22-16,1 0 0,-22 0 15,21 0-15,-21 0 16,42 0-16,-42 0 16,21-21-1,-21 21 48,21 0-63,-21 0 0,43 0 15,-43 0 1,0-21 15,21 21-15,-21 0 62,21 0-78,0 0 15,-21-21 1,0 21-16,21-21 47,-21 21 77,22 0-108,-22 0 156,-22 0-172</inkml:trace>
  <inkml:trace contextRef="#ctx0" brushRef="#br0" timeOffset="33415.2587">3831 9948 0,'0'0'31,"0"0"-15,0 0-1,21 0 1,0 0-16,-21 0 15,21 0-15,1 0 16,-1 0-16,-21 22 16,21-22-16,-21 0 15,21 0 1,0 21-16,-21 0 15,21-21 1,-21 0-16,22 0 0,-1 21 47,-21-21-32,21 0-15,-21 0 16,21 0 0,-21 21-16,21-21 15,0 0 1,-21 21-16,0-21 15,22 0 17,-22 0-1,21 0-31,0 0 15,-21 22-15,21-22 16,-21 0-16,21 0 16,-21 21-16,21-21 31,1 0-16,-22 0-15,21 0 16,-21 21-16,42-21 16,-42 0-16,21 0 15,-21 21-15,0-21 16,21 0-16,-21 0 15,43 0-15,-43 0 16,21 0-16,0 0 16,0 0-16,-21 21 15,0-21 1,21 0-1,1 0 1,-1 0-16,21 0 16,-21 0-16,0 0 15,1 21-15,-1-21 16,-21 0-1,21 0-15,-21 0 16,21 0-16,0 22 16,0-22-16,22 0 15,-22 0-15,0 0 16,-21 0-16,21 0 15,-21 0 1,21 0 15,1 0-31,-1 21 16,0-21-16,-21 0 15,21 0-15,-21 0 0,21 0 16,-21 21 0,21-21-1,1 0 1,-22 0-1,21 0 1,-21 0-16,21 0 16,0 0-16,0 0 15,0 21-15,1-21 16,-1 0-16,0 0 15,-21 0 1,21 21-16,-21-21 16,21 0-1,-21 0 1,21 0-16,1 0 15,-1 0-15,0 0 16,0 21-16,-21-21 16,21 0-16,0 0 15,1 0-15,-22 0 16,42 0-16,-42 0 15,21 0-15,0 0 16,0 0-16,-21 0 16,22 0-16,-1 0 15,0 0-15,0 22 16,0-22-16,0 0 15,1 0-15,-1 0 16,0 0-16,-21 0 16,21 0-16,0 0 15,0 0-15,-21 0 16,43 0-16,-43 0 15,21 0-15,0 21 16,0-21-16,-21 0 16,21 0-1,-21 0 1,43 0-1,-43 0-15,21 0 16,-21 0-16,21 0 16,0 0 46,0 0-62,1 0 16,-1 0-16,21 0 15,-21 0 1,-21 0-16,21 0 0,1 0 15,-22 0 17,21 0-32,-21 0 15,42 0-15,-21 0 16,0 0-1,22 0-15,-43 0 16,21 0-16,0 0 16,0 0-16,-21 0 15,21 0 1,-21 0-1,22 0-15,-1 0 0,0 0 16,-21 0-16,21 0 16,0 0-16,0 0 15,-21 0 1,22 0-16,-1 0 15,0 0-15,0 0 16,0 0-16,-21 0 16,21 0-16,-21 0 15,22 0 1,-1 0-1,-21 0-15,21 0 16,-21 0 0,21 0-16,0 0 15,0 0-15,-21 0 16,22 0-1,-22 0 1,21 0 0,0 0-16,-21 0 15,21 0-15,0 0 16,0 0-16,-21 0 15,22 0-15,-22 0 32,0 0-32,21 0 15,-21 0 1,21 0-16,0 0 15,-21 0-15,21 0 16,-21 0 0,21 0-1,1 0-15,-22 0 16,21-21-16,0 21 15,0-22-15,-21 22 16,21 0 0,-21 0-16,0 0 15,21 0 1,-21-21-16,22 21 15,-1 0 1,-21 0-16,21-21 16,-21 21-16,21 0 15,0-21-15,-21 21 16,21 0-1,1 0-15,-1 0 16,-21 0-16,21 0 0,-21-21 16,21 21-16,-21 0 15,21 0-15,0 0 16,-21 0-16,22 0 78,-22 0-78,21-21 31,0 21-31,0 0 16,0 0-16,0 0 15,-21 0 1,22 0-16,-22 0 0,21 0 31,0 0 16,-21 0-47,21 0 15,-21 0-15,21-22 16,-21 22-16,21 0 16,1 0-16,-22 0 0,21 0 15,-21 0 48,21 0-48,0 0-15,0-21 16,-21 21-16,43 0 15,-43 0 48,21-21-63,-21 21 15,0-21 1,21 21-16,0 0 31,-21 0-31,21-21 16,0 21-16,1 0 15,-22-21-15,21 21 16,-21 0 31,21-22-32,0 22-15,-21-21 16,21 21-16,-21 0 16,21 0 62,-21 0-63,22-21 48,-1 21-48,-21 0-15</inkml:trace>
  <inkml:trace contextRef="#ctx0" brushRef="#br0" timeOffset="37486.8658">1016 9970 0,'21'0'0,"0"0"15,0 0-15,-21 21 16,43-21-16,-1 21 16,-21-21-16,0 21 15,0-21-15,1 0 16,20 21-1,-42-21-15,21 0 0,0 0 16,0 21-16,-21-21 16,22 0-16,-22 0 15,21 22-15,0-22 31,-21 0-15,21 0-16,-21 0 16,42 0-1,-42 0-15,22 0 16,-1 0-16,0 0 15,0 21-15,-21-21 0,21 0 32,0 0-1,-21 0-31,22 0 15,-22 0 1,21 0-16,0 0 16,-21 0-16,21 0 15,-21 0-15,42 0 16,-42 0-16,22 0 15,-22 0 1,21 0-16,0 0 0,0 0 16,-21 0 15,21 0-31,-21 0 15,43 0-15,-22 0 16,21 0-16,0 21 16,-20-21-16,-1 0 15,0 0-15,0 0 16,0 0-16,-21 0 15,21 0-15,-21 0 16,22 0-16,-1 0 16,0 0-16,-21 0 15,21 0-15,0 0 16,0 0-16,-21 0 31,22 0-31,-1 0 16,-21 0-16,21 0 15,-21 0-15,21 0 16,-21 0-1,21 0 1,0 0 0,1 0-1,-22 0-15,0 21 16,42-21-16,-42 0 15,21 0-15,-21 0 16,21 0-16,0 0 31,-21 0-15,22 0-16,-22 0 15,21 0-15,-21 0 16,21 0-16,0 0 16,-21 0-1,21 0 1,0 0-16,1 0 0,-1 0 15,0 0-15,0 0 16,0 0-16,0 0 16,1 0-16,-22 0 15,21 0-15,0 0 16,0 0-16,-21 0 15,21 0 1,-21 0 0,21 0-16,1 0 0,-22 0 15,21 0 1,-21 0-16,21 0 15,0 0-15,-21 0 16,21 0-16,-21 0 16,21 0-16,-21 0 31,22 0-31,-1 0 15,-21 0-15,21 0 16,-21 0 0,21 0-16,0 0 15,-21 0 1,21 0-16,-21 0 15,43 0 1,-43 0 0,21 0-16,-21 0 15,42 0-15,-42 0 16,21 0-16,1 0 15,-1 0-15,-21 0 16,21 0 0,-21 0-1,21 0 1,-21 0-16,21 0 15,0 0-15,1 0 16,-22 0-16,21 0 16,0 0-16,-21 0 15,21 0 16,-21 0-31,21 0 16,0-21 0,-21 21-1,22 0-15,-22 0 16,21 0-16,-21 0 15,21 0-15,0-21 16,-21 21 15,21 0-15,-21 0 93,21 0-93,-21-21-16,22 21 15,-22 0-15,21 0 16,-21 0-1,0 0 1,21 0 0,-21-22-1,0 22-15,21 0 16,0 0-1,-21-21 1,0 21 78,0 0-79,21 0 79,-21-21-47,0 21-16,22 0-16,-1 0-15,-21-21 16,0 0-16,21 21 16</inkml:trace>
  <inkml:trace contextRef="#ctx0" brushRef="#br0" timeOffset="43680.0767">6921 10329 0,'0'0'78,"0"0"-62,21 0 31,-21 0-47,22 0 15,-22 0-15,42 0 16,-42 0 0,21 0-16,-21 0 15,21 0-15,-21 0 16,21 0-16,1 0 31,-22 0-15,21 0-16,0 0 0,0 0 15,-21 0 1,21 0 31,-21 0-32,21 0 32,1 0-31,-22 0-1,21 0 1,-21 0-16,21 0 15,-21 0 1,42 0-16,-42 0 16,21 0-16,-21 0 15,22 0 1,-22-21-16,21 21 15,-21 0 1,21 0 0,-21 0-1,21 0 16,0-21-15,-21 21 0,21 0-1,-21 0 1,0 0 77,22 0-93,-22-21 0,21 21 16,0-21-16,-21 21 16,21 0-1,-21 0 32,21 0-31,-21 0-16,21 0 15,1 0 1,-22-21-16,0 21 15,21 0 1,-21 0-16,0 0 16,21 0-16,0-22 15,-21 22 1,21 0-1,-21-21 1,0 21 0,21 0-1,-21 0 1,22 0-16,-1 0 15,-21 0 1,21 0 93,-21 0-93,21-21-16,0 21 93,-21 0-93,21 0 16,-21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pPr>
              <a:defRPr/>
            </a:pPr>
            <a:fld id="{05716475-ABFC-4F6D-9EFD-D013E46C3839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9"/>
            <a:ext cx="5485805" cy="4182457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pPr>
              <a:defRPr/>
            </a:pPr>
            <a:fld id="{D59D2D9D-14FC-42AE-BE59-48DC4E01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D2D9D-14FC-42AE-BE59-48DC4E019D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8C97-0047-4854-BEFC-746CAC98C92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FEBC8-0B31-4B2E-94A9-E5975F70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0710-BA12-480B-9734-E386F039D72C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D52-A71F-4782-8E0A-409B6A40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FF3-066A-4D33-8E73-4E3E73F22242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A255-E29D-492E-B52A-EDD7C955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5FA-7273-4142-BF1A-CCF47550E166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9276-7146-4170-8D10-C5BB2251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EDB-BDE4-4816-971B-C85136821799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39AD-BF7A-4C47-9A9F-4040637D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7D25-4AC4-42EB-9580-51B98CD6512F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15E5-2B54-4486-A8F2-7B743D89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D56E-79B0-445A-BB5E-0392743971AC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18F-B67B-4432-BA7A-77D68804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6B6-B215-435F-9921-485DD79AE0DB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F45-2076-412A-9B58-ECAA48EA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3FB4-7D57-444B-BC1E-9BDDA24959BB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2FE2-97B4-4B23-8E1F-32BB31A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C27B-3B53-4921-A65A-222A7F5800A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68CF-5BF3-49F0-8D16-F1B9F092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608C-61BB-487B-839E-AAD606FEF99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EF9B-E4B5-4B2C-858E-2D36F2F7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B484A-1A54-4FBB-93D2-CC91DA917121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F23863-8E7C-43D9-950F-A5B4202B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5" r:id="rId8"/>
    <p:sldLayoutId id="2147483956" r:id="rId9"/>
    <p:sldLayoutId id="2147483951" r:id="rId10"/>
    <p:sldLayoutId id="21474839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customXml" Target="../ink/ink1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0" y="1506538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sz="1800" b="1" i="1" dirty="0" smtClean="0">
                <a:latin typeface="Arial" pitchFamily="34" charset="0"/>
                <a:cs typeface="Arial" pitchFamily="34" charset="0"/>
              </a:rPr>
              <a:t>BÀI 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1800" b="1" i="1" dirty="0" smtClean="0">
                <a:latin typeface="Arial" pitchFamily="34" charset="0"/>
                <a:cs typeface="Arial" pitchFamily="34" charset="0"/>
              </a:rPr>
              <a:t>ẢNG MÔN HỌC</a:t>
            </a:r>
            <a:r>
              <a:rPr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b="1" i="1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DỮ LIỆU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733800" y="6324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cs typeface="Arial" pitchFamily="34" charset="0"/>
              </a:rPr>
              <a:t>Cà</a:t>
            </a:r>
            <a:r>
              <a:rPr lang="en-US" b="1" dirty="0" smtClean="0">
                <a:cs typeface="Arial" pitchFamily="34" charset="0"/>
              </a:rPr>
              <a:t> Mau, 2023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CHƯƠNG 2: TIỀN XỬ LÝ DỮ LIỆU</a:t>
            </a:r>
            <a:endParaRPr lang="en-US" sz="2800" b="1" i="1" dirty="0"/>
          </a:p>
        </p:txBody>
      </p:sp>
      <p:pic>
        <p:nvPicPr>
          <p:cNvPr id="9" name="Picture 8" descr="http://www.zentut.com/wp-content/uploads/2012/10/dataminingtechniques-hom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2133600" cy="20388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00400" y="4389774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viên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đứng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lớp</a:t>
            </a:r>
            <a:r>
              <a:rPr lang="en-US" sz="2000" b="1" i="1" u="sng" dirty="0" smtClean="0">
                <a:cs typeface="Arial" pitchFamily="34" charset="0"/>
              </a:rPr>
              <a:t>: </a:t>
            </a:r>
            <a:r>
              <a:rPr lang="en-US" sz="2000" b="1" i="1" u="sng" dirty="0" err="1" smtClean="0">
                <a:cs typeface="Arial" pitchFamily="34" charset="0"/>
              </a:rPr>
              <a:t>ThS</a:t>
            </a:r>
            <a:r>
              <a:rPr lang="en-US" sz="2000" b="1" i="1" u="sng" dirty="0" smtClean="0">
                <a:cs typeface="Arial" pitchFamily="34" charset="0"/>
              </a:rPr>
              <a:t>. </a:t>
            </a:r>
            <a:r>
              <a:rPr lang="en-US" sz="2000" b="1" i="1" u="sng" dirty="0" err="1" smtClean="0">
                <a:cs typeface="Arial" pitchFamily="34" charset="0"/>
              </a:rPr>
              <a:t>Trịnh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Huy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Hoàng</a:t>
            </a:r>
            <a:endParaRPr lang="en-US" sz="2000" b="1" i="1" u="sng" dirty="0" smtClean="0">
              <a:cs typeface="Arial" pitchFamily="34" charset="0"/>
            </a:endParaRPr>
          </a:p>
          <a:p>
            <a:r>
              <a:rPr lang="en-US" sz="2000" b="1" i="1" u="sng" dirty="0" err="1" smtClean="0">
                <a:cs typeface="Arial" pitchFamily="34" charset="0"/>
              </a:rPr>
              <a:t>Tham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khảo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từ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bài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của</a:t>
            </a:r>
            <a:r>
              <a:rPr lang="en-US" sz="2000" b="1" i="1" dirty="0" smtClean="0">
                <a:cs typeface="Arial" pitchFamily="34" charset="0"/>
              </a:rPr>
              <a:t>: </a:t>
            </a:r>
          </a:p>
          <a:p>
            <a:r>
              <a:rPr lang="en-US" sz="2000" b="1" dirty="0" err="1" smtClean="0">
                <a:cs typeface="Arial" pitchFamily="34" charset="0"/>
              </a:rPr>
              <a:t>ThS</a:t>
            </a:r>
            <a:r>
              <a:rPr lang="en-US" sz="2000" b="1" dirty="0" smtClean="0">
                <a:cs typeface="Arial" pitchFamily="34" charset="0"/>
              </a:rPr>
              <a:t>. Nguyễn </a:t>
            </a:r>
            <a:r>
              <a:rPr lang="en-US" sz="2000" b="1" dirty="0">
                <a:cs typeface="Arial" pitchFamily="34" charset="0"/>
              </a:rPr>
              <a:t>V</a:t>
            </a:r>
            <a:r>
              <a:rPr lang="vi-VN" sz="2000" b="1" dirty="0">
                <a:cs typeface="Arial" pitchFamily="34" charset="0"/>
              </a:rPr>
              <a:t>ươ</a:t>
            </a:r>
            <a:r>
              <a:rPr lang="en-US" sz="2000" b="1" dirty="0">
                <a:cs typeface="Arial" pitchFamily="34" charset="0"/>
              </a:rPr>
              <a:t>ng </a:t>
            </a:r>
            <a:r>
              <a:rPr lang="en-US" sz="2000" b="1" dirty="0" err="1" smtClean="0">
                <a:cs typeface="Arial" pitchFamily="34" charset="0"/>
              </a:rPr>
              <a:t>Thịnh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"/>
            <a:ext cx="8534400" cy="6553200"/>
          </a:xfrm>
        </p:spPr>
        <p:txBody>
          <a:bodyPr/>
          <a:lstStyle/>
          <a:p>
            <a:pPr lvl="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2.2.2.1.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(Mean)</a:t>
            </a: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{x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,…,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(mean)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kèm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(weighted average)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(center)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1.2.2.2.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(Median)</a:t>
            </a: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{x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,…,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(N=2K+1)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 =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[N/2]+1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chẵn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(N=2K)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 = (X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N/2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+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N/2+1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)/2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0" y="1143000"/>
          <a:ext cx="3124200" cy="118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828800" imgH="609480" progId="Equation.DSMT4">
                  <p:embed/>
                </p:oleObj>
              </mc:Choice>
              <mc:Fallback>
                <p:oleObj name="Equation" r:id="rId3" imgW="18288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43000"/>
                        <a:ext cx="3124200" cy="1187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22500" y="2938462"/>
          <a:ext cx="431800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2527200" imgH="838080" progId="Equation.DSMT4">
                  <p:embed/>
                </p:oleObj>
              </mc:Choice>
              <mc:Fallback>
                <p:oleObj name="Equation" r:id="rId5" imgW="2527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938462"/>
                        <a:ext cx="431800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763000" cy="4724400"/>
          </a:xfrm>
        </p:spPr>
        <p:txBody>
          <a:bodyPr/>
          <a:lstStyle/>
          <a:p>
            <a:pPr lvl="0" algn="just"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xấp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xỉ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360000" indent="-360000"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(intervals)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(frequency)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(median interval).</a:t>
            </a: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40129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số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giá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trị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có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toàn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bộ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tập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biên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dưới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của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đoạn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trung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vị</a:t>
            </a: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(∑freq)</a:t>
            </a:r>
            <a:r>
              <a:rPr lang="en-US" sz="2000" b="1" i="1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l</a:t>
            </a:r>
            <a:r>
              <a:rPr lang="en-US" sz="2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US" sz="2000" dirty="0" smtClean="0">
                <a:ea typeface="Cambria Math"/>
                <a:cs typeface="Arial" pitchFamily="34" charset="0"/>
              </a:rPr>
              <a:t>: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tổng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tần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suất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của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đoạn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nhỏ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hơn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đoạn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trung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vị</a:t>
            </a:r>
            <a:endParaRPr lang="en-US" sz="2000" dirty="0" smtClean="0">
              <a:ea typeface="Cambria Math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freq</a:t>
            </a:r>
            <a:r>
              <a:rPr lang="en-US" sz="2000" b="1" i="1" baseline="-25000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median</a:t>
            </a:r>
            <a:r>
              <a:rPr lang="en-US" sz="2000" i="1" baseline="-25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smtClean="0">
                <a:ea typeface="Cambria Math"/>
                <a:cs typeface="Arial" pitchFamily="34" charset="0"/>
              </a:rPr>
              <a:t>: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tần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suất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của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đoạn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trung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vị</a:t>
            </a:r>
            <a:endParaRPr lang="en-US" sz="2000" dirty="0" smtClean="0">
              <a:ea typeface="Cambria Math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width</a:t>
            </a:r>
            <a:r>
              <a:rPr lang="en-US" sz="2000" dirty="0" smtClean="0">
                <a:ea typeface="Cambria Math"/>
                <a:cs typeface="Arial" pitchFamily="34" charset="0"/>
              </a:rPr>
              <a:t>:</a:t>
            </a:r>
            <a:r>
              <a:rPr lang="en-US" sz="2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độ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rộng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của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đoạn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trung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vị</a:t>
            </a: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2400"/>
                <a:ext cx="8763000" cy="5791200"/>
              </a:xfrm>
            </p:spPr>
            <p:txBody>
              <a:bodyPr/>
              <a:lstStyle/>
              <a:p>
                <a:pPr lvl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2.2.2.3.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mode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Mode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tần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xuất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hiện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dữ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liệu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đang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Giả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dữ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liệu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đang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khác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v</a:t>
                </a:r>
                <a:r>
                  <a:rPr lang="en-US" sz="2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v</a:t>
                </a:r>
                <a:r>
                  <a:rPr lang="en-US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…,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000" baseline="-25000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Gọi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tần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xuất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hiện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v</a:t>
                </a:r>
                <a:r>
                  <a:rPr lang="en-US" sz="2000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f(v</a:t>
                </a:r>
                <a:r>
                  <a:rPr lang="en-US" sz="2000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:  </a:t>
                </a:r>
              </a:p>
              <a:p>
                <a:pPr marL="0" lv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𝒎𝒐𝒅𝒆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𝒊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𝑵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𝒇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dữ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liệu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nhiều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mode.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.2.2.4.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(midrange)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cũng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dụng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để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dữ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liệu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cộng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dữ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liệu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</m:oMath>
                </a14:m>
                <a:endParaRPr lang="en-US" sz="2000" b="0" i="0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𝑚𝑖𝑑𝑟𝑎𝑛𝑔𝑒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𝑚𝑎𝑥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𝑚𝑖𝑛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2400"/>
                <a:ext cx="8763000" cy="5791200"/>
              </a:xfrm>
              <a:blipFill rotWithShape="0">
                <a:blip r:embed="rId2"/>
                <a:stretch>
                  <a:fillRect l="-695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763000" cy="59436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.2.3.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.2.3.1. K-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K-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000" b="1" i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percentile)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K%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Nhất-tứ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(first quartile)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25-thập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(Q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Tam-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(third quartile)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75-thập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(Q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interquartile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range - IQR):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IQR = Q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Q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Cambria Math"/>
                <a:ea typeface="Cambria Math"/>
                <a:cs typeface="Arial" pitchFamily="34" charset="0"/>
              </a:rPr>
              <a:t>⟹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Min, Q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Median, Q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Max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boxplots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Hai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689" y="371476"/>
            <a:ext cx="6073911" cy="59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763000" cy="12192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.2.3.2.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lệch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chuẩn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(variance)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,…,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55368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069068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: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N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1981200"/>
          <a:ext cx="252186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52186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2514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lệch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chuẩn</a:t>
            </a:r>
            <a:r>
              <a:rPr lang="en-US" sz="2000" b="1" dirty="0" smtClean="0"/>
              <a:t> </a:t>
            </a:r>
            <a:r>
              <a:rPr lang="en-US" sz="2000" dirty="0" smtClean="0"/>
              <a:t>(standard deviation) </a:t>
            </a:r>
            <a:r>
              <a:rPr lang="el-GR" sz="2000" dirty="0" smtClean="0">
                <a:latin typeface="Cambria Math"/>
                <a:ea typeface="Cambria Math"/>
              </a:rPr>
              <a:t>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căn</a:t>
            </a:r>
            <a:r>
              <a:rPr lang="en-US" sz="2000" dirty="0" smtClean="0"/>
              <a:t> </a:t>
            </a:r>
            <a:r>
              <a:rPr lang="en-US" sz="2000" dirty="0" err="1" smtClean="0"/>
              <a:t>bậc</a:t>
            </a:r>
            <a:r>
              <a:rPr lang="en-US" sz="2000" dirty="0" smtClean="0"/>
              <a:t> 2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429001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Lưu ý</a:t>
            </a:r>
            <a:r>
              <a:rPr lang="en-US" sz="2000" dirty="0" smtClean="0"/>
              <a:t>: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i="1" dirty="0" err="1" smtClean="0"/>
              <a:t>Độ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lệch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chuẩn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phân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bổ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xung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quanh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trị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chỉ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được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dụng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trị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được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chọn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làm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trị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tâm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dãy</a:t>
            </a:r>
            <a:r>
              <a:rPr lang="en-US" sz="2000" i="1" dirty="0" smtClean="0"/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000" i="1" dirty="0" smtClean="0">
                <a:ea typeface="Cambria Math"/>
                <a:cs typeface="Arial" pitchFamily="34" charset="0"/>
              </a:rPr>
              <a:t>σ</a:t>
            </a:r>
            <a:r>
              <a:rPr lang="en-US" sz="2000" i="1" dirty="0" smtClean="0">
                <a:ea typeface="Cambria Math"/>
                <a:cs typeface="Arial" pitchFamily="34" charset="0"/>
              </a:rPr>
              <a:t> = 0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nghĩa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là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không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sự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phân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bố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phương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sai</a:t>
            </a:r>
            <a:r>
              <a:rPr lang="en-US" sz="2000" i="1" dirty="0" smtClean="0">
                <a:ea typeface="Cambria Math"/>
                <a:cs typeface="Arial" pitchFamily="34" charset="0"/>
              </a:rPr>
              <a:t>,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tất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cả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đều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bằng</a:t>
            </a:r>
            <a:r>
              <a:rPr lang="en-US" sz="2000" i="1" dirty="0" smtClean="0">
                <a:ea typeface="Cambria Math"/>
                <a:cs typeface="Arial" pitchFamily="34" charset="0"/>
              </a:rPr>
              <a:t> </a:t>
            </a:r>
            <a:r>
              <a:rPr lang="en-US" sz="2000" i="1" dirty="0" err="1" smtClean="0">
                <a:ea typeface="Cambria Math"/>
                <a:cs typeface="Arial" pitchFamily="34" charset="0"/>
              </a:rPr>
              <a:t>nhau</a:t>
            </a:r>
            <a:r>
              <a:rPr lang="en-US" sz="2000" i="1" dirty="0" smtClean="0">
                <a:ea typeface="Cambria Math"/>
                <a:cs typeface="Arial" pitchFamily="34" charset="0"/>
              </a:rPr>
              <a:t>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15400" cy="33528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thị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(frequency histograms)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bucket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bucket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bucket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bucket.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681860"/>
            <a:ext cx="4419601" cy="30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647" y="3962400"/>
            <a:ext cx="444895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15400" cy="41148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quantile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plot):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giản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liêu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quantile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information).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kèm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4243220"/>
            <a:ext cx="4434763" cy="24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3349"/>
            <a:ext cx="1371600" cy="6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4191000"/>
            <a:ext cx="3733801" cy="256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15400" cy="48768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.2.4.3.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song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quantile-quantile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plot):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= {x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,…,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= {y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,…,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}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= M: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0.5)/N.</a:t>
            </a:r>
          </a:p>
          <a:p>
            <a:pPr marL="54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 &lt; N: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0.5)/M.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95800"/>
            <a:ext cx="42915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15400" cy="30480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.2.4.4.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(scatter plot):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phẳng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(outliers)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47886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4066559" cy="27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3796" name="Picture 4" descr="http://www.insidearm.com/wp-content/uploads/data-analysis-graphs-charts.jpg?8b5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304800"/>
            <a:ext cx="871847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15400" cy="30480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.2.4.5.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loess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sung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cong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(loess = local regression: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bậc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cong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phản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45069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419600" cy="247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619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.3. LÀM SẠCH DỮ LIỆU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8131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Làm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(data cleaning)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kỹ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xử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vắng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,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nhiễu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mong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quyết</a:t>
            </a:r>
            <a:r>
              <a:rPr lang="en-US" sz="2000" dirty="0" smtClean="0"/>
              <a:t> </a:t>
            </a:r>
            <a:r>
              <a:rPr lang="en-US" sz="2000" dirty="0" err="1" smtClean="0"/>
              <a:t>vấn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quán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41242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2</a:t>
            </a:r>
            <a:r>
              <a:rPr lang="en-US" sz="2000" b="1" dirty="0" smtClean="0"/>
              <a:t>.3.1. </a:t>
            </a:r>
            <a:r>
              <a:rPr lang="en-US" sz="2000" b="1" dirty="0" err="1" smtClean="0"/>
              <a:t>Xử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(missing values)</a:t>
            </a:r>
          </a:p>
          <a:p>
            <a:pPr marL="457200" indent="-457200" algn="just">
              <a:buAutoNum type="alphaUcPeriod"/>
            </a:pPr>
            <a:r>
              <a:rPr lang="en-US" sz="2000" b="1" i="1" u="sng" dirty="0" err="1" smtClean="0"/>
              <a:t>Bỏ</a:t>
            </a:r>
            <a:r>
              <a:rPr lang="en-US" sz="2000" b="1" i="1" u="sng" dirty="0" smtClean="0"/>
              <a:t> qua </a:t>
            </a:r>
            <a:r>
              <a:rPr lang="en-US" sz="2000" b="1" i="1" u="sng" dirty="0" err="1" smtClean="0"/>
              <a:t>các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bản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ghi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vd</a:t>
            </a:r>
            <a:r>
              <a:rPr lang="en-US" sz="2000" dirty="0" smtClean="0"/>
              <a:t>: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vắng</a:t>
            </a:r>
            <a:r>
              <a:rPr lang="en-US" sz="2000" dirty="0" smtClean="0"/>
              <a:t> </a:t>
            </a:r>
            <a:r>
              <a:rPr lang="en-US" sz="2000" dirty="0" err="1" smtClean="0"/>
              <a:t>nhãn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.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phi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vắng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vài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.</a:t>
            </a:r>
          </a:p>
          <a:p>
            <a:pPr marL="457200" indent="-457200" algn="just">
              <a:buAutoNum type="alphaUcPeriod"/>
            </a:pPr>
            <a:r>
              <a:rPr lang="en-US" sz="2000" b="1" i="1" u="sng" dirty="0" err="1" smtClean="0"/>
              <a:t>Điền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thiếu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một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cách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thủ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công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tốn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khả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vắng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 marL="457200" indent="-457200" algn="just">
              <a:buAutoNum type="alphaUcPeriod"/>
            </a:pPr>
            <a:r>
              <a:rPr lang="en-US" sz="2000" b="1" i="1" u="sng" dirty="0" err="1" smtClean="0"/>
              <a:t>Sử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dụng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(</a:t>
            </a:r>
            <a:r>
              <a:rPr lang="en-US" sz="2000" b="1" i="1" u="sng" dirty="0" err="1" smtClean="0"/>
              <a:t>hằng</a:t>
            </a:r>
            <a:r>
              <a:rPr lang="en-US" sz="2000" b="1" i="1" u="sng" dirty="0" smtClean="0"/>
              <a:t>) </a:t>
            </a:r>
            <a:r>
              <a:rPr lang="en-US" sz="2000" b="1" i="1" u="sng" dirty="0" err="1" smtClean="0"/>
              <a:t>quy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ước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để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thay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cho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thiếu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(</a:t>
            </a:r>
            <a:r>
              <a:rPr lang="en-US" sz="2000" dirty="0" err="1" smtClean="0"/>
              <a:t>hằng</a:t>
            </a:r>
            <a:r>
              <a:rPr lang="en-US" sz="2000" dirty="0" smtClean="0"/>
              <a:t>)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 (</a:t>
            </a:r>
            <a:r>
              <a:rPr lang="en-US" sz="2000" dirty="0" err="1" smtClean="0"/>
              <a:t>vd</a:t>
            </a:r>
            <a:r>
              <a:rPr lang="en-US" sz="2000" dirty="0" smtClean="0"/>
              <a:t>: “unknown”). 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gây</a:t>
            </a:r>
            <a:r>
              <a:rPr lang="en-US" sz="2000" dirty="0" smtClean="0"/>
              <a:t> </a:t>
            </a:r>
            <a:r>
              <a:rPr lang="en-US" sz="2000" dirty="0" err="1" smtClean="0"/>
              <a:t>hiểu</a:t>
            </a:r>
            <a:r>
              <a:rPr lang="en-US" sz="2000" dirty="0" smtClean="0"/>
              <a:t> </a:t>
            </a:r>
            <a:r>
              <a:rPr lang="en-US" sz="2000" dirty="0" err="1" smtClean="0"/>
              <a:t>lầm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KPDL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nghĩ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“unknown”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đáng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tâm</a:t>
            </a:r>
            <a:r>
              <a:rPr lang="en-US" sz="2000" dirty="0" smtClean="0"/>
              <a:t>.</a:t>
            </a:r>
            <a:endParaRPr lang="en-US" sz="2000" b="1" i="1" u="sng" dirty="0" smtClean="0"/>
          </a:p>
          <a:p>
            <a:pPr marL="457200" indent="-457200" algn="just">
              <a:buAutoNum type="alphaUcPeriod"/>
            </a:pPr>
            <a:r>
              <a:rPr lang="en-US" sz="2000" b="1" i="1" u="sng" dirty="0" err="1" smtClean="0"/>
              <a:t>Sử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dụng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trung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bình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để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thay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cho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thiếu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UcPeriod" startAt="5"/>
            </a:pPr>
            <a:r>
              <a:rPr lang="en-US" sz="2000" b="1" i="1" u="sng" dirty="0" err="1" smtClean="0"/>
              <a:t>Sử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dụng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trung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bình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trên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phân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lớp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để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thay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thế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cho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thiếu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trong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phân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lớp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.</a:t>
            </a:r>
          </a:p>
          <a:p>
            <a:pPr marL="457200" indent="-457200" algn="just">
              <a:buFont typeface="+mj-lt"/>
              <a:buAutoNum type="alphaUcPeriod" startAt="5"/>
            </a:pPr>
            <a:r>
              <a:rPr lang="en-US" sz="2000" b="1" i="1" u="sng" dirty="0" err="1" smtClean="0"/>
              <a:t>Sử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dụng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có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xác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suất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cao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nhất</a:t>
            </a:r>
            <a:r>
              <a:rPr lang="en-US" sz="2000" b="1" i="1" u="sng" dirty="0" smtClean="0"/>
              <a:t> (most probable) </a:t>
            </a:r>
            <a:r>
              <a:rPr lang="en-US" sz="2000" b="1" i="1" u="sng" dirty="0" err="1" smtClean="0"/>
              <a:t>để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thay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thế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cho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giá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trị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thiếu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qua </a:t>
            </a:r>
            <a:r>
              <a:rPr lang="en-US" sz="2000" dirty="0" err="1" smtClean="0"/>
              <a:t>hồi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Bayes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luận</a:t>
            </a:r>
            <a:r>
              <a:rPr lang="en-US" sz="2000" dirty="0" smtClean="0"/>
              <a:t> </a:t>
            </a:r>
            <a:r>
              <a:rPr lang="en-US" sz="2000" dirty="0" err="1" smtClean="0"/>
              <a:t>nhờ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quyết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.</a:t>
            </a:r>
          </a:p>
        </p:txBody>
      </p:sp>
      <p:pic>
        <p:nvPicPr>
          <p:cNvPr id="33794" name="Picture 2" descr="http://thumbs.dreamstime.com/z/data-analysis-226181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12253"/>
          <a:stretch/>
        </p:blipFill>
        <p:spPr bwMode="auto">
          <a:xfrm>
            <a:off x="1734853" y="2575439"/>
            <a:ext cx="5664224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1"/>
            <a:ext cx="86106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</a:t>
            </a:r>
            <a:r>
              <a:rPr lang="en-US" b="1" dirty="0" smtClean="0"/>
              <a:t>.3.2. </a:t>
            </a:r>
            <a:r>
              <a:rPr lang="en-US" b="1" dirty="0" err="1" smtClean="0"/>
              <a:t>Xử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dữ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nhiễu</a:t>
            </a:r>
            <a:r>
              <a:rPr lang="en-US" b="1" dirty="0" smtClean="0"/>
              <a:t> (noisy data)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 err="1" smtClean="0"/>
              <a:t>Nhiễu</a:t>
            </a:r>
            <a:r>
              <a:rPr lang="en-US" b="1" dirty="0" smtClean="0"/>
              <a:t> (noise)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“</a:t>
            </a:r>
            <a:r>
              <a:rPr lang="en-US" dirty="0" err="1" smtClean="0"/>
              <a:t>lệch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”.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Cambria Math"/>
                <a:ea typeface="Cambria Math"/>
              </a:rPr>
              <a:t>⟹</a:t>
            </a:r>
            <a:r>
              <a:rPr lang="en-US" b="1" dirty="0" smtClean="0"/>
              <a:t> </a:t>
            </a:r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thế</a:t>
            </a:r>
            <a:r>
              <a:rPr lang="en-US" b="1" i="1" dirty="0" smtClean="0"/>
              <a:t> </a:t>
            </a:r>
            <a:r>
              <a:rPr lang="en-US" b="1" i="1" dirty="0" err="1" smtClean="0"/>
              <a:t>nào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để</a:t>
            </a:r>
            <a:r>
              <a:rPr lang="en-US" b="1" i="1" dirty="0" smtClean="0"/>
              <a:t> </a:t>
            </a:r>
            <a:r>
              <a:rPr lang="en-US" b="1" i="1" dirty="0" err="1" smtClean="0"/>
              <a:t>làm</a:t>
            </a:r>
            <a:r>
              <a:rPr lang="en-US" b="1" i="1" dirty="0" smtClean="0"/>
              <a:t> “</a:t>
            </a:r>
            <a:r>
              <a:rPr lang="en-US" b="1" i="1" dirty="0" err="1" smtClean="0"/>
              <a:t>mượt</a:t>
            </a:r>
            <a:r>
              <a:rPr lang="en-US" b="1" i="1" dirty="0" smtClean="0"/>
              <a:t>” (smooth) </a:t>
            </a:r>
            <a:r>
              <a:rPr lang="en-US" b="1" i="1" dirty="0" err="1" smtClean="0"/>
              <a:t>dữ</a:t>
            </a:r>
            <a:r>
              <a:rPr lang="en-US" b="1" i="1" dirty="0" smtClean="0"/>
              <a:t> </a:t>
            </a:r>
            <a:r>
              <a:rPr lang="en-US" b="1" i="1" dirty="0" err="1" smtClean="0"/>
              <a:t>liệu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loại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bỏ</a:t>
            </a:r>
            <a:r>
              <a:rPr lang="en-US" b="1" i="1" dirty="0" smtClean="0"/>
              <a:t> </a:t>
            </a:r>
            <a:r>
              <a:rPr lang="en-US" b="1" i="1" dirty="0" err="1" smtClean="0"/>
              <a:t>nhiễu</a:t>
            </a:r>
            <a:r>
              <a:rPr lang="en-US" b="1" i="1" dirty="0" smtClean="0"/>
              <a:t>?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UcPeriod"/>
            </a:pPr>
            <a:r>
              <a:rPr lang="en-US" b="1" i="1" u="sng" dirty="0" smtClean="0"/>
              <a:t>“</a:t>
            </a:r>
            <a:r>
              <a:rPr lang="en-US" b="1" i="1" u="sng" dirty="0" err="1" smtClean="0"/>
              <a:t>Đóng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thùng</a:t>
            </a:r>
            <a:r>
              <a:rPr lang="en-US" b="1" i="1" u="sng" dirty="0" smtClean="0"/>
              <a:t>” (binning)</a:t>
            </a:r>
            <a:r>
              <a:rPr lang="en-US" b="1" i="1" dirty="0" smtClean="0"/>
              <a:t>: </a:t>
            </a:r>
            <a:endParaRPr lang="en-US" dirty="0" smtClean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“</a:t>
            </a:r>
            <a:r>
              <a:rPr lang="en-US" dirty="0" err="1" smtClean="0"/>
              <a:t>trơn</a:t>
            </a:r>
            <a:r>
              <a:rPr lang="en-US" dirty="0" smtClean="0"/>
              <a:t>”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(</a:t>
            </a:r>
            <a:r>
              <a:rPr lang="en-US" dirty="0" err="1" smtClean="0"/>
              <a:t>làm</a:t>
            </a:r>
            <a:r>
              <a:rPr lang="en-US" dirty="0" smtClean="0"/>
              <a:t> “</a:t>
            </a:r>
            <a:r>
              <a:rPr lang="en-US" dirty="0" err="1" smtClean="0"/>
              <a:t>trơn</a:t>
            </a:r>
            <a:r>
              <a:rPr lang="en-US" dirty="0" smtClean="0"/>
              <a:t>”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(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bin/bucket)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  <a:r>
              <a:rPr lang="en-US" dirty="0" err="1" smtClean="0"/>
              <a:t>Có</a:t>
            </a:r>
            <a:r>
              <a:rPr lang="en-US" dirty="0" smtClean="0"/>
              <a:t> 2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:</a:t>
            </a:r>
          </a:p>
          <a:p>
            <a:pPr marL="9144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smtClean="0"/>
              <a:t>Equal-frequency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</a:p>
          <a:p>
            <a:pPr marL="9144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smtClean="0"/>
              <a:t>Equal-width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(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min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max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thùng</a:t>
            </a:r>
            <a:r>
              <a:rPr lang="en-US" dirty="0" smtClean="0"/>
              <a:t>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2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:</a:t>
            </a:r>
          </a:p>
          <a:p>
            <a:pPr marL="9144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trơn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/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vị</a:t>
            </a:r>
            <a:r>
              <a:rPr lang="en-US" b="1" dirty="0" smtClean="0"/>
              <a:t> (smoothing by bin means/median)</a:t>
            </a:r>
            <a:r>
              <a:rPr lang="en-US" dirty="0" smtClean="0"/>
              <a:t>: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tri </a:t>
            </a:r>
            <a:r>
              <a:rPr lang="en-US" dirty="0" err="1" smtClean="0"/>
              <a:t>trong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(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ban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</a:p>
          <a:p>
            <a:pPr marL="9144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trơn</a:t>
            </a:r>
            <a:r>
              <a:rPr lang="en-US" b="1" dirty="0" smtClean="0"/>
              <a:t> </a:t>
            </a:r>
            <a:r>
              <a:rPr lang="en-US" b="1" dirty="0" err="1" smtClean="0"/>
              <a:t>dựa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biên</a:t>
            </a:r>
            <a:r>
              <a:rPr lang="en-US" b="1" dirty="0" smtClean="0"/>
              <a:t> (smoothing by boundaries)</a:t>
            </a:r>
            <a:r>
              <a:rPr lang="en-US" dirty="0" smtClean="0"/>
              <a:t>: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“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”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.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300038"/>
            <a:ext cx="72961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8937442"/>
              </p:ext>
            </p:extLst>
          </p:nvPr>
        </p:nvGraphicFramePr>
        <p:xfrm>
          <a:off x="4648200" y="32766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76010"/>
              </p:ext>
            </p:extLst>
          </p:nvPr>
        </p:nvGraphicFramePr>
        <p:xfrm>
          <a:off x="228600" y="239876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428040"/>
              </p:ext>
            </p:extLst>
          </p:nvPr>
        </p:nvGraphicFramePr>
        <p:xfrm>
          <a:off x="304800" y="3276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270004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Dữ</a:t>
            </a:r>
            <a:r>
              <a:rPr lang="en-US" b="1" i="1" dirty="0" smtClean="0"/>
              <a:t> </a:t>
            </a:r>
            <a:r>
              <a:rPr lang="en-US" b="1" i="1" dirty="0" err="1" smtClean="0"/>
              <a:t>liệu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được</a:t>
            </a:r>
            <a:r>
              <a:rPr lang="en-US" b="1" i="1" dirty="0" smtClean="0"/>
              <a:t> </a:t>
            </a:r>
            <a:r>
              <a:rPr lang="en-US" b="1" i="1" dirty="0" err="1" smtClean="0"/>
              <a:t>sắp</a:t>
            </a:r>
            <a:r>
              <a:rPr lang="en-US" b="1" i="1" dirty="0" smtClean="0"/>
              <a:t> </a:t>
            </a:r>
            <a:r>
              <a:rPr lang="en-US" b="1" i="1" dirty="0" err="1" smtClean="0"/>
              <a:t>xếp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trơn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dựa</a:t>
            </a:r>
            <a:r>
              <a:rPr lang="en-US" b="1" i="1" dirty="0" smtClean="0"/>
              <a:t> </a:t>
            </a:r>
            <a:r>
              <a:rPr lang="en-US" b="1" i="1" dirty="0" err="1" smtClean="0"/>
              <a:t>trên</a:t>
            </a:r>
            <a:r>
              <a:rPr lang="en-US" b="1" i="1" dirty="0" smtClean="0"/>
              <a:t> </a:t>
            </a:r>
            <a:r>
              <a:rPr lang="en-US" b="1" i="1" dirty="0" err="1" smtClean="0"/>
              <a:t>biên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trơn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trung</a:t>
            </a:r>
            <a:r>
              <a:rPr lang="en-US" b="1" i="1" dirty="0" smtClean="0"/>
              <a:t> </a:t>
            </a:r>
            <a:r>
              <a:rPr lang="en-US" b="1" i="1" dirty="0" err="1" smtClean="0"/>
              <a:t>bình</a:t>
            </a:r>
            <a:endParaRPr lang="en-US" b="1" i="1" dirty="0"/>
          </a:p>
        </p:txBody>
      </p:sp>
      <p:pic>
        <p:nvPicPr>
          <p:cNvPr id="11" name="Picture 2" descr="http://t3.gstatic.com/images?q=tbn:ANd9GcTEqaU3pYKtFGziIlnz0LyKbGr955dCD7ELZ1H7WkCugG_iEcku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48591" y="5354782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47009" y="44958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5427" y="42672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02382" y="5105400"/>
            <a:ext cx="12746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66609" y="4419600"/>
            <a:ext cx="12746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16982" y="4073236"/>
            <a:ext cx="10226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66609" y="4419600"/>
            <a:ext cx="1" cy="685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727373" y="4087091"/>
            <a:ext cx="1" cy="3325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905000" y="3505200"/>
            <a:ext cx="13854" cy="21197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13813" y="3505200"/>
            <a:ext cx="10387" cy="21197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598" y="3505200"/>
            <a:ext cx="2" cy="2133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95755" y="3505200"/>
            <a:ext cx="24245" cy="21197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3683"/>
            <a:ext cx="8610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b="1" i="1" u="sng" dirty="0" err="1" smtClean="0"/>
              <a:t>Hồi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quy</a:t>
            </a:r>
            <a:r>
              <a:rPr lang="en-US" b="1" i="1" u="sng" dirty="0" smtClean="0"/>
              <a:t> (regression)</a:t>
            </a:r>
            <a:r>
              <a:rPr lang="en-US" b="1" i="1" dirty="0" smtClean="0"/>
              <a:t>: </a:t>
            </a:r>
            <a:endParaRPr lang="en-US" dirty="0" smtClean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trơn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đòi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2 </a:t>
            </a:r>
            <a:r>
              <a:rPr lang="en-US" dirty="0" err="1" smtClean="0"/>
              <a:t>biến</a:t>
            </a:r>
            <a:r>
              <a:rPr lang="en-US" dirty="0" smtClean="0"/>
              <a:t> (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).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02 </a:t>
            </a:r>
            <a:r>
              <a:rPr lang="en-US" dirty="0" err="1" smtClean="0"/>
              <a:t>biến</a:t>
            </a:r>
            <a:r>
              <a:rPr lang="en-US" dirty="0" smtClean="0"/>
              <a:t> (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UcPeriod" startAt="3"/>
            </a:pPr>
            <a:r>
              <a:rPr lang="en-US" b="1" i="1" u="sng" dirty="0" err="1" smtClean="0"/>
              <a:t>Phân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cụm</a:t>
            </a:r>
            <a:r>
              <a:rPr lang="en-US" b="1" i="1" u="sng" dirty="0" smtClean="0"/>
              <a:t> (clustering):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(outliers)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(</a:t>
            </a:r>
            <a:r>
              <a:rPr lang="en-US" dirty="0" err="1" smtClean="0"/>
              <a:t>cụm</a:t>
            </a:r>
            <a:r>
              <a:rPr lang="en-US" dirty="0" smtClean="0"/>
              <a:t>).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64" y="3998336"/>
            <a:ext cx="2688871" cy="270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619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.4. TÍCH HỢP VÀ CHUYỂN DẠNG DỮ LIỆU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62001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2</a:t>
            </a:r>
            <a:r>
              <a:rPr lang="en-US" sz="2000" b="1" dirty="0" smtClean="0"/>
              <a:t>.4.1.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(Data Integration)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Arial" pitchFamily="34" charset="0"/>
              </a:rPr>
              <a:t>Kết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hợp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từ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nhiều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nguồn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nhau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thành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một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thống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nhất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nguồn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nhau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cơ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sở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, data cube, </a:t>
            </a:r>
            <a:r>
              <a:rPr lang="en-US" sz="2000" dirty="0" err="1" smtClean="0">
                <a:cs typeface="Arial" pitchFamily="34" charset="0"/>
              </a:rPr>
              <a:t>tập</a:t>
            </a:r>
            <a:r>
              <a:rPr lang="en-US" sz="2000" dirty="0" smtClean="0">
                <a:cs typeface="Arial" pitchFamily="34" charset="0"/>
              </a:rPr>
              <a:t> tin </a:t>
            </a:r>
            <a:r>
              <a:rPr lang="en-US" sz="2000" dirty="0" err="1" smtClean="0">
                <a:cs typeface="Arial" pitchFamily="34" charset="0"/>
              </a:rPr>
              <a:t>phẳng</a:t>
            </a:r>
            <a:r>
              <a:rPr lang="en-US" sz="2000" dirty="0" smtClean="0">
                <a:cs typeface="Arial" pitchFamily="34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vấn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đề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phải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đối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mặt</a:t>
            </a:r>
            <a:r>
              <a:rPr lang="en-US" sz="2000" dirty="0" smtClean="0">
                <a:cs typeface="Arial" pitchFamily="34" charset="0"/>
              </a:rPr>
              <a:t>:</a:t>
            </a:r>
          </a:p>
          <a:p>
            <a:pPr marL="9144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cs typeface="Arial" pitchFamily="34" charset="0"/>
              </a:rPr>
              <a:t>Tích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hợp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lược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đồ</a:t>
            </a:r>
            <a:r>
              <a:rPr lang="en-US" sz="2000" b="1" dirty="0" smtClean="0">
                <a:cs typeface="Arial" pitchFamily="34" charset="0"/>
              </a:rPr>
              <a:t> (</a:t>
            </a:r>
            <a:r>
              <a:rPr lang="en-US" sz="2000" b="1" dirty="0" err="1" smtClean="0">
                <a:cs typeface="Arial" pitchFamily="34" charset="0"/>
              </a:rPr>
              <a:t>shema</a:t>
            </a:r>
            <a:r>
              <a:rPr lang="en-US" sz="2000" b="1" dirty="0" smtClean="0">
                <a:cs typeface="Arial" pitchFamily="34" charset="0"/>
              </a:rPr>
              <a:t> integration) </a:t>
            </a:r>
            <a:r>
              <a:rPr lang="en-US" sz="2000" b="1" dirty="0" err="1" smtClean="0">
                <a:cs typeface="Arial" pitchFamily="34" charset="0"/>
              </a:rPr>
              <a:t>và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khớp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các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đối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tượng</a:t>
            </a:r>
            <a:r>
              <a:rPr lang="en-US" sz="2000" b="1" dirty="0" smtClean="0">
                <a:cs typeface="Arial" pitchFamily="34" charset="0"/>
              </a:rPr>
              <a:t> (object matching)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cùng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một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thực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thế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giới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thực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có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phản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ánh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từ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nguồn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nhau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ea typeface="Cambria Math"/>
                <a:cs typeface="Arial" pitchFamily="34" charset="0"/>
              </a:rPr>
              <a:t>⟹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cần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phải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khớp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lại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đối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tượng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này</a:t>
            </a:r>
            <a:r>
              <a:rPr lang="en-US" sz="2000" dirty="0" smtClean="0">
                <a:ea typeface="Cambria Math"/>
                <a:cs typeface="Arial" pitchFamily="34" charset="0"/>
              </a:rPr>
              <a:t>. VD: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Vấn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đề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về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định</a:t>
            </a:r>
            <a:r>
              <a:rPr lang="en-US" sz="2000" dirty="0" smtClean="0">
                <a:ea typeface="Cambria Math"/>
                <a:cs typeface="Arial" pitchFamily="34" charset="0"/>
              </a:rPr>
              <a:t> danh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thực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thể</a:t>
            </a:r>
            <a:endParaRPr lang="en-US" sz="2000" dirty="0" smtClean="0">
              <a:ea typeface="Cambria Math"/>
              <a:cs typeface="Arial" pitchFamily="34" charset="0"/>
            </a:endParaRPr>
          </a:p>
          <a:p>
            <a:pPr marL="9144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ea typeface="Cambria Math"/>
                <a:cs typeface="Arial" pitchFamily="34" charset="0"/>
              </a:rPr>
              <a:t>Sự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dư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thừa</a:t>
            </a:r>
            <a:r>
              <a:rPr lang="en-US" sz="2000" b="1" dirty="0" smtClean="0">
                <a:ea typeface="Cambria Math"/>
                <a:cs typeface="Arial" pitchFamily="34" charset="0"/>
              </a:rPr>
              <a:t> (redundancy): </a:t>
            </a:r>
          </a:p>
          <a:p>
            <a:pPr marL="1440000" indent="-4572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err="1" smtClean="0">
                <a:ea typeface="Cambria Math"/>
                <a:cs typeface="Arial" pitchFamily="34" charset="0"/>
              </a:rPr>
              <a:t>Một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thể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dư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thừa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nếu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thể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được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suy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diễn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từ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một</a:t>
            </a:r>
            <a:r>
              <a:rPr lang="en-US" sz="2000" dirty="0" smtClean="0">
                <a:ea typeface="Cambria Math"/>
                <a:cs typeface="Arial" pitchFamily="34" charset="0"/>
              </a:rPr>
              <a:t> hay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một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tập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khác</a:t>
            </a:r>
            <a:r>
              <a:rPr lang="en-US" sz="2000" dirty="0" smtClean="0">
                <a:ea typeface="Cambria Math"/>
                <a:cs typeface="Arial" pitchFamily="34" charset="0"/>
              </a:rPr>
              <a:t>. </a:t>
            </a:r>
          </a:p>
          <a:p>
            <a:pPr marL="1440000" indent="-4572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err="1" smtClean="0">
                <a:cs typeface="Arial" pitchFamily="34" charset="0"/>
              </a:rPr>
              <a:t>Sự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không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nhất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quán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thuộc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tính</a:t>
            </a:r>
            <a:r>
              <a:rPr lang="en-US" sz="2000" dirty="0" smtClean="0">
                <a:cs typeface="Arial" pitchFamily="34" charset="0"/>
              </a:rPr>
              <a:t> hay do </a:t>
            </a:r>
            <a:r>
              <a:rPr lang="en-US" sz="2000" dirty="0" err="1" smtClean="0">
                <a:cs typeface="Arial" pitchFamily="34" charset="0"/>
              </a:rPr>
              <a:t>cách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đặt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tên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có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gây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ra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sự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dư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thừa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tập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kết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quả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1440000" indent="-4572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err="1" smtClean="0">
                <a:cs typeface="Arial" pitchFamily="34" charset="0"/>
              </a:rPr>
              <a:t>Dư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thừa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có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phát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hiện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thông</a:t>
            </a:r>
            <a:r>
              <a:rPr lang="en-US" sz="2000" dirty="0" smtClean="0">
                <a:cs typeface="Arial" pitchFamily="34" charset="0"/>
              </a:rPr>
              <a:t> qua </a:t>
            </a:r>
            <a:r>
              <a:rPr lang="en-US" sz="2000" dirty="0" err="1" smtClean="0">
                <a:cs typeface="Arial" pitchFamily="34" charset="0"/>
              </a:rPr>
              <a:t>phân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tích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tương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quan</a:t>
            </a:r>
            <a:r>
              <a:rPr lang="en-US" sz="2000" dirty="0" smtClean="0">
                <a:cs typeface="Arial" pitchFamily="34" charset="0"/>
              </a:rPr>
              <a:t> (correlation analysis).</a:t>
            </a:r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74474"/>
            <a:ext cx="8839200" cy="264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Phân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dựa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quan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Dựa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mức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quyết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.</a:t>
            </a:r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70C0"/>
                </a:solidFill>
              </a:rPr>
              <a:t>Hệ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số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tương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quan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err="1" smtClean="0"/>
              <a:t>dùng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đánh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giữa</a:t>
            </a:r>
            <a:r>
              <a:rPr lang="en-US" sz="2000" b="1" dirty="0" smtClean="0"/>
              <a:t> 02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Cụ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giữa</a:t>
            </a:r>
            <a:r>
              <a:rPr lang="en-US" sz="2000" b="1" dirty="0" smtClean="0"/>
              <a:t> 02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: </a:t>
            </a:r>
            <a:endParaRPr lang="en-US" sz="2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4572000" cy="10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9284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 smtClean="0">
                <a:cs typeface="Arial" pitchFamily="34" charset="0"/>
              </a:rPr>
              <a:t>Trong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đó</a:t>
            </a:r>
            <a:r>
              <a:rPr lang="en-US" sz="2000" b="1" dirty="0" smtClean="0">
                <a:cs typeface="Arial" pitchFamily="34" charset="0"/>
              </a:rPr>
              <a:t>: </a:t>
            </a:r>
          </a:p>
          <a:p>
            <a:pPr marL="360000" indent="-3600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>
                <a:cs typeface="Arial" pitchFamily="34" charset="0"/>
              </a:rPr>
              <a:t>N: </a:t>
            </a:r>
            <a:r>
              <a:rPr lang="en-US" sz="2000" b="1" dirty="0" err="1" smtClean="0">
                <a:cs typeface="Arial" pitchFamily="34" charset="0"/>
              </a:rPr>
              <a:t>số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bộ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dữ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liệu</a:t>
            </a:r>
            <a:r>
              <a:rPr lang="en-US" sz="2000" b="1" dirty="0" smtClean="0">
                <a:cs typeface="Arial" pitchFamily="34" charset="0"/>
              </a:rPr>
              <a:t>.</a:t>
            </a:r>
          </a:p>
          <a:p>
            <a:pPr marL="360000" indent="-3600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cs typeface="Arial" pitchFamily="34" charset="0"/>
              </a:rPr>
              <a:t>a</a:t>
            </a:r>
            <a:r>
              <a:rPr lang="en-US" sz="2000" b="1" baseline="-25000" dirty="0" err="1" smtClean="0">
                <a:cs typeface="Arial" pitchFamily="34" charset="0"/>
              </a:rPr>
              <a:t>i</a:t>
            </a:r>
            <a:r>
              <a:rPr lang="en-US" sz="2000" b="1" dirty="0" smtClean="0">
                <a:cs typeface="Arial" pitchFamily="34" charset="0"/>
              </a:rPr>
              <a:t>, b</a:t>
            </a:r>
            <a:r>
              <a:rPr lang="en-US" sz="2000" b="1" baseline="-25000" dirty="0" smtClean="0">
                <a:cs typeface="Arial" pitchFamily="34" charset="0"/>
              </a:rPr>
              <a:t>i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là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các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giá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trị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tương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ứng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với</a:t>
            </a:r>
            <a:r>
              <a:rPr lang="en-US" sz="2000" b="1" dirty="0" smtClean="0">
                <a:cs typeface="Arial" pitchFamily="34" charset="0"/>
              </a:rPr>
              <a:t> 02 </a:t>
            </a:r>
            <a:r>
              <a:rPr lang="en-US" sz="2000" b="1" dirty="0" err="1" smtClean="0">
                <a:cs typeface="Arial" pitchFamily="34" charset="0"/>
              </a:rPr>
              <a:t>thuộc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tính</a:t>
            </a:r>
            <a:r>
              <a:rPr lang="en-US" sz="2000" b="1" dirty="0" smtClean="0">
                <a:cs typeface="Arial" pitchFamily="34" charset="0"/>
              </a:rPr>
              <a:t> A </a:t>
            </a:r>
            <a:r>
              <a:rPr lang="en-US" sz="2000" b="1" dirty="0" err="1" smtClean="0">
                <a:cs typeface="Arial" pitchFamily="34" charset="0"/>
              </a:rPr>
              <a:t>và</a:t>
            </a:r>
            <a:r>
              <a:rPr lang="en-US" sz="2000" b="1" dirty="0" smtClean="0">
                <a:cs typeface="Arial" pitchFamily="34" charset="0"/>
              </a:rPr>
              <a:t> B </a:t>
            </a:r>
            <a:r>
              <a:rPr lang="en-US" sz="2000" b="1" dirty="0" err="1" smtClean="0">
                <a:cs typeface="Arial" pitchFamily="34" charset="0"/>
              </a:rPr>
              <a:t>trong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bộ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i</a:t>
            </a:r>
            <a:r>
              <a:rPr lang="en-US" sz="2000" b="1" dirty="0" smtClean="0">
                <a:cs typeface="Arial" pitchFamily="34" charset="0"/>
              </a:rPr>
              <a:t>.</a:t>
            </a:r>
          </a:p>
          <a:p>
            <a:pPr marL="360000" indent="-3600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>
                <a:cs typeface="Arial" pitchFamily="34" charset="0"/>
              </a:rPr>
              <a:t>          </a:t>
            </a:r>
            <a:r>
              <a:rPr lang="en-US" sz="2000" b="1" dirty="0" err="1" smtClean="0">
                <a:cs typeface="Arial" pitchFamily="34" charset="0"/>
              </a:rPr>
              <a:t>tương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ứng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là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các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giá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trị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trung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bình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trên</a:t>
            </a:r>
            <a:r>
              <a:rPr lang="en-US" sz="2000" b="1" dirty="0" smtClean="0">
                <a:cs typeface="Arial" pitchFamily="34" charset="0"/>
              </a:rPr>
              <a:t> A </a:t>
            </a:r>
            <a:r>
              <a:rPr lang="en-US" sz="2000" b="1" dirty="0" err="1" smtClean="0">
                <a:cs typeface="Arial" pitchFamily="34" charset="0"/>
              </a:rPr>
              <a:t>và</a:t>
            </a:r>
            <a:r>
              <a:rPr lang="en-US" sz="2000" b="1" dirty="0" smtClean="0">
                <a:cs typeface="Arial" pitchFamily="34" charset="0"/>
              </a:rPr>
              <a:t> B.</a:t>
            </a:r>
          </a:p>
          <a:p>
            <a:pPr marL="360000" indent="-3600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ea typeface="Cambria Math"/>
                <a:cs typeface="Arial" pitchFamily="34" charset="0"/>
              </a:rPr>
              <a:t>σ</a:t>
            </a:r>
            <a:r>
              <a:rPr lang="en-US" sz="2000" b="1" baseline="-25000" dirty="0" err="1" smtClean="0">
                <a:ea typeface="Cambria Math"/>
                <a:cs typeface="Arial" pitchFamily="34" charset="0"/>
              </a:rPr>
              <a:t>A</a:t>
            </a:r>
            <a:r>
              <a:rPr lang="en-US" sz="2000" b="1" dirty="0" smtClean="0">
                <a:ea typeface="Cambria Math"/>
                <a:cs typeface="Arial" pitchFamily="34" charset="0"/>
              </a:rPr>
              <a:t>, </a:t>
            </a:r>
            <a:r>
              <a:rPr lang="el-GR" sz="2000" b="1" dirty="0" smtClean="0">
                <a:ea typeface="Cambria Math"/>
                <a:cs typeface="Arial" pitchFamily="34" charset="0"/>
              </a:rPr>
              <a:t>σ</a:t>
            </a:r>
            <a:r>
              <a:rPr lang="en-US" sz="2000" b="1" baseline="-25000" dirty="0" smtClean="0">
                <a:ea typeface="Cambria Math"/>
                <a:cs typeface="Arial" pitchFamily="34" charset="0"/>
              </a:rPr>
              <a:t>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độ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lệch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chuẩn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của</a:t>
            </a:r>
            <a:r>
              <a:rPr lang="en-US" sz="2000" b="1" dirty="0" smtClean="0">
                <a:ea typeface="Cambria Math"/>
                <a:cs typeface="Arial" pitchFamily="34" charset="0"/>
              </a:rPr>
              <a:t> 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5029200"/>
          <a:ext cx="72189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4" imgW="304560" imgH="241200" progId="Equation.DSMT4">
                  <p:embed/>
                </p:oleObj>
              </mc:Choice>
              <mc:Fallback>
                <p:oleObj name="Equation" r:id="rId4" imgW="3045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2189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ea typeface="Cambria Math"/>
                <a:cs typeface="Arial" pitchFamily="34" charset="0"/>
              </a:rPr>
              <a:t>Ta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luôn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-1 ≤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r</a:t>
            </a:r>
            <a:r>
              <a:rPr lang="en-US" sz="2000" b="1" baseline="-25000" dirty="0" err="1" smtClean="0">
                <a:ea typeface="Cambria Math"/>
                <a:cs typeface="Arial" pitchFamily="34" charset="0"/>
              </a:rPr>
              <a:t>A,B</a:t>
            </a:r>
            <a:r>
              <a:rPr lang="en-US" sz="2000" b="1" dirty="0" smtClean="0">
                <a:ea typeface="Cambria Math"/>
                <a:cs typeface="Arial" pitchFamily="34" charset="0"/>
              </a:rPr>
              <a:t> ≤ 1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:</a:t>
            </a:r>
          </a:p>
          <a:p>
            <a:pPr marL="432000" indent="-432000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r</a:t>
            </a:r>
            <a:r>
              <a:rPr lang="en-US" sz="2000" b="1" baseline="-25000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A,B</a:t>
            </a:r>
            <a:r>
              <a:rPr lang="en-US" sz="2000" b="1" baseline="-25000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&gt; 0</a:t>
            </a:r>
            <a:r>
              <a:rPr lang="en-US" sz="2000" b="1" dirty="0" smtClean="0">
                <a:ea typeface="Cambria Math"/>
                <a:cs typeface="Arial" pitchFamily="34" charset="0"/>
              </a:rPr>
              <a:t>: A,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mối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dương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(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với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tăng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thì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với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tăng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).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r</a:t>
            </a:r>
            <a:r>
              <a:rPr lang="en-US" sz="2000" b="1" baseline="-25000" dirty="0" err="1" smtClean="0">
                <a:ea typeface="Cambria Math"/>
                <a:cs typeface="Arial" pitchFamily="34" charset="0"/>
              </a:rPr>
              <a:t>A,B</a:t>
            </a:r>
            <a:r>
              <a:rPr lang="en-US" sz="2000" b="1" baseline="-25000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càng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lớn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thể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hiện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giữa</a:t>
            </a:r>
            <a:r>
              <a:rPr lang="en-US" sz="2000" b="1" dirty="0" smtClean="0">
                <a:ea typeface="Cambria Math"/>
                <a:cs typeface="Arial" pitchFamily="34" charset="0"/>
              </a:rPr>
              <a:t> 02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càng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mạnh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⟹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thể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loại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bỏ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một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trong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02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 (A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hoặc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B)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vì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nó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dư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thừa</a:t>
            </a:r>
            <a:r>
              <a:rPr lang="en-US" sz="2000" b="1" dirty="0" smtClean="0">
                <a:ea typeface="Cambria Math"/>
                <a:cs typeface="Arial" pitchFamily="34" charset="0"/>
              </a:rPr>
              <a:t>.</a:t>
            </a:r>
          </a:p>
          <a:p>
            <a:pPr marL="432000" indent="-432000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r</a:t>
            </a:r>
            <a:r>
              <a:rPr lang="en-US" sz="2000" b="1" baseline="-25000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A,B</a:t>
            </a:r>
            <a:r>
              <a:rPr lang="en-US" sz="2000" b="1" baseline="-25000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= 0</a:t>
            </a:r>
            <a:r>
              <a:rPr lang="en-US" sz="2000" b="1" dirty="0" smtClean="0">
                <a:ea typeface="Cambria Math"/>
                <a:cs typeface="Arial" pitchFamily="34" charset="0"/>
              </a:rPr>
              <a:t>: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Không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tồn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tại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mối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liên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hệ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b="1" dirty="0" smtClean="0">
                <a:ea typeface="Cambria Math"/>
                <a:cs typeface="Arial" pitchFamily="34" charset="0"/>
              </a:rPr>
              <a:t>. 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02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hoàn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toàn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độc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lập</a:t>
            </a:r>
            <a:r>
              <a:rPr lang="en-US" sz="2000" b="1" dirty="0" smtClean="0">
                <a:ea typeface="Cambria Math"/>
                <a:cs typeface="Arial" pitchFamily="34" charset="0"/>
              </a:rPr>
              <a:t>.</a:t>
            </a:r>
          </a:p>
          <a:p>
            <a:pPr marL="432000" indent="-432000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r</a:t>
            </a:r>
            <a:r>
              <a:rPr lang="en-US" sz="2000" b="1" baseline="-25000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A,B</a:t>
            </a:r>
            <a:r>
              <a:rPr lang="en-US" sz="2000" b="1" baseline="-25000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&lt; 0</a:t>
            </a:r>
            <a:r>
              <a:rPr lang="en-US" sz="2000" b="1" dirty="0" smtClean="0">
                <a:ea typeface="Cambria Math"/>
                <a:cs typeface="Arial" pitchFamily="34" charset="0"/>
              </a:rPr>
              <a:t>: A,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mối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tương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âm</a:t>
            </a:r>
            <a:r>
              <a:rPr lang="en-US" sz="2000" b="1" dirty="0" smtClean="0">
                <a:ea typeface="Cambria Math"/>
                <a:cs typeface="Arial" pitchFamily="34" charset="0"/>
              </a:rPr>
              <a:t> (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với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tăng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thì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ứng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với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giảm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ngược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lại</a:t>
            </a:r>
            <a:r>
              <a:rPr lang="en-US" sz="2000" b="1" dirty="0" smtClean="0">
                <a:ea typeface="Cambria Math"/>
                <a:cs typeface="Arial" pitchFamily="34" charset="0"/>
              </a:rPr>
              <a:t>) ⟹ 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B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sz="2000" b="1" dirty="0" smtClean="0">
                <a:ea typeface="Cambria Math"/>
                <a:cs typeface="Arial" pitchFamily="34" charset="0"/>
              </a:rPr>
              <a:t> 02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trái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ngược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nhau</a:t>
            </a:r>
            <a:r>
              <a:rPr lang="en-US" sz="2000" b="1" dirty="0" smtClean="0">
                <a:ea typeface="Cambria Math"/>
                <a:cs typeface="Arial" pitchFamily="34" charset="0"/>
              </a:rPr>
              <a:t>. </a:t>
            </a:r>
          </a:p>
        </p:txBody>
      </p:sp>
      <p:pic>
        <p:nvPicPr>
          <p:cNvPr id="34818" name="Picture 2" descr="http://technode.com/wp-content/uploads/2013/12/chart-and-magnifying-glass-data-analysis-predictive-analytics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14252"/>
            <a:ext cx="3932552" cy="26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27038"/>
            <a:ext cx="7848600" cy="715962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CHƯƠNG 2: TIỀN XỬ LÝ DỮ LIỆU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3048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.1. KHÁI NIỆM VỀ TIỀN XỬ LÝ DỮ LIỆU?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.2. TÓM TẮT MÔ TẢ DỮ LIỆU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.3. LÀM SẠCH DỮ LIỆU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.4. TÍCH HỢP VÀ CHUYỂN DẠNG DỮ LIỆU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.5. RÚT GỌN DỮ LIỆU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4B19-5401-410E-8B83-AEDC9CCB14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2" descr="http://www.greenbookblog.org/wp-content/uploads/2013/08/Martin-Dec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09999"/>
            <a:ext cx="3962400" cy="29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74475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Phân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dữ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rời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rạc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Mối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giữa</a:t>
            </a:r>
            <a:r>
              <a:rPr lang="en-US" sz="2000" b="1" dirty="0" smtClean="0"/>
              <a:t> 02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trưng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Bình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phương</a:t>
            </a:r>
            <a:r>
              <a:rPr lang="en-US" sz="2000" b="1" dirty="0" smtClean="0"/>
              <a:t> (Chi-square) </a:t>
            </a:r>
            <a:r>
              <a:rPr lang="el-GR" sz="2000" b="1" dirty="0" smtClean="0">
                <a:latin typeface="Cambria Math"/>
                <a:ea typeface="Cambria Math"/>
              </a:rPr>
              <a:t>χ</a:t>
            </a:r>
            <a:r>
              <a:rPr lang="en-US" sz="2000" b="1" baseline="30000" dirty="0" smtClean="0">
                <a:latin typeface="Cambria Math"/>
                <a:ea typeface="Cambria Math"/>
              </a:rPr>
              <a:t>2  </a:t>
            </a:r>
            <a:endParaRPr lang="en-US" sz="2000" b="1" dirty="0" smtClean="0"/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Giả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c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a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 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,…, a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r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 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,…,b</a:t>
            </a:r>
            <a:r>
              <a:rPr lang="en-US" sz="2000" b="1" baseline="-25000" dirty="0" smtClean="0"/>
              <a:t>r</a:t>
            </a:r>
            <a:r>
              <a:rPr lang="en-US" sz="2000" b="1" dirty="0" smtClean="0"/>
              <a:t>.</a:t>
            </a:r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trưng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bởi</a:t>
            </a:r>
            <a:r>
              <a:rPr lang="en-US" sz="2000" b="1" dirty="0" smtClean="0"/>
              <a:t> A, B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 (contingency table)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c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dòng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r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B.</a:t>
            </a:r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Ký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hiệu</a:t>
            </a:r>
            <a:r>
              <a:rPr lang="en-US" sz="2000" b="1" dirty="0" smtClean="0"/>
              <a:t> (A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Mỗi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(A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ô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.</a:t>
            </a:r>
          </a:p>
          <a:p>
            <a:pPr marL="432000" indent="-4320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cs typeface="Arial" pitchFamily="34" charset="0"/>
              </a:rPr>
              <a:t>Giá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trị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Khi</a:t>
            </a:r>
            <a:r>
              <a:rPr lang="en-US" sz="2000" b="1" dirty="0" smtClean="0">
                <a:cs typeface="Arial" pitchFamily="34" charset="0"/>
              </a:rPr>
              <a:t> – </a:t>
            </a:r>
            <a:r>
              <a:rPr lang="en-US" sz="2000" b="1" dirty="0" err="1" smtClean="0">
                <a:cs typeface="Arial" pitchFamily="34" charset="0"/>
              </a:rPr>
              <a:t>Bình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phương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l-GR" sz="2000" b="1" dirty="0" smtClean="0">
                <a:ea typeface="Cambria Math"/>
                <a:cs typeface="Arial" pitchFamily="34" charset="0"/>
              </a:rPr>
              <a:t>χ</a:t>
            </a:r>
            <a:r>
              <a:rPr lang="en-US" sz="2000" b="1" baseline="30000" dirty="0" smtClean="0">
                <a:ea typeface="Cambria Math"/>
                <a:cs typeface="Arial" pitchFamily="34" charset="0"/>
              </a:rPr>
              <a:t>2 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có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thể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được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xác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định</a:t>
            </a:r>
            <a:r>
              <a:rPr lang="en-US" sz="2000" b="1" dirty="0" smtClean="0">
                <a:ea typeface="Cambria Math"/>
                <a:cs typeface="Arial" pitchFamily="34" charset="0"/>
              </a:rPr>
              <a:t> qua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công</a:t>
            </a:r>
            <a:r>
              <a:rPr lang="en-US" sz="2000" b="1" dirty="0" smtClean="0"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ea typeface="Cambria Math"/>
                <a:cs typeface="Arial" pitchFamily="34" charset="0"/>
              </a:rPr>
              <a:t>thức</a:t>
            </a:r>
            <a:r>
              <a:rPr lang="en-US" sz="2000" b="1" dirty="0" smtClean="0">
                <a:ea typeface="Cambria Math"/>
                <a:cs typeface="Arial" pitchFamily="34" charset="0"/>
              </a:rPr>
              <a:t>:</a:t>
            </a:r>
            <a:endParaRPr lang="en-US" sz="20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3120384" cy="990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181600"/>
            <a:ext cx="8458200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đó</a:t>
            </a:r>
            <a:r>
              <a:rPr lang="en-US" sz="2000" b="1" dirty="0" smtClean="0"/>
              <a:t>: </a:t>
            </a:r>
          </a:p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/>
              <a:t>o</a:t>
            </a:r>
            <a:r>
              <a:rPr lang="en-US" sz="2000" b="1" baseline="-25000" dirty="0" err="1" smtClean="0"/>
              <a:t>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hay </a:t>
            </a:r>
            <a:r>
              <a:rPr lang="en-US" sz="2000" b="1" dirty="0" err="1" smtClean="0"/>
              <a:t>tần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kiến</a:t>
            </a:r>
            <a:r>
              <a:rPr lang="en-US" sz="2000" b="1" dirty="0" smtClean="0"/>
              <a:t> (observed frequency)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(A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</a:t>
            </a:r>
          </a:p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vọng</a:t>
            </a:r>
            <a:r>
              <a:rPr lang="en-US" sz="2000" b="1" dirty="0" smtClean="0"/>
              <a:t> (expected frequency)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(A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Tần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vọng</a:t>
            </a:r>
            <a:r>
              <a:rPr lang="en-US" sz="2000" b="1" dirty="0" smtClean="0"/>
              <a:t> (expected frequency)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(A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thức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205412" cy="7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đó</a:t>
            </a:r>
            <a:r>
              <a:rPr lang="en-US" sz="2000" b="1" dirty="0" smtClean="0"/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N: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count(A=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i</a:t>
            </a:r>
            <a:r>
              <a:rPr lang="en-US" sz="2000" b="1" dirty="0" smtClean="0"/>
              <a:t>):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i</a:t>
            </a:r>
            <a:r>
              <a:rPr lang="en-US" sz="2000" b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count(B=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):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8305800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</a:rPr>
              <a:t> ý:</a:t>
            </a:r>
          </a:p>
          <a:p>
            <a:pPr algn="just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FF0000"/>
                </a:solidFill>
              </a:rPr>
              <a:t>Độ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đo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Khi</a:t>
            </a:r>
            <a:r>
              <a:rPr lang="en-US" sz="2000" b="1" i="1" dirty="0" smtClean="0">
                <a:solidFill>
                  <a:srgbClr val="FF0000"/>
                </a:solidFill>
              </a:rPr>
              <a:t> –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Bình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phương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kiểm</a:t>
            </a:r>
            <a:r>
              <a:rPr lang="en-US" sz="2000" b="1" i="1" dirty="0" smtClean="0">
                <a:solidFill>
                  <a:srgbClr val="FF0000"/>
                </a:solidFill>
              </a:rPr>
              <a:t> tra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giả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thiết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về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tính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độc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lập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</a:rPr>
              <a:t> 02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thuộc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tính</a:t>
            </a:r>
            <a:r>
              <a:rPr lang="en-US" sz="2000" b="1" i="1" dirty="0" smtClean="0">
                <a:solidFill>
                  <a:srgbClr val="FF0000"/>
                </a:solidFill>
              </a:rPr>
              <a:t> 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2000" b="1" i="1" dirty="0" smtClean="0">
                <a:solidFill>
                  <a:srgbClr val="FF0000"/>
                </a:solidFill>
              </a:rPr>
              <a:t> B.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kiểm</a:t>
            </a:r>
            <a:r>
              <a:rPr lang="en-US" sz="2000" b="1" i="1" dirty="0" smtClean="0">
                <a:solidFill>
                  <a:srgbClr val="FF0000"/>
                </a:solidFill>
              </a:rPr>
              <a:t> tra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này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dựa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trên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mức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độ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chú</a:t>
            </a:r>
            <a:r>
              <a:rPr lang="en-US" sz="2000" b="1" i="1" dirty="0" smtClean="0">
                <a:solidFill>
                  <a:srgbClr val="FF0000"/>
                </a:solidFill>
              </a:rPr>
              <a:t> ý (significance level)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i="1" dirty="0" smtClean="0">
                <a:solidFill>
                  <a:srgbClr val="FF0000"/>
                </a:solidFill>
              </a:rPr>
              <a:t> (r-1)(c-1)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bậc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tự</a:t>
            </a:r>
            <a:r>
              <a:rPr lang="en-US" sz="2000" b="1" i="1" dirty="0" smtClean="0">
                <a:solidFill>
                  <a:srgbClr val="FF0000"/>
                </a:solidFill>
              </a:rPr>
              <a:t> do.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15844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59048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81400"/>
            <a:ext cx="7121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4800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bậc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do </a:t>
            </a:r>
            <a:r>
              <a:rPr lang="en-US" b="1" dirty="0" err="1" smtClean="0"/>
              <a:t>là</a:t>
            </a:r>
            <a:r>
              <a:rPr lang="en-US" b="1" dirty="0" smtClean="0"/>
              <a:t> (2-1)(2-1) = 1, </a:t>
            </a:r>
            <a:r>
              <a:rPr lang="en-US" b="1" dirty="0" err="1" smtClean="0"/>
              <a:t>mức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chú</a:t>
            </a:r>
            <a:r>
              <a:rPr lang="en-US" b="1" dirty="0" smtClean="0"/>
              <a:t> ý </a:t>
            </a:r>
            <a:r>
              <a:rPr lang="en-US" b="1" dirty="0" err="1" smtClean="0"/>
              <a:t>là</a:t>
            </a:r>
            <a:r>
              <a:rPr lang="en-US" b="1" dirty="0" smtClean="0"/>
              <a:t> 0.001 </a:t>
            </a:r>
            <a:r>
              <a:rPr lang="en-US" b="1" dirty="0" err="1" smtClean="0"/>
              <a:t>thì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đảm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02 </a:t>
            </a:r>
            <a:r>
              <a:rPr lang="en-US" b="1" dirty="0" err="1" smtClean="0"/>
              <a:t>thuộc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A, B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độc</a:t>
            </a:r>
            <a:r>
              <a:rPr lang="en-US" b="1" dirty="0" smtClean="0"/>
              <a:t> </a:t>
            </a:r>
            <a:r>
              <a:rPr lang="en-US" b="1" dirty="0" err="1" smtClean="0"/>
              <a:t>lập</a:t>
            </a:r>
            <a:r>
              <a:rPr lang="en-US" b="1" dirty="0" smtClean="0"/>
              <a:t>,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 </a:t>
            </a:r>
            <a:r>
              <a:rPr lang="el-GR" b="1" dirty="0" smtClean="0">
                <a:latin typeface="Cambria Math"/>
                <a:ea typeface="Cambria Math"/>
              </a:rPr>
              <a:t>χ</a:t>
            </a:r>
            <a:r>
              <a:rPr lang="en-US" b="1" baseline="30000" dirty="0" smtClean="0">
                <a:latin typeface="Cambria Math"/>
                <a:ea typeface="Cambria Math"/>
              </a:rPr>
              <a:t>2  </a:t>
            </a:r>
            <a:r>
              <a:rPr lang="en-US" b="1" dirty="0" smtClean="0">
                <a:ea typeface="Cambria Math"/>
                <a:cs typeface="Arial" pitchFamily="34" charset="0"/>
              </a:rPr>
              <a:t>= 10.828 (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đề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nghị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SV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tham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khảo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thêm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giáo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trình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về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xác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suất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thống</a:t>
            </a:r>
            <a:r>
              <a:rPr lang="en-US" b="1" i="1" dirty="0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a typeface="Cambria Math"/>
                <a:cs typeface="Arial" pitchFamily="34" charset="0"/>
              </a:rPr>
              <a:t>kê</a:t>
            </a:r>
            <a:r>
              <a:rPr lang="en-US" b="1" dirty="0" smtClean="0">
                <a:ea typeface="Cambria Math"/>
                <a:cs typeface="Arial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b="1" dirty="0" smtClean="0">
                <a:ea typeface="Cambria Math"/>
                <a:cs typeface="Arial" pitchFamily="34" charset="0"/>
              </a:rPr>
              <a:t>⟹ </a:t>
            </a:r>
            <a:r>
              <a:rPr lang="en-US" b="1" dirty="0" err="1" smtClean="0">
                <a:ea typeface="Cambria Math"/>
                <a:cs typeface="Arial" pitchFamily="34" charset="0"/>
              </a:rPr>
              <a:t>Giá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trị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được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b="1" dirty="0" smtClean="0">
                <a:ea typeface="Cambria Math"/>
                <a:cs typeface="Arial" pitchFamily="34" charset="0"/>
              </a:rPr>
              <a:t> 507.93 &gt; 10.828 </a:t>
            </a:r>
            <a:r>
              <a:rPr lang="en-US" b="1" dirty="0" err="1" smtClean="0">
                <a:ea typeface="Cambria Math"/>
                <a:cs typeface="Arial" pitchFamily="34" charset="0"/>
              </a:rPr>
              <a:t>nên</a:t>
            </a:r>
            <a:r>
              <a:rPr lang="en-US" b="1" dirty="0" smtClean="0">
                <a:ea typeface="Cambria Math"/>
                <a:cs typeface="Arial" pitchFamily="34" charset="0"/>
              </a:rPr>
              <a:t> A </a:t>
            </a:r>
            <a:r>
              <a:rPr lang="en-US" b="1" dirty="0" err="1" smtClean="0">
                <a:ea typeface="Cambria Math"/>
                <a:cs typeface="Arial" pitchFamily="34" charset="0"/>
              </a:rPr>
              <a:t>và</a:t>
            </a:r>
            <a:r>
              <a:rPr lang="en-US" b="1" dirty="0" smtClean="0">
                <a:ea typeface="Cambria Math"/>
                <a:cs typeface="Arial" pitchFamily="34" charset="0"/>
              </a:rPr>
              <a:t> B </a:t>
            </a:r>
            <a:r>
              <a:rPr lang="en-US" b="1" dirty="0" err="1" smtClean="0">
                <a:ea typeface="Cambria Math"/>
                <a:cs typeface="Arial" pitchFamily="34" charset="0"/>
              </a:rPr>
              <a:t>là</a:t>
            </a:r>
            <a:r>
              <a:rPr lang="en-US" b="1" dirty="0" smtClean="0">
                <a:ea typeface="Cambria Math"/>
                <a:cs typeface="Arial" pitchFamily="34" charset="0"/>
              </a:rPr>
              <a:t> 02 </a:t>
            </a:r>
            <a:r>
              <a:rPr lang="en-US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tính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phụ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thuộc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chặt</a:t>
            </a:r>
            <a:r>
              <a:rPr lang="en-US" b="1" dirty="0" smtClean="0">
                <a:ea typeface="Cambria Math"/>
                <a:cs typeface="Arial" pitchFamily="34" charset="0"/>
              </a:rPr>
              <a:t> </a:t>
            </a:r>
            <a:r>
              <a:rPr lang="en-US" b="1" dirty="0" err="1" smtClean="0">
                <a:ea typeface="Cambria Math"/>
                <a:cs typeface="Arial" pitchFamily="34" charset="0"/>
              </a:rPr>
              <a:t>chẽ</a:t>
            </a:r>
            <a:r>
              <a:rPr lang="en-US" b="1" dirty="0" smtClean="0">
                <a:ea typeface="Cambria Math"/>
                <a:cs typeface="Arial" pitchFamily="34" charset="0"/>
              </a:rPr>
              <a:t>.</a:t>
            </a:r>
            <a:endParaRPr lang="en-US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2</a:t>
            </a:r>
            <a:r>
              <a:rPr lang="en-US" sz="2000" b="1" dirty="0" smtClean="0"/>
              <a:t>.4.2.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(Data Transformation)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chuyển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đổi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hoặc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hợp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nhất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thành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dạng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phù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hợp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cho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việc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KHAI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THÁC</a:t>
            </a:r>
            <a:r>
              <a:rPr lang="en-US" sz="2000" dirty="0" smtClean="0">
                <a:cs typeface="Arial" pitchFamily="34" charset="0"/>
              </a:rPr>
              <a:t>. </a:t>
            </a:r>
            <a:r>
              <a:rPr lang="en-US" sz="2000" dirty="0" err="1" smtClean="0">
                <a:cs typeface="Arial" pitchFamily="34" charset="0"/>
              </a:rPr>
              <a:t>Chuyển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dạng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liên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tới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vấn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đề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sau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đây</a:t>
            </a:r>
            <a:r>
              <a:rPr lang="en-US" sz="2000" dirty="0" smtClean="0">
                <a:cs typeface="Arial" pitchFamily="34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cs typeface="Arial" pitchFamily="34" charset="0"/>
              </a:rPr>
              <a:t>Làm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trơn</a:t>
            </a:r>
            <a:r>
              <a:rPr lang="en-US" sz="2000" b="1" dirty="0" smtClean="0">
                <a:cs typeface="Arial" pitchFamily="34" charset="0"/>
              </a:rPr>
              <a:t> (Smoothing)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Loại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bỏ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nhiễu</a:t>
            </a:r>
            <a:r>
              <a:rPr lang="en-US" sz="2000" dirty="0" smtClean="0">
                <a:cs typeface="Arial" pitchFamily="34" charset="0"/>
              </a:rPr>
              <a:t> (noisy) </a:t>
            </a:r>
            <a:r>
              <a:rPr lang="en-US" sz="2000" dirty="0" err="1" smtClean="0">
                <a:cs typeface="Arial" pitchFamily="34" charset="0"/>
              </a:rPr>
              <a:t>khỏi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.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kỹ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thuật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sử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dụng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bao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gồm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đóng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thùng</a:t>
            </a:r>
            <a:r>
              <a:rPr lang="en-US" sz="2000" dirty="0" smtClean="0">
                <a:cs typeface="Arial" pitchFamily="34" charset="0"/>
              </a:rPr>
              <a:t> (binning), </a:t>
            </a:r>
            <a:r>
              <a:rPr lang="en-US" sz="2000" dirty="0" err="1" smtClean="0">
                <a:cs typeface="Arial" pitchFamily="34" charset="0"/>
              </a:rPr>
              <a:t>hồi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quy</a:t>
            </a:r>
            <a:r>
              <a:rPr lang="en-US" sz="2000" dirty="0" smtClean="0">
                <a:cs typeface="Arial" pitchFamily="34" charset="0"/>
              </a:rPr>
              <a:t> (regression), </a:t>
            </a:r>
            <a:r>
              <a:rPr lang="en-US" sz="2000" dirty="0" err="1" smtClean="0">
                <a:cs typeface="Arial" pitchFamily="34" charset="0"/>
              </a:rPr>
              <a:t>phân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cụm</a:t>
            </a:r>
            <a:r>
              <a:rPr lang="en-US" sz="2000" dirty="0" smtClean="0">
                <a:cs typeface="Arial" pitchFamily="34" charset="0"/>
              </a:rPr>
              <a:t> (clustering).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cs typeface="Arial" pitchFamily="34" charset="0"/>
              </a:rPr>
              <a:t>Gộp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nhóm</a:t>
            </a:r>
            <a:r>
              <a:rPr lang="en-US" sz="2000" b="1" dirty="0" smtClean="0">
                <a:cs typeface="Arial" pitchFamily="34" charset="0"/>
              </a:rPr>
              <a:t> (Aggregation)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thao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tóm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tắt</a:t>
            </a:r>
            <a:r>
              <a:rPr lang="en-US" sz="2000" dirty="0" smtClean="0">
                <a:cs typeface="Arial" pitchFamily="34" charset="0"/>
              </a:rPr>
              <a:t> hay </a:t>
            </a:r>
            <a:r>
              <a:rPr lang="en-US" sz="2000" dirty="0" err="1" smtClean="0">
                <a:cs typeface="Arial" pitchFamily="34" charset="0"/>
              </a:rPr>
              <a:t>gộp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nhóm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áp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dụng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với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. </a:t>
            </a:r>
            <a:r>
              <a:rPr lang="en-US" sz="2000" dirty="0" err="1" smtClean="0">
                <a:cs typeface="Arial" pitchFamily="34" charset="0"/>
              </a:rPr>
              <a:t>Bước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này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thường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sử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dụng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xây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dựng</a:t>
            </a:r>
            <a:r>
              <a:rPr lang="en-US" sz="2000" dirty="0" smtClean="0">
                <a:cs typeface="Arial" pitchFamily="34" charset="0"/>
              </a:rPr>
              <a:t> data cube </a:t>
            </a:r>
            <a:r>
              <a:rPr lang="en-US" sz="2000" dirty="0" err="1" smtClean="0">
                <a:cs typeface="Arial" pitchFamily="34" charset="0"/>
              </a:rPr>
              <a:t>cho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phân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tích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từ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nhiều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nguồn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cs typeface="Arial" pitchFamily="34" charset="0"/>
              </a:rPr>
              <a:t>Khởi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tạo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dữ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liệu</a:t>
            </a:r>
            <a:r>
              <a:rPr lang="en-US" sz="2000" b="1" dirty="0" smtClean="0">
                <a:cs typeface="Arial" pitchFamily="34" charset="0"/>
              </a:rPr>
              <a:t> (Generalization of the data)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thô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thay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thế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bởi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khái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niệm</a:t>
            </a:r>
            <a:r>
              <a:rPr lang="en-US" sz="2000" dirty="0" smtClean="0">
                <a:cs typeface="Arial" pitchFamily="34" charset="0"/>
              </a:rPr>
              <a:t> ở </a:t>
            </a:r>
            <a:r>
              <a:rPr lang="en-US" sz="2000" dirty="0" err="1" smtClean="0">
                <a:cs typeface="Arial" pitchFamily="34" charset="0"/>
              </a:rPr>
              <a:t>mức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cao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hơn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thông</a:t>
            </a:r>
            <a:r>
              <a:rPr lang="en-US" sz="2000" dirty="0" smtClean="0">
                <a:cs typeface="Arial" pitchFamily="34" charset="0"/>
              </a:rPr>
              <a:t> qua </a:t>
            </a:r>
            <a:r>
              <a:rPr lang="en-US" sz="2000" dirty="0" err="1" smtClean="0">
                <a:cs typeface="Arial" pitchFamily="34" charset="0"/>
              </a:rPr>
              <a:t>việc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sử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dụng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đồ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khái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niệm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cs typeface="Arial" pitchFamily="34" charset="0"/>
              </a:rPr>
              <a:t>Xây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dựng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thuộc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tính</a:t>
            </a:r>
            <a:r>
              <a:rPr lang="en-US" sz="2000" b="1" dirty="0" smtClean="0">
                <a:cs typeface="Arial" pitchFamily="34" charset="0"/>
              </a:rPr>
              <a:t> (Attribute construction)</a:t>
            </a:r>
            <a:r>
              <a:rPr lang="en-US" sz="2000" dirty="0" smtClean="0">
                <a:cs typeface="Arial" pitchFamily="34" charset="0"/>
              </a:rPr>
              <a:t>: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thuộc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mới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được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xây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dựng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và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thêm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vào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từ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tập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thuộc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đã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có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để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hỗ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trợ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quá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trình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KHAI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err="1" smtClean="0">
                <a:cs typeface="Arial" pitchFamily="34" charset="0"/>
              </a:rPr>
              <a:t>tăng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độ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chính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xác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và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sự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dễ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hiểu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của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cấu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trúc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trong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dữ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liệu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nhiều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chiều</a:t>
            </a:r>
            <a:r>
              <a:rPr lang="en-US" sz="2000" dirty="0" smtClean="0">
                <a:cs typeface="Arial" pitchFamily="34" charset="0"/>
              </a:rPr>
              <a:t> (high-dimensional data)). </a:t>
            </a:r>
            <a:r>
              <a:rPr lang="en-US" sz="2000" dirty="0" err="1" smtClean="0">
                <a:cs typeface="Arial" pitchFamily="34" charset="0"/>
              </a:rPr>
              <a:t>Bằng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kết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hợp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các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thuộc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tính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ea typeface="Cambria Math"/>
                <a:cs typeface="Arial" pitchFamily="34" charset="0"/>
              </a:rPr>
              <a:t>⟹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phát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hiện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ra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thông</a:t>
            </a:r>
            <a:r>
              <a:rPr lang="en-US" sz="2000" dirty="0" smtClean="0">
                <a:ea typeface="Cambria Math"/>
                <a:cs typeface="Arial" pitchFamily="34" charset="0"/>
              </a:rPr>
              <a:t> tin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bị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thiếu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liên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đến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mối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quan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hệ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giữa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thuộc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tính</a:t>
            </a:r>
            <a:r>
              <a:rPr lang="en-US" sz="2000" dirty="0" smtClean="0">
                <a:ea typeface="Cambria Math"/>
                <a:cs typeface="Arial" pitchFamily="34" charset="0"/>
              </a:rPr>
              <a:t> (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hữu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ích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cho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quá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trình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KHAI</a:t>
            </a:r>
            <a:r>
              <a:rPr lang="en-US" sz="2000" dirty="0" smtClean="0"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ea typeface="Cambria Math"/>
                <a:cs typeface="Arial" pitchFamily="34" charset="0"/>
              </a:rPr>
              <a:t>THÁC</a:t>
            </a:r>
            <a:r>
              <a:rPr lang="en-US" sz="2000" dirty="0" smtClean="0">
                <a:ea typeface="Cambria Math"/>
                <a:cs typeface="Arial" pitchFamily="34" charset="0"/>
              </a:rPr>
              <a:t>).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6875"/>
            <a:ext cx="8686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err="1" smtClean="0">
                <a:cs typeface="Arial" pitchFamily="34" charset="0"/>
              </a:rPr>
              <a:t>Chuẩn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pitchFamily="34" charset="0"/>
              </a:rPr>
              <a:t>hóa</a:t>
            </a:r>
            <a:r>
              <a:rPr lang="en-US" b="1" dirty="0" smtClean="0">
                <a:cs typeface="Arial" pitchFamily="34" charset="0"/>
              </a:rPr>
              <a:t> (Normalization)</a:t>
            </a:r>
            <a:r>
              <a:rPr lang="en-US" dirty="0" smtClean="0">
                <a:cs typeface="Arial" pitchFamily="34" charset="0"/>
              </a:rPr>
              <a:t>: </a:t>
            </a:r>
            <a:r>
              <a:rPr lang="en-US" dirty="0" err="1" smtClean="0">
                <a:cs typeface="Arial" pitchFamily="34" charset="0"/>
              </a:rPr>
              <a:t>Dữ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liệu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thuộc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tính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được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chuyển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đổi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tương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ứng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với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các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phạm</a:t>
            </a:r>
            <a:r>
              <a:rPr lang="en-US" dirty="0" smtClean="0">
                <a:cs typeface="Arial" pitchFamily="34" charset="0"/>
              </a:rPr>
              <a:t> vi </a:t>
            </a:r>
            <a:r>
              <a:rPr lang="en-US" dirty="0" err="1" smtClean="0">
                <a:cs typeface="Arial" pitchFamily="34" charset="0"/>
              </a:rPr>
              <a:t>biểu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diễn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nhỏ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hơn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như</a:t>
            </a:r>
            <a:r>
              <a:rPr lang="en-US" dirty="0" smtClean="0">
                <a:cs typeface="Arial" pitchFamily="34" charset="0"/>
              </a:rPr>
              <a:t> [-1,1] </a:t>
            </a:r>
            <a:r>
              <a:rPr lang="en-US" dirty="0" err="1" smtClean="0">
                <a:cs typeface="Arial" pitchFamily="34" charset="0"/>
              </a:rPr>
              <a:t>hoặc</a:t>
            </a:r>
            <a:r>
              <a:rPr lang="en-US" dirty="0" smtClean="0">
                <a:cs typeface="Arial" pitchFamily="34" charset="0"/>
              </a:rPr>
              <a:t> [0,1].</a:t>
            </a:r>
          </a:p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Chuẩn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hóa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min-max</a:t>
            </a:r>
            <a:r>
              <a:rPr lang="en-US" i="1" dirty="0" smtClean="0">
                <a:cs typeface="Arial" pitchFamily="34" charset="0"/>
              </a:rPr>
              <a:t>: </a:t>
            </a:r>
            <a:r>
              <a:rPr lang="en-US" i="1" dirty="0" err="1" smtClean="0">
                <a:cs typeface="Arial" pitchFamily="34" charset="0"/>
              </a:rPr>
              <a:t>thực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hiện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việc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chuyển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đổi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tuyến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dựa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trên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dữ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liệu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gốc</a:t>
            </a:r>
            <a:r>
              <a:rPr lang="en-US" i="1" dirty="0" smtClean="0">
                <a:cs typeface="Arial" pitchFamily="34" charset="0"/>
              </a:rPr>
              <a:t>. </a:t>
            </a:r>
            <a:r>
              <a:rPr lang="en-US" i="1" dirty="0" err="1" smtClean="0">
                <a:cs typeface="Arial" pitchFamily="34" charset="0"/>
              </a:rPr>
              <a:t>Gọi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min</a:t>
            </a:r>
            <a:r>
              <a:rPr lang="en-US" i="1" baseline="-25000" dirty="0" err="1" smtClean="0">
                <a:cs typeface="Arial" pitchFamily="34" charset="0"/>
              </a:rPr>
              <a:t>A</a:t>
            </a:r>
            <a:r>
              <a:rPr lang="en-US" i="1" dirty="0" smtClean="0">
                <a:cs typeface="Arial" pitchFamily="34" charset="0"/>
              </a:rPr>
              <a:t>, </a:t>
            </a:r>
            <a:r>
              <a:rPr lang="en-US" i="1" dirty="0" err="1" smtClean="0">
                <a:cs typeface="Arial" pitchFamily="34" charset="0"/>
              </a:rPr>
              <a:t>max</a:t>
            </a:r>
            <a:r>
              <a:rPr lang="en-US" i="1" baseline="-25000" dirty="0" err="1" smtClean="0">
                <a:cs typeface="Arial" pitchFamily="34" charset="0"/>
              </a:rPr>
              <a:t>A</a:t>
            </a:r>
            <a:r>
              <a:rPr lang="en-US" i="1" dirty="0" smtClean="0">
                <a:cs typeface="Arial" pitchFamily="34" charset="0"/>
              </a:rPr>
              <a:t>  </a:t>
            </a:r>
            <a:r>
              <a:rPr lang="en-US" i="1" dirty="0" err="1" smtClean="0">
                <a:cs typeface="Arial" pitchFamily="34" charset="0"/>
              </a:rPr>
              <a:t>là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lớn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nhỏ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A.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min-max </a:t>
            </a:r>
            <a:r>
              <a:rPr lang="en-US" i="1" dirty="0" err="1" smtClean="0">
                <a:cs typeface="Arial" pitchFamily="34" charset="0"/>
              </a:rPr>
              <a:t>sẽ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ánh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xạ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A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v’ </a:t>
            </a:r>
            <a:r>
              <a:rPr lang="en-US" i="1" dirty="0" err="1" smtClean="0">
                <a:cs typeface="Arial" pitchFamily="34" charset="0"/>
              </a:rPr>
              <a:t>trong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khoảng</a:t>
            </a:r>
            <a:r>
              <a:rPr lang="en-US" i="1" dirty="0" smtClean="0">
                <a:cs typeface="Arial" pitchFamily="34" charset="0"/>
              </a:rPr>
              <a:t> [</a:t>
            </a:r>
            <a:r>
              <a:rPr lang="en-US" i="1" dirty="0" err="1" smtClean="0">
                <a:cs typeface="Arial" pitchFamily="34" charset="0"/>
              </a:rPr>
              <a:t>new_min</a:t>
            </a:r>
            <a:r>
              <a:rPr lang="en-US" i="1" baseline="-25000" dirty="0" err="1" smtClean="0">
                <a:cs typeface="Arial" pitchFamily="34" charset="0"/>
              </a:rPr>
              <a:t>A</a:t>
            </a:r>
            <a:r>
              <a:rPr lang="en-US" i="1" baseline="-25000" dirty="0" smtClean="0">
                <a:cs typeface="Arial" pitchFamily="34" charset="0"/>
              </a:rPr>
              <a:t> </a:t>
            </a:r>
            <a:r>
              <a:rPr lang="en-US" i="1" dirty="0" smtClean="0">
                <a:cs typeface="Arial" pitchFamily="34" charset="0"/>
              </a:rPr>
              <a:t> , </a:t>
            </a:r>
            <a:r>
              <a:rPr lang="en-US" i="1" dirty="0" err="1" smtClean="0">
                <a:cs typeface="Arial" pitchFamily="34" charset="0"/>
              </a:rPr>
              <a:t>new_max</a:t>
            </a:r>
            <a:r>
              <a:rPr lang="en-US" i="1" baseline="-25000" dirty="0" err="1" smtClean="0">
                <a:cs typeface="Arial" pitchFamily="34" charset="0"/>
              </a:rPr>
              <a:t>A</a:t>
            </a:r>
            <a:r>
              <a:rPr lang="en-US" i="1" dirty="0" smtClean="0">
                <a:cs typeface="Arial" pitchFamily="34" charset="0"/>
              </a:rPr>
              <a:t> ] </a:t>
            </a:r>
            <a:r>
              <a:rPr lang="en-US" i="1" dirty="0" err="1" smtClean="0">
                <a:cs typeface="Arial" pitchFamily="34" charset="0"/>
              </a:rPr>
              <a:t>thông</a:t>
            </a:r>
            <a:r>
              <a:rPr lang="en-US" i="1" dirty="0" smtClean="0">
                <a:cs typeface="Arial" pitchFamily="34" charset="0"/>
              </a:rPr>
              <a:t> qua </a:t>
            </a:r>
            <a:r>
              <a:rPr lang="en-US" i="1" dirty="0" err="1" smtClean="0">
                <a:cs typeface="Arial" pitchFamily="34" charset="0"/>
              </a:rPr>
              <a:t>công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thức</a:t>
            </a:r>
            <a:r>
              <a:rPr lang="en-US" i="1" dirty="0" smtClean="0">
                <a:cs typeface="Arial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821734"/>
            <a:ext cx="868680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b="1" i="1" u="sng" dirty="0" err="1" smtClean="0">
                <a:cs typeface="Arial" pitchFamily="34" charset="0"/>
              </a:rPr>
              <a:t>Ví</a:t>
            </a:r>
            <a:r>
              <a:rPr lang="en-US" b="1" i="1" u="sng" dirty="0" smtClean="0">
                <a:cs typeface="Arial" pitchFamily="34" charset="0"/>
              </a:rPr>
              <a:t> </a:t>
            </a:r>
            <a:r>
              <a:rPr lang="en-US" b="1" i="1" u="sng" dirty="0" err="1" smtClean="0">
                <a:cs typeface="Arial" pitchFamily="34" charset="0"/>
              </a:rPr>
              <a:t>dụ</a:t>
            </a:r>
            <a:r>
              <a:rPr lang="en-US" i="1" dirty="0" smtClean="0">
                <a:cs typeface="Arial" pitchFamily="34" charset="0"/>
              </a:rPr>
              <a:t>: </a:t>
            </a:r>
            <a:r>
              <a:rPr lang="en-US" i="1" dirty="0" err="1" smtClean="0">
                <a:cs typeface="Arial" pitchFamily="34" charset="0"/>
              </a:rPr>
              <a:t>Giả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sử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lớn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nhỏ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income </a:t>
            </a:r>
            <a:r>
              <a:rPr lang="en-US" i="1" dirty="0" err="1" smtClean="0">
                <a:cs typeface="Arial" pitchFamily="34" charset="0"/>
              </a:rPr>
              <a:t>là</a:t>
            </a:r>
            <a:r>
              <a:rPr lang="en-US" i="1" dirty="0" smtClean="0">
                <a:cs typeface="Arial" pitchFamily="34" charset="0"/>
              </a:rPr>
              <a:t> $12,000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$98,000. </a:t>
            </a:r>
            <a:r>
              <a:rPr lang="en-US" i="1" dirty="0" err="1" smtClean="0">
                <a:cs typeface="Arial" pitchFamily="34" charset="0"/>
              </a:rPr>
              <a:t>Người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định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ánh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xạ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miền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income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khoảng</a:t>
            </a:r>
            <a:r>
              <a:rPr lang="en-US" i="1" dirty="0" smtClean="0">
                <a:cs typeface="Arial" pitchFamily="34" charset="0"/>
              </a:rPr>
              <a:t> [0.0,1.0]. </a:t>
            </a:r>
            <a:r>
              <a:rPr lang="en-US" i="1" dirty="0" err="1" smtClean="0">
                <a:cs typeface="Arial" pitchFamily="34" charset="0"/>
              </a:rPr>
              <a:t>Hỏi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 = $73,600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income </a:t>
            </a:r>
            <a:r>
              <a:rPr lang="en-US" i="1" dirty="0" err="1" smtClean="0">
                <a:cs typeface="Arial" pitchFamily="34" charset="0"/>
              </a:rPr>
              <a:t>sẽ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ánh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xạ</a:t>
            </a:r>
            <a:r>
              <a:rPr lang="en-US" i="1" dirty="0" smtClean="0">
                <a:cs typeface="Arial" pitchFamily="34" charset="0"/>
              </a:rPr>
              <a:t> v’ </a:t>
            </a:r>
            <a:r>
              <a:rPr lang="en-US" i="1" dirty="0" err="1" smtClean="0">
                <a:cs typeface="Arial" pitchFamily="34" charset="0"/>
              </a:rPr>
              <a:t>bằng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bao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nhiêu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trong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khoảng</a:t>
            </a:r>
            <a:r>
              <a:rPr lang="en-US" i="1" dirty="0" smtClean="0">
                <a:cs typeface="Arial" pitchFamily="34" charset="0"/>
              </a:rPr>
              <a:t> [0.0,1.0]? </a:t>
            </a:r>
          </a:p>
          <a:p>
            <a:pPr algn="just">
              <a:lnSpc>
                <a:spcPct val="120000"/>
              </a:lnSpc>
            </a:pPr>
            <a:r>
              <a:rPr lang="en-US" sz="1600" i="1" dirty="0" err="1" smtClean="0">
                <a:cs typeface="Arial" pitchFamily="34" charset="0"/>
              </a:rPr>
              <a:t>min</a:t>
            </a:r>
            <a:r>
              <a:rPr lang="en-US" sz="1600" i="1" baseline="-25000" dirty="0" err="1" smtClean="0">
                <a:cs typeface="Arial" pitchFamily="34" charset="0"/>
              </a:rPr>
              <a:t>A</a:t>
            </a:r>
            <a:r>
              <a:rPr lang="en-US" sz="1600" i="1" baseline="-25000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 = $12,000</a:t>
            </a:r>
          </a:p>
          <a:p>
            <a:pPr algn="just">
              <a:lnSpc>
                <a:spcPct val="120000"/>
              </a:lnSpc>
            </a:pPr>
            <a:r>
              <a:rPr lang="en-US" sz="1600" i="1" dirty="0" err="1" smtClean="0">
                <a:cs typeface="Arial" pitchFamily="34" charset="0"/>
              </a:rPr>
              <a:t>max</a:t>
            </a:r>
            <a:r>
              <a:rPr lang="en-US" sz="1600" i="1" baseline="-25000" dirty="0" err="1" smtClean="0">
                <a:cs typeface="Arial" pitchFamily="34" charset="0"/>
              </a:rPr>
              <a:t>A</a:t>
            </a:r>
            <a:r>
              <a:rPr lang="en-US" sz="1600" i="1" dirty="0" smtClean="0">
                <a:cs typeface="Arial" pitchFamily="34" charset="0"/>
              </a:rPr>
              <a:t> = $98,000 </a:t>
            </a:r>
          </a:p>
          <a:p>
            <a:pPr algn="just">
              <a:lnSpc>
                <a:spcPct val="120000"/>
              </a:lnSpc>
            </a:pPr>
            <a:r>
              <a:rPr lang="en-US" sz="1600" i="1" dirty="0" err="1" smtClean="0">
                <a:cs typeface="Arial" pitchFamily="34" charset="0"/>
              </a:rPr>
              <a:t>new_min</a:t>
            </a:r>
            <a:r>
              <a:rPr lang="en-US" sz="1600" i="1" baseline="-25000" dirty="0" err="1" smtClean="0">
                <a:cs typeface="Arial" pitchFamily="34" charset="0"/>
              </a:rPr>
              <a:t>A</a:t>
            </a:r>
            <a:r>
              <a:rPr lang="en-US" sz="1600" i="1" baseline="-25000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 = 0.0</a:t>
            </a:r>
          </a:p>
          <a:p>
            <a:pPr algn="just">
              <a:lnSpc>
                <a:spcPct val="120000"/>
              </a:lnSpc>
            </a:pPr>
            <a:r>
              <a:rPr lang="en-US" sz="1600" i="1" dirty="0" err="1" smtClean="0">
                <a:cs typeface="Arial" pitchFamily="34" charset="0"/>
              </a:rPr>
              <a:t>new_max</a:t>
            </a:r>
            <a:r>
              <a:rPr lang="en-US" sz="1600" i="1" baseline="-25000" dirty="0" err="1" smtClean="0">
                <a:cs typeface="Arial" pitchFamily="34" charset="0"/>
              </a:rPr>
              <a:t>A</a:t>
            </a:r>
            <a:r>
              <a:rPr lang="en-US" sz="1600" i="1" dirty="0" smtClean="0">
                <a:cs typeface="Arial" pitchFamily="34" charset="0"/>
              </a:rPr>
              <a:t> = 0.1</a:t>
            </a:r>
          </a:p>
          <a:p>
            <a:pPr algn="just">
              <a:lnSpc>
                <a:spcPct val="120000"/>
              </a:lnSpc>
            </a:pPr>
            <a:r>
              <a:rPr lang="en-US" sz="1600" i="1" dirty="0" smtClean="0">
                <a:cs typeface="Arial" pitchFamily="34" charset="0"/>
              </a:rPr>
              <a:t>v = $73,600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0" y="2161438"/>
                <a:ext cx="4092915" cy="58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161438"/>
                <a:ext cx="4092915" cy="5817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11929" y="2943187"/>
                <a:ext cx="6175345" cy="5620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929" y="2943187"/>
                <a:ext cx="6175345" cy="562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6110" y="5105400"/>
                <a:ext cx="5825890" cy="14452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73,600−12,000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98,000−12,000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+0=0.716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10" y="5105400"/>
                <a:ext cx="5825890" cy="14452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1629" y="2741781"/>
            <a:ext cx="838200" cy="221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9829" y="2741781"/>
            <a:ext cx="1447800" cy="221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571" y="3368248"/>
            <a:ext cx="1023257" cy="20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9829" y="3368248"/>
            <a:ext cx="1600200" cy="20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6571" y="2963067"/>
            <a:ext cx="185058" cy="405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49828" y="2963067"/>
            <a:ext cx="1" cy="405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97630" y="2944371"/>
            <a:ext cx="152399" cy="423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929" y="244629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min</a:t>
            </a:r>
            <a:r>
              <a:rPr lang="en-US" sz="1400" b="1" baseline="-25000" dirty="0" err="1" smtClean="0"/>
              <a:t>A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2700" y="2457177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max</a:t>
            </a:r>
            <a:r>
              <a:rPr lang="en-US" sz="1400" b="1" baseline="-25000" dirty="0" err="1" smtClean="0"/>
              <a:t>A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35529" y="2457952"/>
            <a:ext cx="249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3556651"/>
            <a:ext cx="103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new_min</a:t>
            </a:r>
            <a:r>
              <a:rPr lang="en-US" sz="1400" b="1" baseline="-25000" dirty="0" err="1" smtClean="0"/>
              <a:t>A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73355" y="3578423"/>
            <a:ext cx="110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new_max</a:t>
            </a:r>
            <a:r>
              <a:rPr lang="en-US" sz="1400" b="1" baseline="-25000" dirty="0" err="1" smtClean="0"/>
              <a:t>A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41546" y="3584483"/>
            <a:ext cx="41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'</a:t>
            </a:r>
            <a:endParaRPr lang="en-US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306334" y="2986920"/>
              <a:ext cx="2637000" cy="747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974" y="2977560"/>
                <a:ext cx="2655720" cy="7660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31"/>
          <p:cNvSpPr/>
          <p:nvPr/>
        </p:nvSpPr>
        <p:spPr>
          <a:xfrm>
            <a:off x="3249668" y="2943187"/>
            <a:ext cx="5795074" cy="627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Chuẩn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hóa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z-score</a:t>
            </a:r>
            <a:r>
              <a:rPr lang="en-US" i="1" dirty="0" smtClean="0">
                <a:cs typeface="Arial" pitchFamily="34" charset="0"/>
              </a:rPr>
              <a:t>: </a:t>
            </a:r>
            <a:r>
              <a:rPr lang="en-US" i="1" dirty="0" err="1" smtClean="0">
                <a:cs typeface="Arial" pitchFamily="34" charset="0"/>
              </a:rPr>
              <a:t>các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A </a:t>
            </a:r>
            <a:r>
              <a:rPr lang="en-US" i="1" dirty="0" err="1" smtClean="0">
                <a:cs typeface="Arial" pitchFamily="34" charset="0"/>
              </a:rPr>
              <a:t>được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dựa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trên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trung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bình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độ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lệch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A.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A </a:t>
            </a:r>
            <a:r>
              <a:rPr lang="en-US" i="1" dirty="0" err="1" smtClean="0">
                <a:cs typeface="Arial" pitchFamily="34" charset="0"/>
              </a:rPr>
              <a:t>sẽ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được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v’ </a:t>
            </a:r>
            <a:r>
              <a:rPr lang="en-US" i="1" dirty="0" err="1" smtClean="0">
                <a:cs typeface="Arial" pitchFamily="34" charset="0"/>
              </a:rPr>
              <a:t>thông</a:t>
            </a:r>
            <a:r>
              <a:rPr lang="en-US" i="1" dirty="0" smtClean="0">
                <a:cs typeface="Arial" pitchFamily="34" charset="0"/>
              </a:rPr>
              <a:t> qua </a:t>
            </a:r>
            <a:r>
              <a:rPr lang="en-US" i="1" dirty="0" err="1" smtClean="0">
                <a:cs typeface="Arial" pitchFamily="34" charset="0"/>
              </a:rPr>
              <a:t>công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thức</a:t>
            </a:r>
            <a:r>
              <a:rPr lang="en-US" i="1" dirty="0" smtClean="0">
                <a:cs typeface="Arial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74064"/>
            <a:ext cx="1219200" cy="70713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057400"/>
            <a:ext cx="8915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z-score </a:t>
            </a:r>
            <a:r>
              <a:rPr lang="en-US" i="1" dirty="0" err="1" smtClean="0">
                <a:cs typeface="Arial" pitchFamily="34" charset="0"/>
              </a:rPr>
              <a:t>rất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hữu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dụng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khi</a:t>
            </a:r>
            <a:r>
              <a:rPr lang="en-US" i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i="1" dirty="0" err="1" smtClean="0">
                <a:cs typeface="Arial" pitchFamily="34" charset="0"/>
              </a:rPr>
              <a:t>Không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biết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lớn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nhỏ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thực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tế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A.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i="1" dirty="0" err="1" smtClean="0">
                <a:cs typeface="Arial" pitchFamily="34" charset="0"/>
              </a:rPr>
              <a:t>Các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kỳ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dị</a:t>
            </a:r>
            <a:r>
              <a:rPr lang="en-US" i="1" dirty="0" smtClean="0">
                <a:cs typeface="Arial" pitchFamily="34" charset="0"/>
              </a:rPr>
              <a:t> (outliers) chi </a:t>
            </a:r>
            <a:r>
              <a:rPr lang="en-US" i="1" dirty="0" err="1" smtClean="0">
                <a:cs typeface="Arial" pitchFamily="34" charset="0"/>
              </a:rPr>
              <a:t>phối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min-max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8686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u="sng" dirty="0" err="1" smtClean="0">
                <a:cs typeface="Arial" pitchFamily="34" charset="0"/>
              </a:rPr>
              <a:t>Ví</a:t>
            </a:r>
            <a:r>
              <a:rPr lang="en-US" b="1" i="1" u="sng" dirty="0" smtClean="0">
                <a:cs typeface="Arial" pitchFamily="34" charset="0"/>
              </a:rPr>
              <a:t> </a:t>
            </a:r>
            <a:r>
              <a:rPr lang="en-US" b="1" i="1" u="sng" dirty="0" err="1" smtClean="0">
                <a:cs typeface="Arial" pitchFamily="34" charset="0"/>
              </a:rPr>
              <a:t>dụ</a:t>
            </a:r>
            <a:r>
              <a:rPr lang="en-US" i="1" dirty="0" smtClean="0">
                <a:cs typeface="Arial" pitchFamily="34" charset="0"/>
              </a:rPr>
              <a:t>: </a:t>
            </a:r>
            <a:r>
              <a:rPr lang="en-US" i="1" dirty="0" err="1" smtClean="0">
                <a:cs typeface="Arial" pitchFamily="34" charset="0"/>
              </a:rPr>
              <a:t>Giả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sử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rằng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trung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bình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độ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lêch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income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là</a:t>
            </a:r>
            <a:r>
              <a:rPr lang="en-US" i="1" dirty="0" smtClean="0">
                <a:cs typeface="Arial" pitchFamily="34" charset="0"/>
              </a:rPr>
              <a:t> $54,000 </a:t>
            </a:r>
            <a:r>
              <a:rPr lang="en-US" i="1" dirty="0" err="1" smtClean="0">
                <a:cs typeface="Arial" pitchFamily="34" charset="0"/>
              </a:rPr>
              <a:t>và</a:t>
            </a:r>
            <a:r>
              <a:rPr lang="en-US" i="1" dirty="0" smtClean="0">
                <a:cs typeface="Arial" pitchFamily="34" charset="0"/>
              </a:rPr>
              <a:t> $16,000.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 = $73,600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income </a:t>
            </a:r>
            <a:r>
              <a:rPr lang="en-US" i="1" dirty="0" err="1" smtClean="0">
                <a:cs typeface="Arial" pitchFamily="34" charset="0"/>
              </a:rPr>
              <a:t>sẽ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được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v’ </a:t>
            </a:r>
            <a:r>
              <a:rPr lang="en-US" i="1" dirty="0" err="1" smtClean="0">
                <a:cs typeface="Arial" pitchFamily="34" charset="0"/>
              </a:rPr>
              <a:t>bằng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bao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nhiêu</a:t>
            </a:r>
            <a:r>
              <a:rPr lang="en-US" i="1" dirty="0" smtClean="0">
                <a:cs typeface="Arial" pitchFamily="34" charset="0"/>
              </a:rPr>
              <a:t>?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800"/>
            <a:ext cx="27080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800600"/>
            <a:ext cx="1219200" cy="70713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718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A9276-7146-4170-8D10-C5BB2251BA4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534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Chuẩn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hóa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thập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 pitchFamily="34" charset="0"/>
              </a:rPr>
              <a:t>phân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</a:rPr>
              <a:t> (decimal scaling)</a:t>
            </a:r>
            <a:r>
              <a:rPr lang="en-US" i="1" dirty="0" smtClean="0">
                <a:cs typeface="Arial" pitchFamily="34" charset="0"/>
              </a:rPr>
              <a:t>: </a:t>
            </a:r>
            <a:r>
              <a:rPr lang="en-US" i="1" dirty="0" err="1" smtClean="0">
                <a:cs typeface="Arial" pitchFamily="34" charset="0"/>
              </a:rPr>
              <a:t>dịch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chuyển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dấu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phẩy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thập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phân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các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tính</a:t>
            </a:r>
            <a:r>
              <a:rPr lang="en-US" i="1" dirty="0" smtClean="0">
                <a:cs typeface="Arial" pitchFamily="34" charset="0"/>
              </a:rPr>
              <a:t> A. </a:t>
            </a:r>
            <a:r>
              <a:rPr lang="en-US" i="1" dirty="0" err="1" smtClean="0">
                <a:cs typeface="Arial" pitchFamily="34" charset="0"/>
              </a:rPr>
              <a:t>Số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trí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di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chuyển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phụ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thuộc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vào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tuyệt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đối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lớn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nhất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A.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 </a:t>
            </a:r>
            <a:r>
              <a:rPr lang="en-US" i="1" dirty="0" err="1" smtClean="0">
                <a:cs typeface="Arial" pitchFamily="34" charset="0"/>
              </a:rPr>
              <a:t>của</a:t>
            </a:r>
            <a:r>
              <a:rPr lang="en-US" i="1" dirty="0" smtClean="0">
                <a:cs typeface="Arial" pitchFamily="34" charset="0"/>
              </a:rPr>
              <a:t> A </a:t>
            </a:r>
            <a:r>
              <a:rPr lang="en-US" i="1" dirty="0" err="1" smtClean="0">
                <a:cs typeface="Arial" pitchFamily="34" charset="0"/>
              </a:rPr>
              <a:t>được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chuẩn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hóa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thập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phân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tương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ứng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với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một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giá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trị</a:t>
            </a:r>
            <a:r>
              <a:rPr lang="en-US" i="1" dirty="0" smtClean="0">
                <a:cs typeface="Arial" pitchFamily="34" charset="0"/>
              </a:rPr>
              <a:t> v’ </a:t>
            </a:r>
            <a:r>
              <a:rPr lang="en-US" i="1" dirty="0" err="1" smtClean="0">
                <a:cs typeface="Arial" pitchFamily="34" charset="0"/>
              </a:rPr>
              <a:t>theo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công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thức</a:t>
            </a:r>
            <a:r>
              <a:rPr lang="en-US" i="1" dirty="0" smtClean="0">
                <a:cs typeface="Arial" pitchFamily="34" charset="0"/>
              </a:rPr>
              <a:t>:  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1066800" cy="64008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12954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526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j </a:t>
            </a:r>
            <a:r>
              <a:rPr lang="en-US" i="1" dirty="0" err="1" smtClean="0"/>
              <a:t>là</a:t>
            </a:r>
            <a:r>
              <a:rPr lang="en-US" i="1" dirty="0" smtClean="0"/>
              <a:t> 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nguyên</a:t>
            </a:r>
            <a:r>
              <a:rPr lang="en-US" i="1" dirty="0" smtClean="0"/>
              <a:t> </a:t>
            </a:r>
            <a:r>
              <a:rPr lang="en-US" i="1" dirty="0" err="1" smtClean="0"/>
              <a:t>nhỏ</a:t>
            </a:r>
            <a:r>
              <a:rPr lang="en-US" i="1" dirty="0" smtClean="0"/>
              <a:t> </a:t>
            </a:r>
            <a:r>
              <a:rPr lang="en-US" i="1" dirty="0" err="1" smtClean="0"/>
              <a:t>nhất</a:t>
            </a:r>
            <a:r>
              <a:rPr lang="en-US" i="1" dirty="0" smtClean="0"/>
              <a:t> </a:t>
            </a:r>
            <a:r>
              <a:rPr lang="en-US" i="1" dirty="0" err="1" smtClean="0"/>
              <a:t>sao</a:t>
            </a:r>
            <a:r>
              <a:rPr lang="en-US" i="1" dirty="0" smtClean="0"/>
              <a:t> </a:t>
            </a:r>
            <a:r>
              <a:rPr lang="en-US" i="1" dirty="0" err="1" smtClean="0"/>
              <a:t>cho</a:t>
            </a:r>
            <a:r>
              <a:rPr lang="en-US" i="1" dirty="0" smtClean="0"/>
              <a:t>                       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048000"/>
            <a:ext cx="8458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u="sng" dirty="0" err="1" smtClean="0"/>
              <a:t>Ví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dụ</a:t>
            </a:r>
            <a:r>
              <a:rPr lang="en-US" i="1" dirty="0" smtClean="0"/>
              <a:t>: </a:t>
            </a:r>
            <a:r>
              <a:rPr lang="en-US" i="1" dirty="0" err="1" smtClean="0"/>
              <a:t>Giả</a:t>
            </a:r>
            <a:r>
              <a:rPr lang="en-US" i="1" dirty="0" smtClean="0"/>
              <a:t> </a:t>
            </a:r>
            <a:r>
              <a:rPr lang="en-US" i="1" dirty="0" err="1" smtClean="0"/>
              <a:t>sử</a:t>
            </a:r>
            <a:r>
              <a:rPr lang="en-US" i="1" dirty="0" smtClean="0"/>
              <a:t> </a:t>
            </a:r>
            <a:r>
              <a:rPr lang="en-US" i="1" dirty="0" err="1" smtClean="0"/>
              <a:t>thuộc</a:t>
            </a:r>
            <a:r>
              <a:rPr lang="en-US" i="1" dirty="0" smtClean="0"/>
              <a:t> </a:t>
            </a:r>
            <a:r>
              <a:rPr lang="en-US" i="1" dirty="0" err="1" smtClean="0"/>
              <a:t>tính</a:t>
            </a:r>
            <a:r>
              <a:rPr lang="en-US" i="1" dirty="0" smtClean="0"/>
              <a:t> A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miền</a:t>
            </a:r>
            <a:r>
              <a:rPr lang="en-US" i="1" dirty="0" smtClean="0"/>
              <a:t> </a:t>
            </a:r>
            <a:r>
              <a:rPr lang="en-US" i="1" dirty="0" err="1" smtClean="0"/>
              <a:t>giá</a:t>
            </a:r>
            <a:r>
              <a:rPr lang="en-US" i="1" dirty="0" smtClean="0"/>
              <a:t> </a:t>
            </a:r>
            <a:r>
              <a:rPr lang="en-US" i="1" dirty="0" err="1" smtClean="0"/>
              <a:t>trị</a:t>
            </a:r>
            <a:r>
              <a:rPr lang="en-US" i="1" dirty="0" smtClean="0"/>
              <a:t> </a:t>
            </a:r>
            <a:r>
              <a:rPr lang="en-US" i="1" dirty="0" err="1" smtClean="0"/>
              <a:t>là</a:t>
            </a:r>
            <a:r>
              <a:rPr lang="en-US" i="1" dirty="0" smtClean="0"/>
              <a:t> [-986,917]. </a:t>
            </a:r>
            <a:r>
              <a:rPr lang="en-US" i="1" dirty="0" err="1" smtClean="0"/>
              <a:t>Giá</a:t>
            </a:r>
            <a:r>
              <a:rPr lang="en-US" i="1" dirty="0" smtClean="0"/>
              <a:t> </a:t>
            </a:r>
            <a:r>
              <a:rPr lang="en-US" i="1" dirty="0" err="1" smtClean="0"/>
              <a:t>trị</a:t>
            </a:r>
            <a:r>
              <a:rPr lang="en-US" i="1" dirty="0" smtClean="0"/>
              <a:t> </a:t>
            </a:r>
            <a:r>
              <a:rPr lang="en-US" i="1" dirty="0" err="1" smtClean="0"/>
              <a:t>tuyệt</a:t>
            </a:r>
            <a:r>
              <a:rPr lang="en-US" i="1" dirty="0" smtClean="0"/>
              <a:t> </a:t>
            </a:r>
            <a:r>
              <a:rPr lang="en-US" i="1" dirty="0" err="1" smtClean="0"/>
              <a:t>đối</a:t>
            </a:r>
            <a:r>
              <a:rPr lang="en-US" i="1" dirty="0" smtClean="0"/>
              <a:t> </a:t>
            </a:r>
            <a:r>
              <a:rPr lang="en-US" i="1" dirty="0" err="1" smtClean="0"/>
              <a:t>lớn</a:t>
            </a:r>
            <a:r>
              <a:rPr lang="en-US" i="1" dirty="0" smtClean="0"/>
              <a:t> </a:t>
            </a:r>
            <a:r>
              <a:rPr lang="en-US" i="1" dirty="0" err="1" smtClean="0"/>
              <a:t>nhất</a:t>
            </a:r>
            <a:r>
              <a:rPr lang="en-US" i="1" dirty="0" smtClean="0"/>
              <a:t> </a:t>
            </a:r>
            <a:r>
              <a:rPr lang="en-US" i="1" dirty="0" err="1" smtClean="0"/>
              <a:t>của</a:t>
            </a:r>
            <a:r>
              <a:rPr lang="en-US" i="1" dirty="0" smtClean="0"/>
              <a:t> A </a:t>
            </a:r>
            <a:r>
              <a:rPr lang="en-US" i="1" dirty="0" err="1" smtClean="0"/>
              <a:t>là</a:t>
            </a:r>
            <a:r>
              <a:rPr lang="en-US" i="1" dirty="0" smtClean="0"/>
              <a:t> 986. </a:t>
            </a:r>
            <a:r>
              <a:rPr lang="en-US" i="1" dirty="0" err="1" smtClean="0"/>
              <a:t>Như</a:t>
            </a:r>
            <a:r>
              <a:rPr lang="en-US" i="1" dirty="0" smtClean="0"/>
              <a:t> </a:t>
            </a:r>
            <a:r>
              <a:rPr lang="en-US" i="1" dirty="0" err="1" smtClean="0"/>
              <a:t>vậy</a:t>
            </a:r>
            <a:r>
              <a:rPr lang="en-US" i="1" dirty="0" smtClean="0"/>
              <a:t>, </a:t>
            </a:r>
            <a:r>
              <a:rPr lang="en-US" i="1" dirty="0" err="1" smtClean="0"/>
              <a:t>ta</a:t>
            </a:r>
            <a:r>
              <a:rPr lang="en-US" i="1" dirty="0" smtClean="0"/>
              <a:t> </a:t>
            </a:r>
            <a:r>
              <a:rPr lang="en-US" i="1" dirty="0" err="1" smtClean="0"/>
              <a:t>chọn</a:t>
            </a:r>
            <a:r>
              <a:rPr lang="en-US" i="1" dirty="0" smtClean="0"/>
              <a:t> j = 3. </a:t>
            </a:r>
            <a:r>
              <a:rPr lang="en-US" i="1" dirty="0" err="1" smtClean="0"/>
              <a:t>Khi</a:t>
            </a:r>
            <a:r>
              <a:rPr lang="en-US" i="1" dirty="0" smtClean="0"/>
              <a:t> </a:t>
            </a:r>
            <a:r>
              <a:rPr lang="en-US" i="1" dirty="0" err="1" smtClean="0"/>
              <a:t>đó</a:t>
            </a:r>
            <a:r>
              <a:rPr lang="en-US" i="1" dirty="0" smtClean="0"/>
              <a:t> </a:t>
            </a:r>
            <a:r>
              <a:rPr lang="en-US" i="1" dirty="0" err="1" smtClean="0"/>
              <a:t>thì</a:t>
            </a:r>
            <a:r>
              <a:rPr lang="en-US" i="1" dirty="0" smtClean="0"/>
              <a:t> </a:t>
            </a:r>
            <a:r>
              <a:rPr lang="en-US" i="1" dirty="0" err="1" smtClean="0"/>
              <a:t>một</a:t>
            </a:r>
            <a:r>
              <a:rPr lang="en-US" i="1" dirty="0" smtClean="0"/>
              <a:t> </a:t>
            </a:r>
            <a:r>
              <a:rPr lang="en-US" i="1" dirty="0" err="1" smtClean="0"/>
              <a:t>giá</a:t>
            </a:r>
            <a:r>
              <a:rPr lang="en-US" i="1" dirty="0" smtClean="0"/>
              <a:t> </a:t>
            </a:r>
            <a:r>
              <a:rPr lang="en-US" i="1" dirty="0" err="1" smtClean="0"/>
              <a:t>trị</a:t>
            </a:r>
            <a:r>
              <a:rPr lang="en-US" i="1" dirty="0" smtClean="0"/>
              <a:t> v = 817 </a:t>
            </a:r>
            <a:r>
              <a:rPr lang="en-US" i="1" dirty="0" err="1" smtClean="0"/>
              <a:t>sẽ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chuẩn</a:t>
            </a:r>
            <a:r>
              <a:rPr lang="en-US" i="1" dirty="0" smtClean="0"/>
              <a:t> </a:t>
            </a:r>
            <a:r>
              <a:rPr lang="en-US" i="1" dirty="0" err="1" smtClean="0"/>
              <a:t>hóa</a:t>
            </a:r>
            <a:r>
              <a:rPr lang="en-US" i="1" dirty="0" smtClean="0"/>
              <a:t> </a:t>
            </a:r>
            <a:r>
              <a:rPr lang="en-US" i="1" dirty="0" err="1" smtClean="0"/>
              <a:t>thành</a:t>
            </a:r>
            <a:r>
              <a:rPr lang="en-US" i="1" dirty="0" smtClean="0"/>
              <a:t> v’ = 0.817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762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.5. RÚT GỌN DỮ LIỆU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2</a:t>
            </a:r>
            <a:r>
              <a:rPr lang="en-US" sz="2000" b="1" dirty="0" smtClean="0"/>
              <a:t>.5.1. </a:t>
            </a:r>
            <a:r>
              <a:rPr lang="en-US" sz="2000" b="1" dirty="0" err="1" smtClean="0"/>
              <a:t>Gộp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 data cube: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gộp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data cube.</a:t>
            </a:r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endParaRPr lang="en-US" sz="2000" b="1" dirty="0" smtClean="0"/>
          </a:p>
          <a:p>
            <a:pPr algn="just">
              <a:lnSpc>
                <a:spcPct val="120000"/>
              </a:lnSpc>
            </a:pPr>
            <a:r>
              <a:rPr lang="en-US" sz="2000" b="1" dirty="0"/>
              <a:t>2</a:t>
            </a:r>
            <a:r>
              <a:rPr lang="en-US" sz="2000" b="1" dirty="0" smtClean="0"/>
              <a:t>.5.2. </a:t>
            </a:r>
            <a:r>
              <a:rPr lang="en-US" sz="2000" b="1" dirty="0" err="1" smtClean="0"/>
              <a:t>Lựa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(Attribute subset selection)</a:t>
            </a:r>
            <a:r>
              <a:rPr lang="en-US" sz="2000" dirty="0" smtClean="0"/>
              <a:t>: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phát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/>
              <a:t>2</a:t>
            </a:r>
            <a:r>
              <a:rPr lang="en-US" sz="2000" b="1" dirty="0" smtClean="0"/>
              <a:t>.5.3. </a:t>
            </a:r>
            <a:r>
              <a:rPr lang="en-US" sz="2000" b="1" dirty="0" err="1" smtClean="0"/>
              <a:t>Giảm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(Dimensionality reduction)</a:t>
            </a:r>
            <a:r>
              <a:rPr lang="en-US" sz="2000" dirty="0" smtClean="0"/>
              <a:t>: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(encoding)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3205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2752629" cy="22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29200"/>
            <a:ext cx="4191000" cy="16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1.5.4. </a:t>
            </a:r>
            <a:r>
              <a:rPr lang="en-US" sz="2000" b="1" dirty="0" err="1" smtClean="0"/>
              <a:t>Giảm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lớn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Numerosity</a:t>
            </a:r>
            <a:r>
              <a:rPr lang="en-US" sz="2000" b="1" dirty="0" smtClean="0"/>
              <a:t> reduction)</a:t>
            </a:r>
            <a:r>
              <a:rPr lang="en-US" sz="2000" dirty="0" smtClean="0"/>
              <a:t>: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qua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, </a:t>
            </a: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(parametric models)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(nonparametric methods)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cụm</a:t>
            </a:r>
            <a:r>
              <a:rPr lang="en-US" sz="2000" dirty="0" smtClean="0"/>
              <a:t>,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,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histogram.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1.5.5. </a:t>
            </a:r>
            <a:r>
              <a:rPr lang="en-US" sz="2000" b="1" dirty="0" err="1" smtClean="0"/>
              <a:t>Rời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hóa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discretization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niệm</a:t>
            </a:r>
            <a:r>
              <a:rPr lang="en-US" sz="2000" b="1" dirty="0" smtClean="0"/>
              <a:t> (concept hierarchy generation):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thô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(range)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mức</a:t>
            </a:r>
            <a:r>
              <a:rPr lang="en-US" sz="2000" dirty="0" smtClean="0"/>
              <a:t> </a:t>
            </a:r>
            <a:r>
              <a:rPr lang="en-US" sz="2000" dirty="0" err="1" smtClean="0"/>
              <a:t>khái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 (conceptual levels)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.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/>
              <a:t>Rời</a:t>
            </a:r>
            <a:r>
              <a:rPr lang="en-US" sz="2000" dirty="0" smtClean="0"/>
              <a:t> </a:t>
            </a:r>
            <a:r>
              <a:rPr lang="en-US" sz="2000" dirty="0" err="1" smtClean="0"/>
              <a:t>rạc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hữu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lược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khái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 smtClean="0"/>
              <a:t>Rời</a:t>
            </a:r>
            <a:r>
              <a:rPr lang="en-US" sz="2000" dirty="0" smtClean="0"/>
              <a:t> </a:t>
            </a:r>
            <a:r>
              <a:rPr lang="en-US" sz="2000" dirty="0" err="1" smtClean="0"/>
              <a:t>rạc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lược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khái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 </a:t>
            </a:r>
            <a:r>
              <a:rPr lang="en-US" sz="2000" dirty="0" err="1" smtClean="0"/>
              <a:t>mẽ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. </a:t>
            </a:r>
            <a:r>
              <a:rPr lang="en-US" sz="2000" dirty="0" err="1" smtClean="0"/>
              <a:t>Chúng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smtClean="0"/>
              <a:t>ở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trừu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438400"/>
            <a:ext cx="3581400" cy="152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b="1" smtClean="0">
                <a:latin typeface="Arial" pitchFamily="34" charset="0"/>
                <a:cs typeface="Arial" pitchFamily="34" charset="0"/>
              </a:rPr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D49E9-E9DF-454A-8B81-5FC0CE74E3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FF104-FD7F-4644-AE46-AB8DE0A52D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09600" y="1619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.1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KHÁI NIỆM VỀ TIỀN XỬ LÝ DỮ LIỆU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pPr lvl="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32000" lvl="0" indent="-360000" algn="just">
              <a:buFont typeface="Arial" pitchFamily="34" charset="0"/>
              <a:buChar char="•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chỉnh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(incomplete):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gộp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Arial" pitchFamily="34" charset="0"/>
              <a:buChar char="•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đựng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(noisy):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Arial" pitchFamily="34" charset="0"/>
              <a:buChar char="•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(inconsistent).</a:t>
            </a:r>
          </a:p>
          <a:p>
            <a:pPr lvl="0" algn="just">
              <a:buNone/>
            </a:pP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32000" lvl="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en-US" sz="2000" dirty="0" smtClean="0">
                <a:latin typeface="Cambria Math"/>
                <a:ea typeface="Cambria Math"/>
                <a:cs typeface="Arial" pitchFamily="34" charset="0"/>
              </a:rPr>
              <a:t>⟹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0" algn="just">
              <a:spcBef>
                <a:spcPts val="1200"/>
              </a:spcBef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5562600"/>
          </a:xfrm>
        </p:spPr>
        <p:txBody>
          <a:bodyPr/>
          <a:lstStyle/>
          <a:p>
            <a:pPr lvl="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32000" lvl="0" indent="-360000" algn="just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chỉnh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(incomplete): 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sót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32000" lvl="0" indent="-360000" algn="just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(noisy): 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quán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(inconsistent): 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lvl="0" indent="-360000" algn="just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trùng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lặp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534400" cy="6248400"/>
          </a:xfrm>
        </p:spPr>
        <p:txBody>
          <a:bodyPr/>
          <a:lstStyle/>
          <a:p>
            <a:pPr lvl="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.1.3.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A.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(Data Integration)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000" dirty="0" smtClean="0">
                <a:latin typeface="Cambria Math"/>
                <a:ea typeface="Cambria Math"/>
                <a:cs typeface="Arial" pitchFamily="34" charset="0"/>
              </a:rPr>
              <a:t>⟹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gây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: 	-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nhất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quán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(inconsistencies).</a:t>
            </a:r>
          </a:p>
          <a:p>
            <a:pPr marL="0" lvl="0" indent="0" algn="just">
              <a:buNone/>
            </a:pP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			-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Dư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thừa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(redundancies).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(Data Cleaning)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sung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(missing values)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(noisy data)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lệch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mong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đợi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(outliers)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quán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(inconsistencies)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None/>
            </a:pP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⟹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Làm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sạch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bước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tiền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xử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cực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kỳ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quan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trọng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534400" cy="6629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(Data Transformation)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(normalization)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gộp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aggregation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sung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góp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 algn="just">
              <a:buNone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gọn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 (Data Reduction)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(huge)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chạp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⟹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Nhu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cầu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Giảm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kích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thước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mà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không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ảnh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hưởng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đến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kết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quả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KHAI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THÁC</a:t>
            </a:r>
            <a:r>
              <a:rPr lang="en-US" sz="2000" b="1" i="1" dirty="0" smtClean="0">
                <a:latin typeface="Arial" pitchFamily="34" charset="0"/>
                <a:ea typeface="Cambria Math"/>
                <a:cs typeface="Arial" pitchFamily="34" charset="0"/>
              </a:rPr>
              <a:t>. </a:t>
            </a:r>
            <a:endParaRPr lang="en-US" sz="2000" b="1" i="1" dirty="0" smtClean="0">
              <a:latin typeface="Arial" pitchFamily="34" charset="0"/>
              <a:ea typeface="Cambria Math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Kỹ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thuật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rút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gọn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phép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dưới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dạng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rút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gọn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tức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nhỏ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hơn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rất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nhiều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mặt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kích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thước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/dung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(volume)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nhưng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vẫn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tích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chính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chiến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mbria Math"/>
                <a:cs typeface="Arial" pitchFamily="34" charset="0"/>
              </a:rPr>
              <a:t>lược</a:t>
            </a:r>
            <a:r>
              <a:rPr lang="en-US" sz="2000" dirty="0" smtClean="0">
                <a:latin typeface="Arial" pitchFamily="34" charset="0"/>
                <a:ea typeface="Cambria Math"/>
                <a:cs typeface="Arial" pitchFamily="34" charset="0"/>
              </a:rPr>
              <a:t>:</a:t>
            </a:r>
          </a:p>
          <a:p>
            <a:pPr marL="360000" lvl="0" indent="-360000" algn="just">
              <a:buFont typeface="Wingdings" pitchFamily="2" charset="2"/>
              <a:buChar char="q"/>
            </a:pP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Gộp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nhóm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(data aggregation)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vd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xây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dựng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một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data cube.</a:t>
            </a:r>
          </a:p>
          <a:p>
            <a:pPr marL="360000" lvl="0" indent="-360000" algn="just">
              <a:buFont typeface="Wingdings" pitchFamily="2" charset="2"/>
              <a:buChar char="q"/>
            </a:pP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Lựa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chọn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tập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thuộc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tính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(attribute subset selection)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vd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loại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bỏ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thuộc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tính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không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thích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hợp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thông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qua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phân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tích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tương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quan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(correlation analysis).</a:t>
            </a:r>
          </a:p>
          <a:p>
            <a:pPr marL="360000" lvl="0" indent="-360000" algn="just">
              <a:buFont typeface="Wingdings" pitchFamily="2" charset="2"/>
              <a:buChar char="q"/>
            </a:pP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Giảm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số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chiều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(dimensionality reduction)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giảm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số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lượng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biến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ngẫu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nhiên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hoặc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thuộc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tính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Vd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sử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dụng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lược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đồ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mã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hóa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với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chiều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dài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mã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tối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thiểu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hoặc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sử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dụng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biến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đổi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wavelet.  </a:t>
            </a:r>
          </a:p>
          <a:p>
            <a:pPr marL="360000" lvl="0" indent="-360000" algn="just">
              <a:buFont typeface="Wingdings" pitchFamily="2" charset="2"/>
              <a:buChar char="q"/>
            </a:pP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Giảm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biểu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diễn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số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lớn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(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numerosity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reduction)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thay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dữ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liệu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đã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bằng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biểu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diễn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thay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thế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gọn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hơn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như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là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sử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dụng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biểu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diễn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cụm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(cluster) 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hoặc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mô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hình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tham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số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(parametric model).</a:t>
            </a:r>
          </a:p>
          <a:p>
            <a:pPr marL="360000" lvl="0" indent="-360000" algn="just">
              <a:buFont typeface="Wingdings" pitchFamily="2" charset="2"/>
              <a:buChar char="q"/>
            </a:pP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Sử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dụng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lược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đồ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phân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cấp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khái</a:t>
            </a:r>
            <a:r>
              <a:rPr lang="en-US" sz="1600" b="1" i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Cambria Math"/>
                <a:cs typeface="Arial" pitchFamily="34" charset="0"/>
              </a:rPr>
              <a:t>niệm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khái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niệm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mức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thấp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(low-level)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được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thay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thế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bằng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khai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niệm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ở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mức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cao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ambria Math"/>
                <a:cs typeface="Arial" pitchFamily="34" charset="0"/>
              </a:rPr>
              <a:t>hơn</a:t>
            </a:r>
            <a:r>
              <a:rPr lang="en-US" sz="1600" dirty="0" smtClean="0">
                <a:latin typeface="Arial" pitchFamily="34" charset="0"/>
                <a:ea typeface="Cambria Math"/>
                <a:cs typeface="Arial" pitchFamily="34" charset="0"/>
              </a:rPr>
              <a:t> (higher-level).</a:t>
            </a:r>
          </a:p>
          <a:p>
            <a:pPr marL="0" lv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9651"/>
            <a:ext cx="5919787" cy="63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619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.2. TÓM TẮT MÔ TẢ DỮ LIỆU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(descriptive data summarization)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hightlight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nhiễu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(noise)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vượt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(outliers)).</a:t>
            </a:r>
          </a:p>
          <a:p>
            <a:pPr marL="0" lv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(central tendency):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kê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mode, midrange.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(dispersion):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(quartile),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interquartile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range – IRQ),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(variance).</a:t>
            </a:r>
          </a:p>
          <a:p>
            <a:pPr marL="0" lvl="0" indent="0" algn="just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encrypted-tbn3.google.com/images?q=tbn:ANd9GcR_fCKNpo-EQdMsWBfWUI7tVXBbFzomPMSiHKyYW5VotgbOKM8w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799" y="1143001"/>
            <a:ext cx="1828801" cy="136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3606</TotalTime>
  <Words>4938</Words>
  <Application>Microsoft Office PowerPoint</Application>
  <PresentationFormat>On-screen Show (4:3)</PresentationFormat>
  <Paragraphs>323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Franklin Gothic Book</vt:lpstr>
      <vt:lpstr>Perpetua</vt:lpstr>
      <vt:lpstr>Times New Roman</vt:lpstr>
      <vt:lpstr>Wingdings</vt:lpstr>
      <vt:lpstr>Wingdings 2</vt:lpstr>
      <vt:lpstr>Equity</vt:lpstr>
      <vt:lpstr>Equation</vt:lpstr>
      <vt:lpstr>BÀI GIẢNG MÔN HỌC KHAI THÁC DỮ LIỆU</vt:lpstr>
      <vt:lpstr>PowerPoint Presentation</vt:lpstr>
      <vt:lpstr>CHƯƠNG 2: TIỀN XỬ LÝ DỮ LIỆU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Vimaru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TẬP CHUYÊN NGÀNH II</dc:title>
  <dc:creator>Nguyen Vuong Thinh</dc:creator>
  <cp:lastModifiedBy>Yoga</cp:lastModifiedBy>
  <cp:revision>461</cp:revision>
  <dcterms:created xsi:type="dcterms:W3CDTF">2009-03-17T15:44:35Z</dcterms:created>
  <dcterms:modified xsi:type="dcterms:W3CDTF">2023-05-15T06:26:02Z</dcterms:modified>
</cp:coreProperties>
</file>