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Red Hat Text" panose="020B0604020202020204" charset="0"/>
      <p:regular r:id="rId16"/>
    </p:embeddedFont>
    <p:embeddedFont>
      <p:font typeface="Roboto Bold" panose="020B0604020202020204" charset="0"/>
      <p:bold r:id="rId17"/>
    </p:embeddedFont>
    <p:embeddedFont>
      <p:font typeface="Roboto Light" panose="02000000000000000000"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2045" autoAdjust="0"/>
  </p:normalViewPr>
  <p:slideViewPr>
    <p:cSldViewPr snapToGrid="0" snapToObjects="1">
      <p:cViewPr varScale="1">
        <p:scale>
          <a:sx n="33" d="100"/>
          <a:sy n="33" d="100"/>
        </p:scale>
        <p:origin x="1676"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0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vi-VN" b="1" dirty="0" err="1"/>
              <a:t>Java</a:t>
            </a:r>
            <a:r>
              <a:rPr lang="vi-VN" b="1" dirty="0"/>
              <a:t> là ngôn ngữ lập trình biên dịch hoàn toàn.</a:t>
            </a:r>
            <a:endParaRPr lang="vi-VN" dirty="0"/>
          </a:p>
          <a:p>
            <a:pPr>
              <a:buFont typeface="Arial" panose="020B0604020202020204" pitchFamily="34" charset="0"/>
              <a:buChar char="•"/>
            </a:pPr>
            <a:r>
              <a:rPr lang="vi-VN" b="1" dirty="0"/>
              <a:t>Đáp án:</a:t>
            </a:r>
            <a:r>
              <a:rPr lang="vi-VN" dirty="0"/>
              <a:t> Sai</a:t>
            </a:r>
          </a:p>
          <a:p>
            <a:pPr>
              <a:buFont typeface="Arial" panose="020B0604020202020204" pitchFamily="34" charset="0"/>
              <a:buChar char="•"/>
            </a:pPr>
            <a:r>
              <a:rPr lang="vi-VN" b="1" dirty="0"/>
              <a:t>Giải thích:</a:t>
            </a:r>
            <a:r>
              <a:rPr lang="vi-VN" dirty="0"/>
              <a:t> </a:t>
            </a:r>
            <a:r>
              <a:rPr lang="vi-VN" dirty="0" err="1"/>
              <a:t>Java</a:t>
            </a:r>
            <a:r>
              <a:rPr lang="vi-VN" dirty="0"/>
              <a:t> là ngôn ngữ lập trình biên dịch một phần. Mã nguồn </a:t>
            </a:r>
            <a:r>
              <a:rPr lang="vi-VN" dirty="0" err="1"/>
              <a:t>Java</a:t>
            </a:r>
            <a:r>
              <a:rPr lang="vi-VN" dirty="0"/>
              <a:t> được biên dịch thành </a:t>
            </a:r>
            <a:r>
              <a:rPr lang="vi-VN" dirty="0" err="1"/>
              <a:t>bytecode</a:t>
            </a:r>
            <a:r>
              <a:rPr lang="vi-VN" dirty="0"/>
              <a:t>, sau đó được thực thi bởi </a:t>
            </a:r>
            <a:r>
              <a:rPr lang="vi-VN" dirty="0" err="1"/>
              <a:t>Java</a:t>
            </a:r>
            <a:r>
              <a:rPr lang="vi-VN" dirty="0"/>
              <a:t> </a:t>
            </a:r>
            <a:r>
              <a:rPr lang="vi-VN" dirty="0" err="1"/>
              <a:t>Virtual</a:t>
            </a:r>
            <a:r>
              <a:rPr lang="vi-VN" dirty="0"/>
              <a:t> </a:t>
            </a:r>
            <a:r>
              <a:rPr lang="vi-VN" dirty="0" err="1"/>
              <a:t>Machine</a:t>
            </a:r>
            <a:r>
              <a:rPr lang="vi-VN" dirty="0"/>
              <a:t> (JVM).</a:t>
            </a:r>
          </a:p>
          <a:p>
            <a:r>
              <a:rPr lang="vi-VN" b="1" dirty="0"/>
              <a:t>Tất cả các biến trong </a:t>
            </a:r>
            <a:r>
              <a:rPr lang="vi-VN" b="1" dirty="0" err="1"/>
              <a:t>Java</a:t>
            </a:r>
            <a:r>
              <a:rPr lang="vi-VN" b="1" dirty="0"/>
              <a:t> đều phải được khai báo kiểu dữ liệu trước khi sử dụng.</a:t>
            </a:r>
            <a:endParaRPr lang="vi-VN" dirty="0"/>
          </a:p>
          <a:p>
            <a:pPr>
              <a:buFont typeface="Arial" panose="020B0604020202020204" pitchFamily="34" charset="0"/>
              <a:buChar char="•"/>
            </a:pPr>
            <a:r>
              <a:rPr lang="vi-VN" b="1" dirty="0"/>
              <a:t>Đáp án:</a:t>
            </a:r>
            <a:r>
              <a:rPr lang="vi-VN" dirty="0"/>
              <a:t> Đúng</a:t>
            </a:r>
          </a:p>
          <a:p>
            <a:pPr>
              <a:buFont typeface="Arial" panose="020B0604020202020204" pitchFamily="34" charset="0"/>
              <a:buChar char="•"/>
            </a:pPr>
            <a:r>
              <a:rPr lang="vi-VN" b="1" dirty="0"/>
              <a:t>Giải thích:</a:t>
            </a:r>
            <a:r>
              <a:rPr lang="vi-VN" dirty="0"/>
              <a:t> </a:t>
            </a:r>
            <a:r>
              <a:rPr lang="vi-VN" dirty="0" err="1"/>
              <a:t>Java</a:t>
            </a:r>
            <a:r>
              <a:rPr lang="vi-VN" dirty="0"/>
              <a:t> là ngôn ngữ lập trình kiểu tĩnh, vì vậy tất cả các biến phải được khai báo kiểu dữ liệu trước khi sử dụng.</a:t>
            </a:r>
          </a:p>
          <a:p>
            <a:r>
              <a:rPr lang="vi-VN" b="1" dirty="0"/>
              <a:t>Trong </a:t>
            </a:r>
            <a:r>
              <a:rPr lang="vi-VN" b="1" dirty="0" err="1"/>
              <a:t>Java</a:t>
            </a:r>
            <a:r>
              <a:rPr lang="vi-VN" b="1" dirty="0"/>
              <a:t>, mọi lớp đều kế thừa từ lớp </a:t>
            </a:r>
            <a:r>
              <a:rPr lang="vi-VN" b="1" dirty="0" err="1"/>
              <a:t>Object</a:t>
            </a:r>
            <a:r>
              <a:rPr lang="vi-VN" b="1" dirty="0"/>
              <a:t>.</a:t>
            </a:r>
            <a:endParaRPr lang="vi-VN" dirty="0"/>
          </a:p>
          <a:p>
            <a:pPr>
              <a:buFont typeface="Arial" panose="020B0604020202020204" pitchFamily="34" charset="0"/>
              <a:buChar char="•"/>
            </a:pPr>
            <a:r>
              <a:rPr lang="vi-VN" b="1" dirty="0"/>
              <a:t>Đáp án:</a:t>
            </a:r>
            <a:r>
              <a:rPr lang="vi-VN" dirty="0"/>
              <a:t> Đúng</a:t>
            </a:r>
          </a:p>
          <a:p>
            <a:pPr>
              <a:buFont typeface="Arial" panose="020B0604020202020204" pitchFamily="34" charset="0"/>
              <a:buChar char="•"/>
            </a:pPr>
            <a:r>
              <a:rPr lang="vi-VN" b="1" dirty="0"/>
              <a:t>Giải thích:</a:t>
            </a:r>
            <a:r>
              <a:rPr lang="vi-VN" dirty="0"/>
              <a:t> Trong </a:t>
            </a:r>
            <a:r>
              <a:rPr lang="vi-VN" dirty="0" err="1"/>
              <a:t>Java</a:t>
            </a:r>
            <a:r>
              <a:rPr lang="vi-VN" dirty="0"/>
              <a:t>, tất cả các lớp đều kế thừa từ lớp </a:t>
            </a:r>
            <a:r>
              <a:rPr lang="vi-VN" dirty="0" err="1"/>
              <a:t>Object</a:t>
            </a:r>
            <a:r>
              <a:rPr lang="vi-VN" dirty="0"/>
              <a:t>, trừ lớp </a:t>
            </a:r>
            <a:r>
              <a:rPr lang="vi-VN" dirty="0" err="1"/>
              <a:t>Object</a:t>
            </a:r>
            <a:r>
              <a:rPr lang="vi-VN" dirty="0"/>
              <a:t> chính nó.</a:t>
            </a:r>
          </a:p>
          <a:p>
            <a:r>
              <a:rPr lang="vi-VN" b="1" dirty="0" err="1"/>
              <a:t>Java</a:t>
            </a:r>
            <a:r>
              <a:rPr lang="vi-VN" b="1" dirty="0"/>
              <a:t> hỗ trợ đa kế thừa thông qua lớp.</a:t>
            </a:r>
            <a:endParaRPr lang="vi-VN" dirty="0"/>
          </a:p>
          <a:p>
            <a:pPr>
              <a:buFont typeface="Arial" panose="020B0604020202020204" pitchFamily="34" charset="0"/>
              <a:buChar char="•"/>
            </a:pPr>
            <a:r>
              <a:rPr lang="vi-VN" b="1" dirty="0"/>
              <a:t>Đáp án:</a:t>
            </a:r>
            <a:r>
              <a:rPr lang="vi-VN" dirty="0"/>
              <a:t> Sai</a:t>
            </a:r>
          </a:p>
          <a:p>
            <a:pPr>
              <a:buFont typeface="Arial" panose="020B0604020202020204" pitchFamily="34" charset="0"/>
              <a:buChar char="•"/>
            </a:pPr>
            <a:r>
              <a:rPr lang="vi-VN" b="1" dirty="0"/>
              <a:t>Giải thích:</a:t>
            </a:r>
            <a:r>
              <a:rPr lang="vi-VN" dirty="0"/>
              <a:t> </a:t>
            </a:r>
            <a:r>
              <a:rPr lang="vi-VN" dirty="0" err="1"/>
              <a:t>Java</a:t>
            </a:r>
            <a:r>
              <a:rPr lang="vi-VN" dirty="0"/>
              <a:t> không hỗ trợ đa kế thừa thông qua lớp để tránh vấn đề "</a:t>
            </a:r>
            <a:r>
              <a:rPr lang="vi-VN" dirty="0" err="1"/>
              <a:t>diamond</a:t>
            </a:r>
            <a:r>
              <a:rPr lang="vi-VN" dirty="0"/>
              <a:t> </a:t>
            </a:r>
            <a:r>
              <a:rPr lang="vi-VN" dirty="0" err="1"/>
              <a:t>problem</a:t>
            </a:r>
            <a:r>
              <a:rPr lang="vi-VN" dirty="0"/>
              <a:t>". Thay vào đó, </a:t>
            </a:r>
            <a:r>
              <a:rPr lang="vi-VN" dirty="0" err="1"/>
              <a:t>Java</a:t>
            </a:r>
            <a:r>
              <a:rPr lang="vi-VN" dirty="0"/>
              <a:t> cho phép kế thừa nhiều </a:t>
            </a:r>
            <a:r>
              <a:rPr lang="vi-VN" dirty="0" err="1"/>
              <a:t>interfaces</a:t>
            </a:r>
            <a:r>
              <a:rPr lang="vi-VN" dirty="0"/>
              <a:t>.</a:t>
            </a:r>
          </a:p>
          <a:p>
            <a:r>
              <a:rPr lang="vi-VN" b="1" dirty="0"/>
              <a:t>Câu lệnh </a:t>
            </a:r>
            <a:r>
              <a:rPr lang="vi-VN" b="1" dirty="0" err="1"/>
              <a:t>switch</a:t>
            </a:r>
            <a:r>
              <a:rPr lang="vi-VN" b="1" dirty="0"/>
              <a:t> trong </a:t>
            </a:r>
            <a:r>
              <a:rPr lang="vi-VN" b="1" dirty="0" err="1"/>
              <a:t>Java</a:t>
            </a:r>
            <a:r>
              <a:rPr lang="vi-VN" b="1" dirty="0"/>
              <a:t> chỉ có thể sử dụng với kiểu dữ liệu số.</a:t>
            </a:r>
            <a:endParaRPr lang="vi-VN" dirty="0"/>
          </a:p>
          <a:p>
            <a:pPr>
              <a:buFont typeface="Arial" panose="020B0604020202020204" pitchFamily="34" charset="0"/>
              <a:buChar char="•"/>
            </a:pPr>
            <a:r>
              <a:rPr lang="vi-VN" b="1" dirty="0"/>
              <a:t>Đáp án:</a:t>
            </a:r>
            <a:r>
              <a:rPr lang="vi-VN" dirty="0"/>
              <a:t> Sai</a:t>
            </a:r>
          </a:p>
          <a:p>
            <a:pPr>
              <a:buFont typeface="Arial" panose="020B0604020202020204" pitchFamily="34" charset="0"/>
              <a:buChar char="•"/>
            </a:pPr>
            <a:r>
              <a:rPr lang="vi-VN" b="1" dirty="0"/>
              <a:t>Giải thích:</a:t>
            </a:r>
            <a:r>
              <a:rPr lang="vi-VN" dirty="0"/>
              <a:t> Câu lệnh </a:t>
            </a:r>
            <a:r>
              <a:rPr lang="vi-VN" dirty="0" err="1"/>
              <a:t>switch</a:t>
            </a:r>
            <a:r>
              <a:rPr lang="vi-VN" dirty="0"/>
              <a:t> trong </a:t>
            </a:r>
            <a:r>
              <a:rPr lang="vi-VN" dirty="0" err="1"/>
              <a:t>Java</a:t>
            </a:r>
            <a:r>
              <a:rPr lang="vi-VN" dirty="0"/>
              <a:t> có thể sử dụng với các kiểu dữ liệu như </a:t>
            </a:r>
            <a:r>
              <a:rPr lang="vi-VN" dirty="0" err="1"/>
              <a:t>int</a:t>
            </a:r>
            <a:r>
              <a:rPr lang="vi-VN" dirty="0"/>
              <a:t>, </a:t>
            </a:r>
            <a:r>
              <a:rPr lang="vi-VN" dirty="0" err="1"/>
              <a:t>char</a:t>
            </a:r>
            <a:r>
              <a:rPr lang="vi-VN" dirty="0"/>
              <a:t>, </a:t>
            </a:r>
            <a:r>
              <a:rPr lang="vi-VN" dirty="0" err="1"/>
              <a:t>String</a:t>
            </a:r>
            <a:r>
              <a:rPr lang="vi-VN" dirty="0"/>
              <a:t>, và </a:t>
            </a:r>
            <a:r>
              <a:rPr lang="vi-VN" dirty="0" err="1"/>
              <a:t>enums</a:t>
            </a:r>
            <a:r>
              <a:rPr lang="vi-VN" dirty="0"/>
              <a:t>, không chỉ giới hạn ở kiểu số.</a:t>
            </a:r>
          </a:p>
          <a:p>
            <a:r>
              <a:rPr lang="vi-VN" b="1" dirty="0"/>
              <a:t>Một mảng trong </a:t>
            </a:r>
            <a:r>
              <a:rPr lang="vi-VN" b="1" dirty="0" err="1"/>
              <a:t>Java</a:t>
            </a:r>
            <a:r>
              <a:rPr lang="vi-VN" b="1" dirty="0"/>
              <a:t> có thể chứa nhiều kiểu dữ liệu khác nhau.</a:t>
            </a:r>
            <a:endParaRPr lang="vi-VN" dirty="0"/>
          </a:p>
          <a:p>
            <a:pPr>
              <a:buFont typeface="Arial" panose="020B0604020202020204" pitchFamily="34" charset="0"/>
              <a:buChar char="•"/>
            </a:pPr>
            <a:r>
              <a:rPr lang="vi-VN" b="1" dirty="0"/>
              <a:t>Đáp án:</a:t>
            </a:r>
            <a:r>
              <a:rPr lang="vi-VN" dirty="0"/>
              <a:t> Sai</a:t>
            </a:r>
          </a:p>
          <a:p>
            <a:pPr>
              <a:buFont typeface="Arial" panose="020B0604020202020204" pitchFamily="34" charset="0"/>
              <a:buChar char="•"/>
            </a:pPr>
            <a:r>
              <a:rPr lang="vi-VN" b="1" dirty="0"/>
              <a:t>Giải thích:</a:t>
            </a:r>
            <a:r>
              <a:rPr lang="vi-VN" dirty="0"/>
              <a:t> Một mảng trong </a:t>
            </a:r>
            <a:r>
              <a:rPr lang="vi-VN" dirty="0" err="1"/>
              <a:t>Java</a:t>
            </a:r>
            <a:r>
              <a:rPr lang="vi-VN" dirty="0"/>
              <a:t> phải chứa các phần tử cùng kiểu dữ liệu. Tuy nhiên, mảng có thể chứa các đối tượng khác nhau nếu kiểu của mảng là một lớp cha chung.</a:t>
            </a:r>
          </a:p>
          <a:p>
            <a:r>
              <a:rPr lang="vi-VN" b="1" dirty="0" err="1"/>
              <a:t>Exception</a:t>
            </a:r>
            <a:r>
              <a:rPr lang="vi-VN" b="1" dirty="0"/>
              <a:t> trong </a:t>
            </a:r>
            <a:r>
              <a:rPr lang="vi-VN" b="1" dirty="0" err="1"/>
              <a:t>Java</a:t>
            </a:r>
            <a:r>
              <a:rPr lang="vi-VN" b="1" dirty="0"/>
              <a:t> là một sự kiện không mong muốn xảy ra trong quá trình thực thi.</a:t>
            </a:r>
            <a:endParaRPr lang="vi-VN" dirty="0"/>
          </a:p>
          <a:p>
            <a:pPr>
              <a:buFont typeface="Arial" panose="020B0604020202020204" pitchFamily="34" charset="0"/>
              <a:buChar char="•"/>
            </a:pPr>
            <a:r>
              <a:rPr lang="vi-VN" b="1" dirty="0"/>
              <a:t>Đáp án:</a:t>
            </a:r>
            <a:r>
              <a:rPr lang="vi-VN" dirty="0"/>
              <a:t> Đúng</a:t>
            </a:r>
          </a:p>
          <a:p>
            <a:pPr>
              <a:buFont typeface="Arial" panose="020B0604020202020204" pitchFamily="34" charset="0"/>
              <a:buChar char="•"/>
            </a:pPr>
            <a:r>
              <a:rPr lang="vi-VN" b="1" dirty="0"/>
              <a:t>Giải thích:</a:t>
            </a:r>
            <a:r>
              <a:rPr lang="vi-VN" dirty="0"/>
              <a:t> </a:t>
            </a:r>
            <a:r>
              <a:rPr lang="vi-VN" dirty="0" err="1"/>
              <a:t>Exception</a:t>
            </a:r>
            <a:r>
              <a:rPr lang="vi-VN" dirty="0"/>
              <a:t> là các sự kiện gây ra lỗi trong quá trình thực thi chương trình, khiến chương trình không thể thực hiện đúng cách.</a:t>
            </a:r>
          </a:p>
          <a:p>
            <a:r>
              <a:rPr lang="vi-VN" b="1" dirty="0" err="1"/>
              <a:t>Java</a:t>
            </a:r>
            <a:r>
              <a:rPr lang="vi-VN" b="1" dirty="0"/>
              <a:t> sử dụng </a:t>
            </a:r>
            <a:r>
              <a:rPr lang="vi-VN" b="1" dirty="0" err="1"/>
              <a:t>garbage</a:t>
            </a:r>
            <a:r>
              <a:rPr lang="vi-VN" b="1" dirty="0"/>
              <a:t> </a:t>
            </a:r>
            <a:r>
              <a:rPr lang="vi-VN" b="1" dirty="0" err="1"/>
              <a:t>collection</a:t>
            </a:r>
            <a:r>
              <a:rPr lang="vi-VN" b="1" dirty="0"/>
              <a:t> để quản lý bộ nhớ.</a:t>
            </a:r>
            <a:endParaRPr lang="vi-VN" dirty="0"/>
          </a:p>
          <a:p>
            <a:pPr>
              <a:buFont typeface="Arial" panose="020B0604020202020204" pitchFamily="34" charset="0"/>
              <a:buChar char="•"/>
            </a:pPr>
            <a:r>
              <a:rPr lang="vi-VN" b="1" dirty="0"/>
              <a:t>Đáp án:</a:t>
            </a:r>
            <a:r>
              <a:rPr lang="vi-VN" dirty="0"/>
              <a:t> Đúng</a:t>
            </a:r>
          </a:p>
          <a:p>
            <a:pPr>
              <a:buFont typeface="Arial" panose="020B0604020202020204" pitchFamily="34" charset="0"/>
              <a:buChar char="•"/>
            </a:pPr>
            <a:r>
              <a:rPr lang="vi-VN" b="1" dirty="0"/>
              <a:t>Giải thích:</a:t>
            </a:r>
            <a:r>
              <a:rPr lang="vi-VN" dirty="0"/>
              <a:t> </a:t>
            </a:r>
            <a:r>
              <a:rPr lang="vi-VN" dirty="0" err="1"/>
              <a:t>Java</a:t>
            </a:r>
            <a:r>
              <a:rPr lang="vi-VN" dirty="0"/>
              <a:t> tự động quản lý bộ nhớ thông qua </a:t>
            </a:r>
            <a:r>
              <a:rPr lang="vi-VN" dirty="0" err="1"/>
              <a:t>garbage</a:t>
            </a:r>
            <a:r>
              <a:rPr lang="vi-VN" dirty="0"/>
              <a:t> </a:t>
            </a:r>
            <a:r>
              <a:rPr lang="vi-VN" dirty="0" err="1"/>
              <a:t>collection</a:t>
            </a:r>
            <a:r>
              <a:rPr lang="vi-VN" dirty="0"/>
              <a:t>, giúp dọn dẹp các đối tượng không còn được tham chiếu để giải phóng bộ nhớ.</a:t>
            </a:r>
          </a:p>
          <a:p>
            <a:r>
              <a:rPr lang="vi-VN" b="1" dirty="0"/>
              <a:t>Từ khóa </a:t>
            </a:r>
            <a:r>
              <a:rPr lang="vi-VN" b="1" dirty="0" err="1"/>
              <a:t>final</a:t>
            </a:r>
            <a:r>
              <a:rPr lang="vi-VN" b="1" dirty="0"/>
              <a:t> trong </a:t>
            </a:r>
            <a:r>
              <a:rPr lang="vi-VN" b="1" dirty="0" err="1"/>
              <a:t>Java</a:t>
            </a:r>
            <a:r>
              <a:rPr lang="vi-VN" b="1" dirty="0"/>
              <a:t> có thể được sử dụng để định nghĩa một biến không thể thay đổi giá trị.</a:t>
            </a:r>
            <a:endParaRPr lang="vi-VN" dirty="0"/>
          </a:p>
          <a:p>
            <a:pPr>
              <a:buFont typeface="Arial" panose="020B0604020202020204" pitchFamily="34" charset="0"/>
              <a:buChar char="•"/>
            </a:pPr>
            <a:r>
              <a:rPr lang="vi-VN" b="1" dirty="0"/>
              <a:t>Đáp án:</a:t>
            </a:r>
            <a:r>
              <a:rPr lang="vi-VN" dirty="0"/>
              <a:t> Đúng</a:t>
            </a:r>
          </a:p>
          <a:p>
            <a:pPr>
              <a:buFont typeface="Arial" panose="020B0604020202020204" pitchFamily="34" charset="0"/>
              <a:buChar char="•"/>
            </a:pPr>
            <a:r>
              <a:rPr lang="vi-VN" b="1" dirty="0"/>
              <a:t>Giải thích:</a:t>
            </a:r>
            <a:r>
              <a:rPr lang="vi-VN" dirty="0"/>
              <a:t> Từ khóa </a:t>
            </a:r>
            <a:r>
              <a:rPr lang="vi-VN" dirty="0" err="1"/>
              <a:t>final</a:t>
            </a:r>
            <a:r>
              <a:rPr lang="vi-VN" dirty="0"/>
              <a:t> được sử dụng để khai báo một biến không thể thay đổi giá trị sau khi đã được gán.</a:t>
            </a:r>
          </a:p>
          <a:p>
            <a:r>
              <a:rPr lang="vi-VN" b="1" dirty="0"/>
              <a:t>Các đối tượng trong </a:t>
            </a:r>
            <a:r>
              <a:rPr lang="vi-VN" b="1" dirty="0" err="1"/>
              <a:t>Java</a:t>
            </a:r>
            <a:r>
              <a:rPr lang="vi-VN" b="1" dirty="0"/>
              <a:t> được tạo ra bằng cách sử dụng từ khóa </a:t>
            </a:r>
            <a:r>
              <a:rPr lang="vi-VN" b="1" dirty="0" err="1"/>
              <a:t>new</a:t>
            </a:r>
            <a:r>
              <a:rPr lang="vi-VN" b="1" dirty="0"/>
              <a:t>.</a:t>
            </a:r>
            <a:endParaRPr lang="vi-VN" dirty="0"/>
          </a:p>
          <a:p>
            <a:pPr>
              <a:buFont typeface="Arial" panose="020B0604020202020204" pitchFamily="34" charset="0"/>
              <a:buChar char="•"/>
            </a:pPr>
            <a:r>
              <a:rPr lang="vi-VN" b="1" dirty="0"/>
              <a:t>Đáp án:</a:t>
            </a:r>
            <a:r>
              <a:rPr lang="vi-VN" dirty="0"/>
              <a:t> Đúng</a:t>
            </a:r>
          </a:p>
          <a:p>
            <a:pPr>
              <a:buFont typeface="Arial" panose="020B0604020202020204" pitchFamily="34" charset="0"/>
              <a:buChar char="•"/>
            </a:pPr>
            <a:r>
              <a:rPr lang="vi-VN" b="1" dirty="0"/>
              <a:t>Giải thích:</a:t>
            </a:r>
            <a:r>
              <a:rPr lang="vi-VN" dirty="0"/>
              <a:t> Để tạo một đối tượng mới trong </a:t>
            </a:r>
            <a:r>
              <a:rPr lang="vi-VN" dirty="0" err="1"/>
              <a:t>Java</a:t>
            </a:r>
            <a:r>
              <a:rPr lang="vi-VN" dirty="0"/>
              <a:t>, chúng ta sử dụng từ khóa </a:t>
            </a:r>
            <a:r>
              <a:rPr lang="vi-VN" dirty="0" err="1"/>
              <a:t>new</a:t>
            </a:r>
            <a:r>
              <a:rPr lang="vi-VN" dirty="0"/>
              <a:t>, theo sau là tên lớp và dấu ngoặc đơn.</a:t>
            </a:r>
          </a:p>
          <a:p>
            <a:endParaRPr lang="en-US" dirty="0"/>
          </a:p>
        </p:txBody>
      </p:sp>
    </p:spTree>
    <p:extLst>
      <p:ext uri="{BB962C8B-B14F-4D97-AF65-F5344CB8AC3E}">
        <p14:creationId xmlns:p14="http://schemas.microsoft.com/office/powerpoint/2010/main" val="235272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978218"/>
            <a:ext cx="7415927" cy="4008120"/>
          </a:xfrm>
          <a:prstGeom prst="rect">
            <a:avLst/>
          </a:prstGeom>
          <a:noFill/>
          <a:ln/>
        </p:spPr>
        <p:txBody>
          <a:bodyPr wrap="square" lIns="0" tIns="0" rIns="0" bIns="0" rtlCol="0" anchor="t"/>
          <a:lstStyle/>
          <a:p>
            <a:pPr marL="0" indent="0">
              <a:lnSpc>
                <a:spcPts val="7850"/>
              </a:lnSpc>
              <a:buNone/>
            </a:pPr>
            <a:r>
              <a:rPr lang="en-US" sz="6300" dirty="0">
                <a:solidFill>
                  <a:srgbClr val="1F1E1E"/>
                </a:solidFill>
                <a:latin typeface="Red Hat Text" pitchFamily="34" charset="0"/>
                <a:ea typeface="Red Hat Text" pitchFamily="34" charset="-122"/>
                <a:cs typeface="Red Hat Text" pitchFamily="34" charset="-120"/>
              </a:rPr>
              <a:t>Buổi 2: Kỹ năng mềm trong ngành Công nghệ Thông tin</a:t>
            </a:r>
            <a:endParaRPr lang="en-US" sz="6300" dirty="0"/>
          </a:p>
        </p:txBody>
      </p:sp>
      <p:sp>
        <p:nvSpPr>
          <p:cNvPr id="4" name="Text 1"/>
          <p:cNvSpPr/>
          <p:nvPr/>
        </p:nvSpPr>
        <p:spPr>
          <a:xfrm>
            <a:off x="864037" y="5356622"/>
            <a:ext cx="7415927" cy="1185148"/>
          </a:xfrm>
          <a:prstGeom prst="rect">
            <a:avLst/>
          </a:prstGeom>
          <a:noFill/>
          <a:ln/>
        </p:spPr>
        <p:txBody>
          <a:bodyPr wrap="square" lIns="0" tIns="0" rIns="0" bIns="0" rtlCol="0" anchor="t"/>
          <a:lstStyle/>
          <a:p>
            <a:pPr marL="0" indent="0">
              <a:lnSpc>
                <a:spcPts val="3100"/>
              </a:lnSpc>
              <a:buNone/>
            </a:pPr>
            <a:r>
              <a:rPr lang="en-US" sz="1900" dirty="0">
                <a:solidFill>
                  <a:srgbClr val="3B3535"/>
                </a:solidFill>
                <a:latin typeface="Roboto Light" pitchFamily="34" charset="0"/>
                <a:ea typeface="Roboto Light" pitchFamily="34" charset="-122"/>
                <a:cs typeface="Roboto Light" pitchFamily="34" charset="-120"/>
              </a:rPr>
              <a:t>Chào mừng các bạn đến với buổi học thứ hai! Hôm nay, chúng ta sẽ khám phá thế giới của kỹ năng mềm, một yếu tố không thể thiếu trong hành trình thành công của mỗi lập trình viên.</a:t>
            </a:r>
            <a:endParaRPr lang="en-US" sz="1900" dirty="0"/>
          </a:p>
        </p:txBody>
      </p:sp>
      <p:sp>
        <p:nvSpPr>
          <p:cNvPr id="5" name="Shape 2"/>
          <p:cNvSpPr/>
          <p:nvPr/>
        </p:nvSpPr>
        <p:spPr>
          <a:xfrm>
            <a:off x="864037" y="6837878"/>
            <a:ext cx="394930" cy="394930"/>
          </a:xfrm>
          <a:prstGeom prst="roundRect">
            <a:avLst>
              <a:gd name="adj" fmla="val 23151155"/>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871657" y="6845498"/>
            <a:ext cx="379690" cy="379690"/>
          </a:xfrm>
          <a:prstGeom prst="rect">
            <a:avLst/>
          </a:prstGeom>
        </p:spPr>
      </p:pic>
      <p:sp>
        <p:nvSpPr>
          <p:cNvPr id="7" name="Text 3"/>
          <p:cNvSpPr/>
          <p:nvPr/>
        </p:nvSpPr>
        <p:spPr>
          <a:xfrm>
            <a:off x="1382316" y="6819424"/>
            <a:ext cx="4041696" cy="431959"/>
          </a:xfrm>
          <a:prstGeom prst="rect">
            <a:avLst/>
          </a:prstGeom>
          <a:noFill/>
          <a:ln/>
        </p:spPr>
        <p:txBody>
          <a:bodyPr wrap="none" lIns="0" tIns="0" rIns="0" bIns="0" rtlCol="0" anchor="t"/>
          <a:lstStyle/>
          <a:p>
            <a:pPr marL="0" indent="0" algn="l">
              <a:lnSpc>
                <a:spcPts val="3400"/>
              </a:lnSpc>
              <a:buNone/>
            </a:pPr>
            <a:r>
              <a:rPr lang="en-US" sz="2400" b="1" dirty="0">
                <a:solidFill>
                  <a:srgbClr val="3B3535"/>
                </a:solidFill>
                <a:latin typeface="Roboto Bold" pitchFamily="34" charset="0"/>
                <a:ea typeface="Roboto Bold" pitchFamily="34" charset="-122"/>
                <a:cs typeface="Roboto Bold" pitchFamily="34" charset="-120"/>
              </a:rPr>
              <a:t>by Trần Sơn Hải - Khoa CNTT</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F3AD14-AC36-3637-F33A-EDDD4707ABA7}"/>
              </a:ext>
            </a:extLst>
          </p:cNvPr>
          <p:cNvSpPr txBox="1"/>
          <p:nvPr/>
        </p:nvSpPr>
        <p:spPr>
          <a:xfrm>
            <a:off x="1971303" y="570017"/>
            <a:ext cx="11625943" cy="6924973"/>
          </a:xfrm>
          <a:prstGeom prst="rect">
            <a:avLst/>
          </a:prstGeom>
          <a:noFill/>
        </p:spPr>
        <p:txBody>
          <a:bodyPr wrap="square">
            <a:spAutoFit/>
          </a:bodyPr>
          <a:lstStyle/>
          <a:p>
            <a:r>
              <a:rPr lang="vi-VN" sz="3600" b="1" dirty="0"/>
              <a:t>Buổi 3: Tìm hiểu về lập trình</a:t>
            </a:r>
          </a:p>
          <a:p>
            <a:r>
              <a:rPr lang="vi-VN" sz="3600" b="1" dirty="0"/>
              <a:t>Nội dung chính</a:t>
            </a:r>
            <a:r>
              <a:rPr lang="vi-VN" sz="3600" dirty="0"/>
              <a:t>: </a:t>
            </a:r>
          </a:p>
          <a:p>
            <a:pPr lvl="1"/>
            <a:r>
              <a:rPr lang="vi-VN" sz="3200" dirty="0"/>
              <a:t>Khái niệm cơ bản về lập trình và ngôn ngữ lập trình phổ biến (</a:t>
            </a:r>
            <a:r>
              <a:rPr lang="vi-VN" sz="3200" dirty="0" err="1"/>
              <a:t>Python</a:t>
            </a:r>
            <a:r>
              <a:rPr lang="vi-VN" sz="3200" dirty="0"/>
              <a:t>, </a:t>
            </a:r>
            <a:r>
              <a:rPr lang="vi-VN" sz="3200" dirty="0" err="1"/>
              <a:t>Java</a:t>
            </a:r>
            <a:r>
              <a:rPr lang="vi-VN" sz="3200" dirty="0"/>
              <a:t>, C++, </a:t>
            </a:r>
            <a:r>
              <a:rPr lang="vi-VN" sz="3200" dirty="0" err="1"/>
              <a:t>v.v</a:t>
            </a:r>
            <a:r>
              <a:rPr lang="vi-VN" sz="3200" dirty="0"/>
              <a:t>.).</a:t>
            </a:r>
          </a:p>
          <a:p>
            <a:pPr lvl="1"/>
            <a:r>
              <a:rPr lang="vi-VN" sz="3200" dirty="0"/>
              <a:t>Quy trình phát triển phần mềm.</a:t>
            </a:r>
          </a:p>
          <a:p>
            <a:r>
              <a:rPr lang="vi-VN" sz="3600" b="1" dirty="0"/>
              <a:t>Câu hỏi thảo luận</a:t>
            </a:r>
            <a:r>
              <a:rPr lang="vi-VN" sz="3600" dirty="0"/>
              <a:t>: </a:t>
            </a:r>
          </a:p>
          <a:p>
            <a:pPr lvl="1"/>
            <a:r>
              <a:rPr lang="vi-VN" sz="3200" dirty="0"/>
              <a:t>Bạn có nghĩ rằng lập trình là một kỹ năng cần thiết cho tất cả mọi người trong ngành Công nghệ Thông tin không?</a:t>
            </a:r>
          </a:p>
          <a:p>
            <a:pPr lvl="1"/>
            <a:r>
              <a:rPr lang="vi-VN" sz="3200" dirty="0"/>
              <a:t>Ngôn ngữ lập trình nào bạn muốn học và tại sao?</a:t>
            </a:r>
          </a:p>
          <a:p>
            <a:r>
              <a:rPr lang="vi-VN" sz="3600" b="1" dirty="0"/>
              <a:t>Bài tập</a:t>
            </a:r>
            <a:r>
              <a:rPr lang="vi-VN" sz="3600" dirty="0"/>
              <a:t>: Tìm hiểu và viết một đoạn mã đơn giản bằng một ngôn ngữ lập trình bất kỳ.</a:t>
            </a:r>
          </a:p>
          <a:p>
            <a:r>
              <a:rPr lang="vi-VN" sz="3600" b="1" dirty="0"/>
              <a:t>Thực hành</a:t>
            </a:r>
            <a:r>
              <a:rPr lang="vi-VN" sz="3600" dirty="0"/>
              <a:t>: Thực hành lập trình cơ bản trên một nền tảng trực tuyến như </a:t>
            </a:r>
            <a:r>
              <a:rPr lang="en-US" sz="3600" dirty="0"/>
              <a:t>W3school</a:t>
            </a:r>
            <a:endParaRPr lang="en-US" sz="2800" dirty="0"/>
          </a:p>
        </p:txBody>
      </p:sp>
    </p:spTree>
    <p:extLst>
      <p:ext uri="{BB962C8B-B14F-4D97-AF65-F5344CB8AC3E}">
        <p14:creationId xmlns:p14="http://schemas.microsoft.com/office/powerpoint/2010/main" val="499018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BEB156-D9D2-6AF7-A9CB-FFF96B800AEF}"/>
              </a:ext>
            </a:extLst>
          </p:cNvPr>
          <p:cNvSpPr txBox="1"/>
          <p:nvPr/>
        </p:nvSpPr>
        <p:spPr>
          <a:xfrm>
            <a:off x="992221" y="375315"/>
            <a:ext cx="12334673" cy="7478970"/>
          </a:xfrm>
          <a:prstGeom prst="rect">
            <a:avLst/>
          </a:prstGeom>
          <a:noFill/>
        </p:spPr>
        <p:txBody>
          <a:bodyPr wrap="square">
            <a:spAutoFit/>
          </a:bodyPr>
          <a:lstStyle/>
          <a:p>
            <a:pPr marL="514350" indent="-514350">
              <a:buFont typeface="+mj-lt"/>
              <a:buAutoNum type="arabicPeriod"/>
            </a:pPr>
            <a:r>
              <a:rPr lang="vi-VN" sz="3200" dirty="0" err="1"/>
              <a:t>Java</a:t>
            </a:r>
            <a:r>
              <a:rPr lang="vi-VN" sz="3200" dirty="0"/>
              <a:t> là ngôn ngữ lập trình biên dịch hoàn toàn.</a:t>
            </a:r>
          </a:p>
          <a:p>
            <a:pPr marL="514350" indent="-514350">
              <a:buFont typeface="+mj-lt"/>
              <a:buAutoNum type="arabicPeriod"/>
            </a:pPr>
            <a:r>
              <a:rPr lang="vi-VN" sz="3200" dirty="0"/>
              <a:t>Tất cả các biến trong </a:t>
            </a:r>
            <a:r>
              <a:rPr lang="vi-VN" sz="3200" dirty="0" err="1"/>
              <a:t>Java</a:t>
            </a:r>
            <a:r>
              <a:rPr lang="vi-VN" sz="3200" dirty="0"/>
              <a:t> đều phải được khai báo kiểu dữ liệu trước khi sử dụng.</a:t>
            </a:r>
          </a:p>
          <a:p>
            <a:pPr marL="514350" indent="-514350">
              <a:buFont typeface="+mj-lt"/>
              <a:buAutoNum type="arabicPeriod"/>
            </a:pPr>
            <a:r>
              <a:rPr lang="vi-VN" sz="3200" dirty="0"/>
              <a:t>Trong </a:t>
            </a:r>
            <a:r>
              <a:rPr lang="vi-VN" sz="3200" dirty="0" err="1"/>
              <a:t>Java</a:t>
            </a:r>
            <a:r>
              <a:rPr lang="vi-VN" sz="3200" dirty="0"/>
              <a:t>, mọi lớp đều kế thừa từ lớp </a:t>
            </a:r>
            <a:r>
              <a:rPr lang="vi-VN" sz="3200" dirty="0" err="1"/>
              <a:t>Object</a:t>
            </a:r>
            <a:r>
              <a:rPr lang="vi-VN" sz="3200" dirty="0"/>
              <a:t>.</a:t>
            </a:r>
          </a:p>
          <a:p>
            <a:pPr marL="514350" indent="-514350">
              <a:buFont typeface="+mj-lt"/>
              <a:buAutoNum type="arabicPeriod"/>
            </a:pPr>
            <a:r>
              <a:rPr lang="vi-VN" sz="3200" dirty="0" err="1"/>
              <a:t>Java</a:t>
            </a:r>
            <a:r>
              <a:rPr lang="vi-VN" sz="3200" dirty="0"/>
              <a:t> hỗ trợ đa kế thừa thông qua lớp.</a:t>
            </a:r>
          </a:p>
          <a:p>
            <a:pPr marL="514350" indent="-514350">
              <a:buFont typeface="+mj-lt"/>
              <a:buAutoNum type="arabicPeriod"/>
            </a:pPr>
            <a:r>
              <a:rPr lang="vi-VN" sz="3200" dirty="0"/>
              <a:t>Câu lệnh </a:t>
            </a:r>
            <a:r>
              <a:rPr lang="vi-VN" sz="3200" dirty="0" err="1"/>
              <a:t>switch</a:t>
            </a:r>
            <a:r>
              <a:rPr lang="vi-VN" sz="3200" dirty="0"/>
              <a:t> trong </a:t>
            </a:r>
            <a:r>
              <a:rPr lang="vi-VN" sz="3200" dirty="0" err="1"/>
              <a:t>Java</a:t>
            </a:r>
            <a:r>
              <a:rPr lang="vi-VN" sz="3200" dirty="0"/>
              <a:t> chỉ có thể sử dụng với kiểu dữ liệu số.</a:t>
            </a:r>
          </a:p>
          <a:p>
            <a:pPr marL="514350" indent="-514350">
              <a:buFont typeface="+mj-lt"/>
              <a:buAutoNum type="arabicPeriod"/>
            </a:pPr>
            <a:r>
              <a:rPr lang="vi-VN" sz="3200" dirty="0"/>
              <a:t>Một mảng trong </a:t>
            </a:r>
            <a:r>
              <a:rPr lang="vi-VN" sz="3200" dirty="0" err="1"/>
              <a:t>Java</a:t>
            </a:r>
            <a:r>
              <a:rPr lang="vi-VN" sz="3200" dirty="0"/>
              <a:t> có thể chứa nhiều kiểu dữ liệu khác nhau.</a:t>
            </a:r>
          </a:p>
          <a:p>
            <a:pPr marL="514350" indent="-514350">
              <a:buFont typeface="+mj-lt"/>
              <a:buAutoNum type="arabicPeriod"/>
            </a:pPr>
            <a:r>
              <a:rPr lang="vi-VN" sz="3200" dirty="0" err="1"/>
              <a:t>Exception</a:t>
            </a:r>
            <a:r>
              <a:rPr lang="vi-VN" sz="3200" dirty="0"/>
              <a:t> trong </a:t>
            </a:r>
            <a:r>
              <a:rPr lang="vi-VN" sz="3200" dirty="0" err="1"/>
              <a:t>Java</a:t>
            </a:r>
            <a:r>
              <a:rPr lang="vi-VN" sz="3200" dirty="0"/>
              <a:t> là một sự kiện không mong muốn xảy ra trong quá trình thực thi.</a:t>
            </a:r>
          </a:p>
          <a:p>
            <a:pPr marL="514350" indent="-514350">
              <a:buFont typeface="+mj-lt"/>
              <a:buAutoNum type="arabicPeriod"/>
            </a:pPr>
            <a:r>
              <a:rPr lang="vi-VN" sz="3200" dirty="0" err="1"/>
              <a:t>Java</a:t>
            </a:r>
            <a:r>
              <a:rPr lang="vi-VN" sz="3200" dirty="0"/>
              <a:t> sử dụng </a:t>
            </a:r>
            <a:r>
              <a:rPr lang="vi-VN" sz="3200" dirty="0" err="1"/>
              <a:t>garbage</a:t>
            </a:r>
            <a:r>
              <a:rPr lang="vi-VN" sz="3200" dirty="0"/>
              <a:t> </a:t>
            </a:r>
            <a:r>
              <a:rPr lang="vi-VN" sz="3200" dirty="0" err="1"/>
              <a:t>collection</a:t>
            </a:r>
            <a:r>
              <a:rPr lang="vi-VN" sz="3200" dirty="0"/>
              <a:t> để quản lý bộ nhớ.</a:t>
            </a:r>
          </a:p>
          <a:p>
            <a:pPr marL="514350" indent="-514350">
              <a:buFont typeface="+mj-lt"/>
              <a:buAutoNum type="arabicPeriod"/>
            </a:pPr>
            <a:r>
              <a:rPr lang="vi-VN" sz="3200" dirty="0"/>
              <a:t>Từ khóa </a:t>
            </a:r>
            <a:r>
              <a:rPr lang="vi-VN" sz="3200" dirty="0" err="1"/>
              <a:t>final</a:t>
            </a:r>
            <a:r>
              <a:rPr lang="vi-VN" sz="3200" dirty="0"/>
              <a:t> trong </a:t>
            </a:r>
            <a:r>
              <a:rPr lang="vi-VN" sz="3200" dirty="0" err="1"/>
              <a:t>Java</a:t>
            </a:r>
            <a:r>
              <a:rPr lang="vi-VN" sz="3200" dirty="0"/>
              <a:t> có thể được sử dụng để định nghĩa một biến không thể thay đổi giá trị.</a:t>
            </a:r>
          </a:p>
          <a:p>
            <a:pPr marL="514350" indent="-514350">
              <a:buFont typeface="+mj-lt"/>
              <a:buAutoNum type="arabicPeriod"/>
            </a:pPr>
            <a:r>
              <a:rPr lang="vi-VN" sz="3200" dirty="0"/>
              <a:t>Các đối tượng trong </a:t>
            </a:r>
            <a:r>
              <a:rPr lang="vi-VN" sz="3200" dirty="0" err="1"/>
              <a:t>Java</a:t>
            </a:r>
            <a:r>
              <a:rPr lang="vi-VN" sz="3200" dirty="0"/>
              <a:t> được tạo ra bằng cách sử dụng từ khóa </a:t>
            </a:r>
            <a:r>
              <a:rPr lang="vi-VN" sz="3200" dirty="0" err="1"/>
              <a:t>new</a:t>
            </a:r>
            <a:r>
              <a:rPr lang="vi-VN" sz="3200" dirty="0"/>
              <a:t>.</a:t>
            </a:r>
            <a:endParaRPr lang="en-US" sz="3200" dirty="0"/>
          </a:p>
        </p:txBody>
      </p:sp>
    </p:spTree>
    <p:extLst>
      <p:ext uri="{BB962C8B-B14F-4D97-AF65-F5344CB8AC3E}">
        <p14:creationId xmlns:p14="http://schemas.microsoft.com/office/powerpoint/2010/main" val="226877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19742A-C62A-985A-26CF-C20DD1838616}"/>
              </a:ext>
            </a:extLst>
          </p:cNvPr>
          <p:cNvSpPr txBox="1"/>
          <p:nvPr/>
        </p:nvSpPr>
        <p:spPr>
          <a:xfrm>
            <a:off x="1225685" y="467647"/>
            <a:ext cx="11965021" cy="7294305"/>
          </a:xfrm>
          <a:prstGeom prst="rect">
            <a:avLst/>
          </a:prstGeom>
          <a:noFill/>
        </p:spPr>
        <p:txBody>
          <a:bodyPr wrap="square">
            <a:spAutoFit/>
          </a:bodyPr>
          <a:lstStyle/>
          <a:p>
            <a:r>
              <a:rPr lang="en-US" sz="3600" dirty="0" err="1"/>
              <a:t>Bài</a:t>
            </a:r>
            <a:r>
              <a:rPr lang="en-US" sz="3600" dirty="0"/>
              <a:t> </a:t>
            </a:r>
            <a:r>
              <a:rPr lang="en-US" sz="3600" dirty="0" err="1"/>
              <a:t>Tập</a:t>
            </a:r>
            <a:r>
              <a:rPr lang="en-US" sz="3600" dirty="0"/>
              <a:t>: </a:t>
            </a:r>
            <a:r>
              <a:rPr lang="en-US" sz="3600" dirty="0" err="1"/>
              <a:t>Tính</a:t>
            </a:r>
            <a:r>
              <a:rPr lang="en-US" sz="3600" dirty="0"/>
              <a:t> </a:t>
            </a:r>
            <a:r>
              <a:rPr lang="en-US" sz="3600" dirty="0" err="1"/>
              <a:t>Tổng</a:t>
            </a:r>
            <a:r>
              <a:rPr lang="en-US" sz="3600" dirty="0"/>
              <a:t> </a:t>
            </a:r>
            <a:r>
              <a:rPr lang="en-US" sz="3600" dirty="0" err="1"/>
              <a:t>và</a:t>
            </a:r>
            <a:r>
              <a:rPr lang="en-US" sz="3600" dirty="0"/>
              <a:t> Trung Bình </a:t>
            </a:r>
            <a:r>
              <a:rPr lang="en-US" sz="3600" dirty="0" err="1"/>
              <a:t>của</a:t>
            </a:r>
            <a:r>
              <a:rPr lang="en-US" sz="3600" dirty="0"/>
              <a:t> </a:t>
            </a:r>
            <a:r>
              <a:rPr lang="en-US" sz="3600" dirty="0" err="1"/>
              <a:t>Mảng</a:t>
            </a:r>
            <a:endParaRPr lang="en-US" sz="3600" dirty="0"/>
          </a:p>
          <a:p>
            <a:r>
              <a:rPr lang="en-US" sz="3600" dirty="0" err="1"/>
              <a:t>Yêu</a:t>
            </a:r>
            <a:r>
              <a:rPr lang="en-US" sz="3600" dirty="0"/>
              <a:t> </a:t>
            </a:r>
            <a:r>
              <a:rPr lang="en-US" sz="3600" dirty="0" err="1"/>
              <a:t>cầu</a:t>
            </a:r>
            <a:r>
              <a:rPr lang="en-US" sz="3600" dirty="0"/>
              <a:t>:</a:t>
            </a:r>
          </a:p>
          <a:p>
            <a:r>
              <a:rPr lang="en-US" sz="3600" dirty="0" err="1"/>
              <a:t>Viết</a:t>
            </a:r>
            <a:r>
              <a:rPr lang="en-US" sz="3600" dirty="0"/>
              <a:t> </a:t>
            </a:r>
            <a:r>
              <a:rPr lang="en-US" sz="3600" dirty="0" err="1"/>
              <a:t>một</a:t>
            </a:r>
            <a:r>
              <a:rPr lang="en-US" sz="3600" dirty="0"/>
              <a:t> </a:t>
            </a:r>
            <a:r>
              <a:rPr lang="en-US" sz="3600" dirty="0" err="1"/>
              <a:t>chương</a:t>
            </a:r>
            <a:r>
              <a:rPr lang="en-US" sz="3600" dirty="0"/>
              <a:t> </a:t>
            </a:r>
            <a:r>
              <a:rPr lang="en-US" sz="3600" dirty="0" err="1"/>
              <a:t>trình</a:t>
            </a:r>
            <a:r>
              <a:rPr lang="en-US" sz="3600" dirty="0"/>
              <a:t> Java </a:t>
            </a:r>
            <a:r>
              <a:rPr lang="en-US" sz="3600" dirty="0" err="1"/>
              <a:t>thực</a:t>
            </a:r>
            <a:r>
              <a:rPr lang="en-US" sz="3600" dirty="0"/>
              <a:t> </a:t>
            </a:r>
            <a:r>
              <a:rPr lang="en-US" sz="3600" dirty="0" err="1"/>
              <a:t>hiện</a:t>
            </a:r>
            <a:r>
              <a:rPr lang="en-US" sz="3600" dirty="0"/>
              <a:t> </a:t>
            </a:r>
            <a:r>
              <a:rPr lang="en-US" sz="3600" dirty="0" err="1"/>
              <a:t>các</a:t>
            </a:r>
            <a:r>
              <a:rPr lang="en-US" sz="3600" dirty="0"/>
              <a:t> </a:t>
            </a:r>
            <a:r>
              <a:rPr lang="en-US" sz="3600" dirty="0" err="1"/>
              <a:t>công</a:t>
            </a:r>
            <a:r>
              <a:rPr lang="en-US" sz="3600" dirty="0"/>
              <a:t> </a:t>
            </a:r>
            <a:r>
              <a:rPr lang="en-US" sz="3600" dirty="0" err="1"/>
              <a:t>việc</a:t>
            </a:r>
            <a:r>
              <a:rPr lang="en-US" sz="3600" dirty="0"/>
              <a:t> </a:t>
            </a:r>
            <a:r>
              <a:rPr lang="en-US" sz="3600" dirty="0" err="1"/>
              <a:t>sau</a:t>
            </a:r>
            <a:r>
              <a:rPr lang="en-US" sz="3600" dirty="0"/>
              <a:t>:</a:t>
            </a:r>
          </a:p>
          <a:p>
            <a:endParaRPr lang="en-US" sz="3600" dirty="0"/>
          </a:p>
          <a:p>
            <a:pPr marL="742950" indent="-742950">
              <a:buFont typeface="+mj-lt"/>
              <a:buAutoNum type="arabicPeriod"/>
            </a:pPr>
            <a:r>
              <a:rPr lang="en-US" sz="3600" dirty="0" err="1"/>
              <a:t>Khởi</a:t>
            </a:r>
            <a:r>
              <a:rPr lang="en-US" sz="3600" dirty="0"/>
              <a:t> </a:t>
            </a:r>
            <a:r>
              <a:rPr lang="en-US" sz="3600" dirty="0" err="1"/>
              <a:t>tạo</a:t>
            </a:r>
            <a:r>
              <a:rPr lang="en-US" sz="3600" dirty="0"/>
              <a:t> </a:t>
            </a:r>
            <a:r>
              <a:rPr lang="en-US" sz="3600" dirty="0" err="1"/>
              <a:t>một</a:t>
            </a:r>
            <a:r>
              <a:rPr lang="en-US" sz="3600" dirty="0"/>
              <a:t> </a:t>
            </a:r>
            <a:r>
              <a:rPr lang="en-US" sz="3600" dirty="0" err="1"/>
              <a:t>mảng</a:t>
            </a:r>
            <a:r>
              <a:rPr lang="en-US" sz="3600" dirty="0"/>
              <a:t> </a:t>
            </a:r>
            <a:r>
              <a:rPr lang="en-US" sz="3600" dirty="0" err="1"/>
              <a:t>số</a:t>
            </a:r>
            <a:r>
              <a:rPr lang="en-US" sz="3600" dirty="0"/>
              <a:t> </a:t>
            </a:r>
            <a:r>
              <a:rPr lang="en-US" sz="3600" dirty="0" err="1"/>
              <a:t>nguyên</a:t>
            </a:r>
            <a:r>
              <a:rPr lang="en-US" sz="3600" dirty="0"/>
              <a:t> </a:t>
            </a:r>
            <a:r>
              <a:rPr lang="en-US" sz="3600" dirty="0" err="1"/>
              <a:t>với</a:t>
            </a:r>
            <a:r>
              <a:rPr lang="en-US" sz="3600" dirty="0"/>
              <a:t> 5 </a:t>
            </a:r>
            <a:r>
              <a:rPr lang="en-US" sz="3600" dirty="0" err="1"/>
              <a:t>phần</a:t>
            </a:r>
            <a:r>
              <a:rPr lang="en-US" sz="3600" dirty="0"/>
              <a:t> </a:t>
            </a:r>
            <a:r>
              <a:rPr lang="en-US" sz="3600" dirty="0" err="1"/>
              <a:t>tử</a:t>
            </a:r>
            <a:r>
              <a:rPr lang="en-US" sz="3600" dirty="0"/>
              <a:t>.</a:t>
            </a:r>
          </a:p>
          <a:p>
            <a:pPr marL="742950" indent="-742950">
              <a:buFont typeface="+mj-lt"/>
              <a:buAutoNum type="arabicPeriod"/>
            </a:pPr>
            <a:r>
              <a:rPr lang="en-US" sz="3600" dirty="0" err="1"/>
              <a:t>Gán</a:t>
            </a:r>
            <a:r>
              <a:rPr lang="en-US" sz="3600" dirty="0"/>
              <a:t> </a:t>
            </a:r>
            <a:r>
              <a:rPr lang="en-US" sz="3600" dirty="0" err="1"/>
              <a:t>giá</a:t>
            </a:r>
            <a:r>
              <a:rPr lang="en-US" sz="3600" dirty="0"/>
              <a:t> </a:t>
            </a:r>
            <a:r>
              <a:rPr lang="en-US" sz="3600" dirty="0" err="1"/>
              <a:t>trị</a:t>
            </a:r>
            <a:r>
              <a:rPr lang="en-US" sz="3600" dirty="0"/>
              <a:t> </a:t>
            </a:r>
            <a:r>
              <a:rPr lang="en-US" sz="3600" dirty="0" err="1"/>
              <a:t>cho</a:t>
            </a:r>
            <a:r>
              <a:rPr lang="en-US" sz="3600" dirty="0"/>
              <a:t> </a:t>
            </a:r>
            <a:r>
              <a:rPr lang="en-US" sz="3600" dirty="0" err="1"/>
              <a:t>các</a:t>
            </a:r>
            <a:r>
              <a:rPr lang="en-US" sz="3600" dirty="0"/>
              <a:t> </a:t>
            </a:r>
            <a:r>
              <a:rPr lang="en-US" sz="3600" dirty="0" err="1"/>
              <a:t>phần</a:t>
            </a:r>
            <a:r>
              <a:rPr lang="en-US" sz="3600" dirty="0"/>
              <a:t> </a:t>
            </a:r>
            <a:r>
              <a:rPr lang="en-US" sz="3600" dirty="0" err="1"/>
              <a:t>tử</a:t>
            </a:r>
            <a:r>
              <a:rPr lang="en-US" sz="3600" dirty="0"/>
              <a:t> </a:t>
            </a:r>
            <a:r>
              <a:rPr lang="en-US" sz="3600" dirty="0" err="1"/>
              <a:t>trong</a:t>
            </a:r>
            <a:r>
              <a:rPr lang="en-US" sz="3600" dirty="0"/>
              <a:t> </a:t>
            </a:r>
            <a:r>
              <a:rPr lang="en-US" sz="3600" dirty="0" err="1"/>
              <a:t>mảng</a:t>
            </a:r>
            <a:r>
              <a:rPr lang="en-US" sz="3600" dirty="0"/>
              <a:t>.</a:t>
            </a:r>
          </a:p>
          <a:p>
            <a:pPr marL="742950" indent="-742950">
              <a:buFont typeface="+mj-lt"/>
              <a:buAutoNum type="arabicPeriod"/>
            </a:pPr>
            <a:r>
              <a:rPr lang="en-US" sz="3600" dirty="0" err="1"/>
              <a:t>Tính</a:t>
            </a:r>
            <a:r>
              <a:rPr lang="en-US" sz="3600" dirty="0"/>
              <a:t> </a:t>
            </a:r>
            <a:r>
              <a:rPr lang="en-US" sz="3600" dirty="0" err="1"/>
              <a:t>tổng</a:t>
            </a:r>
            <a:r>
              <a:rPr lang="en-US" sz="3600" dirty="0"/>
              <a:t> </a:t>
            </a:r>
            <a:r>
              <a:rPr lang="en-US" sz="3600" dirty="0" err="1"/>
              <a:t>của</a:t>
            </a:r>
            <a:r>
              <a:rPr lang="en-US" sz="3600" dirty="0"/>
              <a:t> </a:t>
            </a:r>
            <a:r>
              <a:rPr lang="en-US" sz="3600" dirty="0" err="1"/>
              <a:t>các</a:t>
            </a:r>
            <a:r>
              <a:rPr lang="en-US" sz="3600" dirty="0"/>
              <a:t> </a:t>
            </a:r>
            <a:r>
              <a:rPr lang="en-US" sz="3600" dirty="0" err="1"/>
              <a:t>phần</a:t>
            </a:r>
            <a:r>
              <a:rPr lang="en-US" sz="3600" dirty="0"/>
              <a:t> </a:t>
            </a:r>
            <a:r>
              <a:rPr lang="en-US" sz="3600" dirty="0" err="1"/>
              <a:t>tử</a:t>
            </a:r>
            <a:r>
              <a:rPr lang="en-US" sz="3600" dirty="0"/>
              <a:t> </a:t>
            </a:r>
            <a:r>
              <a:rPr lang="en-US" sz="3600" dirty="0" err="1"/>
              <a:t>trong</a:t>
            </a:r>
            <a:r>
              <a:rPr lang="en-US" sz="3600" dirty="0"/>
              <a:t> </a:t>
            </a:r>
            <a:r>
              <a:rPr lang="en-US" sz="3600" dirty="0" err="1"/>
              <a:t>mảng</a:t>
            </a:r>
            <a:r>
              <a:rPr lang="en-US" sz="3600" dirty="0"/>
              <a:t>.</a:t>
            </a:r>
          </a:p>
          <a:p>
            <a:pPr marL="742950" indent="-742950">
              <a:buFont typeface="+mj-lt"/>
              <a:buAutoNum type="arabicPeriod"/>
            </a:pPr>
            <a:r>
              <a:rPr lang="en-US" sz="3600" dirty="0" err="1"/>
              <a:t>Tính</a:t>
            </a:r>
            <a:r>
              <a:rPr lang="en-US" sz="3600" dirty="0"/>
              <a:t> </a:t>
            </a:r>
            <a:r>
              <a:rPr lang="en-US" sz="3600" dirty="0" err="1"/>
              <a:t>trung</a:t>
            </a:r>
            <a:r>
              <a:rPr lang="en-US" sz="3600" dirty="0"/>
              <a:t> </a:t>
            </a:r>
            <a:r>
              <a:rPr lang="en-US" sz="3600" dirty="0" err="1"/>
              <a:t>bình</a:t>
            </a:r>
            <a:r>
              <a:rPr lang="en-US" sz="3600" dirty="0"/>
              <a:t> </a:t>
            </a:r>
            <a:r>
              <a:rPr lang="en-US" sz="3600" dirty="0" err="1"/>
              <a:t>của</a:t>
            </a:r>
            <a:r>
              <a:rPr lang="en-US" sz="3600" dirty="0"/>
              <a:t> </a:t>
            </a:r>
            <a:r>
              <a:rPr lang="en-US" sz="3600" dirty="0" err="1"/>
              <a:t>các</a:t>
            </a:r>
            <a:r>
              <a:rPr lang="en-US" sz="3600" dirty="0"/>
              <a:t> </a:t>
            </a:r>
            <a:r>
              <a:rPr lang="en-US" sz="3600" dirty="0" err="1"/>
              <a:t>phần</a:t>
            </a:r>
            <a:r>
              <a:rPr lang="en-US" sz="3600" dirty="0"/>
              <a:t> </a:t>
            </a:r>
            <a:r>
              <a:rPr lang="en-US" sz="3600" dirty="0" err="1"/>
              <a:t>tử</a:t>
            </a:r>
            <a:r>
              <a:rPr lang="en-US" sz="3600" dirty="0"/>
              <a:t> </a:t>
            </a:r>
            <a:r>
              <a:rPr lang="en-US" sz="3600" dirty="0" err="1"/>
              <a:t>trong</a:t>
            </a:r>
            <a:r>
              <a:rPr lang="en-US" sz="3600" dirty="0"/>
              <a:t> </a:t>
            </a:r>
            <a:r>
              <a:rPr lang="en-US" sz="3600" dirty="0" err="1"/>
              <a:t>mảng</a:t>
            </a:r>
            <a:r>
              <a:rPr lang="en-US" sz="3600" dirty="0"/>
              <a:t>.</a:t>
            </a:r>
          </a:p>
          <a:p>
            <a:pPr marL="742950" indent="-742950">
              <a:buFont typeface="+mj-lt"/>
              <a:buAutoNum type="arabicPeriod"/>
            </a:pPr>
            <a:r>
              <a:rPr lang="en-US" sz="3600" dirty="0"/>
              <a:t>In </a:t>
            </a:r>
            <a:r>
              <a:rPr lang="en-US" sz="3600" dirty="0" err="1"/>
              <a:t>ra</a:t>
            </a:r>
            <a:r>
              <a:rPr lang="en-US" sz="3600" dirty="0"/>
              <a:t> </a:t>
            </a:r>
            <a:r>
              <a:rPr lang="en-US" sz="3600" dirty="0" err="1"/>
              <a:t>tổng</a:t>
            </a:r>
            <a:r>
              <a:rPr lang="en-US" sz="3600" dirty="0"/>
              <a:t> </a:t>
            </a:r>
            <a:r>
              <a:rPr lang="en-US" sz="3600" dirty="0" err="1"/>
              <a:t>và</a:t>
            </a:r>
            <a:r>
              <a:rPr lang="en-US" sz="3600" dirty="0"/>
              <a:t> </a:t>
            </a:r>
            <a:r>
              <a:rPr lang="en-US" sz="3600" dirty="0" err="1"/>
              <a:t>trung</a:t>
            </a:r>
            <a:r>
              <a:rPr lang="en-US" sz="3600" dirty="0"/>
              <a:t> </a:t>
            </a:r>
            <a:r>
              <a:rPr lang="en-US" sz="3600" dirty="0" err="1"/>
              <a:t>bình</a:t>
            </a:r>
            <a:r>
              <a:rPr lang="en-US" sz="3600" dirty="0"/>
              <a:t>.</a:t>
            </a:r>
          </a:p>
          <a:p>
            <a:endParaRPr lang="en-US" sz="3600" dirty="0"/>
          </a:p>
          <a:p>
            <a:r>
              <a:rPr lang="en-US" sz="3600" dirty="0" err="1"/>
              <a:t>Gợi</a:t>
            </a:r>
            <a:r>
              <a:rPr lang="en-US" sz="3600" dirty="0"/>
              <a:t> ý:</a:t>
            </a:r>
          </a:p>
          <a:p>
            <a:r>
              <a:rPr lang="en-US" sz="3600" dirty="0" err="1"/>
              <a:t>Sử</a:t>
            </a:r>
            <a:r>
              <a:rPr lang="en-US" sz="3600" dirty="0"/>
              <a:t> </a:t>
            </a:r>
            <a:r>
              <a:rPr lang="en-US" sz="3600" dirty="0" err="1"/>
              <a:t>dụng</a:t>
            </a:r>
            <a:r>
              <a:rPr lang="en-US" sz="3600" dirty="0"/>
              <a:t> </a:t>
            </a:r>
            <a:r>
              <a:rPr lang="en-US" sz="3600" dirty="0" err="1"/>
              <a:t>mảng</a:t>
            </a:r>
            <a:r>
              <a:rPr lang="en-US" sz="3600" dirty="0"/>
              <a:t> </a:t>
            </a:r>
            <a:r>
              <a:rPr lang="en-US" sz="3600" dirty="0" err="1"/>
              <a:t>tĩnh</a:t>
            </a:r>
            <a:r>
              <a:rPr lang="en-US" sz="3600" dirty="0"/>
              <a:t> (</a:t>
            </a:r>
            <a:r>
              <a:rPr lang="en-US" sz="3600" dirty="0" err="1"/>
              <a:t>không</a:t>
            </a:r>
            <a:r>
              <a:rPr lang="en-US" sz="3600" dirty="0"/>
              <a:t> </a:t>
            </a:r>
            <a:r>
              <a:rPr lang="en-US" sz="3600" dirty="0" err="1"/>
              <a:t>dùng</a:t>
            </a:r>
            <a:r>
              <a:rPr lang="en-US" sz="3600" dirty="0"/>
              <a:t> Scanner </a:t>
            </a:r>
            <a:r>
              <a:rPr lang="en-US" sz="3600" dirty="0" err="1"/>
              <a:t>để</a:t>
            </a:r>
            <a:r>
              <a:rPr lang="en-US" sz="3600" dirty="0"/>
              <a:t> </a:t>
            </a:r>
            <a:r>
              <a:rPr lang="en-US" sz="3600" dirty="0" err="1"/>
              <a:t>nhập</a:t>
            </a:r>
            <a:r>
              <a:rPr lang="en-US" sz="3600" dirty="0"/>
              <a:t> </a:t>
            </a:r>
            <a:r>
              <a:rPr lang="en-US" sz="3600" dirty="0" err="1"/>
              <a:t>dữ</a:t>
            </a:r>
            <a:r>
              <a:rPr lang="en-US" sz="3600" dirty="0"/>
              <a:t> </a:t>
            </a:r>
            <a:r>
              <a:rPr lang="en-US" sz="3600" dirty="0" err="1"/>
              <a:t>liệu</a:t>
            </a:r>
            <a:r>
              <a:rPr lang="en-US" sz="3600" dirty="0"/>
              <a:t>).</a:t>
            </a:r>
          </a:p>
          <a:p>
            <a:r>
              <a:rPr lang="en-US" sz="3600" dirty="0" err="1"/>
              <a:t>Sử</a:t>
            </a:r>
            <a:r>
              <a:rPr lang="en-US" sz="3600" dirty="0"/>
              <a:t> </a:t>
            </a:r>
            <a:r>
              <a:rPr lang="en-US" sz="3600" dirty="0" err="1"/>
              <a:t>dụng</a:t>
            </a:r>
            <a:r>
              <a:rPr lang="en-US" sz="3600" dirty="0"/>
              <a:t> </a:t>
            </a:r>
            <a:r>
              <a:rPr lang="en-US" sz="3600" dirty="0" err="1"/>
              <a:t>vòng</a:t>
            </a:r>
            <a:r>
              <a:rPr lang="en-US" sz="3600" dirty="0"/>
              <a:t> </a:t>
            </a:r>
            <a:r>
              <a:rPr lang="en-US" sz="3600" dirty="0" err="1"/>
              <a:t>lặp</a:t>
            </a:r>
            <a:r>
              <a:rPr lang="en-US" sz="3600" dirty="0"/>
              <a:t> </a:t>
            </a:r>
            <a:r>
              <a:rPr lang="en-US" sz="3600" dirty="0" err="1"/>
              <a:t>để</a:t>
            </a:r>
            <a:r>
              <a:rPr lang="en-US" sz="3600" dirty="0"/>
              <a:t> </a:t>
            </a:r>
            <a:r>
              <a:rPr lang="en-US" sz="3600" dirty="0" err="1"/>
              <a:t>tính</a:t>
            </a:r>
            <a:r>
              <a:rPr lang="en-US" sz="3600" dirty="0"/>
              <a:t> </a:t>
            </a:r>
            <a:r>
              <a:rPr lang="en-US" sz="3600" dirty="0" err="1"/>
              <a:t>tổng</a:t>
            </a:r>
            <a:r>
              <a:rPr lang="en-US" sz="3600" dirty="0"/>
              <a:t> </a:t>
            </a:r>
            <a:r>
              <a:rPr lang="en-US" sz="3600" dirty="0" err="1"/>
              <a:t>và</a:t>
            </a:r>
            <a:r>
              <a:rPr lang="en-US" sz="3600" dirty="0"/>
              <a:t> </a:t>
            </a:r>
            <a:r>
              <a:rPr lang="en-US" sz="3600" dirty="0" err="1"/>
              <a:t>trung</a:t>
            </a:r>
            <a:r>
              <a:rPr lang="en-US" sz="3600" dirty="0"/>
              <a:t> </a:t>
            </a:r>
            <a:r>
              <a:rPr lang="en-US" sz="3600" dirty="0" err="1"/>
              <a:t>bình</a:t>
            </a:r>
            <a:r>
              <a:rPr lang="en-US" sz="3600" dirty="0"/>
              <a:t>.</a:t>
            </a:r>
          </a:p>
        </p:txBody>
      </p:sp>
    </p:spTree>
    <p:extLst>
      <p:ext uri="{BB962C8B-B14F-4D97-AF65-F5344CB8AC3E}">
        <p14:creationId xmlns:p14="http://schemas.microsoft.com/office/powerpoint/2010/main" val="1646907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DB9C9F-93CB-9888-4D97-85152494985A}"/>
              </a:ext>
            </a:extLst>
          </p:cNvPr>
          <p:cNvSpPr txBox="1"/>
          <p:nvPr/>
        </p:nvSpPr>
        <p:spPr>
          <a:xfrm>
            <a:off x="2354095" y="1298644"/>
            <a:ext cx="10894978" cy="5632311"/>
          </a:xfrm>
          <a:prstGeom prst="rect">
            <a:avLst/>
          </a:prstGeom>
          <a:noFill/>
        </p:spPr>
        <p:txBody>
          <a:bodyPr wrap="square">
            <a:spAutoFit/>
          </a:bodyPr>
          <a:lstStyle/>
          <a:p>
            <a:r>
              <a:rPr lang="vi-VN" sz="3600" b="1" dirty="0"/>
              <a:t>Bài Tập: Đếm Ký Tự và Tìm Ký Tự Đầu Tiên</a:t>
            </a:r>
            <a:endParaRPr lang="en-US" sz="3600" b="1" dirty="0"/>
          </a:p>
          <a:p>
            <a:r>
              <a:rPr lang="vi-VN" sz="3600" dirty="0"/>
              <a:t>Yêu </a:t>
            </a:r>
            <a:r>
              <a:rPr lang="vi-VN" sz="3600" dirty="0" err="1"/>
              <a:t>cầu:Viết</a:t>
            </a:r>
            <a:r>
              <a:rPr lang="vi-VN" sz="3600" dirty="0"/>
              <a:t> một chương trình </a:t>
            </a:r>
            <a:r>
              <a:rPr lang="vi-VN" sz="3600" dirty="0" err="1"/>
              <a:t>Java</a:t>
            </a:r>
            <a:r>
              <a:rPr lang="vi-VN" sz="3600" dirty="0"/>
              <a:t> thực hiện các công việc sau:</a:t>
            </a:r>
            <a:endParaRPr lang="en-US" sz="3600" dirty="0"/>
          </a:p>
          <a:p>
            <a:pPr marL="742950" indent="-742950">
              <a:buFont typeface="+mj-lt"/>
              <a:buAutoNum type="arabicPeriod"/>
            </a:pPr>
            <a:r>
              <a:rPr lang="vi-VN" sz="3600" dirty="0"/>
              <a:t>Khởi tạo một chuỗi (</a:t>
            </a:r>
            <a:r>
              <a:rPr lang="vi-VN" sz="3600" dirty="0" err="1"/>
              <a:t>String</a:t>
            </a:r>
            <a:r>
              <a:rPr lang="vi-VN" sz="3600" dirty="0"/>
              <a:t>) với một đoạn văn bản bất kỳ.</a:t>
            </a:r>
            <a:endParaRPr lang="en-US" sz="3600" dirty="0"/>
          </a:p>
          <a:p>
            <a:pPr marL="742950" indent="-742950">
              <a:buFont typeface="+mj-lt"/>
              <a:buAutoNum type="arabicPeriod"/>
            </a:pPr>
            <a:r>
              <a:rPr lang="vi-VN" sz="3600" dirty="0"/>
              <a:t>Đếm tổng số ký tự trong chuỗi.</a:t>
            </a:r>
            <a:endParaRPr lang="en-US" sz="3600" dirty="0"/>
          </a:p>
          <a:p>
            <a:pPr marL="742950" indent="-742950">
              <a:buFont typeface="+mj-lt"/>
              <a:buAutoNum type="arabicPeriod"/>
            </a:pPr>
            <a:r>
              <a:rPr lang="vi-VN" sz="3600" dirty="0"/>
              <a:t>Tìm ký tự đầu tiên trong </a:t>
            </a:r>
            <a:r>
              <a:rPr lang="vi-VN" sz="3600" dirty="0" err="1"/>
              <a:t>chuỗi.In</a:t>
            </a:r>
            <a:r>
              <a:rPr lang="vi-VN" sz="3600" dirty="0"/>
              <a:t> ra tổng số ký tự và ký tự đầu tiên.</a:t>
            </a:r>
            <a:endParaRPr lang="en-US" sz="3600" dirty="0"/>
          </a:p>
          <a:p>
            <a:r>
              <a:rPr lang="vi-VN" sz="3600" dirty="0"/>
              <a:t>Gợi ý:Sử dụng các phương thức của lớp </a:t>
            </a:r>
            <a:r>
              <a:rPr lang="vi-VN" sz="3600" dirty="0" err="1"/>
              <a:t>String</a:t>
            </a:r>
            <a:r>
              <a:rPr lang="vi-VN" sz="3600" dirty="0"/>
              <a:t> để thực hiện các yêu cầu.</a:t>
            </a:r>
            <a:endParaRPr lang="en-US" sz="3600" dirty="0"/>
          </a:p>
        </p:txBody>
      </p:sp>
    </p:spTree>
    <p:extLst>
      <p:ext uri="{BB962C8B-B14F-4D97-AF65-F5344CB8AC3E}">
        <p14:creationId xmlns:p14="http://schemas.microsoft.com/office/powerpoint/2010/main" val="34512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3086100"/>
          </a:xfrm>
          <a:prstGeom prst="rect">
            <a:avLst/>
          </a:prstGeom>
        </p:spPr>
      </p:pic>
      <p:sp>
        <p:nvSpPr>
          <p:cNvPr id="3" name="Text 0"/>
          <p:cNvSpPr/>
          <p:nvPr/>
        </p:nvSpPr>
        <p:spPr>
          <a:xfrm>
            <a:off x="968693" y="4122658"/>
            <a:ext cx="7020401" cy="726043"/>
          </a:xfrm>
          <a:prstGeom prst="rect">
            <a:avLst/>
          </a:prstGeom>
          <a:noFill/>
          <a:ln/>
        </p:spPr>
        <p:txBody>
          <a:bodyPr wrap="none" lIns="0" tIns="0" rIns="0" bIns="0" rtlCol="0" anchor="t"/>
          <a:lstStyle/>
          <a:p>
            <a:pPr marL="0" indent="0">
              <a:lnSpc>
                <a:spcPts val="5700"/>
              </a:lnSpc>
              <a:buNone/>
            </a:pPr>
            <a:r>
              <a:rPr lang="en-US" sz="4550" dirty="0">
                <a:solidFill>
                  <a:srgbClr val="1F1E1E"/>
                </a:solidFill>
                <a:latin typeface="Red Hat Text" pitchFamily="34" charset="0"/>
                <a:ea typeface="Red Hat Text" pitchFamily="34" charset="-122"/>
                <a:cs typeface="Red Hat Text" pitchFamily="34" charset="-120"/>
              </a:rPr>
              <a:t>Các kỹ năng mềm cần thiết</a:t>
            </a:r>
            <a:endParaRPr lang="en-US" sz="4550" dirty="0"/>
          </a:p>
        </p:txBody>
      </p:sp>
      <p:sp>
        <p:nvSpPr>
          <p:cNvPr id="4" name="Shape 1"/>
          <p:cNvSpPr/>
          <p:nvPr/>
        </p:nvSpPr>
        <p:spPr>
          <a:xfrm>
            <a:off x="968693" y="5496639"/>
            <a:ext cx="555427" cy="555427"/>
          </a:xfrm>
          <a:prstGeom prst="roundRect">
            <a:avLst>
              <a:gd name="adj" fmla="val 6668"/>
            </a:avLst>
          </a:prstGeom>
          <a:solidFill>
            <a:srgbClr val="F3E8E8"/>
          </a:solidFill>
          <a:ln/>
        </p:spPr>
        <p:txBody>
          <a:bodyPr/>
          <a:lstStyle/>
          <a:p>
            <a:endParaRPr lang="en-US"/>
          </a:p>
        </p:txBody>
      </p:sp>
      <p:sp>
        <p:nvSpPr>
          <p:cNvPr id="5" name="Text 2"/>
          <p:cNvSpPr/>
          <p:nvPr/>
        </p:nvSpPr>
        <p:spPr>
          <a:xfrm>
            <a:off x="1192887" y="5600105"/>
            <a:ext cx="107037" cy="348496"/>
          </a:xfrm>
          <a:prstGeom prst="rect">
            <a:avLst/>
          </a:prstGeom>
          <a:noFill/>
          <a:ln/>
        </p:spPr>
        <p:txBody>
          <a:bodyPr wrap="none" lIns="0" tIns="0" rIns="0" bIns="0" rtlCol="0" anchor="t"/>
          <a:lstStyle/>
          <a:p>
            <a:pPr marL="0" indent="0" algn="ctr">
              <a:lnSpc>
                <a:spcPts val="2700"/>
              </a:lnSpc>
              <a:buNone/>
            </a:pPr>
            <a:r>
              <a:rPr lang="en-US" sz="2700" dirty="0">
                <a:solidFill>
                  <a:srgbClr val="3B3535"/>
                </a:solidFill>
                <a:latin typeface="Red Hat Text" pitchFamily="34" charset="0"/>
                <a:ea typeface="Red Hat Text" pitchFamily="34" charset="-122"/>
                <a:cs typeface="Red Hat Text" pitchFamily="34" charset="-120"/>
              </a:rPr>
              <a:t>1</a:t>
            </a:r>
            <a:endParaRPr lang="en-US" sz="2700" dirty="0"/>
          </a:p>
        </p:txBody>
      </p:sp>
      <p:sp>
        <p:nvSpPr>
          <p:cNvPr id="6" name="Text 3"/>
          <p:cNvSpPr/>
          <p:nvPr/>
        </p:nvSpPr>
        <p:spPr>
          <a:xfrm>
            <a:off x="1770936" y="5496639"/>
            <a:ext cx="2904530" cy="363141"/>
          </a:xfrm>
          <a:prstGeom prst="rect">
            <a:avLst/>
          </a:prstGeom>
          <a:noFill/>
          <a:ln/>
        </p:spPr>
        <p:txBody>
          <a:bodyPr wrap="none" lIns="0" tIns="0" rIns="0" bIns="0" rtlCol="0" anchor="t"/>
          <a:lstStyle/>
          <a:p>
            <a:pPr marL="0" indent="0">
              <a:lnSpc>
                <a:spcPts val="2850"/>
              </a:lnSpc>
              <a:buNone/>
            </a:pPr>
            <a:r>
              <a:rPr lang="en-US" sz="2250" dirty="0">
                <a:solidFill>
                  <a:srgbClr val="3B3535"/>
                </a:solidFill>
                <a:latin typeface="Red Hat Text" pitchFamily="34" charset="0"/>
                <a:ea typeface="Red Hat Text" pitchFamily="34" charset="-122"/>
                <a:cs typeface="Red Hat Text" pitchFamily="34" charset="-120"/>
              </a:rPr>
              <a:t>Giao tiếp hiệu quả</a:t>
            </a:r>
            <a:endParaRPr lang="en-US" sz="2250" dirty="0"/>
          </a:p>
        </p:txBody>
      </p:sp>
      <p:sp>
        <p:nvSpPr>
          <p:cNvPr id="7" name="Text 4"/>
          <p:cNvSpPr/>
          <p:nvPr/>
        </p:nvSpPr>
        <p:spPr>
          <a:xfrm>
            <a:off x="1770936" y="6007894"/>
            <a:ext cx="3264218" cy="1185148"/>
          </a:xfrm>
          <a:prstGeom prst="rect">
            <a:avLst/>
          </a:prstGeom>
          <a:noFill/>
          <a:ln/>
        </p:spPr>
        <p:txBody>
          <a:bodyPr wrap="square" lIns="0" tIns="0" rIns="0" bIns="0" rtlCol="0" anchor="t"/>
          <a:lstStyle/>
          <a:p>
            <a:pPr marL="0" indent="0">
              <a:lnSpc>
                <a:spcPts val="3100"/>
              </a:lnSpc>
              <a:buNone/>
            </a:pPr>
            <a:r>
              <a:rPr lang="en-US" sz="1900" dirty="0">
                <a:solidFill>
                  <a:srgbClr val="3B3535"/>
                </a:solidFill>
                <a:latin typeface="Roboto Light" pitchFamily="34" charset="0"/>
                <a:ea typeface="Roboto Light" pitchFamily="34" charset="-122"/>
                <a:cs typeface="Roboto Light" pitchFamily="34" charset="-120"/>
              </a:rPr>
              <a:t>Biết cách diễn đạt ý tưởng rõ ràng, dễ hiểu, truyền đạt thông điệp một cách hiệu quả.</a:t>
            </a:r>
            <a:endParaRPr lang="en-US" sz="1900" dirty="0"/>
          </a:p>
        </p:txBody>
      </p:sp>
      <p:sp>
        <p:nvSpPr>
          <p:cNvPr id="8" name="Shape 5"/>
          <p:cNvSpPr/>
          <p:nvPr/>
        </p:nvSpPr>
        <p:spPr>
          <a:xfrm>
            <a:off x="5281970" y="5496639"/>
            <a:ext cx="555427" cy="555427"/>
          </a:xfrm>
          <a:prstGeom prst="roundRect">
            <a:avLst>
              <a:gd name="adj" fmla="val 6668"/>
            </a:avLst>
          </a:prstGeom>
          <a:solidFill>
            <a:srgbClr val="F3E8E8"/>
          </a:solidFill>
          <a:ln/>
        </p:spPr>
        <p:txBody>
          <a:bodyPr/>
          <a:lstStyle/>
          <a:p>
            <a:endParaRPr lang="en-US"/>
          </a:p>
        </p:txBody>
      </p:sp>
      <p:sp>
        <p:nvSpPr>
          <p:cNvPr id="9" name="Text 6"/>
          <p:cNvSpPr/>
          <p:nvPr/>
        </p:nvSpPr>
        <p:spPr>
          <a:xfrm>
            <a:off x="5464135" y="5600105"/>
            <a:ext cx="190976" cy="348496"/>
          </a:xfrm>
          <a:prstGeom prst="rect">
            <a:avLst/>
          </a:prstGeom>
          <a:noFill/>
          <a:ln/>
        </p:spPr>
        <p:txBody>
          <a:bodyPr wrap="none" lIns="0" tIns="0" rIns="0" bIns="0" rtlCol="0" anchor="t"/>
          <a:lstStyle/>
          <a:p>
            <a:pPr marL="0" indent="0" algn="ctr">
              <a:lnSpc>
                <a:spcPts val="2700"/>
              </a:lnSpc>
              <a:buNone/>
            </a:pPr>
            <a:r>
              <a:rPr lang="en-US" sz="2700" dirty="0">
                <a:solidFill>
                  <a:srgbClr val="3B3535"/>
                </a:solidFill>
                <a:latin typeface="Red Hat Text" pitchFamily="34" charset="0"/>
                <a:ea typeface="Red Hat Text" pitchFamily="34" charset="-122"/>
                <a:cs typeface="Red Hat Text" pitchFamily="34" charset="-120"/>
              </a:rPr>
              <a:t>2</a:t>
            </a:r>
            <a:endParaRPr lang="en-US" sz="2700" dirty="0"/>
          </a:p>
        </p:txBody>
      </p:sp>
      <p:sp>
        <p:nvSpPr>
          <p:cNvPr id="10" name="Text 7"/>
          <p:cNvSpPr/>
          <p:nvPr/>
        </p:nvSpPr>
        <p:spPr>
          <a:xfrm>
            <a:off x="6084213" y="5496639"/>
            <a:ext cx="3139083" cy="363141"/>
          </a:xfrm>
          <a:prstGeom prst="rect">
            <a:avLst/>
          </a:prstGeom>
          <a:noFill/>
          <a:ln/>
        </p:spPr>
        <p:txBody>
          <a:bodyPr wrap="none" lIns="0" tIns="0" rIns="0" bIns="0" rtlCol="0" anchor="t"/>
          <a:lstStyle/>
          <a:p>
            <a:pPr marL="0" indent="0">
              <a:lnSpc>
                <a:spcPts val="2850"/>
              </a:lnSpc>
              <a:buNone/>
            </a:pPr>
            <a:r>
              <a:rPr lang="en-US" sz="2250" dirty="0">
                <a:solidFill>
                  <a:srgbClr val="3B3535"/>
                </a:solidFill>
                <a:latin typeface="Red Hat Text" pitchFamily="34" charset="0"/>
                <a:ea typeface="Red Hat Text" pitchFamily="34" charset="-122"/>
                <a:cs typeface="Red Hat Text" pitchFamily="34" charset="-120"/>
              </a:rPr>
              <a:t>Làm việc nhóm hiệu quả</a:t>
            </a:r>
            <a:endParaRPr lang="en-US" sz="2250" dirty="0"/>
          </a:p>
        </p:txBody>
      </p:sp>
      <p:sp>
        <p:nvSpPr>
          <p:cNvPr id="11" name="Text 8"/>
          <p:cNvSpPr/>
          <p:nvPr/>
        </p:nvSpPr>
        <p:spPr>
          <a:xfrm>
            <a:off x="6084213" y="6007894"/>
            <a:ext cx="3264218" cy="1185148"/>
          </a:xfrm>
          <a:prstGeom prst="rect">
            <a:avLst/>
          </a:prstGeom>
          <a:noFill/>
          <a:ln/>
        </p:spPr>
        <p:txBody>
          <a:bodyPr wrap="square" lIns="0" tIns="0" rIns="0" bIns="0" rtlCol="0" anchor="t"/>
          <a:lstStyle/>
          <a:p>
            <a:pPr marL="0" indent="0">
              <a:lnSpc>
                <a:spcPts val="3100"/>
              </a:lnSpc>
              <a:buNone/>
            </a:pPr>
            <a:r>
              <a:rPr lang="en-US" sz="1900" dirty="0">
                <a:solidFill>
                  <a:srgbClr val="3B3535"/>
                </a:solidFill>
                <a:latin typeface="Roboto Light" pitchFamily="34" charset="0"/>
                <a:ea typeface="Roboto Light" pitchFamily="34" charset="-122"/>
                <a:cs typeface="Roboto Light" pitchFamily="34" charset="-120"/>
              </a:rPr>
              <a:t>Hợp tác, chia sẻ, hỗ trợ lẫn nhau, cùng hướng đến mục tiêu chung.</a:t>
            </a:r>
            <a:endParaRPr lang="en-US" sz="1900" dirty="0"/>
          </a:p>
        </p:txBody>
      </p:sp>
      <p:sp>
        <p:nvSpPr>
          <p:cNvPr id="12" name="Shape 9"/>
          <p:cNvSpPr/>
          <p:nvPr/>
        </p:nvSpPr>
        <p:spPr>
          <a:xfrm>
            <a:off x="9595247" y="5496639"/>
            <a:ext cx="555427" cy="555427"/>
          </a:xfrm>
          <a:prstGeom prst="roundRect">
            <a:avLst>
              <a:gd name="adj" fmla="val 6668"/>
            </a:avLst>
          </a:prstGeom>
          <a:solidFill>
            <a:srgbClr val="F3E8E8"/>
          </a:solidFill>
          <a:ln/>
        </p:spPr>
        <p:txBody>
          <a:bodyPr/>
          <a:lstStyle/>
          <a:p>
            <a:endParaRPr lang="en-US"/>
          </a:p>
        </p:txBody>
      </p:sp>
      <p:sp>
        <p:nvSpPr>
          <p:cNvPr id="13" name="Text 10"/>
          <p:cNvSpPr/>
          <p:nvPr/>
        </p:nvSpPr>
        <p:spPr>
          <a:xfrm>
            <a:off x="9770745" y="5600105"/>
            <a:ext cx="204311" cy="348496"/>
          </a:xfrm>
          <a:prstGeom prst="rect">
            <a:avLst/>
          </a:prstGeom>
          <a:noFill/>
          <a:ln/>
        </p:spPr>
        <p:txBody>
          <a:bodyPr wrap="none" lIns="0" tIns="0" rIns="0" bIns="0" rtlCol="0" anchor="t"/>
          <a:lstStyle/>
          <a:p>
            <a:pPr marL="0" indent="0" algn="ctr">
              <a:lnSpc>
                <a:spcPts val="2700"/>
              </a:lnSpc>
              <a:buNone/>
            </a:pPr>
            <a:r>
              <a:rPr lang="en-US" sz="2700" dirty="0">
                <a:solidFill>
                  <a:srgbClr val="3B3535"/>
                </a:solidFill>
                <a:latin typeface="Red Hat Text" pitchFamily="34" charset="0"/>
                <a:ea typeface="Red Hat Text" pitchFamily="34" charset="-122"/>
                <a:cs typeface="Red Hat Text" pitchFamily="34" charset="-120"/>
              </a:rPr>
              <a:t>3</a:t>
            </a:r>
            <a:endParaRPr lang="en-US" sz="2700" dirty="0"/>
          </a:p>
        </p:txBody>
      </p:sp>
      <p:sp>
        <p:nvSpPr>
          <p:cNvPr id="14" name="Text 11"/>
          <p:cNvSpPr/>
          <p:nvPr/>
        </p:nvSpPr>
        <p:spPr>
          <a:xfrm>
            <a:off x="10397490" y="5496639"/>
            <a:ext cx="2904530" cy="363141"/>
          </a:xfrm>
          <a:prstGeom prst="rect">
            <a:avLst/>
          </a:prstGeom>
          <a:noFill/>
          <a:ln/>
        </p:spPr>
        <p:txBody>
          <a:bodyPr wrap="none" lIns="0" tIns="0" rIns="0" bIns="0" rtlCol="0" anchor="t"/>
          <a:lstStyle/>
          <a:p>
            <a:pPr marL="0" indent="0">
              <a:lnSpc>
                <a:spcPts val="2850"/>
              </a:lnSpc>
              <a:buNone/>
            </a:pPr>
            <a:r>
              <a:rPr lang="en-US" sz="2250" dirty="0">
                <a:solidFill>
                  <a:srgbClr val="3B3535"/>
                </a:solidFill>
                <a:latin typeface="Red Hat Text" pitchFamily="34" charset="0"/>
                <a:ea typeface="Red Hat Text" pitchFamily="34" charset="-122"/>
                <a:cs typeface="Red Hat Text" pitchFamily="34" charset="-120"/>
              </a:rPr>
              <a:t>Quản lý thời gian</a:t>
            </a:r>
            <a:endParaRPr lang="en-US" sz="2250" dirty="0"/>
          </a:p>
        </p:txBody>
      </p:sp>
      <p:sp>
        <p:nvSpPr>
          <p:cNvPr id="15" name="Text 12"/>
          <p:cNvSpPr/>
          <p:nvPr/>
        </p:nvSpPr>
        <p:spPr>
          <a:xfrm>
            <a:off x="10397490" y="6007894"/>
            <a:ext cx="3264218" cy="1185148"/>
          </a:xfrm>
          <a:prstGeom prst="rect">
            <a:avLst/>
          </a:prstGeom>
          <a:noFill/>
          <a:ln/>
        </p:spPr>
        <p:txBody>
          <a:bodyPr wrap="square" lIns="0" tIns="0" rIns="0" bIns="0" rtlCol="0" anchor="t"/>
          <a:lstStyle/>
          <a:p>
            <a:pPr marL="0" indent="0">
              <a:lnSpc>
                <a:spcPts val="3100"/>
              </a:lnSpc>
              <a:buNone/>
            </a:pPr>
            <a:r>
              <a:rPr lang="en-US" sz="1900" dirty="0">
                <a:solidFill>
                  <a:srgbClr val="3B3535"/>
                </a:solidFill>
                <a:latin typeface="Roboto Light" pitchFamily="34" charset="0"/>
                <a:ea typeface="Roboto Light" pitchFamily="34" charset="-122"/>
                <a:cs typeface="Roboto Light" pitchFamily="34" charset="-120"/>
              </a:rPr>
              <a:t>Lên kế hoạch, phân bổ thời gian hợp lý, hoàn thành công việc đúng hạn.</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68693" y="2253020"/>
            <a:ext cx="8825151" cy="726043"/>
          </a:xfrm>
          <a:prstGeom prst="rect">
            <a:avLst/>
          </a:prstGeom>
          <a:noFill/>
          <a:ln/>
        </p:spPr>
        <p:txBody>
          <a:bodyPr wrap="none" lIns="0" tIns="0" rIns="0" bIns="0" rtlCol="0" anchor="t"/>
          <a:lstStyle/>
          <a:p>
            <a:pPr marL="0" indent="0">
              <a:lnSpc>
                <a:spcPts val="5700"/>
              </a:lnSpc>
              <a:buNone/>
            </a:pPr>
            <a:r>
              <a:rPr lang="en-US" sz="4550" dirty="0">
                <a:solidFill>
                  <a:srgbClr val="1F1E1E"/>
                </a:solidFill>
                <a:latin typeface="Red Hat Text" pitchFamily="34" charset="0"/>
                <a:ea typeface="Red Hat Text" pitchFamily="34" charset="-122"/>
                <a:cs typeface="Red Hat Text" pitchFamily="34" charset="-120"/>
              </a:rPr>
              <a:t>Tầm quan trọng của kỹ năng mềm</a:t>
            </a:r>
            <a:endParaRPr lang="en-US" sz="4550" dirty="0"/>
          </a:p>
        </p:txBody>
      </p:sp>
      <p:sp>
        <p:nvSpPr>
          <p:cNvPr id="3" name="Text 1"/>
          <p:cNvSpPr/>
          <p:nvPr/>
        </p:nvSpPr>
        <p:spPr>
          <a:xfrm>
            <a:off x="968693" y="3596164"/>
            <a:ext cx="2904530" cy="363141"/>
          </a:xfrm>
          <a:prstGeom prst="rect">
            <a:avLst/>
          </a:prstGeom>
          <a:noFill/>
          <a:ln/>
        </p:spPr>
        <p:txBody>
          <a:bodyPr wrap="none" lIns="0" tIns="0" rIns="0" bIns="0" rtlCol="0" anchor="t"/>
          <a:lstStyle/>
          <a:p>
            <a:pPr marL="0" indent="0">
              <a:lnSpc>
                <a:spcPts val="2850"/>
              </a:lnSpc>
              <a:buNone/>
            </a:pPr>
            <a:r>
              <a:rPr lang="en-US" sz="2250" dirty="0">
                <a:solidFill>
                  <a:srgbClr val="1F1E1E"/>
                </a:solidFill>
                <a:latin typeface="Red Hat Text" pitchFamily="34" charset="0"/>
                <a:ea typeface="Red Hat Text" pitchFamily="34" charset="-122"/>
                <a:cs typeface="Red Hat Text" pitchFamily="34" charset="-120"/>
              </a:rPr>
              <a:t>Xây dựng mối quan hệ</a:t>
            </a:r>
            <a:endParaRPr lang="en-US" sz="2250" dirty="0"/>
          </a:p>
        </p:txBody>
      </p:sp>
      <p:sp>
        <p:nvSpPr>
          <p:cNvPr id="4" name="Text 2"/>
          <p:cNvSpPr/>
          <p:nvPr/>
        </p:nvSpPr>
        <p:spPr>
          <a:xfrm>
            <a:off x="968693" y="4206121"/>
            <a:ext cx="3828931" cy="1185148"/>
          </a:xfrm>
          <a:prstGeom prst="rect">
            <a:avLst/>
          </a:prstGeom>
          <a:noFill/>
          <a:ln/>
        </p:spPr>
        <p:txBody>
          <a:bodyPr wrap="square" lIns="0" tIns="0" rIns="0" bIns="0" rtlCol="0" anchor="t"/>
          <a:lstStyle/>
          <a:p>
            <a:pPr marL="0" indent="0">
              <a:lnSpc>
                <a:spcPts val="3100"/>
              </a:lnSpc>
              <a:buNone/>
            </a:pPr>
            <a:r>
              <a:rPr lang="en-US" sz="1900" dirty="0">
                <a:solidFill>
                  <a:srgbClr val="3B3535"/>
                </a:solidFill>
                <a:latin typeface="Roboto Light" pitchFamily="34" charset="0"/>
                <a:ea typeface="Roboto Light" pitchFamily="34" charset="-122"/>
                <a:cs typeface="Roboto Light" pitchFamily="34" charset="-120"/>
              </a:rPr>
              <a:t>Giao tiếp tốt giúp bạn xây dựng mối quan hệ tốt đẹp với đồng nghiệp, khách hàng, đối tác.</a:t>
            </a:r>
            <a:endParaRPr lang="en-US" sz="1900" dirty="0"/>
          </a:p>
        </p:txBody>
      </p:sp>
      <p:sp>
        <p:nvSpPr>
          <p:cNvPr id="5" name="Text 3"/>
          <p:cNvSpPr/>
          <p:nvPr/>
        </p:nvSpPr>
        <p:spPr>
          <a:xfrm>
            <a:off x="5407462" y="3596164"/>
            <a:ext cx="2904530" cy="363141"/>
          </a:xfrm>
          <a:prstGeom prst="rect">
            <a:avLst/>
          </a:prstGeom>
          <a:noFill/>
          <a:ln/>
        </p:spPr>
        <p:txBody>
          <a:bodyPr wrap="none" lIns="0" tIns="0" rIns="0" bIns="0" rtlCol="0" anchor="t"/>
          <a:lstStyle/>
          <a:p>
            <a:pPr marL="0" indent="0">
              <a:lnSpc>
                <a:spcPts val="2850"/>
              </a:lnSpc>
              <a:buNone/>
            </a:pPr>
            <a:r>
              <a:rPr lang="en-US" sz="2250" dirty="0">
                <a:solidFill>
                  <a:srgbClr val="1F1E1E"/>
                </a:solidFill>
                <a:latin typeface="Red Hat Text" pitchFamily="34" charset="0"/>
                <a:ea typeface="Red Hat Text" pitchFamily="34" charset="-122"/>
                <a:cs typeface="Red Hat Text" pitchFamily="34" charset="-120"/>
              </a:rPr>
              <a:t>Giải quyết vấn đề</a:t>
            </a:r>
            <a:endParaRPr lang="en-US" sz="2250" dirty="0"/>
          </a:p>
        </p:txBody>
      </p:sp>
      <p:sp>
        <p:nvSpPr>
          <p:cNvPr id="6" name="Text 4"/>
          <p:cNvSpPr/>
          <p:nvPr/>
        </p:nvSpPr>
        <p:spPr>
          <a:xfrm>
            <a:off x="5407462" y="4206121"/>
            <a:ext cx="3828931" cy="1185148"/>
          </a:xfrm>
          <a:prstGeom prst="rect">
            <a:avLst/>
          </a:prstGeom>
          <a:noFill/>
          <a:ln/>
        </p:spPr>
        <p:txBody>
          <a:bodyPr wrap="square" lIns="0" tIns="0" rIns="0" bIns="0" rtlCol="0" anchor="t"/>
          <a:lstStyle/>
          <a:p>
            <a:pPr marL="0" indent="0">
              <a:lnSpc>
                <a:spcPts val="3100"/>
              </a:lnSpc>
              <a:buNone/>
            </a:pPr>
            <a:r>
              <a:rPr lang="en-US" sz="1900" dirty="0">
                <a:solidFill>
                  <a:srgbClr val="3B3535"/>
                </a:solidFill>
                <a:latin typeface="Roboto Light" pitchFamily="34" charset="0"/>
                <a:ea typeface="Roboto Light" pitchFamily="34" charset="-122"/>
                <a:cs typeface="Roboto Light" pitchFamily="34" charset="-120"/>
              </a:rPr>
              <a:t>Kỹ năng mềm giúp bạn suy nghĩ logic, phân tích vấn đề, đưa ra giải pháp hiệu quả.</a:t>
            </a:r>
            <a:endParaRPr lang="en-US" sz="1900" dirty="0"/>
          </a:p>
        </p:txBody>
      </p:sp>
      <p:sp>
        <p:nvSpPr>
          <p:cNvPr id="7" name="Text 5"/>
          <p:cNvSpPr/>
          <p:nvPr/>
        </p:nvSpPr>
        <p:spPr>
          <a:xfrm>
            <a:off x="9846231" y="3596164"/>
            <a:ext cx="3828931" cy="726281"/>
          </a:xfrm>
          <a:prstGeom prst="rect">
            <a:avLst/>
          </a:prstGeom>
          <a:noFill/>
          <a:ln/>
        </p:spPr>
        <p:txBody>
          <a:bodyPr wrap="square" lIns="0" tIns="0" rIns="0" bIns="0" rtlCol="0" anchor="t"/>
          <a:lstStyle/>
          <a:p>
            <a:pPr marL="0" indent="0">
              <a:lnSpc>
                <a:spcPts val="2850"/>
              </a:lnSpc>
              <a:buNone/>
            </a:pPr>
            <a:r>
              <a:rPr lang="en-US" sz="2250" dirty="0">
                <a:solidFill>
                  <a:srgbClr val="1F1E1E"/>
                </a:solidFill>
                <a:latin typeface="Red Hat Text" pitchFamily="34" charset="0"/>
                <a:ea typeface="Red Hat Text" pitchFamily="34" charset="-122"/>
                <a:cs typeface="Red Hat Text" pitchFamily="34" charset="-120"/>
              </a:rPr>
              <a:t>Thăng tiến trong nghề nghiệp</a:t>
            </a:r>
            <a:endParaRPr lang="en-US" sz="2250" dirty="0"/>
          </a:p>
        </p:txBody>
      </p:sp>
      <p:sp>
        <p:nvSpPr>
          <p:cNvPr id="8" name="Text 6"/>
          <p:cNvSpPr/>
          <p:nvPr/>
        </p:nvSpPr>
        <p:spPr>
          <a:xfrm>
            <a:off x="9846231" y="4569262"/>
            <a:ext cx="3828931" cy="1185148"/>
          </a:xfrm>
          <a:prstGeom prst="rect">
            <a:avLst/>
          </a:prstGeom>
          <a:noFill/>
          <a:ln/>
        </p:spPr>
        <p:txBody>
          <a:bodyPr wrap="square" lIns="0" tIns="0" rIns="0" bIns="0" rtlCol="0" anchor="t"/>
          <a:lstStyle/>
          <a:p>
            <a:pPr marL="0" indent="0">
              <a:lnSpc>
                <a:spcPts val="3100"/>
              </a:lnSpc>
              <a:buNone/>
            </a:pPr>
            <a:r>
              <a:rPr lang="en-US" sz="1900" dirty="0">
                <a:solidFill>
                  <a:srgbClr val="3B3535"/>
                </a:solidFill>
                <a:latin typeface="Roboto Light" pitchFamily="34" charset="0"/>
                <a:ea typeface="Roboto Light" pitchFamily="34" charset="-122"/>
                <a:cs typeface="Roboto Light" pitchFamily="34" charset="-120"/>
              </a:rPr>
              <a:t>Kỹ năng mềm giúp bạn thể hiện bản thân, tạo ấn tượng tốt, tạo cơ hội thăng tiến.</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7331" y="613648"/>
            <a:ext cx="7582138" cy="1312545"/>
          </a:xfrm>
          <a:prstGeom prst="rect">
            <a:avLst/>
          </a:prstGeom>
          <a:noFill/>
          <a:ln/>
        </p:spPr>
        <p:txBody>
          <a:bodyPr wrap="square" lIns="0" tIns="0" rIns="0" bIns="0" rtlCol="0" anchor="t"/>
          <a:lstStyle/>
          <a:p>
            <a:pPr marL="0" indent="0">
              <a:lnSpc>
                <a:spcPts val="5150"/>
              </a:lnSpc>
              <a:buNone/>
            </a:pPr>
            <a:r>
              <a:rPr lang="en-US" sz="4100" dirty="0">
                <a:solidFill>
                  <a:srgbClr val="1F1E1E"/>
                </a:solidFill>
                <a:latin typeface="Red Hat Text" pitchFamily="34" charset="0"/>
                <a:ea typeface="Red Hat Text" pitchFamily="34" charset="-122"/>
                <a:cs typeface="Red Hat Text" pitchFamily="34" charset="-120"/>
              </a:rPr>
              <a:t>Kỹ năng mềm nào là quan trọng nhất?</a:t>
            </a:r>
            <a:endParaRPr lang="en-US" sz="4100" dirty="0"/>
          </a:p>
        </p:txBody>
      </p:sp>
      <p:pic>
        <p:nvPicPr>
          <p:cNvPr id="4" name="Image 1" descr="preencoded.png"/>
          <p:cNvPicPr>
            <a:picLocks noChangeAspect="1"/>
          </p:cNvPicPr>
          <p:nvPr/>
        </p:nvPicPr>
        <p:blipFill>
          <a:blip r:embed="rId4"/>
          <a:stretch>
            <a:fillRect/>
          </a:stretch>
        </p:blipFill>
        <p:spPr>
          <a:xfrm>
            <a:off x="6267331" y="2260878"/>
            <a:ext cx="1115616" cy="1784985"/>
          </a:xfrm>
          <a:prstGeom prst="rect">
            <a:avLst/>
          </a:prstGeom>
        </p:spPr>
      </p:pic>
      <p:sp>
        <p:nvSpPr>
          <p:cNvPr id="5" name="Text 1"/>
          <p:cNvSpPr/>
          <p:nvPr/>
        </p:nvSpPr>
        <p:spPr>
          <a:xfrm>
            <a:off x="7717631" y="2484001"/>
            <a:ext cx="2624971" cy="328136"/>
          </a:xfrm>
          <a:prstGeom prst="rect">
            <a:avLst/>
          </a:prstGeom>
          <a:noFill/>
          <a:ln/>
        </p:spPr>
        <p:txBody>
          <a:bodyPr wrap="none" lIns="0" tIns="0" rIns="0" bIns="0" rtlCol="0" anchor="t"/>
          <a:lstStyle/>
          <a:p>
            <a:pPr marL="0" indent="0" algn="l">
              <a:lnSpc>
                <a:spcPts val="2550"/>
              </a:lnSpc>
              <a:buNone/>
            </a:pPr>
            <a:r>
              <a:rPr lang="en-US" sz="2050" dirty="0">
                <a:solidFill>
                  <a:srgbClr val="3B3535"/>
                </a:solidFill>
                <a:latin typeface="Red Hat Text" pitchFamily="34" charset="0"/>
                <a:ea typeface="Red Hat Text" pitchFamily="34" charset="-122"/>
                <a:cs typeface="Red Hat Text" pitchFamily="34" charset="-120"/>
              </a:rPr>
              <a:t>Giao tiếp</a:t>
            </a:r>
            <a:endParaRPr lang="en-US" sz="2050" dirty="0"/>
          </a:p>
        </p:txBody>
      </p:sp>
      <p:sp>
        <p:nvSpPr>
          <p:cNvPr id="6" name="Text 2"/>
          <p:cNvSpPr/>
          <p:nvPr/>
        </p:nvSpPr>
        <p:spPr>
          <a:xfrm>
            <a:off x="7717631" y="2945963"/>
            <a:ext cx="6131838" cy="713899"/>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Roboto Light" pitchFamily="34" charset="0"/>
                <a:ea typeface="Roboto Light" pitchFamily="34" charset="-122"/>
                <a:cs typeface="Roboto Light" pitchFamily="34" charset="-120"/>
              </a:rPr>
              <a:t>Giao tiếp rõ ràng, hiệu quả là nền tảng cho mọi sự hợp tác, trao đổi.</a:t>
            </a:r>
            <a:endParaRPr lang="en-US" sz="1750" dirty="0"/>
          </a:p>
        </p:txBody>
      </p:sp>
      <p:pic>
        <p:nvPicPr>
          <p:cNvPr id="7" name="Image 2" descr="preencoded.png"/>
          <p:cNvPicPr>
            <a:picLocks noChangeAspect="1"/>
          </p:cNvPicPr>
          <p:nvPr/>
        </p:nvPicPr>
        <p:blipFill>
          <a:blip r:embed="rId5"/>
          <a:stretch>
            <a:fillRect/>
          </a:stretch>
        </p:blipFill>
        <p:spPr>
          <a:xfrm>
            <a:off x="6267331" y="4045863"/>
            <a:ext cx="1115616" cy="1784985"/>
          </a:xfrm>
          <a:prstGeom prst="rect">
            <a:avLst/>
          </a:prstGeom>
        </p:spPr>
      </p:pic>
      <p:sp>
        <p:nvSpPr>
          <p:cNvPr id="8" name="Text 3"/>
          <p:cNvSpPr/>
          <p:nvPr/>
        </p:nvSpPr>
        <p:spPr>
          <a:xfrm>
            <a:off x="7717631" y="4268986"/>
            <a:ext cx="2624971" cy="328136"/>
          </a:xfrm>
          <a:prstGeom prst="rect">
            <a:avLst/>
          </a:prstGeom>
          <a:noFill/>
          <a:ln/>
        </p:spPr>
        <p:txBody>
          <a:bodyPr wrap="none" lIns="0" tIns="0" rIns="0" bIns="0" rtlCol="0" anchor="t"/>
          <a:lstStyle/>
          <a:p>
            <a:pPr marL="0" indent="0" algn="l">
              <a:lnSpc>
                <a:spcPts val="2550"/>
              </a:lnSpc>
              <a:buNone/>
            </a:pPr>
            <a:r>
              <a:rPr lang="en-US" sz="2050" dirty="0">
                <a:solidFill>
                  <a:srgbClr val="3B3535"/>
                </a:solidFill>
                <a:latin typeface="Red Hat Text" pitchFamily="34" charset="0"/>
                <a:ea typeface="Red Hat Text" pitchFamily="34" charset="-122"/>
                <a:cs typeface="Red Hat Text" pitchFamily="34" charset="-120"/>
              </a:rPr>
              <a:t>Làm việc nhóm</a:t>
            </a:r>
            <a:endParaRPr lang="en-US" sz="2050" dirty="0"/>
          </a:p>
        </p:txBody>
      </p:sp>
      <p:sp>
        <p:nvSpPr>
          <p:cNvPr id="9" name="Text 4"/>
          <p:cNvSpPr/>
          <p:nvPr/>
        </p:nvSpPr>
        <p:spPr>
          <a:xfrm>
            <a:off x="7717631" y="4730948"/>
            <a:ext cx="6131838" cy="713899"/>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Roboto Light" pitchFamily="34" charset="0"/>
                <a:ea typeface="Roboto Light" pitchFamily="34" charset="-122"/>
                <a:cs typeface="Roboto Light" pitchFamily="34" charset="-120"/>
              </a:rPr>
              <a:t>Hợp tác, chia sẻ, hỗ trợ lẫn nhau, cùng hướng đến mục tiêu chung.</a:t>
            </a:r>
            <a:endParaRPr lang="en-US" sz="1750" dirty="0"/>
          </a:p>
        </p:txBody>
      </p:sp>
      <p:pic>
        <p:nvPicPr>
          <p:cNvPr id="10" name="Image 3" descr="preencoded.png"/>
          <p:cNvPicPr>
            <a:picLocks noChangeAspect="1"/>
          </p:cNvPicPr>
          <p:nvPr/>
        </p:nvPicPr>
        <p:blipFill>
          <a:blip r:embed="rId6"/>
          <a:stretch>
            <a:fillRect/>
          </a:stretch>
        </p:blipFill>
        <p:spPr>
          <a:xfrm>
            <a:off x="6267331" y="5830848"/>
            <a:ext cx="1115616" cy="1784985"/>
          </a:xfrm>
          <a:prstGeom prst="rect">
            <a:avLst/>
          </a:prstGeom>
        </p:spPr>
      </p:pic>
      <p:sp>
        <p:nvSpPr>
          <p:cNvPr id="11" name="Text 5"/>
          <p:cNvSpPr/>
          <p:nvPr/>
        </p:nvSpPr>
        <p:spPr>
          <a:xfrm>
            <a:off x="7717631" y="6053971"/>
            <a:ext cx="2624971" cy="328136"/>
          </a:xfrm>
          <a:prstGeom prst="rect">
            <a:avLst/>
          </a:prstGeom>
          <a:noFill/>
          <a:ln/>
        </p:spPr>
        <p:txBody>
          <a:bodyPr wrap="none" lIns="0" tIns="0" rIns="0" bIns="0" rtlCol="0" anchor="t"/>
          <a:lstStyle/>
          <a:p>
            <a:pPr marL="0" indent="0" algn="l">
              <a:lnSpc>
                <a:spcPts val="2550"/>
              </a:lnSpc>
              <a:buNone/>
            </a:pPr>
            <a:r>
              <a:rPr lang="en-US" sz="2050" dirty="0">
                <a:solidFill>
                  <a:srgbClr val="3B3535"/>
                </a:solidFill>
                <a:latin typeface="Red Hat Text" pitchFamily="34" charset="0"/>
                <a:ea typeface="Red Hat Text" pitchFamily="34" charset="-122"/>
                <a:cs typeface="Red Hat Text" pitchFamily="34" charset="-120"/>
              </a:rPr>
              <a:t>Giải quyết vấn đề</a:t>
            </a:r>
            <a:endParaRPr lang="en-US" sz="2050" dirty="0"/>
          </a:p>
        </p:txBody>
      </p:sp>
      <p:sp>
        <p:nvSpPr>
          <p:cNvPr id="12" name="Text 6"/>
          <p:cNvSpPr/>
          <p:nvPr/>
        </p:nvSpPr>
        <p:spPr>
          <a:xfrm>
            <a:off x="7717631" y="6515933"/>
            <a:ext cx="6131838" cy="713899"/>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Roboto Light" pitchFamily="34" charset="0"/>
                <a:ea typeface="Roboto Light" pitchFamily="34" charset="-122"/>
                <a:cs typeface="Roboto Light" pitchFamily="34" charset="-120"/>
              </a:rPr>
              <a:t>Kỹ năng giải quyết vấn đề giúp bạn đưa ra giải pháp hiệu quả, linh hoạt.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3086100"/>
          </a:xfrm>
          <a:prstGeom prst="rect">
            <a:avLst/>
          </a:prstGeom>
        </p:spPr>
      </p:pic>
      <p:sp>
        <p:nvSpPr>
          <p:cNvPr id="3" name="Text 0"/>
          <p:cNvSpPr/>
          <p:nvPr/>
        </p:nvSpPr>
        <p:spPr>
          <a:xfrm>
            <a:off x="968693" y="4014668"/>
            <a:ext cx="8641437" cy="726043"/>
          </a:xfrm>
          <a:prstGeom prst="rect">
            <a:avLst/>
          </a:prstGeom>
          <a:noFill/>
          <a:ln/>
        </p:spPr>
        <p:txBody>
          <a:bodyPr wrap="none" lIns="0" tIns="0" rIns="0" bIns="0" rtlCol="0" anchor="t"/>
          <a:lstStyle/>
          <a:p>
            <a:pPr marL="0" indent="0">
              <a:lnSpc>
                <a:spcPts val="5700"/>
              </a:lnSpc>
              <a:buNone/>
            </a:pPr>
            <a:r>
              <a:rPr lang="en-US" sz="4550" dirty="0">
                <a:solidFill>
                  <a:srgbClr val="1F1E1E"/>
                </a:solidFill>
                <a:latin typeface="Red Hat Text" pitchFamily="34" charset="0"/>
                <a:ea typeface="Red Hat Text" pitchFamily="34" charset="-122"/>
                <a:cs typeface="Red Hat Text" pitchFamily="34" charset="-120"/>
              </a:rPr>
              <a:t>Tình huống yêu cầu kỹ năng mềm</a:t>
            </a:r>
            <a:endParaRPr lang="en-US" sz="4550" dirty="0"/>
          </a:p>
        </p:txBody>
      </p:sp>
      <p:sp>
        <p:nvSpPr>
          <p:cNvPr id="4" name="Shape 1"/>
          <p:cNvSpPr/>
          <p:nvPr/>
        </p:nvSpPr>
        <p:spPr>
          <a:xfrm>
            <a:off x="968693" y="5110996"/>
            <a:ext cx="4066461" cy="2190036"/>
          </a:xfrm>
          <a:prstGeom prst="roundRect">
            <a:avLst>
              <a:gd name="adj" fmla="val 1691"/>
            </a:avLst>
          </a:prstGeom>
          <a:solidFill>
            <a:srgbClr val="F3E8E8"/>
          </a:solidFill>
          <a:ln/>
        </p:spPr>
        <p:txBody>
          <a:bodyPr/>
          <a:lstStyle/>
          <a:p>
            <a:endParaRPr lang="en-US"/>
          </a:p>
        </p:txBody>
      </p:sp>
      <p:sp>
        <p:nvSpPr>
          <p:cNvPr id="5" name="Text 2"/>
          <p:cNvSpPr/>
          <p:nvPr/>
        </p:nvSpPr>
        <p:spPr>
          <a:xfrm>
            <a:off x="1215509" y="5357813"/>
            <a:ext cx="2904530" cy="363141"/>
          </a:xfrm>
          <a:prstGeom prst="rect">
            <a:avLst/>
          </a:prstGeom>
          <a:noFill/>
          <a:ln/>
        </p:spPr>
        <p:txBody>
          <a:bodyPr wrap="none" lIns="0" tIns="0" rIns="0" bIns="0" rtlCol="0" anchor="t"/>
          <a:lstStyle/>
          <a:p>
            <a:pPr marL="0" indent="0">
              <a:lnSpc>
                <a:spcPts val="2850"/>
              </a:lnSpc>
              <a:buNone/>
            </a:pPr>
            <a:r>
              <a:rPr lang="en-US" sz="2250" dirty="0">
                <a:solidFill>
                  <a:srgbClr val="3B3535"/>
                </a:solidFill>
                <a:latin typeface="Red Hat Text" pitchFamily="34" charset="0"/>
                <a:ea typeface="Red Hat Text" pitchFamily="34" charset="-122"/>
                <a:cs typeface="Red Hat Text" pitchFamily="34" charset="-120"/>
              </a:rPr>
              <a:t>Báo cáo dự án</a:t>
            </a:r>
            <a:endParaRPr lang="en-US" sz="2250" dirty="0"/>
          </a:p>
        </p:txBody>
      </p:sp>
      <p:sp>
        <p:nvSpPr>
          <p:cNvPr id="6" name="Text 3"/>
          <p:cNvSpPr/>
          <p:nvPr/>
        </p:nvSpPr>
        <p:spPr>
          <a:xfrm>
            <a:off x="1215509" y="5869067"/>
            <a:ext cx="3572828" cy="790099"/>
          </a:xfrm>
          <a:prstGeom prst="rect">
            <a:avLst/>
          </a:prstGeom>
          <a:noFill/>
          <a:ln/>
        </p:spPr>
        <p:txBody>
          <a:bodyPr wrap="square" lIns="0" tIns="0" rIns="0" bIns="0" rtlCol="0" anchor="t"/>
          <a:lstStyle/>
          <a:p>
            <a:pPr marL="0" indent="0">
              <a:lnSpc>
                <a:spcPts val="3100"/>
              </a:lnSpc>
              <a:buNone/>
            </a:pPr>
            <a:r>
              <a:rPr lang="en-US" sz="1900" dirty="0">
                <a:solidFill>
                  <a:srgbClr val="3B3535"/>
                </a:solidFill>
                <a:latin typeface="Roboto Light" pitchFamily="34" charset="0"/>
                <a:ea typeface="Roboto Light" pitchFamily="34" charset="-122"/>
                <a:cs typeface="Roboto Light" pitchFamily="34" charset="-120"/>
              </a:rPr>
              <a:t>Truyền tải thông tin rõ ràng, thu hút sự chú ý của người nghe.</a:t>
            </a:r>
            <a:endParaRPr lang="en-US" sz="1900" dirty="0"/>
          </a:p>
        </p:txBody>
      </p:sp>
      <p:sp>
        <p:nvSpPr>
          <p:cNvPr id="7" name="Shape 4"/>
          <p:cNvSpPr/>
          <p:nvPr/>
        </p:nvSpPr>
        <p:spPr>
          <a:xfrm>
            <a:off x="5281970" y="5110996"/>
            <a:ext cx="4066461" cy="2190036"/>
          </a:xfrm>
          <a:prstGeom prst="roundRect">
            <a:avLst>
              <a:gd name="adj" fmla="val 1691"/>
            </a:avLst>
          </a:prstGeom>
          <a:solidFill>
            <a:srgbClr val="F3E8E8"/>
          </a:solidFill>
          <a:ln/>
        </p:spPr>
        <p:txBody>
          <a:bodyPr/>
          <a:lstStyle/>
          <a:p>
            <a:endParaRPr lang="en-US"/>
          </a:p>
        </p:txBody>
      </p:sp>
      <p:sp>
        <p:nvSpPr>
          <p:cNvPr id="8" name="Text 5"/>
          <p:cNvSpPr/>
          <p:nvPr/>
        </p:nvSpPr>
        <p:spPr>
          <a:xfrm>
            <a:off x="5528786" y="5357813"/>
            <a:ext cx="2904530" cy="363141"/>
          </a:xfrm>
          <a:prstGeom prst="rect">
            <a:avLst/>
          </a:prstGeom>
          <a:noFill/>
          <a:ln/>
        </p:spPr>
        <p:txBody>
          <a:bodyPr wrap="none" lIns="0" tIns="0" rIns="0" bIns="0" rtlCol="0" anchor="t"/>
          <a:lstStyle/>
          <a:p>
            <a:pPr marL="0" indent="0">
              <a:lnSpc>
                <a:spcPts val="2850"/>
              </a:lnSpc>
              <a:buNone/>
            </a:pPr>
            <a:r>
              <a:rPr lang="en-US" sz="2250" dirty="0">
                <a:solidFill>
                  <a:srgbClr val="3B3535"/>
                </a:solidFill>
                <a:latin typeface="Red Hat Text" pitchFamily="34" charset="0"/>
                <a:ea typeface="Red Hat Text" pitchFamily="34" charset="-122"/>
                <a:cs typeface="Red Hat Text" pitchFamily="34" charset="-120"/>
              </a:rPr>
              <a:t>Thảo luận nhóm</a:t>
            </a:r>
            <a:endParaRPr lang="en-US" sz="2250" dirty="0"/>
          </a:p>
        </p:txBody>
      </p:sp>
      <p:sp>
        <p:nvSpPr>
          <p:cNvPr id="9" name="Text 6"/>
          <p:cNvSpPr/>
          <p:nvPr/>
        </p:nvSpPr>
        <p:spPr>
          <a:xfrm>
            <a:off x="5528786" y="5869067"/>
            <a:ext cx="3572828" cy="1185148"/>
          </a:xfrm>
          <a:prstGeom prst="rect">
            <a:avLst/>
          </a:prstGeom>
          <a:noFill/>
          <a:ln/>
        </p:spPr>
        <p:txBody>
          <a:bodyPr wrap="square" lIns="0" tIns="0" rIns="0" bIns="0" rtlCol="0" anchor="t"/>
          <a:lstStyle/>
          <a:p>
            <a:pPr marL="0" indent="0">
              <a:lnSpc>
                <a:spcPts val="3100"/>
              </a:lnSpc>
              <a:buNone/>
            </a:pPr>
            <a:r>
              <a:rPr lang="en-US" sz="1900" dirty="0">
                <a:solidFill>
                  <a:srgbClr val="3B3535"/>
                </a:solidFill>
                <a:latin typeface="Roboto Light" pitchFamily="34" charset="0"/>
                <a:ea typeface="Roboto Light" pitchFamily="34" charset="-122"/>
                <a:cs typeface="Roboto Light" pitchFamily="34" charset="-120"/>
              </a:rPr>
              <a:t>Biết cách lắng nghe, chia sẻ ý kiến, đóng góp ý tưởng, giải quyết mâu thuẫn.</a:t>
            </a:r>
            <a:endParaRPr lang="en-US" sz="1900" dirty="0"/>
          </a:p>
        </p:txBody>
      </p:sp>
      <p:sp>
        <p:nvSpPr>
          <p:cNvPr id="10" name="Shape 7"/>
          <p:cNvSpPr/>
          <p:nvPr/>
        </p:nvSpPr>
        <p:spPr>
          <a:xfrm>
            <a:off x="9595247" y="5110996"/>
            <a:ext cx="4066461" cy="2190036"/>
          </a:xfrm>
          <a:prstGeom prst="roundRect">
            <a:avLst>
              <a:gd name="adj" fmla="val 1691"/>
            </a:avLst>
          </a:prstGeom>
          <a:solidFill>
            <a:srgbClr val="F3E8E8"/>
          </a:solidFill>
          <a:ln/>
        </p:spPr>
        <p:txBody>
          <a:bodyPr/>
          <a:lstStyle/>
          <a:p>
            <a:endParaRPr lang="en-US"/>
          </a:p>
        </p:txBody>
      </p:sp>
      <p:sp>
        <p:nvSpPr>
          <p:cNvPr id="11" name="Text 8"/>
          <p:cNvSpPr/>
          <p:nvPr/>
        </p:nvSpPr>
        <p:spPr>
          <a:xfrm>
            <a:off x="9842063" y="5357813"/>
            <a:ext cx="2904530" cy="363141"/>
          </a:xfrm>
          <a:prstGeom prst="rect">
            <a:avLst/>
          </a:prstGeom>
          <a:noFill/>
          <a:ln/>
        </p:spPr>
        <p:txBody>
          <a:bodyPr wrap="none" lIns="0" tIns="0" rIns="0" bIns="0" rtlCol="0" anchor="t"/>
          <a:lstStyle/>
          <a:p>
            <a:pPr marL="0" indent="0">
              <a:lnSpc>
                <a:spcPts val="2850"/>
              </a:lnSpc>
              <a:buNone/>
            </a:pPr>
            <a:r>
              <a:rPr lang="en-US" sz="2250" dirty="0">
                <a:solidFill>
                  <a:srgbClr val="3B3535"/>
                </a:solidFill>
                <a:latin typeface="Red Hat Text" pitchFamily="34" charset="0"/>
                <a:ea typeface="Red Hat Text" pitchFamily="34" charset="-122"/>
                <a:cs typeface="Red Hat Text" pitchFamily="34" charset="-120"/>
              </a:rPr>
              <a:t>Phỏng vấn xin việc</a:t>
            </a:r>
            <a:endParaRPr lang="en-US" sz="2250" dirty="0"/>
          </a:p>
        </p:txBody>
      </p:sp>
      <p:sp>
        <p:nvSpPr>
          <p:cNvPr id="12" name="Text 9"/>
          <p:cNvSpPr/>
          <p:nvPr/>
        </p:nvSpPr>
        <p:spPr>
          <a:xfrm>
            <a:off x="9842063" y="5869067"/>
            <a:ext cx="3572828" cy="1185148"/>
          </a:xfrm>
          <a:prstGeom prst="rect">
            <a:avLst/>
          </a:prstGeom>
          <a:noFill/>
          <a:ln/>
        </p:spPr>
        <p:txBody>
          <a:bodyPr wrap="square" lIns="0" tIns="0" rIns="0" bIns="0" rtlCol="0" anchor="t"/>
          <a:lstStyle/>
          <a:p>
            <a:pPr marL="0" indent="0">
              <a:lnSpc>
                <a:spcPts val="3100"/>
              </a:lnSpc>
              <a:buNone/>
            </a:pPr>
            <a:r>
              <a:rPr lang="en-US" sz="1900" dirty="0">
                <a:solidFill>
                  <a:srgbClr val="3B3535"/>
                </a:solidFill>
                <a:latin typeface="Roboto Light" pitchFamily="34" charset="0"/>
                <a:ea typeface="Roboto Light" pitchFamily="34" charset="-122"/>
                <a:cs typeface="Roboto Light" pitchFamily="34" charset="-120"/>
              </a:rPr>
              <a:t>Thể hiện sự tự tin, giao tiếp hiệu quả, tạo ấn tượng tốt với nhà tuyển dụng.</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719"/>
          </a:xfrm>
          <a:prstGeom prst="rect">
            <a:avLst/>
          </a:prstGeom>
        </p:spPr>
      </p:pic>
      <p:sp>
        <p:nvSpPr>
          <p:cNvPr id="3" name="Text 0"/>
          <p:cNvSpPr/>
          <p:nvPr/>
        </p:nvSpPr>
        <p:spPr>
          <a:xfrm>
            <a:off x="6210181" y="568643"/>
            <a:ext cx="7696438" cy="1216343"/>
          </a:xfrm>
          <a:prstGeom prst="rect">
            <a:avLst/>
          </a:prstGeom>
          <a:noFill/>
          <a:ln/>
        </p:spPr>
        <p:txBody>
          <a:bodyPr wrap="square" lIns="0" tIns="0" rIns="0" bIns="0" rtlCol="0" anchor="t"/>
          <a:lstStyle/>
          <a:p>
            <a:pPr marL="0" indent="0">
              <a:lnSpc>
                <a:spcPts val="4750"/>
              </a:lnSpc>
              <a:buNone/>
            </a:pPr>
            <a:r>
              <a:rPr lang="en-US" sz="3800" dirty="0">
                <a:solidFill>
                  <a:srgbClr val="1F1E1E"/>
                </a:solidFill>
                <a:latin typeface="Red Hat Text" pitchFamily="34" charset="0"/>
                <a:ea typeface="Red Hat Text" pitchFamily="34" charset="-122"/>
                <a:cs typeface="Red Hat Text" pitchFamily="34" charset="-120"/>
              </a:rPr>
              <a:t>Lập danh sách 5 kỹ năng mềm cần cải thiện</a:t>
            </a:r>
            <a:endParaRPr lang="en-US" sz="3800" dirty="0"/>
          </a:p>
        </p:txBody>
      </p:sp>
      <p:sp>
        <p:nvSpPr>
          <p:cNvPr id="4" name="Shape 1"/>
          <p:cNvSpPr/>
          <p:nvPr/>
        </p:nvSpPr>
        <p:spPr>
          <a:xfrm>
            <a:off x="6210181" y="2095143"/>
            <a:ext cx="7696438" cy="5565934"/>
          </a:xfrm>
          <a:prstGeom prst="roundRect">
            <a:avLst>
              <a:gd name="adj" fmla="val 557"/>
            </a:avLst>
          </a:prstGeom>
          <a:noFill/>
          <a:ln w="7620">
            <a:solidFill>
              <a:srgbClr val="000000">
                <a:alpha val="8000"/>
              </a:srgbClr>
            </a:solidFill>
            <a:prstDash val="solid"/>
          </a:ln>
        </p:spPr>
        <p:txBody>
          <a:bodyPr/>
          <a:lstStyle/>
          <a:p>
            <a:endParaRPr lang="en-US"/>
          </a:p>
        </p:txBody>
      </p:sp>
      <p:sp>
        <p:nvSpPr>
          <p:cNvPr id="5" name="Shape 2"/>
          <p:cNvSpPr/>
          <p:nvPr/>
        </p:nvSpPr>
        <p:spPr>
          <a:xfrm>
            <a:off x="6217801" y="2102763"/>
            <a:ext cx="7681198" cy="594241"/>
          </a:xfrm>
          <a:prstGeom prst="rect">
            <a:avLst/>
          </a:prstGeom>
          <a:solidFill>
            <a:srgbClr val="FFFFFF">
              <a:alpha val="4000"/>
            </a:srgbClr>
          </a:solidFill>
          <a:ln/>
        </p:spPr>
        <p:txBody>
          <a:bodyPr/>
          <a:lstStyle/>
          <a:p>
            <a:endParaRPr lang="en-US"/>
          </a:p>
        </p:txBody>
      </p:sp>
      <p:sp>
        <p:nvSpPr>
          <p:cNvPr id="6" name="Text 3"/>
          <p:cNvSpPr/>
          <p:nvPr/>
        </p:nvSpPr>
        <p:spPr>
          <a:xfrm>
            <a:off x="6424493" y="2234446"/>
            <a:ext cx="3423404" cy="330875"/>
          </a:xfrm>
          <a:prstGeom prst="rect">
            <a:avLst/>
          </a:prstGeom>
          <a:noFill/>
          <a:ln/>
        </p:spPr>
        <p:txBody>
          <a:bodyPr wrap="none" lIns="0" tIns="0" rIns="0" bIns="0" rtlCol="0" anchor="t"/>
          <a:lstStyle/>
          <a:p>
            <a:pPr marL="0" indent="0">
              <a:lnSpc>
                <a:spcPts val="2600"/>
              </a:lnSpc>
              <a:buNone/>
            </a:pPr>
            <a:r>
              <a:rPr lang="en-US" sz="1600" dirty="0">
                <a:solidFill>
                  <a:srgbClr val="3B3535"/>
                </a:solidFill>
                <a:latin typeface="Roboto Light" pitchFamily="34" charset="0"/>
                <a:ea typeface="Roboto Light" pitchFamily="34" charset="-122"/>
                <a:cs typeface="Roboto Light" pitchFamily="34" charset="-120"/>
              </a:rPr>
              <a:t>Kỹ năng</a:t>
            </a:r>
            <a:endParaRPr lang="en-US" sz="1600" dirty="0"/>
          </a:p>
        </p:txBody>
      </p:sp>
      <p:sp>
        <p:nvSpPr>
          <p:cNvPr id="7" name="Text 4"/>
          <p:cNvSpPr/>
          <p:nvPr/>
        </p:nvSpPr>
        <p:spPr>
          <a:xfrm>
            <a:off x="10268902" y="2234446"/>
            <a:ext cx="3423404" cy="330875"/>
          </a:xfrm>
          <a:prstGeom prst="rect">
            <a:avLst/>
          </a:prstGeom>
          <a:noFill/>
          <a:ln/>
        </p:spPr>
        <p:txBody>
          <a:bodyPr wrap="none" lIns="0" tIns="0" rIns="0" bIns="0" rtlCol="0" anchor="t"/>
          <a:lstStyle/>
          <a:p>
            <a:pPr marL="0" indent="0">
              <a:lnSpc>
                <a:spcPts val="2600"/>
              </a:lnSpc>
              <a:buNone/>
            </a:pPr>
            <a:r>
              <a:rPr lang="en-US" sz="1600" dirty="0">
                <a:solidFill>
                  <a:srgbClr val="3B3535"/>
                </a:solidFill>
                <a:latin typeface="Roboto Light" pitchFamily="34" charset="0"/>
                <a:ea typeface="Roboto Light" pitchFamily="34" charset="-122"/>
                <a:cs typeface="Roboto Light" pitchFamily="34" charset="-120"/>
              </a:rPr>
              <a:t>Lý do</a:t>
            </a:r>
            <a:endParaRPr lang="en-US" sz="1600" dirty="0"/>
          </a:p>
        </p:txBody>
      </p:sp>
      <p:sp>
        <p:nvSpPr>
          <p:cNvPr id="8" name="Shape 5"/>
          <p:cNvSpPr/>
          <p:nvPr/>
        </p:nvSpPr>
        <p:spPr>
          <a:xfrm>
            <a:off x="6217801" y="2697004"/>
            <a:ext cx="7681198" cy="925116"/>
          </a:xfrm>
          <a:prstGeom prst="rect">
            <a:avLst/>
          </a:prstGeom>
          <a:solidFill>
            <a:srgbClr val="000000">
              <a:alpha val="4000"/>
            </a:srgbClr>
          </a:solidFill>
          <a:ln/>
        </p:spPr>
        <p:txBody>
          <a:bodyPr/>
          <a:lstStyle/>
          <a:p>
            <a:endParaRPr lang="en-US"/>
          </a:p>
        </p:txBody>
      </p:sp>
      <p:sp>
        <p:nvSpPr>
          <p:cNvPr id="9" name="Text 6"/>
          <p:cNvSpPr/>
          <p:nvPr/>
        </p:nvSpPr>
        <p:spPr>
          <a:xfrm>
            <a:off x="6424493" y="2828687"/>
            <a:ext cx="3423404" cy="330875"/>
          </a:xfrm>
          <a:prstGeom prst="rect">
            <a:avLst/>
          </a:prstGeom>
          <a:noFill/>
          <a:ln/>
        </p:spPr>
        <p:txBody>
          <a:bodyPr wrap="none" lIns="0" tIns="0" rIns="0" bIns="0" rtlCol="0" anchor="t"/>
          <a:lstStyle/>
          <a:p>
            <a:pPr marL="0" indent="0">
              <a:lnSpc>
                <a:spcPts val="2600"/>
              </a:lnSpc>
              <a:buNone/>
            </a:pPr>
            <a:r>
              <a:rPr lang="en-US" sz="1600" dirty="0">
                <a:solidFill>
                  <a:srgbClr val="3B3535"/>
                </a:solidFill>
                <a:latin typeface="Roboto Light" pitchFamily="34" charset="0"/>
                <a:ea typeface="Roboto Light" pitchFamily="34" charset="-122"/>
                <a:cs typeface="Roboto Light" pitchFamily="34" charset="-120"/>
              </a:rPr>
              <a:t>Giao tiếp công khai</a:t>
            </a:r>
            <a:endParaRPr lang="en-US" sz="1600" dirty="0"/>
          </a:p>
        </p:txBody>
      </p:sp>
      <p:sp>
        <p:nvSpPr>
          <p:cNvPr id="10" name="Text 7"/>
          <p:cNvSpPr/>
          <p:nvPr/>
        </p:nvSpPr>
        <p:spPr>
          <a:xfrm>
            <a:off x="10268902" y="2828687"/>
            <a:ext cx="3423404" cy="661749"/>
          </a:xfrm>
          <a:prstGeom prst="rect">
            <a:avLst/>
          </a:prstGeom>
          <a:noFill/>
          <a:ln/>
        </p:spPr>
        <p:txBody>
          <a:bodyPr wrap="square" lIns="0" tIns="0" rIns="0" bIns="0" rtlCol="0" anchor="t"/>
          <a:lstStyle/>
          <a:p>
            <a:pPr marL="0" indent="0">
              <a:lnSpc>
                <a:spcPts val="2600"/>
              </a:lnSpc>
              <a:buNone/>
            </a:pPr>
            <a:r>
              <a:rPr lang="en-US" sz="1600" dirty="0">
                <a:solidFill>
                  <a:srgbClr val="3B3535"/>
                </a:solidFill>
                <a:latin typeface="Roboto Light" pitchFamily="34" charset="0"/>
                <a:ea typeface="Roboto Light" pitchFamily="34" charset="-122"/>
                <a:cs typeface="Roboto Light" pitchFamily="34" charset="-120"/>
              </a:rPr>
              <a:t>Cần cải thiện khả năng trình bày ý tưởng trước đám đông.</a:t>
            </a:r>
            <a:endParaRPr lang="en-US" sz="1600" dirty="0"/>
          </a:p>
        </p:txBody>
      </p:sp>
      <p:sp>
        <p:nvSpPr>
          <p:cNvPr id="11" name="Shape 8"/>
          <p:cNvSpPr/>
          <p:nvPr/>
        </p:nvSpPr>
        <p:spPr>
          <a:xfrm>
            <a:off x="6217801" y="3622119"/>
            <a:ext cx="7681198" cy="925116"/>
          </a:xfrm>
          <a:prstGeom prst="rect">
            <a:avLst/>
          </a:prstGeom>
          <a:solidFill>
            <a:srgbClr val="FFFFFF">
              <a:alpha val="4000"/>
            </a:srgbClr>
          </a:solidFill>
          <a:ln/>
        </p:spPr>
        <p:txBody>
          <a:bodyPr/>
          <a:lstStyle/>
          <a:p>
            <a:endParaRPr lang="en-US"/>
          </a:p>
        </p:txBody>
      </p:sp>
      <p:sp>
        <p:nvSpPr>
          <p:cNvPr id="12" name="Text 9"/>
          <p:cNvSpPr/>
          <p:nvPr/>
        </p:nvSpPr>
        <p:spPr>
          <a:xfrm>
            <a:off x="6424493" y="3753802"/>
            <a:ext cx="3423404" cy="330875"/>
          </a:xfrm>
          <a:prstGeom prst="rect">
            <a:avLst/>
          </a:prstGeom>
          <a:noFill/>
          <a:ln/>
        </p:spPr>
        <p:txBody>
          <a:bodyPr wrap="none" lIns="0" tIns="0" rIns="0" bIns="0" rtlCol="0" anchor="t"/>
          <a:lstStyle/>
          <a:p>
            <a:pPr marL="0" indent="0">
              <a:lnSpc>
                <a:spcPts val="2600"/>
              </a:lnSpc>
              <a:buNone/>
            </a:pPr>
            <a:r>
              <a:rPr lang="en-US" sz="1600" dirty="0">
                <a:solidFill>
                  <a:srgbClr val="3B3535"/>
                </a:solidFill>
                <a:latin typeface="Roboto Light" pitchFamily="34" charset="0"/>
                <a:ea typeface="Roboto Light" pitchFamily="34" charset="-122"/>
                <a:cs typeface="Roboto Light" pitchFamily="34" charset="-120"/>
              </a:rPr>
              <a:t>Quản lý thời gian</a:t>
            </a:r>
            <a:endParaRPr lang="en-US" sz="1600" dirty="0"/>
          </a:p>
        </p:txBody>
      </p:sp>
      <p:sp>
        <p:nvSpPr>
          <p:cNvPr id="13" name="Text 10"/>
          <p:cNvSpPr/>
          <p:nvPr/>
        </p:nvSpPr>
        <p:spPr>
          <a:xfrm>
            <a:off x="10268902" y="3753802"/>
            <a:ext cx="3423404" cy="661749"/>
          </a:xfrm>
          <a:prstGeom prst="rect">
            <a:avLst/>
          </a:prstGeom>
          <a:noFill/>
          <a:ln/>
        </p:spPr>
        <p:txBody>
          <a:bodyPr wrap="square" lIns="0" tIns="0" rIns="0" bIns="0" rtlCol="0" anchor="t"/>
          <a:lstStyle/>
          <a:p>
            <a:pPr marL="0" indent="0">
              <a:lnSpc>
                <a:spcPts val="2600"/>
              </a:lnSpc>
              <a:buNone/>
            </a:pPr>
            <a:r>
              <a:rPr lang="en-US" sz="1600" dirty="0">
                <a:solidFill>
                  <a:srgbClr val="3B3535"/>
                </a:solidFill>
                <a:latin typeface="Roboto Light" pitchFamily="34" charset="0"/>
                <a:ea typeface="Roboto Light" pitchFamily="34" charset="-122"/>
                <a:cs typeface="Roboto Light" pitchFamily="34" charset="-120"/>
              </a:rPr>
              <a:t>Cần học cách phân bổ thời gian hiệu quả, tránh trì hoãn.</a:t>
            </a:r>
            <a:endParaRPr lang="en-US" sz="1600" dirty="0"/>
          </a:p>
        </p:txBody>
      </p:sp>
      <p:sp>
        <p:nvSpPr>
          <p:cNvPr id="14" name="Shape 11"/>
          <p:cNvSpPr/>
          <p:nvPr/>
        </p:nvSpPr>
        <p:spPr>
          <a:xfrm>
            <a:off x="6217801" y="4547235"/>
            <a:ext cx="7681198" cy="925116"/>
          </a:xfrm>
          <a:prstGeom prst="rect">
            <a:avLst/>
          </a:prstGeom>
          <a:solidFill>
            <a:srgbClr val="000000">
              <a:alpha val="4000"/>
            </a:srgbClr>
          </a:solidFill>
          <a:ln/>
        </p:spPr>
        <p:txBody>
          <a:bodyPr/>
          <a:lstStyle/>
          <a:p>
            <a:endParaRPr lang="en-US"/>
          </a:p>
        </p:txBody>
      </p:sp>
      <p:sp>
        <p:nvSpPr>
          <p:cNvPr id="15" name="Text 12"/>
          <p:cNvSpPr/>
          <p:nvPr/>
        </p:nvSpPr>
        <p:spPr>
          <a:xfrm>
            <a:off x="6424493" y="4678918"/>
            <a:ext cx="3423404" cy="330875"/>
          </a:xfrm>
          <a:prstGeom prst="rect">
            <a:avLst/>
          </a:prstGeom>
          <a:noFill/>
          <a:ln/>
        </p:spPr>
        <p:txBody>
          <a:bodyPr wrap="none" lIns="0" tIns="0" rIns="0" bIns="0" rtlCol="0" anchor="t"/>
          <a:lstStyle/>
          <a:p>
            <a:pPr marL="0" indent="0">
              <a:lnSpc>
                <a:spcPts val="2600"/>
              </a:lnSpc>
              <a:buNone/>
            </a:pPr>
            <a:r>
              <a:rPr lang="en-US" sz="1600" dirty="0">
                <a:solidFill>
                  <a:srgbClr val="3B3535"/>
                </a:solidFill>
                <a:latin typeface="Roboto Light" pitchFamily="34" charset="0"/>
                <a:ea typeface="Roboto Light" pitchFamily="34" charset="-122"/>
                <a:cs typeface="Roboto Light" pitchFamily="34" charset="-120"/>
              </a:rPr>
              <a:t>Làm việc nhóm</a:t>
            </a:r>
            <a:endParaRPr lang="en-US" sz="1600" dirty="0"/>
          </a:p>
        </p:txBody>
      </p:sp>
      <p:sp>
        <p:nvSpPr>
          <p:cNvPr id="16" name="Text 13"/>
          <p:cNvSpPr/>
          <p:nvPr/>
        </p:nvSpPr>
        <p:spPr>
          <a:xfrm>
            <a:off x="10268902" y="4678918"/>
            <a:ext cx="3423404" cy="661749"/>
          </a:xfrm>
          <a:prstGeom prst="rect">
            <a:avLst/>
          </a:prstGeom>
          <a:noFill/>
          <a:ln/>
        </p:spPr>
        <p:txBody>
          <a:bodyPr wrap="square" lIns="0" tIns="0" rIns="0" bIns="0" rtlCol="0" anchor="t"/>
          <a:lstStyle/>
          <a:p>
            <a:pPr marL="0" indent="0">
              <a:lnSpc>
                <a:spcPts val="2600"/>
              </a:lnSpc>
              <a:buNone/>
            </a:pPr>
            <a:r>
              <a:rPr lang="en-US" sz="1600" dirty="0">
                <a:solidFill>
                  <a:srgbClr val="3B3535"/>
                </a:solidFill>
                <a:latin typeface="Roboto Light" pitchFamily="34" charset="0"/>
                <a:ea typeface="Roboto Light" pitchFamily="34" charset="-122"/>
                <a:cs typeface="Roboto Light" pitchFamily="34" charset="-120"/>
              </a:rPr>
              <a:t>Cần trau dồi kỹ năng hợp tác, chia sẻ, hỗ trợ đồng nghiệp.</a:t>
            </a:r>
            <a:endParaRPr lang="en-US" sz="1600" dirty="0"/>
          </a:p>
        </p:txBody>
      </p:sp>
      <p:sp>
        <p:nvSpPr>
          <p:cNvPr id="17" name="Shape 14"/>
          <p:cNvSpPr/>
          <p:nvPr/>
        </p:nvSpPr>
        <p:spPr>
          <a:xfrm>
            <a:off x="6217801" y="5472351"/>
            <a:ext cx="7681198" cy="1255990"/>
          </a:xfrm>
          <a:prstGeom prst="rect">
            <a:avLst/>
          </a:prstGeom>
          <a:solidFill>
            <a:srgbClr val="FFFFFF">
              <a:alpha val="4000"/>
            </a:srgbClr>
          </a:solidFill>
          <a:ln/>
        </p:spPr>
        <p:txBody>
          <a:bodyPr/>
          <a:lstStyle/>
          <a:p>
            <a:endParaRPr lang="en-US"/>
          </a:p>
        </p:txBody>
      </p:sp>
      <p:sp>
        <p:nvSpPr>
          <p:cNvPr id="18" name="Text 15"/>
          <p:cNvSpPr/>
          <p:nvPr/>
        </p:nvSpPr>
        <p:spPr>
          <a:xfrm>
            <a:off x="6424493" y="5604034"/>
            <a:ext cx="3423404" cy="330875"/>
          </a:xfrm>
          <a:prstGeom prst="rect">
            <a:avLst/>
          </a:prstGeom>
          <a:noFill/>
          <a:ln/>
        </p:spPr>
        <p:txBody>
          <a:bodyPr wrap="none" lIns="0" tIns="0" rIns="0" bIns="0" rtlCol="0" anchor="t"/>
          <a:lstStyle/>
          <a:p>
            <a:pPr marL="0" indent="0">
              <a:lnSpc>
                <a:spcPts val="2600"/>
              </a:lnSpc>
              <a:buNone/>
            </a:pPr>
            <a:r>
              <a:rPr lang="en-US" sz="1600" dirty="0">
                <a:solidFill>
                  <a:srgbClr val="3B3535"/>
                </a:solidFill>
                <a:latin typeface="Roboto Light" pitchFamily="34" charset="0"/>
                <a:ea typeface="Roboto Light" pitchFamily="34" charset="-122"/>
                <a:cs typeface="Roboto Light" pitchFamily="34" charset="-120"/>
              </a:rPr>
              <a:t>Giải quyết vấn đề</a:t>
            </a:r>
            <a:endParaRPr lang="en-US" sz="1600" dirty="0"/>
          </a:p>
        </p:txBody>
      </p:sp>
      <p:sp>
        <p:nvSpPr>
          <p:cNvPr id="19" name="Text 16"/>
          <p:cNvSpPr/>
          <p:nvPr/>
        </p:nvSpPr>
        <p:spPr>
          <a:xfrm>
            <a:off x="10268902" y="5604034"/>
            <a:ext cx="3423404" cy="992624"/>
          </a:xfrm>
          <a:prstGeom prst="rect">
            <a:avLst/>
          </a:prstGeom>
          <a:noFill/>
          <a:ln/>
        </p:spPr>
        <p:txBody>
          <a:bodyPr wrap="square" lIns="0" tIns="0" rIns="0" bIns="0" rtlCol="0" anchor="t"/>
          <a:lstStyle/>
          <a:p>
            <a:pPr marL="0" indent="0">
              <a:lnSpc>
                <a:spcPts val="2600"/>
              </a:lnSpc>
              <a:buNone/>
            </a:pPr>
            <a:r>
              <a:rPr lang="en-US" sz="1600" dirty="0">
                <a:solidFill>
                  <a:srgbClr val="3B3535"/>
                </a:solidFill>
                <a:latin typeface="Roboto Light" pitchFamily="34" charset="0"/>
                <a:ea typeface="Roboto Light" pitchFamily="34" charset="-122"/>
                <a:cs typeface="Roboto Light" pitchFamily="34" charset="-120"/>
              </a:rPr>
              <a:t>Cần rèn luyện khả năng suy nghĩ logic, phân tích vấn đề, đưa ra giải pháp.</a:t>
            </a:r>
            <a:endParaRPr lang="en-US" sz="1600" dirty="0"/>
          </a:p>
        </p:txBody>
      </p:sp>
      <p:sp>
        <p:nvSpPr>
          <p:cNvPr id="20" name="Shape 17"/>
          <p:cNvSpPr/>
          <p:nvPr/>
        </p:nvSpPr>
        <p:spPr>
          <a:xfrm>
            <a:off x="6217801" y="6728341"/>
            <a:ext cx="7681198" cy="925116"/>
          </a:xfrm>
          <a:prstGeom prst="rect">
            <a:avLst/>
          </a:prstGeom>
          <a:solidFill>
            <a:srgbClr val="000000">
              <a:alpha val="4000"/>
            </a:srgbClr>
          </a:solidFill>
          <a:ln/>
        </p:spPr>
        <p:txBody>
          <a:bodyPr/>
          <a:lstStyle/>
          <a:p>
            <a:endParaRPr lang="en-US"/>
          </a:p>
        </p:txBody>
      </p:sp>
      <p:sp>
        <p:nvSpPr>
          <p:cNvPr id="21" name="Text 18"/>
          <p:cNvSpPr/>
          <p:nvPr/>
        </p:nvSpPr>
        <p:spPr>
          <a:xfrm>
            <a:off x="6424493" y="6860024"/>
            <a:ext cx="3423404" cy="330875"/>
          </a:xfrm>
          <a:prstGeom prst="rect">
            <a:avLst/>
          </a:prstGeom>
          <a:noFill/>
          <a:ln/>
        </p:spPr>
        <p:txBody>
          <a:bodyPr wrap="none" lIns="0" tIns="0" rIns="0" bIns="0" rtlCol="0" anchor="t"/>
          <a:lstStyle/>
          <a:p>
            <a:pPr marL="0" indent="0">
              <a:lnSpc>
                <a:spcPts val="2600"/>
              </a:lnSpc>
              <a:buNone/>
            </a:pPr>
            <a:r>
              <a:rPr lang="en-US" sz="1600" dirty="0">
                <a:solidFill>
                  <a:srgbClr val="3B3535"/>
                </a:solidFill>
                <a:latin typeface="Roboto Light" pitchFamily="34" charset="0"/>
                <a:ea typeface="Roboto Light" pitchFamily="34" charset="-122"/>
                <a:cs typeface="Roboto Light" pitchFamily="34" charset="-120"/>
              </a:rPr>
              <a:t>Lắng nghe tích cực</a:t>
            </a:r>
            <a:endParaRPr lang="en-US" sz="1600" dirty="0"/>
          </a:p>
        </p:txBody>
      </p:sp>
      <p:sp>
        <p:nvSpPr>
          <p:cNvPr id="22" name="Text 19"/>
          <p:cNvSpPr/>
          <p:nvPr/>
        </p:nvSpPr>
        <p:spPr>
          <a:xfrm>
            <a:off x="10268902" y="6860024"/>
            <a:ext cx="3423404" cy="661749"/>
          </a:xfrm>
          <a:prstGeom prst="rect">
            <a:avLst/>
          </a:prstGeom>
          <a:noFill/>
          <a:ln/>
        </p:spPr>
        <p:txBody>
          <a:bodyPr wrap="square" lIns="0" tIns="0" rIns="0" bIns="0" rtlCol="0" anchor="t"/>
          <a:lstStyle/>
          <a:p>
            <a:pPr marL="0" indent="0">
              <a:lnSpc>
                <a:spcPts val="2600"/>
              </a:lnSpc>
              <a:buNone/>
            </a:pPr>
            <a:r>
              <a:rPr lang="en-US" sz="1600" dirty="0">
                <a:solidFill>
                  <a:srgbClr val="3B3535"/>
                </a:solidFill>
                <a:latin typeface="Roboto Light" pitchFamily="34" charset="0"/>
                <a:ea typeface="Roboto Light" pitchFamily="34" charset="-122"/>
                <a:cs typeface="Roboto Light" pitchFamily="34" charset="-120"/>
              </a:rPr>
              <a:t>Cần học cách lắng nghe, thấu hiểu, đồng cảm với người khác.</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1022390"/>
            <a:ext cx="6759297" cy="726043"/>
          </a:xfrm>
          <a:prstGeom prst="rect">
            <a:avLst/>
          </a:prstGeom>
          <a:noFill/>
          <a:ln/>
        </p:spPr>
        <p:txBody>
          <a:bodyPr wrap="none" lIns="0" tIns="0" rIns="0" bIns="0" rtlCol="0" anchor="t"/>
          <a:lstStyle/>
          <a:p>
            <a:pPr marL="0" indent="0">
              <a:lnSpc>
                <a:spcPts val="5700"/>
              </a:lnSpc>
              <a:buNone/>
            </a:pPr>
            <a:r>
              <a:rPr lang="en-US" sz="4550" dirty="0">
                <a:solidFill>
                  <a:srgbClr val="1F1E1E"/>
                </a:solidFill>
                <a:latin typeface="Red Hat Text" pitchFamily="34" charset="0"/>
                <a:ea typeface="Red Hat Text" pitchFamily="34" charset="-122"/>
                <a:cs typeface="Red Hat Text" pitchFamily="34" charset="-120"/>
              </a:rPr>
              <a:t>Thực hành giao tiếp nhóm</a:t>
            </a:r>
            <a:endParaRPr lang="en-US" sz="4550" dirty="0"/>
          </a:p>
        </p:txBody>
      </p:sp>
      <p:sp>
        <p:nvSpPr>
          <p:cNvPr id="4" name="Shape 1"/>
          <p:cNvSpPr/>
          <p:nvPr/>
        </p:nvSpPr>
        <p:spPr>
          <a:xfrm>
            <a:off x="6705481" y="2118717"/>
            <a:ext cx="30480" cy="5088493"/>
          </a:xfrm>
          <a:prstGeom prst="roundRect">
            <a:avLst>
              <a:gd name="adj" fmla="val 121500"/>
            </a:avLst>
          </a:prstGeom>
          <a:solidFill>
            <a:srgbClr val="D9CECE"/>
          </a:solidFill>
          <a:ln/>
        </p:spPr>
        <p:txBody>
          <a:bodyPr/>
          <a:lstStyle/>
          <a:p>
            <a:endParaRPr lang="en-US"/>
          </a:p>
        </p:txBody>
      </p:sp>
      <p:sp>
        <p:nvSpPr>
          <p:cNvPr id="5" name="Shape 2"/>
          <p:cNvSpPr/>
          <p:nvPr/>
        </p:nvSpPr>
        <p:spPr>
          <a:xfrm>
            <a:off x="6967954" y="2658785"/>
            <a:ext cx="864037" cy="30480"/>
          </a:xfrm>
          <a:prstGeom prst="roundRect">
            <a:avLst>
              <a:gd name="adj" fmla="val 121500"/>
            </a:avLst>
          </a:prstGeom>
          <a:solidFill>
            <a:srgbClr val="D9CECE"/>
          </a:solidFill>
          <a:ln/>
        </p:spPr>
        <p:txBody>
          <a:bodyPr/>
          <a:lstStyle/>
          <a:p>
            <a:endParaRPr lang="en-US"/>
          </a:p>
        </p:txBody>
      </p:sp>
      <p:sp>
        <p:nvSpPr>
          <p:cNvPr id="6" name="Shape 3"/>
          <p:cNvSpPr/>
          <p:nvPr/>
        </p:nvSpPr>
        <p:spPr>
          <a:xfrm>
            <a:off x="6443008" y="2396371"/>
            <a:ext cx="555427" cy="555427"/>
          </a:xfrm>
          <a:prstGeom prst="roundRect">
            <a:avLst>
              <a:gd name="adj" fmla="val 6668"/>
            </a:avLst>
          </a:prstGeom>
          <a:solidFill>
            <a:srgbClr val="F3E8E8"/>
          </a:solidFill>
          <a:ln/>
        </p:spPr>
        <p:txBody>
          <a:bodyPr/>
          <a:lstStyle/>
          <a:p>
            <a:endParaRPr lang="en-US"/>
          </a:p>
        </p:txBody>
      </p:sp>
      <p:sp>
        <p:nvSpPr>
          <p:cNvPr id="7" name="Text 4"/>
          <p:cNvSpPr/>
          <p:nvPr/>
        </p:nvSpPr>
        <p:spPr>
          <a:xfrm>
            <a:off x="6667202" y="2499836"/>
            <a:ext cx="107037" cy="348496"/>
          </a:xfrm>
          <a:prstGeom prst="rect">
            <a:avLst/>
          </a:prstGeom>
          <a:noFill/>
          <a:ln/>
        </p:spPr>
        <p:txBody>
          <a:bodyPr wrap="none" lIns="0" tIns="0" rIns="0" bIns="0" rtlCol="0" anchor="t"/>
          <a:lstStyle/>
          <a:p>
            <a:pPr marL="0" indent="0" algn="ctr">
              <a:lnSpc>
                <a:spcPts val="2700"/>
              </a:lnSpc>
              <a:buNone/>
            </a:pPr>
            <a:r>
              <a:rPr lang="en-US" sz="2700" dirty="0">
                <a:solidFill>
                  <a:srgbClr val="3B3535"/>
                </a:solidFill>
                <a:latin typeface="Red Hat Text" pitchFamily="34" charset="0"/>
                <a:ea typeface="Red Hat Text" pitchFamily="34" charset="-122"/>
                <a:cs typeface="Red Hat Text" pitchFamily="34" charset="-120"/>
              </a:rPr>
              <a:t>1</a:t>
            </a:r>
            <a:endParaRPr lang="en-US" sz="2700" dirty="0"/>
          </a:p>
        </p:txBody>
      </p:sp>
      <p:sp>
        <p:nvSpPr>
          <p:cNvPr id="8" name="Text 5"/>
          <p:cNvSpPr/>
          <p:nvPr/>
        </p:nvSpPr>
        <p:spPr>
          <a:xfrm>
            <a:off x="8078510" y="2365534"/>
            <a:ext cx="2904530" cy="363141"/>
          </a:xfrm>
          <a:prstGeom prst="rect">
            <a:avLst/>
          </a:prstGeom>
          <a:noFill/>
          <a:ln/>
        </p:spPr>
        <p:txBody>
          <a:bodyPr wrap="none" lIns="0" tIns="0" rIns="0" bIns="0" rtlCol="0" anchor="t"/>
          <a:lstStyle/>
          <a:p>
            <a:pPr marL="0" indent="0" algn="l">
              <a:lnSpc>
                <a:spcPts val="2850"/>
              </a:lnSpc>
              <a:buNone/>
            </a:pPr>
            <a:r>
              <a:rPr lang="en-US" sz="2250" dirty="0">
                <a:solidFill>
                  <a:srgbClr val="3B3535"/>
                </a:solidFill>
                <a:latin typeface="Red Hat Text" pitchFamily="34" charset="0"/>
                <a:ea typeface="Red Hat Text" pitchFamily="34" charset="-122"/>
                <a:cs typeface="Red Hat Text" pitchFamily="34" charset="-120"/>
              </a:rPr>
              <a:t>Chuẩn bị</a:t>
            </a:r>
            <a:endParaRPr lang="en-US" sz="2250" dirty="0"/>
          </a:p>
        </p:txBody>
      </p:sp>
      <p:sp>
        <p:nvSpPr>
          <p:cNvPr id="9" name="Text 6"/>
          <p:cNvSpPr/>
          <p:nvPr/>
        </p:nvSpPr>
        <p:spPr>
          <a:xfrm>
            <a:off x="8078510" y="2876788"/>
            <a:ext cx="5687854"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Roboto Light" pitchFamily="34" charset="0"/>
                <a:ea typeface="Roboto Light" pitchFamily="34" charset="-122"/>
                <a:cs typeface="Roboto Light" pitchFamily="34" charset="-120"/>
              </a:rPr>
              <a:t>Chia thành các nhóm nhỏ, mỗi nhóm 3-4 thành viên.</a:t>
            </a:r>
            <a:endParaRPr lang="en-US" sz="1900" dirty="0"/>
          </a:p>
        </p:txBody>
      </p:sp>
      <p:sp>
        <p:nvSpPr>
          <p:cNvPr id="10" name="Shape 7"/>
          <p:cNvSpPr/>
          <p:nvPr/>
        </p:nvSpPr>
        <p:spPr>
          <a:xfrm>
            <a:off x="6967954" y="4305538"/>
            <a:ext cx="864037" cy="30480"/>
          </a:xfrm>
          <a:prstGeom prst="roundRect">
            <a:avLst>
              <a:gd name="adj" fmla="val 121500"/>
            </a:avLst>
          </a:prstGeom>
          <a:solidFill>
            <a:srgbClr val="D9CECE"/>
          </a:solidFill>
          <a:ln/>
        </p:spPr>
        <p:txBody>
          <a:bodyPr/>
          <a:lstStyle/>
          <a:p>
            <a:endParaRPr lang="en-US"/>
          </a:p>
        </p:txBody>
      </p:sp>
      <p:sp>
        <p:nvSpPr>
          <p:cNvPr id="11" name="Shape 8"/>
          <p:cNvSpPr/>
          <p:nvPr/>
        </p:nvSpPr>
        <p:spPr>
          <a:xfrm>
            <a:off x="6443008" y="4043124"/>
            <a:ext cx="555427" cy="555427"/>
          </a:xfrm>
          <a:prstGeom prst="roundRect">
            <a:avLst>
              <a:gd name="adj" fmla="val 6668"/>
            </a:avLst>
          </a:prstGeom>
          <a:solidFill>
            <a:srgbClr val="F3E8E8"/>
          </a:solidFill>
          <a:ln/>
        </p:spPr>
        <p:txBody>
          <a:bodyPr/>
          <a:lstStyle/>
          <a:p>
            <a:endParaRPr lang="en-US"/>
          </a:p>
        </p:txBody>
      </p:sp>
      <p:sp>
        <p:nvSpPr>
          <p:cNvPr id="12" name="Text 9"/>
          <p:cNvSpPr/>
          <p:nvPr/>
        </p:nvSpPr>
        <p:spPr>
          <a:xfrm>
            <a:off x="6625173" y="4146590"/>
            <a:ext cx="190976" cy="348496"/>
          </a:xfrm>
          <a:prstGeom prst="rect">
            <a:avLst/>
          </a:prstGeom>
          <a:noFill/>
          <a:ln/>
        </p:spPr>
        <p:txBody>
          <a:bodyPr wrap="none" lIns="0" tIns="0" rIns="0" bIns="0" rtlCol="0" anchor="t"/>
          <a:lstStyle/>
          <a:p>
            <a:pPr marL="0" indent="0" algn="ctr">
              <a:lnSpc>
                <a:spcPts val="2700"/>
              </a:lnSpc>
              <a:buNone/>
            </a:pPr>
            <a:r>
              <a:rPr lang="en-US" sz="2700" dirty="0">
                <a:solidFill>
                  <a:srgbClr val="3B3535"/>
                </a:solidFill>
                <a:latin typeface="Red Hat Text" pitchFamily="34" charset="0"/>
                <a:ea typeface="Red Hat Text" pitchFamily="34" charset="-122"/>
                <a:cs typeface="Red Hat Text" pitchFamily="34" charset="-120"/>
              </a:rPr>
              <a:t>2</a:t>
            </a:r>
            <a:endParaRPr lang="en-US" sz="2700" dirty="0"/>
          </a:p>
        </p:txBody>
      </p:sp>
      <p:sp>
        <p:nvSpPr>
          <p:cNvPr id="13" name="Text 10"/>
          <p:cNvSpPr/>
          <p:nvPr/>
        </p:nvSpPr>
        <p:spPr>
          <a:xfrm>
            <a:off x="8078510" y="4012287"/>
            <a:ext cx="2904530" cy="363141"/>
          </a:xfrm>
          <a:prstGeom prst="rect">
            <a:avLst/>
          </a:prstGeom>
          <a:noFill/>
          <a:ln/>
        </p:spPr>
        <p:txBody>
          <a:bodyPr wrap="none" lIns="0" tIns="0" rIns="0" bIns="0" rtlCol="0" anchor="t"/>
          <a:lstStyle/>
          <a:p>
            <a:pPr marL="0" indent="0" algn="l">
              <a:lnSpc>
                <a:spcPts val="2850"/>
              </a:lnSpc>
              <a:buNone/>
            </a:pPr>
            <a:r>
              <a:rPr lang="en-US" sz="2250" dirty="0">
                <a:solidFill>
                  <a:srgbClr val="3B3535"/>
                </a:solidFill>
                <a:latin typeface="Red Hat Text" pitchFamily="34" charset="0"/>
                <a:ea typeface="Red Hat Text" pitchFamily="34" charset="-122"/>
                <a:cs typeface="Red Hat Text" pitchFamily="34" charset="-120"/>
              </a:rPr>
              <a:t>Bàn luận</a:t>
            </a:r>
            <a:endParaRPr lang="en-US" sz="2250" dirty="0"/>
          </a:p>
        </p:txBody>
      </p:sp>
      <p:sp>
        <p:nvSpPr>
          <p:cNvPr id="14" name="Text 11"/>
          <p:cNvSpPr/>
          <p:nvPr/>
        </p:nvSpPr>
        <p:spPr>
          <a:xfrm>
            <a:off x="8078510" y="4523542"/>
            <a:ext cx="5687854"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Roboto Light" pitchFamily="34" charset="0"/>
                <a:ea typeface="Roboto Light" pitchFamily="34" charset="-122"/>
                <a:cs typeface="Roboto Light" pitchFamily="34" charset="-120"/>
              </a:rPr>
              <a:t>Thảo luận về một chủ đề liên quan đến ngành Công nghệ Thông tin.</a:t>
            </a:r>
            <a:endParaRPr lang="en-US" sz="1900" dirty="0"/>
          </a:p>
        </p:txBody>
      </p:sp>
      <p:sp>
        <p:nvSpPr>
          <p:cNvPr id="15" name="Shape 12"/>
          <p:cNvSpPr/>
          <p:nvPr/>
        </p:nvSpPr>
        <p:spPr>
          <a:xfrm>
            <a:off x="6967954" y="6347341"/>
            <a:ext cx="864037" cy="30480"/>
          </a:xfrm>
          <a:prstGeom prst="roundRect">
            <a:avLst>
              <a:gd name="adj" fmla="val 121500"/>
            </a:avLst>
          </a:prstGeom>
          <a:solidFill>
            <a:srgbClr val="D9CECE"/>
          </a:solidFill>
          <a:ln/>
        </p:spPr>
        <p:txBody>
          <a:bodyPr/>
          <a:lstStyle/>
          <a:p>
            <a:endParaRPr lang="en-US"/>
          </a:p>
        </p:txBody>
      </p:sp>
      <p:sp>
        <p:nvSpPr>
          <p:cNvPr id="16" name="Shape 13"/>
          <p:cNvSpPr/>
          <p:nvPr/>
        </p:nvSpPr>
        <p:spPr>
          <a:xfrm>
            <a:off x="6443008" y="6084927"/>
            <a:ext cx="555427" cy="555427"/>
          </a:xfrm>
          <a:prstGeom prst="roundRect">
            <a:avLst>
              <a:gd name="adj" fmla="val 6668"/>
            </a:avLst>
          </a:prstGeom>
          <a:solidFill>
            <a:srgbClr val="F3E8E8"/>
          </a:solidFill>
          <a:ln/>
        </p:spPr>
        <p:txBody>
          <a:bodyPr/>
          <a:lstStyle/>
          <a:p>
            <a:endParaRPr lang="en-US"/>
          </a:p>
        </p:txBody>
      </p:sp>
      <p:sp>
        <p:nvSpPr>
          <p:cNvPr id="17" name="Text 14"/>
          <p:cNvSpPr/>
          <p:nvPr/>
        </p:nvSpPr>
        <p:spPr>
          <a:xfrm>
            <a:off x="6618506" y="6188392"/>
            <a:ext cx="204311" cy="348496"/>
          </a:xfrm>
          <a:prstGeom prst="rect">
            <a:avLst/>
          </a:prstGeom>
          <a:noFill/>
          <a:ln/>
        </p:spPr>
        <p:txBody>
          <a:bodyPr wrap="none" lIns="0" tIns="0" rIns="0" bIns="0" rtlCol="0" anchor="t"/>
          <a:lstStyle/>
          <a:p>
            <a:pPr marL="0" indent="0" algn="ctr">
              <a:lnSpc>
                <a:spcPts val="2700"/>
              </a:lnSpc>
              <a:buNone/>
            </a:pPr>
            <a:r>
              <a:rPr lang="en-US" sz="2700" dirty="0">
                <a:solidFill>
                  <a:srgbClr val="3B3535"/>
                </a:solidFill>
                <a:latin typeface="Red Hat Text" pitchFamily="34" charset="0"/>
                <a:ea typeface="Red Hat Text" pitchFamily="34" charset="-122"/>
                <a:cs typeface="Red Hat Text" pitchFamily="34" charset="-120"/>
              </a:rPr>
              <a:t>3</a:t>
            </a:r>
            <a:endParaRPr lang="en-US" sz="2700" dirty="0"/>
          </a:p>
        </p:txBody>
      </p:sp>
      <p:sp>
        <p:nvSpPr>
          <p:cNvPr id="18" name="Text 15"/>
          <p:cNvSpPr/>
          <p:nvPr/>
        </p:nvSpPr>
        <p:spPr>
          <a:xfrm>
            <a:off x="8078510" y="6054090"/>
            <a:ext cx="2904530" cy="363141"/>
          </a:xfrm>
          <a:prstGeom prst="rect">
            <a:avLst/>
          </a:prstGeom>
          <a:noFill/>
          <a:ln/>
        </p:spPr>
        <p:txBody>
          <a:bodyPr wrap="none" lIns="0" tIns="0" rIns="0" bIns="0" rtlCol="0" anchor="t"/>
          <a:lstStyle/>
          <a:p>
            <a:pPr marL="0" indent="0" algn="l">
              <a:lnSpc>
                <a:spcPts val="2850"/>
              </a:lnSpc>
              <a:buNone/>
            </a:pPr>
            <a:r>
              <a:rPr lang="en-US" sz="2250" dirty="0">
                <a:solidFill>
                  <a:srgbClr val="3B3535"/>
                </a:solidFill>
                <a:latin typeface="Red Hat Text" pitchFamily="34" charset="0"/>
                <a:ea typeface="Red Hat Text" pitchFamily="34" charset="-122"/>
                <a:cs typeface="Red Hat Text" pitchFamily="34" charset="-120"/>
              </a:rPr>
              <a:t>Kết luận</a:t>
            </a:r>
            <a:endParaRPr lang="en-US" sz="2250" dirty="0"/>
          </a:p>
        </p:txBody>
      </p:sp>
      <p:sp>
        <p:nvSpPr>
          <p:cNvPr id="19" name="Text 16"/>
          <p:cNvSpPr/>
          <p:nvPr/>
        </p:nvSpPr>
        <p:spPr>
          <a:xfrm>
            <a:off x="8078510" y="6565344"/>
            <a:ext cx="5687854"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Roboto Light" pitchFamily="34" charset="0"/>
                <a:ea typeface="Roboto Light" pitchFamily="34" charset="-122"/>
                <a:cs typeface="Roboto Light" pitchFamily="34" charset="-120"/>
              </a:rPr>
              <a:t>Mỗi nhóm trình bày kết quả thảo luận, chia sẻ ý kiến.</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08303" y="719852"/>
            <a:ext cx="4762262" cy="595313"/>
          </a:xfrm>
          <a:prstGeom prst="rect">
            <a:avLst/>
          </a:prstGeom>
          <a:noFill/>
          <a:ln/>
        </p:spPr>
        <p:txBody>
          <a:bodyPr wrap="none" lIns="0" tIns="0" rIns="0" bIns="0" rtlCol="0" anchor="t"/>
          <a:lstStyle/>
          <a:p>
            <a:pPr marL="0" indent="0">
              <a:lnSpc>
                <a:spcPts val="4650"/>
              </a:lnSpc>
              <a:buNone/>
            </a:pPr>
            <a:r>
              <a:rPr lang="en-US" sz="3700" dirty="0">
                <a:solidFill>
                  <a:srgbClr val="1F1E1E"/>
                </a:solidFill>
                <a:latin typeface="Red Hat Text" pitchFamily="34" charset="0"/>
                <a:ea typeface="Red Hat Text" pitchFamily="34" charset="-122"/>
                <a:cs typeface="Red Hat Text" pitchFamily="34" charset="-120"/>
              </a:rPr>
              <a:t>Kết luận</a:t>
            </a:r>
            <a:endParaRPr lang="en-US" sz="3700" dirty="0"/>
          </a:p>
        </p:txBody>
      </p:sp>
      <p:pic>
        <p:nvPicPr>
          <p:cNvPr id="4" name="Image 1" descr="preencoded.png"/>
          <p:cNvPicPr>
            <a:picLocks noChangeAspect="1"/>
          </p:cNvPicPr>
          <p:nvPr/>
        </p:nvPicPr>
        <p:blipFill>
          <a:blip r:embed="rId4"/>
          <a:stretch>
            <a:fillRect/>
          </a:stretch>
        </p:blipFill>
        <p:spPr>
          <a:xfrm>
            <a:off x="708303" y="1618655"/>
            <a:ext cx="505897" cy="505897"/>
          </a:xfrm>
          <a:prstGeom prst="rect">
            <a:avLst/>
          </a:prstGeom>
        </p:spPr>
      </p:pic>
      <p:sp>
        <p:nvSpPr>
          <p:cNvPr id="5" name="Text 1"/>
          <p:cNvSpPr/>
          <p:nvPr/>
        </p:nvSpPr>
        <p:spPr>
          <a:xfrm>
            <a:off x="708303" y="2326838"/>
            <a:ext cx="2381131" cy="297656"/>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Red Hat Text" pitchFamily="34" charset="0"/>
                <a:ea typeface="Red Hat Text" pitchFamily="34" charset="-122"/>
                <a:cs typeface="Red Hat Text" pitchFamily="34" charset="-120"/>
              </a:rPr>
              <a:t>Thành công</a:t>
            </a:r>
            <a:endParaRPr lang="en-US" sz="1850" dirty="0"/>
          </a:p>
        </p:txBody>
      </p:sp>
      <p:sp>
        <p:nvSpPr>
          <p:cNvPr id="6" name="Text 2"/>
          <p:cNvSpPr/>
          <p:nvPr/>
        </p:nvSpPr>
        <p:spPr>
          <a:xfrm>
            <a:off x="708303" y="2745819"/>
            <a:ext cx="7727394" cy="647700"/>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Kỹ năng mềm là chìa khóa để bạn gặt hái thành công trong ngành Công nghệ Thông tin.</a:t>
            </a:r>
            <a:endParaRPr lang="en-US" sz="1550" dirty="0"/>
          </a:p>
        </p:txBody>
      </p:sp>
      <p:pic>
        <p:nvPicPr>
          <p:cNvPr id="7" name="Image 2" descr="preencoded.png"/>
          <p:cNvPicPr>
            <a:picLocks noChangeAspect="1"/>
          </p:cNvPicPr>
          <p:nvPr/>
        </p:nvPicPr>
        <p:blipFill>
          <a:blip r:embed="rId5"/>
          <a:stretch>
            <a:fillRect/>
          </a:stretch>
        </p:blipFill>
        <p:spPr>
          <a:xfrm>
            <a:off x="708303" y="4000619"/>
            <a:ext cx="505897" cy="505897"/>
          </a:xfrm>
          <a:prstGeom prst="rect">
            <a:avLst/>
          </a:prstGeom>
        </p:spPr>
      </p:pic>
      <p:sp>
        <p:nvSpPr>
          <p:cNvPr id="8" name="Text 3"/>
          <p:cNvSpPr/>
          <p:nvPr/>
        </p:nvSpPr>
        <p:spPr>
          <a:xfrm>
            <a:off x="708303" y="4708803"/>
            <a:ext cx="2381131" cy="297656"/>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Red Hat Text" pitchFamily="34" charset="0"/>
                <a:ea typeface="Red Hat Text" pitchFamily="34" charset="-122"/>
                <a:cs typeface="Red Hat Text" pitchFamily="34" charset="-120"/>
              </a:rPr>
              <a:t>Tiến bộ</a:t>
            </a:r>
            <a:endParaRPr lang="en-US" sz="1850" dirty="0"/>
          </a:p>
        </p:txBody>
      </p:sp>
      <p:sp>
        <p:nvSpPr>
          <p:cNvPr id="9" name="Text 4"/>
          <p:cNvSpPr/>
          <p:nvPr/>
        </p:nvSpPr>
        <p:spPr>
          <a:xfrm>
            <a:off x="708303" y="5127784"/>
            <a:ext cx="7727394" cy="323850"/>
          </a:xfrm>
          <a:prstGeom prst="rect">
            <a:avLst/>
          </a:prstGeom>
          <a:noFill/>
          <a:ln/>
        </p:spPr>
        <p:txBody>
          <a:bodyPr wrap="non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Hãy chủ động trau dồi, nâng cao kỹ năng mềm để phát triển bản thân.</a:t>
            </a:r>
            <a:endParaRPr lang="en-US" sz="1550" dirty="0"/>
          </a:p>
        </p:txBody>
      </p:sp>
      <p:pic>
        <p:nvPicPr>
          <p:cNvPr id="10" name="Image 3" descr="preencoded.png"/>
          <p:cNvPicPr>
            <a:picLocks noChangeAspect="1"/>
          </p:cNvPicPr>
          <p:nvPr/>
        </p:nvPicPr>
        <p:blipFill>
          <a:blip r:embed="rId6"/>
          <a:stretch>
            <a:fillRect/>
          </a:stretch>
        </p:blipFill>
        <p:spPr>
          <a:xfrm>
            <a:off x="708303" y="6058733"/>
            <a:ext cx="505897" cy="505897"/>
          </a:xfrm>
          <a:prstGeom prst="rect">
            <a:avLst/>
          </a:prstGeom>
        </p:spPr>
      </p:pic>
      <p:sp>
        <p:nvSpPr>
          <p:cNvPr id="11" name="Text 5"/>
          <p:cNvSpPr/>
          <p:nvPr/>
        </p:nvSpPr>
        <p:spPr>
          <a:xfrm>
            <a:off x="708303" y="6766917"/>
            <a:ext cx="2381131" cy="297656"/>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Red Hat Text" pitchFamily="34" charset="0"/>
                <a:ea typeface="Red Hat Text" pitchFamily="34" charset="-122"/>
                <a:cs typeface="Red Hat Text" pitchFamily="34" charset="-120"/>
              </a:rPr>
              <a:t>Hợp tác</a:t>
            </a:r>
            <a:endParaRPr lang="en-US" sz="1850" dirty="0"/>
          </a:p>
        </p:txBody>
      </p:sp>
      <p:sp>
        <p:nvSpPr>
          <p:cNvPr id="12" name="Text 6"/>
          <p:cNvSpPr/>
          <p:nvPr/>
        </p:nvSpPr>
        <p:spPr>
          <a:xfrm>
            <a:off x="708303" y="7185898"/>
            <a:ext cx="7727394" cy="323850"/>
          </a:xfrm>
          <a:prstGeom prst="rect">
            <a:avLst/>
          </a:prstGeom>
          <a:noFill/>
          <a:ln/>
        </p:spPr>
        <p:txBody>
          <a:bodyPr wrap="non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Hãy cùng nhau hợp tác, hỗ trợ, chia sẻ để tạo nên một môi trường học tập hiệu quả.</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C1AAB1-9A80-9D50-55A5-E96A91395ACA}"/>
              </a:ext>
            </a:extLst>
          </p:cNvPr>
          <p:cNvSpPr txBox="1"/>
          <p:nvPr/>
        </p:nvSpPr>
        <p:spPr>
          <a:xfrm>
            <a:off x="1377537" y="375315"/>
            <a:ext cx="12540343" cy="7478970"/>
          </a:xfrm>
          <a:prstGeom prst="rect">
            <a:avLst/>
          </a:prstGeom>
          <a:noFill/>
        </p:spPr>
        <p:txBody>
          <a:bodyPr wrap="square">
            <a:spAutoFit/>
          </a:bodyPr>
          <a:lstStyle/>
          <a:p>
            <a:r>
              <a:rPr lang="vi-VN" sz="2400" b="1" dirty="0"/>
              <a:t>Thực hành: Giao tiếp nhóm qua bài tập nhóm nhỏ</a:t>
            </a:r>
          </a:p>
          <a:p>
            <a:r>
              <a:rPr lang="vi-VN" sz="2400" b="1" dirty="0"/>
              <a:t>Đề bài:</a:t>
            </a:r>
          </a:p>
          <a:p>
            <a:r>
              <a:rPr lang="vi-VN" sz="2400" dirty="0"/>
              <a:t>Mỗi nhóm sẽ tìm hiểu và lập danh sách các thuật ngữ trong ngành Tin học, cùng với các nguồn học liệu và ngôn ngữ lập trình. Cụ thể:</a:t>
            </a:r>
          </a:p>
          <a:p>
            <a:pPr>
              <a:buFont typeface="+mj-lt"/>
              <a:buAutoNum type="arabicPeriod"/>
            </a:pPr>
            <a:r>
              <a:rPr lang="vi-VN" sz="2400" b="1" dirty="0"/>
              <a:t>Lập danh sách 50 thuật ngữ trong ngành Tin học.</a:t>
            </a:r>
            <a:endParaRPr lang="vi-VN" sz="2400" dirty="0"/>
          </a:p>
          <a:p>
            <a:pPr>
              <a:buFont typeface="+mj-lt"/>
              <a:buAutoNum type="arabicPeriod"/>
            </a:pPr>
            <a:r>
              <a:rPr lang="vi-VN" sz="2400" b="1" dirty="0"/>
              <a:t>Trình bày 5 nguồn học liệu hỗ trợ học tập trong lĩnh vực Tin học.</a:t>
            </a:r>
            <a:endParaRPr lang="vi-VN" sz="2400" dirty="0"/>
          </a:p>
          <a:p>
            <a:pPr>
              <a:buFont typeface="+mj-lt"/>
              <a:buAutoNum type="arabicPeriod"/>
            </a:pPr>
            <a:r>
              <a:rPr lang="vi-VN" sz="2400" b="1" dirty="0"/>
              <a:t>Liệt kê 5 ngôn ngữ lập trình phổ biến.</a:t>
            </a:r>
            <a:endParaRPr lang="vi-VN" sz="2400" dirty="0"/>
          </a:p>
          <a:p>
            <a:r>
              <a:rPr lang="vi-VN" sz="2400" b="1" dirty="0"/>
              <a:t>Thời gian thực hiện:</a:t>
            </a:r>
          </a:p>
          <a:p>
            <a:pPr>
              <a:buFont typeface="Arial" panose="020B0604020202020204" pitchFamily="34" charset="0"/>
              <a:buChar char="•"/>
            </a:pPr>
            <a:r>
              <a:rPr lang="vi-VN" sz="2400" dirty="0"/>
              <a:t>Các nhóm có 30 phút để hoàn thành bài tập.</a:t>
            </a:r>
          </a:p>
          <a:p>
            <a:r>
              <a:rPr lang="vi-VN" sz="2400" b="1" dirty="0"/>
              <a:t>Nội dung cần có:</a:t>
            </a:r>
          </a:p>
          <a:p>
            <a:pPr>
              <a:buFont typeface="Arial" panose="020B0604020202020204" pitchFamily="34" charset="0"/>
              <a:buChar char="•"/>
            </a:pPr>
            <a:r>
              <a:rPr lang="vi-VN" sz="2400" dirty="0"/>
              <a:t>Tên nhóm.</a:t>
            </a:r>
          </a:p>
          <a:p>
            <a:pPr>
              <a:buFont typeface="Arial" panose="020B0604020202020204" pitchFamily="34" charset="0"/>
              <a:buChar char="•"/>
            </a:pPr>
            <a:r>
              <a:rPr lang="vi-VN" sz="2400" dirty="0"/>
              <a:t>Danh sách 50 thuật ngữ.</a:t>
            </a:r>
          </a:p>
          <a:p>
            <a:pPr>
              <a:buFont typeface="Arial" panose="020B0604020202020204" pitchFamily="34" charset="0"/>
              <a:buChar char="•"/>
            </a:pPr>
            <a:r>
              <a:rPr lang="vi-VN" sz="2400" dirty="0"/>
              <a:t>5 nguồn học liệu (bao gồm tên tài liệu và tác giả/nền tảng).</a:t>
            </a:r>
          </a:p>
          <a:p>
            <a:pPr>
              <a:buFont typeface="Arial" panose="020B0604020202020204" pitchFamily="34" charset="0"/>
              <a:buChar char="•"/>
            </a:pPr>
            <a:r>
              <a:rPr lang="vi-VN" sz="2400" dirty="0"/>
              <a:t>5 ngôn ngữ lập trình cùng mô tả ngắn về mỗi ngôn ngữ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cụ</a:t>
            </a:r>
            <a:r>
              <a:rPr lang="en-US" sz="2400" dirty="0">
                <a:latin typeface="Arial" panose="020B0604020202020204" pitchFamily="34" charset="0"/>
                <a:cs typeface="Arial" panose="020B0604020202020204" pitchFamily="34" charset="0"/>
              </a:rPr>
              <a:t> dung IDE </a:t>
            </a:r>
            <a:r>
              <a:rPr lang="en-US" sz="2400" dirty="0" err="1">
                <a:latin typeface="Arial" panose="020B0604020202020204" pitchFamily="34" charset="0"/>
                <a:cs typeface="Arial" panose="020B0604020202020204" pitchFamily="34" charset="0"/>
              </a:rPr>
              <a:t>tương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vi-VN" sz="2400" dirty="0"/>
              <a:t>.</a:t>
            </a:r>
          </a:p>
          <a:p>
            <a:r>
              <a:rPr lang="vi-VN" sz="2400" b="1" dirty="0"/>
              <a:t>Trình bày:</a:t>
            </a:r>
          </a:p>
          <a:p>
            <a:pPr>
              <a:buFont typeface="+mj-lt"/>
              <a:buAutoNum type="arabicPeriod"/>
            </a:pPr>
            <a:r>
              <a:rPr lang="vi-VN" sz="2400" b="1" dirty="0"/>
              <a:t>Chia sẻ tài liệu:</a:t>
            </a:r>
            <a:r>
              <a:rPr lang="vi-VN" sz="2400" dirty="0"/>
              <a:t> </a:t>
            </a:r>
          </a:p>
          <a:p>
            <a:pPr marL="742950" lvl="1" indent="-285750">
              <a:buFont typeface="+mj-lt"/>
              <a:buAutoNum type="arabicPeriod"/>
            </a:pPr>
            <a:r>
              <a:rPr lang="vi-VN" sz="2400" dirty="0"/>
              <a:t>Sau khi hoàn thành, mỗi nhóm chia sẻ tài liệu </a:t>
            </a:r>
            <a:r>
              <a:rPr lang="vi-VN" sz="2400" dirty="0" err="1"/>
              <a:t>Google</a:t>
            </a:r>
            <a:r>
              <a:rPr lang="vi-VN" sz="2400" dirty="0"/>
              <a:t> </a:t>
            </a:r>
            <a:r>
              <a:rPr lang="vi-VN" sz="2400" dirty="0" err="1"/>
              <a:t>Docs</a:t>
            </a:r>
            <a:r>
              <a:rPr lang="vi-VN" sz="2400" dirty="0"/>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bit.ly </a:t>
            </a:r>
            <a:r>
              <a:rPr lang="en-US" sz="2400" dirty="0" err="1">
                <a:latin typeface="Arial" panose="020B0604020202020204" pitchFamily="34" charset="0"/>
                <a:cs typeface="Arial" panose="020B0604020202020204" pitchFamily="34" charset="0"/>
              </a:rPr>
              <a:t>rút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ngắn</a:t>
            </a:r>
            <a:r>
              <a:rPr lang="en-US" sz="2400" dirty="0">
                <a:latin typeface="Arial" panose="020B0604020202020204" pitchFamily="34" charset="0"/>
                <a:cs typeface="Arial" panose="020B0604020202020204" pitchFamily="34" charset="0"/>
              </a:rPr>
              <a:t> link </a:t>
            </a:r>
            <a:r>
              <a:rPr lang="vi-VN" sz="2400" dirty="0">
                <a:latin typeface="Arial" panose="020B0604020202020204" pitchFamily="34" charset="0"/>
                <a:cs typeface="Arial" panose="020B0604020202020204" pitchFamily="34" charset="0"/>
              </a:rPr>
              <a:t>với cả lớp.</a:t>
            </a:r>
          </a:p>
          <a:p>
            <a:pPr>
              <a:buFont typeface="+mj-lt"/>
              <a:buAutoNum type="arabicPeriod"/>
            </a:pPr>
            <a:r>
              <a:rPr lang="vi-VN" sz="2400" b="1" dirty="0"/>
              <a:t>Trình bày ý tưởng:</a:t>
            </a:r>
            <a:r>
              <a:rPr lang="vi-VN" sz="2400" dirty="0"/>
              <a:t> </a:t>
            </a:r>
          </a:p>
          <a:p>
            <a:pPr marL="742950" lvl="1" indent="-285750">
              <a:buFont typeface="+mj-lt"/>
              <a:buAutoNum type="arabicPeriod"/>
            </a:pPr>
            <a:r>
              <a:rPr lang="vi-VN" sz="2400" dirty="0"/>
              <a:t>Mỗi nhóm có 5 phút để trình bày nội dung của mình trước lớp.</a:t>
            </a:r>
          </a:p>
        </p:txBody>
      </p:sp>
    </p:spTree>
    <p:extLst>
      <p:ext uri="{BB962C8B-B14F-4D97-AF65-F5344CB8AC3E}">
        <p14:creationId xmlns:p14="http://schemas.microsoft.com/office/powerpoint/2010/main" val="2299382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442</TotalTime>
  <Words>1778</Words>
  <Application>Microsoft Office PowerPoint</Application>
  <PresentationFormat>Custom</PresentationFormat>
  <Paragraphs>158</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Red Hat Text</vt:lpstr>
      <vt:lpstr>Roboto Light</vt:lpstr>
      <vt:lpstr>Arial</vt:lpstr>
      <vt:lpstr>Roboto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Tran Son Hai</cp:lastModifiedBy>
  <cp:revision>7</cp:revision>
  <dcterms:created xsi:type="dcterms:W3CDTF">2024-10-18T01:50:49Z</dcterms:created>
  <dcterms:modified xsi:type="dcterms:W3CDTF">2024-11-01T03:56:14Z</dcterms:modified>
</cp:coreProperties>
</file>