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Petrona"/>
      <p:regular r:id="rId27"/>
    </p:embeddedFont>
    <p:embeddedFont>
      <p:font typeface="Petrona"/>
      <p:regular r:id="rId28"/>
    </p:embeddedFont>
    <p:embeddedFont>
      <p:font typeface="Petrona"/>
      <p:regular r:id="rId29"/>
    </p:embeddedFont>
    <p:embeddedFont>
      <p:font typeface="Petrona"/>
      <p:regular r:id="rId30"/>
    </p:embeddedFont>
    <p:embeddedFont>
      <p:font typeface="Inter"/>
      <p:regular r:id="rId31"/>
    </p:embeddedFont>
    <p:embeddedFont>
      <p:font typeface="Inter"/>
      <p:regular r:id="rId32"/>
    </p:embeddedFont>
    <p:embeddedFont>
      <p:font typeface="Inter"/>
      <p:regular r:id="rId33"/>
    </p:embeddedFont>
    <p:embeddedFont>
      <p:font typeface="Inter"/>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3.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slideLayout" Target="../slideLayouts/slideLayout14.xm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7.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4.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8.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723430"/>
            <a:ext cx="7556421" cy="2338864"/>
          </a:xfrm>
          <a:prstGeom prst="rect">
            <a:avLst/>
          </a:prstGeom>
          <a:noFill/>
          <a:ln/>
        </p:spPr>
        <p:txBody>
          <a:bodyPr wrap="square" lIns="0" tIns="0" rIns="0" bIns="0" rtlCol="0" anchor="t"/>
          <a:lstStyle/>
          <a:p>
            <a:pPr indent="0" marL="0">
              <a:lnSpc>
                <a:spcPts val="6100"/>
              </a:lnSpc>
              <a:buNone/>
            </a:pPr>
            <a:r>
              <a:rPr lang="en-US" sz="4900" b="1" spc="-98" kern="0" dirty="0">
                <a:solidFill>
                  <a:srgbClr val="F95F88"/>
                </a:solidFill>
                <a:latin typeface="Petrona Bold" pitchFamily="34" charset="0"/>
                <a:ea typeface="Petrona Bold" pitchFamily="34" charset="-122"/>
                <a:cs typeface="Petrona Bold" pitchFamily="34" charset="-120"/>
              </a:rPr>
              <a:t>Chuẩn Bị Cho Sự Nghiệp Rực Rỡ Trong Công Nghệ Thông Tin</a:t>
            </a:r>
            <a:endParaRPr lang="en-US" sz="4900" dirty="0"/>
          </a:p>
        </p:txBody>
      </p:sp>
      <p:sp>
        <p:nvSpPr>
          <p:cNvPr id="4" name="Text 1"/>
          <p:cNvSpPr/>
          <p:nvPr/>
        </p:nvSpPr>
        <p:spPr>
          <a:xfrm>
            <a:off x="6280190" y="4402455"/>
            <a:ext cx="7556421" cy="1451610"/>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Chào mừng bạn đến với hành trình chuẩn bị cho sự nghiệp trong ngành Công nghệ Thông tin! Chúng ta sẽ khám phá các bí quyết để xây dựng hồ sơ ấn tượng, nâng cao kỹ năng phỏng vấn và mở rộng mạng lưới chuyên nghiệp. Hãy sẵn sàng để bước vào thế giới IT đầy hứa hẹn!</a:t>
            </a:r>
            <a:endParaRPr lang="en-US" sz="1750" dirty="0"/>
          </a:p>
        </p:txBody>
      </p:sp>
      <p:sp>
        <p:nvSpPr>
          <p:cNvPr id="5" name="Shape 2"/>
          <p:cNvSpPr/>
          <p:nvPr/>
        </p:nvSpPr>
        <p:spPr>
          <a:xfrm>
            <a:off x="6280190" y="6126123"/>
            <a:ext cx="362903" cy="362903"/>
          </a:xfrm>
          <a:prstGeom prst="roundRect">
            <a:avLst>
              <a:gd name="adj" fmla="val 25194296"/>
            </a:avLst>
          </a:prstGeom>
          <a:solidFill>
            <a:srgbClr val="798E9C"/>
          </a:solidFill>
          <a:ln w="7620">
            <a:solidFill>
              <a:srgbClr val="FFFFFF"/>
            </a:solidFill>
            <a:prstDash val="solid"/>
          </a:ln>
        </p:spPr>
      </p:sp>
      <p:sp>
        <p:nvSpPr>
          <p:cNvPr id="6" name="Text 3"/>
          <p:cNvSpPr/>
          <p:nvPr/>
        </p:nvSpPr>
        <p:spPr>
          <a:xfrm>
            <a:off x="6406634" y="6258758"/>
            <a:ext cx="110014" cy="97512"/>
          </a:xfrm>
          <a:prstGeom prst="rect">
            <a:avLst/>
          </a:prstGeom>
          <a:noFill/>
          <a:ln/>
        </p:spPr>
        <p:txBody>
          <a:bodyPr wrap="none" lIns="0" tIns="0" rIns="0" bIns="0" rtlCol="0" anchor="t"/>
          <a:lstStyle/>
          <a:p>
            <a:pPr algn="ctr" indent="0" marL="0">
              <a:lnSpc>
                <a:spcPts val="750"/>
              </a:lnSpc>
              <a:buNone/>
            </a:pPr>
            <a:r>
              <a:rPr lang="en-US" sz="750" spc="-36" kern="0" dirty="0">
                <a:solidFill>
                  <a:srgbClr val="3C3838"/>
                </a:solidFill>
                <a:latin typeface="Inter Medium" pitchFamily="34" charset="0"/>
                <a:ea typeface="Inter Medium" pitchFamily="34" charset="-122"/>
                <a:cs typeface="Inter Medium" pitchFamily="34" charset="-120"/>
              </a:rPr>
              <a:t>JS</a:t>
            </a:r>
            <a:endParaRPr lang="en-US" sz="750" dirty="0"/>
          </a:p>
        </p:txBody>
      </p:sp>
      <p:sp>
        <p:nvSpPr>
          <p:cNvPr id="7" name="Text 4"/>
          <p:cNvSpPr/>
          <p:nvPr/>
        </p:nvSpPr>
        <p:spPr>
          <a:xfrm>
            <a:off x="6756440" y="6109216"/>
            <a:ext cx="1850231" cy="396835"/>
          </a:xfrm>
          <a:prstGeom prst="rect">
            <a:avLst/>
          </a:prstGeom>
          <a:noFill/>
          <a:ln/>
        </p:spPr>
        <p:txBody>
          <a:bodyPr wrap="none" lIns="0" tIns="0" rIns="0" bIns="0" rtlCol="0" anchor="t"/>
          <a:lstStyle/>
          <a:p>
            <a:pPr algn="l" indent="0" marL="0">
              <a:lnSpc>
                <a:spcPts val="3100"/>
              </a:lnSpc>
              <a:buNone/>
            </a:pPr>
            <a:r>
              <a:rPr lang="en-US" sz="2200" b="1" spc="-36" kern="0" dirty="0">
                <a:solidFill>
                  <a:srgbClr val="272525"/>
                </a:solidFill>
                <a:latin typeface="Inter Bold" pitchFamily="34" charset="0"/>
                <a:ea typeface="Inter Bold" pitchFamily="34" charset="-122"/>
                <a:cs typeface="Inter Bold" pitchFamily="34" charset="-120"/>
              </a:rPr>
              <a:t>by Juriz Store</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531144"/>
            <a:ext cx="7556421" cy="1559243"/>
          </a:xfrm>
          <a:prstGeom prst="rect">
            <a:avLst/>
          </a:prstGeom>
          <a:noFill/>
          <a:ln/>
        </p:spPr>
        <p:txBody>
          <a:bodyPr wrap="square" lIns="0" tIns="0" rIns="0" bIns="0" rtlCol="0" anchor="t"/>
          <a:lstStyle/>
          <a:p>
            <a:pPr indent="0" marL="0">
              <a:lnSpc>
                <a:spcPts val="6100"/>
              </a:lnSpc>
              <a:buNone/>
            </a:pPr>
            <a:r>
              <a:rPr lang="en-US" sz="4900" b="1" spc="-98" kern="0" dirty="0">
                <a:solidFill>
                  <a:srgbClr val="F95F88"/>
                </a:solidFill>
                <a:latin typeface="Petrona Bold" pitchFamily="34" charset="0"/>
                <a:ea typeface="Petrona Bold" pitchFamily="34" charset="-122"/>
                <a:cs typeface="Petrona Bold" pitchFamily="34" charset="-120"/>
              </a:rPr>
              <a:t>Câu Hỏi Phỏng Vấn IT Phổ Biến</a:t>
            </a:r>
            <a:endParaRPr lang="en-US" sz="4900" dirty="0"/>
          </a:p>
        </p:txBody>
      </p:sp>
      <p:sp>
        <p:nvSpPr>
          <p:cNvPr id="4" name="Shape 1"/>
          <p:cNvSpPr/>
          <p:nvPr/>
        </p:nvSpPr>
        <p:spPr>
          <a:xfrm>
            <a:off x="6280190" y="3685699"/>
            <a:ext cx="510302" cy="510302"/>
          </a:xfrm>
          <a:prstGeom prst="roundRect">
            <a:avLst>
              <a:gd name="adj" fmla="val 18669"/>
            </a:avLst>
          </a:prstGeom>
          <a:solidFill>
            <a:srgbClr val="E0D7F4"/>
          </a:solidFill>
          <a:ln w="7620">
            <a:solidFill>
              <a:srgbClr val="C6BDDA"/>
            </a:solidFill>
            <a:prstDash val="solid"/>
          </a:ln>
        </p:spPr>
      </p:sp>
      <p:sp>
        <p:nvSpPr>
          <p:cNvPr id="5" name="Text 2"/>
          <p:cNvSpPr/>
          <p:nvPr/>
        </p:nvSpPr>
        <p:spPr>
          <a:xfrm>
            <a:off x="6458903" y="3753683"/>
            <a:ext cx="152757" cy="374213"/>
          </a:xfrm>
          <a:prstGeom prst="rect">
            <a:avLst/>
          </a:prstGeom>
          <a:noFill/>
          <a:ln/>
        </p:spPr>
        <p:txBody>
          <a:bodyPr wrap="none" lIns="0" tIns="0" rIns="0" bIns="0" rtlCol="0" anchor="t"/>
          <a:lstStyle/>
          <a:p>
            <a:pPr algn="ctr" indent="0" marL="0">
              <a:lnSpc>
                <a:spcPts val="2900"/>
              </a:lnSpc>
              <a:buNone/>
            </a:pPr>
            <a:r>
              <a:rPr lang="en-US" sz="2900" b="1" spc="-59" kern="0" dirty="0">
                <a:solidFill>
                  <a:srgbClr val="272525"/>
                </a:solidFill>
                <a:latin typeface="Petrona Bold" pitchFamily="34" charset="0"/>
                <a:ea typeface="Petrona Bold" pitchFamily="34" charset="-122"/>
                <a:cs typeface="Petrona Bold" pitchFamily="34" charset="-120"/>
              </a:rPr>
              <a:t>1</a:t>
            </a:r>
            <a:endParaRPr lang="en-US" sz="2900" dirty="0"/>
          </a:p>
        </p:txBody>
      </p:sp>
      <p:sp>
        <p:nvSpPr>
          <p:cNvPr id="6" name="Text 3"/>
          <p:cNvSpPr/>
          <p:nvPr/>
        </p:nvSpPr>
        <p:spPr>
          <a:xfrm>
            <a:off x="7017306" y="3685699"/>
            <a:ext cx="2927747" cy="779859"/>
          </a:xfrm>
          <a:prstGeom prst="rect">
            <a:avLst/>
          </a:prstGeom>
          <a:noFill/>
          <a:ln/>
        </p:spPr>
        <p:txBody>
          <a:bodyPr wrap="squar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Kinh nghiệm lập trình</a:t>
            </a:r>
            <a:endParaRPr lang="en-US" sz="2450" dirty="0"/>
          </a:p>
        </p:txBody>
      </p:sp>
      <p:sp>
        <p:nvSpPr>
          <p:cNvPr id="7" name="Text 4"/>
          <p:cNvSpPr/>
          <p:nvPr/>
        </p:nvSpPr>
        <p:spPr>
          <a:xfrm>
            <a:off x="7017306" y="4601647"/>
            <a:ext cx="2927747"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Mô tả dự án lập trình phức tạp nhất bạn từng làm.</a:t>
            </a:r>
            <a:endParaRPr lang="en-US" sz="1750" dirty="0"/>
          </a:p>
        </p:txBody>
      </p:sp>
      <p:sp>
        <p:nvSpPr>
          <p:cNvPr id="8" name="Shape 5"/>
          <p:cNvSpPr/>
          <p:nvPr/>
        </p:nvSpPr>
        <p:spPr>
          <a:xfrm>
            <a:off x="10171867" y="3685699"/>
            <a:ext cx="510302" cy="510302"/>
          </a:xfrm>
          <a:prstGeom prst="roundRect">
            <a:avLst>
              <a:gd name="adj" fmla="val 18669"/>
            </a:avLst>
          </a:prstGeom>
          <a:solidFill>
            <a:srgbClr val="E0D7F4"/>
          </a:solidFill>
          <a:ln w="7620">
            <a:solidFill>
              <a:srgbClr val="C6BDDA"/>
            </a:solidFill>
            <a:prstDash val="solid"/>
          </a:ln>
        </p:spPr>
      </p:sp>
      <p:sp>
        <p:nvSpPr>
          <p:cNvPr id="9" name="Text 6"/>
          <p:cNvSpPr/>
          <p:nvPr/>
        </p:nvSpPr>
        <p:spPr>
          <a:xfrm>
            <a:off x="10324624" y="3753683"/>
            <a:ext cx="204787" cy="374213"/>
          </a:xfrm>
          <a:prstGeom prst="rect">
            <a:avLst/>
          </a:prstGeom>
          <a:noFill/>
          <a:ln/>
        </p:spPr>
        <p:txBody>
          <a:bodyPr wrap="none" lIns="0" tIns="0" rIns="0" bIns="0" rtlCol="0" anchor="t"/>
          <a:lstStyle/>
          <a:p>
            <a:pPr algn="ctr" indent="0" marL="0">
              <a:lnSpc>
                <a:spcPts val="2900"/>
              </a:lnSpc>
              <a:buNone/>
            </a:pPr>
            <a:r>
              <a:rPr lang="en-US" sz="2900" b="1" spc="-59" kern="0" dirty="0">
                <a:solidFill>
                  <a:srgbClr val="272525"/>
                </a:solidFill>
                <a:latin typeface="Petrona Bold" pitchFamily="34" charset="0"/>
                <a:ea typeface="Petrona Bold" pitchFamily="34" charset="-122"/>
                <a:cs typeface="Petrona Bold" pitchFamily="34" charset="-120"/>
              </a:rPr>
              <a:t>2</a:t>
            </a:r>
            <a:endParaRPr lang="en-US" sz="2900" dirty="0"/>
          </a:p>
        </p:txBody>
      </p:sp>
      <p:sp>
        <p:nvSpPr>
          <p:cNvPr id="10" name="Text 7"/>
          <p:cNvSpPr/>
          <p:nvPr/>
        </p:nvSpPr>
        <p:spPr>
          <a:xfrm>
            <a:off x="10908983" y="3685699"/>
            <a:ext cx="2927747" cy="389930"/>
          </a:xfrm>
          <a:prstGeom prst="rect">
            <a:avLst/>
          </a:prstGeom>
          <a:noFill/>
          <a:ln/>
        </p:spPr>
        <p:txBody>
          <a:bodyPr wrap="non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Xử lý lỗi</a:t>
            </a:r>
            <a:endParaRPr lang="en-US" sz="2450" dirty="0"/>
          </a:p>
        </p:txBody>
      </p:sp>
      <p:sp>
        <p:nvSpPr>
          <p:cNvPr id="11" name="Text 8"/>
          <p:cNvSpPr/>
          <p:nvPr/>
        </p:nvSpPr>
        <p:spPr>
          <a:xfrm>
            <a:off x="10908983" y="4211717"/>
            <a:ext cx="2927747"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Kể về tình huống bạn gặp lỗi và cách giải quyết.</a:t>
            </a:r>
            <a:endParaRPr lang="en-US" sz="1750" dirty="0"/>
          </a:p>
        </p:txBody>
      </p:sp>
      <p:sp>
        <p:nvSpPr>
          <p:cNvPr id="12" name="Shape 9"/>
          <p:cNvSpPr/>
          <p:nvPr/>
        </p:nvSpPr>
        <p:spPr>
          <a:xfrm>
            <a:off x="6280190" y="5809417"/>
            <a:ext cx="510302" cy="510302"/>
          </a:xfrm>
          <a:prstGeom prst="roundRect">
            <a:avLst>
              <a:gd name="adj" fmla="val 18669"/>
            </a:avLst>
          </a:prstGeom>
          <a:solidFill>
            <a:srgbClr val="E0D7F4"/>
          </a:solidFill>
          <a:ln w="7620">
            <a:solidFill>
              <a:srgbClr val="C6BDDA"/>
            </a:solidFill>
            <a:prstDash val="solid"/>
          </a:ln>
        </p:spPr>
      </p:sp>
      <p:sp>
        <p:nvSpPr>
          <p:cNvPr id="13" name="Text 10"/>
          <p:cNvSpPr/>
          <p:nvPr/>
        </p:nvSpPr>
        <p:spPr>
          <a:xfrm>
            <a:off x="6433066" y="5877401"/>
            <a:ext cx="204430" cy="374213"/>
          </a:xfrm>
          <a:prstGeom prst="rect">
            <a:avLst/>
          </a:prstGeom>
          <a:noFill/>
          <a:ln/>
        </p:spPr>
        <p:txBody>
          <a:bodyPr wrap="none" lIns="0" tIns="0" rIns="0" bIns="0" rtlCol="0" anchor="t"/>
          <a:lstStyle/>
          <a:p>
            <a:pPr algn="ctr" indent="0" marL="0">
              <a:lnSpc>
                <a:spcPts val="2900"/>
              </a:lnSpc>
              <a:buNone/>
            </a:pPr>
            <a:r>
              <a:rPr lang="en-US" sz="2900" b="1" spc="-59" kern="0" dirty="0">
                <a:solidFill>
                  <a:srgbClr val="272525"/>
                </a:solidFill>
                <a:latin typeface="Petrona Bold" pitchFamily="34" charset="0"/>
                <a:ea typeface="Petrona Bold" pitchFamily="34" charset="-122"/>
                <a:cs typeface="Petrona Bold" pitchFamily="34" charset="-120"/>
              </a:rPr>
              <a:t>3</a:t>
            </a:r>
            <a:endParaRPr lang="en-US" sz="2900" dirty="0"/>
          </a:p>
        </p:txBody>
      </p:sp>
      <p:sp>
        <p:nvSpPr>
          <p:cNvPr id="14" name="Text 11"/>
          <p:cNvSpPr/>
          <p:nvPr/>
        </p:nvSpPr>
        <p:spPr>
          <a:xfrm>
            <a:off x="7017306" y="5809417"/>
            <a:ext cx="3118842" cy="389930"/>
          </a:xfrm>
          <a:prstGeom prst="rect">
            <a:avLst/>
          </a:prstGeom>
          <a:noFill/>
          <a:ln/>
        </p:spPr>
        <p:txBody>
          <a:bodyPr wrap="non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Công nghệ mới</a:t>
            </a:r>
            <a:endParaRPr lang="en-US" sz="2450" dirty="0"/>
          </a:p>
        </p:txBody>
      </p:sp>
      <p:sp>
        <p:nvSpPr>
          <p:cNvPr id="15" name="Text 12"/>
          <p:cNvSpPr/>
          <p:nvPr/>
        </p:nvSpPr>
        <p:spPr>
          <a:xfrm>
            <a:off x="7017306" y="6335435"/>
            <a:ext cx="6819305" cy="362903"/>
          </a:xfrm>
          <a:prstGeom prst="rect">
            <a:avLst/>
          </a:prstGeom>
          <a:noFill/>
          <a:ln/>
        </p:spPr>
        <p:txBody>
          <a:bodyPr wrap="non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Chia sẻ cách bạn cập nhật kiến thức về công nghệ mới.</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2668191"/>
            <a:ext cx="7205186" cy="779621"/>
          </a:xfrm>
          <a:prstGeom prst="rect">
            <a:avLst/>
          </a:prstGeom>
          <a:noFill/>
          <a:ln/>
        </p:spPr>
        <p:txBody>
          <a:bodyPr wrap="none" lIns="0" tIns="0" rIns="0" bIns="0" rtlCol="0" anchor="t"/>
          <a:lstStyle/>
          <a:p>
            <a:pPr indent="0" marL="0">
              <a:lnSpc>
                <a:spcPts val="6100"/>
              </a:lnSpc>
              <a:buNone/>
            </a:pPr>
            <a:r>
              <a:rPr lang="en-US" sz="4900" b="1" spc="-98" kern="0" dirty="0">
                <a:solidFill>
                  <a:srgbClr val="F95F88"/>
                </a:solidFill>
                <a:latin typeface="Petrona Bold" pitchFamily="34" charset="0"/>
                <a:ea typeface="Petrona Bold" pitchFamily="34" charset="-122"/>
                <a:cs typeface="Petrona Bold" pitchFamily="34" charset="-120"/>
              </a:rPr>
              <a:t>Thực Hành Phỏng Vấn Giả</a:t>
            </a:r>
            <a:endParaRPr lang="en-US" sz="4900" dirty="0"/>
          </a:p>
        </p:txBody>
      </p:sp>
      <p:sp>
        <p:nvSpPr>
          <p:cNvPr id="3" name="Text 1"/>
          <p:cNvSpPr/>
          <p:nvPr/>
        </p:nvSpPr>
        <p:spPr>
          <a:xfrm>
            <a:off x="793790" y="4014788"/>
            <a:ext cx="3118842" cy="389930"/>
          </a:xfrm>
          <a:prstGeom prst="rect">
            <a:avLst/>
          </a:prstGeom>
          <a:noFill/>
          <a:ln/>
        </p:spPr>
        <p:txBody>
          <a:bodyPr wrap="none" lIns="0" tIns="0" rIns="0" bIns="0" rtlCol="0" anchor="t"/>
          <a:lstStyle/>
          <a:p>
            <a:pPr indent="0" marL="0">
              <a:lnSpc>
                <a:spcPts val="3050"/>
              </a:lnSpc>
              <a:buNone/>
            </a:pPr>
            <a:r>
              <a:rPr lang="en-US" sz="2450" b="1" spc="-49" kern="0" dirty="0">
                <a:solidFill>
                  <a:srgbClr val="F95F88"/>
                </a:solidFill>
                <a:latin typeface="Petrona Bold" pitchFamily="34" charset="0"/>
                <a:ea typeface="Petrona Bold" pitchFamily="34" charset="-122"/>
                <a:cs typeface="Petrona Bold" pitchFamily="34" charset="-120"/>
              </a:rPr>
              <a:t>Chọn đối tác</a:t>
            </a:r>
            <a:endParaRPr lang="en-US" sz="2450" dirty="0"/>
          </a:p>
        </p:txBody>
      </p:sp>
      <p:sp>
        <p:nvSpPr>
          <p:cNvPr id="4" name="Text 2"/>
          <p:cNvSpPr/>
          <p:nvPr/>
        </p:nvSpPr>
        <p:spPr>
          <a:xfrm>
            <a:off x="793790" y="4631531"/>
            <a:ext cx="3978116"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Tìm bạn học hoặc mentor có kinh nghiệm IT.</a:t>
            </a:r>
            <a:endParaRPr lang="en-US" sz="1750" dirty="0"/>
          </a:p>
        </p:txBody>
      </p:sp>
      <p:sp>
        <p:nvSpPr>
          <p:cNvPr id="5" name="Text 3"/>
          <p:cNvSpPr/>
          <p:nvPr/>
        </p:nvSpPr>
        <p:spPr>
          <a:xfrm>
            <a:off x="5332928" y="4014788"/>
            <a:ext cx="3118842" cy="389930"/>
          </a:xfrm>
          <a:prstGeom prst="rect">
            <a:avLst/>
          </a:prstGeom>
          <a:noFill/>
          <a:ln/>
        </p:spPr>
        <p:txBody>
          <a:bodyPr wrap="none" lIns="0" tIns="0" rIns="0" bIns="0" rtlCol="0" anchor="t"/>
          <a:lstStyle/>
          <a:p>
            <a:pPr indent="0" marL="0">
              <a:lnSpc>
                <a:spcPts val="3050"/>
              </a:lnSpc>
              <a:buNone/>
            </a:pPr>
            <a:r>
              <a:rPr lang="en-US" sz="2450" b="1" spc="-49" kern="0" dirty="0">
                <a:solidFill>
                  <a:srgbClr val="F95F88"/>
                </a:solidFill>
                <a:latin typeface="Petrona Bold" pitchFamily="34" charset="0"/>
                <a:ea typeface="Petrona Bold" pitchFamily="34" charset="-122"/>
                <a:cs typeface="Petrona Bold" pitchFamily="34" charset="-120"/>
              </a:rPr>
              <a:t>Chuẩn bị câu hỏi</a:t>
            </a:r>
            <a:endParaRPr lang="en-US" sz="2450" dirty="0"/>
          </a:p>
        </p:txBody>
      </p:sp>
      <p:sp>
        <p:nvSpPr>
          <p:cNvPr id="6" name="Text 4"/>
          <p:cNvSpPr/>
          <p:nvPr/>
        </p:nvSpPr>
        <p:spPr>
          <a:xfrm>
            <a:off x="5332928" y="4631531"/>
            <a:ext cx="3978116"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Lập danh sách câu hỏi phỏng vấn IT thực tế.</a:t>
            </a:r>
            <a:endParaRPr lang="en-US" sz="1750" dirty="0"/>
          </a:p>
        </p:txBody>
      </p:sp>
      <p:sp>
        <p:nvSpPr>
          <p:cNvPr id="7" name="Text 5"/>
          <p:cNvSpPr/>
          <p:nvPr/>
        </p:nvSpPr>
        <p:spPr>
          <a:xfrm>
            <a:off x="9872067" y="4014788"/>
            <a:ext cx="3118842" cy="389930"/>
          </a:xfrm>
          <a:prstGeom prst="rect">
            <a:avLst/>
          </a:prstGeom>
          <a:noFill/>
          <a:ln/>
        </p:spPr>
        <p:txBody>
          <a:bodyPr wrap="none" lIns="0" tIns="0" rIns="0" bIns="0" rtlCol="0" anchor="t"/>
          <a:lstStyle/>
          <a:p>
            <a:pPr indent="0" marL="0">
              <a:lnSpc>
                <a:spcPts val="3050"/>
              </a:lnSpc>
              <a:buNone/>
            </a:pPr>
            <a:r>
              <a:rPr lang="en-US" sz="2450" b="1" spc="-49" kern="0" dirty="0">
                <a:solidFill>
                  <a:srgbClr val="F95F88"/>
                </a:solidFill>
                <a:latin typeface="Petrona Bold" pitchFamily="34" charset="0"/>
                <a:ea typeface="Petrona Bold" pitchFamily="34" charset="-122"/>
                <a:cs typeface="Petrona Bold" pitchFamily="34" charset="-120"/>
              </a:rPr>
              <a:t>Phản hồi chi tiết</a:t>
            </a:r>
            <a:endParaRPr lang="en-US" sz="2450" dirty="0"/>
          </a:p>
        </p:txBody>
      </p:sp>
      <p:sp>
        <p:nvSpPr>
          <p:cNvPr id="8" name="Text 6"/>
          <p:cNvSpPr/>
          <p:nvPr/>
        </p:nvSpPr>
        <p:spPr>
          <a:xfrm>
            <a:off x="9872067" y="4631531"/>
            <a:ext cx="3978116"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Yêu cầu đánh giá cụ thể về câu trả lời và cách trình bày.</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83657" y="537210"/>
            <a:ext cx="7776686" cy="1343025"/>
          </a:xfrm>
          <a:prstGeom prst="rect">
            <a:avLst/>
          </a:prstGeom>
          <a:noFill/>
          <a:ln/>
        </p:spPr>
        <p:txBody>
          <a:bodyPr wrap="square" lIns="0" tIns="0" rIns="0" bIns="0" rtlCol="0" anchor="t"/>
          <a:lstStyle/>
          <a:p>
            <a:pPr indent="0" marL="0">
              <a:lnSpc>
                <a:spcPts val="5250"/>
              </a:lnSpc>
              <a:buNone/>
            </a:pPr>
            <a:r>
              <a:rPr lang="en-US" sz="4200" b="1" spc="-85" kern="0" dirty="0">
                <a:solidFill>
                  <a:srgbClr val="F95F88"/>
                </a:solidFill>
                <a:latin typeface="Petrona Bold" pitchFamily="34" charset="0"/>
                <a:ea typeface="Petrona Bold" pitchFamily="34" charset="-122"/>
                <a:cs typeface="Petrona Bold" pitchFamily="34" charset="-120"/>
              </a:rPr>
              <a:t>Xây Dựng Mạng Lưới Chuyên Nghiệp</a:t>
            </a:r>
            <a:endParaRPr lang="en-US" sz="4200" dirty="0"/>
          </a:p>
        </p:txBody>
      </p:sp>
      <p:pic>
        <p:nvPicPr>
          <p:cNvPr id="4" name="Image 1" descr="preencoded.png">    </p:cNvPr>
          <p:cNvPicPr>
            <a:picLocks noChangeAspect="1"/>
          </p:cNvPicPr>
          <p:nvPr/>
        </p:nvPicPr>
        <p:blipFill>
          <a:blip r:embed="rId2"/>
          <a:stretch>
            <a:fillRect/>
          </a:stretch>
        </p:blipFill>
        <p:spPr>
          <a:xfrm>
            <a:off x="683657" y="2173248"/>
            <a:ext cx="488275" cy="488275"/>
          </a:xfrm>
          <a:prstGeom prst="rect">
            <a:avLst/>
          </a:prstGeom>
        </p:spPr>
      </p:pic>
      <p:sp>
        <p:nvSpPr>
          <p:cNvPr id="5" name="Text 1"/>
          <p:cNvSpPr/>
          <p:nvPr/>
        </p:nvSpPr>
        <p:spPr>
          <a:xfrm>
            <a:off x="683657" y="2856786"/>
            <a:ext cx="2686050" cy="335756"/>
          </a:xfrm>
          <a:prstGeom prst="rect">
            <a:avLst/>
          </a:prstGeom>
          <a:noFill/>
          <a:ln/>
        </p:spPr>
        <p:txBody>
          <a:bodyPr wrap="none" lIns="0" tIns="0" rIns="0" bIns="0" rtlCol="0" anchor="t"/>
          <a:lstStyle/>
          <a:p>
            <a:pPr algn="l" indent="0" marL="0">
              <a:lnSpc>
                <a:spcPts val="2600"/>
              </a:lnSpc>
              <a:buNone/>
            </a:pPr>
            <a:r>
              <a:rPr lang="en-US" sz="2100" b="1" spc="-42" kern="0" dirty="0">
                <a:solidFill>
                  <a:srgbClr val="272525"/>
                </a:solidFill>
                <a:latin typeface="Petrona Bold" pitchFamily="34" charset="0"/>
                <a:ea typeface="Petrona Bold" pitchFamily="34" charset="-122"/>
                <a:cs typeface="Petrona Bold" pitchFamily="34" charset="-120"/>
              </a:rPr>
              <a:t>LinkedIn</a:t>
            </a:r>
            <a:endParaRPr lang="en-US" sz="2100" dirty="0"/>
          </a:p>
        </p:txBody>
      </p:sp>
      <p:sp>
        <p:nvSpPr>
          <p:cNvPr id="6" name="Text 2"/>
          <p:cNvSpPr/>
          <p:nvPr/>
        </p:nvSpPr>
        <p:spPr>
          <a:xfrm>
            <a:off x="683657" y="3309699"/>
            <a:ext cx="7776686" cy="312539"/>
          </a:xfrm>
          <a:prstGeom prst="rect">
            <a:avLst/>
          </a:prstGeom>
          <a:noFill/>
          <a:ln/>
        </p:spPr>
        <p:txBody>
          <a:bodyPr wrap="none" lIns="0" tIns="0" rIns="0" bIns="0" rtlCol="0" anchor="t"/>
          <a:lstStyle/>
          <a:p>
            <a:pPr algn="l" indent="0" marL="0">
              <a:lnSpc>
                <a:spcPts val="2450"/>
              </a:lnSpc>
              <a:buNone/>
            </a:pPr>
            <a:r>
              <a:rPr lang="en-US" sz="1500" spc="-31" kern="0" dirty="0">
                <a:solidFill>
                  <a:srgbClr val="272525"/>
                </a:solidFill>
                <a:latin typeface="Inter" pitchFamily="34" charset="0"/>
                <a:ea typeface="Inter" pitchFamily="34" charset="-122"/>
                <a:cs typeface="Inter" pitchFamily="34" charset="-120"/>
              </a:rPr>
              <a:t>Xây dựng profile LinkedIn chuyên nghiệp và kết nối rộng rãi.</a:t>
            </a:r>
            <a:endParaRPr lang="en-US" sz="1500" dirty="0"/>
          </a:p>
        </p:txBody>
      </p:sp>
      <p:pic>
        <p:nvPicPr>
          <p:cNvPr id="7" name="Image 2" descr="preencoded.png">    </p:cNvPr>
          <p:cNvPicPr>
            <a:picLocks noChangeAspect="1"/>
          </p:cNvPicPr>
          <p:nvPr/>
        </p:nvPicPr>
        <p:blipFill>
          <a:blip r:embed="rId3"/>
          <a:stretch>
            <a:fillRect/>
          </a:stretch>
        </p:blipFill>
        <p:spPr>
          <a:xfrm>
            <a:off x="683657" y="4208264"/>
            <a:ext cx="488275" cy="488275"/>
          </a:xfrm>
          <a:prstGeom prst="rect">
            <a:avLst/>
          </a:prstGeom>
        </p:spPr>
      </p:pic>
      <p:sp>
        <p:nvSpPr>
          <p:cNvPr id="8" name="Text 3"/>
          <p:cNvSpPr/>
          <p:nvPr/>
        </p:nvSpPr>
        <p:spPr>
          <a:xfrm>
            <a:off x="683657" y="4891802"/>
            <a:ext cx="2686050" cy="335756"/>
          </a:xfrm>
          <a:prstGeom prst="rect">
            <a:avLst/>
          </a:prstGeom>
          <a:noFill/>
          <a:ln/>
        </p:spPr>
        <p:txBody>
          <a:bodyPr wrap="none" lIns="0" tIns="0" rIns="0" bIns="0" rtlCol="0" anchor="t"/>
          <a:lstStyle/>
          <a:p>
            <a:pPr algn="l" indent="0" marL="0">
              <a:lnSpc>
                <a:spcPts val="2600"/>
              </a:lnSpc>
              <a:buNone/>
            </a:pPr>
            <a:r>
              <a:rPr lang="en-US" sz="2100" b="1" spc="-42" kern="0" dirty="0">
                <a:solidFill>
                  <a:srgbClr val="272525"/>
                </a:solidFill>
                <a:latin typeface="Petrona Bold" pitchFamily="34" charset="0"/>
                <a:ea typeface="Petrona Bold" pitchFamily="34" charset="-122"/>
                <a:cs typeface="Petrona Bold" pitchFamily="34" charset="-120"/>
              </a:rPr>
              <a:t>Meetup IT</a:t>
            </a:r>
            <a:endParaRPr lang="en-US" sz="2100" dirty="0"/>
          </a:p>
        </p:txBody>
      </p:sp>
      <p:sp>
        <p:nvSpPr>
          <p:cNvPr id="9" name="Text 4"/>
          <p:cNvSpPr/>
          <p:nvPr/>
        </p:nvSpPr>
        <p:spPr>
          <a:xfrm>
            <a:off x="683657" y="5344716"/>
            <a:ext cx="7776686" cy="312539"/>
          </a:xfrm>
          <a:prstGeom prst="rect">
            <a:avLst/>
          </a:prstGeom>
          <a:noFill/>
          <a:ln/>
        </p:spPr>
        <p:txBody>
          <a:bodyPr wrap="none" lIns="0" tIns="0" rIns="0" bIns="0" rtlCol="0" anchor="t"/>
          <a:lstStyle/>
          <a:p>
            <a:pPr algn="l" indent="0" marL="0">
              <a:lnSpc>
                <a:spcPts val="2450"/>
              </a:lnSpc>
              <a:buNone/>
            </a:pPr>
            <a:r>
              <a:rPr lang="en-US" sz="1500" spc="-31" kern="0" dirty="0">
                <a:solidFill>
                  <a:srgbClr val="272525"/>
                </a:solidFill>
                <a:latin typeface="Inter" pitchFamily="34" charset="0"/>
                <a:ea typeface="Inter" pitchFamily="34" charset="-122"/>
                <a:cs typeface="Inter" pitchFamily="34" charset="-120"/>
              </a:rPr>
              <a:t>Tham gia các buổi gặp gỡ IT để giao lưu trực tiếp.</a:t>
            </a:r>
            <a:endParaRPr lang="en-US" sz="1500" dirty="0"/>
          </a:p>
        </p:txBody>
      </p:sp>
      <p:pic>
        <p:nvPicPr>
          <p:cNvPr id="10" name="Image 3" descr="preencoded.png">    </p:cNvPr>
          <p:cNvPicPr>
            <a:picLocks noChangeAspect="1"/>
          </p:cNvPicPr>
          <p:nvPr/>
        </p:nvPicPr>
        <p:blipFill>
          <a:blip r:embed="rId4"/>
          <a:stretch>
            <a:fillRect/>
          </a:stretch>
        </p:blipFill>
        <p:spPr>
          <a:xfrm>
            <a:off x="683657" y="6243280"/>
            <a:ext cx="488275" cy="488275"/>
          </a:xfrm>
          <a:prstGeom prst="rect">
            <a:avLst/>
          </a:prstGeom>
        </p:spPr>
      </p:pic>
      <p:sp>
        <p:nvSpPr>
          <p:cNvPr id="11" name="Text 5"/>
          <p:cNvSpPr/>
          <p:nvPr/>
        </p:nvSpPr>
        <p:spPr>
          <a:xfrm>
            <a:off x="683657" y="6926818"/>
            <a:ext cx="2686050" cy="335756"/>
          </a:xfrm>
          <a:prstGeom prst="rect">
            <a:avLst/>
          </a:prstGeom>
          <a:noFill/>
          <a:ln/>
        </p:spPr>
        <p:txBody>
          <a:bodyPr wrap="none" lIns="0" tIns="0" rIns="0" bIns="0" rtlCol="0" anchor="t"/>
          <a:lstStyle/>
          <a:p>
            <a:pPr algn="l" indent="0" marL="0">
              <a:lnSpc>
                <a:spcPts val="2600"/>
              </a:lnSpc>
              <a:buNone/>
            </a:pPr>
            <a:r>
              <a:rPr lang="en-US" sz="2100" b="1" spc="-42" kern="0" dirty="0">
                <a:solidFill>
                  <a:srgbClr val="272525"/>
                </a:solidFill>
                <a:latin typeface="Petrona Bold" pitchFamily="34" charset="0"/>
                <a:ea typeface="Petrona Bold" pitchFamily="34" charset="-122"/>
                <a:cs typeface="Petrona Bold" pitchFamily="34" charset="-120"/>
              </a:rPr>
              <a:t>GitHub</a:t>
            </a:r>
            <a:endParaRPr lang="en-US" sz="2100" dirty="0"/>
          </a:p>
        </p:txBody>
      </p:sp>
      <p:sp>
        <p:nvSpPr>
          <p:cNvPr id="12" name="Text 6"/>
          <p:cNvSpPr/>
          <p:nvPr/>
        </p:nvSpPr>
        <p:spPr>
          <a:xfrm>
            <a:off x="683657" y="7379732"/>
            <a:ext cx="7776686" cy="312539"/>
          </a:xfrm>
          <a:prstGeom prst="rect">
            <a:avLst/>
          </a:prstGeom>
          <a:noFill/>
          <a:ln/>
        </p:spPr>
        <p:txBody>
          <a:bodyPr wrap="none" lIns="0" tIns="0" rIns="0" bIns="0" rtlCol="0" anchor="t"/>
          <a:lstStyle/>
          <a:p>
            <a:pPr algn="l" indent="0" marL="0">
              <a:lnSpc>
                <a:spcPts val="2450"/>
              </a:lnSpc>
              <a:buNone/>
            </a:pPr>
            <a:r>
              <a:rPr lang="en-US" sz="1500" spc="-31" kern="0" dirty="0">
                <a:solidFill>
                  <a:srgbClr val="272525"/>
                </a:solidFill>
                <a:latin typeface="Inter" pitchFamily="34" charset="0"/>
                <a:ea typeface="Inter" pitchFamily="34" charset="-122"/>
                <a:cs typeface="Inter" pitchFamily="34" charset="-120"/>
              </a:rPr>
              <a:t>Đóng góp vào các dự án mã nguồn mở trên GitHub.</a:t>
            </a:r>
            <a:endParaRPr lang="en-US" sz="15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2100"/>
          </a:xfrm>
          <a:prstGeom prst="rect">
            <a:avLst/>
          </a:prstGeom>
        </p:spPr>
      </p:pic>
      <p:sp>
        <p:nvSpPr>
          <p:cNvPr id="3" name="Text 0"/>
          <p:cNvSpPr/>
          <p:nvPr/>
        </p:nvSpPr>
        <p:spPr>
          <a:xfrm>
            <a:off x="678894" y="533400"/>
            <a:ext cx="6934795" cy="666869"/>
          </a:xfrm>
          <a:prstGeom prst="rect">
            <a:avLst/>
          </a:prstGeom>
          <a:noFill/>
          <a:ln/>
        </p:spPr>
        <p:txBody>
          <a:bodyPr wrap="none" lIns="0" tIns="0" rIns="0" bIns="0" rtlCol="0" anchor="t"/>
          <a:lstStyle/>
          <a:p>
            <a:pPr indent="0" marL="0">
              <a:lnSpc>
                <a:spcPts val="5250"/>
              </a:lnSpc>
              <a:buNone/>
            </a:pPr>
            <a:r>
              <a:rPr lang="en-US" sz="4200" b="1" spc="-84" kern="0" dirty="0">
                <a:solidFill>
                  <a:srgbClr val="F95F88"/>
                </a:solidFill>
                <a:latin typeface="Petrona Bold" pitchFamily="34" charset="0"/>
                <a:ea typeface="Petrona Bold" pitchFamily="34" charset="-122"/>
                <a:cs typeface="Petrona Bold" pitchFamily="34" charset="-120"/>
              </a:rPr>
              <a:t>Tìm Kiếm Cơ Hội Việc Làm IT</a:t>
            </a:r>
            <a:endParaRPr lang="en-US" sz="4200" dirty="0"/>
          </a:p>
        </p:txBody>
      </p:sp>
      <p:pic>
        <p:nvPicPr>
          <p:cNvPr id="4" name="Image 1" descr="preencoded.png">    </p:cNvPr>
          <p:cNvPicPr>
            <a:picLocks noChangeAspect="1"/>
          </p:cNvPicPr>
          <p:nvPr/>
        </p:nvPicPr>
        <p:blipFill>
          <a:blip r:embed="rId2"/>
          <a:stretch>
            <a:fillRect/>
          </a:stretch>
        </p:blipFill>
        <p:spPr>
          <a:xfrm>
            <a:off x="678894" y="1491258"/>
            <a:ext cx="969883" cy="1551861"/>
          </a:xfrm>
          <a:prstGeom prst="rect">
            <a:avLst/>
          </a:prstGeom>
        </p:spPr>
      </p:pic>
      <p:sp>
        <p:nvSpPr>
          <p:cNvPr id="5" name="Text 1"/>
          <p:cNvSpPr/>
          <p:nvPr/>
        </p:nvSpPr>
        <p:spPr>
          <a:xfrm>
            <a:off x="1939766" y="1685211"/>
            <a:ext cx="2667357" cy="333375"/>
          </a:xfrm>
          <a:prstGeom prst="rect">
            <a:avLst/>
          </a:prstGeom>
          <a:noFill/>
          <a:ln/>
        </p:spPr>
        <p:txBody>
          <a:bodyPr wrap="none" lIns="0" tIns="0" rIns="0" bIns="0" rtlCol="0" anchor="t"/>
          <a:lstStyle/>
          <a:p>
            <a:pPr algn="l" indent="0" marL="0">
              <a:lnSpc>
                <a:spcPts val="2600"/>
              </a:lnSpc>
              <a:buNone/>
            </a:pPr>
            <a:r>
              <a:rPr lang="en-US" sz="2100" b="1" spc="-42" kern="0" dirty="0">
                <a:solidFill>
                  <a:srgbClr val="272525"/>
                </a:solidFill>
                <a:latin typeface="Petrona Bold" pitchFamily="34" charset="0"/>
                <a:ea typeface="Petrona Bold" pitchFamily="34" charset="-122"/>
                <a:cs typeface="Petrona Bold" pitchFamily="34" charset="-120"/>
              </a:rPr>
              <a:t>Trang tuyển dụng</a:t>
            </a:r>
            <a:endParaRPr lang="en-US" sz="2100" dirty="0"/>
          </a:p>
        </p:txBody>
      </p:sp>
      <p:sp>
        <p:nvSpPr>
          <p:cNvPr id="6" name="Text 2"/>
          <p:cNvSpPr/>
          <p:nvPr/>
        </p:nvSpPr>
        <p:spPr>
          <a:xfrm>
            <a:off x="1939766" y="2134910"/>
            <a:ext cx="6525339" cy="310277"/>
          </a:xfrm>
          <a:prstGeom prst="rect">
            <a:avLst/>
          </a:prstGeom>
          <a:noFill/>
          <a:ln/>
        </p:spPr>
        <p:txBody>
          <a:bodyPr wrap="none" lIns="0" tIns="0" rIns="0" bIns="0" rtlCol="0" anchor="t"/>
          <a:lstStyle/>
          <a:p>
            <a:pPr algn="l" indent="0" marL="0">
              <a:lnSpc>
                <a:spcPts val="2400"/>
              </a:lnSpc>
              <a:buNone/>
            </a:pPr>
            <a:r>
              <a:rPr lang="en-US" sz="1500" spc="-31" kern="0" dirty="0">
                <a:solidFill>
                  <a:srgbClr val="272525"/>
                </a:solidFill>
                <a:latin typeface="Inter" pitchFamily="34" charset="0"/>
                <a:ea typeface="Inter" pitchFamily="34" charset="-122"/>
                <a:cs typeface="Inter" pitchFamily="34" charset="-120"/>
              </a:rPr>
              <a:t>Sử dụng các trang web tuyển dụng IT uy tín.</a:t>
            </a:r>
            <a:endParaRPr lang="en-US" sz="1500" dirty="0"/>
          </a:p>
        </p:txBody>
      </p:sp>
      <p:pic>
        <p:nvPicPr>
          <p:cNvPr id="7" name="Image 2" descr="preencoded.png">    </p:cNvPr>
          <p:cNvPicPr>
            <a:picLocks noChangeAspect="1"/>
          </p:cNvPicPr>
          <p:nvPr/>
        </p:nvPicPr>
        <p:blipFill>
          <a:blip r:embed="rId3"/>
          <a:stretch>
            <a:fillRect/>
          </a:stretch>
        </p:blipFill>
        <p:spPr>
          <a:xfrm>
            <a:off x="678894" y="3043118"/>
            <a:ext cx="969883" cy="1551861"/>
          </a:xfrm>
          <a:prstGeom prst="rect">
            <a:avLst/>
          </a:prstGeom>
        </p:spPr>
      </p:pic>
      <p:sp>
        <p:nvSpPr>
          <p:cNvPr id="8" name="Text 3"/>
          <p:cNvSpPr/>
          <p:nvPr/>
        </p:nvSpPr>
        <p:spPr>
          <a:xfrm>
            <a:off x="1939766" y="3237071"/>
            <a:ext cx="2667357" cy="333375"/>
          </a:xfrm>
          <a:prstGeom prst="rect">
            <a:avLst/>
          </a:prstGeom>
          <a:noFill/>
          <a:ln/>
        </p:spPr>
        <p:txBody>
          <a:bodyPr wrap="none" lIns="0" tIns="0" rIns="0" bIns="0" rtlCol="0" anchor="t"/>
          <a:lstStyle/>
          <a:p>
            <a:pPr algn="l" indent="0" marL="0">
              <a:lnSpc>
                <a:spcPts val="2600"/>
              </a:lnSpc>
              <a:buNone/>
            </a:pPr>
            <a:r>
              <a:rPr lang="en-US" sz="2100" b="1" spc="-42" kern="0" dirty="0">
                <a:solidFill>
                  <a:srgbClr val="272525"/>
                </a:solidFill>
                <a:latin typeface="Petrona Bold" pitchFamily="34" charset="0"/>
                <a:ea typeface="Petrona Bold" pitchFamily="34" charset="-122"/>
                <a:cs typeface="Petrona Bold" pitchFamily="34" charset="-120"/>
              </a:rPr>
              <a:t>Công ty mục tiêu</a:t>
            </a:r>
            <a:endParaRPr lang="en-US" sz="2100" dirty="0"/>
          </a:p>
        </p:txBody>
      </p:sp>
      <p:sp>
        <p:nvSpPr>
          <p:cNvPr id="9" name="Text 4"/>
          <p:cNvSpPr/>
          <p:nvPr/>
        </p:nvSpPr>
        <p:spPr>
          <a:xfrm>
            <a:off x="1939766" y="3686770"/>
            <a:ext cx="6525339" cy="310277"/>
          </a:xfrm>
          <a:prstGeom prst="rect">
            <a:avLst/>
          </a:prstGeom>
          <a:noFill/>
          <a:ln/>
        </p:spPr>
        <p:txBody>
          <a:bodyPr wrap="none" lIns="0" tIns="0" rIns="0" bIns="0" rtlCol="0" anchor="t"/>
          <a:lstStyle/>
          <a:p>
            <a:pPr algn="l" indent="0" marL="0">
              <a:lnSpc>
                <a:spcPts val="2400"/>
              </a:lnSpc>
              <a:buNone/>
            </a:pPr>
            <a:r>
              <a:rPr lang="en-US" sz="1500" spc="-31" kern="0" dirty="0">
                <a:solidFill>
                  <a:srgbClr val="272525"/>
                </a:solidFill>
                <a:latin typeface="Inter" pitchFamily="34" charset="0"/>
                <a:ea typeface="Inter" pitchFamily="34" charset="-122"/>
                <a:cs typeface="Inter" pitchFamily="34" charset="-120"/>
              </a:rPr>
              <a:t>Lập danh sách công ty IT bạn muốn làm việc.</a:t>
            </a:r>
            <a:endParaRPr lang="en-US" sz="1500" dirty="0"/>
          </a:p>
        </p:txBody>
      </p:sp>
      <p:pic>
        <p:nvPicPr>
          <p:cNvPr id="10" name="Image 3" descr="preencoded.png">    </p:cNvPr>
          <p:cNvPicPr>
            <a:picLocks noChangeAspect="1"/>
          </p:cNvPicPr>
          <p:nvPr/>
        </p:nvPicPr>
        <p:blipFill>
          <a:blip r:embed="rId4"/>
          <a:stretch>
            <a:fillRect/>
          </a:stretch>
        </p:blipFill>
        <p:spPr>
          <a:xfrm>
            <a:off x="678894" y="4594979"/>
            <a:ext cx="969883" cy="1551861"/>
          </a:xfrm>
          <a:prstGeom prst="rect">
            <a:avLst/>
          </a:prstGeom>
        </p:spPr>
      </p:pic>
      <p:sp>
        <p:nvSpPr>
          <p:cNvPr id="11" name="Text 5"/>
          <p:cNvSpPr/>
          <p:nvPr/>
        </p:nvSpPr>
        <p:spPr>
          <a:xfrm>
            <a:off x="1939766" y="4788932"/>
            <a:ext cx="2667357" cy="333375"/>
          </a:xfrm>
          <a:prstGeom prst="rect">
            <a:avLst/>
          </a:prstGeom>
          <a:noFill/>
          <a:ln/>
        </p:spPr>
        <p:txBody>
          <a:bodyPr wrap="none" lIns="0" tIns="0" rIns="0" bIns="0" rtlCol="0" anchor="t"/>
          <a:lstStyle/>
          <a:p>
            <a:pPr algn="l" indent="0" marL="0">
              <a:lnSpc>
                <a:spcPts val="2600"/>
              </a:lnSpc>
              <a:buNone/>
            </a:pPr>
            <a:r>
              <a:rPr lang="en-US" sz="2100" b="1" spc="-42" kern="0" dirty="0">
                <a:solidFill>
                  <a:srgbClr val="272525"/>
                </a:solidFill>
                <a:latin typeface="Petrona Bold" pitchFamily="34" charset="0"/>
                <a:ea typeface="Petrona Bold" pitchFamily="34" charset="-122"/>
                <a:cs typeface="Petrona Bold" pitchFamily="34" charset="-120"/>
              </a:rPr>
              <a:t>Mạng xã hội</a:t>
            </a:r>
            <a:endParaRPr lang="en-US" sz="2100" dirty="0"/>
          </a:p>
        </p:txBody>
      </p:sp>
      <p:sp>
        <p:nvSpPr>
          <p:cNvPr id="12" name="Text 6"/>
          <p:cNvSpPr/>
          <p:nvPr/>
        </p:nvSpPr>
        <p:spPr>
          <a:xfrm>
            <a:off x="1939766" y="5238631"/>
            <a:ext cx="6525339" cy="310277"/>
          </a:xfrm>
          <a:prstGeom prst="rect">
            <a:avLst/>
          </a:prstGeom>
          <a:noFill/>
          <a:ln/>
        </p:spPr>
        <p:txBody>
          <a:bodyPr wrap="none" lIns="0" tIns="0" rIns="0" bIns="0" rtlCol="0" anchor="t"/>
          <a:lstStyle/>
          <a:p>
            <a:pPr algn="l" indent="0" marL="0">
              <a:lnSpc>
                <a:spcPts val="2400"/>
              </a:lnSpc>
              <a:buNone/>
            </a:pPr>
            <a:r>
              <a:rPr lang="en-US" sz="1500" spc="-31" kern="0" dirty="0">
                <a:solidFill>
                  <a:srgbClr val="272525"/>
                </a:solidFill>
                <a:latin typeface="Inter" pitchFamily="34" charset="0"/>
                <a:ea typeface="Inter" pitchFamily="34" charset="-122"/>
                <a:cs typeface="Inter" pitchFamily="34" charset="-120"/>
              </a:rPr>
              <a:t>Theo dõi các công ty IT trên mạng xã hội.</a:t>
            </a:r>
            <a:endParaRPr lang="en-US" sz="1500" dirty="0"/>
          </a:p>
        </p:txBody>
      </p:sp>
      <p:pic>
        <p:nvPicPr>
          <p:cNvPr id="13" name="Image 4" descr="preencoded.png">    </p:cNvPr>
          <p:cNvPicPr>
            <a:picLocks noChangeAspect="1"/>
          </p:cNvPicPr>
          <p:nvPr/>
        </p:nvPicPr>
        <p:blipFill>
          <a:blip r:embed="rId5"/>
          <a:stretch>
            <a:fillRect/>
          </a:stretch>
        </p:blipFill>
        <p:spPr>
          <a:xfrm>
            <a:off x="678894" y="6146840"/>
            <a:ext cx="969883" cy="1551861"/>
          </a:xfrm>
          <a:prstGeom prst="rect">
            <a:avLst/>
          </a:prstGeom>
        </p:spPr>
      </p:pic>
      <p:sp>
        <p:nvSpPr>
          <p:cNvPr id="14" name="Text 7"/>
          <p:cNvSpPr/>
          <p:nvPr/>
        </p:nvSpPr>
        <p:spPr>
          <a:xfrm>
            <a:off x="1939766" y="6340793"/>
            <a:ext cx="2667357" cy="333375"/>
          </a:xfrm>
          <a:prstGeom prst="rect">
            <a:avLst/>
          </a:prstGeom>
          <a:noFill/>
          <a:ln/>
        </p:spPr>
        <p:txBody>
          <a:bodyPr wrap="none" lIns="0" tIns="0" rIns="0" bIns="0" rtlCol="0" anchor="t"/>
          <a:lstStyle/>
          <a:p>
            <a:pPr algn="l" indent="0" marL="0">
              <a:lnSpc>
                <a:spcPts val="2600"/>
              </a:lnSpc>
              <a:buNone/>
            </a:pPr>
            <a:r>
              <a:rPr lang="en-US" sz="2100" b="1" spc="-42" kern="0" dirty="0">
                <a:solidFill>
                  <a:srgbClr val="272525"/>
                </a:solidFill>
                <a:latin typeface="Petrona Bold" pitchFamily="34" charset="0"/>
                <a:ea typeface="Petrona Bold" pitchFamily="34" charset="-122"/>
                <a:cs typeface="Petrona Bold" pitchFamily="34" charset="-120"/>
              </a:rPr>
              <a:t>Giới thiệu nội bộ</a:t>
            </a:r>
            <a:endParaRPr lang="en-US" sz="2100" dirty="0"/>
          </a:p>
        </p:txBody>
      </p:sp>
      <p:sp>
        <p:nvSpPr>
          <p:cNvPr id="15" name="Text 8"/>
          <p:cNvSpPr/>
          <p:nvPr/>
        </p:nvSpPr>
        <p:spPr>
          <a:xfrm>
            <a:off x="1939766" y="6790492"/>
            <a:ext cx="6525339" cy="310277"/>
          </a:xfrm>
          <a:prstGeom prst="rect">
            <a:avLst/>
          </a:prstGeom>
          <a:noFill/>
          <a:ln/>
        </p:spPr>
        <p:txBody>
          <a:bodyPr wrap="none" lIns="0" tIns="0" rIns="0" bIns="0" rtlCol="0" anchor="t"/>
          <a:lstStyle/>
          <a:p>
            <a:pPr algn="l" indent="0" marL="0">
              <a:lnSpc>
                <a:spcPts val="2400"/>
              </a:lnSpc>
              <a:buNone/>
            </a:pPr>
            <a:r>
              <a:rPr lang="en-US" sz="1500" spc="-31" kern="0" dirty="0">
                <a:solidFill>
                  <a:srgbClr val="272525"/>
                </a:solidFill>
                <a:latin typeface="Inter" pitchFamily="34" charset="0"/>
                <a:ea typeface="Inter" pitchFamily="34" charset="-122"/>
                <a:cs typeface="Inter" pitchFamily="34" charset="-120"/>
              </a:rPr>
              <a:t>Tận dụng mạng lưới quan hệ để được giới thiệu việc.</a:t>
            </a:r>
            <a:endParaRPr lang="en-US"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135975"/>
            <a:ext cx="7556421" cy="1559243"/>
          </a:xfrm>
          <a:prstGeom prst="rect">
            <a:avLst/>
          </a:prstGeom>
          <a:noFill/>
          <a:ln/>
        </p:spPr>
        <p:txBody>
          <a:bodyPr wrap="square" lIns="0" tIns="0" rIns="0" bIns="0" rtlCol="0" anchor="t"/>
          <a:lstStyle/>
          <a:p>
            <a:pPr indent="0" marL="0">
              <a:lnSpc>
                <a:spcPts val="6100"/>
              </a:lnSpc>
              <a:buNone/>
            </a:pPr>
            <a:r>
              <a:rPr lang="en-US" sz="4900" b="1" spc="-98" kern="0" dirty="0">
                <a:solidFill>
                  <a:srgbClr val="F95F88"/>
                </a:solidFill>
                <a:latin typeface="Petrona Bold" pitchFamily="34" charset="0"/>
                <a:ea typeface="Petrona Bold" pitchFamily="34" charset="-122"/>
                <a:cs typeface="Petrona Bold" pitchFamily="34" charset="-120"/>
              </a:rPr>
              <a:t>Tối Ưu Hóa LinkedIn Cho IT</a:t>
            </a:r>
            <a:endParaRPr lang="en-US" sz="4900" dirty="0"/>
          </a:p>
        </p:txBody>
      </p:sp>
      <p:sp>
        <p:nvSpPr>
          <p:cNvPr id="4" name="Shape 1"/>
          <p:cNvSpPr/>
          <p:nvPr/>
        </p:nvSpPr>
        <p:spPr>
          <a:xfrm>
            <a:off x="793790" y="3035379"/>
            <a:ext cx="3664863" cy="2110621"/>
          </a:xfrm>
          <a:prstGeom prst="roundRect">
            <a:avLst>
              <a:gd name="adj" fmla="val 4514"/>
            </a:avLst>
          </a:prstGeom>
          <a:solidFill>
            <a:srgbClr val="E0D7F4"/>
          </a:solidFill>
          <a:ln w="7620">
            <a:solidFill>
              <a:srgbClr val="C6BDDA"/>
            </a:solidFill>
            <a:prstDash val="solid"/>
          </a:ln>
        </p:spPr>
      </p:sp>
      <p:sp>
        <p:nvSpPr>
          <p:cNvPr id="5" name="Text 2"/>
          <p:cNvSpPr/>
          <p:nvPr/>
        </p:nvSpPr>
        <p:spPr>
          <a:xfrm>
            <a:off x="1028224" y="3269813"/>
            <a:ext cx="3195995" cy="779859"/>
          </a:xfrm>
          <a:prstGeom prst="rect">
            <a:avLst/>
          </a:prstGeom>
          <a:noFill/>
          <a:ln/>
        </p:spPr>
        <p:txBody>
          <a:bodyPr wrap="squar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Ảnh đại diện chuyên nghiệp</a:t>
            </a:r>
            <a:endParaRPr lang="en-US" sz="2450" dirty="0"/>
          </a:p>
        </p:txBody>
      </p:sp>
      <p:sp>
        <p:nvSpPr>
          <p:cNvPr id="6" name="Text 3"/>
          <p:cNvSpPr/>
          <p:nvPr/>
        </p:nvSpPr>
        <p:spPr>
          <a:xfrm>
            <a:off x="1028224" y="4185761"/>
            <a:ext cx="3195995"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Sử dụng ảnh đại diện chuyên nghiệp, phù hợp với ngành IT.</a:t>
            </a:r>
            <a:endParaRPr lang="en-US" sz="1750" dirty="0"/>
          </a:p>
        </p:txBody>
      </p:sp>
      <p:sp>
        <p:nvSpPr>
          <p:cNvPr id="7" name="Shape 4"/>
          <p:cNvSpPr/>
          <p:nvPr/>
        </p:nvSpPr>
        <p:spPr>
          <a:xfrm>
            <a:off x="4685467" y="3035379"/>
            <a:ext cx="3664863" cy="2110621"/>
          </a:xfrm>
          <a:prstGeom prst="roundRect">
            <a:avLst>
              <a:gd name="adj" fmla="val 4514"/>
            </a:avLst>
          </a:prstGeom>
          <a:solidFill>
            <a:srgbClr val="E0D7F4"/>
          </a:solidFill>
          <a:ln w="7620">
            <a:solidFill>
              <a:srgbClr val="C6BDDA"/>
            </a:solidFill>
            <a:prstDash val="solid"/>
          </a:ln>
        </p:spPr>
      </p:sp>
      <p:sp>
        <p:nvSpPr>
          <p:cNvPr id="8" name="Text 5"/>
          <p:cNvSpPr/>
          <p:nvPr/>
        </p:nvSpPr>
        <p:spPr>
          <a:xfrm>
            <a:off x="4919901" y="3269813"/>
            <a:ext cx="3118842" cy="389930"/>
          </a:xfrm>
          <a:prstGeom prst="rect">
            <a:avLst/>
          </a:prstGeom>
          <a:noFill/>
          <a:ln/>
        </p:spPr>
        <p:txBody>
          <a:bodyPr wrap="non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Tiêu đề ấn tượng</a:t>
            </a:r>
            <a:endParaRPr lang="en-US" sz="2450" dirty="0"/>
          </a:p>
        </p:txBody>
      </p:sp>
      <p:sp>
        <p:nvSpPr>
          <p:cNvPr id="9" name="Text 6"/>
          <p:cNvSpPr/>
          <p:nvPr/>
        </p:nvSpPr>
        <p:spPr>
          <a:xfrm>
            <a:off x="4919901" y="3795832"/>
            <a:ext cx="3195995"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Viết tiêu đề nổi bật với từ khóa IT quan trọng.</a:t>
            </a:r>
            <a:endParaRPr lang="en-US" sz="1750" dirty="0"/>
          </a:p>
        </p:txBody>
      </p:sp>
      <p:sp>
        <p:nvSpPr>
          <p:cNvPr id="10" name="Shape 7"/>
          <p:cNvSpPr/>
          <p:nvPr/>
        </p:nvSpPr>
        <p:spPr>
          <a:xfrm>
            <a:off x="793790" y="5372814"/>
            <a:ext cx="3664863" cy="1720691"/>
          </a:xfrm>
          <a:prstGeom prst="roundRect">
            <a:avLst>
              <a:gd name="adj" fmla="val 5537"/>
            </a:avLst>
          </a:prstGeom>
          <a:solidFill>
            <a:srgbClr val="E0D7F4"/>
          </a:solidFill>
          <a:ln w="7620">
            <a:solidFill>
              <a:srgbClr val="C6BDDA"/>
            </a:solidFill>
            <a:prstDash val="solid"/>
          </a:ln>
        </p:spPr>
      </p:sp>
      <p:sp>
        <p:nvSpPr>
          <p:cNvPr id="11" name="Text 8"/>
          <p:cNvSpPr/>
          <p:nvPr/>
        </p:nvSpPr>
        <p:spPr>
          <a:xfrm>
            <a:off x="1028224" y="5607248"/>
            <a:ext cx="3142297" cy="389930"/>
          </a:xfrm>
          <a:prstGeom prst="rect">
            <a:avLst/>
          </a:prstGeom>
          <a:noFill/>
          <a:ln/>
        </p:spPr>
        <p:txBody>
          <a:bodyPr wrap="non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Kỹ năng được xác nhận</a:t>
            </a:r>
            <a:endParaRPr lang="en-US" sz="2450" dirty="0"/>
          </a:p>
        </p:txBody>
      </p:sp>
      <p:sp>
        <p:nvSpPr>
          <p:cNvPr id="12" name="Text 9"/>
          <p:cNvSpPr/>
          <p:nvPr/>
        </p:nvSpPr>
        <p:spPr>
          <a:xfrm>
            <a:off x="1028224" y="6133267"/>
            <a:ext cx="3195995"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Yêu cầu đồng nghiệp xác nhận kỹ năng IT của bạn.</a:t>
            </a:r>
            <a:endParaRPr lang="en-US" sz="1750" dirty="0"/>
          </a:p>
        </p:txBody>
      </p:sp>
      <p:sp>
        <p:nvSpPr>
          <p:cNvPr id="13" name="Shape 10"/>
          <p:cNvSpPr/>
          <p:nvPr/>
        </p:nvSpPr>
        <p:spPr>
          <a:xfrm>
            <a:off x="4685467" y="5372814"/>
            <a:ext cx="3664863" cy="1720691"/>
          </a:xfrm>
          <a:prstGeom prst="roundRect">
            <a:avLst>
              <a:gd name="adj" fmla="val 5537"/>
            </a:avLst>
          </a:prstGeom>
          <a:solidFill>
            <a:srgbClr val="E0D7F4"/>
          </a:solidFill>
          <a:ln w="7620">
            <a:solidFill>
              <a:srgbClr val="C6BDDA"/>
            </a:solidFill>
            <a:prstDash val="solid"/>
          </a:ln>
        </p:spPr>
      </p:sp>
      <p:sp>
        <p:nvSpPr>
          <p:cNvPr id="14" name="Text 11"/>
          <p:cNvSpPr/>
          <p:nvPr/>
        </p:nvSpPr>
        <p:spPr>
          <a:xfrm>
            <a:off x="4919901" y="5607248"/>
            <a:ext cx="3118842" cy="389930"/>
          </a:xfrm>
          <a:prstGeom prst="rect">
            <a:avLst/>
          </a:prstGeom>
          <a:noFill/>
          <a:ln/>
        </p:spPr>
        <p:txBody>
          <a:bodyPr wrap="non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Bài viết chuyên môn</a:t>
            </a:r>
            <a:endParaRPr lang="en-US" sz="2450" dirty="0"/>
          </a:p>
        </p:txBody>
      </p:sp>
      <p:sp>
        <p:nvSpPr>
          <p:cNvPr id="15" name="Text 12"/>
          <p:cNvSpPr/>
          <p:nvPr/>
        </p:nvSpPr>
        <p:spPr>
          <a:xfrm>
            <a:off x="4919901" y="6133267"/>
            <a:ext cx="3195995"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Chia sẻ bài viết về công nghệ để thể hiện kiến thức.</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62330" y="610791"/>
            <a:ext cx="6381274" cy="762119"/>
          </a:xfrm>
          <a:prstGeom prst="rect">
            <a:avLst/>
          </a:prstGeom>
          <a:noFill/>
          <a:ln/>
        </p:spPr>
        <p:txBody>
          <a:bodyPr wrap="none" lIns="0" tIns="0" rIns="0" bIns="0" rtlCol="0" anchor="t"/>
          <a:lstStyle/>
          <a:p>
            <a:pPr indent="0" marL="0">
              <a:lnSpc>
                <a:spcPts val="6000"/>
              </a:lnSpc>
              <a:buNone/>
            </a:pPr>
            <a:r>
              <a:rPr lang="en-US" sz="4800" b="1" spc="-96" kern="0" dirty="0">
                <a:solidFill>
                  <a:srgbClr val="F95F88"/>
                </a:solidFill>
                <a:latin typeface="Petrona Bold" pitchFamily="34" charset="0"/>
                <a:ea typeface="Petrona Bold" pitchFamily="34" charset="-122"/>
                <a:cs typeface="Petrona Bold" pitchFamily="34" charset="-120"/>
              </a:rPr>
              <a:t>Tham Gia Cộng Đồng IT</a:t>
            </a:r>
            <a:endParaRPr lang="en-US" sz="4800" dirty="0"/>
          </a:p>
        </p:txBody>
      </p:sp>
      <p:sp>
        <p:nvSpPr>
          <p:cNvPr id="4" name="Shape 1"/>
          <p:cNvSpPr/>
          <p:nvPr/>
        </p:nvSpPr>
        <p:spPr>
          <a:xfrm>
            <a:off x="6579632" y="1705451"/>
            <a:ext cx="30480" cy="5913358"/>
          </a:xfrm>
          <a:prstGeom prst="roundRect">
            <a:avLst>
              <a:gd name="adj" fmla="val 305487"/>
            </a:avLst>
          </a:prstGeom>
          <a:solidFill>
            <a:srgbClr val="C6BDDA"/>
          </a:solidFill>
          <a:ln/>
        </p:spPr>
      </p:sp>
      <p:sp>
        <p:nvSpPr>
          <p:cNvPr id="5" name="Shape 2"/>
          <p:cNvSpPr/>
          <p:nvPr/>
        </p:nvSpPr>
        <p:spPr>
          <a:xfrm>
            <a:off x="6813768" y="2188845"/>
            <a:ext cx="775930" cy="30480"/>
          </a:xfrm>
          <a:prstGeom prst="roundRect">
            <a:avLst>
              <a:gd name="adj" fmla="val 305487"/>
            </a:avLst>
          </a:prstGeom>
          <a:solidFill>
            <a:srgbClr val="C6BDDA"/>
          </a:solidFill>
          <a:ln/>
        </p:spPr>
      </p:sp>
      <p:sp>
        <p:nvSpPr>
          <p:cNvPr id="6" name="Shape 3"/>
          <p:cNvSpPr/>
          <p:nvPr/>
        </p:nvSpPr>
        <p:spPr>
          <a:xfrm>
            <a:off x="6345495" y="1954768"/>
            <a:ext cx="498753" cy="498753"/>
          </a:xfrm>
          <a:prstGeom prst="roundRect">
            <a:avLst>
              <a:gd name="adj" fmla="val 18669"/>
            </a:avLst>
          </a:prstGeom>
          <a:solidFill>
            <a:srgbClr val="E0D7F4"/>
          </a:solidFill>
          <a:ln w="7620">
            <a:solidFill>
              <a:srgbClr val="C6BDDA"/>
            </a:solidFill>
            <a:prstDash val="solid"/>
          </a:ln>
        </p:spPr>
      </p:sp>
      <p:sp>
        <p:nvSpPr>
          <p:cNvPr id="7" name="Text 4"/>
          <p:cNvSpPr/>
          <p:nvPr/>
        </p:nvSpPr>
        <p:spPr>
          <a:xfrm>
            <a:off x="6520160" y="2021205"/>
            <a:ext cx="149304" cy="365760"/>
          </a:xfrm>
          <a:prstGeom prst="rect">
            <a:avLst/>
          </a:prstGeom>
          <a:noFill/>
          <a:ln/>
        </p:spPr>
        <p:txBody>
          <a:bodyPr wrap="none" lIns="0" tIns="0" rIns="0" bIns="0" rtlCol="0" anchor="t"/>
          <a:lstStyle/>
          <a:p>
            <a:pPr algn="ctr" indent="0" marL="0">
              <a:lnSpc>
                <a:spcPts val="2850"/>
              </a:lnSpc>
              <a:buNone/>
            </a:pPr>
            <a:r>
              <a:rPr lang="en-US" sz="2850" b="1" spc="-58" kern="0" dirty="0">
                <a:solidFill>
                  <a:srgbClr val="272525"/>
                </a:solidFill>
                <a:latin typeface="Petrona Bold" pitchFamily="34" charset="0"/>
                <a:ea typeface="Petrona Bold" pitchFamily="34" charset="-122"/>
                <a:cs typeface="Petrona Bold" pitchFamily="34" charset="-120"/>
              </a:rPr>
              <a:t>1</a:t>
            </a:r>
            <a:endParaRPr lang="en-US" sz="2850" dirty="0"/>
          </a:p>
        </p:txBody>
      </p:sp>
      <p:sp>
        <p:nvSpPr>
          <p:cNvPr id="8" name="Text 5"/>
          <p:cNvSpPr/>
          <p:nvPr/>
        </p:nvSpPr>
        <p:spPr>
          <a:xfrm>
            <a:off x="7814191" y="1927146"/>
            <a:ext cx="3048238" cy="381000"/>
          </a:xfrm>
          <a:prstGeom prst="rect">
            <a:avLst/>
          </a:prstGeom>
          <a:noFill/>
          <a:ln/>
        </p:spPr>
        <p:txBody>
          <a:bodyPr wrap="none" lIns="0" tIns="0" rIns="0" bIns="0" rtlCol="0" anchor="t"/>
          <a:lstStyle/>
          <a:p>
            <a:pPr algn="l" indent="0" marL="0">
              <a:lnSpc>
                <a:spcPts val="3000"/>
              </a:lnSpc>
              <a:buNone/>
            </a:pPr>
            <a:r>
              <a:rPr lang="en-US" sz="2400" b="1" spc="-48" kern="0" dirty="0">
                <a:solidFill>
                  <a:srgbClr val="272525"/>
                </a:solidFill>
                <a:latin typeface="Petrona Bold" pitchFamily="34" charset="0"/>
                <a:ea typeface="Petrona Bold" pitchFamily="34" charset="-122"/>
                <a:cs typeface="Petrona Bold" pitchFamily="34" charset="-120"/>
              </a:rPr>
              <a:t>Diễn đàn IT</a:t>
            </a:r>
            <a:endParaRPr lang="en-US" sz="2400" dirty="0"/>
          </a:p>
        </p:txBody>
      </p:sp>
      <p:sp>
        <p:nvSpPr>
          <p:cNvPr id="9" name="Text 6"/>
          <p:cNvSpPr/>
          <p:nvPr/>
        </p:nvSpPr>
        <p:spPr>
          <a:xfrm>
            <a:off x="7814191" y="2441138"/>
            <a:ext cx="6040279" cy="354687"/>
          </a:xfrm>
          <a:prstGeom prst="rect">
            <a:avLst/>
          </a:prstGeom>
          <a:noFill/>
          <a:ln/>
        </p:spPr>
        <p:txBody>
          <a:bodyPr wrap="none" lIns="0" tIns="0" rIns="0" bIns="0" rtlCol="0" anchor="t"/>
          <a:lstStyle/>
          <a:p>
            <a:pPr algn="l" indent="0" marL="0">
              <a:lnSpc>
                <a:spcPts val="2750"/>
              </a:lnSpc>
              <a:buNone/>
            </a:pPr>
            <a:r>
              <a:rPr lang="en-US" sz="1700" spc="-35" kern="0" dirty="0">
                <a:solidFill>
                  <a:srgbClr val="272525"/>
                </a:solidFill>
                <a:latin typeface="Inter" pitchFamily="34" charset="0"/>
                <a:ea typeface="Inter" pitchFamily="34" charset="-122"/>
                <a:cs typeface="Inter" pitchFamily="34" charset="-120"/>
              </a:rPr>
              <a:t>Tham gia các diễn đàn IT để trao đổi kiến thức.</a:t>
            </a:r>
            <a:endParaRPr lang="en-US" sz="1700" dirty="0"/>
          </a:p>
        </p:txBody>
      </p:sp>
      <p:sp>
        <p:nvSpPr>
          <p:cNvPr id="10" name="Shape 7"/>
          <p:cNvSpPr/>
          <p:nvPr/>
        </p:nvSpPr>
        <p:spPr>
          <a:xfrm>
            <a:off x="6813768" y="3722608"/>
            <a:ext cx="775930" cy="30480"/>
          </a:xfrm>
          <a:prstGeom prst="roundRect">
            <a:avLst>
              <a:gd name="adj" fmla="val 305487"/>
            </a:avLst>
          </a:prstGeom>
          <a:solidFill>
            <a:srgbClr val="C6BDDA"/>
          </a:solidFill>
          <a:ln/>
        </p:spPr>
      </p:sp>
      <p:sp>
        <p:nvSpPr>
          <p:cNvPr id="11" name="Shape 8"/>
          <p:cNvSpPr/>
          <p:nvPr/>
        </p:nvSpPr>
        <p:spPr>
          <a:xfrm>
            <a:off x="6345495" y="3488531"/>
            <a:ext cx="498753" cy="498753"/>
          </a:xfrm>
          <a:prstGeom prst="roundRect">
            <a:avLst>
              <a:gd name="adj" fmla="val 18669"/>
            </a:avLst>
          </a:prstGeom>
          <a:solidFill>
            <a:srgbClr val="E0D7F4"/>
          </a:solidFill>
          <a:ln w="7620">
            <a:solidFill>
              <a:srgbClr val="C6BDDA"/>
            </a:solidFill>
            <a:prstDash val="solid"/>
          </a:ln>
        </p:spPr>
      </p:sp>
      <p:sp>
        <p:nvSpPr>
          <p:cNvPr id="12" name="Text 9"/>
          <p:cNvSpPr/>
          <p:nvPr/>
        </p:nvSpPr>
        <p:spPr>
          <a:xfrm>
            <a:off x="6494800" y="3554968"/>
            <a:ext cx="200144" cy="365760"/>
          </a:xfrm>
          <a:prstGeom prst="rect">
            <a:avLst/>
          </a:prstGeom>
          <a:noFill/>
          <a:ln/>
        </p:spPr>
        <p:txBody>
          <a:bodyPr wrap="none" lIns="0" tIns="0" rIns="0" bIns="0" rtlCol="0" anchor="t"/>
          <a:lstStyle/>
          <a:p>
            <a:pPr algn="ctr" indent="0" marL="0">
              <a:lnSpc>
                <a:spcPts val="2850"/>
              </a:lnSpc>
              <a:buNone/>
            </a:pPr>
            <a:r>
              <a:rPr lang="en-US" sz="2850" b="1" spc="-58" kern="0" dirty="0">
                <a:solidFill>
                  <a:srgbClr val="272525"/>
                </a:solidFill>
                <a:latin typeface="Petrona Bold" pitchFamily="34" charset="0"/>
                <a:ea typeface="Petrona Bold" pitchFamily="34" charset="-122"/>
                <a:cs typeface="Petrona Bold" pitchFamily="34" charset="-120"/>
              </a:rPr>
              <a:t>2</a:t>
            </a:r>
            <a:endParaRPr lang="en-US" sz="2850" dirty="0"/>
          </a:p>
        </p:txBody>
      </p:sp>
      <p:sp>
        <p:nvSpPr>
          <p:cNvPr id="13" name="Text 10"/>
          <p:cNvSpPr/>
          <p:nvPr/>
        </p:nvSpPr>
        <p:spPr>
          <a:xfrm>
            <a:off x="7814191" y="3460909"/>
            <a:ext cx="3048238" cy="381000"/>
          </a:xfrm>
          <a:prstGeom prst="rect">
            <a:avLst/>
          </a:prstGeom>
          <a:noFill/>
          <a:ln/>
        </p:spPr>
        <p:txBody>
          <a:bodyPr wrap="none" lIns="0" tIns="0" rIns="0" bIns="0" rtlCol="0" anchor="t"/>
          <a:lstStyle/>
          <a:p>
            <a:pPr algn="l" indent="0" marL="0">
              <a:lnSpc>
                <a:spcPts val="3000"/>
              </a:lnSpc>
              <a:buNone/>
            </a:pPr>
            <a:r>
              <a:rPr lang="en-US" sz="2400" b="1" spc="-48" kern="0" dirty="0">
                <a:solidFill>
                  <a:srgbClr val="272525"/>
                </a:solidFill>
                <a:latin typeface="Petrona Bold" pitchFamily="34" charset="0"/>
                <a:ea typeface="Petrona Bold" pitchFamily="34" charset="-122"/>
                <a:cs typeface="Petrona Bold" pitchFamily="34" charset="-120"/>
              </a:rPr>
              <a:t>Hackathon</a:t>
            </a:r>
            <a:endParaRPr lang="en-US" sz="2400" dirty="0"/>
          </a:p>
        </p:txBody>
      </p:sp>
      <p:sp>
        <p:nvSpPr>
          <p:cNvPr id="14" name="Text 11"/>
          <p:cNvSpPr/>
          <p:nvPr/>
        </p:nvSpPr>
        <p:spPr>
          <a:xfrm>
            <a:off x="7814191" y="3974902"/>
            <a:ext cx="6040279" cy="354687"/>
          </a:xfrm>
          <a:prstGeom prst="rect">
            <a:avLst/>
          </a:prstGeom>
          <a:noFill/>
          <a:ln/>
        </p:spPr>
        <p:txBody>
          <a:bodyPr wrap="none" lIns="0" tIns="0" rIns="0" bIns="0" rtlCol="0" anchor="t"/>
          <a:lstStyle/>
          <a:p>
            <a:pPr algn="l" indent="0" marL="0">
              <a:lnSpc>
                <a:spcPts val="2750"/>
              </a:lnSpc>
              <a:buNone/>
            </a:pPr>
            <a:r>
              <a:rPr lang="en-US" sz="1700" spc="-35" kern="0" dirty="0">
                <a:solidFill>
                  <a:srgbClr val="272525"/>
                </a:solidFill>
                <a:latin typeface="Inter" pitchFamily="34" charset="0"/>
                <a:ea typeface="Inter" pitchFamily="34" charset="-122"/>
                <a:cs typeface="Inter" pitchFamily="34" charset="-120"/>
              </a:rPr>
              <a:t>Tham gia các cuộc thi lập trình để thử thách bản thân.</a:t>
            </a:r>
            <a:endParaRPr lang="en-US" sz="1700" dirty="0"/>
          </a:p>
        </p:txBody>
      </p:sp>
      <p:sp>
        <p:nvSpPr>
          <p:cNvPr id="15" name="Shape 12"/>
          <p:cNvSpPr/>
          <p:nvPr/>
        </p:nvSpPr>
        <p:spPr>
          <a:xfrm>
            <a:off x="6813768" y="5256371"/>
            <a:ext cx="775930" cy="30480"/>
          </a:xfrm>
          <a:prstGeom prst="roundRect">
            <a:avLst>
              <a:gd name="adj" fmla="val 305487"/>
            </a:avLst>
          </a:prstGeom>
          <a:solidFill>
            <a:srgbClr val="C6BDDA"/>
          </a:solidFill>
          <a:ln/>
        </p:spPr>
      </p:sp>
      <p:sp>
        <p:nvSpPr>
          <p:cNvPr id="16" name="Shape 13"/>
          <p:cNvSpPr/>
          <p:nvPr/>
        </p:nvSpPr>
        <p:spPr>
          <a:xfrm>
            <a:off x="6345495" y="5022294"/>
            <a:ext cx="498753" cy="498753"/>
          </a:xfrm>
          <a:prstGeom prst="roundRect">
            <a:avLst>
              <a:gd name="adj" fmla="val 18669"/>
            </a:avLst>
          </a:prstGeom>
          <a:solidFill>
            <a:srgbClr val="E0D7F4"/>
          </a:solidFill>
          <a:ln w="7620">
            <a:solidFill>
              <a:srgbClr val="C6BDDA"/>
            </a:solidFill>
            <a:prstDash val="solid"/>
          </a:ln>
        </p:spPr>
      </p:sp>
      <p:sp>
        <p:nvSpPr>
          <p:cNvPr id="17" name="Text 14"/>
          <p:cNvSpPr/>
          <p:nvPr/>
        </p:nvSpPr>
        <p:spPr>
          <a:xfrm>
            <a:off x="6494919" y="5088731"/>
            <a:ext cx="199787" cy="365760"/>
          </a:xfrm>
          <a:prstGeom prst="rect">
            <a:avLst/>
          </a:prstGeom>
          <a:noFill/>
          <a:ln/>
        </p:spPr>
        <p:txBody>
          <a:bodyPr wrap="none" lIns="0" tIns="0" rIns="0" bIns="0" rtlCol="0" anchor="t"/>
          <a:lstStyle/>
          <a:p>
            <a:pPr algn="ctr" indent="0" marL="0">
              <a:lnSpc>
                <a:spcPts val="2850"/>
              </a:lnSpc>
              <a:buNone/>
            </a:pPr>
            <a:r>
              <a:rPr lang="en-US" sz="2850" b="1" spc="-58" kern="0" dirty="0">
                <a:solidFill>
                  <a:srgbClr val="272525"/>
                </a:solidFill>
                <a:latin typeface="Petrona Bold" pitchFamily="34" charset="0"/>
                <a:ea typeface="Petrona Bold" pitchFamily="34" charset="-122"/>
                <a:cs typeface="Petrona Bold" pitchFamily="34" charset="-120"/>
              </a:rPr>
              <a:t>3</a:t>
            </a:r>
            <a:endParaRPr lang="en-US" sz="2850" dirty="0"/>
          </a:p>
        </p:txBody>
      </p:sp>
      <p:sp>
        <p:nvSpPr>
          <p:cNvPr id="18" name="Text 15"/>
          <p:cNvSpPr/>
          <p:nvPr/>
        </p:nvSpPr>
        <p:spPr>
          <a:xfrm>
            <a:off x="7814191" y="4994672"/>
            <a:ext cx="3048238" cy="381000"/>
          </a:xfrm>
          <a:prstGeom prst="rect">
            <a:avLst/>
          </a:prstGeom>
          <a:noFill/>
          <a:ln/>
        </p:spPr>
        <p:txBody>
          <a:bodyPr wrap="none" lIns="0" tIns="0" rIns="0" bIns="0" rtlCol="0" anchor="t"/>
          <a:lstStyle/>
          <a:p>
            <a:pPr algn="l" indent="0" marL="0">
              <a:lnSpc>
                <a:spcPts val="3000"/>
              </a:lnSpc>
              <a:buNone/>
            </a:pPr>
            <a:r>
              <a:rPr lang="en-US" sz="2400" b="1" spc="-48" kern="0" dirty="0">
                <a:solidFill>
                  <a:srgbClr val="272525"/>
                </a:solidFill>
                <a:latin typeface="Petrona Bold" pitchFamily="34" charset="0"/>
                <a:ea typeface="Petrona Bold" pitchFamily="34" charset="-122"/>
                <a:cs typeface="Petrona Bold" pitchFamily="34" charset="-120"/>
              </a:rPr>
              <a:t>Hội thảo công nghệ</a:t>
            </a:r>
            <a:endParaRPr lang="en-US" sz="2400" dirty="0"/>
          </a:p>
        </p:txBody>
      </p:sp>
      <p:sp>
        <p:nvSpPr>
          <p:cNvPr id="19" name="Text 16"/>
          <p:cNvSpPr/>
          <p:nvPr/>
        </p:nvSpPr>
        <p:spPr>
          <a:xfrm>
            <a:off x="7814191" y="5508665"/>
            <a:ext cx="6040279" cy="354687"/>
          </a:xfrm>
          <a:prstGeom prst="rect">
            <a:avLst/>
          </a:prstGeom>
          <a:noFill/>
          <a:ln/>
        </p:spPr>
        <p:txBody>
          <a:bodyPr wrap="none" lIns="0" tIns="0" rIns="0" bIns="0" rtlCol="0" anchor="t"/>
          <a:lstStyle/>
          <a:p>
            <a:pPr algn="l" indent="0" marL="0">
              <a:lnSpc>
                <a:spcPts val="2750"/>
              </a:lnSpc>
              <a:buNone/>
            </a:pPr>
            <a:r>
              <a:rPr lang="en-US" sz="1700" spc="-35" kern="0" dirty="0">
                <a:solidFill>
                  <a:srgbClr val="272525"/>
                </a:solidFill>
                <a:latin typeface="Inter" pitchFamily="34" charset="0"/>
                <a:ea typeface="Inter" pitchFamily="34" charset="-122"/>
                <a:cs typeface="Inter" pitchFamily="34" charset="-120"/>
              </a:rPr>
              <a:t>Tham dự hội thảo IT để cập nhật xu hướng mới.</a:t>
            </a:r>
            <a:endParaRPr lang="en-US" sz="1700" dirty="0"/>
          </a:p>
        </p:txBody>
      </p:sp>
      <p:sp>
        <p:nvSpPr>
          <p:cNvPr id="20" name="Shape 17"/>
          <p:cNvSpPr/>
          <p:nvPr/>
        </p:nvSpPr>
        <p:spPr>
          <a:xfrm>
            <a:off x="6813768" y="6790134"/>
            <a:ext cx="775930" cy="30480"/>
          </a:xfrm>
          <a:prstGeom prst="roundRect">
            <a:avLst>
              <a:gd name="adj" fmla="val 305487"/>
            </a:avLst>
          </a:prstGeom>
          <a:solidFill>
            <a:srgbClr val="C6BDDA"/>
          </a:solidFill>
          <a:ln/>
        </p:spPr>
      </p:sp>
      <p:sp>
        <p:nvSpPr>
          <p:cNvPr id="21" name="Shape 18"/>
          <p:cNvSpPr/>
          <p:nvPr/>
        </p:nvSpPr>
        <p:spPr>
          <a:xfrm>
            <a:off x="6345495" y="6556057"/>
            <a:ext cx="498753" cy="498753"/>
          </a:xfrm>
          <a:prstGeom prst="roundRect">
            <a:avLst>
              <a:gd name="adj" fmla="val 18669"/>
            </a:avLst>
          </a:prstGeom>
          <a:solidFill>
            <a:srgbClr val="E0D7F4"/>
          </a:solidFill>
          <a:ln w="7620">
            <a:solidFill>
              <a:srgbClr val="C6BDDA"/>
            </a:solidFill>
            <a:prstDash val="solid"/>
          </a:ln>
        </p:spPr>
      </p:sp>
      <p:sp>
        <p:nvSpPr>
          <p:cNvPr id="22" name="Text 19"/>
          <p:cNvSpPr/>
          <p:nvPr/>
        </p:nvSpPr>
        <p:spPr>
          <a:xfrm>
            <a:off x="6499920" y="6622494"/>
            <a:ext cx="189905" cy="365760"/>
          </a:xfrm>
          <a:prstGeom prst="rect">
            <a:avLst/>
          </a:prstGeom>
          <a:noFill/>
          <a:ln/>
        </p:spPr>
        <p:txBody>
          <a:bodyPr wrap="none" lIns="0" tIns="0" rIns="0" bIns="0" rtlCol="0" anchor="t"/>
          <a:lstStyle/>
          <a:p>
            <a:pPr algn="ctr" indent="0" marL="0">
              <a:lnSpc>
                <a:spcPts val="2850"/>
              </a:lnSpc>
              <a:buNone/>
            </a:pPr>
            <a:r>
              <a:rPr lang="en-US" sz="2850" b="1" spc="-58" kern="0" dirty="0">
                <a:solidFill>
                  <a:srgbClr val="272525"/>
                </a:solidFill>
                <a:latin typeface="Petrona Bold" pitchFamily="34" charset="0"/>
                <a:ea typeface="Petrona Bold" pitchFamily="34" charset="-122"/>
                <a:cs typeface="Petrona Bold" pitchFamily="34" charset="-120"/>
              </a:rPr>
              <a:t>4</a:t>
            </a:r>
            <a:endParaRPr lang="en-US" sz="2850" dirty="0"/>
          </a:p>
        </p:txBody>
      </p:sp>
      <p:sp>
        <p:nvSpPr>
          <p:cNvPr id="23" name="Text 20"/>
          <p:cNvSpPr/>
          <p:nvPr/>
        </p:nvSpPr>
        <p:spPr>
          <a:xfrm>
            <a:off x="7814191" y="6528435"/>
            <a:ext cx="3048238" cy="381000"/>
          </a:xfrm>
          <a:prstGeom prst="rect">
            <a:avLst/>
          </a:prstGeom>
          <a:noFill/>
          <a:ln/>
        </p:spPr>
        <p:txBody>
          <a:bodyPr wrap="none" lIns="0" tIns="0" rIns="0" bIns="0" rtlCol="0" anchor="t"/>
          <a:lstStyle/>
          <a:p>
            <a:pPr algn="l" indent="0" marL="0">
              <a:lnSpc>
                <a:spcPts val="3000"/>
              </a:lnSpc>
              <a:buNone/>
            </a:pPr>
            <a:r>
              <a:rPr lang="en-US" sz="2400" b="1" spc="-48" kern="0" dirty="0">
                <a:solidFill>
                  <a:srgbClr val="272525"/>
                </a:solidFill>
                <a:latin typeface="Petrona Bold" pitchFamily="34" charset="0"/>
                <a:ea typeface="Petrona Bold" pitchFamily="34" charset="-122"/>
                <a:cs typeface="Petrona Bold" pitchFamily="34" charset="-120"/>
              </a:rPr>
              <a:t>Mentorship</a:t>
            </a:r>
            <a:endParaRPr lang="en-US" sz="2400" dirty="0"/>
          </a:p>
        </p:txBody>
      </p:sp>
      <p:sp>
        <p:nvSpPr>
          <p:cNvPr id="24" name="Text 21"/>
          <p:cNvSpPr/>
          <p:nvPr/>
        </p:nvSpPr>
        <p:spPr>
          <a:xfrm>
            <a:off x="7814191" y="7042428"/>
            <a:ext cx="6040279" cy="354687"/>
          </a:xfrm>
          <a:prstGeom prst="rect">
            <a:avLst/>
          </a:prstGeom>
          <a:noFill/>
          <a:ln/>
        </p:spPr>
        <p:txBody>
          <a:bodyPr wrap="none" lIns="0" tIns="0" rIns="0" bIns="0" rtlCol="0" anchor="t"/>
          <a:lstStyle/>
          <a:p>
            <a:pPr algn="l" indent="0" marL="0">
              <a:lnSpc>
                <a:spcPts val="2750"/>
              </a:lnSpc>
              <a:buNone/>
            </a:pPr>
            <a:r>
              <a:rPr lang="en-US" sz="1700" spc="-35" kern="0" dirty="0">
                <a:solidFill>
                  <a:srgbClr val="272525"/>
                </a:solidFill>
                <a:latin typeface="Inter" pitchFamily="34" charset="0"/>
                <a:ea typeface="Inter" pitchFamily="34" charset="-122"/>
                <a:cs typeface="Inter" pitchFamily="34" charset="-120"/>
              </a:rPr>
              <a:t>Tìm kiếm mentor trong ngành IT để được hướng dẫn.</a:t>
            </a:r>
            <a:endParaRPr lang="en-US" sz="17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30660" y="585668"/>
            <a:ext cx="6411992" cy="731044"/>
          </a:xfrm>
          <a:prstGeom prst="rect">
            <a:avLst/>
          </a:prstGeom>
          <a:noFill/>
          <a:ln/>
        </p:spPr>
        <p:txBody>
          <a:bodyPr wrap="none" lIns="0" tIns="0" rIns="0" bIns="0" rtlCol="0" anchor="t"/>
          <a:lstStyle/>
          <a:p>
            <a:pPr indent="0" marL="0">
              <a:lnSpc>
                <a:spcPts val="5750"/>
              </a:lnSpc>
              <a:buNone/>
            </a:pPr>
            <a:r>
              <a:rPr lang="en-US" sz="4600" b="1" spc="-92" kern="0" dirty="0">
                <a:solidFill>
                  <a:srgbClr val="F95F88"/>
                </a:solidFill>
                <a:latin typeface="Petrona Bold" pitchFamily="34" charset="0"/>
                <a:ea typeface="Petrona Bold" pitchFamily="34" charset="-122"/>
                <a:cs typeface="Petrona Bold" pitchFamily="34" charset="-120"/>
              </a:rPr>
              <a:t>Phát Triển Kỹ Năng Mềm</a:t>
            </a:r>
            <a:endParaRPr lang="en-US" sz="4600" dirty="0"/>
          </a:p>
        </p:txBody>
      </p:sp>
      <p:pic>
        <p:nvPicPr>
          <p:cNvPr id="4" name="Image 1" descr="preencoded.png">    </p:cNvPr>
          <p:cNvPicPr>
            <a:picLocks noChangeAspect="1"/>
          </p:cNvPicPr>
          <p:nvPr/>
        </p:nvPicPr>
        <p:blipFill>
          <a:blip r:embed="rId2"/>
          <a:stretch>
            <a:fillRect/>
          </a:stretch>
        </p:blipFill>
        <p:spPr>
          <a:xfrm>
            <a:off x="6230660" y="1635681"/>
            <a:ext cx="531614" cy="531614"/>
          </a:xfrm>
          <a:prstGeom prst="rect">
            <a:avLst/>
          </a:prstGeom>
        </p:spPr>
      </p:pic>
      <p:sp>
        <p:nvSpPr>
          <p:cNvPr id="5" name="Text 1"/>
          <p:cNvSpPr/>
          <p:nvPr/>
        </p:nvSpPr>
        <p:spPr>
          <a:xfrm>
            <a:off x="6230660" y="2379940"/>
            <a:ext cx="2923937" cy="365522"/>
          </a:xfrm>
          <a:prstGeom prst="rect">
            <a:avLst/>
          </a:prstGeom>
          <a:noFill/>
          <a:ln/>
        </p:spPr>
        <p:txBody>
          <a:bodyPr wrap="none" lIns="0" tIns="0" rIns="0" bIns="0" rtlCol="0" anchor="t"/>
          <a:lstStyle/>
          <a:p>
            <a:pPr algn="l" indent="0" marL="0">
              <a:lnSpc>
                <a:spcPts val="2850"/>
              </a:lnSpc>
              <a:buNone/>
            </a:pPr>
            <a:r>
              <a:rPr lang="en-US" sz="2300" b="1" spc="-46" kern="0" dirty="0">
                <a:solidFill>
                  <a:srgbClr val="272525"/>
                </a:solidFill>
                <a:latin typeface="Petrona Bold" pitchFamily="34" charset="0"/>
                <a:ea typeface="Petrona Bold" pitchFamily="34" charset="-122"/>
                <a:cs typeface="Petrona Bold" pitchFamily="34" charset="-120"/>
              </a:rPr>
              <a:t>Thuyết trình</a:t>
            </a:r>
            <a:endParaRPr lang="en-US" sz="2300" dirty="0"/>
          </a:p>
        </p:txBody>
      </p:sp>
      <p:sp>
        <p:nvSpPr>
          <p:cNvPr id="6" name="Text 2"/>
          <p:cNvSpPr/>
          <p:nvPr/>
        </p:nvSpPr>
        <p:spPr>
          <a:xfrm>
            <a:off x="6230660" y="2872978"/>
            <a:ext cx="7655481" cy="340162"/>
          </a:xfrm>
          <a:prstGeom prst="rect">
            <a:avLst/>
          </a:prstGeom>
          <a:noFill/>
          <a:ln/>
        </p:spPr>
        <p:txBody>
          <a:bodyPr wrap="none" lIns="0" tIns="0" rIns="0" bIns="0" rtlCol="0" anchor="t"/>
          <a:lstStyle/>
          <a:p>
            <a:pPr algn="l" indent="0" marL="0">
              <a:lnSpc>
                <a:spcPts val="2650"/>
              </a:lnSpc>
              <a:buNone/>
            </a:pPr>
            <a:r>
              <a:rPr lang="en-US" sz="1650" spc="-33" kern="0" dirty="0">
                <a:solidFill>
                  <a:srgbClr val="272525"/>
                </a:solidFill>
                <a:latin typeface="Inter" pitchFamily="34" charset="0"/>
                <a:ea typeface="Inter" pitchFamily="34" charset="-122"/>
                <a:cs typeface="Inter" pitchFamily="34" charset="-120"/>
              </a:rPr>
              <a:t>Luyện tập thuyết trình về các chủ đề IT.</a:t>
            </a:r>
            <a:endParaRPr lang="en-US" sz="1650" dirty="0"/>
          </a:p>
        </p:txBody>
      </p:sp>
      <p:pic>
        <p:nvPicPr>
          <p:cNvPr id="7" name="Image 2" descr="preencoded.png">    </p:cNvPr>
          <p:cNvPicPr>
            <a:picLocks noChangeAspect="1"/>
          </p:cNvPicPr>
          <p:nvPr/>
        </p:nvPicPr>
        <p:blipFill>
          <a:blip r:embed="rId3"/>
          <a:stretch>
            <a:fillRect/>
          </a:stretch>
        </p:blipFill>
        <p:spPr>
          <a:xfrm>
            <a:off x="6230660" y="3851077"/>
            <a:ext cx="531614" cy="531614"/>
          </a:xfrm>
          <a:prstGeom prst="rect">
            <a:avLst/>
          </a:prstGeom>
        </p:spPr>
      </p:pic>
      <p:sp>
        <p:nvSpPr>
          <p:cNvPr id="8" name="Text 3"/>
          <p:cNvSpPr/>
          <p:nvPr/>
        </p:nvSpPr>
        <p:spPr>
          <a:xfrm>
            <a:off x="6230660" y="4595336"/>
            <a:ext cx="2923937" cy="365522"/>
          </a:xfrm>
          <a:prstGeom prst="rect">
            <a:avLst/>
          </a:prstGeom>
          <a:noFill/>
          <a:ln/>
        </p:spPr>
        <p:txBody>
          <a:bodyPr wrap="none" lIns="0" tIns="0" rIns="0" bIns="0" rtlCol="0" anchor="t"/>
          <a:lstStyle/>
          <a:p>
            <a:pPr algn="l" indent="0" marL="0">
              <a:lnSpc>
                <a:spcPts val="2850"/>
              </a:lnSpc>
              <a:buNone/>
            </a:pPr>
            <a:r>
              <a:rPr lang="en-US" sz="2300" b="1" spc="-46" kern="0" dirty="0">
                <a:solidFill>
                  <a:srgbClr val="272525"/>
                </a:solidFill>
                <a:latin typeface="Petrona Bold" pitchFamily="34" charset="0"/>
                <a:ea typeface="Petrona Bold" pitchFamily="34" charset="-122"/>
                <a:cs typeface="Petrona Bold" pitchFamily="34" charset="-120"/>
              </a:rPr>
              <a:t>Làm việc nhóm</a:t>
            </a:r>
            <a:endParaRPr lang="en-US" sz="2300" dirty="0"/>
          </a:p>
        </p:txBody>
      </p:sp>
      <p:sp>
        <p:nvSpPr>
          <p:cNvPr id="9" name="Text 4"/>
          <p:cNvSpPr/>
          <p:nvPr/>
        </p:nvSpPr>
        <p:spPr>
          <a:xfrm>
            <a:off x="6230660" y="5088374"/>
            <a:ext cx="7655481" cy="340162"/>
          </a:xfrm>
          <a:prstGeom prst="rect">
            <a:avLst/>
          </a:prstGeom>
          <a:noFill/>
          <a:ln/>
        </p:spPr>
        <p:txBody>
          <a:bodyPr wrap="none" lIns="0" tIns="0" rIns="0" bIns="0" rtlCol="0" anchor="t"/>
          <a:lstStyle/>
          <a:p>
            <a:pPr algn="l" indent="0" marL="0">
              <a:lnSpc>
                <a:spcPts val="2650"/>
              </a:lnSpc>
              <a:buNone/>
            </a:pPr>
            <a:r>
              <a:rPr lang="en-US" sz="1650" spc="-33" kern="0" dirty="0">
                <a:solidFill>
                  <a:srgbClr val="272525"/>
                </a:solidFill>
                <a:latin typeface="Inter" pitchFamily="34" charset="0"/>
                <a:ea typeface="Inter" pitchFamily="34" charset="-122"/>
                <a:cs typeface="Inter" pitchFamily="34" charset="-120"/>
              </a:rPr>
              <a:t>Tham gia các dự án nhóm để rèn luyện kỹ năng hợp tác.</a:t>
            </a:r>
            <a:endParaRPr lang="en-US" sz="1650" dirty="0"/>
          </a:p>
        </p:txBody>
      </p:sp>
      <p:pic>
        <p:nvPicPr>
          <p:cNvPr id="10" name="Image 3" descr="preencoded.png">    </p:cNvPr>
          <p:cNvPicPr>
            <a:picLocks noChangeAspect="1"/>
          </p:cNvPicPr>
          <p:nvPr/>
        </p:nvPicPr>
        <p:blipFill>
          <a:blip r:embed="rId4"/>
          <a:stretch>
            <a:fillRect/>
          </a:stretch>
        </p:blipFill>
        <p:spPr>
          <a:xfrm>
            <a:off x="6230660" y="6066473"/>
            <a:ext cx="531614" cy="531614"/>
          </a:xfrm>
          <a:prstGeom prst="rect">
            <a:avLst/>
          </a:prstGeom>
        </p:spPr>
      </p:pic>
      <p:sp>
        <p:nvSpPr>
          <p:cNvPr id="11" name="Text 5"/>
          <p:cNvSpPr/>
          <p:nvPr/>
        </p:nvSpPr>
        <p:spPr>
          <a:xfrm>
            <a:off x="6230660" y="6810732"/>
            <a:ext cx="2923937" cy="365522"/>
          </a:xfrm>
          <a:prstGeom prst="rect">
            <a:avLst/>
          </a:prstGeom>
          <a:noFill/>
          <a:ln/>
        </p:spPr>
        <p:txBody>
          <a:bodyPr wrap="none" lIns="0" tIns="0" rIns="0" bIns="0" rtlCol="0" anchor="t"/>
          <a:lstStyle/>
          <a:p>
            <a:pPr algn="l" indent="0" marL="0">
              <a:lnSpc>
                <a:spcPts val="2850"/>
              </a:lnSpc>
              <a:buNone/>
            </a:pPr>
            <a:r>
              <a:rPr lang="en-US" sz="2300" b="1" spc="-46" kern="0" dirty="0">
                <a:solidFill>
                  <a:srgbClr val="272525"/>
                </a:solidFill>
                <a:latin typeface="Petrona Bold" pitchFamily="34" charset="0"/>
                <a:ea typeface="Petrona Bold" pitchFamily="34" charset="-122"/>
                <a:cs typeface="Petrona Bold" pitchFamily="34" charset="-120"/>
              </a:rPr>
              <a:t>Giải quyết vấn đề</a:t>
            </a:r>
            <a:endParaRPr lang="en-US" sz="2300" dirty="0"/>
          </a:p>
        </p:txBody>
      </p:sp>
      <p:sp>
        <p:nvSpPr>
          <p:cNvPr id="12" name="Text 6"/>
          <p:cNvSpPr/>
          <p:nvPr/>
        </p:nvSpPr>
        <p:spPr>
          <a:xfrm>
            <a:off x="6230660" y="7303770"/>
            <a:ext cx="7655481" cy="340162"/>
          </a:xfrm>
          <a:prstGeom prst="rect">
            <a:avLst/>
          </a:prstGeom>
          <a:noFill/>
          <a:ln/>
        </p:spPr>
        <p:txBody>
          <a:bodyPr wrap="none" lIns="0" tIns="0" rIns="0" bIns="0" rtlCol="0" anchor="t"/>
          <a:lstStyle/>
          <a:p>
            <a:pPr algn="l" indent="0" marL="0">
              <a:lnSpc>
                <a:spcPts val="2650"/>
              </a:lnSpc>
              <a:buNone/>
            </a:pPr>
            <a:r>
              <a:rPr lang="en-US" sz="1650" spc="-33" kern="0" dirty="0">
                <a:solidFill>
                  <a:srgbClr val="272525"/>
                </a:solidFill>
                <a:latin typeface="Inter" pitchFamily="34" charset="0"/>
                <a:ea typeface="Inter" pitchFamily="34" charset="-122"/>
                <a:cs typeface="Inter" pitchFamily="34" charset="-120"/>
              </a:rPr>
              <a:t>Rèn luyện tư duy phản biện và khả năng xử lý tình huống.</a:t>
            </a:r>
            <a:endParaRPr lang="en-US" sz="16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2668191"/>
            <a:ext cx="8674775" cy="779621"/>
          </a:xfrm>
          <a:prstGeom prst="rect">
            <a:avLst/>
          </a:prstGeom>
          <a:noFill/>
          <a:ln/>
        </p:spPr>
        <p:txBody>
          <a:bodyPr wrap="none" lIns="0" tIns="0" rIns="0" bIns="0" rtlCol="0" anchor="t"/>
          <a:lstStyle/>
          <a:p>
            <a:pPr indent="0" marL="0">
              <a:lnSpc>
                <a:spcPts val="6100"/>
              </a:lnSpc>
              <a:buNone/>
            </a:pPr>
            <a:r>
              <a:rPr lang="en-US" sz="4900" b="1" spc="-98" kern="0" dirty="0">
                <a:solidFill>
                  <a:srgbClr val="F95F88"/>
                </a:solidFill>
                <a:latin typeface="Petrona Bold" pitchFamily="34" charset="0"/>
                <a:ea typeface="Petrona Bold" pitchFamily="34" charset="-122"/>
                <a:cs typeface="Petrona Bold" pitchFamily="34" charset="-120"/>
              </a:rPr>
              <a:t>Xây Dựng Portfolio IT Ấn Tượng</a:t>
            </a:r>
            <a:endParaRPr lang="en-US" sz="4900" dirty="0"/>
          </a:p>
        </p:txBody>
      </p:sp>
      <p:sp>
        <p:nvSpPr>
          <p:cNvPr id="3" name="Text 1"/>
          <p:cNvSpPr/>
          <p:nvPr/>
        </p:nvSpPr>
        <p:spPr>
          <a:xfrm>
            <a:off x="793790" y="4014788"/>
            <a:ext cx="3118842" cy="389930"/>
          </a:xfrm>
          <a:prstGeom prst="rect">
            <a:avLst/>
          </a:prstGeom>
          <a:noFill/>
          <a:ln/>
        </p:spPr>
        <p:txBody>
          <a:bodyPr wrap="none" lIns="0" tIns="0" rIns="0" bIns="0" rtlCol="0" anchor="t"/>
          <a:lstStyle/>
          <a:p>
            <a:pPr indent="0" marL="0">
              <a:lnSpc>
                <a:spcPts val="3050"/>
              </a:lnSpc>
              <a:buNone/>
            </a:pPr>
            <a:r>
              <a:rPr lang="en-US" sz="2450" b="1" spc="-49" kern="0" dirty="0">
                <a:solidFill>
                  <a:srgbClr val="F95F88"/>
                </a:solidFill>
                <a:latin typeface="Petrona Bold" pitchFamily="34" charset="0"/>
                <a:ea typeface="Petrona Bold" pitchFamily="34" charset="-122"/>
                <a:cs typeface="Petrona Bold" pitchFamily="34" charset="-120"/>
              </a:rPr>
              <a:t>Chọn lọc dự án</a:t>
            </a:r>
            <a:endParaRPr lang="en-US" sz="2450" dirty="0"/>
          </a:p>
        </p:txBody>
      </p:sp>
      <p:sp>
        <p:nvSpPr>
          <p:cNvPr id="4" name="Text 2"/>
          <p:cNvSpPr/>
          <p:nvPr/>
        </p:nvSpPr>
        <p:spPr>
          <a:xfrm>
            <a:off x="793790" y="4631531"/>
            <a:ext cx="3978116"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Trưng bày các dự án IT tiêu biểu và đa dạng.</a:t>
            </a:r>
            <a:endParaRPr lang="en-US" sz="1750" dirty="0"/>
          </a:p>
        </p:txBody>
      </p:sp>
      <p:sp>
        <p:nvSpPr>
          <p:cNvPr id="5" name="Text 3"/>
          <p:cNvSpPr/>
          <p:nvPr/>
        </p:nvSpPr>
        <p:spPr>
          <a:xfrm>
            <a:off x="5332928" y="4014788"/>
            <a:ext cx="3118842" cy="389930"/>
          </a:xfrm>
          <a:prstGeom prst="rect">
            <a:avLst/>
          </a:prstGeom>
          <a:noFill/>
          <a:ln/>
        </p:spPr>
        <p:txBody>
          <a:bodyPr wrap="none" lIns="0" tIns="0" rIns="0" bIns="0" rtlCol="0" anchor="t"/>
          <a:lstStyle/>
          <a:p>
            <a:pPr indent="0" marL="0">
              <a:lnSpc>
                <a:spcPts val="3050"/>
              </a:lnSpc>
              <a:buNone/>
            </a:pPr>
            <a:r>
              <a:rPr lang="en-US" sz="2450" b="1" spc="-49" kern="0" dirty="0">
                <a:solidFill>
                  <a:srgbClr val="F95F88"/>
                </a:solidFill>
                <a:latin typeface="Petrona Bold" pitchFamily="34" charset="0"/>
                <a:ea typeface="Petrona Bold" pitchFamily="34" charset="-122"/>
                <a:cs typeface="Petrona Bold" pitchFamily="34" charset="-120"/>
              </a:rPr>
              <a:t>Mô tả chi tiết</a:t>
            </a:r>
            <a:endParaRPr lang="en-US" sz="2450" dirty="0"/>
          </a:p>
        </p:txBody>
      </p:sp>
      <p:sp>
        <p:nvSpPr>
          <p:cNvPr id="6" name="Text 4"/>
          <p:cNvSpPr/>
          <p:nvPr/>
        </p:nvSpPr>
        <p:spPr>
          <a:xfrm>
            <a:off x="5332928" y="4631531"/>
            <a:ext cx="3978116"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Giải thích rõ ràng về mục tiêu và kỹ thuật sử dụng.</a:t>
            </a:r>
            <a:endParaRPr lang="en-US" sz="1750" dirty="0"/>
          </a:p>
        </p:txBody>
      </p:sp>
      <p:sp>
        <p:nvSpPr>
          <p:cNvPr id="7" name="Text 5"/>
          <p:cNvSpPr/>
          <p:nvPr/>
        </p:nvSpPr>
        <p:spPr>
          <a:xfrm>
            <a:off x="9872067" y="4014788"/>
            <a:ext cx="3393043" cy="389930"/>
          </a:xfrm>
          <a:prstGeom prst="rect">
            <a:avLst/>
          </a:prstGeom>
          <a:noFill/>
          <a:ln/>
        </p:spPr>
        <p:txBody>
          <a:bodyPr wrap="none" lIns="0" tIns="0" rIns="0" bIns="0" rtlCol="0" anchor="t"/>
          <a:lstStyle/>
          <a:p>
            <a:pPr indent="0" marL="0">
              <a:lnSpc>
                <a:spcPts val="3050"/>
              </a:lnSpc>
              <a:buNone/>
            </a:pPr>
            <a:r>
              <a:rPr lang="en-US" sz="2450" b="1" spc="-49" kern="0" dirty="0">
                <a:solidFill>
                  <a:srgbClr val="F95F88"/>
                </a:solidFill>
                <a:latin typeface="Petrona Bold" pitchFamily="34" charset="0"/>
                <a:ea typeface="Petrona Bold" pitchFamily="34" charset="-122"/>
                <a:cs typeface="Petrona Bold" pitchFamily="34" charset="-120"/>
              </a:rPr>
              <a:t>Giao diện chuyên nghiệp</a:t>
            </a:r>
            <a:endParaRPr lang="en-US" sz="2450" dirty="0"/>
          </a:p>
        </p:txBody>
      </p:sp>
      <p:sp>
        <p:nvSpPr>
          <p:cNvPr id="8" name="Text 6"/>
          <p:cNvSpPr/>
          <p:nvPr/>
        </p:nvSpPr>
        <p:spPr>
          <a:xfrm>
            <a:off x="9872067" y="4631531"/>
            <a:ext cx="3978116"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Thiết kế website portfolio sạch sẽ và dễ điều hướng.</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643057"/>
            <a:ext cx="7358063" cy="779621"/>
          </a:xfrm>
          <a:prstGeom prst="rect">
            <a:avLst/>
          </a:prstGeom>
          <a:noFill/>
          <a:ln/>
        </p:spPr>
        <p:txBody>
          <a:bodyPr wrap="none" lIns="0" tIns="0" rIns="0" bIns="0" rtlCol="0" anchor="t"/>
          <a:lstStyle/>
          <a:p>
            <a:pPr indent="0" marL="0">
              <a:lnSpc>
                <a:spcPts val="6100"/>
              </a:lnSpc>
              <a:buNone/>
            </a:pPr>
            <a:r>
              <a:rPr lang="en-US" sz="4900" b="1" spc="-98" kern="0" dirty="0">
                <a:solidFill>
                  <a:srgbClr val="F95F88"/>
                </a:solidFill>
                <a:latin typeface="Petrona Bold" pitchFamily="34" charset="0"/>
                <a:ea typeface="Petrona Bold" pitchFamily="34" charset="-122"/>
                <a:cs typeface="Petrona Bold" pitchFamily="34" charset="-120"/>
              </a:rPr>
              <a:t>Chuẩn Bị Cho Tương Lai IT</a:t>
            </a:r>
            <a:endParaRPr lang="en-US" sz="4900" dirty="0"/>
          </a:p>
        </p:txBody>
      </p:sp>
      <p:sp>
        <p:nvSpPr>
          <p:cNvPr id="3" name="Shape 1"/>
          <p:cNvSpPr/>
          <p:nvPr/>
        </p:nvSpPr>
        <p:spPr>
          <a:xfrm>
            <a:off x="793790" y="1876306"/>
            <a:ext cx="1630323" cy="1342549"/>
          </a:xfrm>
          <a:prstGeom prst="roundRect">
            <a:avLst>
              <a:gd name="adj" fmla="val 7096"/>
            </a:avLst>
          </a:prstGeom>
          <a:solidFill>
            <a:srgbClr val="E0D7F4"/>
          </a:solidFill>
          <a:ln w="7620">
            <a:solidFill>
              <a:srgbClr val="C6BDDA"/>
            </a:solidFill>
            <a:prstDash val="solid"/>
          </a:ln>
        </p:spPr>
      </p:sp>
      <p:sp>
        <p:nvSpPr>
          <p:cNvPr id="4" name="Text 2"/>
          <p:cNvSpPr/>
          <p:nvPr/>
        </p:nvSpPr>
        <p:spPr>
          <a:xfrm>
            <a:off x="1028224" y="2320766"/>
            <a:ext cx="115729" cy="453509"/>
          </a:xfrm>
          <a:prstGeom prst="rect">
            <a:avLst/>
          </a:prstGeom>
          <a:noFill/>
          <a:ln/>
        </p:spPr>
        <p:txBody>
          <a:bodyPr wrap="none" lIns="0" tIns="0" rIns="0" bIns="0" rtlCol="0" anchor="t"/>
          <a:lstStyle/>
          <a:p>
            <a:pPr algn="ctr" indent="0" marL="0">
              <a:lnSpc>
                <a:spcPts val="3550"/>
              </a:lnSpc>
              <a:buNone/>
            </a:pPr>
            <a:r>
              <a:rPr lang="en-US" sz="2200" b="1" spc="-45" kern="0" dirty="0">
                <a:solidFill>
                  <a:srgbClr val="272525"/>
                </a:solidFill>
                <a:latin typeface="Petrona Bold" pitchFamily="34" charset="0"/>
                <a:ea typeface="Petrona Bold" pitchFamily="34" charset="-122"/>
                <a:cs typeface="Petrona Bold" pitchFamily="34" charset="-120"/>
              </a:rPr>
              <a:t>1</a:t>
            </a:r>
            <a:endParaRPr lang="en-US" sz="2200" dirty="0"/>
          </a:p>
        </p:txBody>
      </p:sp>
      <p:sp>
        <p:nvSpPr>
          <p:cNvPr id="5" name="Text 3"/>
          <p:cNvSpPr/>
          <p:nvPr/>
        </p:nvSpPr>
        <p:spPr>
          <a:xfrm>
            <a:off x="2650927" y="2103120"/>
            <a:ext cx="3118842" cy="389930"/>
          </a:xfrm>
          <a:prstGeom prst="rect">
            <a:avLst/>
          </a:prstGeom>
          <a:noFill/>
          <a:ln/>
        </p:spPr>
        <p:txBody>
          <a:bodyPr wrap="none" lIns="0" tIns="0" rIns="0" bIns="0" rtlCol="0" anchor="t"/>
          <a:lstStyle/>
          <a:p>
            <a:pPr algn="l"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Học tập liên tục</a:t>
            </a:r>
            <a:endParaRPr lang="en-US" sz="2450" dirty="0"/>
          </a:p>
        </p:txBody>
      </p:sp>
      <p:sp>
        <p:nvSpPr>
          <p:cNvPr id="6" name="Text 4"/>
          <p:cNvSpPr/>
          <p:nvPr/>
        </p:nvSpPr>
        <p:spPr>
          <a:xfrm>
            <a:off x="2650927" y="2629138"/>
            <a:ext cx="4433888"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272525"/>
                </a:solidFill>
                <a:latin typeface="Inter" pitchFamily="34" charset="0"/>
                <a:ea typeface="Inter" pitchFamily="34" charset="-122"/>
                <a:cs typeface="Inter" pitchFamily="34" charset="-120"/>
              </a:rPr>
              <a:t>Luôn cập nhật kiến thức về công nghệ mới.</a:t>
            </a:r>
            <a:endParaRPr lang="en-US" sz="1750" dirty="0"/>
          </a:p>
        </p:txBody>
      </p:sp>
      <p:sp>
        <p:nvSpPr>
          <p:cNvPr id="7" name="Shape 5"/>
          <p:cNvSpPr/>
          <p:nvPr/>
        </p:nvSpPr>
        <p:spPr>
          <a:xfrm>
            <a:off x="2537460" y="3203615"/>
            <a:ext cx="11185803" cy="15240"/>
          </a:xfrm>
          <a:prstGeom prst="roundRect">
            <a:avLst>
              <a:gd name="adj" fmla="val 625116"/>
            </a:avLst>
          </a:prstGeom>
          <a:solidFill>
            <a:srgbClr val="C6BDDA"/>
          </a:solidFill>
          <a:ln/>
        </p:spPr>
      </p:sp>
      <p:sp>
        <p:nvSpPr>
          <p:cNvPr id="8" name="Shape 6"/>
          <p:cNvSpPr/>
          <p:nvPr/>
        </p:nvSpPr>
        <p:spPr>
          <a:xfrm>
            <a:off x="793790" y="3332202"/>
            <a:ext cx="3260646" cy="1342549"/>
          </a:xfrm>
          <a:prstGeom prst="roundRect">
            <a:avLst>
              <a:gd name="adj" fmla="val 7096"/>
            </a:avLst>
          </a:prstGeom>
          <a:solidFill>
            <a:srgbClr val="E0D7F4"/>
          </a:solidFill>
          <a:ln w="7620">
            <a:solidFill>
              <a:srgbClr val="C6BDDA"/>
            </a:solidFill>
            <a:prstDash val="solid"/>
          </a:ln>
        </p:spPr>
      </p:sp>
      <p:sp>
        <p:nvSpPr>
          <p:cNvPr id="9" name="Text 7"/>
          <p:cNvSpPr/>
          <p:nvPr/>
        </p:nvSpPr>
        <p:spPr>
          <a:xfrm>
            <a:off x="1028224" y="3776663"/>
            <a:ext cx="155019" cy="453509"/>
          </a:xfrm>
          <a:prstGeom prst="rect">
            <a:avLst/>
          </a:prstGeom>
          <a:noFill/>
          <a:ln/>
        </p:spPr>
        <p:txBody>
          <a:bodyPr wrap="none" lIns="0" tIns="0" rIns="0" bIns="0" rtlCol="0" anchor="t"/>
          <a:lstStyle/>
          <a:p>
            <a:pPr algn="ctr" indent="0" marL="0">
              <a:lnSpc>
                <a:spcPts val="3550"/>
              </a:lnSpc>
              <a:buNone/>
            </a:pPr>
            <a:r>
              <a:rPr lang="en-US" sz="2200" b="1" spc="-45" kern="0" dirty="0">
                <a:solidFill>
                  <a:srgbClr val="272525"/>
                </a:solidFill>
                <a:latin typeface="Petrona Bold" pitchFamily="34" charset="0"/>
                <a:ea typeface="Petrona Bold" pitchFamily="34" charset="-122"/>
                <a:cs typeface="Petrona Bold" pitchFamily="34" charset="-120"/>
              </a:rPr>
              <a:t>2</a:t>
            </a:r>
            <a:endParaRPr lang="en-US" sz="2200" dirty="0"/>
          </a:p>
        </p:txBody>
      </p:sp>
      <p:sp>
        <p:nvSpPr>
          <p:cNvPr id="10" name="Text 8"/>
          <p:cNvSpPr/>
          <p:nvPr/>
        </p:nvSpPr>
        <p:spPr>
          <a:xfrm>
            <a:off x="4281249" y="3559016"/>
            <a:ext cx="3118842" cy="389930"/>
          </a:xfrm>
          <a:prstGeom prst="rect">
            <a:avLst/>
          </a:prstGeom>
          <a:noFill/>
          <a:ln/>
        </p:spPr>
        <p:txBody>
          <a:bodyPr wrap="none" lIns="0" tIns="0" rIns="0" bIns="0" rtlCol="0" anchor="t"/>
          <a:lstStyle/>
          <a:p>
            <a:pPr algn="l"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Nghiên cứu xu hướng</a:t>
            </a:r>
            <a:endParaRPr lang="en-US" sz="2450" dirty="0"/>
          </a:p>
        </p:txBody>
      </p:sp>
      <p:sp>
        <p:nvSpPr>
          <p:cNvPr id="11" name="Text 9"/>
          <p:cNvSpPr/>
          <p:nvPr/>
        </p:nvSpPr>
        <p:spPr>
          <a:xfrm>
            <a:off x="4281249" y="4085034"/>
            <a:ext cx="4292203"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272525"/>
                </a:solidFill>
                <a:latin typeface="Inter" pitchFamily="34" charset="0"/>
                <a:ea typeface="Inter" pitchFamily="34" charset="-122"/>
                <a:cs typeface="Inter" pitchFamily="34" charset="-120"/>
              </a:rPr>
              <a:t>Theo dõi các xu hướng IT đang phát triển.</a:t>
            </a:r>
            <a:endParaRPr lang="en-US" sz="1750" dirty="0"/>
          </a:p>
        </p:txBody>
      </p:sp>
      <p:sp>
        <p:nvSpPr>
          <p:cNvPr id="12" name="Shape 10"/>
          <p:cNvSpPr/>
          <p:nvPr/>
        </p:nvSpPr>
        <p:spPr>
          <a:xfrm>
            <a:off x="4167783" y="4659511"/>
            <a:ext cx="9555480" cy="15240"/>
          </a:xfrm>
          <a:prstGeom prst="roundRect">
            <a:avLst>
              <a:gd name="adj" fmla="val 625116"/>
            </a:avLst>
          </a:prstGeom>
          <a:solidFill>
            <a:srgbClr val="C6BDDA"/>
          </a:solidFill>
          <a:ln/>
        </p:spPr>
      </p:sp>
      <p:sp>
        <p:nvSpPr>
          <p:cNvPr id="13" name="Shape 11"/>
          <p:cNvSpPr/>
          <p:nvPr/>
        </p:nvSpPr>
        <p:spPr>
          <a:xfrm>
            <a:off x="793790" y="4788098"/>
            <a:ext cx="4890968" cy="1342549"/>
          </a:xfrm>
          <a:prstGeom prst="roundRect">
            <a:avLst>
              <a:gd name="adj" fmla="val 7096"/>
            </a:avLst>
          </a:prstGeom>
          <a:solidFill>
            <a:srgbClr val="E0D7F4"/>
          </a:solidFill>
          <a:ln w="7620">
            <a:solidFill>
              <a:srgbClr val="C6BDDA"/>
            </a:solidFill>
            <a:prstDash val="solid"/>
          </a:ln>
        </p:spPr>
      </p:sp>
      <p:sp>
        <p:nvSpPr>
          <p:cNvPr id="14" name="Text 12"/>
          <p:cNvSpPr/>
          <p:nvPr/>
        </p:nvSpPr>
        <p:spPr>
          <a:xfrm>
            <a:off x="1028224" y="5232559"/>
            <a:ext cx="154781" cy="453509"/>
          </a:xfrm>
          <a:prstGeom prst="rect">
            <a:avLst/>
          </a:prstGeom>
          <a:noFill/>
          <a:ln/>
        </p:spPr>
        <p:txBody>
          <a:bodyPr wrap="none" lIns="0" tIns="0" rIns="0" bIns="0" rtlCol="0" anchor="t"/>
          <a:lstStyle/>
          <a:p>
            <a:pPr algn="ctr" indent="0" marL="0">
              <a:lnSpc>
                <a:spcPts val="3550"/>
              </a:lnSpc>
              <a:buNone/>
            </a:pPr>
            <a:r>
              <a:rPr lang="en-US" sz="2200" b="1" spc="-45" kern="0" dirty="0">
                <a:solidFill>
                  <a:srgbClr val="272525"/>
                </a:solidFill>
                <a:latin typeface="Petrona Bold" pitchFamily="34" charset="0"/>
                <a:ea typeface="Petrona Bold" pitchFamily="34" charset="-122"/>
                <a:cs typeface="Petrona Bold" pitchFamily="34" charset="-120"/>
              </a:rPr>
              <a:t>3</a:t>
            </a:r>
            <a:endParaRPr lang="en-US" sz="2200" dirty="0"/>
          </a:p>
        </p:txBody>
      </p:sp>
      <p:sp>
        <p:nvSpPr>
          <p:cNvPr id="15" name="Text 13"/>
          <p:cNvSpPr/>
          <p:nvPr/>
        </p:nvSpPr>
        <p:spPr>
          <a:xfrm>
            <a:off x="5911572" y="5014913"/>
            <a:ext cx="3130748" cy="389930"/>
          </a:xfrm>
          <a:prstGeom prst="rect">
            <a:avLst/>
          </a:prstGeom>
          <a:noFill/>
          <a:ln/>
        </p:spPr>
        <p:txBody>
          <a:bodyPr wrap="none" lIns="0" tIns="0" rIns="0" bIns="0" rtlCol="0" anchor="t"/>
          <a:lstStyle/>
          <a:p>
            <a:pPr algn="l"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Phát triển chuyên môn</a:t>
            </a:r>
            <a:endParaRPr lang="en-US" sz="2450" dirty="0"/>
          </a:p>
        </p:txBody>
      </p:sp>
      <p:sp>
        <p:nvSpPr>
          <p:cNvPr id="16" name="Text 14"/>
          <p:cNvSpPr/>
          <p:nvPr/>
        </p:nvSpPr>
        <p:spPr>
          <a:xfrm>
            <a:off x="5911572" y="5540931"/>
            <a:ext cx="3775353"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272525"/>
                </a:solidFill>
                <a:latin typeface="Inter" pitchFamily="34" charset="0"/>
                <a:ea typeface="Inter" pitchFamily="34" charset="-122"/>
                <a:cs typeface="Inter" pitchFamily="34" charset="-120"/>
              </a:rPr>
              <a:t>Tập trung vào một lĩnh vực IT cụ thể.</a:t>
            </a:r>
            <a:endParaRPr lang="en-US" sz="1750" dirty="0"/>
          </a:p>
        </p:txBody>
      </p:sp>
      <p:sp>
        <p:nvSpPr>
          <p:cNvPr id="17" name="Shape 15"/>
          <p:cNvSpPr/>
          <p:nvPr/>
        </p:nvSpPr>
        <p:spPr>
          <a:xfrm>
            <a:off x="5798106" y="6115407"/>
            <a:ext cx="7925157" cy="15240"/>
          </a:xfrm>
          <a:prstGeom prst="roundRect">
            <a:avLst>
              <a:gd name="adj" fmla="val 625116"/>
            </a:avLst>
          </a:prstGeom>
          <a:solidFill>
            <a:srgbClr val="C6BDDA"/>
          </a:solidFill>
          <a:ln/>
        </p:spPr>
      </p:sp>
      <p:sp>
        <p:nvSpPr>
          <p:cNvPr id="18" name="Shape 16"/>
          <p:cNvSpPr/>
          <p:nvPr/>
        </p:nvSpPr>
        <p:spPr>
          <a:xfrm>
            <a:off x="793790" y="6243995"/>
            <a:ext cx="6521410" cy="1342549"/>
          </a:xfrm>
          <a:prstGeom prst="roundRect">
            <a:avLst>
              <a:gd name="adj" fmla="val 7096"/>
            </a:avLst>
          </a:prstGeom>
          <a:solidFill>
            <a:srgbClr val="E0D7F4"/>
          </a:solidFill>
          <a:ln w="7620">
            <a:solidFill>
              <a:srgbClr val="C6BDDA"/>
            </a:solidFill>
            <a:prstDash val="solid"/>
          </a:ln>
        </p:spPr>
      </p:sp>
      <p:sp>
        <p:nvSpPr>
          <p:cNvPr id="19" name="Text 17"/>
          <p:cNvSpPr/>
          <p:nvPr/>
        </p:nvSpPr>
        <p:spPr>
          <a:xfrm>
            <a:off x="1028224" y="6688455"/>
            <a:ext cx="147161" cy="453509"/>
          </a:xfrm>
          <a:prstGeom prst="rect">
            <a:avLst/>
          </a:prstGeom>
          <a:noFill/>
          <a:ln/>
        </p:spPr>
        <p:txBody>
          <a:bodyPr wrap="none" lIns="0" tIns="0" rIns="0" bIns="0" rtlCol="0" anchor="t"/>
          <a:lstStyle/>
          <a:p>
            <a:pPr algn="ctr" indent="0" marL="0">
              <a:lnSpc>
                <a:spcPts val="3550"/>
              </a:lnSpc>
              <a:buNone/>
            </a:pPr>
            <a:r>
              <a:rPr lang="en-US" sz="2200" b="1" spc="-45" kern="0" dirty="0">
                <a:solidFill>
                  <a:srgbClr val="272525"/>
                </a:solidFill>
                <a:latin typeface="Petrona Bold" pitchFamily="34" charset="0"/>
                <a:ea typeface="Petrona Bold" pitchFamily="34" charset="-122"/>
                <a:cs typeface="Petrona Bold" pitchFamily="34" charset="-120"/>
              </a:rPr>
              <a:t>4</a:t>
            </a:r>
            <a:endParaRPr lang="en-US" sz="2200" dirty="0"/>
          </a:p>
        </p:txBody>
      </p:sp>
      <p:sp>
        <p:nvSpPr>
          <p:cNvPr id="20" name="Text 18"/>
          <p:cNvSpPr/>
          <p:nvPr/>
        </p:nvSpPr>
        <p:spPr>
          <a:xfrm>
            <a:off x="7542014" y="6470809"/>
            <a:ext cx="4140756" cy="389930"/>
          </a:xfrm>
          <a:prstGeom prst="rect">
            <a:avLst/>
          </a:prstGeom>
          <a:noFill/>
          <a:ln/>
        </p:spPr>
        <p:txBody>
          <a:bodyPr wrap="none" lIns="0" tIns="0" rIns="0" bIns="0" rtlCol="0" anchor="t"/>
          <a:lstStyle/>
          <a:p>
            <a:pPr algn="l"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Xây dựng thương hiệu cá nhân</a:t>
            </a:r>
            <a:endParaRPr lang="en-US" sz="2450" dirty="0"/>
          </a:p>
        </p:txBody>
      </p:sp>
      <p:sp>
        <p:nvSpPr>
          <p:cNvPr id="21" name="Text 19"/>
          <p:cNvSpPr/>
          <p:nvPr/>
        </p:nvSpPr>
        <p:spPr>
          <a:xfrm>
            <a:off x="7542014" y="6996827"/>
            <a:ext cx="4140756"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272525"/>
                </a:solidFill>
                <a:latin typeface="Inter" pitchFamily="34" charset="0"/>
                <a:ea typeface="Inter" pitchFamily="34" charset="-122"/>
                <a:cs typeface="Inter" pitchFamily="34" charset="-120"/>
              </a:rPr>
              <a:t>Tạo dựng uy tín trong cộng đồng IT.</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115979"/>
            <a:ext cx="6237684" cy="779621"/>
          </a:xfrm>
          <a:prstGeom prst="rect">
            <a:avLst/>
          </a:prstGeom>
          <a:noFill/>
          <a:ln/>
        </p:spPr>
        <p:txBody>
          <a:bodyPr wrap="none" lIns="0" tIns="0" rIns="0" bIns="0" rtlCol="0" anchor="t"/>
          <a:lstStyle/>
          <a:p>
            <a:pPr indent="0" marL="0">
              <a:lnSpc>
                <a:spcPts val="6100"/>
              </a:lnSpc>
              <a:buNone/>
            </a:pPr>
            <a:r>
              <a:rPr lang="en-US" sz="4900" b="1" spc="-98" kern="0" dirty="0">
                <a:solidFill>
                  <a:srgbClr val="F95F88"/>
                </a:solidFill>
                <a:latin typeface="Petrona Bold" pitchFamily="34" charset="0"/>
                <a:ea typeface="Petrona Bold" pitchFamily="34" charset="-122"/>
                <a:cs typeface="Petrona Bold" pitchFamily="34" charset="-120"/>
              </a:rPr>
              <a:t>Bài Tập: Soạn CV Mẫu</a:t>
            </a:r>
            <a:endParaRPr lang="en-US" sz="4900" dirty="0"/>
          </a:p>
        </p:txBody>
      </p:sp>
      <p:sp>
        <p:nvSpPr>
          <p:cNvPr id="4" name="Shape 1"/>
          <p:cNvSpPr/>
          <p:nvPr/>
        </p:nvSpPr>
        <p:spPr>
          <a:xfrm>
            <a:off x="793790" y="3490913"/>
            <a:ext cx="510302" cy="510302"/>
          </a:xfrm>
          <a:prstGeom prst="roundRect">
            <a:avLst>
              <a:gd name="adj" fmla="val 18669"/>
            </a:avLst>
          </a:prstGeom>
          <a:solidFill>
            <a:srgbClr val="E0D7F4"/>
          </a:solidFill>
          <a:ln w="7620">
            <a:solidFill>
              <a:srgbClr val="C6BDDA"/>
            </a:solidFill>
            <a:prstDash val="solid"/>
          </a:ln>
        </p:spPr>
      </p:sp>
      <p:sp>
        <p:nvSpPr>
          <p:cNvPr id="5" name="Text 2"/>
          <p:cNvSpPr/>
          <p:nvPr/>
        </p:nvSpPr>
        <p:spPr>
          <a:xfrm>
            <a:off x="972503" y="3558897"/>
            <a:ext cx="152757" cy="374213"/>
          </a:xfrm>
          <a:prstGeom prst="rect">
            <a:avLst/>
          </a:prstGeom>
          <a:noFill/>
          <a:ln/>
        </p:spPr>
        <p:txBody>
          <a:bodyPr wrap="none" lIns="0" tIns="0" rIns="0" bIns="0" rtlCol="0" anchor="t"/>
          <a:lstStyle/>
          <a:p>
            <a:pPr algn="ctr" indent="0" marL="0">
              <a:lnSpc>
                <a:spcPts val="2900"/>
              </a:lnSpc>
              <a:buNone/>
            </a:pPr>
            <a:r>
              <a:rPr lang="en-US" sz="2900" b="1" spc="-59" kern="0" dirty="0">
                <a:solidFill>
                  <a:srgbClr val="272525"/>
                </a:solidFill>
                <a:latin typeface="Petrona Bold" pitchFamily="34" charset="0"/>
                <a:ea typeface="Petrona Bold" pitchFamily="34" charset="-122"/>
                <a:cs typeface="Petrona Bold" pitchFamily="34" charset="-120"/>
              </a:rPr>
              <a:t>1</a:t>
            </a:r>
            <a:endParaRPr lang="en-US" sz="2900" dirty="0"/>
          </a:p>
        </p:txBody>
      </p:sp>
      <p:sp>
        <p:nvSpPr>
          <p:cNvPr id="6" name="Text 3"/>
          <p:cNvSpPr/>
          <p:nvPr/>
        </p:nvSpPr>
        <p:spPr>
          <a:xfrm>
            <a:off x="1530906" y="3490913"/>
            <a:ext cx="2927747" cy="389930"/>
          </a:xfrm>
          <a:prstGeom prst="rect">
            <a:avLst/>
          </a:prstGeom>
          <a:noFill/>
          <a:ln/>
        </p:spPr>
        <p:txBody>
          <a:bodyPr wrap="non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Chọn vị trí</a:t>
            </a:r>
            <a:endParaRPr lang="en-US" sz="2450" dirty="0"/>
          </a:p>
        </p:txBody>
      </p:sp>
      <p:sp>
        <p:nvSpPr>
          <p:cNvPr id="7" name="Text 4"/>
          <p:cNvSpPr/>
          <p:nvPr/>
        </p:nvSpPr>
        <p:spPr>
          <a:xfrm>
            <a:off x="1530906" y="4016931"/>
            <a:ext cx="2927747"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Xác định vị trí IT cụ thể bạn muốn ứng tuyển.</a:t>
            </a:r>
            <a:endParaRPr lang="en-US" sz="1750" dirty="0"/>
          </a:p>
        </p:txBody>
      </p:sp>
      <p:sp>
        <p:nvSpPr>
          <p:cNvPr id="8" name="Shape 5"/>
          <p:cNvSpPr/>
          <p:nvPr/>
        </p:nvSpPr>
        <p:spPr>
          <a:xfrm>
            <a:off x="4685467" y="3490913"/>
            <a:ext cx="510302" cy="510302"/>
          </a:xfrm>
          <a:prstGeom prst="roundRect">
            <a:avLst>
              <a:gd name="adj" fmla="val 18669"/>
            </a:avLst>
          </a:prstGeom>
          <a:solidFill>
            <a:srgbClr val="E0D7F4"/>
          </a:solidFill>
          <a:ln w="7620">
            <a:solidFill>
              <a:srgbClr val="C6BDDA"/>
            </a:solidFill>
            <a:prstDash val="solid"/>
          </a:ln>
        </p:spPr>
      </p:sp>
      <p:sp>
        <p:nvSpPr>
          <p:cNvPr id="9" name="Text 6"/>
          <p:cNvSpPr/>
          <p:nvPr/>
        </p:nvSpPr>
        <p:spPr>
          <a:xfrm>
            <a:off x="4838224" y="3558897"/>
            <a:ext cx="204787" cy="374213"/>
          </a:xfrm>
          <a:prstGeom prst="rect">
            <a:avLst/>
          </a:prstGeom>
          <a:noFill/>
          <a:ln/>
        </p:spPr>
        <p:txBody>
          <a:bodyPr wrap="none" lIns="0" tIns="0" rIns="0" bIns="0" rtlCol="0" anchor="t"/>
          <a:lstStyle/>
          <a:p>
            <a:pPr algn="ctr" indent="0" marL="0">
              <a:lnSpc>
                <a:spcPts val="2900"/>
              </a:lnSpc>
              <a:buNone/>
            </a:pPr>
            <a:r>
              <a:rPr lang="en-US" sz="2900" b="1" spc="-59" kern="0" dirty="0">
                <a:solidFill>
                  <a:srgbClr val="272525"/>
                </a:solidFill>
                <a:latin typeface="Petrona Bold" pitchFamily="34" charset="0"/>
                <a:ea typeface="Petrona Bold" pitchFamily="34" charset="-122"/>
                <a:cs typeface="Petrona Bold" pitchFamily="34" charset="-120"/>
              </a:rPr>
              <a:t>2</a:t>
            </a:r>
            <a:endParaRPr lang="en-US" sz="2900" dirty="0"/>
          </a:p>
        </p:txBody>
      </p:sp>
      <p:sp>
        <p:nvSpPr>
          <p:cNvPr id="10" name="Text 7"/>
          <p:cNvSpPr/>
          <p:nvPr/>
        </p:nvSpPr>
        <p:spPr>
          <a:xfrm>
            <a:off x="5422583" y="3490913"/>
            <a:ext cx="2927747" cy="389930"/>
          </a:xfrm>
          <a:prstGeom prst="rect">
            <a:avLst/>
          </a:prstGeom>
          <a:noFill/>
          <a:ln/>
        </p:spPr>
        <p:txBody>
          <a:bodyPr wrap="non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Thu thập thông tin</a:t>
            </a:r>
            <a:endParaRPr lang="en-US" sz="2450" dirty="0"/>
          </a:p>
        </p:txBody>
      </p:sp>
      <p:sp>
        <p:nvSpPr>
          <p:cNvPr id="11" name="Text 8"/>
          <p:cNvSpPr/>
          <p:nvPr/>
        </p:nvSpPr>
        <p:spPr>
          <a:xfrm>
            <a:off x="5422583" y="4016931"/>
            <a:ext cx="2927747"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Tổng hợp kinh nghiệm, kỹ năng và thành tích IT.</a:t>
            </a:r>
            <a:endParaRPr lang="en-US" sz="1750" dirty="0"/>
          </a:p>
        </p:txBody>
      </p:sp>
      <p:sp>
        <p:nvSpPr>
          <p:cNvPr id="12" name="Shape 9"/>
          <p:cNvSpPr/>
          <p:nvPr/>
        </p:nvSpPr>
        <p:spPr>
          <a:xfrm>
            <a:off x="793790" y="5224701"/>
            <a:ext cx="510302" cy="510302"/>
          </a:xfrm>
          <a:prstGeom prst="roundRect">
            <a:avLst>
              <a:gd name="adj" fmla="val 18669"/>
            </a:avLst>
          </a:prstGeom>
          <a:solidFill>
            <a:srgbClr val="E0D7F4"/>
          </a:solidFill>
          <a:ln w="7620">
            <a:solidFill>
              <a:srgbClr val="C6BDDA"/>
            </a:solidFill>
            <a:prstDash val="solid"/>
          </a:ln>
        </p:spPr>
      </p:sp>
      <p:sp>
        <p:nvSpPr>
          <p:cNvPr id="13" name="Text 10"/>
          <p:cNvSpPr/>
          <p:nvPr/>
        </p:nvSpPr>
        <p:spPr>
          <a:xfrm>
            <a:off x="946666" y="5292685"/>
            <a:ext cx="204430" cy="374213"/>
          </a:xfrm>
          <a:prstGeom prst="rect">
            <a:avLst/>
          </a:prstGeom>
          <a:noFill/>
          <a:ln/>
        </p:spPr>
        <p:txBody>
          <a:bodyPr wrap="none" lIns="0" tIns="0" rIns="0" bIns="0" rtlCol="0" anchor="t"/>
          <a:lstStyle/>
          <a:p>
            <a:pPr algn="ctr" indent="0" marL="0">
              <a:lnSpc>
                <a:spcPts val="2900"/>
              </a:lnSpc>
              <a:buNone/>
            </a:pPr>
            <a:r>
              <a:rPr lang="en-US" sz="2900" b="1" spc="-59" kern="0" dirty="0">
                <a:solidFill>
                  <a:srgbClr val="272525"/>
                </a:solidFill>
                <a:latin typeface="Petrona Bold" pitchFamily="34" charset="0"/>
                <a:ea typeface="Petrona Bold" pitchFamily="34" charset="-122"/>
                <a:cs typeface="Petrona Bold" pitchFamily="34" charset="-120"/>
              </a:rPr>
              <a:t>3</a:t>
            </a:r>
            <a:endParaRPr lang="en-US" sz="2900" dirty="0"/>
          </a:p>
        </p:txBody>
      </p:sp>
      <p:sp>
        <p:nvSpPr>
          <p:cNvPr id="14" name="Text 11"/>
          <p:cNvSpPr/>
          <p:nvPr/>
        </p:nvSpPr>
        <p:spPr>
          <a:xfrm>
            <a:off x="1530906" y="5224701"/>
            <a:ext cx="3118842" cy="389930"/>
          </a:xfrm>
          <a:prstGeom prst="rect">
            <a:avLst/>
          </a:prstGeom>
          <a:noFill/>
          <a:ln/>
        </p:spPr>
        <p:txBody>
          <a:bodyPr wrap="non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Viết nội dung</a:t>
            </a:r>
            <a:endParaRPr lang="en-US" sz="2450" dirty="0"/>
          </a:p>
        </p:txBody>
      </p:sp>
      <p:sp>
        <p:nvSpPr>
          <p:cNvPr id="15" name="Text 12"/>
          <p:cNvSpPr/>
          <p:nvPr/>
        </p:nvSpPr>
        <p:spPr>
          <a:xfrm>
            <a:off x="1530906" y="5750719"/>
            <a:ext cx="6819305" cy="362903"/>
          </a:xfrm>
          <a:prstGeom prst="rect">
            <a:avLst/>
          </a:prstGeom>
          <a:noFill/>
          <a:ln/>
        </p:spPr>
        <p:txBody>
          <a:bodyPr wrap="non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Soạn CV theo cấu trúc đã học, nhấn mạnh điểm mạnh.</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726168"/>
            <a:ext cx="7556421" cy="1559243"/>
          </a:xfrm>
          <a:prstGeom prst="rect">
            <a:avLst/>
          </a:prstGeom>
          <a:noFill/>
          <a:ln/>
        </p:spPr>
        <p:txBody>
          <a:bodyPr wrap="square" lIns="0" tIns="0" rIns="0" bIns="0" rtlCol="0" anchor="t"/>
          <a:lstStyle/>
          <a:p>
            <a:pPr indent="0" marL="0">
              <a:lnSpc>
                <a:spcPts val="6100"/>
              </a:lnSpc>
              <a:buNone/>
            </a:pPr>
            <a:r>
              <a:rPr lang="en-US" sz="4900" b="1" spc="-98" kern="0" dirty="0">
                <a:solidFill>
                  <a:srgbClr val="F95F88"/>
                </a:solidFill>
                <a:latin typeface="Petrona Bold" pitchFamily="34" charset="0"/>
                <a:ea typeface="Petrona Bold" pitchFamily="34" charset="-122"/>
                <a:cs typeface="Petrona Bold" pitchFamily="34" charset="-120"/>
              </a:rPr>
              <a:t>Tầm Quan Trọng của CV Trong Ngành IT</a:t>
            </a:r>
            <a:endParaRPr lang="en-US" sz="4900" dirty="0"/>
          </a:p>
        </p:txBody>
      </p:sp>
      <p:sp>
        <p:nvSpPr>
          <p:cNvPr id="4" name="Shape 1"/>
          <p:cNvSpPr/>
          <p:nvPr/>
        </p:nvSpPr>
        <p:spPr>
          <a:xfrm>
            <a:off x="6280190" y="3880723"/>
            <a:ext cx="396835" cy="396835"/>
          </a:xfrm>
          <a:prstGeom prst="roundRect">
            <a:avLst>
              <a:gd name="adj" fmla="val 24007"/>
            </a:avLst>
          </a:prstGeom>
          <a:solidFill>
            <a:srgbClr val="E0D7F4"/>
          </a:solidFill>
          <a:ln w="7620">
            <a:solidFill>
              <a:srgbClr val="C6BDDA"/>
            </a:solidFill>
            <a:prstDash val="solid"/>
          </a:ln>
        </p:spPr>
      </p:sp>
      <p:sp>
        <p:nvSpPr>
          <p:cNvPr id="5" name="Text 2"/>
          <p:cNvSpPr/>
          <p:nvPr/>
        </p:nvSpPr>
        <p:spPr>
          <a:xfrm>
            <a:off x="6903839" y="3880723"/>
            <a:ext cx="3041213" cy="389930"/>
          </a:xfrm>
          <a:prstGeom prst="rect">
            <a:avLst/>
          </a:prstGeom>
          <a:noFill/>
          <a:ln/>
        </p:spPr>
        <p:txBody>
          <a:bodyPr wrap="non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Cửa ngõ đầu tiên</a:t>
            </a:r>
            <a:endParaRPr lang="en-US" sz="2450" dirty="0"/>
          </a:p>
        </p:txBody>
      </p:sp>
      <p:sp>
        <p:nvSpPr>
          <p:cNvPr id="6" name="Text 3"/>
          <p:cNvSpPr/>
          <p:nvPr/>
        </p:nvSpPr>
        <p:spPr>
          <a:xfrm>
            <a:off x="6903839" y="4406741"/>
            <a:ext cx="3041213"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CV là ấn tượng đầu tiên với nhà tuyển dụng.</a:t>
            </a:r>
            <a:endParaRPr lang="en-US" sz="1750" dirty="0"/>
          </a:p>
        </p:txBody>
      </p:sp>
      <p:sp>
        <p:nvSpPr>
          <p:cNvPr id="7" name="Shape 4"/>
          <p:cNvSpPr/>
          <p:nvPr/>
        </p:nvSpPr>
        <p:spPr>
          <a:xfrm>
            <a:off x="10171867" y="3880723"/>
            <a:ext cx="396835" cy="396835"/>
          </a:xfrm>
          <a:prstGeom prst="roundRect">
            <a:avLst>
              <a:gd name="adj" fmla="val 24007"/>
            </a:avLst>
          </a:prstGeom>
          <a:solidFill>
            <a:srgbClr val="E0D7F4"/>
          </a:solidFill>
          <a:ln w="7620">
            <a:solidFill>
              <a:srgbClr val="C6BDDA"/>
            </a:solidFill>
            <a:prstDash val="solid"/>
          </a:ln>
        </p:spPr>
      </p:sp>
      <p:sp>
        <p:nvSpPr>
          <p:cNvPr id="8" name="Text 5"/>
          <p:cNvSpPr/>
          <p:nvPr/>
        </p:nvSpPr>
        <p:spPr>
          <a:xfrm>
            <a:off x="10795516" y="3880723"/>
            <a:ext cx="3041213" cy="389930"/>
          </a:xfrm>
          <a:prstGeom prst="rect">
            <a:avLst/>
          </a:prstGeom>
          <a:noFill/>
          <a:ln/>
        </p:spPr>
        <p:txBody>
          <a:bodyPr wrap="non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Thể hiện kỹ năng</a:t>
            </a:r>
            <a:endParaRPr lang="en-US" sz="2450" dirty="0"/>
          </a:p>
        </p:txBody>
      </p:sp>
      <p:sp>
        <p:nvSpPr>
          <p:cNvPr id="9" name="Text 6"/>
          <p:cNvSpPr/>
          <p:nvPr/>
        </p:nvSpPr>
        <p:spPr>
          <a:xfrm>
            <a:off x="10795516" y="4406741"/>
            <a:ext cx="3041213"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CV giúp bạn nổi bật với các kỹ năng công nghệ.</a:t>
            </a:r>
            <a:endParaRPr lang="en-US" sz="1750" dirty="0"/>
          </a:p>
        </p:txBody>
      </p:sp>
      <p:sp>
        <p:nvSpPr>
          <p:cNvPr id="10" name="Shape 7"/>
          <p:cNvSpPr/>
          <p:nvPr/>
        </p:nvSpPr>
        <p:spPr>
          <a:xfrm>
            <a:off x="6280190" y="5614511"/>
            <a:ext cx="396835" cy="396835"/>
          </a:xfrm>
          <a:prstGeom prst="roundRect">
            <a:avLst>
              <a:gd name="adj" fmla="val 24007"/>
            </a:avLst>
          </a:prstGeom>
          <a:solidFill>
            <a:srgbClr val="E0D7F4"/>
          </a:solidFill>
          <a:ln w="7620">
            <a:solidFill>
              <a:srgbClr val="C6BDDA"/>
            </a:solidFill>
            <a:prstDash val="solid"/>
          </a:ln>
        </p:spPr>
      </p:sp>
      <p:sp>
        <p:nvSpPr>
          <p:cNvPr id="11" name="Text 8"/>
          <p:cNvSpPr/>
          <p:nvPr/>
        </p:nvSpPr>
        <p:spPr>
          <a:xfrm>
            <a:off x="6903839" y="5614511"/>
            <a:ext cx="3118842" cy="389930"/>
          </a:xfrm>
          <a:prstGeom prst="rect">
            <a:avLst/>
          </a:prstGeom>
          <a:noFill/>
          <a:ln/>
        </p:spPr>
        <p:txBody>
          <a:bodyPr wrap="non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Cơ hội phỏng vấn</a:t>
            </a:r>
            <a:endParaRPr lang="en-US" sz="2450" dirty="0"/>
          </a:p>
        </p:txBody>
      </p:sp>
      <p:sp>
        <p:nvSpPr>
          <p:cNvPr id="12" name="Text 9"/>
          <p:cNvSpPr/>
          <p:nvPr/>
        </p:nvSpPr>
        <p:spPr>
          <a:xfrm>
            <a:off x="6903839" y="6140529"/>
            <a:ext cx="6932771" cy="362903"/>
          </a:xfrm>
          <a:prstGeom prst="rect">
            <a:avLst/>
          </a:prstGeom>
          <a:noFill/>
          <a:ln/>
        </p:spPr>
        <p:txBody>
          <a:bodyPr wrap="non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CV xuất sắc tăng cơ hội được mời phỏng vấn.</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14970"/>
          </a:xfrm>
          <a:prstGeom prst="rect">
            <a:avLst/>
          </a:prstGeom>
        </p:spPr>
      </p:pic>
      <p:sp>
        <p:nvSpPr>
          <p:cNvPr id="3" name="Text 0"/>
          <p:cNvSpPr/>
          <p:nvPr/>
        </p:nvSpPr>
        <p:spPr>
          <a:xfrm>
            <a:off x="732115" y="3547824"/>
            <a:ext cx="12614434" cy="719138"/>
          </a:xfrm>
          <a:prstGeom prst="rect">
            <a:avLst/>
          </a:prstGeom>
          <a:noFill/>
          <a:ln/>
        </p:spPr>
        <p:txBody>
          <a:bodyPr wrap="none" lIns="0" tIns="0" rIns="0" bIns="0" rtlCol="0" anchor="t"/>
          <a:lstStyle/>
          <a:p>
            <a:pPr indent="0" marL="0">
              <a:lnSpc>
                <a:spcPts val="5650"/>
              </a:lnSpc>
              <a:buNone/>
            </a:pPr>
            <a:r>
              <a:rPr lang="en-US" sz="4500" b="1" spc="-91" kern="0" dirty="0">
                <a:solidFill>
                  <a:srgbClr val="F95F88"/>
                </a:solidFill>
                <a:latin typeface="Petrona Bold" pitchFamily="34" charset="0"/>
                <a:ea typeface="Petrona Bold" pitchFamily="34" charset="-122"/>
                <a:cs typeface="Petrona Bold" pitchFamily="34" charset="-120"/>
              </a:rPr>
              <a:t>Kết Luận: Bước Đầu Cho Sự Nghiệp IT Thành Công</a:t>
            </a:r>
            <a:endParaRPr lang="en-US" sz="4500" dirty="0"/>
          </a:p>
        </p:txBody>
      </p:sp>
      <p:sp>
        <p:nvSpPr>
          <p:cNvPr id="4" name="Shape 1"/>
          <p:cNvSpPr/>
          <p:nvPr/>
        </p:nvSpPr>
        <p:spPr>
          <a:xfrm>
            <a:off x="732115" y="4580692"/>
            <a:ext cx="6478548" cy="1253371"/>
          </a:xfrm>
          <a:prstGeom prst="roundRect">
            <a:avLst>
              <a:gd name="adj" fmla="val 7010"/>
            </a:avLst>
          </a:prstGeom>
          <a:solidFill>
            <a:srgbClr val="E0D7F4"/>
          </a:solidFill>
          <a:ln w="7620">
            <a:solidFill>
              <a:srgbClr val="C6BDDA"/>
            </a:solidFill>
            <a:prstDash val="solid"/>
          </a:ln>
        </p:spPr>
      </p:sp>
      <p:sp>
        <p:nvSpPr>
          <p:cNvPr id="5" name="Text 2"/>
          <p:cNvSpPr/>
          <p:nvPr/>
        </p:nvSpPr>
        <p:spPr>
          <a:xfrm>
            <a:off x="948928" y="4797504"/>
            <a:ext cx="2876431" cy="359569"/>
          </a:xfrm>
          <a:prstGeom prst="rect">
            <a:avLst/>
          </a:prstGeom>
          <a:noFill/>
          <a:ln/>
        </p:spPr>
        <p:txBody>
          <a:bodyPr wrap="none" lIns="0" tIns="0" rIns="0" bIns="0" rtlCol="0" anchor="t"/>
          <a:lstStyle/>
          <a:p>
            <a:pPr indent="0" marL="0">
              <a:lnSpc>
                <a:spcPts val="2800"/>
              </a:lnSpc>
              <a:buNone/>
            </a:pPr>
            <a:r>
              <a:rPr lang="en-US" sz="2250" b="1" spc="-45" kern="0" dirty="0">
                <a:solidFill>
                  <a:srgbClr val="272525"/>
                </a:solidFill>
                <a:latin typeface="Petrona Bold" pitchFamily="34" charset="0"/>
                <a:ea typeface="Petrona Bold" pitchFamily="34" charset="-122"/>
                <a:cs typeface="Petrona Bold" pitchFamily="34" charset="-120"/>
              </a:rPr>
              <a:t>Chuẩn bị kỹ lưỡng</a:t>
            </a:r>
            <a:endParaRPr lang="en-US" sz="2250" dirty="0"/>
          </a:p>
        </p:txBody>
      </p:sp>
      <p:sp>
        <p:nvSpPr>
          <p:cNvPr id="6" name="Text 3"/>
          <p:cNvSpPr/>
          <p:nvPr/>
        </p:nvSpPr>
        <p:spPr>
          <a:xfrm>
            <a:off x="948928" y="5282565"/>
            <a:ext cx="6044922" cy="334685"/>
          </a:xfrm>
          <a:prstGeom prst="rect">
            <a:avLst/>
          </a:prstGeom>
          <a:noFill/>
          <a:ln/>
        </p:spPr>
        <p:txBody>
          <a:bodyPr wrap="none" lIns="0" tIns="0" rIns="0" bIns="0" rtlCol="0" anchor="t"/>
          <a:lstStyle/>
          <a:p>
            <a:pPr indent="0" marL="0">
              <a:lnSpc>
                <a:spcPts val="2600"/>
              </a:lnSpc>
              <a:buNone/>
            </a:pPr>
            <a:r>
              <a:rPr lang="en-US" sz="1600" spc="-33" kern="0" dirty="0">
                <a:solidFill>
                  <a:srgbClr val="272525"/>
                </a:solidFill>
                <a:latin typeface="Inter" pitchFamily="34" charset="0"/>
                <a:ea typeface="Inter" pitchFamily="34" charset="-122"/>
                <a:cs typeface="Inter" pitchFamily="34" charset="-120"/>
              </a:rPr>
              <a:t>CV, thư xin việc và kỹ năng phỏng vấn là chìa khóa.</a:t>
            </a:r>
            <a:endParaRPr lang="en-US" sz="1600" dirty="0"/>
          </a:p>
        </p:txBody>
      </p:sp>
      <p:sp>
        <p:nvSpPr>
          <p:cNvPr id="7" name="Shape 4"/>
          <p:cNvSpPr/>
          <p:nvPr/>
        </p:nvSpPr>
        <p:spPr>
          <a:xfrm>
            <a:off x="7419856" y="4580692"/>
            <a:ext cx="6478548" cy="1253371"/>
          </a:xfrm>
          <a:prstGeom prst="roundRect">
            <a:avLst>
              <a:gd name="adj" fmla="val 7010"/>
            </a:avLst>
          </a:prstGeom>
          <a:solidFill>
            <a:srgbClr val="E0D7F4"/>
          </a:solidFill>
          <a:ln w="7620">
            <a:solidFill>
              <a:srgbClr val="C6BDDA"/>
            </a:solidFill>
            <a:prstDash val="solid"/>
          </a:ln>
        </p:spPr>
      </p:sp>
      <p:sp>
        <p:nvSpPr>
          <p:cNvPr id="8" name="Text 5"/>
          <p:cNvSpPr/>
          <p:nvPr/>
        </p:nvSpPr>
        <p:spPr>
          <a:xfrm>
            <a:off x="7636669" y="4797504"/>
            <a:ext cx="2876431" cy="359569"/>
          </a:xfrm>
          <a:prstGeom prst="rect">
            <a:avLst/>
          </a:prstGeom>
          <a:noFill/>
          <a:ln/>
        </p:spPr>
        <p:txBody>
          <a:bodyPr wrap="none" lIns="0" tIns="0" rIns="0" bIns="0" rtlCol="0" anchor="t"/>
          <a:lstStyle/>
          <a:p>
            <a:pPr indent="0" marL="0">
              <a:lnSpc>
                <a:spcPts val="2800"/>
              </a:lnSpc>
              <a:buNone/>
            </a:pPr>
            <a:r>
              <a:rPr lang="en-US" sz="2250" b="1" spc="-45" kern="0" dirty="0">
                <a:solidFill>
                  <a:srgbClr val="272525"/>
                </a:solidFill>
                <a:latin typeface="Petrona Bold" pitchFamily="34" charset="0"/>
                <a:ea typeface="Petrona Bold" pitchFamily="34" charset="-122"/>
                <a:cs typeface="Petrona Bold" pitchFamily="34" charset="-120"/>
              </a:rPr>
              <a:t>Xây dựng mạng lưới</a:t>
            </a:r>
            <a:endParaRPr lang="en-US" sz="2250" dirty="0"/>
          </a:p>
        </p:txBody>
      </p:sp>
      <p:sp>
        <p:nvSpPr>
          <p:cNvPr id="9" name="Text 6"/>
          <p:cNvSpPr/>
          <p:nvPr/>
        </p:nvSpPr>
        <p:spPr>
          <a:xfrm>
            <a:off x="7636669" y="5282565"/>
            <a:ext cx="6044922" cy="334685"/>
          </a:xfrm>
          <a:prstGeom prst="rect">
            <a:avLst/>
          </a:prstGeom>
          <a:noFill/>
          <a:ln/>
        </p:spPr>
        <p:txBody>
          <a:bodyPr wrap="none" lIns="0" tIns="0" rIns="0" bIns="0" rtlCol="0" anchor="t"/>
          <a:lstStyle/>
          <a:p>
            <a:pPr indent="0" marL="0">
              <a:lnSpc>
                <a:spcPts val="2600"/>
              </a:lnSpc>
              <a:buNone/>
            </a:pPr>
            <a:r>
              <a:rPr lang="en-US" sz="1600" spc="-33" kern="0" dirty="0">
                <a:solidFill>
                  <a:srgbClr val="272525"/>
                </a:solidFill>
                <a:latin typeface="Inter" pitchFamily="34" charset="0"/>
                <a:ea typeface="Inter" pitchFamily="34" charset="-122"/>
                <a:cs typeface="Inter" pitchFamily="34" charset="-120"/>
              </a:rPr>
              <a:t>Kết nối rộng rãi trong cộng đồng IT mở ra cơ hội.</a:t>
            </a:r>
            <a:endParaRPr lang="en-US" sz="1600" dirty="0"/>
          </a:p>
        </p:txBody>
      </p:sp>
      <p:sp>
        <p:nvSpPr>
          <p:cNvPr id="10" name="Shape 7"/>
          <p:cNvSpPr/>
          <p:nvPr/>
        </p:nvSpPr>
        <p:spPr>
          <a:xfrm>
            <a:off x="732115" y="6043255"/>
            <a:ext cx="6478548" cy="1253371"/>
          </a:xfrm>
          <a:prstGeom prst="roundRect">
            <a:avLst>
              <a:gd name="adj" fmla="val 7010"/>
            </a:avLst>
          </a:prstGeom>
          <a:solidFill>
            <a:srgbClr val="E0D7F4"/>
          </a:solidFill>
          <a:ln w="7620">
            <a:solidFill>
              <a:srgbClr val="C6BDDA"/>
            </a:solidFill>
            <a:prstDash val="solid"/>
          </a:ln>
        </p:spPr>
      </p:sp>
      <p:sp>
        <p:nvSpPr>
          <p:cNvPr id="11" name="Text 8"/>
          <p:cNvSpPr/>
          <p:nvPr/>
        </p:nvSpPr>
        <p:spPr>
          <a:xfrm>
            <a:off x="948928" y="6260068"/>
            <a:ext cx="2876431" cy="359569"/>
          </a:xfrm>
          <a:prstGeom prst="rect">
            <a:avLst/>
          </a:prstGeom>
          <a:noFill/>
          <a:ln/>
        </p:spPr>
        <p:txBody>
          <a:bodyPr wrap="none" lIns="0" tIns="0" rIns="0" bIns="0" rtlCol="0" anchor="t"/>
          <a:lstStyle/>
          <a:p>
            <a:pPr indent="0" marL="0">
              <a:lnSpc>
                <a:spcPts val="2800"/>
              </a:lnSpc>
              <a:buNone/>
            </a:pPr>
            <a:r>
              <a:rPr lang="en-US" sz="2250" b="1" spc="-45" kern="0" dirty="0">
                <a:solidFill>
                  <a:srgbClr val="272525"/>
                </a:solidFill>
                <a:latin typeface="Petrona Bold" pitchFamily="34" charset="0"/>
                <a:ea typeface="Petrona Bold" pitchFamily="34" charset="-122"/>
                <a:cs typeface="Petrona Bold" pitchFamily="34" charset="-120"/>
              </a:rPr>
              <a:t>Học hỏi liên tục</a:t>
            </a:r>
            <a:endParaRPr lang="en-US" sz="2250" dirty="0"/>
          </a:p>
        </p:txBody>
      </p:sp>
      <p:sp>
        <p:nvSpPr>
          <p:cNvPr id="12" name="Text 9"/>
          <p:cNvSpPr/>
          <p:nvPr/>
        </p:nvSpPr>
        <p:spPr>
          <a:xfrm>
            <a:off x="948928" y="6745129"/>
            <a:ext cx="6044922" cy="334685"/>
          </a:xfrm>
          <a:prstGeom prst="rect">
            <a:avLst/>
          </a:prstGeom>
          <a:noFill/>
          <a:ln/>
        </p:spPr>
        <p:txBody>
          <a:bodyPr wrap="none" lIns="0" tIns="0" rIns="0" bIns="0" rtlCol="0" anchor="t"/>
          <a:lstStyle/>
          <a:p>
            <a:pPr indent="0" marL="0">
              <a:lnSpc>
                <a:spcPts val="2600"/>
              </a:lnSpc>
              <a:buNone/>
            </a:pPr>
            <a:r>
              <a:rPr lang="en-US" sz="1600" spc="-33" kern="0" dirty="0">
                <a:solidFill>
                  <a:srgbClr val="272525"/>
                </a:solidFill>
                <a:latin typeface="Inter" pitchFamily="34" charset="0"/>
                <a:ea typeface="Inter" pitchFamily="34" charset="-122"/>
                <a:cs typeface="Inter" pitchFamily="34" charset="-120"/>
              </a:rPr>
              <a:t>Không ngừng cập nhật kiến thức và kỹ năng IT mới.</a:t>
            </a:r>
            <a:endParaRPr lang="en-US" sz="1600" dirty="0"/>
          </a:p>
        </p:txBody>
      </p:sp>
      <p:sp>
        <p:nvSpPr>
          <p:cNvPr id="13" name="Shape 10"/>
          <p:cNvSpPr/>
          <p:nvPr/>
        </p:nvSpPr>
        <p:spPr>
          <a:xfrm>
            <a:off x="7419856" y="6043255"/>
            <a:ext cx="6478548" cy="1253371"/>
          </a:xfrm>
          <a:prstGeom prst="roundRect">
            <a:avLst>
              <a:gd name="adj" fmla="val 7010"/>
            </a:avLst>
          </a:prstGeom>
          <a:solidFill>
            <a:srgbClr val="E0D7F4"/>
          </a:solidFill>
          <a:ln w="7620">
            <a:solidFill>
              <a:srgbClr val="C6BDDA"/>
            </a:solidFill>
            <a:prstDash val="solid"/>
          </a:ln>
        </p:spPr>
      </p:sp>
      <p:sp>
        <p:nvSpPr>
          <p:cNvPr id="14" name="Text 11"/>
          <p:cNvSpPr/>
          <p:nvPr/>
        </p:nvSpPr>
        <p:spPr>
          <a:xfrm>
            <a:off x="7636669" y="6260068"/>
            <a:ext cx="2876431" cy="359569"/>
          </a:xfrm>
          <a:prstGeom prst="rect">
            <a:avLst/>
          </a:prstGeom>
          <a:noFill/>
          <a:ln/>
        </p:spPr>
        <p:txBody>
          <a:bodyPr wrap="none" lIns="0" tIns="0" rIns="0" bIns="0" rtlCol="0" anchor="t"/>
          <a:lstStyle/>
          <a:p>
            <a:pPr indent="0" marL="0">
              <a:lnSpc>
                <a:spcPts val="2800"/>
              </a:lnSpc>
              <a:buNone/>
            </a:pPr>
            <a:r>
              <a:rPr lang="en-US" sz="2250" b="1" spc="-45" kern="0" dirty="0">
                <a:solidFill>
                  <a:srgbClr val="272525"/>
                </a:solidFill>
                <a:latin typeface="Petrona Bold" pitchFamily="34" charset="0"/>
                <a:ea typeface="Petrona Bold" pitchFamily="34" charset="-122"/>
                <a:cs typeface="Petrona Bold" pitchFamily="34" charset="-120"/>
              </a:rPr>
              <a:t>Tự tin bước tiếp</a:t>
            </a:r>
            <a:endParaRPr lang="en-US" sz="2250" dirty="0"/>
          </a:p>
        </p:txBody>
      </p:sp>
      <p:sp>
        <p:nvSpPr>
          <p:cNvPr id="15" name="Text 12"/>
          <p:cNvSpPr/>
          <p:nvPr/>
        </p:nvSpPr>
        <p:spPr>
          <a:xfrm>
            <a:off x="7636669" y="6745129"/>
            <a:ext cx="6044922" cy="334685"/>
          </a:xfrm>
          <a:prstGeom prst="rect">
            <a:avLst/>
          </a:prstGeom>
          <a:noFill/>
          <a:ln/>
        </p:spPr>
        <p:txBody>
          <a:bodyPr wrap="none" lIns="0" tIns="0" rIns="0" bIns="0" rtlCol="0" anchor="t"/>
          <a:lstStyle/>
          <a:p>
            <a:pPr indent="0" marL="0">
              <a:lnSpc>
                <a:spcPts val="2600"/>
              </a:lnSpc>
              <a:buNone/>
            </a:pPr>
            <a:r>
              <a:rPr lang="en-US" sz="1600" spc="-33" kern="0" dirty="0">
                <a:solidFill>
                  <a:srgbClr val="272525"/>
                </a:solidFill>
                <a:latin typeface="Inter" pitchFamily="34" charset="0"/>
                <a:ea typeface="Inter" pitchFamily="34" charset="-122"/>
                <a:cs typeface="Inter" pitchFamily="34" charset="-120"/>
              </a:rPr>
              <a:t>Với sự chuẩn bị kỹ, bạn đã sẵn sàng cho sự nghiệp IT!</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06847" y="698897"/>
            <a:ext cx="7656671" cy="707469"/>
          </a:xfrm>
          <a:prstGeom prst="rect">
            <a:avLst/>
          </a:prstGeom>
          <a:noFill/>
          <a:ln/>
        </p:spPr>
        <p:txBody>
          <a:bodyPr wrap="none" lIns="0" tIns="0" rIns="0" bIns="0" rtlCol="0" anchor="t"/>
          <a:lstStyle/>
          <a:p>
            <a:pPr indent="0" marL="0">
              <a:lnSpc>
                <a:spcPts val="5550"/>
              </a:lnSpc>
              <a:buNone/>
            </a:pPr>
            <a:r>
              <a:rPr lang="en-US" sz="4450" b="1" spc="-89" kern="0" dirty="0">
                <a:solidFill>
                  <a:srgbClr val="F95F88"/>
                </a:solidFill>
                <a:latin typeface="Petrona Bold" pitchFamily="34" charset="0"/>
                <a:ea typeface="Petrona Bold" pitchFamily="34" charset="-122"/>
                <a:cs typeface="Petrona Bold" pitchFamily="34" charset="-120"/>
              </a:rPr>
              <a:t>Các Yếu Tố Cần Có Trong CV IT</a:t>
            </a:r>
            <a:endParaRPr lang="en-US" sz="4450" dirty="0"/>
          </a:p>
        </p:txBody>
      </p:sp>
      <p:pic>
        <p:nvPicPr>
          <p:cNvPr id="4" name="Image 1" descr="preencoded.png">    </p:cNvPr>
          <p:cNvPicPr>
            <a:picLocks noChangeAspect="1"/>
          </p:cNvPicPr>
          <p:nvPr/>
        </p:nvPicPr>
        <p:blipFill>
          <a:blip r:embed="rId2"/>
          <a:stretch>
            <a:fillRect/>
          </a:stretch>
        </p:blipFill>
        <p:spPr>
          <a:xfrm>
            <a:off x="6206847" y="1715095"/>
            <a:ext cx="514588" cy="514588"/>
          </a:xfrm>
          <a:prstGeom prst="rect">
            <a:avLst/>
          </a:prstGeom>
        </p:spPr>
      </p:pic>
      <p:sp>
        <p:nvSpPr>
          <p:cNvPr id="5" name="Text 1"/>
          <p:cNvSpPr/>
          <p:nvPr/>
        </p:nvSpPr>
        <p:spPr>
          <a:xfrm>
            <a:off x="6206847" y="2435423"/>
            <a:ext cx="2830354" cy="353735"/>
          </a:xfrm>
          <a:prstGeom prst="rect">
            <a:avLst/>
          </a:prstGeom>
          <a:noFill/>
          <a:ln/>
        </p:spPr>
        <p:txBody>
          <a:bodyPr wrap="none" lIns="0" tIns="0" rIns="0" bIns="0" rtlCol="0" anchor="t"/>
          <a:lstStyle/>
          <a:p>
            <a:pPr algn="l" indent="0" marL="0">
              <a:lnSpc>
                <a:spcPts val="2750"/>
              </a:lnSpc>
              <a:buNone/>
            </a:pPr>
            <a:r>
              <a:rPr lang="en-US" sz="2200" b="1" spc="-45" kern="0" dirty="0">
                <a:solidFill>
                  <a:srgbClr val="272525"/>
                </a:solidFill>
                <a:latin typeface="Petrona Bold" pitchFamily="34" charset="0"/>
                <a:ea typeface="Petrona Bold" pitchFamily="34" charset="-122"/>
                <a:cs typeface="Petrona Bold" pitchFamily="34" charset="-120"/>
              </a:rPr>
              <a:t>Kỹ năng lập trình</a:t>
            </a:r>
            <a:endParaRPr lang="en-US" sz="2200" dirty="0"/>
          </a:p>
        </p:txBody>
      </p:sp>
      <p:sp>
        <p:nvSpPr>
          <p:cNvPr id="6" name="Text 2"/>
          <p:cNvSpPr/>
          <p:nvPr/>
        </p:nvSpPr>
        <p:spPr>
          <a:xfrm>
            <a:off x="6206847" y="2912626"/>
            <a:ext cx="7703106" cy="329327"/>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Inter" pitchFamily="34" charset="0"/>
                <a:ea typeface="Inter" pitchFamily="34" charset="-122"/>
                <a:cs typeface="Inter" pitchFamily="34" charset="-120"/>
              </a:rPr>
              <a:t>Liệt kê ngôn ngữ lập trình và framework bạn thành thạo.</a:t>
            </a:r>
            <a:endParaRPr lang="en-US" sz="1600" dirty="0"/>
          </a:p>
        </p:txBody>
      </p:sp>
      <p:pic>
        <p:nvPicPr>
          <p:cNvPr id="7" name="Image 2" descr="preencoded.png">    </p:cNvPr>
          <p:cNvPicPr>
            <a:picLocks noChangeAspect="1"/>
          </p:cNvPicPr>
          <p:nvPr/>
        </p:nvPicPr>
        <p:blipFill>
          <a:blip r:embed="rId3"/>
          <a:stretch>
            <a:fillRect/>
          </a:stretch>
        </p:blipFill>
        <p:spPr>
          <a:xfrm>
            <a:off x="6206847" y="3859411"/>
            <a:ext cx="514588" cy="514588"/>
          </a:xfrm>
          <a:prstGeom prst="rect">
            <a:avLst/>
          </a:prstGeom>
        </p:spPr>
      </p:pic>
      <p:sp>
        <p:nvSpPr>
          <p:cNvPr id="8" name="Text 3"/>
          <p:cNvSpPr/>
          <p:nvPr/>
        </p:nvSpPr>
        <p:spPr>
          <a:xfrm>
            <a:off x="6206847" y="4579739"/>
            <a:ext cx="2830354" cy="353735"/>
          </a:xfrm>
          <a:prstGeom prst="rect">
            <a:avLst/>
          </a:prstGeom>
          <a:noFill/>
          <a:ln/>
        </p:spPr>
        <p:txBody>
          <a:bodyPr wrap="none" lIns="0" tIns="0" rIns="0" bIns="0" rtlCol="0" anchor="t"/>
          <a:lstStyle/>
          <a:p>
            <a:pPr algn="l" indent="0" marL="0">
              <a:lnSpc>
                <a:spcPts val="2750"/>
              </a:lnSpc>
              <a:buNone/>
            </a:pPr>
            <a:r>
              <a:rPr lang="en-US" sz="2200" b="1" spc="-45" kern="0" dirty="0">
                <a:solidFill>
                  <a:srgbClr val="272525"/>
                </a:solidFill>
                <a:latin typeface="Petrona Bold" pitchFamily="34" charset="0"/>
                <a:ea typeface="Petrona Bold" pitchFamily="34" charset="-122"/>
                <a:cs typeface="Petrona Bold" pitchFamily="34" charset="-120"/>
              </a:rPr>
              <a:t>Dự án cá nhân</a:t>
            </a:r>
            <a:endParaRPr lang="en-US" sz="2200" dirty="0"/>
          </a:p>
        </p:txBody>
      </p:sp>
      <p:sp>
        <p:nvSpPr>
          <p:cNvPr id="9" name="Text 4"/>
          <p:cNvSpPr/>
          <p:nvPr/>
        </p:nvSpPr>
        <p:spPr>
          <a:xfrm>
            <a:off x="6206847" y="5056942"/>
            <a:ext cx="7703106" cy="329327"/>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Inter" pitchFamily="34" charset="0"/>
                <a:ea typeface="Inter" pitchFamily="34" charset="-122"/>
                <a:cs typeface="Inter" pitchFamily="34" charset="-120"/>
              </a:rPr>
              <a:t>Mô tả các dự án IT bạn đã tham gia.</a:t>
            </a:r>
            <a:endParaRPr lang="en-US" sz="1600" dirty="0"/>
          </a:p>
        </p:txBody>
      </p:sp>
      <p:pic>
        <p:nvPicPr>
          <p:cNvPr id="10" name="Image 3" descr="preencoded.png">    </p:cNvPr>
          <p:cNvPicPr>
            <a:picLocks noChangeAspect="1"/>
          </p:cNvPicPr>
          <p:nvPr/>
        </p:nvPicPr>
        <p:blipFill>
          <a:blip r:embed="rId4"/>
          <a:stretch>
            <a:fillRect/>
          </a:stretch>
        </p:blipFill>
        <p:spPr>
          <a:xfrm>
            <a:off x="6206847" y="6003727"/>
            <a:ext cx="514588" cy="514588"/>
          </a:xfrm>
          <a:prstGeom prst="rect">
            <a:avLst/>
          </a:prstGeom>
        </p:spPr>
      </p:pic>
      <p:sp>
        <p:nvSpPr>
          <p:cNvPr id="11" name="Text 5"/>
          <p:cNvSpPr/>
          <p:nvPr/>
        </p:nvSpPr>
        <p:spPr>
          <a:xfrm>
            <a:off x="6206847" y="6724055"/>
            <a:ext cx="2830354" cy="353735"/>
          </a:xfrm>
          <a:prstGeom prst="rect">
            <a:avLst/>
          </a:prstGeom>
          <a:noFill/>
          <a:ln/>
        </p:spPr>
        <p:txBody>
          <a:bodyPr wrap="none" lIns="0" tIns="0" rIns="0" bIns="0" rtlCol="0" anchor="t"/>
          <a:lstStyle/>
          <a:p>
            <a:pPr algn="l" indent="0" marL="0">
              <a:lnSpc>
                <a:spcPts val="2750"/>
              </a:lnSpc>
              <a:buNone/>
            </a:pPr>
            <a:r>
              <a:rPr lang="en-US" sz="2200" b="1" spc="-45" kern="0" dirty="0">
                <a:solidFill>
                  <a:srgbClr val="272525"/>
                </a:solidFill>
                <a:latin typeface="Petrona Bold" pitchFamily="34" charset="0"/>
                <a:ea typeface="Petrona Bold" pitchFamily="34" charset="-122"/>
                <a:cs typeface="Petrona Bold" pitchFamily="34" charset="-120"/>
              </a:rPr>
              <a:t>Chứng chỉ</a:t>
            </a:r>
            <a:endParaRPr lang="en-US" sz="2200" dirty="0"/>
          </a:p>
        </p:txBody>
      </p:sp>
      <p:sp>
        <p:nvSpPr>
          <p:cNvPr id="12" name="Text 6"/>
          <p:cNvSpPr/>
          <p:nvPr/>
        </p:nvSpPr>
        <p:spPr>
          <a:xfrm>
            <a:off x="6206847" y="7201257"/>
            <a:ext cx="7703106" cy="329327"/>
          </a:xfrm>
          <a:prstGeom prst="rect">
            <a:avLst/>
          </a:prstGeom>
          <a:noFill/>
          <a:ln/>
        </p:spPr>
        <p:txBody>
          <a:bodyPr wrap="none" lIns="0" tIns="0" rIns="0" bIns="0" rtlCol="0" anchor="t"/>
          <a:lstStyle/>
          <a:p>
            <a:pPr algn="l" indent="0" marL="0">
              <a:lnSpc>
                <a:spcPts val="2550"/>
              </a:lnSpc>
              <a:buNone/>
            </a:pPr>
            <a:r>
              <a:rPr lang="en-US" sz="1600" spc="-32" kern="0" dirty="0">
                <a:solidFill>
                  <a:srgbClr val="272525"/>
                </a:solidFill>
                <a:latin typeface="Inter" pitchFamily="34" charset="0"/>
                <a:ea typeface="Inter" pitchFamily="34" charset="-122"/>
                <a:cs typeface="Inter" pitchFamily="34" charset="-120"/>
              </a:rPr>
              <a:t>Nêu rõ các chứng chỉ IT bạn đã đạt được.</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668191"/>
            <a:ext cx="6386155" cy="779621"/>
          </a:xfrm>
          <a:prstGeom prst="rect">
            <a:avLst/>
          </a:prstGeom>
          <a:noFill/>
          <a:ln/>
        </p:spPr>
        <p:txBody>
          <a:bodyPr wrap="none" lIns="0" tIns="0" rIns="0" bIns="0" rtlCol="0" anchor="t"/>
          <a:lstStyle/>
          <a:p>
            <a:pPr indent="0" marL="0">
              <a:lnSpc>
                <a:spcPts val="6100"/>
              </a:lnSpc>
              <a:buNone/>
            </a:pPr>
            <a:r>
              <a:rPr lang="en-US" sz="4900" b="1" spc="-98" kern="0" dirty="0">
                <a:solidFill>
                  <a:srgbClr val="F95F88"/>
                </a:solidFill>
                <a:latin typeface="Petrona Bold" pitchFamily="34" charset="0"/>
                <a:ea typeface="Petrona Bold" pitchFamily="34" charset="-122"/>
                <a:cs typeface="Petrona Bold" pitchFamily="34" charset="-120"/>
              </a:rPr>
              <a:t>Tối Ưu Hóa CV Cho ATS</a:t>
            </a:r>
            <a:endParaRPr lang="en-US" sz="4900" dirty="0"/>
          </a:p>
        </p:txBody>
      </p:sp>
      <p:sp>
        <p:nvSpPr>
          <p:cNvPr id="3" name="Text 1"/>
          <p:cNvSpPr/>
          <p:nvPr/>
        </p:nvSpPr>
        <p:spPr>
          <a:xfrm>
            <a:off x="793790" y="4014788"/>
            <a:ext cx="3118842" cy="389930"/>
          </a:xfrm>
          <a:prstGeom prst="rect">
            <a:avLst/>
          </a:prstGeom>
          <a:noFill/>
          <a:ln/>
        </p:spPr>
        <p:txBody>
          <a:bodyPr wrap="none" lIns="0" tIns="0" rIns="0" bIns="0" rtlCol="0" anchor="t"/>
          <a:lstStyle/>
          <a:p>
            <a:pPr indent="0" marL="0">
              <a:lnSpc>
                <a:spcPts val="3050"/>
              </a:lnSpc>
              <a:buNone/>
            </a:pPr>
            <a:r>
              <a:rPr lang="en-US" sz="2450" b="1" spc="-49" kern="0" dirty="0">
                <a:solidFill>
                  <a:srgbClr val="F95F88"/>
                </a:solidFill>
                <a:latin typeface="Petrona Bold" pitchFamily="34" charset="0"/>
                <a:ea typeface="Petrona Bold" pitchFamily="34" charset="-122"/>
                <a:cs typeface="Petrona Bold" pitchFamily="34" charset="-120"/>
              </a:rPr>
              <a:t>Từ khóa quan trọng</a:t>
            </a:r>
            <a:endParaRPr lang="en-US" sz="2450" dirty="0"/>
          </a:p>
        </p:txBody>
      </p:sp>
      <p:sp>
        <p:nvSpPr>
          <p:cNvPr id="4" name="Text 2"/>
          <p:cNvSpPr/>
          <p:nvPr/>
        </p:nvSpPr>
        <p:spPr>
          <a:xfrm>
            <a:off x="793790" y="4631531"/>
            <a:ext cx="3978116"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Sử dụng từ khóa liên quan đến vị trí ứng tuyển.</a:t>
            </a:r>
            <a:endParaRPr lang="en-US" sz="1750" dirty="0"/>
          </a:p>
        </p:txBody>
      </p:sp>
      <p:sp>
        <p:nvSpPr>
          <p:cNvPr id="5" name="Text 3"/>
          <p:cNvSpPr/>
          <p:nvPr/>
        </p:nvSpPr>
        <p:spPr>
          <a:xfrm>
            <a:off x="5332928" y="4014788"/>
            <a:ext cx="3118842" cy="389930"/>
          </a:xfrm>
          <a:prstGeom prst="rect">
            <a:avLst/>
          </a:prstGeom>
          <a:noFill/>
          <a:ln/>
        </p:spPr>
        <p:txBody>
          <a:bodyPr wrap="none" lIns="0" tIns="0" rIns="0" bIns="0" rtlCol="0" anchor="t"/>
          <a:lstStyle/>
          <a:p>
            <a:pPr indent="0" marL="0">
              <a:lnSpc>
                <a:spcPts val="3050"/>
              </a:lnSpc>
              <a:buNone/>
            </a:pPr>
            <a:r>
              <a:rPr lang="en-US" sz="2450" b="1" spc="-49" kern="0" dirty="0">
                <a:solidFill>
                  <a:srgbClr val="F95F88"/>
                </a:solidFill>
                <a:latin typeface="Petrona Bold" pitchFamily="34" charset="0"/>
                <a:ea typeface="Petrona Bold" pitchFamily="34" charset="-122"/>
                <a:cs typeface="Petrona Bold" pitchFamily="34" charset="-120"/>
              </a:rPr>
              <a:t>Định dạng đơn giản</a:t>
            </a:r>
            <a:endParaRPr lang="en-US" sz="2450" dirty="0"/>
          </a:p>
        </p:txBody>
      </p:sp>
      <p:sp>
        <p:nvSpPr>
          <p:cNvPr id="6" name="Text 4"/>
          <p:cNvSpPr/>
          <p:nvPr/>
        </p:nvSpPr>
        <p:spPr>
          <a:xfrm>
            <a:off x="5332928" y="4631531"/>
            <a:ext cx="3978116"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Sử dụng font chữ và định dạng chuẩn, dễ đọc.</a:t>
            </a:r>
            <a:endParaRPr lang="en-US" sz="1750" dirty="0"/>
          </a:p>
        </p:txBody>
      </p:sp>
      <p:sp>
        <p:nvSpPr>
          <p:cNvPr id="7" name="Text 5"/>
          <p:cNvSpPr/>
          <p:nvPr/>
        </p:nvSpPr>
        <p:spPr>
          <a:xfrm>
            <a:off x="9872067" y="4014788"/>
            <a:ext cx="3415427" cy="389930"/>
          </a:xfrm>
          <a:prstGeom prst="rect">
            <a:avLst/>
          </a:prstGeom>
          <a:noFill/>
          <a:ln/>
        </p:spPr>
        <p:txBody>
          <a:bodyPr wrap="none" lIns="0" tIns="0" rIns="0" bIns="0" rtlCol="0" anchor="t"/>
          <a:lstStyle/>
          <a:p>
            <a:pPr indent="0" marL="0">
              <a:lnSpc>
                <a:spcPts val="3050"/>
              </a:lnSpc>
              <a:buNone/>
            </a:pPr>
            <a:r>
              <a:rPr lang="en-US" sz="2450" b="1" spc="-49" kern="0" dirty="0">
                <a:solidFill>
                  <a:srgbClr val="F95F88"/>
                </a:solidFill>
                <a:latin typeface="Petrona Bold" pitchFamily="34" charset="0"/>
                <a:ea typeface="Petrona Bold" pitchFamily="34" charset="-122"/>
                <a:cs typeface="Petrona Bold" pitchFamily="34" charset="-120"/>
              </a:rPr>
              <a:t>Tránh hình ảnh phức tạp</a:t>
            </a:r>
            <a:endParaRPr lang="en-US" sz="2450" dirty="0"/>
          </a:p>
        </p:txBody>
      </p:sp>
      <p:sp>
        <p:nvSpPr>
          <p:cNvPr id="8" name="Text 6"/>
          <p:cNvSpPr/>
          <p:nvPr/>
        </p:nvSpPr>
        <p:spPr>
          <a:xfrm>
            <a:off x="9872067" y="4631531"/>
            <a:ext cx="3978116"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Hạn chế sử dụng biểu đồ hoặc hình ảnh khó quét.</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47105" y="508397"/>
            <a:ext cx="5084802" cy="635556"/>
          </a:xfrm>
          <a:prstGeom prst="rect">
            <a:avLst/>
          </a:prstGeom>
          <a:noFill/>
          <a:ln/>
        </p:spPr>
        <p:txBody>
          <a:bodyPr wrap="none" lIns="0" tIns="0" rIns="0" bIns="0" rtlCol="0" anchor="t"/>
          <a:lstStyle/>
          <a:p>
            <a:pPr indent="0" marL="0">
              <a:lnSpc>
                <a:spcPts val="5000"/>
              </a:lnSpc>
              <a:buNone/>
            </a:pPr>
            <a:r>
              <a:rPr lang="en-US" sz="4000" b="1" spc="-80" kern="0" dirty="0">
                <a:solidFill>
                  <a:srgbClr val="F95F88"/>
                </a:solidFill>
                <a:latin typeface="Petrona Bold" pitchFamily="34" charset="0"/>
                <a:ea typeface="Petrona Bold" pitchFamily="34" charset="-122"/>
                <a:cs typeface="Petrona Bold" pitchFamily="34" charset="-120"/>
              </a:rPr>
              <a:t>Cấu Trúc CV Hiệu Quả</a:t>
            </a:r>
            <a:endParaRPr lang="en-US" sz="4000" dirty="0"/>
          </a:p>
        </p:txBody>
      </p:sp>
      <p:sp>
        <p:nvSpPr>
          <p:cNvPr id="3" name="Shape 1"/>
          <p:cNvSpPr/>
          <p:nvPr/>
        </p:nvSpPr>
        <p:spPr>
          <a:xfrm>
            <a:off x="912971" y="1513761"/>
            <a:ext cx="22860" cy="6209943"/>
          </a:xfrm>
          <a:prstGeom prst="roundRect">
            <a:avLst>
              <a:gd name="adj" fmla="val 339722"/>
            </a:avLst>
          </a:prstGeom>
          <a:solidFill>
            <a:srgbClr val="C6BDDA"/>
          </a:solidFill>
          <a:ln/>
        </p:spPr>
      </p:sp>
      <p:sp>
        <p:nvSpPr>
          <p:cNvPr id="4" name="Shape 2"/>
          <p:cNvSpPr/>
          <p:nvPr/>
        </p:nvSpPr>
        <p:spPr>
          <a:xfrm>
            <a:off x="1109543" y="1918335"/>
            <a:ext cx="647105" cy="22860"/>
          </a:xfrm>
          <a:prstGeom prst="roundRect">
            <a:avLst>
              <a:gd name="adj" fmla="val 339722"/>
            </a:avLst>
          </a:prstGeom>
          <a:solidFill>
            <a:srgbClr val="C6BDDA"/>
          </a:solidFill>
          <a:ln/>
        </p:spPr>
      </p:sp>
      <p:sp>
        <p:nvSpPr>
          <p:cNvPr id="5" name="Shape 3"/>
          <p:cNvSpPr/>
          <p:nvPr/>
        </p:nvSpPr>
        <p:spPr>
          <a:xfrm>
            <a:off x="716399" y="1721763"/>
            <a:ext cx="416004" cy="416004"/>
          </a:xfrm>
          <a:prstGeom prst="roundRect">
            <a:avLst>
              <a:gd name="adj" fmla="val 18668"/>
            </a:avLst>
          </a:prstGeom>
          <a:solidFill>
            <a:srgbClr val="E0D7F4"/>
          </a:solidFill>
          <a:ln w="7620">
            <a:solidFill>
              <a:srgbClr val="C6BDDA"/>
            </a:solidFill>
            <a:prstDash val="solid"/>
          </a:ln>
        </p:spPr>
      </p:sp>
      <p:sp>
        <p:nvSpPr>
          <p:cNvPr id="6" name="Text 4"/>
          <p:cNvSpPr/>
          <p:nvPr/>
        </p:nvSpPr>
        <p:spPr>
          <a:xfrm>
            <a:off x="862132" y="1777246"/>
            <a:ext cx="124420" cy="305038"/>
          </a:xfrm>
          <a:prstGeom prst="rect">
            <a:avLst/>
          </a:prstGeom>
          <a:noFill/>
          <a:ln/>
        </p:spPr>
        <p:txBody>
          <a:bodyPr wrap="none" lIns="0" tIns="0" rIns="0" bIns="0" rtlCol="0" anchor="t"/>
          <a:lstStyle/>
          <a:p>
            <a:pPr algn="ctr" indent="0" marL="0">
              <a:lnSpc>
                <a:spcPts val="2400"/>
              </a:lnSpc>
              <a:buNone/>
            </a:pPr>
            <a:r>
              <a:rPr lang="en-US" sz="2400" b="1" spc="-48" kern="0" dirty="0">
                <a:solidFill>
                  <a:srgbClr val="272525"/>
                </a:solidFill>
                <a:latin typeface="Petrona Bold" pitchFamily="34" charset="0"/>
                <a:ea typeface="Petrona Bold" pitchFamily="34" charset="-122"/>
                <a:cs typeface="Petrona Bold" pitchFamily="34" charset="-120"/>
              </a:rPr>
              <a:t>1</a:t>
            </a:r>
            <a:endParaRPr lang="en-US" sz="2400" dirty="0"/>
          </a:p>
        </p:txBody>
      </p:sp>
      <p:sp>
        <p:nvSpPr>
          <p:cNvPr id="7" name="Text 5"/>
          <p:cNvSpPr/>
          <p:nvPr/>
        </p:nvSpPr>
        <p:spPr>
          <a:xfrm>
            <a:off x="1941314" y="1698665"/>
            <a:ext cx="2542342" cy="317659"/>
          </a:xfrm>
          <a:prstGeom prst="rect">
            <a:avLst/>
          </a:prstGeom>
          <a:noFill/>
          <a:ln/>
        </p:spPr>
        <p:txBody>
          <a:bodyPr wrap="none" lIns="0" tIns="0" rIns="0" bIns="0" rtlCol="0" anchor="t"/>
          <a:lstStyle/>
          <a:p>
            <a:pPr algn="l" indent="0" marL="0">
              <a:lnSpc>
                <a:spcPts val="2500"/>
              </a:lnSpc>
              <a:buNone/>
            </a:pPr>
            <a:r>
              <a:rPr lang="en-US" sz="2000" b="1" spc="-40" kern="0" dirty="0">
                <a:solidFill>
                  <a:srgbClr val="272525"/>
                </a:solidFill>
                <a:latin typeface="Petrona Bold" pitchFamily="34" charset="0"/>
                <a:ea typeface="Petrona Bold" pitchFamily="34" charset="-122"/>
                <a:cs typeface="Petrona Bold" pitchFamily="34" charset="-120"/>
              </a:rPr>
              <a:t>Thông tin liên hệ</a:t>
            </a:r>
            <a:endParaRPr lang="en-US" sz="2000" dirty="0"/>
          </a:p>
        </p:txBody>
      </p:sp>
      <p:sp>
        <p:nvSpPr>
          <p:cNvPr id="8" name="Text 6"/>
          <p:cNvSpPr/>
          <p:nvPr/>
        </p:nvSpPr>
        <p:spPr>
          <a:xfrm>
            <a:off x="1941314" y="2127171"/>
            <a:ext cx="12041981" cy="295751"/>
          </a:xfrm>
          <a:prstGeom prst="rect">
            <a:avLst/>
          </a:prstGeom>
          <a:noFill/>
          <a:ln/>
        </p:spPr>
        <p:txBody>
          <a:bodyPr wrap="none" lIns="0" tIns="0" rIns="0" bIns="0" rtlCol="0" anchor="t"/>
          <a:lstStyle/>
          <a:p>
            <a:pPr algn="l" indent="0" marL="0">
              <a:lnSpc>
                <a:spcPts val="2300"/>
              </a:lnSpc>
              <a:buNone/>
            </a:pPr>
            <a:r>
              <a:rPr lang="en-US" sz="1450" spc="-29" kern="0" dirty="0">
                <a:solidFill>
                  <a:srgbClr val="272525"/>
                </a:solidFill>
                <a:latin typeface="Inter" pitchFamily="34" charset="0"/>
                <a:ea typeface="Inter" pitchFamily="34" charset="-122"/>
                <a:cs typeface="Inter" pitchFamily="34" charset="-120"/>
              </a:rPr>
              <a:t>Đặt thông tin liên hệ ở đầu CV để dễ tìm.</a:t>
            </a:r>
            <a:endParaRPr lang="en-US" sz="1450" dirty="0"/>
          </a:p>
        </p:txBody>
      </p:sp>
      <p:sp>
        <p:nvSpPr>
          <p:cNvPr id="9" name="Shape 7"/>
          <p:cNvSpPr/>
          <p:nvPr/>
        </p:nvSpPr>
        <p:spPr>
          <a:xfrm>
            <a:off x="1109543" y="3197304"/>
            <a:ext cx="647105" cy="22860"/>
          </a:xfrm>
          <a:prstGeom prst="roundRect">
            <a:avLst>
              <a:gd name="adj" fmla="val 339722"/>
            </a:avLst>
          </a:prstGeom>
          <a:solidFill>
            <a:srgbClr val="C6BDDA"/>
          </a:solidFill>
          <a:ln/>
        </p:spPr>
      </p:sp>
      <p:sp>
        <p:nvSpPr>
          <p:cNvPr id="10" name="Shape 8"/>
          <p:cNvSpPr/>
          <p:nvPr/>
        </p:nvSpPr>
        <p:spPr>
          <a:xfrm>
            <a:off x="716399" y="3000732"/>
            <a:ext cx="416004" cy="416004"/>
          </a:xfrm>
          <a:prstGeom prst="roundRect">
            <a:avLst>
              <a:gd name="adj" fmla="val 18668"/>
            </a:avLst>
          </a:prstGeom>
          <a:solidFill>
            <a:srgbClr val="E0D7F4"/>
          </a:solidFill>
          <a:ln w="7620">
            <a:solidFill>
              <a:srgbClr val="C6BDDA"/>
            </a:solidFill>
            <a:prstDash val="solid"/>
          </a:ln>
        </p:spPr>
      </p:sp>
      <p:sp>
        <p:nvSpPr>
          <p:cNvPr id="11" name="Text 9"/>
          <p:cNvSpPr/>
          <p:nvPr/>
        </p:nvSpPr>
        <p:spPr>
          <a:xfrm>
            <a:off x="840938" y="3056215"/>
            <a:ext cx="166807" cy="305038"/>
          </a:xfrm>
          <a:prstGeom prst="rect">
            <a:avLst/>
          </a:prstGeom>
          <a:noFill/>
          <a:ln/>
        </p:spPr>
        <p:txBody>
          <a:bodyPr wrap="none" lIns="0" tIns="0" rIns="0" bIns="0" rtlCol="0" anchor="t"/>
          <a:lstStyle/>
          <a:p>
            <a:pPr algn="ctr" indent="0" marL="0">
              <a:lnSpc>
                <a:spcPts val="2400"/>
              </a:lnSpc>
              <a:buNone/>
            </a:pPr>
            <a:r>
              <a:rPr lang="en-US" sz="2400" b="1" spc="-48" kern="0" dirty="0">
                <a:solidFill>
                  <a:srgbClr val="272525"/>
                </a:solidFill>
                <a:latin typeface="Petrona Bold" pitchFamily="34" charset="0"/>
                <a:ea typeface="Petrona Bold" pitchFamily="34" charset="-122"/>
                <a:cs typeface="Petrona Bold" pitchFamily="34" charset="-120"/>
              </a:rPr>
              <a:t>2</a:t>
            </a:r>
            <a:endParaRPr lang="en-US" sz="2400" dirty="0"/>
          </a:p>
        </p:txBody>
      </p:sp>
      <p:sp>
        <p:nvSpPr>
          <p:cNvPr id="12" name="Text 10"/>
          <p:cNvSpPr/>
          <p:nvPr/>
        </p:nvSpPr>
        <p:spPr>
          <a:xfrm>
            <a:off x="1941314" y="2977634"/>
            <a:ext cx="2542342" cy="317659"/>
          </a:xfrm>
          <a:prstGeom prst="rect">
            <a:avLst/>
          </a:prstGeom>
          <a:noFill/>
          <a:ln/>
        </p:spPr>
        <p:txBody>
          <a:bodyPr wrap="none" lIns="0" tIns="0" rIns="0" bIns="0" rtlCol="0" anchor="t"/>
          <a:lstStyle/>
          <a:p>
            <a:pPr algn="l" indent="0" marL="0">
              <a:lnSpc>
                <a:spcPts val="2500"/>
              </a:lnSpc>
              <a:buNone/>
            </a:pPr>
            <a:r>
              <a:rPr lang="en-US" sz="2000" b="1" spc="-40" kern="0" dirty="0">
                <a:solidFill>
                  <a:srgbClr val="272525"/>
                </a:solidFill>
                <a:latin typeface="Petrona Bold" pitchFamily="34" charset="0"/>
                <a:ea typeface="Petrona Bold" pitchFamily="34" charset="-122"/>
                <a:cs typeface="Petrona Bold" pitchFamily="34" charset="-120"/>
              </a:rPr>
              <a:t>Tóm tắt nghề nghiệp</a:t>
            </a:r>
            <a:endParaRPr lang="en-US" sz="2000" dirty="0"/>
          </a:p>
        </p:txBody>
      </p:sp>
      <p:sp>
        <p:nvSpPr>
          <p:cNvPr id="13" name="Text 11"/>
          <p:cNvSpPr/>
          <p:nvPr/>
        </p:nvSpPr>
        <p:spPr>
          <a:xfrm>
            <a:off x="1941314" y="3406140"/>
            <a:ext cx="12041981" cy="295751"/>
          </a:xfrm>
          <a:prstGeom prst="rect">
            <a:avLst/>
          </a:prstGeom>
          <a:noFill/>
          <a:ln/>
        </p:spPr>
        <p:txBody>
          <a:bodyPr wrap="none" lIns="0" tIns="0" rIns="0" bIns="0" rtlCol="0" anchor="t"/>
          <a:lstStyle/>
          <a:p>
            <a:pPr algn="l" indent="0" marL="0">
              <a:lnSpc>
                <a:spcPts val="2300"/>
              </a:lnSpc>
              <a:buNone/>
            </a:pPr>
            <a:r>
              <a:rPr lang="en-US" sz="1450" spc="-29" kern="0" dirty="0">
                <a:solidFill>
                  <a:srgbClr val="272525"/>
                </a:solidFill>
                <a:latin typeface="Inter" pitchFamily="34" charset="0"/>
                <a:ea typeface="Inter" pitchFamily="34" charset="-122"/>
                <a:cs typeface="Inter" pitchFamily="34" charset="-120"/>
              </a:rPr>
              <a:t>Viết một đoạn ngắn về mục tiêu và điểm mạnh.</a:t>
            </a:r>
            <a:endParaRPr lang="en-US" sz="1450" dirty="0"/>
          </a:p>
        </p:txBody>
      </p:sp>
      <p:sp>
        <p:nvSpPr>
          <p:cNvPr id="14" name="Shape 12"/>
          <p:cNvSpPr/>
          <p:nvPr/>
        </p:nvSpPr>
        <p:spPr>
          <a:xfrm>
            <a:off x="1109543" y="4476274"/>
            <a:ext cx="647105" cy="22860"/>
          </a:xfrm>
          <a:prstGeom prst="roundRect">
            <a:avLst>
              <a:gd name="adj" fmla="val 339722"/>
            </a:avLst>
          </a:prstGeom>
          <a:solidFill>
            <a:srgbClr val="C6BDDA"/>
          </a:solidFill>
          <a:ln/>
        </p:spPr>
      </p:sp>
      <p:sp>
        <p:nvSpPr>
          <p:cNvPr id="15" name="Shape 13"/>
          <p:cNvSpPr/>
          <p:nvPr/>
        </p:nvSpPr>
        <p:spPr>
          <a:xfrm>
            <a:off x="716399" y="4279702"/>
            <a:ext cx="416004" cy="416004"/>
          </a:xfrm>
          <a:prstGeom prst="roundRect">
            <a:avLst>
              <a:gd name="adj" fmla="val 18668"/>
            </a:avLst>
          </a:prstGeom>
          <a:solidFill>
            <a:srgbClr val="E0D7F4"/>
          </a:solidFill>
          <a:ln w="7620">
            <a:solidFill>
              <a:srgbClr val="C6BDDA"/>
            </a:solidFill>
            <a:prstDash val="solid"/>
          </a:ln>
        </p:spPr>
      </p:sp>
      <p:sp>
        <p:nvSpPr>
          <p:cNvPr id="16" name="Text 14"/>
          <p:cNvSpPr/>
          <p:nvPr/>
        </p:nvSpPr>
        <p:spPr>
          <a:xfrm>
            <a:off x="841058" y="4335185"/>
            <a:ext cx="166568" cy="305038"/>
          </a:xfrm>
          <a:prstGeom prst="rect">
            <a:avLst/>
          </a:prstGeom>
          <a:noFill/>
          <a:ln/>
        </p:spPr>
        <p:txBody>
          <a:bodyPr wrap="none" lIns="0" tIns="0" rIns="0" bIns="0" rtlCol="0" anchor="t"/>
          <a:lstStyle/>
          <a:p>
            <a:pPr algn="ctr" indent="0" marL="0">
              <a:lnSpc>
                <a:spcPts val="2400"/>
              </a:lnSpc>
              <a:buNone/>
            </a:pPr>
            <a:r>
              <a:rPr lang="en-US" sz="2400" b="1" spc="-48" kern="0" dirty="0">
                <a:solidFill>
                  <a:srgbClr val="272525"/>
                </a:solidFill>
                <a:latin typeface="Petrona Bold" pitchFamily="34" charset="0"/>
                <a:ea typeface="Petrona Bold" pitchFamily="34" charset="-122"/>
                <a:cs typeface="Petrona Bold" pitchFamily="34" charset="-120"/>
              </a:rPr>
              <a:t>3</a:t>
            </a:r>
            <a:endParaRPr lang="en-US" sz="2400" dirty="0"/>
          </a:p>
        </p:txBody>
      </p:sp>
      <p:sp>
        <p:nvSpPr>
          <p:cNvPr id="17" name="Text 15"/>
          <p:cNvSpPr/>
          <p:nvPr/>
        </p:nvSpPr>
        <p:spPr>
          <a:xfrm>
            <a:off x="1941314" y="4256603"/>
            <a:ext cx="2542342" cy="317659"/>
          </a:xfrm>
          <a:prstGeom prst="rect">
            <a:avLst/>
          </a:prstGeom>
          <a:noFill/>
          <a:ln/>
        </p:spPr>
        <p:txBody>
          <a:bodyPr wrap="none" lIns="0" tIns="0" rIns="0" bIns="0" rtlCol="0" anchor="t"/>
          <a:lstStyle/>
          <a:p>
            <a:pPr algn="l" indent="0" marL="0">
              <a:lnSpc>
                <a:spcPts val="2500"/>
              </a:lnSpc>
              <a:buNone/>
            </a:pPr>
            <a:r>
              <a:rPr lang="en-US" sz="2000" b="1" spc="-40" kern="0" dirty="0">
                <a:solidFill>
                  <a:srgbClr val="272525"/>
                </a:solidFill>
                <a:latin typeface="Petrona Bold" pitchFamily="34" charset="0"/>
                <a:ea typeface="Petrona Bold" pitchFamily="34" charset="-122"/>
                <a:cs typeface="Petrona Bold" pitchFamily="34" charset="-120"/>
              </a:rPr>
              <a:t>Kỹ năng chuyên môn</a:t>
            </a:r>
            <a:endParaRPr lang="en-US" sz="2000" dirty="0"/>
          </a:p>
        </p:txBody>
      </p:sp>
      <p:sp>
        <p:nvSpPr>
          <p:cNvPr id="18" name="Text 16"/>
          <p:cNvSpPr/>
          <p:nvPr/>
        </p:nvSpPr>
        <p:spPr>
          <a:xfrm>
            <a:off x="1941314" y="4685109"/>
            <a:ext cx="12041981" cy="295751"/>
          </a:xfrm>
          <a:prstGeom prst="rect">
            <a:avLst/>
          </a:prstGeom>
          <a:noFill/>
          <a:ln/>
        </p:spPr>
        <p:txBody>
          <a:bodyPr wrap="none" lIns="0" tIns="0" rIns="0" bIns="0" rtlCol="0" anchor="t"/>
          <a:lstStyle/>
          <a:p>
            <a:pPr algn="l" indent="0" marL="0">
              <a:lnSpc>
                <a:spcPts val="2300"/>
              </a:lnSpc>
              <a:buNone/>
            </a:pPr>
            <a:r>
              <a:rPr lang="en-US" sz="1450" spc="-29" kern="0" dirty="0">
                <a:solidFill>
                  <a:srgbClr val="272525"/>
                </a:solidFill>
                <a:latin typeface="Inter" pitchFamily="34" charset="0"/>
                <a:ea typeface="Inter" pitchFamily="34" charset="-122"/>
                <a:cs typeface="Inter" pitchFamily="34" charset="-120"/>
              </a:rPr>
              <a:t>Liệt kê các kỹ năng IT quan trọng nhất.</a:t>
            </a:r>
            <a:endParaRPr lang="en-US" sz="1450" dirty="0"/>
          </a:p>
        </p:txBody>
      </p:sp>
      <p:sp>
        <p:nvSpPr>
          <p:cNvPr id="19" name="Shape 17"/>
          <p:cNvSpPr/>
          <p:nvPr/>
        </p:nvSpPr>
        <p:spPr>
          <a:xfrm>
            <a:off x="1109543" y="5755243"/>
            <a:ext cx="647105" cy="22860"/>
          </a:xfrm>
          <a:prstGeom prst="roundRect">
            <a:avLst>
              <a:gd name="adj" fmla="val 339722"/>
            </a:avLst>
          </a:prstGeom>
          <a:solidFill>
            <a:srgbClr val="C6BDDA"/>
          </a:solidFill>
          <a:ln/>
        </p:spPr>
      </p:sp>
      <p:sp>
        <p:nvSpPr>
          <p:cNvPr id="20" name="Shape 18"/>
          <p:cNvSpPr/>
          <p:nvPr/>
        </p:nvSpPr>
        <p:spPr>
          <a:xfrm>
            <a:off x="716399" y="5558671"/>
            <a:ext cx="416004" cy="416004"/>
          </a:xfrm>
          <a:prstGeom prst="roundRect">
            <a:avLst>
              <a:gd name="adj" fmla="val 18668"/>
            </a:avLst>
          </a:prstGeom>
          <a:solidFill>
            <a:srgbClr val="E0D7F4"/>
          </a:solidFill>
          <a:ln w="7620">
            <a:solidFill>
              <a:srgbClr val="C6BDDA"/>
            </a:solidFill>
            <a:prstDash val="solid"/>
          </a:ln>
        </p:spPr>
      </p:sp>
      <p:sp>
        <p:nvSpPr>
          <p:cNvPr id="21" name="Text 19"/>
          <p:cNvSpPr/>
          <p:nvPr/>
        </p:nvSpPr>
        <p:spPr>
          <a:xfrm>
            <a:off x="845225" y="5614154"/>
            <a:ext cx="158353" cy="305038"/>
          </a:xfrm>
          <a:prstGeom prst="rect">
            <a:avLst/>
          </a:prstGeom>
          <a:noFill/>
          <a:ln/>
        </p:spPr>
        <p:txBody>
          <a:bodyPr wrap="none" lIns="0" tIns="0" rIns="0" bIns="0" rtlCol="0" anchor="t"/>
          <a:lstStyle/>
          <a:p>
            <a:pPr algn="ctr" indent="0" marL="0">
              <a:lnSpc>
                <a:spcPts val="2400"/>
              </a:lnSpc>
              <a:buNone/>
            </a:pPr>
            <a:r>
              <a:rPr lang="en-US" sz="2400" b="1" spc="-48" kern="0" dirty="0">
                <a:solidFill>
                  <a:srgbClr val="272525"/>
                </a:solidFill>
                <a:latin typeface="Petrona Bold" pitchFamily="34" charset="0"/>
                <a:ea typeface="Petrona Bold" pitchFamily="34" charset="-122"/>
                <a:cs typeface="Petrona Bold" pitchFamily="34" charset="-120"/>
              </a:rPr>
              <a:t>4</a:t>
            </a:r>
            <a:endParaRPr lang="en-US" sz="2400" dirty="0"/>
          </a:p>
        </p:txBody>
      </p:sp>
      <p:sp>
        <p:nvSpPr>
          <p:cNvPr id="22" name="Text 20"/>
          <p:cNvSpPr/>
          <p:nvPr/>
        </p:nvSpPr>
        <p:spPr>
          <a:xfrm>
            <a:off x="1941314" y="5535573"/>
            <a:ext cx="2542342" cy="317659"/>
          </a:xfrm>
          <a:prstGeom prst="rect">
            <a:avLst/>
          </a:prstGeom>
          <a:noFill/>
          <a:ln/>
        </p:spPr>
        <p:txBody>
          <a:bodyPr wrap="none" lIns="0" tIns="0" rIns="0" bIns="0" rtlCol="0" anchor="t"/>
          <a:lstStyle/>
          <a:p>
            <a:pPr algn="l" indent="0" marL="0">
              <a:lnSpc>
                <a:spcPts val="2500"/>
              </a:lnSpc>
              <a:buNone/>
            </a:pPr>
            <a:r>
              <a:rPr lang="en-US" sz="2000" b="1" spc="-40" kern="0" dirty="0">
                <a:solidFill>
                  <a:srgbClr val="272525"/>
                </a:solidFill>
                <a:latin typeface="Petrona Bold" pitchFamily="34" charset="0"/>
                <a:ea typeface="Petrona Bold" pitchFamily="34" charset="-122"/>
                <a:cs typeface="Petrona Bold" pitchFamily="34" charset="-120"/>
              </a:rPr>
              <a:t>Kinh nghiệm làm việc</a:t>
            </a:r>
            <a:endParaRPr lang="en-US" sz="2000" dirty="0"/>
          </a:p>
        </p:txBody>
      </p:sp>
      <p:sp>
        <p:nvSpPr>
          <p:cNvPr id="23" name="Text 21"/>
          <p:cNvSpPr/>
          <p:nvPr/>
        </p:nvSpPr>
        <p:spPr>
          <a:xfrm>
            <a:off x="1941314" y="5964079"/>
            <a:ext cx="12041981" cy="295751"/>
          </a:xfrm>
          <a:prstGeom prst="rect">
            <a:avLst/>
          </a:prstGeom>
          <a:noFill/>
          <a:ln/>
        </p:spPr>
        <p:txBody>
          <a:bodyPr wrap="none" lIns="0" tIns="0" rIns="0" bIns="0" rtlCol="0" anchor="t"/>
          <a:lstStyle/>
          <a:p>
            <a:pPr algn="l" indent="0" marL="0">
              <a:lnSpc>
                <a:spcPts val="2300"/>
              </a:lnSpc>
              <a:buNone/>
            </a:pPr>
            <a:r>
              <a:rPr lang="en-US" sz="1450" spc="-29" kern="0" dirty="0">
                <a:solidFill>
                  <a:srgbClr val="272525"/>
                </a:solidFill>
                <a:latin typeface="Inter" pitchFamily="34" charset="0"/>
                <a:ea typeface="Inter" pitchFamily="34" charset="-122"/>
                <a:cs typeface="Inter" pitchFamily="34" charset="-120"/>
              </a:rPr>
              <a:t>Mô tả chi tiết công việc và thành tích IT.</a:t>
            </a:r>
            <a:endParaRPr lang="en-US" sz="1450" dirty="0"/>
          </a:p>
        </p:txBody>
      </p:sp>
      <p:sp>
        <p:nvSpPr>
          <p:cNvPr id="24" name="Shape 22"/>
          <p:cNvSpPr/>
          <p:nvPr/>
        </p:nvSpPr>
        <p:spPr>
          <a:xfrm>
            <a:off x="1109543" y="7034213"/>
            <a:ext cx="647105" cy="22860"/>
          </a:xfrm>
          <a:prstGeom prst="roundRect">
            <a:avLst>
              <a:gd name="adj" fmla="val 339722"/>
            </a:avLst>
          </a:prstGeom>
          <a:solidFill>
            <a:srgbClr val="C6BDDA"/>
          </a:solidFill>
          <a:ln/>
        </p:spPr>
      </p:sp>
      <p:sp>
        <p:nvSpPr>
          <p:cNvPr id="25" name="Shape 23"/>
          <p:cNvSpPr/>
          <p:nvPr/>
        </p:nvSpPr>
        <p:spPr>
          <a:xfrm>
            <a:off x="716399" y="6837640"/>
            <a:ext cx="416004" cy="416004"/>
          </a:xfrm>
          <a:prstGeom prst="roundRect">
            <a:avLst>
              <a:gd name="adj" fmla="val 18668"/>
            </a:avLst>
          </a:prstGeom>
          <a:solidFill>
            <a:srgbClr val="E0D7F4"/>
          </a:solidFill>
          <a:ln w="7620">
            <a:solidFill>
              <a:srgbClr val="C6BDDA"/>
            </a:solidFill>
            <a:prstDash val="solid"/>
          </a:ln>
        </p:spPr>
      </p:sp>
      <p:sp>
        <p:nvSpPr>
          <p:cNvPr id="26" name="Text 24"/>
          <p:cNvSpPr/>
          <p:nvPr/>
        </p:nvSpPr>
        <p:spPr>
          <a:xfrm>
            <a:off x="840819" y="6893123"/>
            <a:ext cx="167164" cy="305038"/>
          </a:xfrm>
          <a:prstGeom prst="rect">
            <a:avLst/>
          </a:prstGeom>
          <a:noFill/>
          <a:ln/>
        </p:spPr>
        <p:txBody>
          <a:bodyPr wrap="none" lIns="0" tIns="0" rIns="0" bIns="0" rtlCol="0" anchor="t"/>
          <a:lstStyle/>
          <a:p>
            <a:pPr algn="ctr" indent="0" marL="0">
              <a:lnSpc>
                <a:spcPts val="2400"/>
              </a:lnSpc>
              <a:buNone/>
            </a:pPr>
            <a:r>
              <a:rPr lang="en-US" sz="2400" b="1" spc="-48" kern="0" dirty="0">
                <a:solidFill>
                  <a:srgbClr val="272525"/>
                </a:solidFill>
                <a:latin typeface="Petrona Bold" pitchFamily="34" charset="0"/>
                <a:ea typeface="Petrona Bold" pitchFamily="34" charset="-122"/>
                <a:cs typeface="Petrona Bold" pitchFamily="34" charset="-120"/>
              </a:rPr>
              <a:t>5</a:t>
            </a:r>
            <a:endParaRPr lang="en-US" sz="2400" dirty="0"/>
          </a:p>
        </p:txBody>
      </p:sp>
      <p:sp>
        <p:nvSpPr>
          <p:cNvPr id="27" name="Text 25"/>
          <p:cNvSpPr/>
          <p:nvPr/>
        </p:nvSpPr>
        <p:spPr>
          <a:xfrm>
            <a:off x="1941314" y="6814542"/>
            <a:ext cx="2542342" cy="317659"/>
          </a:xfrm>
          <a:prstGeom prst="rect">
            <a:avLst/>
          </a:prstGeom>
          <a:noFill/>
          <a:ln/>
        </p:spPr>
        <p:txBody>
          <a:bodyPr wrap="none" lIns="0" tIns="0" rIns="0" bIns="0" rtlCol="0" anchor="t"/>
          <a:lstStyle/>
          <a:p>
            <a:pPr algn="l" indent="0" marL="0">
              <a:lnSpc>
                <a:spcPts val="2500"/>
              </a:lnSpc>
              <a:buNone/>
            </a:pPr>
            <a:r>
              <a:rPr lang="en-US" sz="2000" b="1" spc="-40" kern="0" dirty="0">
                <a:solidFill>
                  <a:srgbClr val="272525"/>
                </a:solidFill>
                <a:latin typeface="Petrona Bold" pitchFamily="34" charset="0"/>
                <a:ea typeface="Petrona Bold" pitchFamily="34" charset="-122"/>
                <a:cs typeface="Petrona Bold" pitchFamily="34" charset="-120"/>
              </a:rPr>
              <a:t>Học vấn và chứng chỉ</a:t>
            </a:r>
            <a:endParaRPr lang="en-US" sz="2000" dirty="0"/>
          </a:p>
        </p:txBody>
      </p:sp>
      <p:sp>
        <p:nvSpPr>
          <p:cNvPr id="28" name="Text 26"/>
          <p:cNvSpPr/>
          <p:nvPr/>
        </p:nvSpPr>
        <p:spPr>
          <a:xfrm>
            <a:off x="1941314" y="7243048"/>
            <a:ext cx="12041981" cy="295751"/>
          </a:xfrm>
          <a:prstGeom prst="rect">
            <a:avLst/>
          </a:prstGeom>
          <a:noFill/>
          <a:ln/>
        </p:spPr>
        <p:txBody>
          <a:bodyPr wrap="none" lIns="0" tIns="0" rIns="0" bIns="0" rtlCol="0" anchor="t"/>
          <a:lstStyle/>
          <a:p>
            <a:pPr algn="l" indent="0" marL="0">
              <a:lnSpc>
                <a:spcPts val="2300"/>
              </a:lnSpc>
              <a:buNone/>
            </a:pPr>
            <a:r>
              <a:rPr lang="en-US" sz="1450" spc="-29" kern="0" dirty="0">
                <a:solidFill>
                  <a:srgbClr val="272525"/>
                </a:solidFill>
                <a:latin typeface="Inter" pitchFamily="34" charset="0"/>
                <a:ea typeface="Inter" pitchFamily="34" charset="-122"/>
                <a:cs typeface="Inter" pitchFamily="34" charset="-120"/>
              </a:rPr>
              <a:t>Nêu rõ bằng cấp và chứng chỉ IT liên quan.</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941070"/>
            <a:ext cx="7556421" cy="1559243"/>
          </a:xfrm>
          <a:prstGeom prst="rect">
            <a:avLst/>
          </a:prstGeom>
          <a:noFill/>
          <a:ln/>
        </p:spPr>
        <p:txBody>
          <a:bodyPr wrap="square" lIns="0" tIns="0" rIns="0" bIns="0" rtlCol="0" anchor="t"/>
          <a:lstStyle/>
          <a:p>
            <a:pPr indent="0" marL="0">
              <a:lnSpc>
                <a:spcPts val="6100"/>
              </a:lnSpc>
              <a:buNone/>
            </a:pPr>
            <a:r>
              <a:rPr lang="en-US" sz="4900" b="1" spc="-98" kern="0" dirty="0">
                <a:solidFill>
                  <a:srgbClr val="F95F88"/>
                </a:solidFill>
                <a:latin typeface="Petrona Bold" pitchFamily="34" charset="0"/>
                <a:ea typeface="Petrona Bold" pitchFamily="34" charset="-122"/>
                <a:cs typeface="Petrona Bold" pitchFamily="34" charset="-120"/>
              </a:rPr>
              <a:t>Tạo Điểm Nhấn Trong CV IT</a:t>
            </a:r>
            <a:endParaRPr lang="en-US" sz="4900" dirty="0"/>
          </a:p>
        </p:txBody>
      </p:sp>
      <p:sp>
        <p:nvSpPr>
          <p:cNvPr id="4" name="Shape 1"/>
          <p:cNvSpPr/>
          <p:nvPr/>
        </p:nvSpPr>
        <p:spPr>
          <a:xfrm>
            <a:off x="793790" y="2840474"/>
            <a:ext cx="3664863" cy="2110621"/>
          </a:xfrm>
          <a:prstGeom prst="roundRect">
            <a:avLst>
              <a:gd name="adj" fmla="val 4514"/>
            </a:avLst>
          </a:prstGeom>
          <a:solidFill>
            <a:srgbClr val="E0D7F4"/>
          </a:solidFill>
          <a:ln w="7620">
            <a:solidFill>
              <a:srgbClr val="C6BDDA"/>
            </a:solidFill>
            <a:prstDash val="solid"/>
          </a:ln>
        </p:spPr>
      </p:sp>
      <p:sp>
        <p:nvSpPr>
          <p:cNvPr id="5" name="Text 2"/>
          <p:cNvSpPr/>
          <p:nvPr/>
        </p:nvSpPr>
        <p:spPr>
          <a:xfrm>
            <a:off x="1028224" y="3074908"/>
            <a:ext cx="3118842" cy="389930"/>
          </a:xfrm>
          <a:prstGeom prst="rect">
            <a:avLst/>
          </a:prstGeom>
          <a:noFill/>
          <a:ln/>
        </p:spPr>
        <p:txBody>
          <a:bodyPr wrap="non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Portfolio online</a:t>
            </a:r>
            <a:endParaRPr lang="en-US" sz="2450" dirty="0"/>
          </a:p>
        </p:txBody>
      </p:sp>
      <p:sp>
        <p:nvSpPr>
          <p:cNvPr id="6" name="Text 3"/>
          <p:cNvSpPr/>
          <p:nvPr/>
        </p:nvSpPr>
        <p:spPr>
          <a:xfrm>
            <a:off x="1028224" y="3600926"/>
            <a:ext cx="3195995"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Thêm link đến portfolio để nhà tuyển dụng xem các dự án.</a:t>
            </a:r>
            <a:endParaRPr lang="en-US" sz="1750" dirty="0"/>
          </a:p>
        </p:txBody>
      </p:sp>
      <p:sp>
        <p:nvSpPr>
          <p:cNvPr id="7" name="Shape 4"/>
          <p:cNvSpPr/>
          <p:nvPr/>
        </p:nvSpPr>
        <p:spPr>
          <a:xfrm>
            <a:off x="4685467" y="2840474"/>
            <a:ext cx="3664863" cy="2110621"/>
          </a:xfrm>
          <a:prstGeom prst="roundRect">
            <a:avLst>
              <a:gd name="adj" fmla="val 4514"/>
            </a:avLst>
          </a:prstGeom>
          <a:solidFill>
            <a:srgbClr val="E0D7F4"/>
          </a:solidFill>
          <a:ln w="7620">
            <a:solidFill>
              <a:srgbClr val="C6BDDA"/>
            </a:solidFill>
            <a:prstDash val="solid"/>
          </a:ln>
        </p:spPr>
      </p:sp>
      <p:sp>
        <p:nvSpPr>
          <p:cNvPr id="8" name="Text 5"/>
          <p:cNvSpPr/>
          <p:nvPr/>
        </p:nvSpPr>
        <p:spPr>
          <a:xfrm>
            <a:off x="4919901" y="3074908"/>
            <a:ext cx="3195995" cy="779859"/>
          </a:xfrm>
          <a:prstGeom prst="rect">
            <a:avLst/>
          </a:prstGeom>
          <a:noFill/>
          <a:ln/>
        </p:spPr>
        <p:txBody>
          <a:bodyPr wrap="squar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Đóng góp mã nguồn mở</a:t>
            </a:r>
            <a:endParaRPr lang="en-US" sz="2450" dirty="0"/>
          </a:p>
        </p:txBody>
      </p:sp>
      <p:sp>
        <p:nvSpPr>
          <p:cNvPr id="9" name="Text 6"/>
          <p:cNvSpPr/>
          <p:nvPr/>
        </p:nvSpPr>
        <p:spPr>
          <a:xfrm>
            <a:off x="4919901" y="3990856"/>
            <a:ext cx="3195995"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Nêu rõ các đóng góp cho dự án mã nguồn mở.</a:t>
            </a:r>
            <a:endParaRPr lang="en-US" sz="1750" dirty="0"/>
          </a:p>
        </p:txBody>
      </p:sp>
      <p:sp>
        <p:nvSpPr>
          <p:cNvPr id="10" name="Shape 7"/>
          <p:cNvSpPr/>
          <p:nvPr/>
        </p:nvSpPr>
        <p:spPr>
          <a:xfrm>
            <a:off x="793790" y="5177909"/>
            <a:ext cx="3664863" cy="2110621"/>
          </a:xfrm>
          <a:prstGeom prst="roundRect">
            <a:avLst>
              <a:gd name="adj" fmla="val 4514"/>
            </a:avLst>
          </a:prstGeom>
          <a:solidFill>
            <a:srgbClr val="E0D7F4"/>
          </a:solidFill>
          <a:ln w="7620">
            <a:solidFill>
              <a:srgbClr val="C6BDDA"/>
            </a:solidFill>
            <a:prstDash val="solid"/>
          </a:ln>
        </p:spPr>
      </p:sp>
      <p:sp>
        <p:nvSpPr>
          <p:cNvPr id="11" name="Text 8"/>
          <p:cNvSpPr/>
          <p:nvPr/>
        </p:nvSpPr>
        <p:spPr>
          <a:xfrm>
            <a:off x="1028224" y="5412343"/>
            <a:ext cx="3195995" cy="779859"/>
          </a:xfrm>
          <a:prstGeom prst="rect">
            <a:avLst/>
          </a:prstGeom>
          <a:noFill/>
          <a:ln/>
        </p:spPr>
        <p:txBody>
          <a:bodyPr wrap="squar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Hackathon và giải thưởng</a:t>
            </a:r>
            <a:endParaRPr lang="en-US" sz="2450" dirty="0"/>
          </a:p>
        </p:txBody>
      </p:sp>
      <p:sp>
        <p:nvSpPr>
          <p:cNvPr id="12" name="Text 9"/>
          <p:cNvSpPr/>
          <p:nvPr/>
        </p:nvSpPr>
        <p:spPr>
          <a:xfrm>
            <a:off x="1028224" y="6328291"/>
            <a:ext cx="3195995"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Liệt kê các giải thưởng IT bạn đã đạt được.</a:t>
            </a:r>
            <a:endParaRPr lang="en-US" sz="1750" dirty="0"/>
          </a:p>
        </p:txBody>
      </p:sp>
      <p:sp>
        <p:nvSpPr>
          <p:cNvPr id="13" name="Shape 10"/>
          <p:cNvSpPr/>
          <p:nvPr/>
        </p:nvSpPr>
        <p:spPr>
          <a:xfrm>
            <a:off x="4685467" y="5177909"/>
            <a:ext cx="3664863" cy="2110621"/>
          </a:xfrm>
          <a:prstGeom prst="roundRect">
            <a:avLst>
              <a:gd name="adj" fmla="val 4514"/>
            </a:avLst>
          </a:prstGeom>
          <a:solidFill>
            <a:srgbClr val="E0D7F4"/>
          </a:solidFill>
          <a:ln w="7620">
            <a:solidFill>
              <a:srgbClr val="C6BDDA"/>
            </a:solidFill>
            <a:prstDash val="solid"/>
          </a:ln>
        </p:spPr>
      </p:sp>
      <p:sp>
        <p:nvSpPr>
          <p:cNvPr id="14" name="Text 11"/>
          <p:cNvSpPr/>
          <p:nvPr/>
        </p:nvSpPr>
        <p:spPr>
          <a:xfrm>
            <a:off x="4919901" y="5412343"/>
            <a:ext cx="3118842" cy="389930"/>
          </a:xfrm>
          <a:prstGeom prst="rect">
            <a:avLst/>
          </a:prstGeom>
          <a:noFill/>
          <a:ln/>
        </p:spPr>
        <p:txBody>
          <a:bodyPr wrap="none" lIns="0" tIns="0" rIns="0" bIns="0" rtlCol="0" anchor="t"/>
          <a:lstStyle/>
          <a:p>
            <a:pPr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Kỹ năng mềm</a:t>
            </a:r>
            <a:endParaRPr lang="en-US" sz="2450" dirty="0"/>
          </a:p>
        </p:txBody>
      </p:sp>
      <p:sp>
        <p:nvSpPr>
          <p:cNvPr id="15" name="Text 12"/>
          <p:cNvSpPr/>
          <p:nvPr/>
        </p:nvSpPr>
        <p:spPr>
          <a:xfrm>
            <a:off x="4919901" y="5938361"/>
            <a:ext cx="3195995" cy="725805"/>
          </a:xfrm>
          <a:prstGeom prst="rect">
            <a:avLst/>
          </a:prstGeom>
          <a:noFill/>
          <a:ln/>
        </p:spPr>
        <p:txBody>
          <a:bodyPr wrap="square" lIns="0" tIns="0" rIns="0" bIns="0" rtlCol="0" anchor="t"/>
          <a:lstStyle/>
          <a:p>
            <a:pPr indent="0" marL="0">
              <a:lnSpc>
                <a:spcPts val="2850"/>
              </a:lnSpc>
              <a:buNone/>
            </a:pPr>
            <a:r>
              <a:rPr lang="en-US" sz="1750" spc="-36" kern="0" dirty="0">
                <a:solidFill>
                  <a:srgbClr val="272525"/>
                </a:solidFill>
                <a:latin typeface="Inter" pitchFamily="34" charset="0"/>
                <a:ea typeface="Inter" pitchFamily="34" charset="-122"/>
                <a:cs typeface="Inter" pitchFamily="34" charset="-120"/>
              </a:rPr>
              <a:t>Nhấn mạnh kỹ năng giao tiếp và làm việc nhóm.</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35235"/>
          </a:xfrm>
          <a:prstGeom prst="rect">
            <a:avLst/>
          </a:prstGeom>
        </p:spPr>
      </p:pic>
      <p:sp>
        <p:nvSpPr>
          <p:cNvPr id="3" name="Text 0"/>
          <p:cNvSpPr/>
          <p:nvPr/>
        </p:nvSpPr>
        <p:spPr>
          <a:xfrm>
            <a:off x="793790" y="3609499"/>
            <a:ext cx="7590115" cy="779621"/>
          </a:xfrm>
          <a:prstGeom prst="rect">
            <a:avLst/>
          </a:prstGeom>
          <a:noFill/>
          <a:ln/>
        </p:spPr>
        <p:txBody>
          <a:bodyPr wrap="none" lIns="0" tIns="0" rIns="0" bIns="0" rtlCol="0" anchor="t"/>
          <a:lstStyle/>
          <a:p>
            <a:pPr indent="0" marL="0">
              <a:lnSpc>
                <a:spcPts val="6100"/>
              </a:lnSpc>
              <a:buNone/>
            </a:pPr>
            <a:r>
              <a:rPr lang="en-US" sz="4900" b="1" spc="-98" kern="0" dirty="0">
                <a:solidFill>
                  <a:srgbClr val="F95F88"/>
                </a:solidFill>
                <a:latin typeface="Petrona Bold" pitchFamily="34" charset="0"/>
                <a:ea typeface="Petrona Bold" pitchFamily="34" charset="-122"/>
                <a:cs typeface="Petrona Bold" pitchFamily="34" charset="-120"/>
              </a:rPr>
              <a:t>Viết Thư Xin Việc Ấn Tượng</a:t>
            </a:r>
            <a:endParaRPr lang="en-US" sz="4900" dirty="0"/>
          </a:p>
        </p:txBody>
      </p:sp>
      <p:pic>
        <p:nvPicPr>
          <p:cNvPr id="4" name="Image 1" descr="preencoded.png">    </p:cNvPr>
          <p:cNvPicPr>
            <a:picLocks noChangeAspect="1"/>
          </p:cNvPicPr>
          <p:nvPr/>
        </p:nvPicPr>
        <p:blipFill>
          <a:blip r:embed="rId2"/>
          <a:stretch>
            <a:fillRect/>
          </a:stretch>
        </p:blipFill>
        <p:spPr>
          <a:xfrm>
            <a:off x="793790" y="4729282"/>
            <a:ext cx="3260646" cy="907256"/>
          </a:xfrm>
          <a:prstGeom prst="rect">
            <a:avLst/>
          </a:prstGeom>
        </p:spPr>
      </p:pic>
      <p:sp>
        <p:nvSpPr>
          <p:cNvPr id="5" name="Text 1"/>
          <p:cNvSpPr/>
          <p:nvPr/>
        </p:nvSpPr>
        <p:spPr>
          <a:xfrm>
            <a:off x="1020604" y="5976699"/>
            <a:ext cx="2807018" cy="389930"/>
          </a:xfrm>
          <a:prstGeom prst="rect">
            <a:avLst/>
          </a:prstGeom>
          <a:noFill/>
          <a:ln/>
        </p:spPr>
        <p:txBody>
          <a:bodyPr wrap="none" lIns="0" tIns="0" rIns="0" bIns="0" rtlCol="0" anchor="t"/>
          <a:lstStyle/>
          <a:p>
            <a:pPr algn="l"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Nghiên cứu công ty</a:t>
            </a:r>
            <a:endParaRPr lang="en-US" sz="2450" dirty="0"/>
          </a:p>
        </p:txBody>
      </p:sp>
      <p:sp>
        <p:nvSpPr>
          <p:cNvPr id="6" name="Text 2"/>
          <p:cNvSpPr/>
          <p:nvPr/>
        </p:nvSpPr>
        <p:spPr>
          <a:xfrm>
            <a:off x="1020604" y="6502718"/>
            <a:ext cx="2807018"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272525"/>
                </a:solidFill>
                <a:latin typeface="Inter" pitchFamily="34" charset="0"/>
                <a:ea typeface="Inter" pitchFamily="34" charset="-122"/>
                <a:cs typeface="Inter" pitchFamily="34" charset="-120"/>
              </a:rPr>
              <a:t>Tìm hiểu kỹ về công ty và vị trí ứng tuyển.</a:t>
            </a:r>
            <a:endParaRPr lang="en-US" sz="1750" dirty="0"/>
          </a:p>
        </p:txBody>
      </p:sp>
      <p:pic>
        <p:nvPicPr>
          <p:cNvPr id="7" name="Image 2" descr="preencoded.png">    </p:cNvPr>
          <p:cNvPicPr>
            <a:picLocks noChangeAspect="1"/>
          </p:cNvPicPr>
          <p:nvPr/>
        </p:nvPicPr>
        <p:blipFill>
          <a:blip r:embed="rId3"/>
          <a:stretch>
            <a:fillRect/>
          </a:stretch>
        </p:blipFill>
        <p:spPr>
          <a:xfrm>
            <a:off x="4054435" y="4729282"/>
            <a:ext cx="3260765" cy="907256"/>
          </a:xfrm>
          <a:prstGeom prst="rect">
            <a:avLst/>
          </a:prstGeom>
        </p:spPr>
      </p:pic>
      <p:sp>
        <p:nvSpPr>
          <p:cNvPr id="8" name="Text 3"/>
          <p:cNvSpPr/>
          <p:nvPr/>
        </p:nvSpPr>
        <p:spPr>
          <a:xfrm>
            <a:off x="4281249" y="5976699"/>
            <a:ext cx="2807137" cy="389930"/>
          </a:xfrm>
          <a:prstGeom prst="rect">
            <a:avLst/>
          </a:prstGeom>
          <a:noFill/>
          <a:ln/>
        </p:spPr>
        <p:txBody>
          <a:bodyPr wrap="none" lIns="0" tIns="0" rIns="0" bIns="0" rtlCol="0" anchor="t"/>
          <a:lstStyle/>
          <a:p>
            <a:pPr algn="l"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Mở đầu ấn tượng</a:t>
            </a:r>
            <a:endParaRPr lang="en-US" sz="2450" dirty="0"/>
          </a:p>
        </p:txBody>
      </p:sp>
      <p:sp>
        <p:nvSpPr>
          <p:cNvPr id="9" name="Text 4"/>
          <p:cNvSpPr/>
          <p:nvPr/>
        </p:nvSpPr>
        <p:spPr>
          <a:xfrm>
            <a:off x="4281249" y="6502718"/>
            <a:ext cx="2807137"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272525"/>
                </a:solidFill>
                <a:latin typeface="Inter" pitchFamily="34" charset="0"/>
                <a:ea typeface="Inter" pitchFamily="34" charset="-122"/>
                <a:cs typeface="Inter" pitchFamily="34" charset="-120"/>
              </a:rPr>
              <a:t>Bắt đầu bằng một câu mở hấp dẫn về bản thân.</a:t>
            </a:r>
            <a:endParaRPr lang="en-US" sz="1750" dirty="0"/>
          </a:p>
        </p:txBody>
      </p:sp>
      <p:pic>
        <p:nvPicPr>
          <p:cNvPr id="10" name="Image 3" descr="preencoded.png">    </p:cNvPr>
          <p:cNvPicPr>
            <a:picLocks noChangeAspect="1"/>
          </p:cNvPicPr>
          <p:nvPr/>
        </p:nvPicPr>
        <p:blipFill>
          <a:blip r:embed="rId4"/>
          <a:stretch>
            <a:fillRect/>
          </a:stretch>
        </p:blipFill>
        <p:spPr>
          <a:xfrm>
            <a:off x="7315200" y="4729282"/>
            <a:ext cx="3260646" cy="907256"/>
          </a:xfrm>
          <a:prstGeom prst="rect">
            <a:avLst/>
          </a:prstGeom>
        </p:spPr>
      </p:pic>
      <p:sp>
        <p:nvSpPr>
          <p:cNvPr id="11" name="Text 5"/>
          <p:cNvSpPr/>
          <p:nvPr/>
        </p:nvSpPr>
        <p:spPr>
          <a:xfrm>
            <a:off x="7542014" y="5976699"/>
            <a:ext cx="2807018" cy="389930"/>
          </a:xfrm>
          <a:prstGeom prst="rect">
            <a:avLst/>
          </a:prstGeom>
          <a:noFill/>
          <a:ln/>
        </p:spPr>
        <p:txBody>
          <a:bodyPr wrap="none" lIns="0" tIns="0" rIns="0" bIns="0" rtlCol="0" anchor="t"/>
          <a:lstStyle/>
          <a:p>
            <a:pPr algn="l"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Nêu bật kỹ năng</a:t>
            </a:r>
            <a:endParaRPr lang="en-US" sz="2450" dirty="0"/>
          </a:p>
        </p:txBody>
      </p:sp>
      <p:sp>
        <p:nvSpPr>
          <p:cNvPr id="12" name="Text 6"/>
          <p:cNvSpPr/>
          <p:nvPr/>
        </p:nvSpPr>
        <p:spPr>
          <a:xfrm>
            <a:off x="7542014" y="6502718"/>
            <a:ext cx="2807018"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272525"/>
                </a:solidFill>
                <a:latin typeface="Inter" pitchFamily="34" charset="0"/>
                <a:ea typeface="Inter" pitchFamily="34" charset="-122"/>
                <a:cs typeface="Inter" pitchFamily="34" charset="-120"/>
              </a:rPr>
              <a:t>Liên kết kỹ năng của bạn với yêu cầu công việc.</a:t>
            </a:r>
            <a:endParaRPr lang="en-US" sz="1750" dirty="0"/>
          </a:p>
        </p:txBody>
      </p:sp>
      <p:pic>
        <p:nvPicPr>
          <p:cNvPr id="13" name="Image 4" descr="preencoded.png">    </p:cNvPr>
          <p:cNvPicPr>
            <a:picLocks noChangeAspect="1"/>
          </p:cNvPicPr>
          <p:nvPr/>
        </p:nvPicPr>
        <p:blipFill>
          <a:blip r:embed="rId5"/>
          <a:stretch>
            <a:fillRect/>
          </a:stretch>
        </p:blipFill>
        <p:spPr>
          <a:xfrm>
            <a:off x="10575846" y="4729282"/>
            <a:ext cx="3260765" cy="907256"/>
          </a:xfrm>
          <a:prstGeom prst="rect">
            <a:avLst/>
          </a:prstGeom>
        </p:spPr>
      </p:pic>
      <p:sp>
        <p:nvSpPr>
          <p:cNvPr id="14" name="Text 7"/>
          <p:cNvSpPr/>
          <p:nvPr/>
        </p:nvSpPr>
        <p:spPr>
          <a:xfrm>
            <a:off x="10802660" y="5976699"/>
            <a:ext cx="2807137" cy="389930"/>
          </a:xfrm>
          <a:prstGeom prst="rect">
            <a:avLst/>
          </a:prstGeom>
          <a:noFill/>
          <a:ln/>
        </p:spPr>
        <p:txBody>
          <a:bodyPr wrap="none" lIns="0" tIns="0" rIns="0" bIns="0" rtlCol="0" anchor="t"/>
          <a:lstStyle/>
          <a:p>
            <a:pPr algn="l"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Kết thúc mạnh mẽ</a:t>
            </a:r>
            <a:endParaRPr lang="en-US" sz="2450" dirty="0"/>
          </a:p>
        </p:txBody>
      </p:sp>
      <p:sp>
        <p:nvSpPr>
          <p:cNvPr id="15" name="Text 8"/>
          <p:cNvSpPr/>
          <p:nvPr/>
        </p:nvSpPr>
        <p:spPr>
          <a:xfrm>
            <a:off x="10802660" y="6502718"/>
            <a:ext cx="2807137" cy="725805"/>
          </a:xfrm>
          <a:prstGeom prst="rect">
            <a:avLst/>
          </a:prstGeom>
          <a:noFill/>
          <a:ln/>
        </p:spPr>
        <p:txBody>
          <a:bodyPr wrap="square" lIns="0" tIns="0" rIns="0" bIns="0" rtlCol="0" anchor="t"/>
          <a:lstStyle/>
          <a:p>
            <a:pPr algn="l" indent="0" marL="0">
              <a:lnSpc>
                <a:spcPts val="2850"/>
              </a:lnSpc>
              <a:buNone/>
            </a:pPr>
            <a:r>
              <a:rPr lang="en-US" sz="1750" spc="-36" kern="0" dirty="0">
                <a:solidFill>
                  <a:srgbClr val="272525"/>
                </a:solidFill>
                <a:latin typeface="Inter" pitchFamily="34" charset="0"/>
                <a:ea typeface="Inter" pitchFamily="34" charset="-122"/>
                <a:cs typeface="Inter" pitchFamily="34" charset="-120"/>
              </a:rPr>
              <a:t>Thể hiện sự nhiệt tình và mong muốn đóng góp.</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728067"/>
            <a:ext cx="7573208" cy="779621"/>
          </a:xfrm>
          <a:prstGeom prst="rect">
            <a:avLst/>
          </a:prstGeom>
          <a:noFill/>
          <a:ln/>
        </p:spPr>
        <p:txBody>
          <a:bodyPr wrap="none" lIns="0" tIns="0" rIns="0" bIns="0" rtlCol="0" anchor="t"/>
          <a:lstStyle/>
          <a:p>
            <a:pPr indent="0" marL="0">
              <a:lnSpc>
                <a:spcPts val="6100"/>
              </a:lnSpc>
              <a:buNone/>
            </a:pPr>
            <a:r>
              <a:rPr lang="en-US" sz="4900" b="1" spc="-98" kern="0" dirty="0">
                <a:solidFill>
                  <a:srgbClr val="F95F88"/>
                </a:solidFill>
                <a:latin typeface="Petrona Bold" pitchFamily="34" charset="0"/>
                <a:ea typeface="Petrona Bold" pitchFamily="34" charset="-122"/>
                <a:cs typeface="Petrona Bold" pitchFamily="34" charset="-120"/>
              </a:rPr>
              <a:t>Chuẩn Bị Cho Phỏng Vấn IT</a:t>
            </a:r>
            <a:endParaRPr lang="en-US" sz="4900" dirty="0"/>
          </a:p>
        </p:txBody>
      </p:sp>
      <p:pic>
        <p:nvPicPr>
          <p:cNvPr id="3" name="Image 0" descr="preencoded.png">    </p:cNvPr>
          <p:cNvPicPr>
            <a:picLocks noChangeAspect="1"/>
          </p:cNvPicPr>
          <p:nvPr/>
        </p:nvPicPr>
        <p:blipFill>
          <a:blip r:embed="rId1"/>
          <a:stretch>
            <a:fillRect/>
          </a:stretch>
        </p:blipFill>
        <p:spPr>
          <a:xfrm>
            <a:off x="3247430" y="1961317"/>
            <a:ext cx="1614011" cy="1342549"/>
          </a:xfrm>
          <a:prstGeom prst="rect">
            <a:avLst/>
          </a:prstGeom>
        </p:spPr>
      </p:pic>
      <p:sp>
        <p:nvSpPr>
          <p:cNvPr id="4" name="Text 1"/>
          <p:cNvSpPr/>
          <p:nvPr/>
        </p:nvSpPr>
        <p:spPr>
          <a:xfrm>
            <a:off x="3996571" y="2573060"/>
            <a:ext cx="115729" cy="453509"/>
          </a:xfrm>
          <a:prstGeom prst="rect">
            <a:avLst/>
          </a:prstGeom>
          <a:noFill/>
          <a:ln/>
        </p:spPr>
        <p:txBody>
          <a:bodyPr wrap="none" lIns="0" tIns="0" rIns="0" bIns="0" rtlCol="0" anchor="t"/>
          <a:lstStyle/>
          <a:p>
            <a:pPr algn="ctr" indent="0" marL="0">
              <a:lnSpc>
                <a:spcPts val="3550"/>
              </a:lnSpc>
              <a:buNone/>
            </a:pPr>
            <a:r>
              <a:rPr lang="en-US" sz="2200" b="1" spc="-45" kern="0" dirty="0">
                <a:solidFill>
                  <a:srgbClr val="272525"/>
                </a:solidFill>
                <a:latin typeface="Petrona Bold" pitchFamily="34" charset="0"/>
                <a:ea typeface="Petrona Bold" pitchFamily="34" charset="-122"/>
                <a:cs typeface="Petrona Bold" pitchFamily="34" charset="-120"/>
              </a:rPr>
              <a:t>1</a:t>
            </a:r>
            <a:endParaRPr lang="en-US" sz="2200" dirty="0"/>
          </a:p>
        </p:txBody>
      </p:sp>
      <p:sp>
        <p:nvSpPr>
          <p:cNvPr id="5" name="Text 2"/>
          <p:cNvSpPr/>
          <p:nvPr/>
        </p:nvSpPr>
        <p:spPr>
          <a:xfrm>
            <a:off x="5088255" y="2188131"/>
            <a:ext cx="3118842" cy="389930"/>
          </a:xfrm>
          <a:prstGeom prst="rect">
            <a:avLst/>
          </a:prstGeom>
          <a:noFill/>
          <a:ln/>
        </p:spPr>
        <p:txBody>
          <a:bodyPr wrap="none" lIns="0" tIns="0" rIns="0" bIns="0" rtlCol="0" anchor="t"/>
          <a:lstStyle/>
          <a:p>
            <a:pPr algn="l"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Nghiên cứu công ty</a:t>
            </a:r>
            <a:endParaRPr lang="en-US" sz="2450" dirty="0"/>
          </a:p>
        </p:txBody>
      </p:sp>
      <p:sp>
        <p:nvSpPr>
          <p:cNvPr id="6" name="Text 3"/>
          <p:cNvSpPr/>
          <p:nvPr/>
        </p:nvSpPr>
        <p:spPr>
          <a:xfrm>
            <a:off x="5088255" y="2714149"/>
            <a:ext cx="4333399"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272525"/>
                </a:solidFill>
                <a:latin typeface="Inter" pitchFamily="34" charset="0"/>
                <a:ea typeface="Inter" pitchFamily="34" charset="-122"/>
                <a:cs typeface="Inter" pitchFamily="34" charset="-120"/>
              </a:rPr>
              <a:t>Tìm hiểu về văn hóa và dự án của công ty.</a:t>
            </a:r>
            <a:endParaRPr lang="en-US" sz="1750" dirty="0"/>
          </a:p>
        </p:txBody>
      </p:sp>
      <p:sp>
        <p:nvSpPr>
          <p:cNvPr id="7" name="Shape 4"/>
          <p:cNvSpPr/>
          <p:nvPr/>
        </p:nvSpPr>
        <p:spPr>
          <a:xfrm>
            <a:off x="4918115" y="3316962"/>
            <a:ext cx="8861822" cy="15240"/>
          </a:xfrm>
          <a:prstGeom prst="roundRect">
            <a:avLst>
              <a:gd name="adj" fmla="val 625116"/>
            </a:avLst>
          </a:prstGeom>
          <a:solidFill>
            <a:srgbClr val="C6BDDA"/>
          </a:solidFill>
          <a:ln/>
        </p:spPr>
      </p:sp>
      <p:pic>
        <p:nvPicPr>
          <p:cNvPr id="8" name="Image 1" descr="preencoded.png">    </p:cNvPr>
          <p:cNvPicPr>
            <a:picLocks noChangeAspect="1"/>
          </p:cNvPicPr>
          <p:nvPr/>
        </p:nvPicPr>
        <p:blipFill>
          <a:blip r:embed="rId2"/>
          <a:stretch>
            <a:fillRect/>
          </a:stretch>
        </p:blipFill>
        <p:spPr>
          <a:xfrm>
            <a:off x="2440424" y="3360539"/>
            <a:ext cx="3228022" cy="1342549"/>
          </a:xfrm>
          <a:prstGeom prst="rect">
            <a:avLst/>
          </a:prstGeom>
        </p:spPr>
      </p:pic>
      <p:sp>
        <p:nvSpPr>
          <p:cNvPr id="9" name="Text 5"/>
          <p:cNvSpPr/>
          <p:nvPr/>
        </p:nvSpPr>
        <p:spPr>
          <a:xfrm>
            <a:off x="3976926" y="3804999"/>
            <a:ext cx="155019" cy="453509"/>
          </a:xfrm>
          <a:prstGeom prst="rect">
            <a:avLst/>
          </a:prstGeom>
          <a:noFill/>
          <a:ln/>
        </p:spPr>
        <p:txBody>
          <a:bodyPr wrap="none" lIns="0" tIns="0" rIns="0" bIns="0" rtlCol="0" anchor="t"/>
          <a:lstStyle/>
          <a:p>
            <a:pPr algn="ctr" indent="0" marL="0">
              <a:lnSpc>
                <a:spcPts val="3550"/>
              </a:lnSpc>
              <a:buNone/>
            </a:pPr>
            <a:r>
              <a:rPr lang="en-US" sz="2200" b="1" spc="-45" kern="0" dirty="0">
                <a:solidFill>
                  <a:srgbClr val="272525"/>
                </a:solidFill>
                <a:latin typeface="Petrona Bold" pitchFamily="34" charset="0"/>
                <a:ea typeface="Petrona Bold" pitchFamily="34" charset="-122"/>
                <a:cs typeface="Petrona Bold" pitchFamily="34" charset="-120"/>
              </a:rPr>
              <a:t>2</a:t>
            </a:r>
            <a:endParaRPr lang="en-US" sz="2200" dirty="0"/>
          </a:p>
        </p:txBody>
      </p:sp>
      <p:sp>
        <p:nvSpPr>
          <p:cNvPr id="10" name="Text 6"/>
          <p:cNvSpPr/>
          <p:nvPr/>
        </p:nvSpPr>
        <p:spPr>
          <a:xfrm>
            <a:off x="5895261" y="3587353"/>
            <a:ext cx="3118842" cy="389930"/>
          </a:xfrm>
          <a:prstGeom prst="rect">
            <a:avLst/>
          </a:prstGeom>
          <a:noFill/>
          <a:ln/>
        </p:spPr>
        <p:txBody>
          <a:bodyPr wrap="none" lIns="0" tIns="0" rIns="0" bIns="0" rtlCol="0" anchor="t"/>
          <a:lstStyle/>
          <a:p>
            <a:pPr algn="l"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Ôn tập kiến thức</a:t>
            </a:r>
            <a:endParaRPr lang="en-US" sz="2450" dirty="0"/>
          </a:p>
        </p:txBody>
      </p:sp>
      <p:sp>
        <p:nvSpPr>
          <p:cNvPr id="11" name="Text 7"/>
          <p:cNvSpPr/>
          <p:nvPr/>
        </p:nvSpPr>
        <p:spPr>
          <a:xfrm>
            <a:off x="5895261" y="4113371"/>
            <a:ext cx="4625102"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272525"/>
                </a:solidFill>
                <a:latin typeface="Inter" pitchFamily="34" charset="0"/>
                <a:ea typeface="Inter" pitchFamily="34" charset="-122"/>
                <a:cs typeface="Inter" pitchFamily="34" charset="-120"/>
              </a:rPr>
              <a:t>Xem lại các khái niệm IT cơ bản và nâng cao.</a:t>
            </a:r>
            <a:endParaRPr lang="en-US" sz="1750" dirty="0"/>
          </a:p>
        </p:txBody>
      </p:sp>
      <p:sp>
        <p:nvSpPr>
          <p:cNvPr id="12" name="Shape 8"/>
          <p:cNvSpPr/>
          <p:nvPr/>
        </p:nvSpPr>
        <p:spPr>
          <a:xfrm>
            <a:off x="5725120" y="4716185"/>
            <a:ext cx="8054816" cy="15240"/>
          </a:xfrm>
          <a:prstGeom prst="roundRect">
            <a:avLst>
              <a:gd name="adj" fmla="val 625116"/>
            </a:avLst>
          </a:prstGeom>
          <a:solidFill>
            <a:srgbClr val="C6BDDA"/>
          </a:solidFill>
          <a:ln/>
        </p:spPr>
      </p:sp>
      <p:pic>
        <p:nvPicPr>
          <p:cNvPr id="13" name="Image 2" descr="preencoded.png">    </p:cNvPr>
          <p:cNvPicPr>
            <a:picLocks noChangeAspect="1"/>
          </p:cNvPicPr>
          <p:nvPr/>
        </p:nvPicPr>
        <p:blipFill>
          <a:blip r:embed="rId3"/>
          <a:stretch>
            <a:fillRect/>
          </a:stretch>
        </p:blipFill>
        <p:spPr>
          <a:xfrm>
            <a:off x="1633418" y="4759762"/>
            <a:ext cx="4842034" cy="1342549"/>
          </a:xfrm>
          <a:prstGeom prst="rect">
            <a:avLst/>
          </a:prstGeom>
        </p:spPr>
      </p:pic>
      <p:sp>
        <p:nvSpPr>
          <p:cNvPr id="14" name="Text 9"/>
          <p:cNvSpPr/>
          <p:nvPr/>
        </p:nvSpPr>
        <p:spPr>
          <a:xfrm>
            <a:off x="3977045" y="5204222"/>
            <a:ext cx="154781" cy="453509"/>
          </a:xfrm>
          <a:prstGeom prst="rect">
            <a:avLst/>
          </a:prstGeom>
          <a:noFill/>
          <a:ln/>
        </p:spPr>
        <p:txBody>
          <a:bodyPr wrap="none" lIns="0" tIns="0" rIns="0" bIns="0" rtlCol="0" anchor="t"/>
          <a:lstStyle/>
          <a:p>
            <a:pPr algn="ctr" indent="0" marL="0">
              <a:lnSpc>
                <a:spcPts val="3550"/>
              </a:lnSpc>
              <a:buNone/>
            </a:pPr>
            <a:r>
              <a:rPr lang="en-US" sz="2200" b="1" spc="-45" kern="0" dirty="0">
                <a:solidFill>
                  <a:srgbClr val="272525"/>
                </a:solidFill>
                <a:latin typeface="Petrona Bold" pitchFamily="34" charset="0"/>
                <a:ea typeface="Petrona Bold" pitchFamily="34" charset="-122"/>
                <a:cs typeface="Petrona Bold" pitchFamily="34" charset="-120"/>
              </a:rPr>
              <a:t>3</a:t>
            </a:r>
            <a:endParaRPr lang="en-US" sz="2200" dirty="0"/>
          </a:p>
        </p:txBody>
      </p:sp>
      <p:sp>
        <p:nvSpPr>
          <p:cNvPr id="15" name="Text 10"/>
          <p:cNvSpPr/>
          <p:nvPr/>
        </p:nvSpPr>
        <p:spPr>
          <a:xfrm>
            <a:off x="6702266" y="4986576"/>
            <a:ext cx="3118842" cy="389930"/>
          </a:xfrm>
          <a:prstGeom prst="rect">
            <a:avLst/>
          </a:prstGeom>
          <a:noFill/>
          <a:ln/>
        </p:spPr>
        <p:txBody>
          <a:bodyPr wrap="none" lIns="0" tIns="0" rIns="0" bIns="0" rtlCol="0" anchor="t"/>
          <a:lstStyle/>
          <a:p>
            <a:pPr algn="l"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Chuẩn bị câu hỏi</a:t>
            </a:r>
            <a:endParaRPr lang="en-US" sz="2450" dirty="0"/>
          </a:p>
        </p:txBody>
      </p:sp>
      <p:sp>
        <p:nvSpPr>
          <p:cNvPr id="16" name="Text 11"/>
          <p:cNvSpPr/>
          <p:nvPr/>
        </p:nvSpPr>
        <p:spPr>
          <a:xfrm>
            <a:off x="6702266" y="5512594"/>
            <a:ext cx="5501521"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272525"/>
                </a:solidFill>
                <a:latin typeface="Inter" pitchFamily="34" charset="0"/>
                <a:ea typeface="Inter" pitchFamily="34" charset="-122"/>
                <a:cs typeface="Inter" pitchFamily="34" charset="-120"/>
              </a:rPr>
              <a:t>Chuẩn bị câu hỏi thông minh về công việc và công ty.</a:t>
            </a:r>
            <a:endParaRPr lang="en-US" sz="1750" dirty="0"/>
          </a:p>
        </p:txBody>
      </p:sp>
      <p:sp>
        <p:nvSpPr>
          <p:cNvPr id="17" name="Shape 12"/>
          <p:cNvSpPr/>
          <p:nvPr/>
        </p:nvSpPr>
        <p:spPr>
          <a:xfrm>
            <a:off x="6532126" y="6115407"/>
            <a:ext cx="7247811" cy="15240"/>
          </a:xfrm>
          <a:prstGeom prst="roundRect">
            <a:avLst>
              <a:gd name="adj" fmla="val 625116"/>
            </a:avLst>
          </a:prstGeom>
          <a:solidFill>
            <a:srgbClr val="C6BDDA"/>
          </a:solidFill>
          <a:ln/>
        </p:spPr>
      </p:sp>
      <p:pic>
        <p:nvPicPr>
          <p:cNvPr id="18" name="Image 3" descr="preencoded.png">    </p:cNvPr>
          <p:cNvPicPr>
            <a:picLocks noChangeAspect="1"/>
          </p:cNvPicPr>
          <p:nvPr/>
        </p:nvPicPr>
        <p:blipFill>
          <a:blip r:embed="rId4"/>
          <a:stretch>
            <a:fillRect/>
          </a:stretch>
        </p:blipFill>
        <p:spPr>
          <a:xfrm>
            <a:off x="826294" y="6158984"/>
            <a:ext cx="6456164" cy="1342549"/>
          </a:xfrm>
          <a:prstGeom prst="rect">
            <a:avLst/>
          </a:prstGeom>
        </p:spPr>
      </p:pic>
      <p:sp>
        <p:nvSpPr>
          <p:cNvPr id="19" name="Text 13"/>
          <p:cNvSpPr/>
          <p:nvPr/>
        </p:nvSpPr>
        <p:spPr>
          <a:xfrm>
            <a:off x="3980736" y="6603444"/>
            <a:ext cx="147161" cy="453509"/>
          </a:xfrm>
          <a:prstGeom prst="rect">
            <a:avLst/>
          </a:prstGeom>
          <a:noFill/>
          <a:ln/>
        </p:spPr>
        <p:txBody>
          <a:bodyPr wrap="none" lIns="0" tIns="0" rIns="0" bIns="0" rtlCol="0" anchor="t"/>
          <a:lstStyle/>
          <a:p>
            <a:pPr algn="ctr" indent="0" marL="0">
              <a:lnSpc>
                <a:spcPts val="3550"/>
              </a:lnSpc>
              <a:buNone/>
            </a:pPr>
            <a:r>
              <a:rPr lang="en-US" sz="2200" b="1" spc="-45" kern="0" dirty="0">
                <a:solidFill>
                  <a:srgbClr val="272525"/>
                </a:solidFill>
                <a:latin typeface="Petrona Bold" pitchFamily="34" charset="0"/>
                <a:ea typeface="Petrona Bold" pitchFamily="34" charset="-122"/>
                <a:cs typeface="Petrona Bold" pitchFamily="34" charset="-120"/>
              </a:rPr>
              <a:t>4</a:t>
            </a:r>
            <a:endParaRPr lang="en-US" sz="2200" dirty="0"/>
          </a:p>
        </p:txBody>
      </p:sp>
      <p:sp>
        <p:nvSpPr>
          <p:cNvPr id="20" name="Text 14"/>
          <p:cNvSpPr/>
          <p:nvPr/>
        </p:nvSpPr>
        <p:spPr>
          <a:xfrm>
            <a:off x="7509272" y="6385798"/>
            <a:ext cx="3118842" cy="389930"/>
          </a:xfrm>
          <a:prstGeom prst="rect">
            <a:avLst/>
          </a:prstGeom>
          <a:noFill/>
          <a:ln/>
        </p:spPr>
        <p:txBody>
          <a:bodyPr wrap="none" lIns="0" tIns="0" rIns="0" bIns="0" rtlCol="0" anchor="t"/>
          <a:lstStyle/>
          <a:p>
            <a:pPr algn="l" indent="0" marL="0">
              <a:lnSpc>
                <a:spcPts val="3050"/>
              </a:lnSpc>
              <a:buNone/>
            </a:pPr>
            <a:r>
              <a:rPr lang="en-US" sz="2450" b="1" spc="-49" kern="0" dirty="0">
                <a:solidFill>
                  <a:srgbClr val="272525"/>
                </a:solidFill>
                <a:latin typeface="Petrona Bold" pitchFamily="34" charset="0"/>
                <a:ea typeface="Petrona Bold" pitchFamily="34" charset="-122"/>
                <a:cs typeface="Petrona Bold" pitchFamily="34" charset="-120"/>
              </a:rPr>
              <a:t>Thực hành</a:t>
            </a:r>
            <a:endParaRPr lang="en-US" sz="2450" dirty="0"/>
          </a:p>
        </p:txBody>
      </p:sp>
      <p:sp>
        <p:nvSpPr>
          <p:cNvPr id="21" name="Text 15"/>
          <p:cNvSpPr/>
          <p:nvPr/>
        </p:nvSpPr>
        <p:spPr>
          <a:xfrm>
            <a:off x="7509272" y="6911816"/>
            <a:ext cx="4068008" cy="362903"/>
          </a:xfrm>
          <a:prstGeom prst="rect">
            <a:avLst/>
          </a:prstGeom>
          <a:noFill/>
          <a:ln/>
        </p:spPr>
        <p:txBody>
          <a:bodyPr wrap="none" lIns="0" tIns="0" rIns="0" bIns="0" rtlCol="0" anchor="t"/>
          <a:lstStyle/>
          <a:p>
            <a:pPr algn="l" indent="0" marL="0">
              <a:lnSpc>
                <a:spcPts val="2850"/>
              </a:lnSpc>
              <a:buNone/>
            </a:pPr>
            <a:r>
              <a:rPr lang="en-US" sz="1750" spc="-36" kern="0" dirty="0">
                <a:solidFill>
                  <a:srgbClr val="272525"/>
                </a:solidFill>
                <a:latin typeface="Inter" pitchFamily="34" charset="0"/>
                <a:ea typeface="Inter" pitchFamily="34" charset="-122"/>
                <a:cs typeface="Inter" pitchFamily="34" charset="-120"/>
              </a:rPr>
              <a:t>Tập phỏng vấn với bạn bè hoặc mentor.</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70057" y="872966"/>
            <a:ext cx="7524750" cy="671512"/>
          </a:xfrm>
          <a:prstGeom prst="rect">
            <a:avLst/>
          </a:prstGeom>
          <a:noFill/>
          <a:ln/>
        </p:spPr>
        <p:txBody>
          <a:bodyPr wrap="none" lIns="0" tIns="0" rIns="0" bIns="0" rtlCol="0" anchor="t"/>
          <a:lstStyle/>
          <a:p>
            <a:pPr indent="0" marL="0">
              <a:lnSpc>
                <a:spcPts val="5250"/>
              </a:lnSpc>
              <a:buNone/>
            </a:pPr>
            <a:r>
              <a:rPr lang="en-US" sz="4200" b="1" spc="-85" kern="0" dirty="0">
                <a:solidFill>
                  <a:srgbClr val="F95F88"/>
                </a:solidFill>
                <a:latin typeface="Petrona Bold" pitchFamily="34" charset="0"/>
                <a:ea typeface="Petrona Bold" pitchFamily="34" charset="-122"/>
                <a:cs typeface="Petrona Bold" pitchFamily="34" charset="-120"/>
              </a:rPr>
              <a:t>Kỹ Năng Phỏng Vấn Quan Trọng</a:t>
            </a:r>
            <a:endParaRPr lang="en-US" sz="4200" dirty="0"/>
          </a:p>
        </p:txBody>
      </p:sp>
      <p:pic>
        <p:nvPicPr>
          <p:cNvPr id="4" name="Image 1" descr="preencoded.png">    </p:cNvPr>
          <p:cNvPicPr>
            <a:picLocks noChangeAspect="1"/>
          </p:cNvPicPr>
          <p:nvPr/>
        </p:nvPicPr>
        <p:blipFill>
          <a:blip r:embed="rId2"/>
          <a:stretch>
            <a:fillRect/>
          </a:stretch>
        </p:blipFill>
        <p:spPr>
          <a:xfrm>
            <a:off x="6170057" y="1837492"/>
            <a:ext cx="488275" cy="488275"/>
          </a:xfrm>
          <a:prstGeom prst="rect">
            <a:avLst/>
          </a:prstGeom>
        </p:spPr>
      </p:pic>
      <p:sp>
        <p:nvSpPr>
          <p:cNvPr id="5" name="Text 1"/>
          <p:cNvSpPr/>
          <p:nvPr/>
        </p:nvSpPr>
        <p:spPr>
          <a:xfrm>
            <a:off x="6170057" y="2521029"/>
            <a:ext cx="2686050" cy="335756"/>
          </a:xfrm>
          <a:prstGeom prst="rect">
            <a:avLst/>
          </a:prstGeom>
          <a:noFill/>
          <a:ln/>
        </p:spPr>
        <p:txBody>
          <a:bodyPr wrap="none" lIns="0" tIns="0" rIns="0" bIns="0" rtlCol="0" anchor="t"/>
          <a:lstStyle/>
          <a:p>
            <a:pPr algn="l" indent="0" marL="0">
              <a:lnSpc>
                <a:spcPts val="2600"/>
              </a:lnSpc>
              <a:buNone/>
            </a:pPr>
            <a:r>
              <a:rPr lang="en-US" sz="2100" b="1" spc="-42" kern="0" dirty="0">
                <a:solidFill>
                  <a:srgbClr val="272525"/>
                </a:solidFill>
                <a:latin typeface="Petrona Bold" pitchFamily="34" charset="0"/>
                <a:ea typeface="Petrona Bold" pitchFamily="34" charset="-122"/>
                <a:cs typeface="Petrona Bold" pitchFamily="34" charset="-120"/>
              </a:rPr>
              <a:t>Giao tiếp hiệu quả</a:t>
            </a:r>
            <a:endParaRPr lang="en-US" sz="2100" dirty="0"/>
          </a:p>
        </p:txBody>
      </p:sp>
      <p:sp>
        <p:nvSpPr>
          <p:cNvPr id="6" name="Text 2"/>
          <p:cNvSpPr/>
          <p:nvPr/>
        </p:nvSpPr>
        <p:spPr>
          <a:xfrm>
            <a:off x="6170057" y="2973943"/>
            <a:ext cx="7776686" cy="312539"/>
          </a:xfrm>
          <a:prstGeom prst="rect">
            <a:avLst/>
          </a:prstGeom>
          <a:noFill/>
          <a:ln/>
        </p:spPr>
        <p:txBody>
          <a:bodyPr wrap="none" lIns="0" tIns="0" rIns="0" bIns="0" rtlCol="0" anchor="t"/>
          <a:lstStyle/>
          <a:p>
            <a:pPr algn="l" indent="0" marL="0">
              <a:lnSpc>
                <a:spcPts val="2450"/>
              </a:lnSpc>
              <a:buNone/>
            </a:pPr>
            <a:r>
              <a:rPr lang="en-US" sz="1500" spc="-31" kern="0" dirty="0">
                <a:solidFill>
                  <a:srgbClr val="272525"/>
                </a:solidFill>
                <a:latin typeface="Inter" pitchFamily="34" charset="0"/>
                <a:ea typeface="Inter" pitchFamily="34" charset="-122"/>
                <a:cs typeface="Inter" pitchFamily="34" charset="-120"/>
              </a:rPr>
              <a:t>Trình bày rõ ràng, tự tin và chuyên nghiệp.</a:t>
            </a:r>
            <a:endParaRPr lang="en-US" sz="1500" dirty="0"/>
          </a:p>
        </p:txBody>
      </p:sp>
      <p:pic>
        <p:nvPicPr>
          <p:cNvPr id="7" name="Image 2" descr="preencoded.png">    </p:cNvPr>
          <p:cNvPicPr>
            <a:picLocks noChangeAspect="1"/>
          </p:cNvPicPr>
          <p:nvPr/>
        </p:nvPicPr>
        <p:blipFill>
          <a:blip r:embed="rId3"/>
          <a:stretch>
            <a:fillRect/>
          </a:stretch>
        </p:blipFill>
        <p:spPr>
          <a:xfrm>
            <a:off x="6170057" y="3872508"/>
            <a:ext cx="488275" cy="488275"/>
          </a:xfrm>
          <a:prstGeom prst="rect">
            <a:avLst/>
          </a:prstGeom>
        </p:spPr>
      </p:pic>
      <p:sp>
        <p:nvSpPr>
          <p:cNvPr id="8" name="Text 3"/>
          <p:cNvSpPr/>
          <p:nvPr/>
        </p:nvSpPr>
        <p:spPr>
          <a:xfrm>
            <a:off x="6170057" y="4556046"/>
            <a:ext cx="2686050" cy="335756"/>
          </a:xfrm>
          <a:prstGeom prst="rect">
            <a:avLst/>
          </a:prstGeom>
          <a:noFill/>
          <a:ln/>
        </p:spPr>
        <p:txBody>
          <a:bodyPr wrap="none" lIns="0" tIns="0" rIns="0" bIns="0" rtlCol="0" anchor="t"/>
          <a:lstStyle/>
          <a:p>
            <a:pPr algn="l" indent="0" marL="0">
              <a:lnSpc>
                <a:spcPts val="2600"/>
              </a:lnSpc>
              <a:buNone/>
            </a:pPr>
            <a:r>
              <a:rPr lang="en-US" sz="2100" b="1" spc="-42" kern="0" dirty="0">
                <a:solidFill>
                  <a:srgbClr val="272525"/>
                </a:solidFill>
                <a:latin typeface="Petrona Bold" pitchFamily="34" charset="0"/>
                <a:ea typeface="Petrona Bold" pitchFamily="34" charset="-122"/>
                <a:cs typeface="Petrona Bold" pitchFamily="34" charset="-120"/>
              </a:rPr>
              <a:t>Tư duy phản biện</a:t>
            </a:r>
            <a:endParaRPr lang="en-US" sz="2100" dirty="0"/>
          </a:p>
        </p:txBody>
      </p:sp>
      <p:sp>
        <p:nvSpPr>
          <p:cNvPr id="9" name="Text 4"/>
          <p:cNvSpPr/>
          <p:nvPr/>
        </p:nvSpPr>
        <p:spPr>
          <a:xfrm>
            <a:off x="6170057" y="5008959"/>
            <a:ext cx="7776686" cy="312539"/>
          </a:xfrm>
          <a:prstGeom prst="rect">
            <a:avLst/>
          </a:prstGeom>
          <a:noFill/>
          <a:ln/>
        </p:spPr>
        <p:txBody>
          <a:bodyPr wrap="none" lIns="0" tIns="0" rIns="0" bIns="0" rtlCol="0" anchor="t"/>
          <a:lstStyle/>
          <a:p>
            <a:pPr algn="l" indent="0" marL="0">
              <a:lnSpc>
                <a:spcPts val="2450"/>
              </a:lnSpc>
              <a:buNone/>
            </a:pPr>
            <a:r>
              <a:rPr lang="en-US" sz="1500" spc="-31" kern="0" dirty="0">
                <a:solidFill>
                  <a:srgbClr val="272525"/>
                </a:solidFill>
                <a:latin typeface="Inter" pitchFamily="34" charset="0"/>
                <a:ea typeface="Inter" pitchFamily="34" charset="-122"/>
                <a:cs typeface="Inter" pitchFamily="34" charset="-120"/>
              </a:rPr>
              <a:t>Thể hiện khả năng giải quyết vấn đề một cách logic.</a:t>
            </a:r>
            <a:endParaRPr lang="en-US" sz="1500" dirty="0"/>
          </a:p>
        </p:txBody>
      </p:sp>
      <p:pic>
        <p:nvPicPr>
          <p:cNvPr id="10" name="Image 3" descr="preencoded.png">    </p:cNvPr>
          <p:cNvPicPr>
            <a:picLocks noChangeAspect="1"/>
          </p:cNvPicPr>
          <p:nvPr/>
        </p:nvPicPr>
        <p:blipFill>
          <a:blip r:embed="rId4"/>
          <a:stretch>
            <a:fillRect/>
          </a:stretch>
        </p:blipFill>
        <p:spPr>
          <a:xfrm>
            <a:off x="6170057" y="5907524"/>
            <a:ext cx="488275" cy="488275"/>
          </a:xfrm>
          <a:prstGeom prst="rect">
            <a:avLst/>
          </a:prstGeom>
        </p:spPr>
      </p:pic>
      <p:sp>
        <p:nvSpPr>
          <p:cNvPr id="11" name="Text 5"/>
          <p:cNvSpPr/>
          <p:nvPr/>
        </p:nvSpPr>
        <p:spPr>
          <a:xfrm>
            <a:off x="6170057" y="6591062"/>
            <a:ext cx="2686050" cy="335756"/>
          </a:xfrm>
          <a:prstGeom prst="rect">
            <a:avLst/>
          </a:prstGeom>
          <a:noFill/>
          <a:ln/>
        </p:spPr>
        <p:txBody>
          <a:bodyPr wrap="none" lIns="0" tIns="0" rIns="0" bIns="0" rtlCol="0" anchor="t"/>
          <a:lstStyle/>
          <a:p>
            <a:pPr algn="l" indent="0" marL="0">
              <a:lnSpc>
                <a:spcPts val="2600"/>
              </a:lnSpc>
              <a:buNone/>
            </a:pPr>
            <a:r>
              <a:rPr lang="en-US" sz="2100" b="1" spc="-42" kern="0" dirty="0">
                <a:solidFill>
                  <a:srgbClr val="272525"/>
                </a:solidFill>
                <a:latin typeface="Petrona Bold" pitchFamily="34" charset="0"/>
                <a:ea typeface="Petrona Bold" pitchFamily="34" charset="-122"/>
                <a:cs typeface="Petrona Bold" pitchFamily="34" charset="-120"/>
              </a:rPr>
              <a:t>Làm việc nhóm</a:t>
            </a:r>
            <a:endParaRPr lang="en-US" sz="2100" dirty="0"/>
          </a:p>
        </p:txBody>
      </p:sp>
      <p:sp>
        <p:nvSpPr>
          <p:cNvPr id="12" name="Text 6"/>
          <p:cNvSpPr/>
          <p:nvPr/>
        </p:nvSpPr>
        <p:spPr>
          <a:xfrm>
            <a:off x="6170057" y="7043976"/>
            <a:ext cx="7776686" cy="312539"/>
          </a:xfrm>
          <a:prstGeom prst="rect">
            <a:avLst/>
          </a:prstGeom>
          <a:noFill/>
          <a:ln/>
        </p:spPr>
        <p:txBody>
          <a:bodyPr wrap="none" lIns="0" tIns="0" rIns="0" bIns="0" rtlCol="0" anchor="t"/>
          <a:lstStyle/>
          <a:p>
            <a:pPr algn="l" indent="0" marL="0">
              <a:lnSpc>
                <a:spcPts val="2450"/>
              </a:lnSpc>
              <a:buNone/>
            </a:pPr>
            <a:r>
              <a:rPr lang="en-US" sz="1500" spc="-31" kern="0" dirty="0">
                <a:solidFill>
                  <a:srgbClr val="272525"/>
                </a:solidFill>
                <a:latin typeface="Inter" pitchFamily="34" charset="0"/>
                <a:ea typeface="Inter" pitchFamily="34" charset="-122"/>
                <a:cs typeface="Inter" pitchFamily="34" charset="-120"/>
              </a:rPr>
              <a:t>Nhấn mạnh khả năng hợp tác và giao tiếp trong nhóm.</a:t>
            </a:r>
            <a:endParaRPr lang="en-US" sz="15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2024-12-07T00:22:28Z</dcterms:created>
  <dcterms:modified xsi:type="dcterms:W3CDTF">2024-12-07T00:22:28Z</dcterms:modified>
</cp:coreProperties>
</file>