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Instrument Sans Medium" panose="020B0604020202020204" charset="0"/>
      <p:regular r:id="rId13"/>
    </p:embeddedFont>
    <p:embeddedFont>
      <p:font typeface="Instrument Sans Semi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711" autoAdjust="0"/>
  </p:normalViewPr>
  <p:slideViewPr>
    <p:cSldViewPr snapToGrid="0" snapToObjects="1">
      <p:cViewPr varScale="1">
        <p:scale>
          <a:sx n="42" d="100"/>
          <a:sy n="42" d="100"/>
        </p:scale>
        <p:origin x="12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7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108832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vi-VN" b="1" dirty="0"/>
              <a:t>Trí tuệ nhân tạo là một trong những xu hướng chính trong ngành Công nghệ Thông tin.</a:t>
            </a:r>
            <a:br>
              <a:rPr lang="vi-VN" dirty="0"/>
            </a:br>
            <a:r>
              <a:rPr lang="vi-VN" b="1" dirty="0"/>
              <a:t>Đáp án: Đúng</a:t>
            </a:r>
            <a:endParaRPr lang="vi-VN" dirty="0"/>
          </a:p>
          <a:p>
            <a:r>
              <a:rPr lang="vi-VN" b="1" dirty="0" err="1"/>
              <a:t>Blockchain</a:t>
            </a:r>
            <a:r>
              <a:rPr lang="vi-VN" b="1" dirty="0"/>
              <a:t> chỉ sử dụng trong các ứng dụng tài chính.</a:t>
            </a:r>
            <a:br>
              <a:rPr lang="vi-VN" dirty="0"/>
            </a:br>
            <a:r>
              <a:rPr lang="vi-VN" b="1" dirty="0"/>
              <a:t>Đáp án: Sai</a:t>
            </a:r>
            <a:endParaRPr lang="vi-VN" dirty="0"/>
          </a:p>
          <a:p>
            <a:r>
              <a:rPr lang="vi-VN" b="1" dirty="0"/>
              <a:t>Điện toán đám mây giúp giảm chi phí lưu trữ và xử lý dữ liệu.</a:t>
            </a:r>
            <a:br>
              <a:rPr lang="vi-VN" dirty="0"/>
            </a:br>
            <a:r>
              <a:rPr lang="vi-VN" b="1" dirty="0"/>
              <a:t>Đáp án: Đúng</a:t>
            </a:r>
            <a:endParaRPr lang="vi-VN" dirty="0"/>
          </a:p>
          <a:p>
            <a:r>
              <a:rPr lang="vi-VN" b="1" dirty="0"/>
              <a:t>Ngành Công nghệ Thông tin sẽ không có sự thay đổi lớn trong 5 năm tới.</a:t>
            </a:r>
            <a:br>
              <a:rPr lang="vi-VN" dirty="0"/>
            </a:br>
            <a:r>
              <a:rPr lang="vi-VN" b="1" dirty="0"/>
              <a:t>Đáp án: Sai</a:t>
            </a:r>
            <a:endParaRPr lang="vi-VN" dirty="0"/>
          </a:p>
          <a:p>
            <a:r>
              <a:rPr lang="vi-VN" b="1" dirty="0"/>
              <a:t>Kỹ năng lập trình không cần thiết cho tất cả các lĩnh vực trong Công nghệ Thông tin.</a:t>
            </a:r>
            <a:br>
              <a:rPr lang="vi-VN" dirty="0"/>
            </a:br>
            <a:r>
              <a:rPr lang="vi-VN" b="1" dirty="0"/>
              <a:t>Đáp án: Đúng</a:t>
            </a:r>
            <a:endParaRPr lang="vi-VN" dirty="0"/>
          </a:p>
          <a:p>
            <a:r>
              <a:rPr lang="vi-VN" b="1" dirty="0"/>
              <a:t>Xu hướng phát triển trong Công nghệ Thông tin chỉ tập trung vào phần mềm.</a:t>
            </a:r>
            <a:br>
              <a:rPr lang="vi-VN" dirty="0"/>
            </a:br>
            <a:r>
              <a:rPr lang="vi-VN" b="1" dirty="0"/>
              <a:t>Đáp án: Sai</a:t>
            </a:r>
            <a:endParaRPr lang="vi-VN" dirty="0"/>
          </a:p>
          <a:p>
            <a:r>
              <a:rPr lang="vi-VN" b="1" dirty="0"/>
              <a:t>Những công việc liên quan đến trí tuệ nhân tạo đang ngày càng gia tăng.</a:t>
            </a:r>
            <a:br>
              <a:rPr lang="vi-VN" dirty="0"/>
            </a:br>
            <a:r>
              <a:rPr lang="vi-VN" b="1" dirty="0"/>
              <a:t>Đáp án: Đúng</a:t>
            </a:r>
            <a:endParaRPr lang="vi-VN" dirty="0"/>
          </a:p>
          <a:p>
            <a:r>
              <a:rPr lang="vi-VN" b="1" dirty="0"/>
              <a:t>Chỉ những người làm việc trong lĩnh vực kỹ thuật mới cần hiểu về </a:t>
            </a:r>
            <a:r>
              <a:rPr lang="vi-VN" b="1" dirty="0" err="1"/>
              <a:t>blockchain</a:t>
            </a:r>
            <a:r>
              <a:rPr lang="vi-VN" b="1" dirty="0"/>
              <a:t>.</a:t>
            </a:r>
            <a:br>
              <a:rPr lang="vi-VN" dirty="0"/>
            </a:br>
            <a:r>
              <a:rPr lang="vi-VN" b="1" dirty="0"/>
              <a:t>Đáp án: Sai</a:t>
            </a:r>
            <a:endParaRPr lang="vi-VN" dirty="0"/>
          </a:p>
          <a:p>
            <a:r>
              <a:rPr lang="vi-VN" b="1" dirty="0"/>
              <a:t>Công nghệ Thông tin có thể giúp cải thiện quy trình làm việc trong các ngành khác.</a:t>
            </a:r>
            <a:br>
              <a:rPr lang="vi-VN" dirty="0"/>
            </a:br>
            <a:r>
              <a:rPr lang="vi-VN" b="1" dirty="0"/>
              <a:t>Đáp án: Đúng</a:t>
            </a:r>
            <a:endParaRPr lang="vi-VN" dirty="0"/>
          </a:p>
          <a:p>
            <a:r>
              <a:rPr lang="vi-VN" b="1" dirty="0"/>
              <a:t>Tương lai của ngành Công nghệ Thông tin sẽ không bị ảnh hưởng bởi các xu hướng toàn cầu.</a:t>
            </a:r>
            <a:br>
              <a:rPr lang="vi-VN" dirty="0"/>
            </a:br>
            <a:r>
              <a:rPr lang="vi-VN" b="1" dirty="0"/>
              <a:t>Đáp án: Sai</a:t>
            </a:r>
            <a:endParaRPr lang="vi-VN" dirty="0"/>
          </a:p>
          <a:p>
            <a:endParaRPr lang="en-US" dirty="0"/>
          </a:p>
        </p:txBody>
      </p:sp>
    </p:spTree>
    <p:extLst>
      <p:ext uri="{BB962C8B-B14F-4D97-AF65-F5344CB8AC3E}">
        <p14:creationId xmlns:p14="http://schemas.microsoft.com/office/powerpoint/2010/main" val="61117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6553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Khám phá Tương lai Công nghệ Thông tin</a:t>
            </a:r>
            <a:endParaRPr lang="en-US" sz="4450" dirty="0"/>
          </a:p>
        </p:txBody>
      </p:sp>
      <p:sp>
        <p:nvSpPr>
          <p:cNvPr id="4" name="Text 1"/>
          <p:cNvSpPr/>
          <p:nvPr/>
        </p:nvSpPr>
        <p:spPr>
          <a:xfrm>
            <a:off x="6280190" y="4123253"/>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Chào mừng bạn đến với buổi thảo luận về xu hướng và tương lai của ngành Công nghệ Thông tin. Hãy cùng nhau khám phá những công nghệ đột phá và những cơ hội nghề nghiệp đầy hứa hẹn.</a:t>
            </a:r>
            <a:endParaRPr lang="en-US" sz="1750" dirty="0"/>
          </a:p>
        </p:txBody>
      </p:sp>
      <p:sp>
        <p:nvSpPr>
          <p:cNvPr id="5" name="Shape 2"/>
          <p:cNvSpPr/>
          <p:nvPr/>
        </p:nvSpPr>
        <p:spPr>
          <a:xfrm>
            <a:off x="6280190" y="5484019"/>
            <a:ext cx="362903" cy="362903"/>
          </a:xfrm>
          <a:prstGeom prst="roundRect">
            <a:avLst>
              <a:gd name="adj" fmla="val 25194296"/>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6287810" y="5491639"/>
            <a:ext cx="347663" cy="347663"/>
          </a:xfrm>
          <a:prstGeom prst="rect">
            <a:avLst/>
          </a:prstGeom>
        </p:spPr>
      </p:pic>
      <p:sp>
        <p:nvSpPr>
          <p:cNvPr id="7" name="Text 3"/>
          <p:cNvSpPr/>
          <p:nvPr/>
        </p:nvSpPr>
        <p:spPr>
          <a:xfrm>
            <a:off x="6756440" y="5467112"/>
            <a:ext cx="3908346" cy="396835"/>
          </a:xfrm>
          <a:prstGeom prst="rect">
            <a:avLst/>
          </a:prstGeom>
          <a:noFill/>
          <a:ln/>
        </p:spPr>
        <p:txBody>
          <a:bodyPr wrap="none" lIns="0" tIns="0" rIns="0" bIns="0" rtlCol="0" anchor="t"/>
          <a:lstStyle/>
          <a:p>
            <a:pPr marL="0" indent="0" algn="l">
              <a:lnSpc>
                <a:spcPts val="3100"/>
              </a:lnSpc>
              <a:buNone/>
            </a:pPr>
            <a:r>
              <a:rPr lang="en-US" sz="2200" b="1" dirty="0">
                <a:solidFill>
                  <a:srgbClr val="5B5F71"/>
                </a:solidFill>
                <a:latin typeface="Instrument Sans Bold" pitchFamily="34" charset="0"/>
                <a:ea typeface="Instrument Sans Bold" pitchFamily="34" charset="-122"/>
                <a:cs typeface="Instrument Sans Bold" pitchFamily="34" charset="-120"/>
              </a:rPr>
              <a:t>by Trần Sơn Hải - Khoa CNTT</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0A763E6-0064-4003-935C-7EBE365EC8FE}"/>
              </a:ext>
            </a:extLst>
          </p:cNvPr>
          <p:cNvSpPr>
            <a:spLocks noChangeArrowheads="1"/>
          </p:cNvSpPr>
          <p:nvPr/>
        </p:nvSpPr>
        <p:spPr bwMode="auto">
          <a:xfrm>
            <a:off x="296333" y="1764858"/>
            <a:ext cx="7018867"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Bạn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nghĩ</a:t>
            </a:r>
            <a:r>
              <a:rPr kumimoji="0" lang="en-US" altLang="en-US" sz="2600" b="1" i="0" u="none" strike="noStrike" cap="none" normalizeH="0" baseline="0" dirty="0">
                <a:ln>
                  <a:noFill/>
                </a:ln>
                <a:solidFill>
                  <a:schemeClr val="tx1"/>
                </a:solidFill>
                <a:effectLst/>
                <a:latin typeface="Arial" panose="020B0604020202020204" pitchFamily="34" charset="0"/>
              </a:rPr>
              <a:t> xu </a:t>
            </a:r>
            <a:r>
              <a:rPr kumimoji="0" lang="en-US" altLang="en-US" sz="2600" b="1" i="0" u="none" strike="noStrike" cap="none" normalizeH="0" baseline="0" dirty="0" err="1">
                <a:ln>
                  <a:noFill/>
                </a:ln>
                <a:solidFill>
                  <a:schemeClr val="tx1"/>
                </a:solidFill>
                <a:effectLst/>
                <a:latin typeface="Arial" panose="020B0604020202020204" pitchFamily="34" charset="0"/>
              </a:rPr>
              <a:t>hướng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nào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sẽ</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thay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đổi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ngành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Thông tin </a:t>
            </a:r>
            <a:r>
              <a:rPr kumimoji="0" lang="en-US" altLang="en-US" sz="2600" b="1" i="0" u="none" strike="noStrike" cap="none" normalizeH="0" baseline="0" dirty="0" err="1">
                <a:ln>
                  <a:noFill/>
                </a:ln>
                <a:solidFill>
                  <a:schemeClr val="tx1"/>
                </a:solidFill>
                <a:effectLst/>
                <a:latin typeface="Arial" panose="020B0604020202020204" pitchFamily="34" charset="0"/>
              </a:rPr>
              <a:t>nhiều</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nhất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5 </a:t>
            </a:r>
            <a:r>
              <a:rPr kumimoji="0" lang="en-US" altLang="en-US" sz="2600" b="1" i="0" u="none" strike="noStrike" cap="none" normalizeH="0" baseline="0" dirty="0" err="1">
                <a:ln>
                  <a:noFill/>
                </a:ln>
                <a:solidFill>
                  <a:schemeClr val="tx1"/>
                </a:solidFill>
                <a:effectLst/>
                <a:latin typeface="Arial" panose="020B0604020202020204" pitchFamily="34" charset="0"/>
              </a:rPr>
              <a:t>năm</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tới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Tại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sao</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Làm</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thế</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nào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bạn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có</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thể</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chuẩn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bị</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cho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tương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lai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ngành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này</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Bạn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thấy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nào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số</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các</a:t>
            </a:r>
            <a:r>
              <a:rPr kumimoji="0" lang="en-US" altLang="en-US" sz="2600" b="1" i="0" u="none" strike="noStrike" cap="none" normalizeH="0" baseline="0" dirty="0">
                <a:ln>
                  <a:noFill/>
                </a:ln>
                <a:solidFill>
                  <a:schemeClr val="tx1"/>
                </a:solidFill>
                <a:effectLst/>
                <a:latin typeface="Arial" panose="020B0604020202020204" pitchFamily="34" charset="0"/>
              </a:rPr>
              <a:t> xu </a:t>
            </a:r>
            <a:r>
              <a:rPr kumimoji="0" lang="en-US" altLang="en-US" sz="2600" b="1" i="0" u="none" strike="noStrike" cap="none" normalizeH="0" baseline="0" dirty="0" err="1">
                <a:ln>
                  <a:noFill/>
                </a:ln>
                <a:solidFill>
                  <a:schemeClr val="tx1"/>
                </a:solidFill>
                <a:effectLst/>
                <a:latin typeface="Arial" panose="020B0604020202020204" pitchFamily="34" charset="0"/>
              </a:rPr>
              <a:t>hướng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hiện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tại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thú</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vị</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nhất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tại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sao</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Các</a:t>
            </a:r>
            <a:r>
              <a:rPr kumimoji="0" lang="en-US" altLang="en-US" sz="2600" b="1" i="0" u="none" strike="noStrike" cap="none" normalizeH="0" baseline="0" dirty="0">
                <a:ln>
                  <a:noFill/>
                </a:ln>
                <a:solidFill>
                  <a:schemeClr val="tx1"/>
                </a:solidFill>
                <a:effectLst/>
                <a:latin typeface="Arial" panose="020B0604020202020204" pitchFamily="34" charset="0"/>
              </a:rPr>
              <a:t> xu </a:t>
            </a:r>
            <a:r>
              <a:rPr kumimoji="0" lang="en-US" altLang="en-US" sz="2600" b="1" i="0" u="none" strike="noStrike" cap="none" normalizeH="0" baseline="0" dirty="0" err="1">
                <a:ln>
                  <a:noFill/>
                </a:ln>
                <a:solidFill>
                  <a:schemeClr val="tx1"/>
                </a:solidFill>
                <a:effectLst/>
                <a:latin typeface="Arial" panose="020B0604020202020204" pitchFamily="34" charset="0"/>
              </a:rPr>
              <a:t>hướng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hiện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tại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có</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thể</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ảnh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hưởng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đến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việc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của</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bạn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tương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lai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như</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thế</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nào</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Bạn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nghĩ</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rằng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việc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học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tập</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phát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triển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kỹ</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năng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mới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có</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quan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trọng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bối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cảnh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thay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đổi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nhanh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chóng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của</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ngành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Thông tin </a:t>
            </a:r>
            <a:r>
              <a:rPr kumimoji="0" lang="en-US" altLang="en-US" sz="2600" b="1" i="0" u="none" strike="noStrike" cap="none" normalizeH="0" baseline="0" dirty="0" err="1">
                <a:ln>
                  <a:noFill/>
                </a:ln>
                <a:solidFill>
                  <a:schemeClr val="tx1"/>
                </a:solidFill>
                <a:effectLst/>
                <a:latin typeface="Arial" panose="020B0604020202020204" pitchFamily="34" charset="0"/>
              </a:rPr>
              <a:t>không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Tại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sao</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00253940-78D7-D504-2AD4-355C75A222D3}"/>
              </a:ext>
            </a:extLst>
          </p:cNvPr>
          <p:cNvSpPr>
            <a:spLocks noChangeArrowheads="1"/>
          </p:cNvSpPr>
          <p:nvPr/>
        </p:nvSpPr>
        <p:spPr bwMode="auto">
          <a:xfrm rot="10800000" flipV="1">
            <a:off x="7950199" y="1764858"/>
            <a:ext cx="6383868"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Nghiên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cứu</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viết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một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bài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phân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tích</a:t>
            </a:r>
            <a:r>
              <a:rPr kumimoji="0" lang="en-US" altLang="en-US" sz="2600" b="1" i="0" u="none" strike="noStrike" cap="none" normalizeH="0" baseline="0" dirty="0">
                <a:ln>
                  <a:noFill/>
                </a:ln>
                <a:solidFill>
                  <a:schemeClr val="tx1"/>
                </a:solidFill>
                <a:effectLst/>
                <a:latin typeface="Arial" panose="020B0604020202020204" pitchFamily="34" charset="0"/>
              </a:rPr>
              <a:t> (400 </a:t>
            </a:r>
            <a:r>
              <a:rPr kumimoji="0" lang="en-US" altLang="en-US" sz="2600" b="1" i="0" u="none" strike="noStrike" cap="none" normalizeH="0" baseline="0" dirty="0" err="1">
                <a:ln>
                  <a:noFill/>
                </a:ln>
                <a:solidFill>
                  <a:schemeClr val="tx1"/>
                </a:solidFill>
                <a:effectLst/>
                <a:latin typeface="Arial" panose="020B0604020202020204" pitchFamily="34" charset="0"/>
              </a:rPr>
              <a:t>từ</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về</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một</a:t>
            </a:r>
            <a:r>
              <a:rPr kumimoji="0" lang="en-US" altLang="en-US" sz="2600" b="1" i="0" u="none" strike="noStrike" cap="none" normalizeH="0" baseline="0" dirty="0">
                <a:ln>
                  <a:noFill/>
                </a:ln>
                <a:solidFill>
                  <a:schemeClr val="tx1"/>
                </a:solidFill>
                <a:effectLst/>
                <a:latin typeface="Arial" panose="020B0604020202020204" pitchFamily="34" charset="0"/>
              </a:rPr>
              <a:t> xu </a:t>
            </a:r>
            <a:r>
              <a:rPr kumimoji="0" lang="en-US" altLang="en-US" sz="2600" b="1" i="0" u="none" strike="noStrike" cap="none" normalizeH="0" baseline="0" dirty="0" err="1">
                <a:ln>
                  <a:noFill/>
                </a:ln>
                <a:solidFill>
                  <a:schemeClr val="tx1"/>
                </a:solidFill>
                <a:effectLst/>
                <a:latin typeface="Arial" panose="020B0604020202020204" pitchFamily="34" charset="0"/>
              </a:rPr>
              <a:t>hướng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cụ</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thể</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ngành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Thông tin, </a:t>
            </a:r>
            <a:r>
              <a:rPr kumimoji="0" lang="en-US" altLang="en-US" sz="2600" b="1" i="0" u="none" strike="noStrike" cap="none" normalizeH="0" baseline="0" dirty="0" err="1">
                <a:ln>
                  <a:noFill/>
                </a:ln>
                <a:solidFill>
                  <a:schemeClr val="tx1"/>
                </a:solidFill>
                <a:effectLst/>
                <a:latin typeface="Arial" panose="020B0604020202020204" pitchFamily="34" charset="0"/>
              </a:rPr>
              <a:t>chẳng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hạn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như</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trí</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tuệ</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nhân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tạo</a:t>
            </a:r>
            <a:r>
              <a:rPr kumimoji="0" lang="en-US" altLang="en-US" sz="2600" b="1" i="0" u="none" strike="noStrike" cap="none" normalizeH="0" baseline="0" dirty="0">
                <a:ln>
                  <a:noFill/>
                </a:ln>
                <a:solidFill>
                  <a:schemeClr val="tx1"/>
                </a:solidFill>
                <a:effectLst/>
                <a:latin typeface="Arial" panose="020B0604020202020204" pitchFamily="34" charset="0"/>
              </a:rPr>
              <a:t>, blockchain </a:t>
            </a:r>
            <a:r>
              <a:rPr kumimoji="0" lang="en-US" altLang="en-US" sz="2600" b="1" i="0" u="none" strike="noStrike" cap="none" normalizeH="0" baseline="0" dirty="0" err="1">
                <a:ln>
                  <a:noFill/>
                </a:ln>
                <a:solidFill>
                  <a:schemeClr val="tx1"/>
                </a:solidFill>
                <a:effectLst/>
                <a:latin typeface="Arial" panose="020B0604020202020204" pitchFamily="34" charset="0"/>
              </a:rPr>
              <a:t>hoặc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điện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toán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đám</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mây</a:t>
            </a:r>
            <a:r>
              <a:rPr kumimoji="0" lang="en-US" altLang="en-US" sz="2600" b="1" i="0" u="none" strike="noStrike" cap="none" normalizeH="0" baseline="0" dirty="0">
                <a:ln>
                  <a:noFill/>
                </a:ln>
                <a:solidFill>
                  <a:schemeClr val="tx1"/>
                </a:solidFill>
                <a:effectLst/>
                <a:latin typeface="Arial" panose="020B0604020202020204" pitchFamily="34" charset="0"/>
              </a:rPr>
              <a:t>. Trong </a:t>
            </a:r>
            <a:r>
              <a:rPr kumimoji="0" lang="en-US" altLang="en-US" sz="2600" b="1" i="0" u="none" strike="noStrike" cap="none" normalizeH="0" baseline="0" dirty="0" err="1">
                <a:ln>
                  <a:noFill/>
                </a:ln>
                <a:solidFill>
                  <a:schemeClr val="tx1"/>
                </a:solidFill>
                <a:effectLst/>
                <a:latin typeface="Arial" panose="020B0604020202020204" pitchFamily="34" charset="0"/>
              </a:rPr>
              <a:t>bài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viết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hãy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đề</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cập</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đến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tác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động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của</a:t>
            </a:r>
            <a:r>
              <a:rPr kumimoji="0" lang="en-US" altLang="en-US" sz="2600" b="1" i="0" u="none" strike="noStrike" cap="none" normalizeH="0" baseline="0" dirty="0">
                <a:ln>
                  <a:noFill/>
                </a:ln>
                <a:solidFill>
                  <a:schemeClr val="tx1"/>
                </a:solidFill>
                <a:effectLst/>
                <a:latin typeface="Arial" panose="020B0604020202020204" pitchFamily="34" charset="0"/>
              </a:rPr>
              <a:t> xu </a:t>
            </a:r>
            <a:r>
              <a:rPr kumimoji="0" lang="en-US" altLang="en-US" sz="2600" b="1" i="0" u="none" strike="noStrike" cap="none" normalizeH="0" baseline="0" dirty="0" err="1">
                <a:ln>
                  <a:noFill/>
                </a:ln>
                <a:solidFill>
                  <a:schemeClr val="tx1"/>
                </a:solidFill>
                <a:effectLst/>
                <a:latin typeface="Arial" panose="020B0604020202020204" pitchFamily="34" charset="0"/>
              </a:rPr>
              <a:t>hướng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này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đến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nghề</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nghiệp</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các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lĩnh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vực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khác</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a:ln>
                  <a:noFill/>
                </a:ln>
                <a:solidFill>
                  <a:schemeClr val="tx1"/>
                </a:solidFill>
                <a:effectLst/>
                <a:latin typeface="Arial" panose="020B0604020202020204" pitchFamily="34" charset="0"/>
              </a:rPr>
              <a:t>Tham </a:t>
            </a:r>
            <a:r>
              <a:rPr kumimoji="0" lang="en-US" altLang="en-US" sz="2600" b="1" i="0" u="none" strike="noStrike" cap="none" normalizeH="0" baseline="0" dirty="0" err="1">
                <a:ln>
                  <a:noFill/>
                </a:ln>
                <a:solidFill>
                  <a:schemeClr val="tx1"/>
                </a:solidFill>
                <a:effectLst/>
                <a:latin typeface="Arial" panose="020B0604020202020204" pitchFamily="34" charset="0"/>
              </a:rPr>
              <a:t>gia</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một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hội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thảo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trực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tuyến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về</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mới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viết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một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báo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cáo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ngắn</a:t>
            </a:r>
            <a:r>
              <a:rPr kumimoji="0" lang="en-US" altLang="en-US" sz="2600" b="1" i="0" u="none" strike="noStrike" cap="none" normalizeH="0" baseline="0" dirty="0">
                <a:ln>
                  <a:noFill/>
                </a:ln>
                <a:solidFill>
                  <a:schemeClr val="tx1"/>
                </a:solidFill>
                <a:effectLst/>
                <a:latin typeface="Arial" panose="020B0604020202020204" pitchFamily="34" charset="0"/>
              </a:rPr>
              <a:t> (200 </a:t>
            </a:r>
            <a:r>
              <a:rPr kumimoji="0" lang="en-US" altLang="en-US" sz="2600" b="1" i="0" u="none" strike="noStrike" cap="none" normalizeH="0" baseline="0" dirty="0" err="1">
                <a:ln>
                  <a:noFill/>
                </a:ln>
                <a:solidFill>
                  <a:schemeClr val="tx1"/>
                </a:solidFill>
                <a:effectLst/>
                <a:latin typeface="Arial" panose="020B0604020202020204" pitchFamily="34" charset="0"/>
              </a:rPr>
              <a:t>từ</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về</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những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gì</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bạn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đã</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học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được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từ</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hội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thảo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Hãy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nêu</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rõ</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những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điểm</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chính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cách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thông</a:t>
            </a:r>
            <a:r>
              <a:rPr kumimoji="0" lang="en-US" altLang="en-US" sz="2600" b="1" i="0" u="none" strike="noStrike" cap="none" normalizeH="0" baseline="0" dirty="0">
                <a:ln>
                  <a:noFill/>
                </a:ln>
                <a:solidFill>
                  <a:schemeClr val="tx1"/>
                </a:solidFill>
                <a:effectLst/>
                <a:latin typeface="Arial" panose="020B0604020202020204" pitchFamily="34" charset="0"/>
              </a:rPr>
              <a:t> tin </a:t>
            </a:r>
            <a:r>
              <a:rPr kumimoji="0" lang="en-US" altLang="en-US" sz="2600" b="1" i="0" u="none" strike="noStrike" cap="none" normalizeH="0" baseline="0" dirty="0" err="1">
                <a:ln>
                  <a:noFill/>
                </a:ln>
                <a:solidFill>
                  <a:schemeClr val="tx1"/>
                </a:solidFill>
                <a:effectLst/>
                <a:latin typeface="Arial" panose="020B0604020202020204" pitchFamily="34" charset="0"/>
              </a:rPr>
              <a:t>này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có</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thể</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áp</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dụng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thực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tế</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
        <p:nvSpPr>
          <p:cNvPr id="6" name="Text 0">
            <a:extLst>
              <a:ext uri="{FF2B5EF4-FFF2-40B4-BE49-F238E27FC236}">
                <a16:creationId xmlns:a16="http://schemas.microsoft.com/office/drawing/2014/main" id="{13644523-25AB-066B-CC2F-CA569E5030D3}"/>
              </a:ext>
            </a:extLst>
          </p:cNvPr>
          <p:cNvSpPr/>
          <p:nvPr/>
        </p:nvSpPr>
        <p:spPr>
          <a:xfrm>
            <a:off x="687110" y="548045"/>
            <a:ext cx="6852047" cy="708779"/>
          </a:xfrm>
          <a:prstGeom prst="rect">
            <a:avLst/>
          </a:prstGeom>
          <a:noFill/>
          <a:ln/>
        </p:spPr>
        <p:txBody>
          <a:bodyPr wrap="none" lIns="0" tIns="0" rIns="0" bIns="0" rtlCol="0" anchor="t"/>
          <a:lstStyle/>
          <a:p>
            <a:pPr marL="0" indent="0" algn="ctr">
              <a:lnSpc>
                <a:spcPts val="5550"/>
              </a:lnSpc>
              <a:buNone/>
            </a:pPr>
            <a:r>
              <a:rPr lang="en-US" sz="4450" dirty="0" err="1">
                <a:solidFill>
                  <a:srgbClr val="505468"/>
                </a:solidFill>
                <a:latin typeface="Instrument Sans Semi Bold" pitchFamily="34" charset="0"/>
                <a:ea typeface="Instrument Sans Semi Bold" pitchFamily="34" charset="-122"/>
                <a:cs typeface="Instrument Sans Semi Bold" pitchFamily="34" charset="-120"/>
              </a:rPr>
              <a:t>Câu</a:t>
            </a:r>
            <a:r>
              <a:rPr lang="en-US" sz="4450" dirty="0">
                <a:solidFill>
                  <a:srgbClr val="505468"/>
                </a:solidFill>
                <a:latin typeface="Instrument Sans Semi Bold" pitchFamily="34" charset="0"/>
                <a:ea typeface="Instrument Sans Semi Bold" pitchFamily="34" charset="-122"/>
                <a:cs typeface="Instrument Sans Semi Bold" pitchFamily="34" charset="-120"/>
              </a:rPr>
              <a:t> </a:t>
            </a:r>
            <a:r>
              <a:rPr lang="en-US" sz="4450" dirty="0" err="1">
                <a:solidFill>
                  <a:srgbClr val="505468"/>
                </a:solidFill>
                <a:latin typeface="Instrument Sans Semi Bold" pitchFamily="34" charset="0"/>
                <a:ea typeface="Instrument Sans Semi Bold" pitchFamily="34" charset="-122"/>
                <a:cs typeface="Instrument Sans Semi Bold" pitchFamily="34" charset="-120"/>
              </a:rPr>
              <a:t>hỏi</a:t>
            </a:r>
            <a:r>
              <a:rPr lang="en-US" sz="4450" dirty="0">
                <a:solidFill>
                  <a:srgbClr val="505468"/>
                </a:solidFill>
                <a:latin typeface="Instrument Sans Semi Bold" pitchFamily="34" charset="0"/>
                <a:ea typeface="Instrument Sans Semi Bold" pitchFamily="34" charset="-122"/>
                <a:cs typeface="Instrument Sans Semi Bold" pitchFamily="34" charset="-120"/>
              </a:rPr>
              <a:t> </a:t>
            </a:r>
            <a:r>
              <a:rPr lang="en-US" sz="4450" dirty="0" err="1">
                <a:solidFill>
                  <a:srgbClr val="505468"/>
                </a:solidFill>
                <a:latin typeface="Instrument Sans Semi Bold" pitchFamily="34" charset="0"/>
                <a:ea typeface="Instrument Sans Semi Bold" pitchFamily="34" charset="-122"/>
                <a:cs typeface="Instrument Sans Semi Bold" pitchFamily="34" charset="-120"/>
              </a:rPr>
              <a:t>thảo</a:t>
            </a:r>
            <a:r>
              <a:rPr lang="en-US" sz="4450" dirty="0">
                <a:solidFill>
                  <a:srgbClr val="505468"/>
                </a:solidFill>
                <a:latin typeface="Instrument Sans Semi Bold" pitchFamily="34" charset="0"/>
                <a:ea typeface="Instrument Sans Semi Bold" pitchFamily="34" charset="-122"/>
                <a:cs typeface="Instrument Sans Semi Bold" pitchFamily="34" charset="-120"/>
              </a:rPr>
              <a:t> </a:t>
            </a:r>
            <a:r>
              <a:rPr lang="en-US" sz="4450" dirty="0" err="1">
                <a:solidFill>
                  <a:srgbClr val="505468"/>
                </a:solidFill>
                <a:latin typeface="Instrument Sans Semi Bold" pitchFamily="34" charset="0"/>
                <a:ea typeface="Instrument Sans Semi Bold" pitchFamily="34" charset="-122"/>
                <a:cs typeface="Instrument Sans Semi Bold" pitchFamily="34" charset="-120"/>
              </a:rPr>
              <a:t>luận</a:t>
            </a:r>
            <a:endParaRPr lang="en-US" sz="4450" dirty="0"/>
          </a:p>
        </p:txBody>
      </p:sp>
      <p:sp>
        <p:nvSpPr>
          <p:cNvPr id="7" name="Text 0">
            <a:extLst>
              <a:ext uri="{FF2B5EF4-FFF2-40B4-BE49-F238E27FC236}">
                <a16:creationId xmlns:a16="http://schemas.microsoft.com/office/drawing/2014/main" id="{103452A0-064B-3397-7AB7-AE230A76EA72}"/>
              </a:ext>
            </a:extLst>
          </p:cNvPr>
          <p:cNvSpPr/>
          <p:nvPr/>
        </p:nvSpPr>
        <p:spPr>
          <a:xfrm>
            <a:off x="7539157" y="548045"/>
            <a:ext cx="6852047" cy="708779"/>
          </a:xfrm>
          <a:prstGeom prst="rect">
            <a:avLst/>
          </a:prstGeom>
          <a:noFill/>
          <a:ln/>
        </p:spPr>
        <p:txBody>
          <a:bodyPr wrap="none" lIns="0" tIns="0" rIns="0" bIns="0" rtlCol="0" anchor="t"/>
          <a:lstStyle/>
          <a:p>
            <a:pPr marL="0" indent="0" algn="ctr">
              <a:lnSpc>
                <a:spcPts val="5550"/>
              </a:lnSpc>
              <a:buNone/>
            </a:pPr>
            <a:r>
              <a:rPr lang="en-US" sz="4450" dirty="0" err="1">
                <a:solidFill>
                  <a:srgbClr val="505468"/>
                </a:solidFill>
                <a:latin typeface="Instrument Sans Semi Bold" pitchFamily="34" charset="0"/>
                <a:ea typeface="Instrument Sans Semi Bold" pitchFamily="34" charset="-122"/>
                <a:cs typeface="Instrument Sans Semi Bold" pitchFamily="34" charset="-120"/>
              </a:rPr>
              <a:t>Bài</a:t>
            </a:r>
            <a:r>
              <a:rPr lang="en-US" sz="4450" dirty="0">
                <a:solidFill>
                  <a:srgbClr val="505468"/>
                </a:solidFill>
                <a:latin typeface="Instrument Sans Semi Bold" pitchFamily="34" charset="0"/>
                <a:ea typeface="Instrument Sans Semi Bold" pitchFamily="34" charset="-122"/>
                <a:cs typeface="Instrument Sans Semi Bold" pitchFamily="34" charset="-120"/>
              </a:rPr>
              <a:t> </a:t>
            </a:r>
            <a:r>
              <a:rPr lang="en-US" sz="4450" dirty="0" err="1">
                <a:solidFill>
                  <a:srgbClr val="505468"/>
                </a:solidFill>
                <a:latin typeface="Instrument Sans Semi Bold" pitchFamily="34" charset="0"/>
                <a:ea typeface="Instrument Sans Semi Bold" pitchFamily="34" charset="-122"/>
                <a:cs typeface="Instrument Sans Semi Bold" pitchFamily="34" charset="-120"/>
              </a:rPr>
              <a:t>tập</a:t>
            </a:r>
            <a:r>
              <a:rPr lang="en-US" sz="4450" dirty="0">
                <a:solidFill>
                  <a:srgbClr val="505468"/>
                </a:solidFill>
                <a:latin typeface="Instrument Sans Semi Bold" pitchFamily="34" charset="0"/>
                <a:ea typeface="Instrument Sans Semi Bold" pitchFamily="34" charset="-122"/>
                <a:cs typeface="Instrument Sans Semi Bold" pitchFamily="34" charset="-120"/>
              </a:rPr>
              <a:t> </a:t>
            </a:r>
            <a:r>
              <a:rPr lang="en-US" sz="4450" dirty="0" err="1">
                <a:solidFill>
                  <a:srgbClr val="505468"/>
                </a:solidFill>
                <a:latin typeface="Instrument Sans Semi Bold" pitchFamily="34" charset="0"/>
                <a:ea typeface="Instrument Sans Semi Bold" pitchFamily="34" charset="-122"/>
                <a:cs typeface="Instrument Sans Semi Bold" pitchFamily="34" charset="-120"/>
              </a:rPr>
              <a:t>về</a:t>
            </a:r>
            <a:r>
              <a:rPr lang="en-US" sz="4450" dirty="0">
                <a:solidFill>
                  <a:srgbClr val="505468"/>
                </a:solidFill>
                <a:latin typeface="Instrument Sans Semi Bold" pitchFamily="34" charset="0"/>
                <a:ea typeface="Instrument Sans Semi Bold" pitchFamily="34" charset="-122"/>
                <a:cs typeface="Instrument Sans Semi Bold" pitchFamily="34" charset="-120"/>
              </a:rPr>
              <a:t> </a:t>
            </a:r>
            <a:r>
              <a:rPr lang="en-US" sz="4450">
                <a:solidFill>
                  <a:srgbClr val="505468"/>
                </a:solidFill>
                <a:latin typeface="Instrument Sans Semi Bold" pitchFamily="34" charset="0"/>
                <a:ea typeface="Instrument Sans Semi Bold" pitchFamily="34" charset="-122"/>
                <a:cs typeface="Instrument Sans Semi Bold" pitchFamily="34" charset="-120"/>
              </a:rPr>
              <a:t>nhà</a:t>
            </a:r>
            <a:endParaRPr lang="en-US" sz="4450" dirty="0"/>
          </a:p>
        </p:txBody>
      </p:sp>
    </p:spTree>
    <p:extLst>
      <p:ext uri="{BB962C8B-B14F-4D97-AF65-F5344CB8AC3E}">
        <p14:creationId xmlns:p14="http://schemas.microsoft.com/office/powerpoint/2010/main" val="73278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539960"/>
            <a:ext cx="7649766"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Xu hướng Công nghệ Nổi bật</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5468"/>
                </a:solidFill>
                <a:latin typeface="Instrument Sans Semi Bold" pitchFamily="34" charset="0"/>
                <a:ea typeface="Instrument Sans Semi Bold" pitchFamily="34" charset="-122"/>
                <a:cs typeface="Instrument Sans Semi Bold" pitchFamily="34" charset="-120"/>
              </a:rPr>
              <a:t>Trí tuệ nhân tạo</a:t>
            </a:r>
            <a:endParaRPr lang="en-US" sz="2200" dirty="0"/>
          </a:p>
        </p:txBody>
      </p:sp>
      <p:sp>
        <p:nvSpPr>
          <p:cNvPr id="4" name="Text 2"/>
          <p:cNvSpPr/>
          <p:nvPr/>
        </p:nvSpPr>
        <p:spPr>
          <a:xfrm>
            <a:off x="793790" y="4396859"/>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AI đang thay đổi cách chúng ta làm việc, học tập và giải trí, từ chatbot đến xe tự lái.</a:t>
            </a:r>
            <a:endParaRPr lang="en-US" sz="1750" dirty="0"/>
          </a:p>
        </p:txBody>
      </p:sp>
      <p:sp>
        <p:nvSpPr>
          <p:cNvPr id="5" name="Text 3"/>
          <p:cNvSpPr/>
          <p:nvPr/>
        </p:nvSpPr>
        <p:spPr>
          <a:xfrm>
            <a:off x="5332928" y="381571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5468"/>
                </a:solidFill>
                <a:latin typeface="Instrument Sans Semi Bold" pitchFamily="34" charset="0"/>
                <a:ea typeface="Instrument Sans Semi Bold" pitchFamily="34" charset="-122"/>
                <a:cs typeface="Instrument Sans Semi Bold" pitchFamily="34" charset="-120"/>
              </a:rPr>
              <a:t>Blockchain</a:t>
            </a:r>
            <a:endParaRPr lang="en-US" sz="2200" dirty="0"/>
          </a:p>
        </p:txBody>
      </p:sp>
      <p:sp>
        <p:nvSpPr>
          <p:cNvPr id="6" name="Text 4"/>
          <p:cNvSpPr/>
          <p:nvPr/>
        </p:nvSpPr>
        <p:spPr>
          <a:xfrm>
            <a:off x="5332928" y="4396859"/>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Công nghệ này mang đến sự minh bạch, bảo mật và hiệu quả cho các giao dịch tài chính và dữ liệu.</a:t>
            </a:r>
            <a:endParaRPr lang="en-US" sz="1750" dirty="0"/>
          </a:p>
        </p:txBody>
      </p:sp>
      <p:sp>
        <p:nvSpPr>
          <p:cNvPr id="7" name="Text 5"/>
          <p:cNvSpPr/>
          <p:nvPr/>
        </p:nvSpPr>
        <p:spPr>
          <a:xfrm>
            <a:off x="9872067" y="381571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5468"/>
                </a:solidFill>
                <a:latin typeface="Instrument Sans Semi Bold" pitchFamily="34" charset="0"/>
                <a:ea typeface="Instrument Sans Semi Bold" pitchFamily="34" charset="-122"/>
                <a:cs typeface="Instrument Sans Semi Bold" pitchFamily="34" charset="-120"/>
              </a:rPr>
              <a:t>Điện toán đám mây</a:t>
            </a:r>
            <a:endParaRPr lang="en-US" sz="2200" dirty="0"/>
          </a:p>
        </p:txBody>
      </p:sp>
      <p:sp>
        <p:nvSpPr>
          <p:cNvPr id="8" name="Text 6"/>
          <p:cNvSpPr/>
          <p:nvPr/>
        </p:nvSpPr>
        <p:spPr>
          <a:xfrm>
            <a:off x="9872067" y="4396859"/>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Cung cấp khả năng truy cập dữ liệu và dịch vụ từ bất kỳ đâu, thúc đẩy sự linh hoạt và hiệu quả.</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94836" y="467439"/>
            <a:ext cx="7490460" cy="531138"/>
          </a:xfrm>
          <a:prstGeom prst="rect">
            <a:avLst/>
          </a:prstGeom>
          <a:noFill/>
          <a:ln/>
        </p:spPr>
        <p:txBody>
          <a:bodyPr wrap="none" lIns="0" tIns="0" rIns="0" bIns="0" rtlCol="0" anchor="t"/>
          <a:lstStyle/>
          <a:p>
            <a:pPr marL="0" indent="0">
              <a:lnSpc>
                <a:spcPts val="4150"/>
              </a:lnSpc>
              <a:buNone/>
            </a:pPr>
            <a:r>
              <a:rPr lang="en-US" sz="3300" dirty="0">
                <a:solidFill>
                  <a:srgbClr val="505468"/>
                </a:solidFill>
                <a:latin typeface="Instrument Sans Semi Bold" pitchFamily="34" charset="0"/>
                <a:ea typeface="Instrument Sans Semi Bold" pitchFamily="34" charset="-122"/>
                <a:cs typeface="Instrument Sans Semi Bold" pitchFamily="34" charset="-120"/>
              </a:rPr>
              <a:t>AI - Động lực cho Lĩnh vực Công nghệ</a:t>
            </a:r>
            <a:endParaRPr lang="en-US" sz="3300" dirty="0"/>
          </a:p>
        </p:txBody>
      </p:sp>
      <p:pic>
        <p:nvPicPr>
          <p:cNvPr id="3" name="Image 0" descr="preencoded.png"/>
          <p:cNvPicPr>
            <a:picLocks noChangeAspect="1"/>
          </p:cNvPicPr>
          <p:nvPr/>
        </p:nvPicPr>
        <p:blipFill>
          <a:blip r:embed="rId3"/>
          <a:stretch>
            <a:fillRect/>
          </a:stretch>
        </p:blipFill>
        <p:spPr>
          <a:xfrm>
            <a:off x="3289697" y="1338501"/>
            <a:ext cx="1330523" cy="1251228"/>
          </a:xfrm>
          <a:prstGeom prst="rect">
            <a:avLst/>
          </a:prstGeom>
        </p:spPr>
      </p:pic>
      <p:sp>
        <p:nvSpPr>
          <p:cNvPr id="4" name="Text 1"/>
          <p:cNvSpPr/>
          <p:nvPr/>
        </p:nvSpPr>
        <p:spPr>
          <a:xfrm>
            <a:off x="3913823" y="1956197"/>
            <a:ext cx="82272" cy="340043"/>
          </a:xfrm>
          <a:prstGeom prst="rect">
            <a:avLst/>
          </a:prstGeom>
          <a:noFill/>
          <a:ln/>
        </p:spPr>
        <p:txBody>
          <a:bodyPr wrap="none" lIns="0" tIns="0" rIns="0" bIns="0" rtlCol="0" anchor="t"/>
          <a:lstStyle/>
          <a:p>
            <a:pPr marL="0" indent="0" algn="ctr">
              <a:lnSpc>
                <a:spcPts val="26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1</a:t>
            </a:r>
            <a:endParaRPr lang="en-US" sz="1650" dirty="0"/>
          </a:p>
        </p:txBody>
      </p:sp>
      <p:sp>
        <p:nvSpPr>
          <p:cNvPr id="5" name="Text 2"/>
          <p:cNvSpPr/>
          <p:nvPr/>
        </p:nvSpPr>
        <p:spPr>
          <a:xfrm>
            <a:off x="4790123" y="1644372"/>
            <a:ext cx="2124670" cy="265628"/>
          </a:xfrm>
          <a:prstGeom prst="rect">
            <a:avLst/>
          </a:prstGeom>
          <a:noFill/>
          <a:ln/>
        </p:spPr>
        <p:txBody>
          <a:bodyPr wrap="none" lIns="0" tIns="0" rIns="0" bIns="0" rtlCol="0" anchor="t"/>
          <a:lstStyle/>
          <a:p>
            <a:pPr marL="0" indent="0" algn="l">
              <a:lnSpc>
                <a:spcPts val="20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Tự động hóa</a:t>
            </a:r>
            <a:endParaRPr lang="en-US" sz="1650" dirty="0"/>
          </a:p>
        </p:txBody>
      </p:sp>
      <p:sp>
        <p:nvSpPr>
          <p:cNvPr id="6" name="Text 3"/>
          <p:cNvSpPr/>
          <p:nvPr/>
        </p:nvSpPr>
        <p:spPr>
          <a:xfrm>
            <a:off x="4790123" y="2011918"/>
            <a:ext cx="7817406" cy="271939"/>
          </a:xfrm>
          <a:prstGeom prst="rect">
            <a:avLst/>
          </a:prstGeom>
          <a:noFill/>
          <a:ln/>
        </p:spPr>
        <p:txBody>
          <a:bodyPr wrap="none" lIns="0" tIns="0" rIns="0" bIns="0" rtlCol="0" anchor="t"/>
          <a:lstStyle/>
          <a:p>
            <a:pPr marL="0" indent="0" algn="l">
              <a:lnSpc>
                <a:spcPts val="2100"/>
              </a:lnSpc>
              <a:buNone/>
            </a:pPr>
            <a:r>
              <a:rPr lang="en-US" sz="1300" dirty="0">
                <a:solidFill>
                  <a:srgbClr val="5B5F71"/>
                </a:solidFill>
                <a:latin typeface="Instrument Sans Medium" pitchFamily="34" charset="0"/>
                <a:ea typeface="Instrument Sans Medium" pitchFamily="34" charset="-122"/>
                <a:cs typeface="Instrument Sans Medium" pitchFamily="34" charset="-120"/>
              </a:rPr>
              <a:t>AI giúp tự động hóa các tác vụ lặp đi lặp lại, giải phóng con người cho những nhiệm vụ phức tạp hơn.</a:t>
            </a:r>
            <a:endParaRPr lang="en-US" sz="1300" dirty="0"/>
          </a:p>
        </p:txBody>
      </p:sp>
      <p:sp>
        <p:nvSpPr>
          <p:cNvPr id="7" name="Shape 4"/>
          <p:cNvSpPr/>
          <p:nvPr/>
        </p:nvSpPr>
        <p:spPr>
          <a:xfrm>
            <a:off x="4662607" y="2601397"/>
            <a:ext cx="9330571" cy="11430"/>
          </a:xfrm>
          <a:prstGeom prst="roundRect">
            <a:avLst>
              <a:gd name="adj" fmla="val 624596"/>
            </a:avLst>
          </a:prstGeom>
          <a:solidFill>
            <a:srgbClr val="C8C9CF"/>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2624376" y="2632115"/>
            <a:ext cx="2661166" cy="1251228"/>
          </a:xfrm>
          <a:prstGeom prst="rect">
            <a:avLst/>
          </a:prstGeom>
        </p:spPr>
      </p:pic>
      <p:sp>
        <p:nvSpPr>
          <p:cNvPr id="9" name="Text 5"/>
          <p:cNvSpPr/>
          <p:nvPr/>
        </p:nvSpPr>
        <p:spPr>
          <a:xfrm>
            <a:off x="3895725" y="3087648"/>
            <a:ext cx="118348" cy="340043"/>
          </a:xfrm>
          <a:prstGeom prst="rect">
            <a:avLst/>
          </a:prstGeom>
          <a:noFill/>
          <a:ln/>
        </p:spPr>
        <p:txBody>
          <a:bodyPr wrap="none" lIns="0" tIns="0" rIns="0" bIns="0" rtlCol="0" anchor="t"/>
          <a:lstStyle/>
          <a:p>
            <a:pPr marL="0" indent="0" algn="ctr">
              <a:lnSpc>
                <a:spcPts val="26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2</a:t>
            </a:r>
            <a:endParaRPr lang="en-US" sz="1650" dirty="0"/>
          </a:p>
        </p:txBody>
      </p:sp>
      <p:sp>
        <p:nvSpPr>
          <p:cNvPr id="10" name="Text 6"/>
          <p:cNvSpPr/>
          <p:nvPr/>
        </p:nvSpPr>
        <p:spPr>
          <a:xfrm>
            <a:off x="5455444" y="2802017"/>
            <a:ext cx="2124670" cy="265628"/>
          </a:xfrm>
          <a:prstGeom prst="rect">
            <a:avLst/>
          </a:prstGeom>
          <a:noFill/>
          <a:ln/>
        </p:spPr>
        <p:txBody>
          <a:bodyPr wrap="none" lIns="0" tIns="0" rIns="0" bIns="0" rtlCol="0" anchor="t"/>
          <a:lstStyle/>
          <a:p>
            <a:pPr marL="0" indent="0" algn="l">
              <a:lnSpc>
                <a:spcPts val="20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Phân tích dữ liệu</a:t>
            </a:r>
            <a:endParaRPr lang="en-US" sz="1650" dirty="0"/>
          </a:p>
        </p:txBody>
      </p:sp>
      <p:sp>
        <p:nvSpPr>
          <p:cNvPr id="11" name="Text 7"/>
          <p:cNvSpPr/>
          <p:nvPr/>
        </p:nvSpPr>
        <p:spPr>
          <a:xfrm>
            <a:off x="5455444" y="3169563"/>
            <a:ext cx="8410218" cy="543878"/>
          </a:xfrm>
          <a:prstGeom prst="rect">
            <a:avLst/>
          </a:prstGeom>
          <a:noFill/>
          <a:ln/>
        </p:spPr>
        <p:txBody>
          <a:bodyPr wrap="square" lIns="0" tIns="0" rIns="0" bIns="0" rtlCol="0" anchor="t"/>
          <a:lstStyle/>
          <a:p>
            <a:pPr marL="0" indent="0" algn="l">
              <a:lnSpc>
                <a:spcPts val="2100"/>
              </a:lnSpc>
              <a:buNone/>
            </a:pPr>
            <a:r>
              <a:rPr lang="en-US" sz="1300" dirty="0">
                <a:solidFill>
                  <a:srgbClr val="5B5F71"/>
                </a:solidFill>
                <a:latin typeface="Instrument Sans Medium" pitchFamily="34" charset="0"/>
                <a:ea typeface="Instrument Sans Medium" pitchFamily="34" charset="-122"/>
                <a:cs typeface="Instrument Sans Medium" pitchFamily="34" charset="-120"/>
              </a:rPr>
              <a:t>AI phân tích khối lượng dữ liệu khổng lồ, giúp đưa ra những dự đoán chính xác và đưa ra quyết định hiệu quả hơn.</a:t>
            </a:r>
            <a:endParaRPr lang="en-US" sz="1300" dirty="0"/>
          </a:p>
        </p:txBody>
      </p:sp>
      <p:sp>
        <p:nvSpPr>
          <p:cNvPr id="12" name="Shape 8"/>
          <p:cNvSpPr/>
          <p:nvPr/>
        </p:nvSpPr>
        <p:spPr>
          <a:xfrm>
            <a:off x="5327928" y="3895011"/>
            <a:ext cx="8665250" cy="11430"/>
          </a:xfrm>
          <a:prstGeom prst="roundRect">
            <a:avLst>
              <a:gd name="adj" fmla="val 624596"/>
            </a:avLst>
          </a:prstGeom>
          <a:solidFill>
            <a:srgbClr val="C8C9CF"/>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1959054" y="3925729"/>
            <a:ext cx="3991808" cy="1251228"/>
          </a:xfrm>
          <a:prstGeom prst="rect">
            <a:avLst/>
          </a:prstGeom>
        </p:spPr>
      </p:pic>
      <p:sp>
        <p:nvSpPr>
          <p:cNvPr id="14" name="Text 9"/>
          <p:cNvSpPr/>
          <p:nvPr/>
        </p:nvSpPr>
        <p:spPr>
          <a:xfrm>
            <a:off x="3893344" y="4381262"/>
            <a:ext cx="122992" cy="340043"/>
          </a:xfrm>
          <a:prstGeom prst="rect">
            <a:avLst/>
          </a:prstGeom>
          <a:noFill/>
          <a:ln/>
        </p:spPr>
        <p:txBody>
          <a:bodyPr wrap="none" lIns="0" tIns="0" rIns="0" bIns="0" rtlCol="0" anchor="t"/>
          <a:lstStyle/>
          <a:p>
            <a:pPr marL="0" indent="0" algn="ctr">
              <a:lnSpc>
                <a:spcPts val="26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3</a:t>
            </a:r>
            <a:endParaRPr lang="en-US" sz="1650" dirty="0"/>
          </a:p>
        </p:txBody>
      </p:sp>
      <p:sp>
        <p:nvSpPr>
          <p:cNvPr id="15" name="Text 10"/>
          <p:cNvSpPr/>
          <p:nvPr/>
        </p:nvSpPr>
        <p:spPr>
          <a:xfrm>
            <a:off x="6120765" y="4095631"/>
            <a:ext cx="2124670" cy="265628"/>
          </a:xfrm>
          <a:prstGeom prst="rect">
            <a:avLst/>
          </a:prstGeom>
          <a:noFill/>
          <a:ln/>
        </p:spPr>
        <p:txBody>
          <a:bodyPr wrap="none" lIns="0" tIns="0" rIns="0" bIns="0" rtlCol="0" anchor="t"/>
          <a:lstStyle/>
          <a:p>
            <a:pPr marL="0" indent="0" algn="l">
              <a:lnSpc>
                <a:spcPts val="20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Cá nhân hóa</a:t>
            </a:r>
            <a:endParaRPr lang="en-US" sz="1650" dirty="0"/>
          </a:p>
        </p:txBody>
      </p:sp>
      <p:sp>
        <p:nvSpPr>
          <p:cNvPr id="16" name="Text 11"/>
          <p:cNvSpPr/>
          <p:nvPr/>
        </p:nvSpPr>
        <p:spPr>
          <a:xfrm>
            <a:off x="6120765" y="4463177"/>
            <a:ext cx="7744897" cy="543878"/>
          </a:xfrm>
          <a:prstGeom prst="rect">
            <a:avLst/>
          </a:prstGeom>
          <a:noFill/>
          <a:ln/>
        </p:spPr>
        <p:txBody>
          <a:bodyPr wrap="square" lIns="0" tIns="0" rIns="0" bIns="0" rtlCol="0" anchor="t"/>
          <a:lstStyle/>
          <a:p>
            <a:pPr marL="0" indent="0" algn="l">
              <a:lnSpc>
                <a:spcPts val="2100"/>
              </a:lnSpc>
              <a:buNone/>
            </a:pPr>
            <a:r>
              <a:rPr lang="en-US" sz="1300" dirty="0">
                <a:solidFill>
                  <a:srgbClr val="5B5F71"/>
                </a:solidFill>
                <a:latin typeface="Instrument Sans Medium" pitchFamily="34" charset="0"/>
                <a:ea typeface="Instrument Sans Medium" pitchFamily="34" charset="-122"/>
                <a:cs typeface="Instrument Sans Medium" pitchFamily="34" charset="-120"/>
              </a:rPr>
              <a:t>AI tạo ra những trải nghiệm cá nhân hóa cho từng người dùng, từ gợi ý sản phẩm đến dịch vụ chăm sóc sức khỏe.</a:t>
            </a:r>
            <a:endParaRPr lang="en-US" sz="1300" dirty="0"/>
          </a:p>
        </p:txBody>
      </p:sp>
      <p:sp>
        <p:nvSpPr>
          <p:cNvPr id="17" name="Shape 12"/>
          <p:cNvSpPr/>
          <p:nvPr/>
        </p:nvSpPr>
        <p:spPr>
          <a:xfrm>
            <a:off x="5993249" y="5188625"/>
            <a:ext cx="7999928" cy="11430"/>
          </a:xfrm>
          <a:prstGeom prst="roundRect">
            <a:avLst>
              <a:gd name="adj" fmla="val 624596"/>
            </a:avLst>
          </a:prstGeom>
          <a:solidFill>
            <a:srgbClr val="C8C9CF"/>
          </a:solidFill>
          <a:ln/>
        </p:spPr>
        <p:txBody>
          <a:bodyPr/>
          <a:lstStyle/>
          <a:p>
            <a:endParaRPr lang="en-US"/>
          </a:p>
        </p:txBody>
      </p:sp>
      <p:pic>
        <p:nvPicPr>
          <p:cNvPr id="18" name="Image 3" descr="preencoded.png"/>
          <p:cNvPicPr>
            <a:picLocks noChangeAspect="1"/>
          </p:cNvPicPr>
          <p:nvPr/>
        </p:nvPicPr>
        <p:blipFill>
          <a:blip r:embed="rId6"/>
          <a:stretch>
            <a:fillRect/>
          </a:stretch>
        </p:blipFill>
        <p:spPr>
          <a:xfrm>
            <a:off x="1293733" y="5219343"/>
            <a:ext cx="5322451" cy="1251228"/>
          </a:xfrm>
          <a:prstGeom prst="rect">
            <a:avLst/>
          </a:prstGeom>
        </p:spPr>
      </p:pic>
      <p:sp>
        <p:nvSpPr>
          <p:cNvPr id="19" name="Text 13"/>
          <p:cNvSpPr/>
          <p:nvPr/>
        </p:nvSpPr>
        <p:spPr>
          <a:xfrm>
            <a:off x="3889534" y="5674876"/>
            <a:ext cx="130731" cy="340043"/>
          </a:xfrm>
          <a:prstGeom prst="rect">
            <a:avLst/>
          </a:prstGeom>
          <a:noFill/>
          <a:ln/>
        </p:spPr>
        <p:txBody>
          <a:bodyPr wrap="none" lIns="0" tIns="0" rIns="0" bIns="0" rtlCol="0" anchor="t"/>
          <a:lstStyle/>
          <a:p>
            <a:pPr marL="0" indent="0" algn="ctr">
              <a:lnSpc>
                <a:spcPts val="26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4</a:t>
            </a:r>
            <a:endParaRPr lang="en-US" sz="1650" dirty="0"/>
          </a:p>
        </p:txBody>
      </p:sp>
      <p:sp>
        <p:nvSpPr>
          <p:cNvPr id="20" name="Text 14"/>
          <p:cNvSpPr/>
          <p:nvPr/>
        </p:nvSpPr>
        <p:spPr>
          <a:xfrm>
            <a:off x="6786086" y="5525214"/>
            <a:ext cx="2124670" cy="265628"/>
          </a:xfrm>
          <a:prstGeom prst="rect">
            <a:avLst/>
          </a:prstGeom>
          <a:noFill/>
          <a:ln/>
        </p:spPr>
        <p:txBody>
          <a:bodyPr wrap="none" lIns="0" tIns="0" rIns="0" bIns="0" rtlCol="0" anchor="t"/>
          <a:lstStyle/>
          <a:p>
            <a:pPr marL="0" indent="0" algn="l">
              <a:lnSpc>
                <a:spcPts val="20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Kết nối thông minh</a:t>
            </a:r>
            <a:endParaRPr lang="en-US" sz="1650" dirty="0"/>
          </a:p>
        </p:txBody>
      </p:sp>
      <p:sp>
        <p:nvSpPr>
          <p:cNvPr id="21" name="Text 15"/>
          <p:cNvSpPr/>
          <p:nvPr/>
        </p:nvSpPr>
        <p:spPr>
          <a:xfrm>
            <a:off x="6786086" y="5892760"/>
            <a:ext cx="6217682" cy="271939"/>
          </a:xfrm>
          <a:prstGeom prst="rect">
            <a:avLst/>
          </a:prstGeom>
          <a:noFill/>
          <a:ln/>
        </p:spPr>
        <p:txBody>
          <a:bodyPr wrap="none" lIns="0" tIns="0" rIns="0" bIns="0" rtlCol="0" anchor="t"/>
          <a:lstStyle/>
          <a:p>
            <a:pPr marL="0" indent="0" algn="l">
              <a:lnSpc>
                <a:spcPts val="2100"/>
              </a:lnSpc>
              <a:buNone/>
            </a:pPr>
            <a:r>
              <a:rPr lang="en-US" sz="1300" dirty="0">
                <a:solidFill>
                  <a:srgbClr val="5B5F71"/>
                </a:solidFill>
                <a:latin typeface="Instrument Sans Medium" pitchFamily="34" charset="0"/>
                <a:ea typeface="Instrument Sans Medium" pitchFamily="34" charset="-122"/>
                <a:cs typeface="Instrument Sans Medium" pitchFamily="34" charset="-120"/>
              </a:rPr>
              <a:t>AI kết nối các thiết bị và hệ thống, tạo ra các hệ sinh thái thông minh và tự động.</a:t>
            </a:r>
            <a:endParaRPr lang="en-US" sz="1300" dirty="0"/>
          </a:p>
        </p:txBody>
      </p:sp>
      <p:sp>
        <p:nvSpPr>
          <p:cNvPr id="22" name="Shape 16"/>
          <p:cNvSpPr/>
          <p:nvPr/>
        </p:nvSpPr>
        <p:spPr>
          <a:xfrm>
            <a:off x="6658570" y="6482239"/>
            <a:ext cx="7334607" cy="11430"/>
          </a:xfrm>
          <a:prstGeom prst="roundRect">
            <a:avLst>
              <a:gd name="adj" fmla="val 624596"/>
            </a:avLst>
          </a:prstGeom>
          <a:solidFill>
            <a:srgbClr val="C8C9CF"/>
          </a:solidFill>
          <a:ln/>
        </p:spPr>
        <p:txBody>
          <a:bodyPr/>
          <a:lstStyle/>
          <a:p>
            <a:endParaRPr lang="en-US"/>
          </a:p>
        </p:txBody>
      </p:sp>
      <p:pic>
        <p:nvPicPr>
          <p:cNvPr id="23" name="Image 4" descr="preencoded.png"/>
          <p:cNvPicPr>
            <a:picLocks noChangeAspect="1"/>
          </p:cNvPicPr>
          <p:nvPr/>
        </p:nvPicPr>
        <p:blipFill>
          <a:blip r:embed="rId7"/>
          <a:stretch>
            <a:fillRect/>
          </a:stretch>
        </p:blipFill>
        <p:spPr>
          <a:xfrm>
            <a:off x="628412" y="6512957"/>
            <a:ext cx="6653093" cy="1251228"/>
          </a:xfrm>
          <a:prstGeom prst="rect">
            <a:avLst/>
          </a:prstGeom>
        </p:spPr>
      </p:pic>
      <p:sp>
        <p:nvSpPr>
          <p:cNvPr id="24" name="Text 17"/>
          <p:cNvSpPr/>
          <p:nvPr/>
        </p:nvSpPr>
        <p:spPr>
          <a:xfrm>
            <a:off x="3893106" y="6968490"/>
            <a:ext cx="123468" cy="340043"/>
          </a:xfrm>
          <a:prstGeom prst="rect">
            <a:avLst/>
          </a:prstGeom>
          <a:noFill/>
          <a:ln/>
        </p:spPr>
        <p:txBody>
          <a:bodyPr wrap="none" lIns="0" tIns="0" rIns="0" bIns="0" rtlCol="0" anchor="t"/>
          <a:lstStyle/>
          <a:p>
            <a:pPr marL="0" indent="0" algn="ctr">
              <a:lnSpc>
                <a:spcPts val="26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5</a:t>
            </a:r>
            <a:endParaRPr lang="en-US" sz="1650" dirty="0"/>
          </a:p>
        </p:txBody>
      </p:sp>
      <p:sp>
        <p:nvSpPr>
          <p:cNvPr id="25" name="Text 18"/>
          <p:cNvSpPr/>
          <p:nvPr/>
        </p:nvSpPr>
        <p:spPr>
          <a:xfrm>
            <a:off x="7451408" y="6682859"/>
            <a:ext cx="2124670" cy="265628"/>
          </a:xfrm>
          <a:prstGeom prst="rect">
            <a:avLst/>
          </a:prstGeom>
          <a:noFill/>
          <a:ln/>
        </p:spPr>
        <p:txBody>
          <a:bodyPr wrap="none" lIns="0" tIns="0" rIns="0" bIns="0" rtlCol="0" anchor="t"/>
          <a:lstStyle/>
          <a:p>
            <a:pPr marL="0" indent="0" algn="l">
              <a:lnSpc>
                <a:spcPts val="2050"/>
              </a:lnSpc>
              <a:buNone/>
            </a:pPr>
            <a:r>
              <a:rPr lang="en-US" sz="1650" dirty="0">
                <a:solidFill>
                  <a:srgbClr val="5B5F71"/>
                </a:solidFill>
                <a:latin typeface="Instrument Sans Semi Bold" pitchFamily="34" charset="0"/>
                <a:ea typeface="Instrument Sans Semi Bold" pitchFamily="34" charset="-122"/>
                <a:cs typeface="Instrument Sans Semi Bold" pitchFamily="34" charset="-120"/>
              </a:rPr>
              <a:t>Tương lai</a:t>
            </a:r>
            <a:endParaRPr lang="en-US" sz="1650" dirty="0"/>
          </a:p>
        </p:txBody>
      </p:sp>
      <p:sp>
        <p:nvSpPr>
          <p:cNvPr id="26" name="Text 19"/>
          <p:cNvSpPr/>
          <p:nvPr/>
        </p:nvSpPr>
        <p:spPr>
          <a:xfrm>
            <a:off x="7451408" y="7050405"/>
            <a:ext cx="6414254" cy="543878"/>
          </a:xfrm>
          <a:prstGeom prst="rect">
            <a:avLst/>
          </a:prstGeom>
          <a:noFill/>
          <a:ln/>
        </p:spPr>
        <p:txBody>
          <a:bodyPr wrap="square" lIns="0" tIns="0" rIns="0" bIns="0" rtlCol="0" anchor="t"/>
          <a:lstStyle/>
          <a:p>
            <a:pPr marL="0" indent="0" algn="l">
              <a:lnSpc>
                <a:spcPts val="2100"/>
              </a:lnSpc>
              <a:buNone/>
            </a:pPr>
            <a:r>
              <a:rPr lang="en-US" sz="1300" dirty="0">
                <a:solidFill>
                  <a:srgbClr val="5B5F71"/>
                </a:solidFill>
                <a:latin typeface="Instrument Sans Medium" pitchFamily="34" charset="0"/>
                <a:ea typeface="Instrument Sans Medium" pitchFamily="34" charset="-122"/>
                <a:cs typeface="Instrument Sans Medium" pitchFamily="34" charset="-120"/>
              </a:rPr>
              <a:t>AI tiếp tục phát triển, tạo ra những khả năng chưa từng có, thúc đẩy sự tiến bộ của nhân loại.</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909298"/>
            <a:ext cx="8992791"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Blockchain: Minh bạch và Bảo mật</a:t>
            </a:r>
            <a:endParaRPr lang="en-US" sz="4450" dirty="0"/>
          </a:p>
        </p:txBody>
      </p:sp>
      <p:sp>
        <p:nvSpPr>
          <p:cNvPr id="4" name="Shape 1"/>
          <p:cNvSpPr/>
          <p:nvPr/>
        </p:nvSpPr>
        <p:spPr>
          <a:xfrm>
            <a:off x="793790" y="5213390"/>
            <a:ext cx="510302" cy="5103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5" name="Text 2"/>
          <p:cNvSpPr/>
          <p:nvPr/>
        </p:nvSpPr>
        <p:spPr>
          <a:xfrm>
            <a:off x="983099" y="5298400"/>
            <a:ext cx="131683" cy="340281"/>
          </a:xfrm>
          <a:prstGeom prst="rect">
            <a:avLst/>
          </a:prstGeom>
          <a:noFill/>
          <a:ln/>
        </p:spPr>
        <p:txBody>
          <a:bodyPr wrap="none" lIns="0" tIns="0" rIns="0" bIns="0" rtlCol="0" anchor="t"/>
          <a:lstStyle/>
          <a:p>
            <a:pPr marL="0" indent="0" algn="ctr">
              <a:lnSpc>
                <a:spcPts val="2650"/>
              </a:lnSpc>
              <a:buNone/>
            </a:pPr>
            <a:r>
              <a:rPr lang="en-US" sz="2650" dirty="0">
                <a:solidFill>
                  <a:srgbClr val="5B5F71"/>
                </a:solidFill>
                <a:latin typeface="Instrument Sans Semi Bold" pitchFamily="34" charset="0"/>
                <a:ea typeface="Instrument Sans Semi Bold" pitchFamily="34" charset="-122"/>
                <a:cs typeface="Instrument Sans Semi Bold" pitchFamily="34" charset="-120"/>
              </a:rPr>
              <a:t>1</a:t>
            </a:r>
            <a:endParaRPr lang="en-US" sz="2650" dirty="0"/>
          </a:p>
        </p:txBody>
      </p:sp>
      <p:sp>
        <p:nvSpPr>
          <p:cNvPr id="6" name="Text 3"/>
          <p:cNvSpPr/>
          <p:nvPr/>
        </p:nvSpPr>
        <p:spPr>
          <a:xfrm>
            <a:off x="1530906" y="521339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Giao dịch an toàn</a:t>
            </a:r>
            <a:endParaRPr lang="en-US" sz="2200" dirty="0"/>
          </a:p>
        </p:txBody>
      </p:sp>
      <p:sp>
        <p:nvSpPr>
          <p:cNvPr id="7" name="Text 4"/>
          <p:cNvSpPr/>
          <p:nvPr/>
        </p:nvSpPr>
        <p:spPr>
          <a:xfrm>
            <a:off x="1530906" y="5703808"/>
            <a:ext cx="3459242" cy="1088708"/>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Blockchain bảo mật giao dịch, ngăn chặn gian lận và đảm bảo tính toàn vẹn của dữ liệu.</a:t>
            </a:r>
            <a:endParaRPr lang="en-US" sz="1750" dirty="0"/>
          </a:p>
        </p:txBody>
      </p:sp>
      <p:sp>
        <p:nvSpPr>
          <p:cNvPr id="8" name="Shape 5"/>
          <p:cNvSpPr/>
          <p:nvPr/>
        </p:nvSpPr>
        <p:spPr>
          <a:xfrm>
            <a:off x="5216962" y="5213390"/>
            <a:ext cx="510302" cy="5103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9" name="Text 6"/>
          <p:cNvSpPr/>
          <p:nvPr/>
        </p:nvSpPr>
        <p:spPr>
          <a:xfrm>
            <a:off x="5377339" y="5298400"/>
            <a:ext cx="189548" cy="340281"/>
          </a:xfrm>
          <a:prstGeom prst="rect">
            <a:avLst/>
          </a:prstGeom>
          <a:noFill/>
          <a:ln/>
        </p:spPr>
        <p:txBody>
          <a:bodyPr wrap="none" lIns="0" tIns="0" rIns="0" bIns="0" rtlCol="0" anchor="t"/>
          <a:lstStyle/>
          <a:p>
            <a:pPr marL="0" indent="0" algn="ctr">
              <a:lnSpc>
                <a:spcPts val="2650"/>
              </a:lnSpc>
              <a:buNone/>
            </a:pPr>
            <a:r>
              <a:rPr lang="en-US" sz="2650" dirty="0">
                <a:solidFill>
                  <a:srgbClr val="5B5F71"/>
                </a:solidFill>
                <a:latin typeface="Instrument Sans Semi Bold" pitchFamily="34" charset="0"/>
                <a:ea typeface="Instrument Sans Semi Bold" pitchFamily="34" charset="-122"/>
                <a:cs typeface="Instrument Sans Semi Bold" pitchFamily="34" charset="-120"/>
              </a:rPr>
              <a:t>2</a:t>
            </a:r>
            <a:endParaRPr lang="en-US" sz="2650" dirty="0"/>
          </a:p>
        </p:txBody>
      </p:sp>
      <p:sp>
        <p:nvSpPr>
          <p:cNvPr id="10" name="Text 7"/>
          <p:cNvSpPr/>
          <p:nvPr/>
        </p:nvSpPr>
        <p:spPr>
          <a:xfrm>
            <a:off x="5954078" y="521339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Minh bạch</a:t>
            </a:r>
            <a:endParaRPr lang="en-US" sz="2200" dirty="0"/>
          </a:p>
        </p:txBody>
      </p:sp>
      <p:sp>
        <p:nvSpPr>
          <p:cNvPr id="11" name="Text 8"/>
          <p:cNvSpPr/>
          <p:nvPr/>
        </p:nvSpPr>
        <p:spPr>
          <a:xfrm>
            <a:off x="5954078" y="5703808"/>
            <a:ext cx="3459242" cy="1451610"/>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Tất cả các giao dịch đều được ghi lại trên một sổ cái công khai, giúp tăng cường tính minh bạch và kiểm soát.</a:t>
            </a:r>
            <a:endParaRPr lang="en-US" sz="1750" dirty="0"/>
          </a:p>
        </p:txBody>
      </p:sp>
      <p:sp>
        <p:nvSpPr>
          <p:cNvPr id="12" name="Shape 9"/>
          <p:cNvSpPr/>
          <p:nvPr/>
        </p:nvSpPr>
        <p:spPr>
          <a:xfrm>
            <a:off x="9640133" y="5213390"/>
            <a:ext cx="510302" cy="5103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13" name="Text 10"/>
          <p:cNvSpPr/>
          <p:nvPr/>
        </p:nvSpPr>
        <p:spPr>
          <a:xfrm>
            <a:off x="9796701" y="5298400"/>
            <a:ext cx="197048" cy="340281"/>
          </a:xfrm>
          <a:prstGeom prst="rect">
            <a:avLst/>
          </a:prstGeom>
          <a:noFill/>
          <a:ln/>
        </p:spPr>
        <p:txBody>
          <a:bodyPr wrap="none" lIns="0" tIns="0" rIns="0" bIns="0" rtlCol="0" anchor="t"/>
          <a:lstStyle/>
          <a:p>
            <a:pPr marL="0" indent="0" algn="ctr">
              <a:lnSpc>
                <a:spcPts val="2650"/>
              </a:lnSpc>
              <a:buNone/>
            </a:pPr>
            <a:r>
              <a:rPr lang="en-US" sz="2650" dirty="0">
                <a:solidFill>
                  <a:srgbClr val="5B5F71"/>
                </a:solidFill>
                <a:latin typeface="Instrument Sans Semi Bold" pitchFamily="34" charset="0"/>
                <a:ea typeface="Instrument Sans Semi Bold" pitchFamily="34" charset="-122"/>
                <a:cs typeface="Instrument Sans Semi Bold" pitchFamily="34" charset="-120"/>
              </a:rPr>
              <a:t>3</a:t>
            </a:r>
            <a:endParaRPr lang="en-US" sz="2650" dirty="0"/>
          </a:p>
        </p:txBody>
      </p:sp>
      <p:sp>
        <p:nvSpPr>
          <p:cNvPr id="14" name="Text 11"/>
          <p:cNvSpPr/>
          <p:nvPr/>
        </p:nvSpPr>
        <p:spPr>
          <a:xfrm>
            <a:off x="10377249" y="521339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Phân quyền</a:t>
            </a:r>
            <a:endParaRPr lang="en-US" sz="2200" dirty="0"/>
          </a:p>
        </p:txBody>
      </p:sp>
      <p:sp>
        <p:nvSpPr>
          <p:cNvPr id="15" name="Text 12"/>
          <p:cNvSpPr/>
          <p:nvPr/>
        </p:nvSpPr>
        <p:spPr>
          <a:xfrm>
            <a:off x="10377249" y="5703808"/>
            <a:ext cx="3459242" cy="1088708"/>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Blockchain loại bỏ sự kiểm soát tập trung, tạo ra một hệ thống phi tập trung và minh bạch hơn.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96923"/>
            <a:ext cx="10788015"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Điện toán đám mây: Quy mô và Linh hoạt</a:t>
            </a:r>
            <a:endParaRPr lang="en-US" sz="4450" dirty="0"/>
          </a:p>
        </p:txBody>
      </p:sp>
      <p:sp>
        <p:nvSpPr>
          <p:cNvPr id="3" name="Shape 1"/>
          <p:cNvSpPr/>
          <p:nvPr/>
        </p:nvSpPr>
        <p:spPr>
          <a:xfrm>
            <a:off x="793790" y="2259330"/>
            <a:ext cx="2173724" cy="1306949"/>
          </a:xfrm>
          <a:prstGeom prst="roundRect">
            <a:avLst>
              <a:gd name="adj" fmla="val 7289"/>
            </a:avLst>
          </a:prstGeom>
          <a:solidFill>
            <a:srgbClr val="E2E3E9"/>
          </a:solidFill>
          <a:ln w="7620">
            <a:solidFill>
              <a:srgbClr val="C8C9CF"/>
            </a:solidFill>
            <a:prstDash val="solid"/>
          </a:ln>
        </p:spPr>
        <p:txBody>
          <a:bodyPr/>
          <a:lstStyle/>
          <a:p>
            <a:endParaRPr lang="en-US"/>
          </a:p>
        </p:txBody>
      </p:sp>
      <p:sp>
        <p:nvSpPr>
          <p:cNvPr id="4" name="Text 2"/>
          <p:cNvSpPr/>
          <p:nvPr/>
        </p:nvSpPr>
        <p:spPr>
          <a:xfrm>
            <a:off x="1028224" y="2686050"/>
            <a:ext cx="109776" cy="453509"/>
          </a:xfrm>
          <a:prstGeom prst="rect">
            <a:avLst/>
          </a:prstGeom>
          <a:noFill/>
          <a:ln/>
        </p:spPr>
        <p:txBody>
          <a:bodyPr wrap="none" lIns="0" tIns="0" rIns="0" bIns="0" rtlCol="0" anchor="t"/>
          <a:lstStyle/>
          <a:p>
            <a:pPr marL="0" indent="0" algn="ctr">
              <a:lnSpc>
                <a:spcPts val="35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1</a:t>
            </a:r>
            <a:endParaRPr lang="en-US" sz="2200" dirty="0"/>
          </a:p>
        </p:txBody>
      </p:sp>
      <p:sp>
        <p:nvSpPr>
          <p:cNvPr id="5" name="Text 3"/>
          <p:cNvSpPr/>
          <p:nvPr/>
        </p:nvSpPr>
        <p:spPr>
          <a:xfrm>
            <a:off x="3194328" y="24861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Truy cập mọi lúc</a:t>
            </a:r>
            <a:endParaRPr lang="en-US" sz="2200" dirty="0"/>
          </a:p>
        </p:txBody>
      </p:sp>
      <p:sp>
        <p:nvSpPr>
          <p:cNvPr id="6" name="Text 4"/>
          <p:cNvSpPr/>
          <p:nvPr/>
        </p:nvSpPr>
        <p:spPr>
          <a:xfrm>
            <a:off x="3194328" y="2976563"/>
            <a:ext cx="8650843"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Bạn có thể truy cập dữ liệu và dịch vụ từ bất kỳ đâu, mọi lúc, chỉ cần kết nối internet.</a:t>
            </a:r>
            <a:endParaRPr lang="en-US" sz="1750" dirty="0"/>
          </a:p>
        </p:txBody>
      </p:sp>
      <p:sp>
        <p:nvSpPr>
          <p:cNvPr id="7" name="Shape 5"/>
          <p:cNvSpPr/>
          <p:nvPr/>
        </p:nvSpPr>
        <p:spPr>
          <a:xfrm>
            <a:off x="3080861" y="3551039"/>
            <a:ext cx="10642402" cy="15240"/>
          </a:xfrm>
          <a:prstGeom prst="roundRect">
            <a:avLst>
              <a:gd name="adj" fmla="val 625116"/>
            </a:avLst>
          </a:prstGeom>
          <a:solidFill>
            <a:srgbClr val="C8C9CF"/>
          </a:solidFill>
          <a:ln/>
        </p:spPr>
        <p:txBody>
          <a:bodyPr/>
          <a:lstStyle/>
          <a:p>
            <a:endParaRPr lang="en-US"/>
          </a:p>
        </p:txBody>
      </p:sp>
      <p:sp>
        <p:nvSpPr>
          <p:cNvPr id="8" name="Shape 6"/>
          <p:cNvSpPr/>
          <p:nvPr/>
        </p:nvSpPr>
        <p:spPr>
          <a:xfrm>
            <a:off x="793790" y="3679627"/>
            <a:ext cx="4347567" cy="1669852"/>
          </a:xfrm>
          <a:prstGeom prst="roundRect">
            <a:avLst>
              <a:gd name="adj" fmla="val 5705"/>
            </a:avLst>
          </a:prstGeom>
          <a:solidFill>
            <a:srgbClr val="E2E3E9"/>
          </a:solidFill>
          <a:ln w="7620">
            <a:solidFill>
              <a:srgbClr val="C8C9CF"/>
            </a:solidFill>
            <a:prstDash val="solid"/>
          </a:ln>
        </p:spPr>
        <p:txBody>
          <a:bodyPr/>
          <a:lstStyle/>
          <a:p>
            <a:endParaRPr lang="en-US"/>
          </a:p>
        </p:txBody>
      </p:sp>
      <p:sp>
        <p:nvSpPr>
          <p:cNvPr id="9" name="Text 7"/>
          <p:cNvSpPr/>
          <p:nvPr/>
        </p:nvSpPr>
        <p:spPr>
          <a:xfrm>
            <a:off x="1028224" y="4287798"/>
            <a:ext cx="157877" cy="453509"/>
          </a:xfrm>
          <a:prstGeom prst="rect">
            <a:avLst/>
          </a:prstGeom>
          <a:noFill/>
          <a:ln/>
        </p:spPr>
        <p:txBody>
          <a:bodyPr wrap="none" lIns="0" tIns="0" rIns="0" bIns="0" rtlCol="0" anchor="t"/>
          <a:lstStyle/>
          <a:p>
            <a:pPr marL="0" indent="0" algn="ctr">
              <a:lnSpc>
                <a:spcPts val="35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2</a:t>
            </a:r>
            <a:endParaRPr lang="en-US" sz="2200" dirty="0"/>
          </a:p>
        </p:txBody>
      </p:sp>
      <p:sp>
        <p:nvSpPr>
          <p:cNvPr id="10" name="Text 8"/>
          <p:cNvSpPr/>
          <p:nvPr/>
        </p:nvSpPr>
        <p:spPr>
          <a:xfrm>
            <a:off x="5368171" y="390644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Lưu trữ linh hoạt</a:t>
            </a:r>
            <a:endParaRPr lang="en-US" sz="2200" dirty="0"/>
          </a:p>
        </p:txBody>
      </p:sp>
      <p:sp>
        <p:nvSpPr>
          <p:cNvPr id="11" name="Text 9"/>
          <p:cNvSpPr/>
          <p:nvPr/>
        </p:nvSpPr>
        <p:spPr>
          <a:xfrm>
            <a:off x="5368171" y="4396859"/>
            <a:ext cx="8241625"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Điện toán đám mây cung cấp không gian lưu trữ linh hoạt và có thể mở rộng theo nhu cầu.</a:t>
            </a:r>
            <a:endParaRPr lang="en-US" sz="1750" dirty="0"/>
          </a:p>
        </p:txBody>
      </p:sp>
      <p:sp>
        <p:nvSpPr>
          <p:cNvPr id="12" name="Shape 10"/>
          <p:cNvSpPr/>
          <p:nvPr/>
        </p:nvSpPr>
        <p:spPr>
          <a:xfrm>
            <a:off x="5254704" y="5334238"/>
            <a:ext cx="8468558" cy="15240"/>
          </a:xfrm>
          <a:prstGeom prst="roundRect">
            <a:avLst>
              <a:gd name="adj" fmla="val 625116"/>
            </a:avLst>
          </a:prstGeom>
          <a:solidFill>
            <a:srgbClr val="C8C9CF"/>
          </a:solidFill>
          <a:ln/>
        </p:spPr>
        <p:txBody>
          <a:bodyPr/>
          <a:lstStyle/>
          <a:p>
            <a:endParaRPr lang="en-US"/>
          </a:p>
        </p:txBody>
      </p:sp>
      <p:sp>
        <p:nvSpPr>
          <p:cNvPr id="13" name="Shape 11"/>
          <p:cNvSpPr/>
          <p:nvPr/>
        </p:nvSpPr>
        <p:spPr>
          <a:xfrm>
            <a:off x="793790" y="5462826"/>
            <a:ext cx="6521410" cy="1669852"/>
          </a:xfrm>
          <a:prstGeom prst="roundRect">
            <a:avLst>
              <a:gd name="adj" fmla="val 5705"/>
            </a:avLst>
          </a:prstGeom>
          <a:solidFill>
            <a:srgbClr val="E2E3E9"/>
          </a:solidFill>
          <a:ln w="7620">
            <a:solidFill>
              <a:srgbClr val="C8C9CF"/>
            </a:solidFill>
            <a:prstDash val="solid"/>
          </a:ln>
        </p:spPr>
        <p:txBody>
          <a:bodyPr/>
          <a:lstStyle/>
          <a:p>
            <a:endParaRPr lang="en-US"/>
          </a:p>
        </p:txBody>
      </p:sp>
      <p:sp>
        <p:nvSpPr>
          <p:cNvPr id="14" name="Text 12"/>
          <p:cNvSpPr/>
          <p:nvPr/>
        </p:nvSpPr>
        <p:spPr>
          <a:xfrm>
            <a:off x="1028224" y="6070997"/>
            <a:ext cx="164187" cy="453509"/>
          </a:xfrm>
          <a:prstGeom prst="rect">
            <a:avLst/>
          </a:prstGeom>
          <a:noFill/>
          <a:ln/>
        </p:spPr>
        <p:txBody>
          <a:bodyPr wrap="none" lIns="0" tIns="0" rIns="0" bIns="0" rtlCol="0" anchor="t"/>
          <a:lstStyle/>
          <a:p>
            <a:pPr marL="0" indent="0" algn="ctr">
              <a:lnSpc>
                <a:spcPts val="35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3</a:t>
            </a:r>
            <a:endParaRPr lang="en-US" sz="2200" dirty="0"/>
          </a:p>
        </p:txBody>
      </p:sp>
      <p:sp>
        <p:nvSpPr>
          <p:cNvPr id="15" name="Text 13"/>
          <p:cNvSpPr/>
          <p:nvPr/>
        </p:nvSpPr>
        <p:spPr>
          <a:xfrm>
            <a:off x="7542014" y="56896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Hiệu quả chi phí</a:t>
            </a:r>
            <a:endParaRPr lang="en-US" sz="2200" dirty="0"/>
          </a:p>
        </p:txBody>
      </p:sp>
      <p:sp>
        <p:nvSpPr>
          <p:cNvPr id="16" name="Text 14"/>
          <p:cNvSpPr/>
          <p:nvPr/>
        </p:nvSpPr>
        <p:spPr>
          <a:xfrm>
            <a:off x="7542014" y="6180058"/>
            <a:ext cx="6067782"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Thay vì đầu tư vào phần cứng, bạn có thể trả tiền cho những gì bạn sử dụng, tiết kiệm chi phí.</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1961" y="531495"/>
            <a:ext cx="7792879" cy="1206341"/>
          </a:xfrm>
          <a:prstGeom prst="rect">
            <a:avLst/>
          </a:prstGeom>
          <a:noFill/>
          <a:ln/>
        </p:spPr>
        <p:txBody>
          <a:bodyPr wrap="square" lIns="0" tIns="0" rIns="0" bIns="0" rtlCol="0" anchor="t"/>
          <a:lstStyle/>
          <a:p>
            <a:pPr marL="0" indent="0">
              <a:lnSpc>
                <a:spcPts val="4700"/>
              </a:lnSpc>
              <a:buNone/>
            </a:pPr>
            <a:r>
              <a:rPr lang="en-US" sz="3750" dirty="0">
                <a:solidFill>
                  <a:srgbClr val="505468"/>
                </a:solidFill>
                <a:latin typeface="Instrument Sans Semi Bold" pitchFamily="34" charset="0"/>
                <a:ea typeface="Instrument Sans Semi Bold" pitchFamily="34" charset="-122"/>
                <a:cs typeface="Instrument Sans Semi Bold" pitchFamily="34" charset="-120"/>
              </a:rPr>
              <a:t>Công nghệ Thông tin: Cơ hội nghề nghiệp</a:t>
            </a:r>
            <a:endParaRPr lang="en-US" sz="3750" dirty="0"/>
          </a:p>
        </p:txBody>
      </p:sp>
      <p:pic>
        <p:nvPicPr>
          <p:cNvPr id="4" name="Image 1" descr="preencoded.png"/>
          <p:cNvPicPr>
            <a:picLocks noChangeAspect="1"/>
          </p:cNvPicPr>
          <p:nvPr/>
        </p:nvPicPr>
        <p:blipFill>
          <a:blip r:embed="rId4"/>
          <a:stretch>
            <a:fillRect/>
          </a:stretch>
        </p:blipFill>
        <p:spPr>
          <a:xfrm>
            <a:off x="6161961" y="2027277"/>
            <a:ext cx="482441" cy="482441"/>
          </a:xfrm>
          <a:prstGeom prst="rect">
            <a:avLst/>
          </a:prstGeom>
        </p:spPr>
      </p:pic>
      <p:sp>
        <p:nvSpPr>
          <p:cNvPr id="5" name="Text 1"/>
          <p:cNvSpPr/>
          <p:nvPr/>
        </p:nvSpPr>
        <p:spPr>
          <a:xfrm>
            <a:off x="6161961" y="2702719"/>
            <a:ext cx="2412683" cy="301466"/>
          </a:xfrm>
          <a:prstGeom prst="rect">
            <a:avLst/>
          </a:prstGeom>
          <a:noFill/>
          <a:ln/>
        </p:spPr>
        <p:txBody>
          <a:bodyPr wrap="none" lIns="0" tIns="0" rIns="0" bIns="0" rtlCol="0" anchor="t"/>
          <a:lstStyle/>
          <a:p>
            <a:pPr marL="0" indent="0" algn="l">
              <a:lnSpc>
                <a:spcPts val="2350"/>
              </a:lnSpc>
              <a:buNone/>
            </a:pPr>
            <a:r>
              <a:rPr lang="en-US" sz="1850" dirty="0">
                <a:solidFill>
                  <a:srgbClr val="5B5F71"/>
                </a:solidFill>
                <a:latin typeface="Instrument Sans Semi Bold" pitchFamily="34" charset="0"/>
                <a:ea typeface="Instrument Sans Semi Bold" pitchFamily="34" charset="-122"/>
                <a:cs typeface="Instrument Sans Semi Bold" pitchFamily="34" charset="-120"/>
              </a:rPr>
              <a:t>Phát triển phần mềm</a:t>
            </a:r>
            <a:endParaRPr lang="en-US" sz="1850" dirty="0"/>
          </a:p>
        </p:txBody>
      </p:sp>
      <p:sp>
        <p:nvSpPr>
          <p:cNvPr id="6" name="Text 2"/>
          <p:cNvSpPr/>
          <p:nvPr/>
        </p:nvSpPr>
        <p:spPr>
          <a:xfrm>
            <a:off x="6161961" y="3119914"/>
            <a:ext cx="7792879" cy="617458"/>
          </a:xfrm>
          <a:prstGeom prst="rect">
            <a:avLst/>
          </a:prstGeom>
          <a:noFill/>
          <a:ln/>
        </p:spPr>
        <p:txBody>
          <a:bodyPr wrap="square" lIns="0" tIns="0" rIns="0" bIns="0" rtlCol="0" anchor="t"/>
          <a:lstStyle/>
          <a:p>
            <a:pPr marL="0" indent="0" algn="l">
              <a:lnSpc>
                <a:spcPts val="240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Nhu cầu về lập trình viên, nhà phát triển ứng dụng và các chuyên gia công nghệ vẫn tăng cao.</a:t>
            </a:r>
            <a:endParaRPr lang="en-US" sz="1500" dirty="0"/>
          </a:p>
        </p:txBody>
      </p:sp>
      <p:pic>
        <p:nvPicPr>
          <p:cNvPr id="7" name="Image 2" descr="preencoded.png"/>
          <p:cNvPicPr>
            <a:picLocks noChangeAspect="1"/>
          </p:cNvPicPr>
          <p:nvPr/>
        </p:nvPicPr>
        <p:blipFill>
          <a:blip r:embed="rId5"/>
          <a:stretch>
            <a:fillRect/>
          </a:stretch>
        </p:blipFill>
        <p:spPr>
          <a:xfrm>
            <a:off x="6161961" y="4316373"/>
            <a:ext cx="482441" cy="482441"/>
          </a:xfrm>
          <a:prstGeom prst="rect">
            <a:avLst/>
          </a:prstGeom>
        </p:spPr>
      </p:pic>
      <p:sp>
        <p:nvSpPr>
          <p:cNvPr id="8" name="Text 3"/>
          <p:cNvSpPr/>
          <p:nvPr/>
        </p:nvSpPr>
        <p:spPr>
          <a:xfrm>
            <a:off x="6161961" y="4991814"/>
            <a:ext cx="2412683" cy="301466"/>
          </a:xfrm>
          <a:prstGeom prst="rect">
            <a:avLst/>
          </a:prstGeom>
          <a:noFill/>
          <a:ln/>
        </p:spPr>
        <p:txBody>
          <a:bodyPr wrap="none" lIns="0" tIns="0" rIns="0" bIns="0" rtlCol="0" anchor="t"/>
          <a:lstStyle/>
          <a:p>
            <a:pPr marL="0" indent="0" algn="l">
              <a:lnSpc>
                <a:spcPts val="2350"/>
              </a:lnSpc>
              <a:buNone/>
            </a:pPr>
            <a:r>
              <a:rPr lang="en-US" sz="1850" dirty="0">
                <a:solidFill>
                  <a:srgbClr val="5B5F71"/>
                </a:solidFill>
                <a:latin typeface="Instrument Sans Semi Bold" pitchFamily="34" charset="0"/>
                <a:ea typeface="Instrument Sans Semi Bold" pitchFamily="34" charset="-122"/>
                <a:cs typeface="Instrument Sans Semi Bold" pitchFamily="34" charset="-120"/>
              </a:rPr>
              <a:t>Khoa học dữ liệu</a:t>
            </a:r>
            <a:endParaRPr lang="en-US" sz="1850" dirty="0"/>
          </a:p>
        </p:txBody>
      </p:sp>
      <p:sp>
        <p:nvSpPr>
          <p:cNvPr id="9" name="Text 4"/>
          <p:cNvSpPr/>
          <p:nvPr/>
        </p:nvSpPr>
        <p:spPr>
          <a:xfrm>
            <a:off x="6161961" y="5409009"/>
            <a:ext cx="7792879" cy="308729"/>
          </a:xfrm>
          <a:prstGeom prst="rect">
            <a:avLst/>
          </a:prstGeom>
          <a:noFill/>
          <a:ln/>
        </p:spPr>
        <p:txBody>
          <a:bodyPr wrap="none" lIns="0" tIns="0" rIns="0" bIns="0" rtlCol="0" anchor="t"/>
          <a:lstStyle/>
          <a:p>
            <a:pPr marL="0" indent="0" algn="l">
              <a:lnSpc>
                <a:spcPts val="240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Phân tích dữ liệu trở nên quan trọng, mở ra nhiều cơ hội cho các chuyên gia dữ liệu.</a:t>
            </a:r>
            <a:endParaRPr lang="en-US" sz="1500" dirty="0"/>
          </a:p>
        </p:txBody>
      </p:sp>
      <p:pic>
        <p:nvPicPr>
          <p:cNvPr id="10" name="Image 3" descr="preencoded.png"/>
          <p:cNvPicPr>
            <a:picLocks noChangeAspect="1"/>
          </p:cNvPicPr>
          <p:nvPr/>
        </p:nvPicPr>
        <p:blipFill>
          <a:blip r:embed="rId6"/>
          <a:stretch>
            <a:fillRect/>
          </a:stretch>
        </p:blipFill>
        <p:spPr>
          <a:xfrm>
            <a:off x="6161961" y="6296739"/>
            <a:ext cx="482441" cy="482441"/>
          </a:xfrm>
          <a:prstGeom prst="rect">
            <a:avLst/>
          </a:prstGeom>
        </p:spPr>
      </p:pic>
      <p:sp>
        <p:nvSpPr>
          <p:cNvPr id="11" name="Text 5"/>
          <p:cNvSpPr/>
          <p:nvPr/>
        </p:nvSpPr>
        <p:spPr>
          <a:xfrm>
            <a:off x="6161961" y="6972181"/>
            <a:ext cx="2412683" cy="301466"/>
          </a:xfrm>
          <a:prstGeom prst="rect">
            <a:avLst/>
          </a:prstGeom>
          <a:noFill/>
          <a:ln/>
        </p:spPr>
        <p:txBody>
          <a:bodyPr wrap="none" lIns="0" tIns="0" rIns="0" bIns="0" rtlCol="0" anchor="t"/>
          <a:lstStyle/>
          <a:p>
            <a:pPr marL="0" indent="0" algn="l">
              <a:lnSpc>
                <a:spcPts val="2350"/>
              </a:lnSpc>
              <a:buNone/>
            </a:pPr>
            <a:r>
              <a:rPr lang="en-US" sz="1850" dirty="0">
                <a:solidFill>
                  <a:srgbClr val="5B5F71"/>
                </a:solidFill>
                <a:latin typeface="Instrument Sans Semi Bold" pitchFamily="34" charset="0"/>
                <a:ea typeface="Instrument Sans Semi Bold" pitchFamily="34" charset="-122"/>
                <a:cs typeface="Instrument Sans Semi Bold" pitchFamily="34" charset="-120"/>
              </a:rPr>
              <a:t>An ninh mạng</a:t>
            </a:r>
            <a:endParaRPr lang="en-US" sz="1850" dirty="0"/>
          </a:p>
        </p:txBody>
      </p:sp>
      <p:sp>
        <p:nvSpPr>
          <p:cNvPr id="12" name="Text 6"/>
          <p:cNvSpPr/>
          <p:nvPr/>
        </p:nvSpPr>
        <p:spPr>
          <a:xfrm>
            <a:off x="6161961" y="7389376"/>
            <a:ext cx="7792879" cy="308729"/>
          </a:xfrm>
          <a:prstGeom prst="rect">
            <a:avLst/>
          </a:prstGeom>
          <a:noFill/>
          <a:ln/>
        </p:spPr>
        <p:txBody>
          <a:bodyPr wrap="none" lIns="0" tIns="0" rIns="0" bIns="0" rtlCol="0" anchor="t"/>
          <a:lstStyle/>
          <a:p>
            <a:pPr marL="0" indent="0" algn="l">
              <a:lnSpc>
                <a:spcPts val="240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An ninh mạng là một lĩnh vực trọng yếu với nhu cầu nhân lực ngày càng tăng.</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68561"/>
            <a:ext cx="6100405"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Chuẩn bị cho Tương lai</a:t>
            </a:r>
            <a:endParaRPr lang="en-US" sz="4450" dirty="0"/>
          </a:p>
        </p:txBody>
      </p:sp>
      <p:pic>
        <p:nvPicPr>
          <p:cNvPr id="4" name="Image 1" descr="preencoded.png"/>
          <p:cNvPicPr>
            <a:picLocks noChangeAspect="1"/>
          </p:cNvPicPr>
          <p:nvPr/>
        </p:nvPicPr>
        <p:blipFill>
          <a:blip r:embed="rId4"/>
          <a:stretch>
            <a:fillRect/>
          </a:stretch>
        </p:blipFill>
        <p:spPr>
          <a:xfrm>
            <a:off x="6280190" y="1917502"/>
            <a:ext cx="1134070" cy="1814513"/>
          </a:xfrm>
          <a:prstGeom prst="rect">
            <a:avLst/>
          </a:prstGeom>
        </p:spPr>
      </p:pic>
      <p:sp>
        <p:nvSpPr>
          <p:cNvPr id="5" name="Text 1"/>
          <p:cNvSpPr/>
          <p:nvPr/>
        </p:nvSpPr>
        <p:spPr>
          <a:xfrm>
            <a:off x="7754422" y="214431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Học hỏi liên tục</a:t>
            </a:r>
            <a:endParaRPr lang="en-US" sz="2200" dirty="0"/>
          </a:p>
        </p:txBody>
      </p:sp>
      <p:sp>
        <p:nvSpPr>
          <p:cNvPr id="6" name="Text 2"/>
          <p:cNvSpPr/>
          <p:nvPr/>
        </p:nvSpPr>
        <p:spPr>
          <a:xfrm>
            <a:off x="7754422" y="2634734"/>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Cập nhật kiến thức mới, theo dõi xu hướng công nghệ mới nhất và tham gia các khóa học nâng cao kỹ năng.</a:t>
            </a:r>
            <a:endParaRPr lang="en-US" sz="1750" dirty="0"/>
          </a:p>
        </p:txBody>
      </p:sp>
      <p:pic>
        <p:nvPicPr>
          <p:cNvPr id="7" name="Image 2" descr="preencoded.png"/>
          <p:cNvPicPr>
            <a:picLocks noChangeAspect="1"/>
          </p:cNvPicPr>
          <p:nvPr/>
        </p:nvPicPr>
        <p:blipFill>
          <a:blip r:embed="rId5"/>
          <a:stretch>
            <a:fillRect/>
          </a:stretch>
        </p:blipFill>
        <p:spPr>
          <a:xfrm>
            <a:off x="6280190" y="3732014"/>
            <a:ext cx="1134070" cy="1814513"/>
          </a:xfrm>
          <a:prstGeom prst="rect">
            <a:avLst/>
          </a:prstGeom>
        </p:spPr>
      </p:pic>
      <p:sp>
        <p:nvSpPr>
          <p:cNvPr id="8" name="Text 3"/>
          <p:cNvSpPr/>
          <p:nvPr/>
        </p:nvSpPr>
        <p:spPr>
          <a:xfrm>
            <a:off x="7754422" y="3958828"/>
            <a:ext cx="3153489"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Phát triển kỹ năng mềm</a:t>
            </a:r>
            <a:endParaRPr lang="en-US" sz="2200" dirty="0"/>
          </a:p>
        </p:txBody>
      </p:sp>
      <p:sp>
        <p:nvSpPr>
          <p:cNvPr id="9" name="Text 4"/>
          <p:cNvSpPr/>
          <p:nvPr/>
        </p:nvSpPr>
        <p:spPr>
          <a:xfrm>
            <a:off x="7754422" y="4449247"/>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Kỹ năng giao tiếp, làm việc nhóm, giải quyết vấn đề và tư duy sáng tạo rất quan trọng trong ngành IT.</a:t>
            </a:r>
            <a:endParaRPr lang="en-US" sz="1750" dirty="0"/>
          </a:p>
        </p:txBody>
      </p:sp>
      <p:pic>
        <p:nvPicPr>
          <p:cNvPr id="10" name="Image 3" descr="preencoded.png"/>
          <p:cNvPicPr>
            <a:picLocks noChangeAspect="1"/>
          </p:cNvPicPr>
          <p:nvPr/>
        </p:nvPicPr>
        <p:blipFill>
          <a:blip r:embed="rId6"/>
          <a:stretch>
            <a:fillRect/>
          </a:stretch>
        </p:blipFill>
        <p:spPr>
          <a:xfrm>
            <a:off x="6280190" y="5546527"/>
            <a:ext cx="1134070" cy="1814513"/>
          </a:xfrm>
          <a:prstGeom prst="rect">
            <a:avLst/>
          </a:prstGeom>
        </p:spPr>
      </p:pic>
      <p:sp>
        <p:nvSpPr>
          <p:cNvPr id="11" name="Text 5"/>
          <p:cNvSpPr/>
          <p:nvPr/>
        </p:nvSpPr>
        <p:spPr>
          <a:xfrm>
            <a:off x="7754422" y="577334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Tham gia cộng đồng</a:t>
            </a:r>
            <a:endParaRPr lang="en-US" sz="2200" dirty="0"/>
          </a:p>
        </p:txBody>
      </p:sp>
      <p:sp>
        <p:nvSpPr>
          <p:cNvPr id="12" name="Text 6"/>
          <p:cNvSpPr/>
          <p:nvPr/>
        </p:nvSpPr>
        <p:spPr>
          <a:xfrm>
            <a:off x="7754422" y="6263759"/>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Kết nối với những người trong ngành, tham gia hội thảo, diễn đàn và các hoạt động chuyên môn.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864525"/>
            <a:ext cx="6852047"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Hành động để thành công</a:t>
            </a:r>
            <a:endParaRPr lang="en-US" sz="4450" dirty="0"/>
          </a:p>
        </p:txBody>
      </p:sp>
      <p:sp>
        <p:nvSpPr>
          <p:cNvPr id="4" name="Text 1"/>
          <p:cNvSpPr/>
          <p:nvPr/>
        </p:nvSpPr>
        <p:spPr>
          <a:xfrm>
            <a:off x="6280190" y="3913465"/>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Hãy bắt đầu ngay hôm nay! Nghiên cứu một xu hướng công nghệ cụ thể và viết một bài phân tích 400 từ. Hãy tham gia hội thảo trực tuyến về công nghệ mới để cập nhật kiến thức và kết nối với những người trong ngành. Chúc bạn thành công!</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678F2D-CA1D-46D5-B920-FBB47D27E2F3}"/>
              </a:ext>
            </a:extLst>
          </p:cNvPr>
          <p:cNvSpPr>
            <a:spLocks noChangeArrowheads="1"/>
          </p:cNvSpPr>
          <p:nvPr/>
        </p:nvSpPr>
        <p:spPr bwMode="auto">
          <a:xfrm>
            <a:off x="819398" y="1677566"/>
            <a:ext cx="13288488"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Trí</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tuệ</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nhân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tạo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một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những</a:t>
            </a:r>
            <a:r>
              <a:rPr kumimoji="0" lang="en-US" altLang="en-US" sz="2600" b="1" i="0" u="none" strike="noStrike" cap="none" normalizeH="0" baseline="0" dirty="0">
                <a:ln>
                  <a:noFill/>
                </a:ln>
                <a:solidFill>
                  <a:schemeClr val="tx1"/>
                </a:solidFill>
                <a:effectLst/>
                <a:latin typeface="Arial" panose="020B0604020202020204" pitchFamily="34" charset="0"/>
              </a:rPr>
              <a:t> xu </a:t>
            </a:r>
            <a:r>
              <a:rPr kumimoji="0" lang="en-US" altLang="en-US" sz="2600" b="1" i="0" u="none" strike="noStrike" cap="none" normalizeH="0" baseline="0" dirty="0" err="1">
                <a:ln>
                  <a:noFill/>
                </a:ln>
                <a:solidFill>
                  <a:schemeClr val="tx1"/>
                </a:solidFill>
                <a:effectLst/>
                <a:latin typeface="Arial" panose="020B0604020202020204" pitchFamily="34" charset="0"/>
              </a:rPr>
              <a:t>hướng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chính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ngành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Thông tin.</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a:ln>
                  <a:noFill/>
                </a:ln>
                <a:solidFill>
                  <a:schemeClr val="tx1"/>
                </a:solidFill>
                <a:effectLst/>
                <a:latin typeface="Arial" panose="020B0604020202020204" pitchFamily="34" charset="0"/>
              </a:rPr>
              <a:t>Blockchain </a:t>
            </a:r>
            <a:r>
              <a:rPr kumimoji="0" lang="en-US" altLang="en-US" sz="2600" b="1" i="0" u="none" strike="noStrike" cap="none" normalizeH="0" baseline="0" dirty="0" err="1">
                <a:ln>
                  <a:noFill/>
                </a:ln>
                <a:solidFill>
                  <a:schemeClr val="tx1"/>
                </a:solidFill>
                <a:effectLst/>
                <a:latin typeface="Arial" panose="020B0604020202020204" pitchFamily="34" charset="0"/>
              </a:rPr>
              <a:t>chỉ</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sử</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dụng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các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ứng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dụng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tài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chính</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Điện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toán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đám</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mây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giúp</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giảm</a:t>
            </a:r>
            <a:r>
              <a:rPr kumimoji="0" lang="en-US" altLang="en-US" sz="2600" b="1" i="0" u="none" strike="noStrike" cap="none" normalizeH="0" baseline="0" dirty="0">
                <a:ln>
                  <a:noFill/>
                </a:ln>
                <a:solidFill>
                  <a:schemeClr val="tx1"/>
                </a:solidFill>
                <a:effectLst/>
                <a:latin typeface="Arial" panose="020B0604020202020204" pitchFamily="34" charset="0"/>
              </a:rPr>
              <a:t> chi </a:t>
            </a:r>
            <a:r>
              <a:rPr kumimoji="0" lang="en-US" altLang="en-US" sz="2600" b="1" i="0" u="none" strike="noStrike" cap="none" normalizeH="0" baseline="0" dirty="0" err="1">
                <a:ln>
                  <a:noFill/>
                </a:ln>
                <a:solidFill>
                  <a:schemeClr val="tx1"/>
                </a:solidFill>
                <a:effectLst/>
                <a:latin typeface="Arial" panose="020B0604020202020204" pitchFamily="34" charset="0"/>
              </a:rPr>
              <a:t>phí</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lưu</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trữ</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và</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xử</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lý</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dữ</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liệu</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Ngành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Thông tin </a:t>
            </a:r>
            <a:r>
              <a:rPr kumimoji="0" lang="en-US" altLang="en-US" sz="2600" b="1" i="0" u="none" strike="noStrike" cap="none" normalizeH="0" baseline="0" dirty="0" err="1">
                <a:ln>
                  <a:noFill/>
                </a:ln>
                <a:solidFill>
                  <a:schemeClr val="tx1"/>
                </a:solidFill>
                <a:effectLst/>
                <a:latin typeface="Arial" panose="020B0604020202020204" pitchFamily="34" charset="0"/>
              </a:rPr>
              <a:t>sẽ</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không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có</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sự</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thay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đổi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lớn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5 </a:t>
            </a:r>
            <a:r>
              <a:rPr kumimoji="0" lang="en-US" altLang="en-US" sz="2600" b="1" i="0" u="none" strike="noStrike" cap="none" normalizeH="0" baseline="0" dirty="0" err="1">
                <a:ln>
                  <a:noFill/>
                </a:ln>
                <a:solidFill>
                  <a:schemeClr val="tx1"/>
                </a:solidFill>
                <a:effectLst/>
                <a:latin typeface="Arial" panose="020B0604020202020204" pitchFamily="34" charset="0"/>
              </a:rPr>
              <a:t>năm</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tới</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Kỹ</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năng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lập</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trình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không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cần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thiết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cho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tất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cả</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các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lĩnh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vực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Thông tin.</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a:ln>
                  <a:noFill/>
                </a:ln>
                <a:solidFill>
                  <a:schemeClr val="tx1"/>
                </a:solidFill>
                <a:effectLst/>
                <a:latin typeface="Arial" panose="020B0604020202020204" pitchFamily="34" charset="0"/>
              </a:rPr>
              <a:t>Xu </a:t>
            </a:r>
            <a:r>
              <a:rPr kumimoji="0" lang="en-US" altLang="en-US" sz="2600" b="1" i="0" u="none" strike="noStrike" cap="none" normalizeH="0" baseline="0" dirty="0" err="1">
                <a:ln>
                  <a:noFill/>
                </a:ln>
                <a:solidFill>
                  <a:schemeClr val="tx1"/>
                </a:solidFill>
                <a:effectLst/>
                <a:latin typeface="Arial" panose="020B0604020202020204" pitchFamily="34" charset="0"/>
              </a:rPr>
              <a:t>hướng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phát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triển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Thông tin </a:t>
            </a:r>
            <a:r>
              <a:rPr kumimoji="0" lang="en-US" altLang="en-US" sz="2600" b="1" i="0" u="none" strike="noStrike" cap="none" normalizeH="0" baseline="0" dirty="0" err="1">
                <a:ln>
                  <a:noFill/>
                </a:ln>
                <a:solidFill>
                  <a:schemeClr val="tx1"/>
                </a:solidFill>
                <a:effectLst/>
                <a:latin typeface="Arial" panose="020B0604020202020204" pitchFamily="34" charset="0"/>
              </a:rPr>
              <a:t>chỉ</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tập</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trung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vào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phần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mềm</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Những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việc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liên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quan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đến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trí</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tuệ</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nhân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tạo</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đang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ngày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càng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gia</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tăng</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Chỉ</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những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người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làm</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việc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lĩnh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vực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kỹ</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thuật</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mới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cần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hiểu</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về</a:t>
            </a:r>
            <a:r>
              <a:rPr kumimoji="0" lang="en-US" altLang="en-US" sz="2600" b="1" i="0" u="none" strike="noStrike" cap="none" normalizeH="0" baseline="0" dirty="0">
                <a:ln>
                  <a:noFill/>
                </a:ln>
                <a:solidFill>
                  <a:schemeClr val="tx1"/>
                </a:solidFill>
                <a:effectLst/>
                <a:latin typeface="Arial" panose="020B0604020202020204" pitchFamily="34" charset="0"/>
              </a:rPr>
              <a:t> blockchain.</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Thông tin </a:t>
            </a:r>
            <a:r>
              <a:rPr kumimoji="0" lang="en-US" altLang="en-US" sz="2600" b="1" i="0" u="none" strike="noStrike" cap="none" normalizeH="0" baseline="0" dirty="0" err="1">
                <a:ln>
                  <a:noFill/>
                </a:ln>
                <a:solidFill>
                  <a:schemeClr val="tx1"/>
                </a:solidFill>
                <a:effectLst/>
                <a:latin typeface="Arial" panose="020B0604020202020204" pitchFamily="34" charset="0"/>
              </a:rPr>
              <a:t>có</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thể</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giúp</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cải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thiện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quy</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trình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làm</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việc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trong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các</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ngành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khác</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600" b="1" i="0" u="none" strike="noStrike" cap="none" normalizeH="0" baseline="0" dirty="0" err="1">
                <a:ln>
                  <a:noFill/>
                </a:ln>
                <a:solidFill>
                  <a:schemeClr val="tx1"/>
                </a:solidFill>
                <a:effectLst/>
                <a:latin typeface="Arial" panose="020B0604020202020204" pitchFamily="34" charset="0"/>
              </a:rPr>
              <a:t>Tương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lai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của</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ngành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nghệ</a:t>
            </a:r>
            <a:r>
              <a:rPr kumimoji="0" lang="en-US" altLang="en-US" sz="2600" b="1" i="0" u="none" strike="noStrike" cap="none" normalizeH="0" baseline="0" dirty="0">
                <a:ln>
                  <a:noFill/>
                </a:ln>
                <a:solidFill>
                  <a:schemeClr val="tx1"/>
                </a:solidFill>
                <a:effectLst/>
                <a:latin typeface="Arial" panose="020B0604020202020204" pitchFamily="34" charset="0"/>
              </a:rPr>
              <a:t> Thông tin </a:t>
            </a:r>
            <a:r>
              <a:rPr kumimoji="0" lang="en-US" altLang="en-US" sz="2600" b="1" i="0" u="none" strike="noStrike" cap="none" normalizeH="0" baseline="0" dirty="0" err="1">
                <a:ln>
                  <a:noFill/>
                </a:ln>
                <a:solidFill>
                  <a:schemeClr val="tx1"/>
                </a:solidFill>
                <a:effectLst/>
                <a:latin typeface="Arial" panose="020B0604020202020204" pitchFamily="34" charset="0"/>
              </a:rPr>
              <a:t>sẽ</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không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bị</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ảnh</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hưởng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bởi</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các</a:t>
            </a:r>
            <a:r>
              <a:rPr kumimoji="0" lang="en-US" altLang="en-US" sz="2600" b="1" i="0" u="none" strike="noStrike" cap="none" normalizeH="0" baseline="0" dirty="0">
                <a:ln>
                  <a:noFill/>
                </a:ln>
                <a:solidFill>
                  <a:schemeClr val="tx1"/>
                </a:solidFill>
                <a:effectLst/>
                <a:latin typeface="Arial" panose="020B0604020202020204" pitchFamily="34" charset="0"/>
              </a:rPr>
              <a:t> xu </a:t>
            </a:r>
            <a:r>
              <a:rPr kumimoji="0" lang="en-US" altLang="en-US" sz="2600" b="1" i="0" u="none" strike="noStrike" cap="none" normalizeH="0" baseline="0" dirty="0" err="1">
                <a:ln>
                  <a:noFill/>
                </a:ln>
                <a:solidFill>
                  <a:schemeClr val="tx1"/>
                </a:solidFill>
                <a:effectLst/>
                <a:latin typeface="Arial" panose="020B0604020202020204" pitchFamily="34" charset="0"/>
              </a:rPr>
              <a:t>hướng</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toàn</a:t>
            </a:r>
            <a:r>
              <a:rPr kumimoji="0" lang="en-US" altLang="en-US" sz="2600" b="1" i="0" u="none" strike="noStrike" cap="none" normalizeH="0" baseline="0" dirty="0">
                <a:ln>
                  <a:noFill/>
                </a:ln>
                <a:solidFill>
                  <a:schemeClr val="tx1"/>
                </a:solidFill>
                <a:effectLst/>
                <a:latin typeface="Arial" panose="020B0604020202020204" pitchFamily="34" charset="0"/>
              </a:rPr>
              <a:t> </a:t>
            </a:r>
            <a:r>
              <a:rPr kumimoji="0" lang="en-US" altLang="en-US" sz="2600" b="1" i="0" u="none" strike="noStrike" cap="none" normalizeH="0" baseline="0" dirty="0" err="1">
                <a:ln>
                  <a:noFill/>
                </a:ln>
                <a:solidFill>
                  <a:schemeClr val="tx1"/>
                </a:solidFill>
                <a:effectLst/>
                <a:latin typeface="Arial" panose="020B0604020202020204" pitchFamily="34" charset="0"/>
              </a:rPr>
              <a:t>cầu</a:t>
            </a:r>
            <a:r>
              <a:rPr kumimoji="0" lang="en-US" altLang="en-US" sz="2600" b="1" i="0" u="none" strike="noStrike" cap="none" normalizeH="0" baseline="0" dirty="0">
                <a:ln>
                  <a:noFill/>
                </a:ln>
                <a:solidFill>
                  <a:schemeClr val="tx1"/>
                </a:solidFill>
                <a:effectLst/>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
        <p:nvSpPr>
          <p:cNvPr id="3" name="Text 0">
            <a:extLst>
              <a:ext uri="{FF2B5EF4-FFF2-40B4-BE49-F238E27FC236}">
                <a16:creationId xmlns:a16="http://schemas.microsoft.com/office/drawing/2014/main" id="{B48E091B-DED9-ECE3-2C93-4720F420F828}"/>
              </a:ext>
            </a:extLst>
          </p:cNvPr>
          <p:cNvSpPr/>
          <p:nvPr/>
        </p:nvSpPr>
        <p:spPr>
          <a:xfrm>
            <a:off x="3384590" y="503778"/>
            <a:ext cx="6852047" cy="708779"/>
          </a:xfrm>
          <a:prstGeom prst="rect">
            <a:avLst/>
          </a:prstGeom>
          <a:noFill/>
          <a:ln/>
        </p:spPr>
        <p:txBody>
          <a:bodyPr wrap="none" lIns="0" tIns="0" rIns="0" bIns="0" rtlCol="0" anchor="t"/>
          <a:lstStyle/>
          <a:p>
            <a:pPr marL="0" indent="0">
              <a:lnSpc>
                <a:spcPts val="5550"/>
              </a:lnSpc>
              <a:buNone/>
            </a:pPr>
            <a:r>
              <a:rPr lang="en-US" sz="4450" dirty="0" err="1">
                <a:solidFill>
                  <a:srgbClr val="505468"/>
                </a:solidFill>
                <a:latin typeface="Instrument Sans Semi Bold" pitchFamily="34" charset="0"/>
                <a:ea typeface="Instrument Sans Semi Bold" pitchFamily="34" charset="-122"/>
                <a:cs typeface="Instrument Sans Semi Bold" pitchFamily="34" charset="-120"/>
              </a:rPr>
              <a:t>Trắc</a:t>
            </a:r>
            <a:r>
              <a:rPr lang="en-US" sz="4450" dirty="0">
                <a:solidFill>
                  <a:srgbClr val="505468"/>
                </a:solidFill>
                <a:latin typeface="Instrument Sans Semi Bold" pitchFamily="34" charset="0"/>
                <a:ea typeface="Instrument Sans Semi Bold" pitchFamily="34" charset="-122"/>
                <a:cs typeface="Instrument Sans Semi Bold" pitchFamily="34" charset="-120"/>
              </a:rPr>
              <a:t> </a:t>
            </a:r>
            <a:r>
              <a:rPr lang="en-US" sz="4450" dirty="0" err="1">
                <a:solidFill>
                  <a:srgbClr val="505468"/>
                </a:solidFill>
                <a:latin typeface="Instrument Sans Semi Bold" pitchFamily="34" charset="0"/>
                <a:ea typeface="Instrument Sans Semi Bold" pitchFamily="34" charset="-122"/>
                <a:cs typeface="Instrument Sans Semi Bold" pitchFamily="34" charset="-120"/>
              </a:rPr>
              <a:t>nghiệm</a:t>
            </a:r>
            <a:r>
              <a:rPr lang="en-US" sz="4450" dirty="0">
                <a:solidFill>
                  <a:srgbClr val="505468"/>
                </a:solidFill>
                <a:latin typeface="Instrument Sans Semi Bold" pitchFamily="34" charset="0"/>
                <a:ea typeface="Instrument Sans Semi Bold" pitchFamily="34" charset="-122"/>
                <a:cs typeface="Instrument Sans Semi Bold" pitchFamily="34" charset="-120"/>
              </a:rPr>
              <a:t> </a:t>
            </a:r>
            <a:r>
              <a:rPr lang="en-US" sz="4450" dirty="0" err="1">
                <a:solidFill>
                  <a:srgbClr val="505468"/>
                </a:solidFill>
                <a:latin typeface="Instrument Sans Semi Bold" pitchFamily="34" charset="0"/>
                <a:ea typeface="Instrument Sans Semi Bold" pitchFamily="34" charset="-122"/>
                <a:cs typeface="Instrument Sans Semi Bold" pitchFamily="34" charset="-120"/>
              </a:rPr>
              <a:t>đúng</a:t>
            </a:r>
            <a:r>
              <a:rPr lang="en-US" sz="4450" dirty="0">
                <a:solidFill>
                  <a:srgbClr val="505468"/>
                </a:solidFill>
                <a:latin typeface="Instrument Sans Semi Bold" pitchFamily="34" charset="0"/>
                <a:ea typeface="Instrument Sans Semi Bold" pitchFamily="34" charset="-122"/>
                <a:cs typeface="Instrument Sans Semi Bold" pitchFamily="34" charset="-120"/>
              </a:rPr>
              <a:t> </a:t>
            </a:r>
            <a:r>
              <a:rPr lang="en-US" sz="4450" dirty="0" err="1">
                <a:solidFill>
                  <a:srgbClr val="505468"/>
                </a:solidFill>
                <a:latin typeface="Instrument Sans Semi Bold" pitchFamily="34" charset="0"/>
                <a:ea typeface="Instrument Sans Semi Bold" pitchFamily="34" charset="-122"/>
                <a:cs typeface="Instrument Sans Semi Bold" pitchFamily="34" charset="-120"/>
              </a:rPr>
              <a:t>sai</a:t>
            </a:r>
            <a:endParaRPr lang="en-US" sz="4450" dirty="0"/>
          </a:p>
        </p:txBody>
      </p:sp>
    </p:spTree>
    <p:extLst>
      <p:ext uri="{BB962C8B-B14F-4D97-AF65-F5344CB8AC3E}">
        <p14:creationId xmlns:p14="http://schemas.microsoft.com/office/powerpoint/2010/main" val="1401178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TotalTime>
  <Words>1341</Words>
  <Application>Microsoft Office PowerPoint</Application>
  <PresentationFormat>Custom</PresentationFormat>
  <Paragraphs>100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Instrument Sans Medium</vt:lpstr>
      <vt:lpstr>Instrument Sans Bold</vt:lpstr>
      <vt:lpstr>Instrument Sans Semi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Tran Son Hai</cp:lastModifiedBy>
  <cp:revision>5</cp:revision>
  <dcterms:created xsi:type="dcterms:W3CDTF">2024-12-07T00:17:16Z</dcterms:created>
  <dcterms:modified xsi:type="dcterms:W3CDTF">2024-12-07T02:01:55Z</dcterms:modified>
</cp:coreProperties>
</file>