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64" r:id="rId5"/>
    <p:sldId id="259" r:id="rId6"/>
    <p:sldId id="267" r:id="rId7"/>
    <p:sldId id="260" r:id="rId8"/>
    <p:sldId id="261" r:id="rId9"/>
    <p:sldId id="265" r:id="rId10"/>
    <p:sldId id="266" r:id="rId11"/>
    <p:sldId id="262" r:id="rId12"/>
    <p:sldId id="263" r:id="rId13"/>
  </p:sldIdLst>
  <p:sldSz cx="14630400" cy="8229600"/>
  <p:notesSz cx="8229600" cy="14630400"/>
  <p:embeddedFontLst>
    <p:embeddedFont>
      <p:font typeface="Gelasio"/>
      <p:regular r:id="rId15"/>
    </p:embeddedFont>
    <p:embeddedFont>
      <p:font typeface="Gelasio Semi Bold"/>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275" autoAdjust="0"/>
  </p:normalViewPr>
  <p:slideViewPr>
    <p:cSldViewPr snapToGrid="0" snapToObjects="1">
      <p:cViewPr varScale="1">
        <p:scale>
          <a:sx n="46" d="100"/>
          <a:sy n="46" d="100"/>
        </p:scale>
        <p:origin x="106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0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en-US" b="1" dirty="0" err="1"/>
              <a:t>Đáp</a:t>
            </a:r>
            <a:r>
              <a:rPr lang="en-US" b="1" dirty="0"/>
              <a:t> </a:t>
            </a:r>
            <a:r>
              <a:rPr lang="en-US" b="1" dirty="0" err="1"/>
              <a:t>án</a:t>
            </a:r>
            <a:r>
              <a:rPr lang="en-US" b="1" dirty="0"/>
              <a:t>:</a:t>
            </a:r>
          </a:p>
          <a:p>
            <a:pPr>
              <a:buFont typeface="+mj-lt"/>
              <a:buAutoNum type="arabicPeriod"/>
            </a:pPr>
            <a:r>
              <a:rPr lang="en-US" dirty="0"/>
              <a:t>B</a:t>
            </a:r>
          </a:p>
          <a:p>
            <a:pPr>
              <a:buFont typeface="+mj-lt"/>
              <a:buAutoNum type="arabicPeriod"/>
            </a:pPr>
            <a:r>
              <a:rPr lang="en-US" dirty="0"/>
              <a:t>B</a:t>
            </a:r>
          </a:p>
          <a:p>
            <a:pPr>
              <a:buFont typeface="+mj-lt"/>
              <a:buAutoNum type="arabicPeriod"/>
            </a:pPr>
            <a:r>
              <a:rPr lang="en-US" dirty="0"/>
              <a:t>B</a:t>
            </a:r>
          </a:p>
          <a:p>
            <a:pPr>
              <a:buFont typeface="+mj-lt"/>
              <a:buAutoNum type="arabicPeriod"/>
            </a:pPr>
            <a:r>
              <a:rPr lang="en-US" dirty="0"/>
              <a:t>C</a:t>
            </a:r>
          </a:p>
          <a:p>
            <a:pPr>
              <a:buFont typeface="+mj-lt"/>
              <a:buAutoNum type="arabicPeriod"/>
            </a:pPr>
            <a:r>
              <a:rPr lang="en-US" dirty="0"/>
              <a:t>B</a:t>
            </a:r>
          </a:p>
          <a:p>
            <a:pPr>
              <a:buFont typeface="+mj-lt"/>
              <a:buAutoNum type="arabicPeriod"/>
            </a:pPr>
            <a:r>
              <a:rPr lang="en-US" dirty="0"/>
              <a:t>C</a:t>
            </a:r>
          </a:p>
          <a:p>
            <a:pPr>
              <a:buFont typeface="+mj-lt"/>
              <a:buAutoNum type="arabicPeriod"/>
            </a:pPr>
            <a:r>
              <a:rPr lang="en-US" dirty="0"/>
              <a:t>B</a:t>
            </a:r>
          </a:p>
          <a:p>
            <a:pPr>
              <a:buFont typeface="+mj-lt"/>
              <a:buAutoNum type="arabicPeriod"/>
            </a:pPr>
            <a:r>
              <a:rPr lang="en-US" dirty="0"/>
              <a:t>B</a:t>
            </a:r>
          </a:p>
          <a:p>
            <a:pPr>
              <a:buFont typeface="+mj-lt"/>
              <a:buAutoNum type="arabicPeriod"/>
            </a:pPr>
            <a:r>
              <a:rPr lang="en-US" dirty="0"/>
              <a:t>B</a:t>
            </a:r>
          </a:p>
          <a:p>
            <a:pPr>
              <a:buFont typeface="+mj-lt"/>
              <a:buAutoNum type="arabicPeriod"/>
            </a:pPr>
            <a:r>
              <a:rPr lang="en-US" dirty="0"/>
              <a:t>B</a:t>
            </a:r>
          </a:p>
          <a:p>
            <a:endParaRPr lang="en-US" dirty="0"/>
          </a:p>
        </p:txBody>
      </p:sp>
    </p:spTree>
    <p:extLst>
      <p:ext uri="{BB962C8B-B14F-4D97-AF65-F5344CB8AC3E}">
        <p14:creationId xmlns:p14="http://schemas.microsoft.com/office/powerpoint/2010/main" val="23372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70BB-F629-CF4B-C020-C5FC486A7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BEAEF-1EF4-C902-EC6C-95C9F0CE1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A1E3D-B1F8-591C-E4E6-299BCCA84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D56CEC-69FC-AC65-CB60-BB3B92997823}"/>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98066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r>
              <a:rPr lang="vi-VN" b="1" dirty="0"/>
              <a:t>OWASP là gì?</a:t>
            </a:r>
          </a:p>
          <a:p>
            <a:r>
              <a:rPr lang="vi-VN" dirty="0"/>
              <a:t>Từ viết tắt OWASP chỉ dự án </a:t>
            </a:r>
            <a:r>
              <a:rPr lang="vi-VN" dirty="0" err="1"/>
              <a:t>Open</a:t>
            </a:r>
            <a:r>
              <a:rPr lang="vi-VN" dirty="0"/>
              <a:t> </a:t>
            </a:r>
            <a:r>
              <a:rPr lang="vi-VN" dirty="0" err="1"/>
              <a:t>Web</a:t>
            </a:r>
            <a:r>
              <a:rPr lang="vi-VN" dirty="0"/>
              <a:t> </a:t>
            </a:r>
            <a:r>
              <a:rPr lang="vi-VN" dirty="0" err="1"/>
              <a:t>Application</a:t>
            </a:r>
            <a:r>
              <a:rPr lang="vi-VN" dirty="0"/>
              <a:t> </a:t>
            </a:r>
            <a:r>
              <a:rPr lang="vi-VN" dirty="0" err="1"/>
              <a:t>Security</a:t>
            </a:r>
            <a:r>
              <a:rPr lang="vi-VN" dirty="0"/>
              <a:t> Project. Đây là một tổ chức phi lợi nhuận với mục tiêu chính là tăng cường bảo mật phần mềm thông qua việc triển khai các chương trình mã nguồn mở do cộng đồng phát triển, thành lập các chương địa phương trên toàn cầu với sự tham gia của các thành viên, tổ chức học tập và các buổi họp, diễn đàn và hội nghị.</a:t>
            </a:r>
          </a:p>
          <a:p>
            <a:r>
              <a:rPr lang="vi-VN" b="1" dirty="0"/>
              <a:t>OWASP </a:t>
            </a:r>
            <a:r>
              <a:rPr lang="vi-VN" b="1" dirty="0" err="1"/>
              <a:t>Top</a:t>
            </a:r>
            <a:r>
              <a:rPr lang="vi-VN" b="1" dirty="0"/>
              <a:t> 10 là gì?</a:t>
            </a:r>
          </a:p>
          <a:p>
            <a:r>
              <a:rPr lang="vi-VN" dirty="0"/>
              <a:t>OWASP thường xuyên cập nhật và phát hành danh sách 10 lỗ hổng bảo mật ứng dụng </a:t>
            </a:r>
            <a:r>
              <a:rPr lang="vi-VN" dirty="0" err="1"/>
              <a:t>web</a:t>
            </a:r>
            <a:r>
              <a:rPr lang="vi-VN" dirty="0"/>
              <a:t> hàng đầu. Cùng với Danh sách 10 Mối đe dọa hàng đầu của OWASP, danh sách này cũng thảo luận về các hậu quả có thể xảy ra của từng lỗ hổng và cách để tránh chúng. Danh sách này được xây dựng từ nhiều nguồn kiến thức khác nhau, bao gồm các tư vấn viên bảo mật, nhà thiết kế, và các đội ngũ bảo mật từ các doanh nghiệp và tổ chức với quy mô khác nhau. Nó được công nhận rộng rãi như một tài liệu cơ bản cho các phương pháp tốt nhất trong bảo mật ứng dụng trực tuyến.</a:t>
            </a:r>
          </a:p>
          <a:p>
            <a:r>
              <a:rPr lang="vi-VN" dirty="0"/>
              <a:t>Vào năm 2021, OWASP đã chia sẻ danh sách 10 lỗ hổng bảo mật hàng đầu, bao gồm ba danh mục mới, bốn danh mục được đổi tên và mở rộng phạm vi, cùng với một số sự hợp nhất trong danh sách </a:t>
            </a:r>
            <a:r>
              <a:rPr lang="vi-VN" dirty="0" err="1"/>
              <a:t>top</a:t>
            </a:r>
            <a:r>
              <a:rPr lang="vi-VN" dirty="0"/>
              <a:t> 10.</a:t>
            </a:r>
          </a:p>
          <a:p>
            <a:r>
              <a:rPr lang="vi-VN" dirty="0"/>
              <a:t>Trong lễ kỷ niệm 20 năm của OWASP vào ngày 24 tháng 9 năm 2021, tổ chức OWASP đã phát hành danh sách OWASP </a:t>
            </a:r>
            <a:r>
              <a:rPr lang="vi-VN" dirty="0" err="1"/>
              <a:t>Top</a:t>
            </a:r>
            <a:r>
              <a:rPr lang="vi-VN" dirty="0"/>
              <a:t> 10 mới nhất cho năm 2021. Nếu bạn quen thuộc với danh sách năm 2020, bạn sẽ nhận thấy rằng </a:t>
            </a:r>
            <a:r>
              <a:rPr lang="vi-VN" dirty="0" err="1"/>
              <a:t>Top</a:t>
            </a:r>
            <a:r>
              <a:rPr lang="vi-VN" dirty="0"/>
              <a:t> 10 OWASP năm 2021 đã trải qua một sự thay đổi đáng kể, với lỗ hổng "</a:t>
            </a:r>
            <a:r>
              <a:rPr lang="vi-VN" dirty="0" err="1"/>
              <a:t>Broken</a:t>
            </a:r>
            <a:r>
              <a:rPr lang="vi-VN" dirty="0"/>
              <a:t> Access </a:t>
            </a:r>
            <a:r>
              <a:rPr lang="vi-VN" dirty="0" err="1"/>
              <a:t>Control</a:t>
            </a:r>
            <a:r>
              <a:rPr lang="vi-VN" dirty="0"/>
              <a:t>" (Kiểm soát truy cập bị hỏng) đứng ở vị trí hàng đầu, thay thế cho lỗ hổng SQL </a:t>
            </a:r>
            <a:r>
              <a:rPr lang="vi-VN" dirty="0" err="1"/>
              <a:t>injection</a:t>
            </a:r>
            <a:r>
              <a:rPr lang="vi-VN" dirty="0"/>
              <a:t>.</a:t>
            </a:r>
          </a:p>
          <a:p>
            <a:r>
              <a:rPr lang="vi-VN" dirty="0"/>
              <a:t>Trong phần này, hãy cùng khám phá 10 lỗ hổng OWASP để hiểu rõ hơn về tác động của chúng và các chiến lược phòng ngừa tương ứng.</a:t>
            </a:r>
          </a:p>
          <a:p>
            <a:r>
              <a:rPr lang="vi-VN" b="1" dirty="0"/>
              <a:t>10 lỗ hổng OWASP hàng đầu:</a:t>
            </a:r>
          </a:p>
          <a:p>
            <a:pPr>
              <a:buFont typeface="+mj-lt"/>
              <a:buAutoNum type="arabicPeriod"/>
            </a:pPr>
            <a:r>
              <a:rPr lang="vi-VN" b="1" dirty="0"/>
              <a:t>Kiểm soát truy cập bị hỏng (</a:t>
            </a:r>
            <a:r>
              <a:rPr lang="vi-VN" b="1" dirty="0" err="1"/>
              <a:t>Broken</a:t>
            </a:r>
            <a:r>
              <a:rPr lang="vi-VN" b="1" dirty="0"/>
              <a:t> Access </a:t>
            </a:r>
            <a:r>
              <a:rPr lang="vi-VN" b="1" dirty="0" err="1"/>
              <a:t>Control</a:t>
            </a:r>
            <a:r>
              <a:rPr lang="vi-VN" b="1" dirty="0"/>
              <a:t>)</a:t>
            </a:r>
            <a:endParaRPr lang="vi-VN" dirty="0"/>
          </a:p>
          <a:p>
            <a:pPr>
              <a:buFont typeface="+mj-lt"/>
              <a:buAutoNum type="arabicPeriod"/>
            </a:pPr>
            <a:r>
              <a:rPr lang="vi-VN" b="1" dirty="0"/>
              <a:t>Lỗi mã hóa (</a:t>
            </a:r>
            <a:r>
              <a:rPr lang="vi-VN" b="1" dirty="0" err="1"/>
              <a:t>Cryptographic</a:t>
            </a:r>
            <a:r>
              <a:rPr lang="vi-VN" b="1" dirty="0"/>
              <a:t> </a:t>
            </a:r>
            <a:r>
              <a:rPr lang="vi-VN" b="1" dirty="0" err="1"/>
              <a:t>Failures</a:t>
            </a:r>
            <a:r>
              <a:rPr lang="vi-VN" b="1" dirty="0"/>
              <a:t>)</a:t>
            </a:r>
            <a:endParaRPr lang="vi-VN" dirty="0"/>
          </a:p>
          <a:p>
            <a:pPr>
              <a:buFont typeface="+mj-lt"/>
              <a:buAutoNum type="arabicPeriod"/>
            </a:pPr>
            <a:r>
              <a:rPr lang="vi-VN" b="1" dirty="0"/>
              <a:t>Tiêm mã (</a:t>
            </a:r>
            <a:r>
              <a:rPr lang="vi-VN" b="1" dirty="0" err="1"/>
              <a:t>Injection</a:t>
            </a:r>
            <a:r>
              <a:rPr lang="vi-VN" b="1" dirty="0"/>
              <a:t>)</a:t>
            </a:r>
            <a:endParaRPr lang="vi-VN" dirty="0"/>
          </a:p>
          <a:p>
            <a:pPr>
              <a:buFont typeface="+mj-lt"/>
              <a:buAutoNum type="arabicPeriod"/>
            </a:pPr>
            <a:r>
              <a:rPr lang="vi-VN" b="1" dirty="0"/>
              <a:t>Thiết kế không an toàn (</a:t>
            </a:r>
            <a:r>
              <a:rPr lang="vi-VN" b="1" dirty="0" err="1"/>
              <a:t>Insecure</a:t>
            </a:r>
            <a:r>
              <a:rPr lang="vi-VN" b="1" dirty="0"/>
              <a:t> </a:t>
            </a:r>
            <a:r>
              <a:rPr lang="vi-VN" b="1" dirty="0" err="1"/>
              <a:t>Design</a:t>
            </a:r>
            <a:r>
              <a:rPr lang="vi-VN" b="1" dirty="0"/>
              <a:t>)</a:t>
            </a:r>
            <a:endParaRPr lang="vi-VN" dirty="0"/>
          </a:p>
          <a:p>
            <a:pPr>
              <a:buFont typeface="+mj-lt"/>
              <a:buAutoNum type="arabicPeriod"/>
            </a:pPr>
            <a:r>
              <a:rPr lang="vi-VN" b="1" dirty="0"/>
              <a:t>Cấu hình bảo mật sai (</a:t>
            </a:r>
            <a:r>
              <a:rPr lang="vi-VN" b="1" dirty="0" err="1"/>
              <a:t>Security</a:t>
            </a:r>
            <a:r>
              <a:rPr lang="vi-VN" b="1" dirty="0"/>
              <a:t> </a:t>
            </a:r>
            <a:r>
              <a:rPr lang="vi-VN" b="1" dirty="0" err="1"/>
              <a:t>Misconfiguration</a:t>
            </a:r>
            <a:r>
              <a:rPr lang="vi-VN" b="1" dirty="0"/>
              <a:t>)</a:t>
            </a:r>
            <a:endParaRPr lang="vi-VN" dirty="0"/>
          </a:p>
          <a:p>
            <a:pPr>
              <a:buFont typeface="+mj-lt"/>
              <a:buAutoNum type="arabicPeriod"/>
            </a:pPr>
            <a:r>
              <a:rPr lang="vi-VN" b="1" dirty="0"/>
              <a:t>Các thành phần dễ bị tổn thương và lỗi thời (</a:t>
            </a:r>
            <a:r>
              <a:rPr lang="vi-VN" b="1" dirty="0" err="1"/>
              <a:t>Vulnerable</a:t>
            </a:r>
            <a:r>
              <a:rPr lang="vi-VN" b="1" dirty="0"/>
              <a:t> </a:t>
            </a:r>
            <a:r>
              <a:rPr lang="vi-VN" b="1" dirty="0" err="1"/>
              <a:t>and</a:t>
            </a:r>
            <a:r>
              <a:rPr lang="vi-VN" b="1" dirty="0"/>
              <a:t> </a:t>
            </a:r>
            <a:r>
              <a:rPr lang="vi-VN" b="1" dirty="0" err="1"/>
              <a:t>Outdated</a:t>
            </a:r>
            <a:r>
              <a:rPr lang="vi-VN" b="1" dirty="0"/>
              <a:t> </a:t>
            </a:r>
            <a:r>
              <a:rPr lang="vi-VN" b="1" dirty="0" err="1"/>
              <a:t>Components</a:t>
            </a:r>
            <a:r>
              <a:rPr lang="vi-VN" b="1" dirty="0"/>
              <a:t>)</a:t>
            </a:r>
            <a:endParaRPr lang="vi-VN" dirty="0"/>
          </a:p>
          <a:p>
            <a:pPr>
              <a:buFont typeface="+mj-lt"/>
              <a:buAutoNum type="arabicPeriod"/>
            </a:pPr>
            <a:r>
              <a:rPr lang="vi-VN" b="1" dirty="0"/>
              <a:t>Lỗi xác định và xác thực (</a:t>
            </a:r>
            <a:r>
              <a:rPr lang="vi-VN" b="1" dirty="0" err="1"/>
              <a:t>Identification</a:t>
            </a:r>
            <a:r>
              <a:rPr lang="vi-VN" b="1" dirty="0"/>
              <a:t> </a:t>
            </a:r>
            <a:r>
              <a:rPr lang="vi-VN" b="1" dirty="0" err="1"/>
              <a:t>and</a:t>
            </a:r>
            <a:r>
              <a:rPr lang="vi-VN" b="1" dirty="0"/>
              <a:t> </a:t>
            </a:r>
            <a:r>
              <a:rPr lang="vi-VN" b="1" dirty="0" err="1"/>
              <a:t>Authentication</a:t>
            </a:r>
            <a:r>
              <a:rPr lang="vi-VN" b="1" dirty="0"/>
              <a:t> </a:t>
            </a:r>
            <a:r>
              <a:rPr lang="vi-VN" b="1" dirty="0" err="1"/>
              <a:t>Failures</a:t>
            </a:r>
            <a:r>
              <a:rPr lang="vi-VN" b="1" dirty="0"/>
              <a:t>)</a:t>
            </a:r>
            <a:endParaRPr lang="vi-VN" dirty="0"/>
          </a:p>
          <a:p>
            <a:pPr>
              <a:buFont typeface="+mj-lt"/>
              <a:buAutoNum type="arabicPeriod"/>
            </a:pPr>
            <a:r>
              <a:rPr lang="vi-VN" b="1" dirty="0"/>
              <a:t>Lỗi toàn vẹn phần mềm và dữ liệu (</a:t>
            </a:r>
            <a:r>
              <a:rPr lang="vi-VN" b="1" dirty="0" err="1"/>
              <a:t>Software</a:t>
            </a:r>
            <a:r>
              <a:rPr lang="vi-VN" b="1" dirty="0"/>
              <a:t> </a:t>
            </a:r>
            <a:r>
              <a:rPr lang="vi-VN" b="1" dirty="0" err="1"/>
              <a:t>and</a:t>
            </a:r>
            <a:r>
              <a:rPr lang="vi-VN" b="1" dirty="0"/>
              <a:t> </a:t>
            </a:r>
            <a:r>
              <a:rPr lang="vi-VN" b="1" dirty="0" err="1"/>
              <a:t>Data</a:t>
            </a:r>
            <a:r>
              <a:rPr lang="vi-VN" b="1" dirty="0"/>
              <a:t> </a:t>
            </a:r>
            <a:r>
              <a:rPr lang="vi-VN" b="1" dirty="0" err="1"/>
              <a:t>Integrity</a:t>
            </a:r>
            <a:r>
              <a:rPr lang="vi-VN" b="1" dirty="0"/>
              <a:t> </a:t>
            </a:r>
            <a:r>
              <a:rPr lang="vi-VN" b="1" dirty="0" err="1"/>
              <a:t>Failures</a:t>
            </a:r>
            <a:r>
              <a:rPr lang="vi-VN" b="1" dirty="0"/>
              <a:t>)</a:t>
            </a:r>
            <a:endParaRPr lang="vi-VN" dirty="0"/>
          </a:p>
          <a:p>
            <a:pPr>
              <a:buFont typeface="+mj-lt"/>
              <a:buAutoNum type="arabicPeriod"/>
            </a:pPr>
            <a:r>
              <a:rPr lang="vi-VN" b="1" dirty="0"/>
              <a:t>Ghi </a:t>
            </a:r>
            <a:r>
              <a:rPr lang="vi-VN" b="1" dirty="0" err="1"/>
              <a:t>log</a:t>
            </a:r>
            <a:r>
              <a:rPr lang="vi-VN" b="1" dirty="0"/>
              <a:t> và giám sát không đầy đủ (</a:t>
            </a:r>
            <a:r>
              <a:rPr lang="vi-VN" b="1" dirty="0" err="1"/>
              <a:t>Insufficient</a:t>
            </a:r>
            <a:r>
              <a:rPr lang="vi-VN" b="1" dirty="0"/>
              <a:t> </a:t>
            </a:r>
            <a:r>
              <a:rPr lang="vi-VN" b="1" dirty="0" err="1"/>
              <a:t>Logging</a:t>
            </a:r>
            <a:r>
              <a:rPr lang="vi-VN" b="1" dirty="0"/>
              <a:t> </a:t>
            </a:r>
            <a:r>
              <a:rPr lang="vi-VN" b="1" dirty="0" err="1"/>
              <a:t>and</a:t>
            </a:r>
            <a:r>
              <a:rPr lang="vi-VN" b="1" dirty="0"/>
              <a:t> </a:t>
            </a:r>
            <a:r>
              <a:rPr lang="vi-VN" b="1" dirty="0" err="1"/>
              <a:t>Monitoring</a:t>
            </a:r>
            <a:r>
              <a:rPr lang="vi-VN" b="1" dirty="0"/>
              <a:t>)</a:t>
            </a:r>
            <a:endParaRPr lang="vi-VN" dirty="0"/>
          </a:p>
          <a:p>
            <a:pPr>
              <a:buFont typeface="+mj-lt"/>
              <a:buAutoNum type="arabicPeriod"/>
            </a:pPr>
            <a:r>
              <a:rPr lang="vi-VN" b="1" dirty="0"/>
              <a:t>Giả mạo yêu cầu từ phía máy chủ (Server-</a:t>
            </a:r>
            <a:r>
              <a:rPr lang="vi-VN" b="1" dirty="0" err="1"/>
              <a:t>Side</a:t>
            </a:r>
            <a:r>
              <a:rPr lang="vi-VN" b="1" dirty="0"/>
              <a:t> </a:t>
            </a:r>
            <a:r>
              <a:rPr lang="vi-VN" b="1" dirty="0" err="1"/>
              <a:t>Request</a:t>
            </a:r>
            <a:r>
              <a:rPr lang="vi-VN" b="1" dirty="0"/>
              <a:t> </a:t>
            </a:r>
            <a:r>
              <a:rPr lang="vi-VN" b="1" dirty="0" err="1"/>
              <a:t>Forgery</a:t>
            </a:r>
            <a:r>
              <a:rPr lang="vi-VN" b="1" dirty="0"/>
              <a:t> - SSRF)</a:t>
            </a:r>
            <a:endParaRPr lang="vi-VN" dirty="0"/>
          </a:p>
          <a:p>
            <a:endParaRPr lang="en-US" dirty="0"/>
          </a:p>
        </p:txBody>
      </p:sp>
    </p:spTree>
    <p:extLst>
      <p:ext uri="{BB962C8B-B14F-4D97-AF65-F5344CB8AC3E}">
        <p14:creationId xmlns:p14="http://schemas.microsoft.com/office/powerpoint/2010/main" val="218334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385292"/>
            <a:ext cx="7415927" cy="3193971"/>
          </a:xfrm>
          <a:prstGeom prst="rect">
            <a:avLst/>
          </a:prstGeom>
          <a:noFill/>
          <a:ln/>
        </p:spPr>
        <p:txBody>
          <a:bodyPr wrap="square" lIns="0" tIns="0" rIns="0" bIns="0" rtlCol="0" anchor="t"/>
          <a:lstStyle/>
          <a:p>
            <a:pPr marL="0" indent="0">
              <a:lnSpc>
                <a:spcPts val="8350"/>
              </a:lnSpc>
              <a:buNone/>
            </a:pPr>
            <a:r>
              <a:rPr lang="en-US" sz="6700" dirty="0">
                <a:solidFill>
                  <a:srgbClr val="484237"/>
                </a:solidFill>
                <a:latin typeface="Gelasio Semi Bold" pitchFamily="34" charset="0"/>
                <a:ea typeface="Gelasio Semi Bold" pitchFamily="34" charset="-122"/>
                <a:cs typeface="Gelasio Semi Bold" pitchFamily="34" charset="-120"/>
              </a:rPr>
              <a:t>An Ninh Mạng và Bảo Mật Thông Tin</a:t>
            </a:r>
            <a:endParaRPr lang="en-US" sz="6700" dirty="0"/>
          </a:p>
        </p:txBody>
      </p:sp>
      <p:sp>
        <p:nvSpPr>
          <p:cNvPr id="4" name="Text 1"/>
          <p:cNvSpPr/>
          <p:nvPr/>
        </p:nvSpPr>
        <p:spPr>
          <a:xfrm>
            <a:off x="6350437" y="4949547"/>
            <a:ext cx="7415927" cy="1185148"/>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Trong thời đại số, an ninh mạng đóng vai trò quan trọng. Buổi học này sẽ giúp bạn hiểu về các mối đe dọa và biện pháp bảo vệ thông tin.</a:t>
            </a:r>
            <a:endParaRPr lang="en-US" sz="1900" dirty="0"/>
          </a:p>
        </p:txBody>
      </p:sp>
      <p:sp>
        <p:nvSpPr>
          <p:cNvPr id="5" name="Shape 2"/>
          <p:cNvSpPr/>
          <p:nvPr/>
        </p:nvSpPr>
        <p:spPr>
          <a:xfrm>
            <a:off x="6350437" y="6430804"/>
            <a:ext cx="394930" cy="394930"/>
          </a:xfrm>
          <a:prstGeom prst="roundRect">
            <a:avLst>
              <a:gd name="adj" fmla="val 23151155"/>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358057" y="6438424"/>
            <a:ext cx="379690" cy="379690"/>
          </a:xfrm>
          <a:prstGeom prst="rect">
            <a:avLst/>
          </a:prstGeom>
        </p:spPr>
      </p:pic>
      <p:sp>
        <p:nvSpPr>
          <p:cNvPr id="7" name="Text 3"/>
          <p:cNvSpPr/>
          <p:nvPr/>
        </p:nvSpPr>
        <p:spPr>
          <a:xfrm>
            <a:off x="6868716" y="6412349"/>
            <a:ext cx="4656296" cy="431959"/>
          </a:xfrm>
          <a:prstGeom prst="rect">
            <a:avLst/>
          </a:prstGeom>
          <a:noFill/>
          <a:ln/>
        </p:spPr>
        <p:txBody>
          <a:bodyPr wrap="none" lIns="0" tIns="0" rIns="0" bIns="0" rtlCol="0" anchor="t"/>
          <a:lstStyle/>
          <a:p>
            <a:pPr marL="0" indent="0" algn="l">
              <a:lnSpc>
                <a:spcPts val="3400"/>
              </a:lnSpc>
              <a:buNone/>
            </a:pPr>
            <a:r>
              <a:rPr lang="en-US" sz="2400" b="1" dirty="0">
                <a:solidFill>
                  <a:srgbClr val="746558"/>
                </a:solidFill>
                <a:latin typeface="Gelasio Bold" pitchFamily="34" charset="0"/>
                <a:ea typeface="Gelasio Bold" pitchFamily="34" charset="-122"/>
                <a:cs typeface="Gelasio Bold" pitchFamily="34" charset="-120"/>
              </a:rPr>
              <a:t>by Trần Sơn Hải - Khoa CNTT</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9DCEB-1A21-1E90-B036-4B0600BC577C}"/>
              </a:ext>
            </a:extLst>
          </p:cNvPr>
          <p:cNvPicPr>
            <a:picLocks noChangeAspect="1"/>
          </p:cNvPicPr>
          <p:nvPr/>
        </p:nvPicPr>
        <p:blipFill>
          <a:blip r:embed="rId3"/>
          <a:stretch>
            <a:fillRect/>
          </a:stretch>
        </p:blipFill>
        <p:spPr>
          <a:xfrm>
            <a:off x="896969" y="165388"/>
            <a:ext cx="12486521" cy="8064212"/>
          </a:xfrm>
          <a:prstGeom prst="rect">
            <a:avLst/>
          </a:prstGeom>
        </p:spPr>
      </p:pic>
    </p:spTree>
    <p:extLst>
      <p:ext uri="{BB962C8B-B14F-4D97-AF65-F5344CB8AC3E}">
        <p14:creationId xmlns:p14="http://schemas.microsoft.com/office/powerpoint/2010/main" val="123484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743"/>
          </a:xfrm>
          <a:prstGeom prst="rect">
            <a:avLst/>
          </a:prstGeom>
        </p:spPr>
      </p:pic>
      <p:sp>
        <p:nvSpPr>
          <p:cNvPr id="3" name="Text 0"/>
          <p:cNvSpPr/>
          <p:nvPr/>
        </p:nvSpPr>
        <p:spPr>
          <a:xfrm>
            <a:off x="598051" y="469940"/>
            <a:ext cx="6560582" cy="533995"/>
          </a:xfrm>
          <a:prstGeom prst="rect">
            <a:avLst/>
          </a:prstGeom>
          <a:noFill/>
          <a:ln/>
        </p:spPr>
        <p:txBody>
          <a:bodyPr wrap="none" lIns="0" tIns="0" rIns="0" bIns="0" rtlCol="0" anchor="t"/>
          <a:lstStyle/>
          <a:p>
            <a:pPr marL="0" indent="0">
              <a:lnSpc>
                <a:spcPts val="4200"/>
              </a:lnSpc>
              <a:buNone/>
            </a:pPr>
            <a:r>
              <a:rPr lang="en-US" sz="3350" dirty="0">
                <a:solidFill>
                  <a:srgbClr val="484237"/>
                </a:solidFill>
                <a:latin typeface="Gelasio Semi Bold" pitchFamily="34" charset="0"/>
                <a:ea typeface="Gelasio Semi Bold" pitchFamily="34" charset="-122"/>
                <a:cs typeface="Gelasio Semi Bold" pitchFamily="34" charset="-120"/>
              </a:rPr>
              <a:t>Nghiên Cứu Vụ Tấn Công Mạng</a:t>
            </a:r>
            <a:endParaRPr lang="en-US" sz="3350" dirty="0"/>
          </a:p>
        </p:txBody>
      </p:sp>
      <p:pic>
        <p:nvPicPr>
          <p:cNvPr id="4" name="Image 1" descr="preencoded.png"/>
          <p:cNvPicPr>
            <a:picLocks noChangeAspect="1"/>
          </p:cNvPicPr>
          <p:nvPr/>
        </p:nvPicPr>
        <p:blipFill>
          <a:blip r:embed="rId4"/>
          <a:stretch>
            <a:fillRect/>
          </a:stretch>
        </p:blipFill>
        <p:spPr>
          <a:xfrm>
            <a:off x="598051" y="1260277"/>
            <a:ext cx="427196" cy="427196"/>
          </a:xfrm>
          <a:prstGeom prst="rect">
            <a:avLst/>
          </a:prstGeom>
        </p:spPr>
      </p:pic>
      <p:sp>
        <p:nvSpPr>
          <p:cNvPr id="5" name="Text 1"/>
          <p:cNvSpPr/>
          <p:nvPr/>
        </p:nvSpPr>
        <p:spPr>
          <a:xfrm>
            <a:off x="598051" y="1858328"/>
            <a:ext cx="2136100" cy="266938"/>
          </a:xfrm>
          <a:prstGeom prst="rect">
            <a:avLst/>
          </a:prstGeom>
          <a:noFill/>
          <a:ln/>
        </p:spPr>
        <p:txBody>
          <a:bodyPr wrap="none" lIns="0" tIns="0" rIns="0" bIns="0" rtlCol="0" anchor="t"/>
          <a:lstStyle/>
          <a:p>
            <a:pPr marL="0" indent="0" algn="l">
              <a:lnSpc>
                <a:spcPts val="2100"/>
              </a:lnSpc>
              <a:buNone/>
            </a:pPr>
            <a:r>
              <a:rPr lang="en-US" sz="1650" dirty="0">
                <a:solidFill>
                  <a:srgbClr val="746558"/>
                </a:solidFill>
                <a:latin typeface="Gelasio Semi Bold" pitchFamily="34" charset="0"/>
                <a:ea typeface="Gelasio Semi Bold" pitchFamily="34" charset="-122"/>
                <a:cs typeface="Gelasio Semi Bold" pitchFamily="34" charset="-120"/>
              </a:rPr>
              <a:t>Tìm Kiếm</a:t>
            </a:r>
            <a:endParaRPr lang="en-US" sz="1650" dirty="0"/>
          </a:p>
        </p:txBody>
      </p:sp>
      <p:sp>
        <p:nvSpPr>
          <p:cNvPr id="6" name="Text 2"/>
          <p:cNvSpPr/>
          <p:nvPr/>
        </p:nvSpPr>
        <p:spPr>
          <a:xfrm>
            <a:off x="598051" y="2227778"/>
            <a:ext cx="7947898" cy="273368"/>
          </a:xfrm>
          <a:prstGeom prst="rect">
            <a:avLst/>
          </a:prstGeom>
          <a:noFill/>
          <a:ln/>
        </p:spPr>
        <p:txBody>
          <a:bodyPr wrap="none" lIns="0" tIns="0" rIns="0" bIns="0" rtlCol="0" anchor="t"/>
          <a:lstStyle/>
          <a:p>
            <a:pPr marL="0" indent="0" algn="l">
              <a:lnSpc>
                <a:spcPts val="2150"/>
              </a:lnSpc>
              <a:buNone/>
            </a:pPr>
            <a:r>
              <a:rPr lang="en-US" sz="1300" dirty="0">
                <a:solidFill>
                  <a:srgbClr val="746558"/>
                </a:solidFill>
                <a:latin typeface="Gelasio" pitchFamily="34" charset="0"/>
                <a:ea typeface="Gelasio" pitchFamily="34" charset="-122"/>
                <a:cs typeface="Gelasio" pitchFamily="34" charset="-120"/>
              </a:rPr>
              <a:t>Nghiên cứu các vụ tấn công mạng nổi tiếng trên các nguồn tin cậy.</a:t>
            </a:r>
            <a:endParaRPr lang="en-US" sz="1300" dirty="0"/>
          </a:p>
        </p:txBody>
      </p:sp>
      <p:pic>
        <p:nvPicPr>
          <p:cNvPr id="7" name="Image 2" descr="preencoded.png"/>
          <p:cNvPicPr>
            <a:picLocks noChangeAspect="1"/>
          </p:cNvPicPr>
          <p:nvPr/>
        </p:nvPicPr>
        <p:blipFill>
          <a:blip r:embed="rId5"/>
          <a:stretch>
            <a:fillRect/>
          </a:stretch>
        </p:blipFill>
        <p:spPr>
          <a:xfrm>
            <a:off x="598051" y="3013829"/>
            <a:ext cx="427196" cy="427196"/>
          </a:xfrm>
          <a:prstGeom prst="rect">
            <a:avLst/>
          </a:prstGeom>
        </p:spPr>
      </p:pic>
      <p:sp>
        <p:nvSpPr>
          <p:cNvPr id="8" name="Text 3"/>
          <p:cNvSpPr/>
          <p:nvPr/>
        </p:nvSpPr>
        <p:spPr>
          <a:xfrm>
            <a:off x="598051" y="3611880"/>
            <a:ext cx="2136100" cy="266938"/>
          </a:xfrm>
          <a:prstGeom prst="rect">
            <a:avLst/>
          </a:prstGeom>
          <a:noFill/>
          <a:ln/>
        </p:spPr>
        <p:txBody>
          <a:bodyPr wrap="none" lIns="0" tIns="0" rIns="0" bIns="0" rtlCol="0" anchor="t"/>
          <a:lstStyle/>
          <a:p>
            <a:pPr marL="0" indent="0" algn="l">
              <a:lnSpc>
                <a:spcPts val="2100"/>
              </a:lnSpc>
              <a:buNone/>
            </a:pPr>
            <a:r>
              <a:rPr lang="en-US" sz="1650" dirty="0">
                <a:solidFill>
                  <a:srgbClr val="746558"/>
                </a:solidFill>
                <a:latin typeface="Gelasio Semi Bold" pitchFamily="34" charset="0"/>
                <a:ea typeface="Gelasio Semi Bold" pitchFamily="34" charset="-122"/>
                <a:cs typeface="Gelasio Semi Bold" pitchFamily="34" charset="-120"/>
              </a:rPr>
              <a:t>Phân Tích</a:t>
            </a:r>
            <a:endParaRPr lang="en-US" sz="1650" dirty="0"/>
          </a:p>
        </p:txBody>
      </p:sp>
      <p:sp>
        <p:nvSpPr>
          <p:cNvPr id="9" name="Text 4"/>
          <p:cNvSpPr/>
          <p:nvPr/>
        </p:nvSpPr>
        <p:spPr>
          <a:xfrm>
            <a:off x="598051" y="3981331"/>
            <a:ext cx="7947898" cy="273368"/>
          </a:xfrm>
          <a:prstGeom prst="rect">
            <a:avLst/>
          </a:prstGeom>
          <a:noFill/>
          <a:ln/>
        </p:spPr>
        <p:txBody>
          <a:bodyPr wrap="none" lIns="0" tIns="0" rIns="0" bIns="0" rtlCol="0" anchor="t"/>
          <a:lstStyle/>
          <a:p>
            <a:pPr marL="0" indent="0" algn="l">
              <a:lnSpc>
                <a:spcPts val="2150"/>
              </a:lnSpc>
              <a:buNone/>
            </a:pPr>
            <a:r>
              <a:rPr lang="en-US" sz="1300" dirty="0">
                <a:solidFill>
                  <a:srgbClr val="746558"/>
                </a:solidFill>
                <a:latin typeface="Gelasio" pitchFamily="34" charset="0"/>
                <a:ea typeface="Gelasio" pitchFamily="34" charset="-122"/>
                <a:cs typeface="Gelasio" pitchFamily="34" charset="-120"/>
              </a:rPr>
              <a:t>Xác định phương thức tấn công, tác động và biện pháp khắc phục.</a:t>
            </a:r>
            <a:endParaRPr lang="en-US" sz="1300" dirty="0"/>
          </a:p>
        </p:txBody>
      </p:sp>
      <p:pic>
        <p:nvPicPr>
          <p:cNvPr id="10" name="Image 3" descr="preencoded.png"/>
          <p:cNvPicPr>
            <a:picLocks noChangeAspect="1"/>
          </p:cNvPicPr>
          <p:nvPr/>
        </p:nvPicPr>
        <p:blipFill>
          <a:blip r:embed="rId6"/>
          <a:stretch>
            <a:fillRect/>
          </a:stretch>
        </p:blipFill>
        <p:spPr>
          <a:xfrm>
            <a:off x="598051" y="4767382"/>
            <a:ext cx="427196" cy="427196"/>
          </a:xfrm>
          <a:prstGeom prst="rect">
            <a:avLst/>
          </a:prstGeom>
        </p:spPr>
      </p:pic>
      <p:sp>
        <p:nvSpPr>
          <p:cNvPr id="11" name="Text 5"/>
          <p:cNvSpPr/>
          <p:nvPr/>
        </p:nvSpPr>
        <p:spPr>
          <a:xfrm>
            <a:off x="598051" y="5365432"/>
            <a:ext cx="2136100" cy="266938"/>
          </a:xfrm>
          <a:prstGeom prst="rect">
            <a:avLst/>
          </a:prstGeom>
          <a:noFill/>
          <a:ln/>
        </p:spPr>
        <p:txBody>
          <a:bodyPr wrap="none" lIns="0" tIns="0" rIns="0" bIns="0" rtlCol="0" anchor="t"/>
          <a:lstStyle/>
          <a:p>
            <a:pPr marL="0" indent="0" algn="l">
              <a:lnSpc>
                <a:spcPts val="2100"/>
              </a:lnSpc>
              <a:buNone/>
            </a:pPr>
            <a:r>
              <a:rPr lang="en-US" sz="1650" dirty="0">
                <a:solidFill>
                  <a:srgbClr val="746558"/>
                </a:solidFill>
                <a:latin typeface="Gelasio Semi Bold" pitchFamily="34" charset="0"/>
                <a:ea typeface="Gelasio Semi Bold" pitchFamily="34" charset="-122"/>
                <a:cs typeface="Gelasio Semi Bold" pitchFamily="34" charset="-120"/>
              </a:rPr>
              <a:t>Viết Báo Cáo</a:t>
            </a:r>
            <a:endParaRPr lang="en-US" sz="1650" dirty="0"/>
          </a:p>
        </p:txBody>
      </p:sp>
      <p:sp>
        <p:nvSpPr>
          <p:cNvPr id="12" name="Text 6"/>
          <p:cNvSpPr/>
          <p:nvPr/>
        </p:nvSpPr>
        <p:spPr>
          <a:xfrm>
            <a:off x="598051" y="5734883"/>
            <a:ext cx="7947898" cy="273368"/>
          </a:xfrm>
          <a:prstGeom prst="rect">
            <a:avLst/>
          </a:prstGeom>
          <a:noFill/>
          <a:ln/>
        </p:spPr>
        <p:txBody>
          <a:bodyPr wrap="none" lIns="0" tIns="0" rIns="0" bIns="0" rtlCol="0" anchor="t"/>
          <a:lstStyle/>
          <a:p>
            <a:pPr marL="0" indent="0" algn="l">
              <a:lnSpc>
                <a:spcPts val="2150"/>
              </a:lnSpc>
              <a:buNone/>
            </a:pPr>
            <a:r>
              <a:rPr lang="en-US" sz="1300" dirty="0">
                <a:solidFill>
                  <a:srgbClr val="746558"/>
                </a:solidFill>
                <a:latin typeface="Gelasio" pitchFamily="34" charset="0"/>
                <a:ea typeface="Gelasio" pitchFamily="34" charset="-122"/>
                <a:cs typeface="Gelasio" pitchFamily="34" charset="-120"/>
              </a:rPr>
              <a:t>Tổng hợp thông tin và viết báo cáo ngắn gọn 200 từ.</a:t>
            </a:r>
            <a:endParaRPr lang="en-US" sz="1300" dirty="0"/>
          </a:p>
        </p:txBody>
      </p:sp>
      <p:pic>
        <p:nvPicPr>
          <p:cNvPr id="13" name="Image 4" descr="preencoded.png"/>
          <p:cNvPicPr>
            <a:picLocks noChangeAspect="1"/>
          </p:cNvPicPr>
          <p:nvPr/>
        </p:nvPicPr>
        <p:blipFill>
          <a:blip r:embed="rId7"/>
          <a:stretch>
            <a:fillRect/>
          </a:stretch>
        </p:blipFill>
        <p:spPr>
          <a:xfrm>
            <a:off x="598051" y="6520934"/>
            <a:ext cx="427196" cy="427196"/>
          </a:xfrm>
          <a:prstGeom prst="rect">
            <a:avLst/>
          </a:prstGeom>
        </p:spPr>
      </p:pic>
      <p:sp>
        <p:nvSpPr>
          <p:cNvPr id="14" name="Text 7"/>
          <p:cNvSpPr/>
          <p:nvPr/>
        </p:nvSpPr>
        <p:spPr>
          <a:xfrm>
            <a:off x="598051" y="7118985"/>
            <a:ext cx="2136100" cy="266938"/>
          </a:xfrm>
          <a:prstGeom prst="rect">
            <a:avLst/>
          </a:prstGeom>
          <a:noFill/>
          <a:ln/>
        </p:spPr>
        <p:txBody>
          <a:bodyPr wrap="none" lIns="0" tIns="0" rIns="0" bIns="0" rtlCol="0" anchor="t"/>
          <a:lstStyle/>
          <a:p>
            <a:pPr marL="0" indent="0" algn="l">
              <a:lnSpc>
                <a:spcPts val="2100"/>
              </a:lnSpc>
              <a:buNone/>
            </a:pPr>
            <a:r>
              <a:rPr lang="en-US" sz="1650" dirty="0">
                <a:solidFill>
                  <a:srgbClr val="746558"/>
                </a:solidFill>
                <a:latin typeface="Gelasio Semi Bold" pitchFamily="34" charset="0"/>
                <a:ea typeface="Gelasio Semi Bold" pitchFamily="34" charset="-122"/>
                <a:cs typeface="Gelasio Semi Bold" pitchFamily="34" charset="-120"/>
              </a:rPr>
              <a:t>Rút Kinh Nghiệm</a:t>
            </a:r>
            <a:endParaRPr lang="en-US" sz="1650" dirty="0"/>
          </a:p>
        </p:txBody>
      </p:sp>
      <p:sp>
        <p:nvSpPr>
          <p:cNvPr id="15" name="Text 8"/>
          <p:cNvSpPr/>
          <p:nvPr/>
        </p:nvSpPr>
        <p:spPr>
          <a:xfrm>
            <a:off x="598051" y="7488436"/>
            <a:ext cx="7947898" cy="273368"/>
          </a:xfrm>
          <a:prstGeom prst="rect">
            <a:avLst/>
          </a:prstGeom>
          <a:noFill/>
          <a:ln/>
        </p:spPr>
        <p:txBody>
          <a:bodyPr wrap="none" lIns="0" tIns="0" rIns="0" bIns="0" rtlCol="0" anchor="t"/>
          <a:lstStyle/>
          <a:p>
            <a:pPr marL="0" indent="0" algn="l">
              <a:lnSpc>
                <a:spcPts val="2150"/>
              </a:lnSpc>
              <a:buNone/>
            </a:pPr>
            <a:r>
              <a:rPr lang="en-US" sz="1300" dirty="0">
                <a:solidFill>
                  <a:srgbClr val="746558"/>
                </a:solidFill>
                <a:latin typeface="Gelasio" pitchFamily="34" charset="0"/>
                <a:ea typeface="Gelasio" pitchFamily="34" charset="-122"/>
                <a:cs typeface="Gelasio" pitchFamily="34" charset="-120"/>
              </a:rPr>
              <a:t>Đúc kết bài học và cách phòng tránh cho bản thân.</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137285"/>
            <a:ext cx="7415927" cy="1543050"/>
          </a:xfrm>
          <a:prstGeom prst="rect">
            <a:avLst/>
          </a:prstGeom>
          <a:noFill/>
          <a:ln/>
        </p:spPr>
        <p:txBody>
          <a:bodyPr wrap="square" lIns="0" tIns="0" rIns="0" bIns="0" rtlCol="0" anchor="t"/>
          <a:lstStyle/>
          <a:p>
            <a:pPr marL="0" indent="0">
              <a:lnSpc>
                <a:spcPts val="6050"/>
              </a:lnSpc>
              <a:buNone/>
            </a:pPr>
            <a:r>
              <a:rPr lang="en-US" sz="4850" dirty="0">
                <a:solidFill>
                  <a:srgbClr val="484237"/>
                </a:solidFill>
                <a:latin typeface="Gelasio Semi Bold" pitchFamily="34" charset="0"/>
                <a:ea typeface="Gelasio Semi Bold" pitchFamily="34" charset="-122"/>
                <a:cs typeface="Gelasio Semi Bold" pitchFamily="34" charset="-120"/>
              </a:rPr>
              <a:t>Thực Hành Kiểm Tra An Ninh Mạng</a:t>
            </a:r>
            <a:endParaRPr lang="en-US" sz="4850" dirty="0"/>
          </a:p>
        </p:txBody>
      </p:sp>
      <p:sp>
        <p:nvSpPr>
          <p:cNvPr id="4" name="Shape 1"/>
          <p:cNvSpPr/>
          <p:nvPr/>
        </p:nvSpPr>
        <p:spPr>
          <a:xfrm>
            <a:off x="864037" y="3050619"/>
            <a:ext cx="7415927" cy="4041696"/>
          </a:xfrm>
          <a:prstGeom prst="roundRect">
            <a:avLst>
              <a:gd name="adj" fmla="val 916"/>
            </a:avLst>
          </a:prstGeom>
          <a:noFill/>
          <a:ln w="15240">
            <a:solidFill>
              <a:srgbClr val="000000">
                <a:alpha val="8000"/>
              </a:srgbClr>
            </a:solidFill>
            <a:prstDash val="solid"/>
          </a:ln>
        </p:spPr>
        <p:txBody>
          <a:bodyPr/>
          <a:lstStyle/>
          <a:p>
            <a:endParaRPr lang="en-US"/>
          </a:p>
        </p:txBody>
      </p:sp>
      <p:sp>
        <p:nvSpPr>
          <p:cNvPr id="5" name="Shape 2"/>
          <p:cNvSpPr/>
          <p:nvPr/>
        </p:nvSpPr>
        <p:spPr>
          <a:xfrm>
            <a:off x="879277" y="3065859"/>
            <a:ext cx="7385447" cy="706517"/>
          </a:xfrm>
          <a:prstGeom prst="rect">
            <a:avLst/>
          </a:prstGeom>
          <a:solidFill>
            <a:srgbClr val="FFFFFF">
              <a:alpha val="4000"/>
            </a:srgbClr>
          </a:solidFill>
          <a:ln/>
        </p:spPr>
        <p:txBody>
          <a:bodyPr/>
          <a:lstStyle/>
          <a:p>
            <a:endParaRPr lang="en-US"/>
          </a:p>
        </p:txBody>
      </p:sp>
      <p:sp>
        <p:nvSpPr>
          <p:cNvPr id="6" name="Text 3"/>
          <p:cNvSpPr/>
          <p:nvPr/>
        </p:nvSpPr>
        <p:spPr>
          <a:xfrm>
            <a:off x="1126093" y="3221593"/>
            <a:ext cx="3195280" cy="395049"/>
          </a:xfrm>
          <a:prstGeom prst="rect">
            <a:avLst/>
          </a:prstGeom>
          <a:noFill/>
          <a:ln/>
        </p:spPr>
        <p:txBody>
          <a:bodyPr wrap="non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Mục Tiêu</a:t>
            </a:r>
            <a:endParaRPr lang="en-US" sz="1900" dirty="0"/>
          </a:p>
        </p:txBody>
      </p:sp>
      <p:sp>
        <p:nvSpPr>
          <p:cNvPr id="7" name="Text 4"/>
          <p:cNvSpPr/>
          <p:nvPr/>
        </p:nvSpPr>
        <p:spPr>
          <a:xfrm>
            <a:off x="4822627" y="3221593"/>
            <a:ext cx="3195280" cy="395049"/>
          </a:xfrm>
          <a:prstGeom prst="rect">
            <a:avLst/>
          </a:prstGeom>
          <a:noFill/>
          <a:ln/>
        </p:spPr>
        <p:txBody>
          <a:bodyPr wrap="non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Nội Dung</a:t>
            </a:r>
            <a:endParaRPr lang="en-US" sz="1900" dirty="0"/>
          </a:p>
        </p:txBody>
      </p:sp>
      <p:sp>
        <p:nvSpPr>
          <p:cNvPr id="8" name="Shape 5"/>
          <p:cNvSpPr/>
          <p:nvPr/>
        </p:nvSpPr>
        <p:spPr>
          <a:xfrm>
            <a:off x="879277" y="3772376"/>
            <a:ext cx="7385447" cy="1101566"/>
          </a:xfrm>
          <a:prstGeom prst="rect">
            <a:avLst/>
          </a:prstGeom>
          <a:solidFill>
            <a:srgbClr val="000000">
              <a:alpha val="4000"/>
            </a:srgbClr>
          </a:solidFill>
          <a:ln/>
        </p:spPr>
        <p:txBody>
          <a:bodyPr/>
          <a:lstStyle/>
          <a:p>
            <a:endParaRPr lang="en-US"/>
          </a:p>
        </p:txBody>
      </p:sp>
      <p:sp>
        <p:nvSpPr>
          <p:cNvPr id="9" name="Text 6"/>
          <p:cNvSpPr/>
          <p:nvPr/>
        </p:nvSpPr>
        <p:spPr>
          <a:xfrm>
            <a:off x="1126093" y="3928110"/>
            <a:ext cx="3195280" cy="395049"/>
          </a:xfrm>
          <a:prstGeom prst="rect">
            <a:avLst/>
          </a:prstGeom>
          <a:noFill/>
          <a:ln/>
        </p:spPr>
        <p:txBody>
          <a:bodyPr wrap="non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Kiến Thức</a:t>
            </a:r>
            <a:endParaRPr lang="en-US" sz="1900" dirty="0"/>
          </a:p>
        </p:txBody>
      </p:sp>
      <p:sp>
        <p:nvSpPr>
          <p:cNvPr id="10" name="Text 7"/>
          <p:cNvSpPr/>
          <p:nvPr/>
        </p:nvSpPr>
        <p:spPr>
          <a:xfrm>
            <a:off x="4822627" y="3928110"/>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Câu hỏi về các mối đe dọa và biện pháp bảo mật</a:t>
            </a:r>
            <a:endParaRPr lang="en-US" sz="1900" dirty="0"/>
          </a:p>
        </p:txBody>
      </p:sp>
      <p:sp>
        <p:nvSpPr>
          <p:cNvPr id="11" name="Shape 8"/>
          <p:cNvSpPr/>
          <p:nvPr/>
        </p:nvSpPr>
        <p:spPr>
          <a:xfrm>
            <a:off x="879277" y="4873943"/>
            <a:ext cx="7385447" cy="1101566"/>
          </a:xfrm>
          <a:prstGeom prst="rect">
            <a:avLst/>
          </a:prstGeom>
          <a:solidFill>
            <a:srgbClr val="FFFFFF">
              <a:alpha val="4000"/>
            </a:srgbClr>
          </a:solidFill>
          <a:ln/>
        </p:spPr>
        <p:txBody>
          <a:bodyPr/>
          <a:lstStyle/>
          <a:p>
            <a:endParaRPr lang="en-US"/>
          </a:p>
        </p:txBody>
      </p:sp>
      <p:sp>
        <p:nvSpPr>
          <p:cNvPr id="12" name="Text 9"/>
          <p:cNvSpPr/>
          <p:nvPr/>
        </p:nvSpPr>
        <p:spPr>
          <a:xfrm>
            <a:off x="1126093" y="5029676"/>
            <a:ext cx="3195280" cy="395049"/>
          </a:xfrm>
          <a:prstGeom prst="rect">
            <a:avLst/>
          </a:prstGeom>
          <a:noFill/>
          <a:ln/>
        </p:spPr>
        <p:txBody>
          <a:bodyPr wrap="non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Kỹ Năng</a:t>
            </a:r>
            <a:endParaRPr lang="en-US" sz="1900" dirty="0"/>
          </a:p>
        </p:txBody>
      </p:sp>
      <p:sp>
        <p:nvSpPr>
          <p:cNvPr id="13" name="Text 10"/>
          <p:cNvSpPr/>
          <p:nvPr/>
        </p:nvSpPr>
        <p:spPr>
          <a:xfrm>
            <a:off x="4822627" y="5029676"/>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Nhận diện email lừa đảo và trang web giả mạo</a:t>
            </a:r>
            <a:endParaRPr lang="en-US" sz="1900" dirty="0"/>
          </a:p>
        </p:txBody>
      </p:sp>
      <p:sp>
        <p:nvSpPr>
          <p:cNvPr id="14" name="Shape 11"/>
          <p:cNvSpPr/>
          <p:nvPr/>
        </p:nvSpPr>
        <p:spPr>
          <a:xfrm>
            <a:off x="879277" y="5975509"/>
            <a:ext cx="7385447" cy="1101566"/>
          </a:xfrm>
          <a:prstGeom prst="rect">
            <a:avLst/>
          </a:prstGeom>
          <a:solidFill>
            <a:srgbClr val="000000">
              <a:alpha val="4000"/>
            </a:srgbClr>
          </a:solidFill>
          <a:ln/>
        </p:spPr>
        <p:txBody>
          <a:bodyPr/>
          <a:lstStyle/>
          <a:p>
            <a:endParaRPr lang="en-US"/>
          </a:p>
        </p:txBody>
      </p:sp>
      <p:sp>
        <p:nvSpPr>
          <p:cNvPr id="15" name="Text 12"/>
          <p:cNvSpPr/>
          <p:nvPr/>
        </p:nvSpPr>
        <p:spPr>
          <a:xfrm>
            <a:off x="1126093" y="6131242"/>
            <a:ext cx="3195280" cy="395049"/>
          </a:xfrm>
          <a:prstGeom prst="rect">
            <a:avLst/>
          </a:prstGeom>
          <a:noFill/>
          <a:ln/>
        </p:spPr>
        <p:txBody>
          <a:bodyPr wrap="non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Ứng Dụng</a:t>
            </a:r>
            <a:endParaRPr lang="en-US" sz="1900" dirty="0"/>
          </a:p>
        </p:txBody>
      </p:sp>
      <p:sp>
        <p:nvSpPr>
          <p:cNvPr id="16" name="Text 13"/>
          <p:cNvSpPr/>
          <p:nvPr/>
        </p:nvSpPr>
        <p:spPr>
          <a:xfrm>
            <a:off x="4822627" y="6131242"/>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Thiết lập cài đặt bảo mật cơ bản trên thiết bị</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2124" y="824508"/>
            <a:ext cx="7239119" cy="716280"/>
          </a:xfrm>
          <a:prstGeom prst="rect">
            <a:avLst/>
          </a:prstGeom>
          <a:noFill/>
          <a:ln/>
        </p:spPr>
        <p:txBody>
          <a:bodyPr wrap="none" lIns="0" tIns="0" rIns="0" bIns="0" rtlCol="0" anchor="t"/>
          <a:lstStyle/>
          <a:p>
            <a:pPr marL="0" indent="0">
              <a:lnSpc>
                <a:spcPts val="5600"/>
              </a:lnSpc>
              <a:buNone/>
            </a:pPr>
            <a:r>
              <a:rPr lang="en-US" sz="4500" dirty="0">
                <a:solidFill>
                  <a:srgbClr val="484237"/>
                </a:solidFill>
                <a:latin typeface="Gelasio Semi Bold" pitchFamily="34" charset="0"/>
                <a:ea typeface="Gelasio Semi Bold" pitchFamily="34" charset="-122"/>
                <a:cs typeface="Gelasio Semi Bold" pitchFamily="34" charset="-120"/>
              </a:rPr>
              <a:t>Khái Niệm An Ninh Mạng</a:t>
            </a:r>
            <a:endParaRPr lang="en-US" sz="4500" dirty="0"/>
          </a:p>
        </p:txBody>
      </p:sp>
      <p:sp>
        <p:nvSpPr>
          <p:cNvPr id="4" name="Shape 1"/>
          <p:cNvSpPr/>
          <p:nvPr/>
        </p:nvSpPr>
        <p:spPr>
          <a:xfrm>
            <a:off x="802124" y="1884521"/>
            <a:ext cx="7539752" cy="1687354"/>
          </a:xfrm>
          <a:prstGeom prst="roundRect">
            <a:avLst>
              <a:gd name="adj" fmla="val 2038"/>
            </a:avLst>
          </a:prstGeom>
          <a:solidFill>
            <a:srgbClr val="EEE8DD"/>
          </a:solidFill>
          <a:ln/>
        </p:spPr>
        <p:txBody>
          <a:bodyPr/>
          <a:lstStyle/>
          <a:p>
            <a:endParaRPr lang="en-US"/>
          </a:p>
        </p:txBody>
      </p:sp>
      <p:sp>
        <p:nvSpPr>
          <p:cNvPr id="5" name="Text 2"/>
          <p:cNvSpPr/>
          <p:nvPr/>
        </p:nvSpPr>
        <p:spPr>
          <a:xfrm>
            <a:off x="1031319" y="2113717"/>
            <a:ext cx="2865001" cy="358021"/>
          </a:xfrm>
          <a:prstGeom prst="rect">
            <a:avLst/>
          </a:prstGeom>
          <a:noFill/>
          <a:ln/>
        </p:spPr>
        <p:txBody>
          <a:bodyPr wrap="none" lIns="0" tIns="0" rIns="0" bIns="0" rtlCol="0" anchor="t"/>
          <a:lstStyle/>
          <a:p>
            <a:pPr marL="0" indent="0">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Bảo Vệ Hệ Thống</a:t>
            </a:r>
            <a:endParaRPr lang="en-US" sz="2250" dirty="0"/>
          </a:p>
        </p:txBody>
      </p:sp>
      <p:sp>
        <p:nvSpPr>
          <p:cNvPr id="6" name="Text 3"/>
          <p:cNvSpPr/>
          <p:nvPr/>
        </p:nvSpPr>
        <p:spPr>
          <a:xfrm>
            <a:off x="1031319" y="2609255"/>
            <a:ext cx="7081361" cy="733425"/>
          </a:xfrm>
          <a:prstGeom prst="rect">
            <a:avLst/>
          </a:prstGeom>
          <a:noFill/>
          <a:ln/>
        </p:spPr>
        <p:txBody>
          <a:bodyPr wrap="square" lIns="0" tIns="0" rIns="0" bIns="0" rtlCol="0" anchor="t"/>
          <a:lstStyle/>
          <a:p>
            <a:pPr marL="0" indent="0">
              <a:lnSpc>
                <a:spcPts val="2850"/>
              </a:lnSpc>
              <a:buNone/>
            </a:pPr>
            <a:r>
              <a:rPr lang="en-US" sz="1800" dirty="0">
                <a:solidFill>
                  <a:srgbClr val="746558"/>
                </a:solidFill>
                <a:latin typeface="Gelasio" pitchFamily="34" charset="0"/>
                <a:ea typeface="Gelasio" pitchFamily="34" charset="-122"/>
                <a:cs typeface="Gelasio" pitchFamily="34" charset="-120"/>
              </a:rPr>
              <a:t>An ninh mạng bao gồm các biện pháp bảo vệ mạng, thiết bị và dữ liệu khỏi tấn công.</a:t>
            </a:r>
            <a:endParaRPr lang="en-US" sz="1800" dirty="0"/>
          </a:p>
        </p:txBody>
      </p:sp>
      <p:sp>
        <p:nvSpPr>
          <p:cNvPr id="7" name="Shape 4"/>
          <p:cNvSpPr/>
          <p:nvPr/>
        </p:nvSpPr>
        <p:spPr>
          <a:xfrm>
            <a:off x="802124" y="3801070"/>
            <a:ext cx="7539752" cy="1687354"/>
          </a:xfrm>
          <a:prstGeom prst="roundRect">
            <a:avLst>
              <a:gd name="adj" fmla="val 2038"/>
            </a:avLst>
          </a:prstGeom>
          <a:solidFill>
            <a:srgbClr val="EEE8DD"/>
          </a:solidFill>
          <a:ln/>
        </p:spPr>
        <p:txBody>
          <a:bodyPr/>
          <a:lstStyle/>
          <a:p>
            <a:endParaRPr lang="en-US"/>
          </a:p>
        </p:txBody>
      </p:sp>
      <p:sp>
        <p:nvSpPr>
          <p:cNvPr id="8" name="Text 5"/>
          <p:cNvSpPr/>
          <p:nvPr/>
        </p:nvSpPr>
        <p:spPr>
          <a:xfrm>
            <a:off x="1031319" y="4030266"/>
            <a:ext cx="3359706" cy="358021"/>
          </a:xfrm>
          <a:prstGeom prst="rect">
            <a:avLst/>
          </a:prstGeom>
          <a:noFill/>
          <a:ln/>
        </p:spPr>
        <p:txBody>
          <a:bodyPr wrap="none" lIns="0" tIns="0" rIns="0" bIns="0" rtlCol="0" anchor="t"/>
          <a:lstStyle/>
          <a:p>
            <a:pPr marL="0" indent="0">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Đảm Bảo Tính Riêng Tư</a:t>
            </a:r>
            <a:endParaRPr lang="en-US" sz="2250" dirty="0"/>
          </a:p>
        </p:txBody>
      </p:sp>
      <p:sp>
        <p:nvSpPr>
          <p:cNvPr id="9" name="Text 6"/>
          <p:cNvSpPr/>
          <p:nvPr/>
        </p:nvSpPr>
        <p:spPr>
          <a:xfrm>
            <a:off x="1031319" y="4525804"/>
            <a:ext cx="7081361" cy="733425"/>
          </a:xfrm>
          <a:prstGeom prst="rect">
            <a:avLst/>
          </a:prstGeom>
          <a:noFill/>
          <a:ln/>
        </p:spPr>
        <p:txBody>
          <a:bodyPr wrap="square" lIns="0" tIns="0" rIns="0" bIns="0" rtlCol="0" anchor="t"/>
          <a:lstStyle/>
          <a:p>
            <a:pPr marL="0" indent="0">
              <a:lnSpc>
                <a:spcPts val="2850"/>
              </a:lnSpc>
              <a:buNone/>
            </a:pPr>
            <a:r>
              <a:rPr lang="en-US" sz="1800" dirty="0">
                <a:solidFill>
                  <a:srgbClr val="746558"/>
                </a:solidFill>
                <a:latin typeface="Gelasio" pitchFamily="34" charset="0"/>
                <a:ea typeface="Gelasio" pitchFamily="34" charset="-122"/>
                <a:cs typeface="Gelasio" pitchFamily="34" charset="-120"/>
              </a:rPr>
              <a:t>Giữ an toàn thông tin cá nhân và doanh nghiệp khỏi truy cập trái phép.</a:t>
            </a:r>
            <a:endParaRPr lang="en-US" sz="1800" dirty="0"/>
          </a:p>
        </p:txBody>
      </p:sp>
      <p:sp>
        <p:nvSpPr>
          <p:cNvPr id="10" name="Shape 7"/>
          <p:cNvSpPr/>
          <p:nvPr/>
        </p:nvSpPr>
        <p:spPr>
          <a:xfrm>
            <a:off x="802124" y="5717619"/>
            <a:ext cx="7539752" cy="1687354"/>
          </a:xfrm>
          <a:prstGeom prst="roundRect">
            <a:avLst>
              <a:gd name="adj" fmla="val 2038"/>
            </a:avLst>
          </a:prstGeom>
          <a:solidFill>
            <a:srgbClr val="EEE8DD"/>
          </a:solidFill>
          <a:ln/>
        </p:spPr>
        <p:txBody>
          <a:bodyPr/>
          <a:lstStyle/>
          <a:p>
            <a:endParaRPr lang="en-US"/>
          </a:p>
        </p:txBody>
      </p:sp>
      <p:sp>
        <p:nvSpPr>
          <p:cNvPr id="11" name="Text 8"/>
          <p:cNvSpPr/>
          <p:nvPr/>
        </p:nvSpPr>
        <p:spPr>
          <a:xfrm>
            <a:off x="1031319" y="5946815"/>
            <a:ext cx="2865001" cy="358021"/>
          </a:xfrm>
          <a:prstGeom prst="rect">
            <a:avLst/>
          </a:prstGeom>
          <a:noFill/>
          <a:ln/>
        </p:spPr>
        <p:txBody>
          <a:bodyPr wrap="none" lIns="0" tIns="0" rIns="0" bIns="0" rtlCol="0" anchor="t"/>
          <a:lstStyle/>
          <a:p>
            <a:pPr marL="0" indent="0">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Duy Trì Hoạt Động</a:t>
            </a:r>
            <a:endParaRPr lang="en-US" sz="2250" dirty="0"/>
          </a:p>
        </p:txBody>
      </p:sp>
      <p:sp>
        <p:nvSpPr>
          <p:cNvPr id="12" name="Text 9"/>
          <p:cNvSpPr/>
          <p:nvPr/>
        </p:nvSpPr>
        <p:spPr>
          <a:xfrm>
            <a:off x="1031319" y="6442353"/>
            <a:ext cx="7081361" cy="733425"/>
          </a:xfrm>
          <a:prstGeom prst="rect">
            <a:avLst/>
          </a:prstGeom>
          <a:noFill/>
          <a:ln/>
        </p:spPr>
        <p:txBody>
          <a:bodyPr wrap="square" lIns="0" tIns="0" rIns="0" bIns="0" rtlCol="0" anchor="t"/>
          <a:lstStyle/>
          <a:p>
            <a:pPr marL="0" indent="0">
              <a:lnSpc>
                <a:spcPts val="2850"/>
              </a:lnSpc>
              <a:buNone/>
            </a:pPr>
            <a:r>
              <a:rPr lang="en-US" sz="1800" dirty="0">
                <a:solidFill>
                  <a:srgbClr val="746558"/>
                </a:solidFill>
                <a:latin typeface="Gelasio" pitchFamily="34" charset="0"/>
                <a:ea typeface="Gelasio" pitchFamily="34" charset="-122"/>
                <a:cs typeface="Gelasio" pitchFamily="34" charset="-120"/>
              </a:rPr>
              <a:t>Đảm bảo hệ thống mạng hoạt động liên tục, ngăn chặn gián đoạn do tấn công.</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3434" y="829151"/>
            <a:ext cx="7163157" cy="717352"/>
          </a:xfrm>
          <a:prstGeom prst="rect">
            <a:avLst/>
          </a:prstGeom>
          <a:noFill/>
          <a:ln/>
        </p:spPr>
        <p:txBody>
          <a:bodyPr wrap="none" lIns="0" tIns="0" rIns="0" bIns="0" rtlCol="0" anchor="t"/>
          <a:lstStyle/>
          <a:p>
            <a:pPr marL="0" indent="0">
              <a:lnSpc>
                <a:spcPts val="5600"/>
              </a:lnSpc>
              <a:buNone/>
            </a:pPr>
            <a:r>
              <a:rPr lang="en-US" sz="4500" dirty="0">
                <a:solidFill>
                  <a:srgbClr val="484237"/>
                </a:solidFill>
                <a:latin typeface="Gelasio Semi Bold" pitchFamily="34" charset="0"/>
                <a:ea typeface="Gelasio Semi Bold" pitchFamily="34" charset="-122"/>
                <a:cs typeface="Gelasio Semi Bold" pitchFamily="34" charset="-120"/>
              </a:rPr>
              <a:t>Các Mối Đe Dọa Phổ Biến</a:t>
            </a:r>
            <a:endParaRPr lang="en-US" sz="4500" dirty="0"/>
          </a:p>
        </p:txBody>
      </p:sp>
      <p:pic>
        <p:nvPicPr>
          <p:cNvPr id="4" name="Image 1" descr="preencoded.png"/>
          <p:cNvPicPr>
            <a:picLocks noChangeAspect="1"/>
          </p:cNvPicPr>
          <p:nvPr/>
        </p:nvPicPr>
        <p:blipFill>
          <a:blip r:embed="rId4"/>
          <a:stretch>
            <a:fillRect/>
          </a:stretch>
        </p:blipFill>
        <p:spPr>
          <a:xfrm>
            <a:off x="803434" y="1890832"/>
            <a:ext cx="1147763" cy="1836539"/>
          </a:xfrm>
          <a:prstGeom prst="rect">
            <a:avLst/>
          </a:prstGeom>
        </p:spPr>
      </p:pic>
      <p:sp>
        <p:nvSpPr>
          <p:cNvPr id="5" name="Text 1"/>
          <p:cNvSpPr/>
          <p:nvPr/>
        </p:nvSpPr>
        <p:spPr>
          <a:xfrm>
            <a:off x="2295525" y="2120384"/>
            <a:ext cx="2869525" cy="358616"/>
          </a:xfrm>
          <a:prstGeom prst="rect">
            <a:avLst/>
          </a:prstGeom>
          <a:noFill/>
          <a:ln/>
        </p:spPr>
        <p:txBody>
          <a:bodyPr wrap="none" lIns="0" tIns="0" rIns="0" bIns="0" rtlCol="0" anchor="t"/>
          <a:lstStyle/>
          <a:p>
            <a:pPr marL="0" indent="0" algn="l">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Virus</a:t>
            </a:r>
            <a:endParaRPr lang="en-US" sz="2250" dirty="0"/>
          </a:p>
        </p:txBody>
      </p:sp>
      <p:sp>
        <p:nvSpPr>
          <p:cNvPr id="6" name="Text 2"/>
          <p:cNvSpPr/>
          <p:nvPr/>
        </p:nvSpPr>
        <p:spPr>
          <a:xfrm>
            <a:off x="2295525" y="2616637"/>
            <a:ext cx="6045041" cy="734378"/>
          </a:xfrm>
          <a:prstGeom prst="rect">
            <a:avLst/>
          </a:prstGeom>
          <a:noFill/>
          <a:ln/>
        </p:spPr>
        <p:txBody>
          <a:bodyPr wrap="square" lIns="0" tIns="0" rIns="0" bIns="0" rtlCol="0" anchor="t"/>
          <a:lstStyle/>
          <a:p>
            <a:pPr marL="0" indent="0" algn="l">
              <a:lnSpc>
                <a:spcPts val="2850"/>
              </a:lnSpc>
              <a:buNone/>
            </a:pPr>
            <a:r>
              <a:rPr lang="en-US" sz="1800" dirty="0">
                <a:solidFill>
                  <a:srgbClr val="746558"/>
                </a:solidFill>
                <a:latin typeface="Gelasio" pitchFamily="34" charset="0"/>
                <a:ea typeface="Gelasio" pitchFamily="34" charset="-122"/>
                <a:cs typeface="Gelasio" pitchFamily="34" charset="-120"/>
              </a:rPr>
              <a:t>Phần mềm độc hại tự nhân bản, lây lan qua tập tin và chương trình.</a:t>
            </a:r>
            <a:endParaRPr lang="en-US" sz="1800" dirty="0"/>
          </a:p>
        </p:txBody>
      </p:sp>
      <p:pic>
        <p:nvPicPr>
          <p:cNvPr id="7" name="Image 2" descr="preencoded.png"/>
          <p:cNvPicPr>
            <a:picLocks noChangeAspect="1"/>
          </p:cNvPicPr>
          <p:nvPr/>
        </p:nvPicPr>
        <p:blipFill>
          <a:blip r:embed="rId5"/>
          <a:stretch>
            <a:fillRect/>
          </a:stretch>
        </p:blipFill>
        <p:spPr>
          <a:xfrm>
            <a:off x="803434" y="3727371"/>
            <a:ext cx="1147763" cy="1836539"/>
          </a:xfrm>
          <a:prstGeom prst="rect">
            <a:avLst/>
          </a:prstGeom>
        </p:spPr>
      </p:pic>
      <p:sp>
        <p:nvSpPr>
          <p:cNvPr id="8" name="Text 3"/>
          <p:cNvSpPr/>
          <p:nvPr/>
        </p:nvSpPr>
        <p:spPr>
          <a:xfrm>
            <a:off x="2295525" y="3956923"/>
            <a:ext cx="2869525" cy="358616"/>
          </a:xfrm>
          <a:prstGeom prst="rect">
            <a:avLst/>
          </a:prstGeom>
          <a:noFill/>
          <a:ln/>
        </p:spPr>
        <p:txBody>
          <a:bodyPr wrap="none" lIns="0" tIns="0" rIns="0" bIns="0" rtlCol="0" anchor="t"/>
          <a:lstStyle/>
          <a:p>
            <a:pPr marL="0" indent="0" algn="l">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Malware</a:t>
            </a:r>
            <a:endParaRPr lang="en-US" sz="2250" dirty="0"/>
          </a:p>
        </p:txBody>
      </p:sp>
      <p:sp>
        <p:nvSpPr>
          <p:cNvPr id="9" name="Text 4"/>
          <p:cNvSpPr/>
          <p:nvPr/>
        </p:nvSpPr>
        <p:spPr>
          <a:xfrm>
            <a:off x="2295525" y="4453176"/>
            <a:ext cx="6045041" cy="734378"/>
          </a:xfrm>
          <a:prstGeom prst="rect">
            <a:avLst/>
          </a:prstGeom>
          <a:noFill/>
          <a:ln/>
        </p:spPr>
        <p:txBody>
          <a:bodyPr wrap="square" lIns="0" tIns="0" rIns="0" bIns="0" rtlCol="0" anchor="t"/>
          <a:lstStyle/>
          <a:p>
            <a:pPr marL="0" indent="0" algn="l">
              <a:lnSpc>
                <a:spcPts val="2850"/>
              </a:lnSpc>
              <a:buNone/>
            </a:pPr>
            <a:r>
              <a:rPr lang="en-US" sz="1800" dirty="0">
                <a:solidFill>
                  <a:srgbClr val="746558"/>
                </a:solidFill>
                <a:latin typeface="Gelasio" pitchFamily="34" charset="0"/>
                <a:ea typeface="Gelasio" pitchFamily="34" charset="-122"/>
                <a:cs typeface="Gelasio" pitchFamily="34" charset="-120"/>
              </a:rPr>
              <a:t>Phần mềm độc hại đa dạng, gây hại cho hệ thống và đánh cắp thông tin.</a:t>
            </a:r>
            <a:endParaRPr lang="en-US" sz="1800" dirty="0"/>
          </a:p>
        </p:txBody>
      </p:sp>
      <p:pic>
        <p:nvPicPr>
          <p:cNvPr id="10" name="Image 3" descr="preencoded.png"/>
          <p:cNvPicPr>
            <a:picLocks noChangeAspect="1"/>
          </p:cNvPicPr>
          <p:nvPr/>
        </p:nvPicPr>
        <p:blipFill>
          <a:blip r:embed="rId6"/>
          <a:stretch>
            <a:fillRect/>
          </a:stretch>
        </p:blipFill>
        <p:spPr>
          <a:xfrm>
            <a:off x="803434" y="5563910"/>
            <a:ext cx="1147763" cy="1836539"/>
          </a:xfrm>
          <a:prstGeom prst="rect">
            <a:avLst/>
          </a:prstGeom>
        </p:spPr>
      </p:pic>
      <p:sp>
        <p:nvSpPr>
          <p:cNvPr id="11" name="Text 5"/>
          <p:cNvSpPr/>
          <p:nvPr/>
        </p:nvSpPr>
        <p:spPr>
          <a:xfrm>
            <a:off x="2295525" y="5793462"/>
            <a:ext cx="2869525" cy="358616"/>
          </a:xfrm>
          <a:prstGeom prst="rect">
            <a:avLst/>
          </a:prstGeom>
          <a:noFill/>
          <a:ln/>
        </p:spPr>
        <p:txBody>
          <a:bodyPr wrap="none" lIns="0" tIns="0" rIns="0" bIns="0" rtlCol="0" anchor="t"/>
          <a:lstStyle/>
          <a:p>
            <a:pPr marL="0" indent="0" algn="l">
              <a:lnSpc>
                <a:spcPts val="2800"/>
              </a:lnSpc>
              <a:buNone/>
            </a:pPr>
            <a:r>
              <a:rPr lang="en-US" sz="2250" dirty="0">
                <a:solidFill>
                  <a:srgbClr val="746558"/>
                </a:solidFill>
                <a:latin typeface="Gelasio Semi Bold" pitchFamily="34" charset="0"/>
                <a:ea typeface="Gelasio Semi Bold" pitchFamily="34" charset="-122"/>
                <a:cs typeface="Gelasio Semi Bold" pitchFamily="34" charset="-120"/>
              </a:rPr>
              <a:t>Tấn Công DDoS</a:t>
            </a:r>
            <a:endParaRPr lang="en-US" sz="2250" dirty="0"/>
          </a:p>
        </p:txBody>
      </p:sp>
      <p:sp>
        <p:nvSpPr>
          <p:cNvPr id="12" name="Text 6"/>
          <p:cNvSpPr/>
          <p:nvPr/>
        </p:nvSpPr>
        <p:spPr>
          <a:xfrm>
            <a:off x="2295525" y="6289715"/>
            <a:ext cx="6045041" cy="734378"/>
          </a:xfrm>
          <a:prstGeom prst="rect">
            <a:avLst/>
          </a:prstGeom>
          <a:noFill/>
          <a:ln/>
        </p:spPr>
        <p:txBody>
          <a:bodyPr wrap="square" lIns="0" tIns="0" rIns="0" bIns="0" rtlCol="0" anchor="t"/>
          <a:lstStyle/>
          <a:p>
            <a:pPr marL="0" indent="0" algn="l">
              <a:lnSpc>
                <a:spcPts val="2850"/>
              </a:lnSpc>
              <a:buNone/>
            </a:pPr>
            <a:r>
              <a:rPr lang="en-US" sz="1800" dirty="0">
                <a:solidFill>
                  <a:srgbClr val="746558"/>
                </a:solidFill>
                <a:latin typeface="Gelasio" pitchFamily="34" charset="0"/>
                <a:ea typeface="Gelasio" pitchFamily="34" charset="-122"/>
                <a:cs typeface="Gelasio" pitchFamily="34" charset="-120"/>
              </a:rPr>
              <a:t>Làm quá tải hệ thống bằng lưu lượng truy cập giả mạo từ nhiều nguồn.</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A73931-5870-8ABB-347D-CD39C1D3E566}"/>
              </a:ext>
            </a:extLst>
          </p:cNvPr>
          <p:cNvSpPr txBox="1"/>
          <p:nvPr/>
        </p:nvSpPr>
        <p:spPr>
          <a:xfrm>
            <a:off x="961904" y="524677"/>
            <a:ext cx="5973288" cy="6986528"/>
          </a:xfrm>
          <a:prstGeom prst="rect">
            <a:avLst/>
          </a:prstGeom>
          <a:noFill/>
        </p:spPr>
        <p:txBody>
          <a:bodyPr wrap="square">
            <a:spAutoFit/>
          </a:bodyPr>
          <a:lstStyle/>
          <a:p>
            <a:r>
              <a:rPr lang="vi-VN" sz="1600" b="1" dirty="0"/>
              <a:t>Câu 1:</a:t>
            </a:r>
            <a:r>
              <a:rPr lang="en-US" sz="1600" b="1" dirty="0"/>
              <a:t> </a:t>
            </a:r>
            <a:r>
              <a:rPr lang="vi-VN" sz="1600" dirty="0"/>
              <a:t>Phần mềm độc hại (</a:t>
            </a:r>
            <a:r>
              <a:rPr lang="vi-VN" sz="1600" dirty="0" err="1"/>
              <a:t>malware</a:t>
            </a:r>
            <a:r>
              <a:rPr lang="vi-VN" sz="1600" dirty="0"/>
              <a:t>) là gì?</a:t>
            </a:r>
          </a:p>
          <a:p>
            <a:pPr>
              <a:buFont typeface="Arial" panose="020B0604020202020204" pitchFamily="34" charset="0"/>
              <a:buChar char="•"/>
            </a:pPr>
            <a:r>
              <a:rPr lang="vi-VN" sz="1600" dirty="0"/>
              <a:t>A) Phần mềm hữu ích cho người dùng</a:t>
            </a:r>
          </a:p>
          <a:p>
            <a:pPr>
              <a:buFont typeface="Arial" panose="020B0604020202020204" pitchFamily="34" charset="0"/>
              <a:buChar char="•"/>
            </a:pPr>
            <a:r>
              <a:rPr lang="vi-VN" sz="1600" dirty="0"/>
              <a:t>B) Phần mềm gây hại cho hệ thống máy tính</a:t>
            </a:r>
          </a:p>
          <a:p>
            <a:pPr>
              <a:buFont typeface="Arial" panose="020B0604020202020204" pitchFamily="34" charset="0"/>
              <a:buChar char="•"/>
            </a:pPr>
            <a:r>
              <a:rPr lang="vi-VN" sz="1600" dirty="0"/>
              <a:t>C) Phần mềm giúp tăng tốc độ máy tính</a:t>
            </a:r>
          </a:p>
          <a:p>
            <a:pPr>
              <a:buFont typeface="Arial" panose="020B0604020202020204" pitchFamily="34" charset="0"/>
              <a:buChar char="•"/>
            </a:pPr>
            <a:r>
              <a:rPr lang="vi-VN" sz="1600" dirty="0"/>
              <a:t>D) Phần mềm không ảnh hưởng đến máy tính</a:t>
            </a:r>
          </a:p>
          <a:p>
            <a:r>
              <a:rPr lang="vi-VN" sz="1600" b="1" dirty="0"/>
              <a:t>Câu 2:</a:t>
            </a:r>
            <a:r>
              <a:rPr lang="vi-VN" sz="1600" dirty="0"/>
              <a:t>Mật khẩu mạnh nên có đặc điểm gì?</a:t>
            </a:r>
          </a:p>
          <a:p>
            <a:pPr>
              <a:buFont typeface="Arial" panose="020B0604020202020204" pitchFamily="34" charset="0"/>
              <a:buChar char="•"/>
            </a:pPr>
            <a:r>
              <a:rPr lang="vi-VN" sz="1600" dirty="0"/>
              <a:t>A) Dễ đoán và ngắn</a:t>
            </a:r>
          </a:p>
          <a:p>
            <a:pPr>
              <a:buFont typeface="Arial" panose="020B0604020202020204" pitchFamily="34" charset="0"/>
              <a:buChar char="•"/>
            </a:pPr>
            <a:r>
              <a:rPr lang="vi-VN" sz="1600" dirty="0"/>
              <a:t>B) Bao gồm cả chữ hoa, chữ thường, số và ký tự đặc biệt</a:t>
            </a:r>
          </a:p>
          <a:p>
            <a:pPr>
              <a:buFont typeface="Arial" panose="020B0604020202020204" pitchFamily="34" charset="0"/>
              <a:buChar char="•"/>
            </a:pPr>
            <a:r>
              <a:rPr lang="vi-VN" sz="1600" dirty="0"/>
              <a:t>C) Chỉ chứa chữ cái</a:t>
            </a:r>
          </a:p>
          <a:p>
            <a:pPr>
              <a:buFont typeface="Arial" panose="020B0604020202020204" pitchFamily="34" charset="0"/>
              <a:buChar char="•"/>
            </a:pPr>
            <a:r>
              <a:rPr lang="vi-VN" sz="1600" dirty="0"/>
              <a:t>D) Không cần thay đổi thường xuyên</a:t>
            </a:r>
          </a:p>
          <a:p>
            <a:r>
              <a:rPr lang="vi-VN" sz="1600" b="1" dirty="0"/>
              <a:t>Câu 3:</a:t>
            </a:r>
            <a:r>
              <a:rPr lang="vi-VN" sz="1600" dirty="0"/>
              <a:t>Social </a:t>
            </a:r>
            <a:r>
              <a:rPr lang="vi-VN" sz="1600" dirty="0" err="1"/>
              <a:t>engineering</a:t>
            </a:r>
            <a:r>
              <a:rPr lang="vi-VN" sz="1600" dirty="0"/>
              <a:t> là gì?</a:t>
            </a:r>
          </a:p>
          <a:p>
            <a:pPr>
              <a:buFont typeface="Arial" panose="020B0604020202020204" pitchFamily="34" charset="0"/>
              <a:buChar char="•"/>
            </a:pPr>
            <a:r>
              <a:rPr lang="vi-VN" sz="1600" dirty="0"/>
              <a:t>A) Kỹ thuật lập trình</a:t>
            </a:r>
          </a:p>
          <a:p>
            <a:pPr>
              <a:buFont typeface="Arial" panose="020B0604020202020204" pitchFamily="34" charset="0"/>
              <a:buChar char="•"/>
            </a:pPr>
            <a:r>
              <a:rPr lang="vi-VN" sz="1600" dirty="0"/>
              <a:t>B) Chiến lược tấn công bằng cách lừa đảo người dùng</a:t>
            </a:r>
          </a:p>
          <a:p>
            <a:pPr>
              <a:buFont typeface="Arial" panose="020B0604020202020204" pitchFamily="34" charset="0"/>
              <a:buChar char="•"/>
            </a:pPr>
            <a:r>
              <a:rPr lang="vi-VN" sz="1600" dirty="0"/>
              <a:t>C) Quá trình mã hóa thông tin</a:t>
            </a:r>
          </a:p>
          <a:p>
            <a:pPr>
              <a:buFont typeface="Arial" panose="020B0604020202020204" pitchFamily="34" charset="0"/>
              <a:buChar char="•"/>
            </a:pPr>
            <a:r>
              <a:rPr lang="vi-VN" sz="1600" dirty="0"/>
              <a:t>D) Hệ thống bảo mật thông tin</a:t>
            </a:r>
          </a:p>
          <a:p>
            <a:r>
              <a:rPr lang="vi-VN" sz="1600" b="1" dirty="0"/>
              <a:t>Câu 4:</a:t>
            </a:r>
            <a:r>
              <a:rPr lang="vi-VN" sz="1600" dirty="0"/>
              <a:t>Phương pháp nào sau đây giúp bảo vệ dữ liệu cá nhân trên mạng?</a:t>
            </a:r>
          </a:p>
          <a:p>
            <a:pPr>
              <a:buFont typeface="Arial" panose="020B0604020202020204" pitchFamily="34" charset="0"/>
              <a:buChar char="•"/>
            </a:pPr>
            <a:r>
              <a:rPr lang="vi-VN" sz="1600" dirty="0"/>
              <a:t>A) Sử dụng mật khẩu đơn giản</a:t>
            </a:r>
          </a:p>
          <a:p>
            <a:pPr>
              <a:buFont typeface="Arial" panose="020B0604020202020204" pitchFamily="34" charset="0"/>
              <a:buChar char="•"/>
            </a:pPr>
            <a:r>
              <a:rPr lang="vi-VN" sz="1600" dirty="0"/>
              <a:t>B) Chia sẻ thông tin cá nhân trên mạng xã hội</a:t>
            </a:r>
          </a:p>
          <a:p>
            <a:pPr>
              <a:buFont typeface="Arial" panose="020B0604020202020204" pitchFamily="34" charset="0"/>
              <a:buChar char="•"/>
            </a:pPr>
            <a:r>
              <a:rPr lang="vi-VN" sz="1600" dirty="0"/>
              <a:t>C) Sử dụng VPN</a:t>
            </a:r>
          </a:p>
          <a:p>
            <a:pPr>
              <a:buFont typeface="Arial" panose="020B0604020202020204" pitchFamily="34" charset="0"/>
              <a:buChar char="•"/>
            </a:pPr>
            <a:r>
              <a:rPr lang="vi-VN" sz="1600" dirty="0"/>
              <a:t>D) Không cập nhật phần mềm</a:t>
            </a:r>
          </a:p>
          <a:p>
            <a:r>
              <a:rPr lang="vi-VN" sz="1600" b="1" dirty="0"/>
              <a:t>Câu 5:</a:t>
            </a:r>
            <a:r>
              <a:rPr lang="vi-VN" sz="1600" dirty="0"/>
              <a:t>Tấn công </a:t>
            </a:r>
            <a:r>
              <a:rPr lang="vi-VN" sz="1600" dirty="0" err="1"/>
              <a:t>DDoS</a:t>
            </a:r>
            <a:r>
              <a:rPr lang="vi-VN" sz="1600" dirty="0"/>
              <a:t> (</a:t>
            </a:r>
            <a:r>
              <a:rPr lang="vi-VN" sz="1600" dirty="0" err="1"/>
              <a:t>Distributed</a:t>
            </a:r>
            <a:r>
              <a:rPr lang="vi-VN" sz="1600" dirty="0"/>
              <a:t> </a:t>
            </a:r>
            <a:r>
              <a:rPr lang="vi-VN" sz="1600" dirty="0" err="1"/>
              <a:t>Denial</a:t>
            </a:r>
            <a:r>
              <a:rPr lang="vi-VN" sz="1600" dirty="0"/>
              <a:t> </a:t>
            </a:r>
            <a:r>
              <a:rPr lang="vi-VN" sz="1600" dirty="0" err="1"/>
              <a:t>of</a:t>
            </a:r>
            <a:r>
              <a:rPr lang="vi-VN" sz="1600" dirty="0"/>
              <a:t> </a:t>
            </a:r>
            <a:r>
              <a:rPr lang="vi-VN" sz="1600" dirty="0" err="1"/>
              <a:t>Service</a:t>
            </a:r>
            <a:r>
              <a:rPr lang="vi-VN" sz="1600" dirty="0"/>
              <a:t>) nhằm mục đích gì?</a:t>
            </a:r>
          </a:p>
          <a:p>
            <a:pPr>
              <a:buFont typeface="Arial" panose="020B0604020202020204" pitchFamily="34" charset="0"/>
              <a:buChar char="•"/>
            </a:pPr>
            <a:r>
              <a:rPr lang="vi-VN" sz="1600" dirty="0"/>
              <a:t>A) Đánh cắp thông tin</a:t>
            </a:r>
          </a:p>
          <a:p>
            <a:pPr>
              <a:buFont typeface="Arial" panose="020B0604020202020204" pitchFamily="34" charset="0"/>
              <a:buChar char="•"/>
            </a:pPr>
            <a:r>
              <a:rPr lang="vi-VN" sz="1600" dirty="0"/>
              <a:t>B) Gây tê liệt dịch vụ trực tuyến</a:t>
            </a:r>
          </a:p>
          <a:p>
            <a:pPr>
              <a:buFont typeface="Arial" panose="020B0604020202020204" pitchFamily="34" charset="0"/>
              <a:buChar char="•"/>
            </a:pPr>
            <a:r>
              <a:rPr lang="vi-VN" sz="1600" dirty="0"/>
              <a:t>C) Tăng tốc độ truy cập</a:t>
            </a:r>
          </a:p>
          <a:p>
            <a:pPr>
              <a:buFont typeface="Arial" panose="020B0604020202020204" pitchFamily="34" charset="0"/>
              <a:buChar char="•"/>
            </a:pPr>
            <a:r>
              <a:rPr lang="vi-VN" sz="1600" dirty="0"/>
              <a:t>D) Cải thiện bảo mật hệ thống</a:t>
            </a:r>
          </a:p>
        </p:txBody>
      </p:sp>
      <p:sp>
        <p:nvSpPr>
          <p:cNvPr id="4" name="TextBox 3">
            <a:extLst>
              <a:ext uri="{FF2B5EF4-FFF2-40B4-BE49-F238E27FC236}">
                <a16:creationId xmlns:a16="http://schemas.microsoft.com/office/drawing/2014/main" id="{1EEBE121-5DE1-1CC6-F668-BAFCFDEF8A33}"/>
              </a:ext>
            </a:extLst>
          </p:cNvPr>
          <p:cNvSpPr txBox="1"/>
          <p:nvPr/>
        </p:nvSpPr>
        <p:spPr>
          <a:xfrm>
            <a:off x="7469579" y="524677"/>
            <a:ext cx="5973288" cy="6740307"/>
          </a:xfrm>
          <a:prstGeom prst="rect">
            <a:avLst/>
          </a:prstGeom>
          <a:noFill/>
        </p:spPr>
        <p:txBody>
          <a:bodyPr wrap="square">
            <a:spAutoFit/>
          </a:bodyPr>
          <a:lstStyle/>
          <a:p>
            <a:r>
              <a:rPr lang="vi-VN" sz="1600" b="1" dirty="0"/>
              <a:t>Câu 6:</a:t>
            </a:r>
            <a:r>
              <a:rPr lang="en-US" sz="1600" b="1" dirty="0"/>
              <a:t> </a:t>
            </a:r>
            <a:r>
              <a:rPr lang="vi-VN" sz="1600" dirty="0"/>
              <a:t>Khi nhận được </a:t>
            </a:r>
            <a:r>
              <a:rPr lang="vi-VN" sz="1600" dirty="0" err="1"/>
              <a:t>email</a:t>
            </a:r>
            <a:r>
              <a:rPr lang="vi-VN" sz="1600" dirty="0"/>
              <a:t> lạ yêu cầu cung cấp thông tin cá nhân, bạn nên làm gì?</a:t>
            </a:r>
          </a:p>
          <a:p>
            <a:pPr>
              <a:buFont typeface="Arial" panose="020B0604020202020204" pitchFamily="34" charset="0"/>
              <a:buChar char="•"/>
            </a:pPr>
            <a:r>
              <a:rPr lang="vi-VN" sz="1600" dirty="0"/>
              <a:t>A) Cung cấp thông tin ngay lập tức</a:t>
            </a:r>
          </a:p>
          <a:p>
            <a:pPr>
              <a:buFont typeface="Arial" panose="020B0604020202020204" pitchFamily="34" charset="0"/>
              <a:buChar char="•"/>
            </a:pPr>
            <a:r>
              <a:rPr lang="vi-VN" sz="1600" dirty="0"/>
              <a:t>B) Xóa </a:t>
            </a:r>
            <a:r>
              <a:rPr lang="vi-VN" sz="1600" dirty="0" err="1"/>
              <a:t>email</a:t>
            </a:r>
            <a:r>
              <a:rPr lang="vi-VN" sz="1600" dirty="0"/>
              <a:t> mà không đọc</a:t>
            </a:r>
          </a:p>
          <a:p>
            <a:pPr>
              <a:buFont typeface="Arial" panose="020B0604020202020204" pitchFamily="34" charset="0"/>
              <a:buChar char="•"/>
            </a:pPr>
            <a:r>
              <a:rPr lang="vi-VN" sz="1600" dirty="0"/>
              <a:t>C) Kiểm tra độ tin cậy của người gửi</a:t>
            </a:r>
          </a:p>
          <a:p>
            <a:pPr>
              <a:buFont typeface="Arial" panose="020B0604020202020204" pitchFamily="34" charset="0"/>
              <a:buChar char="•"/>
            </a:pPr>
            <a:r>
              <a:rPr lang="vi-VN" sz="1600" dirty="0"/>
              <a:t>D) Trả lời để yêu cầu thêm thông tin</a:t>
            </a:r>
          </a:p>
          <a:p>
            <a:r>
              <a:rPr lang="vi-VN" sz="1600" b="1" dirty="0"/>
              <a:t>Câu 7:</a:t>
            </a:r>
            <a:r>
              <a:rPr lang="en-US" sz="1600" b="1" dirty="0"/>
              <a:t> </a:t>
            </a:r>
            <a:r>
              <a:rPr lang="vi-VN" sz="1600" dirty="0"/>
              <a:t>Phần mềm </a:t>
            </a:r>
            <a:r>
              <a:rPr lang="vi-VN" sz="1600" dirty="0" err="1"/>
              <a:t>antivirus</a:t>
            </a:r>
            <a:r>
              <a:rPr lang="vi-VN" sz="1600" dirty="0"/>
              <a:t> có chức năng gì?</a:t>
            </a:r>
          </a:p>
          <a:p>
            <a:pPr>
              <a:buFont typeface="Arial" panose="020B0604020202020204" pitchFamily="34" charset="0"/>
              <a:buChar char="•"/>
            </a:pPr>
            <a:r>
              <a:rPr lang="vi-VN" sz="1600" dirty="0"/>
              <a:t>A) Tăng tốc máy tính</a:t>
            </a:r>
          </a:p>
          <a:p>
            <a:pPr>
              <a:buFont typeface="Arial" panose="020B0604020202020204" pitchFamily="34" charset="0"/>
              <a:buChar char="•"/>
            </a:pPr>
            <a:r>
              <a:rPr lang="vi-VN" sz="1600" dirty="0"/>
              <a:t>B) Phát hiện và loại bỏ phần mềm độc hại</a:t>
            </a:r>
          </a:p>
          <a:p>
            <a:pPr>
              <a:buFont typeface="Arial" panose="020B0604020202020204" pitchFamily="34" charset="0"/>
              <a:buChar char="•"/>
            </a:pPr>
            <a:r>
              <a:rPr lang="vi-VN" sz="1600" dirty="0"/>
              <a:t>C) Tạo mật khẩu</a:t>
            </a:r>
          </a:p>
          <a:p>
            <a:pPr>
              <a:buFont typeface="Arial" panose="020B0604020202020204" pitchFamily="34" charset="0"/>
              <a:buChar char="•"/>
            </a:pPr>
            <a:r>
              <a:rPr lang="vi-VN" sz="1600" dirty="0"/>
              <a:t>D) Sao lưu dữ liệu</a:t>
            </a:r>
          </a:p>
          <a:p>
            <a:r>
              <a:rPr lang="vi-VN" sz="1600" b="1" dirty="0"/>
              <a:t>Câu 8:</a:t>
            </a:r>
            <a:r>
              <a:rPr lang="en-US" sz="1600" b="1" dirty="0"/>
              <a:t> </a:t>
            </a:r>
            <a:r>
              <a:rPr lang="vi-VN" sz="1600" dirty="0"/>
              <a:t>Tại sao việc sao lưu dữ liệu là quan trọng?</a:t>
            </a:r>
          </a:p>
          <a:p>
            <a:pPr>
              <a:buFont typeface="Arial" panose="020B0604020202020204" pitchFamily="34" charset="0"/>
              <a:buChar char="•"/>
            </a:pPr>
            <a:r>
              <a:rPr lang="vi-VN" sz="1600" dirty="0"/>
              <a:t>A) Để tiết kiệm không gian lưu trữ</a:t>
            </a:r>
          </a:p>
          <a:p>
            <a:pPr>
              <a:buFont typeface="Arial" panose="020B0604020202020204" pitchFamily="34" charset="0"/>
              <a:buChar char="•"/>
            </a:pPr>
            <a:r>
              <a:rPr lang="vi-VN" sz="1600" dirty="0"/>
              <a:t>B) Để bảo vệ thông tin trước các sự cố mất mát</a:t>
            </a:r>
          </a:p>
          <a:p>
            <a:pPr>
              <a:buFont typeface="Arial" panose="020B0604020202020204" pitchFamily="34" charset="0"/>
              <a:buChar char="•"/>
            </a:pPr>
            <a:r>
              <a:rPr lang="vi-VN" sz="1600" dirty="0"/>
              <a:t>C) Để tăng tốc độ máy tính</a:t>
            </a:r>
          </a:p>
          <a:p>
            <a:pPr>
              <a:buFont typeface="Arial" panose="020B0604020202020204" pitchFamily="34" charset="0"/>
              <a:buChar char="•"/>
            </a:pPr>
            <a:r>
              <a:rPr lang="vi-VN" sz="1600" dirty="0"/>
              <a:t>D) Để chia sẻ dữ liệu với người khác</a:t>
            </a:r>
          </a:p>
          <a:p>
            <a:r>
              <a:rPr lang="vi-VN" sz="1600" b="1" dirty="0"/>
              <a:t>Câu 9:</a:t>
            </a:r>
            <a:r>
              <a:rPr lang="en-US" sz="1600" b="1" dirty="0"/>
              <a:t> </a:t>
            </a:r>
            <a:r>
              <a:rPr lang="vi-VN" sz="1600" dirty="0"/>
              <a:t>SSL (</a:t>
            </a:r>
            <a:r>
              <a:rPr lang="vi-VN" sz="1600" dirty="0" err="1"/>
              <a:t>Secure</a:t>
            </a:r>
            <a:r>
              <a:rPr lang="vi-VN" sz="1600" dirty="0"/>
              <a:t> </a:t>
            </a:r>
            <a:r>
              <a:rPr lang="vi-VN" sz="1600" dirty="0" err="1"/>
              <a:t>Socket</a:t>
            </a:r>
            <a:r>
              <a:rPr lang="vi-VN" sz="1600" dirty="0"/>
              <a:t> </a:t>
            </a:r>
            <a:r>
              <a:rPr lang="vi-VN" sz="1600" dirty="0" err="1"/>
              <a:t>Layer</a:t>
            </a:r>
            <a:r>
              <a:rPr lang="vi-VN" sz="1600" dirty="0"/>
              <a:t>) được sử dụng để làm gì?</a:t>
            </a:r>
          </a:p>
          <a:p>
            <a:pPr>
              <a:buFont typeface="Arial" panose="020B0604020202020204" pitchFamily="34" charset="0"/>
              <a:buChar char="•"/>
            </a:pPr>
            <a:r>
              <a:rPr lang="vi-VN" sz="1600" dirty="0"/>
              <a:t>A) Tăng cường tốc độ mạng</a:t>
            </a:r>
          </a:p>
          <a:p>
            <a:pPr>
              <a:buFont typeface="Arial" panose="020B0604020202020204" pitchFamily="34" charset="0"/>
              <a:buChar char="•"/>
            </a:pPr>
            <a:r>
              <a:rPr lang="vi-VN" sz="1600" dirty="0"/>
              <a:t>B) Mã hóa dữ liệu truyền tải giữa máy chủ và trình duyệt</a:t>
            </a:r>
          </a:p>
          <a:p>
            <a:pPr>
              <a:buFont typeface="Arial" panose="020B0604020202020204" pitchFamily="34" charset="0"/>
              <a:buChar char="•"/>
            </a:pPr>
            <a:r>
              <a:rPr lang="vi-VN" sz="1600" dirty="0"/>
              <a:t>C) Quản lý mật khẩu</a:t>
            </a:r>
          </a:p>
          <a:p>
            <a:pPr>
              <a:buFont typeface="Arial" panose="020B0604020202020204" pitchFamily="34" charset="0"/>
              <a:buChar char="•"/>
            </a:pPr>
            <a:r>
              <a:rPr lang="vi-VN" sz="1600" dirty="0"/>
              <a:t>D) Ngăn chặn </a:t>
            </a:r>
            <a:r>
              <a:rPr lang="vi-VN" sz="1600" dirty="0" err="1"/>
              <a:t>virus</a:t>
            </a:r>
            <a:endParaRPr lang="vi-VN" sz="1600" dirty="0"/>
          </a:p>
          <a:p>
            <a:r>
              <a:rPr lang="vi-VN" sz="1600" b="1" dirty="0"/>
              <a:t>Câu 10:</a:t>
            </a:r>
            <a:r>
              <a:rPr lang="en-US" sz="1600" b="1" dirty="0"/>
              <a:t> </a:t>
            </a:r>
            <a:r>
              <a:rPr lang="vi-VN" sz="1600" dirty="0"/>
              <a:t>Khi nào bạn nên thay đổi mật khẩu?</a:t>
            </a:r>
          </a:p>
          <a:p>
            <a:pPr>
              <a:buFont typeface="Arial" panose="020B0604020202020204" pitchFamily="34" charset="0"/>
              <a:buChar char="•"/>
            </a:pPr>
            <a:r>
              <a:rPr lang="vi-VN" sz="1600" dirty="0"/>
              <a:t>A) Mỗi năm một lần</a:t>
            </a:r>
          </a:p>
          <a:p>
            <a:pPr>
              <a:buFont typeface="Arial" panose="020B0604020202020204" pitchFamily="34" charset="0"/>
              <a:buChar char="•"/>
            </a:pPr>
            <a:r>
              <a:rPr lang="vi-VN" sz="1600" dirty="0"/>
              <a:t>B) Khi bạn nghi ngờ thông tin bị xâm phạm</a:t>
            </a:r>
          </a:p>
          <a:p>
            <a:pPr>
              <a:buFont typeface="Arial" panose="020B0604020202020204" pitchFamily="34" charset="0"/>
              <a:buChar char="•"/>
            </a:pPr>
            <a:r>
              <a:rPr lang="vi-VN" sz="1600" dirty="0"/>
              <a:t>C) Chỉ khi quên mật khẩu</a:t>
            </a:r>
          </a:p>
          <a:p>
            <a:pPr>
              <a:buFont typeface="Arial" panose="020B0604020202020204" pitchFamily="34" charset="0"/>
              <a:buChar char="•"/>
            </a:pPr>
            <a:r>
              <a:rPr lang="vi-VN" sz="1600" dirty="0"/>
              <a:t>D) Không cần thay đổi mật khẩu</a:t>
            </a:r>
          </a:p>
        </p:txBody>
      </p:sp>
    </p:spTree>
    <p:extLst>
      <p:ext uri="{BB962C8B-B14F-4D97-AF65-F5344CB8AC3E}">
        <p14:creationId xmlns:p14="http://schemas.microsoft.com/office/powerpoint/2010/main" val="123613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8065" y="850463"/>
            <a:ext cx="7421047" cy="632222"/>
          </a:xfrm>
          <a:prstGeom prst="rect">
            <a:avLst/>
          </a:prstGeom>
          <a:noFill/>
          <a:ln/>
        </p:spPr>
        <p:txBody>
          <a:bodyPr wrap="none" lIns="0" tIns="0" rIns="0" bIns="0" rtlCol="0" anchor="t"/>
          <a:lstStyle/>
          <a:p>
            <a:pPr marL="0" indent="0">
              <a:lnSpc>
                <a:spcPts val="4950"/>
              </a:lnSpc>
              <a:buNone/>
            </a:pPr>
            <a:r>
              <a:rPr lang="en-US" sz="3950" dirty="0">
                <a:solidFill>
                  <a:srgbClr val="484237"/>
                </a:solidFill>
                <a:latin typeface="Gelasio Semi Bold" pitchFamily="34" charset="0"/>
                <a:ea typeface="Gelasio Semi Bold" pitchFamily="34" charset="-122"/>
                <a:cs typeface="Gelasio Semi Bold" pitchFamily="34" charset="-120"/>
              </a:rPr>
              <a:t>Biện Pháp Bảo Mật Thông Tin</a:t>
            </a:r>
            <a:endParaRPr lang="en-US" sz="3950" dirty="0"/>
          </a:p>
        </p:txBody>
      </p:sp>
      <p:sp>
        <p:nvSpPr>
          <p:cNvPr id="4" name="Shape 1"/>
          <p:cNvSpPr/>
          <p:nvPr/>
        </p:nvSpPr>
        <p:spPr>
          <a:xfrm>
            <a:off x="1000006" y="1786057"/>
            <a:ext cx="22860" cy="5592961"/>
          </a:xfrm>
          <a:prstGeom prst="roundRect">
            <a:avLst>
              <a:gd name="adj" fmla="val 132758"/>
            </a:avLst>
          </a:prstGeom>
          <a:solidFill>
            <a:srgbClr val="D4CEC3"/>
          </a:solidFill>
          <a:ln/>
        </p:spPr>
        <p:txBody>
          <a:bodyPr/>
          <a:lstStyle/>
          <a:p>
            <a:endParaRPr lang="en-US"/>
          </a:p>
        </p:txBody>
      </p:sp>
      <p:sp>
        <p:nvSpPr>
          <p:cNvPr id="5" name="Shape 2"/>
          <p:cNvSpPr/>
          <p:nvPr/>
        </p:nvSpPr>
        <p:spPr>
          <a:xfrm>
            <a:off x="1216164" y="2229683"/>
            <a:ext cx="708065" cy="22860"/>
          </a:xfrm>
          <a:prstGeom prst="roundRect">
            <a:avLst>
              <a:gd name="adj" fmla="val 132758"/>
            </a:avLst>
          </a:prstGeom>
          <a:solidFill>
            <a:srgbClr val="D4CEC3"/>
          </a:solidFill>
          <a:ln/>
        </p:spPr>
        <p:txBody>
          <a:bodyPr/>
          <a:lstStyle/>
          <a:p>
            <a:endParaRPr lang="en-US"/>
          </a:p>
        </p:txBody>
      </p:sp>
      <p:sp>
        <p:nvSpPr>
          <p:cNvPr id="6" name="Shape 3"/>
          <p:cNvSpPr/>
          <p:nvPr/>
        </p:nvSpPr>
        <p:spPr>
          <a:xfrm>
            <a:off x="783848" y="2013585"/>
            <a:ext cx="455176" cy="455176"/>
          </a:xfrm>
          <a:prstGeom prst="roundRect">
            <a:avLst>
              <a:gd name="adj" fmla="val 6667"/>
            </a:avLst>
          </a:prstGeom>
          <a:solidFill>
            <a:srgbClr val="EEE8DD"/>
          </a:solidFill>
          <a:ln/>
        </p:spPr>
        <p:txBody>
          <a:bodyPr/>
          <a:lstStyle/>
          <a:p>
            <a:endParaRPr lang="en-US"/>
          </a:p>
        </p:txBody>
      </p:sp>
      <p:sp>
        <p:nvSpPr>
          <p:cNvPr id="7" name="Text 4"/>
          <p:cNvSpPr/>
          <p:nvPr/>
        </p:nvSpPr>
        <p:spPr>
          <a:xfrm>
            <a:off x="939820" y="2089428"/>
            <a:ext cx="143113" cy="303490"/>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1</a:t>
            </a:r>
            <a:endParaRPr lang="en-US" sz="2350" dirty="0"/>
          </a:p>
        </p:txBody>
      </p:sp>
      <p:sp>
        <p:nvSpPr>
          <p:cNvPr id="8" name="Text 5"/>
          <p:cNvSpPr/>
          <p:nvPr/>
        </p:nvSpPr>
        <p:spPr>
          <a:xfrm>
            <a:off x="2124194" y="1988344"/>
            <a:ext cx="2558891" cy="316111"/>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Cập Nhật Phần Mềm</a:t>
            </a:r>
            <a:endParaRPr lang="en-US" sz="1950" dirty="0"/>
          </a:p>
        </p:txBody>
      </p:sp>
      <p:sp>
        <p:nvSpPr>
          <p:cNvPr id="9" name="Text 6"/>
          <p:cNvSpPr/>
          <p:nvPr/>
        </p:nvSpPr>
        <p:spPr>
          <a:xfrm>
            <a:off x="2124194" y="2425779"/>
            <a:ext cx="6311741" cy="323612"/>
          </a:xfrm>
          <a:prstGeom prst="rect">
            <a:avLst/>
          </a:prstGeom>
          <a:noFill/>
          <a:ln/>
        </p:spPr>
        <p:txBody>
          <a:bodyPr wrap="non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Luôn cập nhật hệ điều hành và ứng dụng để vá lỗ hổng bảo mật.</a:t>
            </a:r>
            <a:endParaRPr lang="en-US" sz="1550" dirty="0"/>
          </a:p>
        </p:txBody>
      </p:sp>
      <p:sp>
        <p:nvSpPr>
          <p:cNvPr id="10" name="Shape 7"/>
          <p:cNvSpPr/>
          <p:nvPr/>
        </p:nvSpPr>
        <p:spPr>
          <a:xfrm>
            <a:off x="1216164" y="3597593"/>
            <a:ext cx="708065" cy="22860"/>
          </a:xfrm>
          <a:prstGeom prst="roundRect">
            <a:avLst>
              <a:gd name="adj" fmla="val 132758"/>
            </a:avLst>
          </a:prstGeom>
          <a:solidFill>
            <a:srgbClr val="D4CEC3"/>
          </a:solidFill>
          <a:ln/>
        </p:spPr>
        <p:txBody>
          <a:bodyPr/>
          <a:lstStyle/>
          <a:p>
            <a:endParaRPr lang="en-US"/>
          </a:p>
        </p:txBody>
      </p:sp>
      <p:sp>
        <p:nvSpPr>
          <p:cNvPr id="11" name="Shape 8"/>
          <p:cNvSpPr/>
          <p:nvPr/>
        </p:nvSpPr>
        <p:spPr>
          <a:xfrm>
            <a:off x="783848" y="3381494"/>
            <a:ext cx="455176" cy="455176"/>
          </a:xfrm>
          <a:prstGeom prst="roundRect">
            <a:avLst>
              <a:gd name="adj" fmla="val 6667"/>
            </a:avLst>
          </a:prstGeom>
          <a:solidFill>
            <a:srgbClr val="EEE8DD"/>
          </a:solidFill>
          <a:ln/>
        </p:spPr>
        <p:txBody>
          <a:bodyPr/>
          <a:lstStyle/>
          <a:p>
            <a:endParaRPr lang="en-US"/>
          </a:p>
        </p:txBody>
      </p:sp>
      <p:sp>
        <p:nvSpPr>
          <p:cNvPr id="12" name="Text 9"/>
          <p:cNvSpPr/>
          <p:nvPr/>
        </p:nvSpPr>
        <p:spPr>
          <a:xfrm>
            <a:off x="919460" y="3457337"/>
            <a:ext cx="183833" cy="303490"/>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2</a:t>
            </a:r>
            <a:endParaRPr lang="en-US" sz="2350" dirty="0"/>
          </a:p>
        </p:txBody>
      </p:sp>
      <p:sp>
        <p:nvSpPr>
          <p:cNvPr id="13" name="Text 10"/>
          <p:cNvSpPr/>
          <p:nvPr/>
        </p:nvSpPr>
        <p:spPr>
          <a:xfrm>
            <a:off x="2124194" y="3356253"/>
            <a:ext cx="2529007" cy="316111"/>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Sử Dụng Tường Lửa</a:t>
            </a:r>
            <a:endParaRPr lang="en-US" sz="1950" dirty="0"/>
          </a:p>
        </p:txBody>
      </p:sp>
      <p:sp>
        <p:nvSpPr>
          <p:cNvPr id="14" name="Text 11"/>
          <p:cNvSpPr/>
          <p:nvPr/>
        </p:nvSpPr>
        <p:spPr>
          <a:xfrm>
            <a:off x="2124194" y="3793688"/>
            <a:ext cx="6311741" cy="323612"/>
          </a:xfrm>
          <a:prstGeom prst="rect">
            <a:avLst/>
          </a:prstGeom>
          <a:noFill/>
          <a:ln/>
        </p:spPr>
        <p:txBody>
          <a:bodyPr wrap="non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Cài đặt tường lửa để kiểm soát lưu lượng truy cập vào và ra khỏi mạng.</a:t>
            </a:r>
            <a:endParaRPr lang="en-US" sz="1550" dirty="0"/>
          </a:p>
        </p:txBody>
      </p:sp>
      <p:sp>
        <p:nvSpPr>
          <p:cNvPr id="15" name="Shape 12"/>
          <p:cNvSpPr/>
          <p:nvPr/>
        </p:nvSpPr>
        <p:spPr>
          <a:xfrm>
            <a:off x="1216164" y="4965502"/>
            <a:ext cx="708065" cy="22860"/>
          </a:xfrm>
          <a:prstGeom prst="roundRect">
            <a:avLst>
              <a:gd name="adj" fmla="val 132758"/>
            </a:avLst>
          </a:prstGeom>
          <a:solidFill>
            <a:srgbClr val="D4CEC3"/>
          </a:solidFill>
          <a:ln/>
        </p:spPr>
        <p:txBody>
          <a:bodyPr/>
          <a:lstStyle/>
          <a:p>
            <a:endParaRPr lang="en-US"/>
          </a:p>
        </p:txBody>
      </p:sp>
      <p:sp>
        <p:nvSpPr>
          <p:cNvPr id="16" name="Shape 13"/>
          <p:cNvSpPr/>
          <p:nvPr/>
        </p:nvSpPr>
        <p:spPr>
          <a:xfrm>
            <a:off x="783848" y="4749403"/>
            <a:ext cx="455176" cy="455176"/>
          </a:xfrm>
          <a:prstGeom prst="roundRect">
            <a:avLst>
              <a:gd name="adj" fmla="val 6667"/>
            </a:avLst>
          </a:prstGeom>
          <a:solidFill>
            <a:srgbClr val="EEE8DD"/>
          </a:solidFill>
          <a:ln/>
        </p:spPr>
        <p:txBody>
          <a:bodyPr/>
          <a:lstStyle/>
          <a:p>
            <a:endParaRPr lang="en-US"/>
          </a:p>
        </p:txBody>
      </p:sp>
      <p:sp>
        <p:nvSpPr>
          <p:cNvPr id="17" name="Text 14"/>
          <p:cNvSpPr/>
          <p:nvPr/>
        </p:nvSpPr>
        <p:spPr>
          <a:xfrm>
            <a:off x="919936" y="4825246"/>
            <a:ext cx="182880" cy="303490"/>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3</a:t>
            </a:r>
            <a:endParaRPr lang="en-US" sz="2350" dirty="0"/>
          </a:p>
        </p:txBody>
      </p:sp>
      <p:sp>
        <p:nvSpPr>
          <p:cNvPr id="18" name="Text 15"/>
          <p:cNvSpPr/>
          <p:nvPr/>
        </p:nvSpPr>
        <p:spPr>
          <a:xfrm>
            <a:off x="2124194" y="4724162"/>
            <a:ext cx="2529007" cy="316111"/>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Mã Hóa Dữ Liệu</a:t>
            </a:r>
            <a:endParaRPr lang="en-US" sz="1950" dirty="0"/>
          </a:p>
        </p:txBody>
      </p:sp>
      <p:sp>
        <p:nvSpPr>
          <p:cNvPr id="19" name="Text 16"/>
          <p:cNvSpPr/>
          <p:nvPr/>
        </p:nvSpPr>
        <p:spPr>
          <a:xfrm>
            <a:off x="2124194" y="5161598"/>
            <a:ext cx="6311741" cy="647224"/>
          </a:xfrm>
          <a:prstGeom prst="rect">
            <a:avLst/>
          </a:prstGeom>
          <a:noFill/>
          <a:ln/>
        </p:spPr>
        <p:txBody>
          <a:bodyPr wrap="squar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Áp dụng mã hóa để bảo vệ thông tin nhạy cảm khi lưu trữ và truyền tải.</a:t>
            </a:r>
            <a:endParaRPr lang="en-US" sz="1550" dirty="0"/>
          </a:p>
        </p:txBody>
      </p:sp>
      <p:sp>
        <p:nvSpPr>
          <p:cNvPr id="20" name="Shape 17"/>
          <p:cNvSpPr/>
          <p:nvPr/>
        </p:nvSpPr>
        <p:spPr>
          <a:xfrm>
            <a:off x="1216164" y="6657023"/>
            <a:ext cx="708065" cy="22860"/>
          </a:xfrm>
          <a:prstGeom prst="roundRect">
            <a:avLst>
              <a:gd name="adj" fmla="val 132758"/>
            </a:avLst>
          </a:prstGeom>
          <a:solidFill>
            <a:srgbClr val="D4CEC3"/>
          </a:solidFill>
          <a:ln/>
        </p:spPr>
        <p:txBody>
          <a:bodyPr/>
          <a:lstStyle/>
          <a:p>
            <a:endParaRPr lang="en-US"/>
          </a:p>
        </p:txBody>
      </p:sp>
      <p:sp>
        <p:nvSpPr>
          <p:cNvPr id="21" name="Shape 18"/>
          <p:cNvSpPr/>
          <p:nvPr/>
        </p:nvSpPr>
        <p:spPr>
          <a:xfrm>
            <a:off x="783848" y="6440924"/>
            <a:ext cx="455176" cy="455176"/>
          </a:xfrm>
          <a:prstGeom prst="roundRect">
            <a:avLst>
              <a:gd name="adj" fmla="val 6667"/>
            </a:avLst>
          </a:prstGeom>
          <a:solidFill>
            <a:srgbClr val="EEE8DD"/>
          </a:solidFill>
          <a:ln/>
        </p:spPr>
        <p:txBody>
          <a:bodyPr/>
          <a:lstStyle/>
          <a:p>
            <a:endParaRPr lang="en-US"/>
          </a:p>
        </p:txBody>
      </p:sp>
      <p:sp>
        <p:nvSpPr>
          <p:cNvPr id="22" name="Text 19"/>
          <p:cNvSpPr/>
          <p:nvPr/>
        </p:nvSpPr>
        <p:spPr>
          <a:xfrm>
            <a:off x="916841" y="6516767"/>
            <a:ext cx="189190" cy="303490"/>
          </a:xfrm>
          <a:prstGeom prst="rect">
            <a:avLst/>
          </a:prstGeom>
          <a:noFill/>
          <a:ln/>
        </p:spPr>
        <p:txBody>
          <a:bodyPr wrap="none" lIns="0" tIns="0" rIns="0" bIns="0" rtlCol="0" anchor="t"/>
          <a:lstStyle/>
          <a:p>
            <a:pPr marL="0" indent="0" algn="ctr">
              <a:lnSpc>
                <a:spcPts val="2350"/>
              </a:lnSpc>
              <a:buNone/>
            </a:pPr>
            <a:r>
              <a:rPr lang="en-US" sz="2350" dirty="0">
                <a:solidFill>
                  <a:srgbClr val="746558"/>
                </a:solidFill>
                <a:latin typeface="Gelasio Semi Bold" pitchFamily="34" charset="0"/>
                <a:ea typeface="Gelasio Semi Bold" pitchFamily="34" charset="-122"/>
                <a:cs typeface="Gelasio Semi Bold" pitchFamily="34" charset="-120"/>
              </a:rPr>
              <a:t>4</a:t>
            </a:r>
            <a:endParaRPr lang="en-US" sz="2350" dirty="0"/>
          </a:p>
        </p:txBody>
      </p:sp>
      <p:sp>
        <p:nvSpPr>
          <p:cNvPr id="23" name="Text 20"/>
          <p:cNvSpPr/>
          <p:nvPr/>
        </p:nvSpPr>
        <p:spPr>
          <a:xfrm>
            <a:off x="2124194" y="6415683"/>
            <a:ext cx="2529007" cy="316111"/>
          </a:xfrm>
          <a:prstGeom prst="rect">
            <a:avLst/>
          </a:prstGeom>
          <a:noFill/>
          <a:ln/>
        </p:spPr>
        <p:txBody>
          <a:bodyPr wrap="none" lIns="0" tIns="0" rIns="0" bIns="0" rtlCol="0" anchor="t"/>
          <a:lstStyle/>
          <a:p>
            <a:pPr marL="0" indent="0" algn="l">
              <a:lnSpc>
                <a:spcPts val="2450"/>
              </a:lnSpc>
              <a:buNone/>
            </a:pPr>
            <a:r>
              <a:rPr lang="en-US" sz="1950" dirty="0">
                <a:solidFill>
                  <a:srgbClr val="746558"/>
                </a:solidFill>
                <a:latin typeface="Gelasio Semi Bold" pitchFamily="34" charset="0"/>
                <a:ea typeface="Gelasio Semi Bold" pitchFamily="34" charset="-122"/>
                <a:cs typeface="Gelasio Semi Bold" pitchFamily="34" charset="-120"/>
              </a:rPr>
              <a:t>Xác Thực Đa Yếu Tố</a:t>
            </a:r>
            <a:endParaRPr lang="en-US" sz="1950" dirty="0"/>
          </a:p>
        </p:txBody>
      </p:sp>
      <p:sp>
        <p:nvSpPr>
          <p:cNvPr id="24" name="Text 21"/>
          <p:cNvSpPr/>
          <p:nvPr/>
        </p:nvSpPr>
        <p:spPr>
          <a:xfrm>
            <a:off x="2124194" y="6853118"/>
            <a:ext cx="6311741" cy="323612"/>
          </a:xfrm>
          <a:prstGeom prst="rect">
            <a:avLst/>
          </a:prstGeom>
          <a:noFill/>
          <a:ln/>
        </p:spPr>
        <p:txBody>
          <a:bodyPr wrap="none" lIns="0" tIns="0" rIns="0" bIns="0" rtlCol="0" anchor="t"/>
          <a:lstStyle/>
          <a:p>
            <a:pPr marL="0" indent="0" algn="l">
              <a:lnSpc>
                <a:spcPts val="2500"/>
              </a:lnSpc>
              <a:buNone/>
            </a:pPr>
            <a:r>
              <a:rPr lang="en-US" sz="1550" dirty="0">
                <a:solidFill>
                  <a:srgbClr val="746558"/>
                </a:solidFill>
                <a:latin typeface="Gelasio" pitchFamily="34" charset="0"/>
                <a:ea typeface="Gelasio" pitchFamily="34" charset="-122"/>
                <a:cs typeface="Gelasio" pitchFamily="34" charset="-120"/>
              </a:rPr>
              <a:t>Sử dụng nhiều phương thức xác thực để tăng cường bảo mật tài khoản.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F4430-9868-624C-705A-AD3512660962}"/>
              </a:ext>
            </a:extLst>
          </p:cNvPr>
          <p:cNvSpPr txBox="1"/>
          <p:nvPr/>
        </p:nvSpPr>
        <p:spPr>
          <a:xfrm>
            <a:off x="637307" y="0"/>
            <a:ext cx="7051965" cy="3970318"/>
          </a:xfrm>
          <a:prstGeom prst="rect">
            <a:avLst/>
          </a:prstGeom>
          <a:noFill/>
        </p:spPr>
        <p:txBody>
          <a:bodyPr wrap="square">
            <a:spAutoFit/>
          </a:bodyPr>
          <a:lstStyle/>
          <a:p>
            <a:r>
              <a:rPr lang="vi-VN" dirty="0"/>
              <a:t>Một ví dụ phổ biến về mã hóa trong an toàn thông tin là </a:t>
            </a:r>
            <a:r>
              <a:rPr lang="vi-VN" b="1" dirty="0"/>
              <a:t>mã hóa AES (</a:t>
            </a:r>
            <a:r>
              <a:rPr lang="vi-VN" b="1" dirty="0" err="1"/>
              <a:t>Advanced</a:t>
            </a:r>
            <a:r>
              <a:rPr lang="vi-VN" b="1" dirty="0"/>
              <a:t> </a:t>
            </a:r>
            <a:r>
              <a:rPr lang="vi-VN" b="1" dirty="0" err="1"/>
              <a:t>Encryption</a:t>
            </a:r>
            <a:r>
              <a:rPr lang="vi-VN" b="1" dirty="0"/>
              <a:t> Standard)</a:t>
            </a:r>
            <a:r>
              <a:rPr lang="vi-VN" dirty="0"/>
              <a:t>. Đây là một thuật toán mã hóa đối xứng, nghĩa là cùng một khóa được sử dụng để mã hóa và giải mã dữ liệu.</a:t>
            </a:r>
          </a:p>
          <a:p>
            <a:r>
              <a:rPr lang="vi-VN" b="1" dirty="0"/>
              <a:t>Cách hoạt động của mã hóa AES:</a:t>
            </a:r>
          </a:p>
          <a:p>
            <a:pPr>
              <a:buFont typeface="+mj-lt"/>
              <a:buAutoNum type="arabicPeriod"/>
            </a:pPr>
            <a:r>
              <a:rPr lang="vi-VN" b="1" dirty="0"/>
              <a:t>Khóa Mã hóa</a:t>
            </a:r>
            <a:r>
              <a:rPr lang="vi-VN" dirty="0"/>
              <a:t>: AES cho phép sử dụng các kích thước khóa khác nhau, thường là 128, 192 hoặc 256 </a:t>
            </a:r>
            <a:r>
              <a:rPr lang="vi-VN" dirty="0" err="1"/>
              <a:t>bit</a:t>
            </a:r>
            <a:r>
              <a:rPr lang="vi-VN" dirty="0"/>
              <a:t>. Khóa này cần được giữ bí mật.</a:t>
            </a:r>
          </a:p>
          <a:p>
            <a:pPr>
              <a:buFont typeface="+mj-lt"/>
              <a:buAutoNum type="arabicPeriod"/>
            </a:pPr>
            <a:r>
              <a:rPr lang="vi-VN" b="1" dirty="0"/>
              <a:t>Mã hóa Dữ liệu</a:t>
            </a:r>
            <a:r>
              <a:rPr lang="vi-VN" dirty="0"/>
              <a:t>: Dữ liệu đầu vào (</a:t>
            </a:r>
            <a:r>
              <a:rPr lang="vi-VN" dirty="0" err="1"/>
              <a:t>plaintext</a:t>
            </a:r>
            <a:r>
              <a:rPr lang="vi-VN" dirty="0"/>
              <a:t>) được chia thành các khối 128 </a:t>
            </a:r>
            <a:r>
              <a:rPr lang="vi-VN" dirty="0" err="1"/>
              <a:t>bit</a:t>
            </a:r>
            <a:r>
              <a:rPr lang="vi-VN" dirty="0"/>
              <a:t>. Mỗi khối sẽ được mã hóa bằng cách sử dụng thuật toán AES với khóa đã chọn.</a:t>
            </a:r>
          </a:p>
          <a:p>
            <a:pPr>
              <a:buFont typeface="+mj-lt"/>
              <a:buAutoNum type="arabicPeriod"/>
            </a:pPr>
            <a:r>
              <a:rPr lang="vi-VN" b="1" dirty="0"/>
              <a:t>Giải mã Dữ liệu</a:t>
            </a:r>
            <a:r>
              <a:rPr lang="vi-VN" dirty="0"/>
              <a:t>: Để lấy lại dữ liệu gốc, người nhận sử dụng cùng một khóa để giải mã khối dữ liệu đã được mã hóa (</a:t>
            </a:r>
            <a:r>
              <a:rPr lang="vi-VN" dirty="0" err="1"/>
              <a:t>ciphertext</a:t>
            </a:r>
            <a:r>
              <a:rPr lang="vi-VN" dirty="0"/>
              <a:t>).</a:t>
            </a:r>
          </a:p>
        </p:txBody>
      </p:sp>
      <p:sp>
        <p:nvSpPr>
          <p:cNvPr id="5" name="TextBox 4">
            <a:extLst>
              <a:ext uri="{FF2B5EF4-FFF2-40B4-BE49-F238E27FC236}">
                <a16:creationId xmlns:a16="http://schemas.microsoft.com/office/drawing/2014/main" id="{6AF2B059-B039-0FBA-F973-F2CAC8FDF003}"/>
              </a:ext>
            </a:extLst>
          </p:cNvPr>
          <p:cNvSpPr txBox="1"/>
          <p:nvPr/>
        </p:nvSpPr>
        <p:spPr>
          <a:xfrm>
            <a:off x="637307" y="4025736"/>
            <a:ext cx="7315200" cy="3970318"/>
          </a:xfrm>
          <a:prstGeom prst="rect">
            <a:avLst/>
          </a:prstGeom>
          <a:noFill/>
        </p:spPr>
        <p:txBody>
          <a:bodyPr wrap="square">
            <a:spAutoFit/>
          </a:bodyPr>
          <a:lstStyle/>
          <a:p>
            <a:r>
              <a:rPr lang="vi-VN" b="1" dirty="0"/>
              <a:t>Ví dụ cụ thể:</a:t>
            </a:r>
          </a:p>
          <a:p>
            <a:r>
              <a:rPr lang="vi-VN" dirty="0"/>
              <a:t>Giả sử bạn muốn mã hóa một thông điệp nhạy cảm như "Bảo mật thông tin". Bạn có thể sử dụng AES với khóa 256 </a:t>
            </a:r>
            <a:r>
              <a:rPr lang="vi-VN" dirty="0" err="1"/>
              <a:t>bit</a:t>
            </a:r>
            <a:r>
              <a:rPr lang="vi-VN" dirty="0"/>
              <a:t> để mã hóa thông điệp này.</a:t>
            </a:r>
          </a:p>
          <a:p>
            <a:pPr>
              <a:buFont typeface="Arial" panose="020B0604020202020204" pitchFamily="34" charset="0"/>
              <a:buChar char="•"/>
            </a:pPr>
            <a:r>
              <a:rPr lang="vi-VN" b="1" dirty="0"/>
              <a:t>Mã hóa</a:t>
            </a:r>
            <a:r>
              <a:rPr lang="vi-VN" dirty="0"/>
              <a:t>: Khi bạn áp dụng AES lên thông điệp "Bảo mật thông tin", nó sẽ biến đổi thành một chuỗi ký tự không thể đọc được (</a:t>
            </a:r>
            <a:r>
              <a:rPr lang="vi-VN" dirty="0" err="1"/>
              <a:t>ciphertext</a:t>
            </a:r>
            <a:r>
              <a:rPr lang="vi-VN" dirty="0"/>
              <a:t>).</a:t>
            </a:r>
          </a:p>
          <a:p>
            <a:pPr>
              <a:buFont typeface="Arial" panose="020B0604020202020204" pitchFamily="34" charset="0"/>
              <a:buChar char="•"/>
            </a:pPr>
            <a:r>
              <a:rPr lang="vi-VN" b="1" dirty="0"/>
              <a:t>Giải mã</a:t>
            </a:r>
            <a:r>
              <a:rPr lang="vi-VN" dirty="0"/>
              <a:t>: Người nhận, với cùng một khóa, có thể lấy </a:t>
            </a:r>
            <a:r>
              <a:rPr lang="vi-VN" dirty="0" err="1"/>
              <a:t>ciphertext</a:t>
            </a:r>
            <a:r>
              <a:rPr lang="vi-VN" dirty="0"/>
              <a:t> và giải mã lại để khôi phục thông điệp gốc "Bảo mật thông tin".</a:t>
            </a:r>
          </a:p>
          <a:p>
            <a:r>
              <a:rPr lang="vi-VN" b="1" dirty="0"/>
              <a:t>Tại sao sử dụng AES?</a:t>
            </a:r>
          </a:p>
          <a:p>
            <a:pPr>
              <a:buFont typeface="Arial" panose="020B0604020202020204" pitchFamily="34" charset="0"/>
              <a:buChar char="•"/>
            </a:pPr>
            <a:r>
              <a:rPr lang="vi-VN" b="1" dirty="0"/>
              <a:t>Bảo mật cao</a:t>
            </a:r>
            <a:r>
              <a:rPr lang="vi-VN" dirty="0"/>
              <a:t>: AES được coi là rất an toàn và được sử dụng rộng rãi trong các ứng dụng bảo mật, từ mã hóa dữ liệu trên ổ đĩa đến truyền tải thông tin qua mạng.</a:t>
            </a:r>
          </a:p>
          <a:p>
            <a:pPr>
              <a:buFont typeface="Arial" panose="020B0604020202020204" pitchFamily="34" charset="0"/>
              <a:buChar char="•"/>
            </a:pPr>
            <a:r>
              <a:rPr lang="vi-VN" b="1" dirty="0"/>
              <a:t>Hiệu suất tốt</a:t>
            </a:r>
            <a:r>
              <a:rPr lang="vi-VN" dirty="0"/>
              <a:t>: AES có thể xử lý nhanh chóng, đặc biệt trên phần cứng, làm cho nó phù hợp cho nhiều ứng dụng khác nhau.</a:t>
            </a:r>
          </a:p>
        </p:txBody>
      </p:sp>
      <p:sp>
        <p:nvSpPr>
          <p:cNvPr id="7" name="TextBox 6">
            <a:extLst>
              <a:ext uri="{FF2B5EF4-FFF2-40B4-BE49-F238E27FC236}">
                <a16:creationId xmlns:a16="http://schemas.microsoft.com/office/drawing/2014/main" id="{E10E9602-F5AE-D4A9-95FA-0112BB757247}"/>
              </a:ext>
            </a:extLst>
          </p:cNvPr>
          <p:cNvSpPr txBox="1"/>
          <p:nvPr/>
        </p:nvSpPr>
        <p:spPr>
          <a:xfrm>
            <a:off x="8091055" y="232074"/>
            <a:ext cx="6192981" cy="7294305"/>
          </a:xfrm>
          <a:prstGeom prst="rect">
            <a:avLst/>
          </a:prstGeom>
          <a:noFill/>
        </p:spPr>
        <p:txBody>
          <a:bodyPr wrap="square">
            <a:spAutoFit/>
          </a:bodyPr>
          <a:lstStyle/>
          <a:p>
            <a:r>
              <a:rPr lang="en-US" dirty="0"/>
              <a:t>from </a:t>
            </a:r>
            <a:r>
              <a:rPr lang="en-US" dirty="0" err="1"/>
              <a:t>Crypto.Cipher</a:t>
            </a:r>
            <a:r>
              <a:rPr lang="en-US" dirty="0"/>
              <a:t> import AES</a:t>
            </a:r>
          </a:p>
          <a:p>
            <a:r>
              <a:rPr lang="en-US" dirty="0"/>
              <a:t>from </a:t>
            </a:r>
            <a:r>
              <a:rPr lang="en-US" dirty="0" err="1"/>
              <a:t>Crypto.Util.Padding</a:t>
            </a:r>
            <a:r>
              <a:rPr lang="en-US" dirty="0"/>
              <a:t> import pad, </a:t>
            </a:r>
            <a:r>
              <a:rPr lang="en-US" dirty="0" err="1"/>
              <a:t>unpad</a:t>
            </a:r>
            <a:endParaRPr lang="en-US" dirty="0"/>
          </a:p>
          <a:p>
            <a:r>
              <a:rPr lang="en-US" dirty="0"/>
              <a:t>from </a:t>
            </a:r>
            <a:r>
              <a:rPr lang="en-US" dirty="0" err="1"/>
              <a:t>Crypto.Random</a:t>
            </a:r>
            <a:r>
              <a:rPr lang="en-US" dirty="0"/>
              <a:t> import </a:t>
            </a:r>
            <a:r>
              <a:rPr lang="en-US" dirty="0" err="1"/>
              <a:t>get_random_bytes</a:t>
            </a:r>
            <a:endParaRPr lang="en-US" dirty="0"/>
          </a:p>
          <a:p>
            <a:endParaRPr lang="en-US" dirty="0"/>
          </a:p>
          <a:p>
            <a:r>
              <a:rPr lang="en-US" dirty="0"/>
              <a:t># </a:t>
            </a:r>
            <a:r>
              <a:rPr lang="en-US" dirty="0" err="1"/>
              <a:t>Khóa</a:t>
            </a:r>
            <a:r>
              <a:rPr lang="en-US" dirty="0"/>
              <a:t> </a:t>
            </a:r>
            <a:r>
              <a:rPr lang="en-US" dirty="0" err="1"/>
              <a:t>bí</a:t>
            </a:r>
            <a:r>
              <a:rPr lang="en-US" dirty="0"/>
              <a:t> </a:t>
            </a:r>
            <a:r>
              <a:rPr lang="en-US" dirty="0" err="1"/>
              <a:t>mật</a:t>
            </a:r>
            <a:r>
              <a:rPr lang="en-US" dirty="0"/>
              <a:t> (256 bit)</a:t>
            </a:r>
          </a:p>
          <a:p>
            <a:r>
              <a:rPr lang="en-US" dirty="0"/>
              <a:t>key = </a:t>
            </a:r>
            <a:r>
              <a:rPr lang="en-US" dirty="0" err="1"/>
              <a:t>get_random_bytes</a:t>
            </a:r>
            <a:r>
              <a:rPr lang="en-US" dirty="0"/>
              <a:t>(32)  # </a:t>
            </a:r>
            <a:r>
              <a:rPr lang="en-US" dirty="0" err="1"/>
              <a:t>Tạo</a:t>
            </a:r>
            <a:r>
              <a:rPr lang="en-US" dirty="0"/>
              <a:t> </a:t>
            </a:r>
            <a:r>
              <a:rPr lang="en-US" dirty="0" err="1"/>
              <a:t>khóa</a:t>
            </a:r>
            <a:r>
              <a:rPr lang="en-US" dirty="0"/>
              <a:t> </a:t>
            </a:r>
            <a:r>
              <a:rPr lang="en-US" dirty="0" err="1"/>
              <a:t>ngẫu</a:t>
            </a:r>
            <a:r>
              <a:rPr lang="en-US" dirty="0"/>
              <a:t> </a:t>
            </a:r>
            <a:r>
              <a:rPr lang="en-US" dirty="0" err="1"/>
              <a:t>nhiên</a:t>
            </a:r>
            <a:endParaRPr lang="en-US" dirty="0"/>
          </a:p>
          <a:p>
            <a:endParaRPr lang="en-US" dirty="0"/>
          </a:p>
          <a:p>
            <a:r>
              <a:rPr lang="en-US" dirty="0"/>
              <a:t># Thông </a:t>
            </a:r>
            <a:r>
              <a:rPr lang="en-US" dirty="0" err="1"/>
              <a:t>điệp</a:t>
            </a:r>
            <a:r>
              <a:rPr lang="en-US" dirty="0"/>
              <a:t> </a:t>
            </a:r>
            <a:r>
              <a:rPr lang="en-US" dirty="0" err="1"/>
              <a:t>cần</a:t>
            </a:r>
            <a:r>
              <a:rPr lang="en-US" dirty="0"/>
              <a:t> </a:t>
            </a:r>
            <a:r>
              <a:rPr lang="en-US" dirty="0" err="1"/>
              <a:t>mã</a:t>
            </a:r>
            <a:r>
              <a:rPr lang="en-US" dirty="0"/>
              <a:t> </a:t>
            </a:r>
            <a:r>
              <a:rPr lang="en-US" dirty="0" err="1"/>
              <a:t>hóa</a:t>
            </a:r>
            <a:endParaRPr lang="en-US" dirty="0"/>
          </a:p>
          <a:p>
            <a:r>
              <a:rPr lang="en-US" dirty="0"/>
              <a:t>plaintext = "</a:t>
            </a:r>
            <a:r>
              <a:rPr lang="en-US" dirty="0" err="1"/>
              <a:t>Bảo</a:t>
            </a:r>
            <a:r>
              <a:rPr lang="en-US" dirty="0"/>
              <a:t> </a:t>
            </a:r>
            <a:r>
              <a:rPr lang="en-US" dirty="0" err="1"/>
              <a:t>mật</a:t>
            </a:r>
            <a:r>
              <a:rPr lang="en-US" dirty="0"/>
              <a:t> </a:t>
            </a:r>
            <a:r>
              <a:rPr lang="en-US" dirty="0" err="1"/>
              <a:t>thông</a:t>
            </a:r>
            <a:r>
              <a:rPr lang="en-US" dirty="0"/>
              <a:t> </a:t>
            </a:r>
            <a:r>
              <a:rPr lang="en-US" dirty="0" err="1"/>
              <a:t>tin".encode</a:t>
            </a:r>
            <a:r>
              <a:rPr lang="en-US" dirty="0"/>
              <a:t>()</a:t>
            </a:r>
          </a:p>
          <a:p>
            <a:r>
              <a:rPr lang="en-US" dirty="0"/>
              <a:t>cipher = </a:t>
            </a:r>
            <a:r>
              <a:rPr lang="en-US" dirty="0" err="1"/>
              <a:t>AES.new</a:t>
            </a:r>
            <a:r>
              <a:rPr lang="en-US" dirty="0"/>
              <a:t>(key, AES.MODE_CBC)  # </a:t>
            </a:r>
            <a:r>
              <a:rPr lang="en-US" dirty="0" err="1"/>
              <a:t>Sử</a:t>
            </a:r>
            <a:r>
              <a:rPr lang="en-US" dirty="0"/>
              <a:t> </a:t>
            </a:r>
            <a:r>
              <a:rPr lang="en-US" dirty="0" err="1"/>
              <a:t>dụng</a:t>
            </a:r>
            <a:r>
              <a:rPr lang="en-US" dirty="0"/>
              <a:t> </a:t>
            </a:r>
            <a:r>
              <a:rPr lang="en-US" dirty="0" err="1"/>
              <a:t>chế</a:t>
            </a:r>
            <a:r>
              <a:rPr lang="en-US" dirty="0"/>
              <a:t> </a:t>
            </a:r>
            <a:r>
              <a:rPr lang="en-US" dirty="0" err="1"/>
              <a:t>độ</a:t>
            </a:r>
            <a:r>
              <a:rPr lang="en-US" dirty="0"/>
              <a:t> CBC</a:t>
            </a:r>
          </a:p>
          <a:p>
            <a:r>
              <a:rPr lang="en-US" dirty="0"/>
              <a:t>iv = </a:t>
            </a:r>
            <a:r>
              <a:rPr lang="en-US" dirty="0" err="1"/>
              <a:t>cipher.iv</a:t>
            </a:r>
            <a:r>
              <a:rPr lang="en-US" dirty="0"/>
              <a:t>  # </a:t>
            </a:r>
            <a:r>
              <a:rPr lang="en-US" dirty="0" err="1"/>
              <a:t>Lưu</a:t>
            </a:r>
            <a:r>
              <a:rPr lang="en-US" dirty="0"/>
              <a:t> </a:t>
            </a:r>
            <a:r>
              <a:rPr lang="en-US" dirty="0" err="1"/>
              <a:t>trữ</a:t>
            </a:r>
            <a:r>
              <a:rPr lang="en-US" dirty="0"/>
              <a:t> IV </a:t>
            </a:r>
            <a:r>
              <a:rPr lang="en-US" dirty="0" err="1"/>
              <a:t>để</a:t>
            </a:r>
            <a:r>
              <a:rPr lang="en-US" dirty="0"/>
              <a:t> </a:t>
            </a:r>
            <a:r>
              <a:rPr lang="en-US" dirty="0" err="1"/>
              <a:t>giải</a:t>
            </a:r>
            <a:r>
              <a:rPr lang="en-US" dirty="0"/>
              <a:t> </a:t>
            </a:r>
            <a:r>
              <a:rPr lang="en-US" dirty="0" err="1"/>
              <a:t>mã</a:t>
            </a:r>
            <a:r>
              <a:rPr lang="en-US" dirty="0"/>
              <a:t> </a:t>
            </a:r>
            <a:r>
              <a:rPr lang="en-US" dirty="0" err="1"/>
              <a:t>sau</a:t>
            </a:r>
            <a:endParaRPr lang="en-US" dirty="0"/>
          </a:p>
          <a:p>
            <a:endParaRPr lang="en-US" dirty="0"/>
          </a:p>
          <a:p>
            <a:r>
              <a:rPr lang="en-US" dirty="0"/>
              <a:t># </a:t>
            </a:r>
            <a:r>
              <a:rPr lang="en-US" dirty="0" err="1"/>
              <a:t>Mã</a:t>
            </a:r>
            <a:r>
              <a:rPr lang="en-US" dirty="0"/>
              <a:t> </a:t>
            </a:r>
            <a:r>
              <a:rPr lang="en-US" dirty="0" err="1"/>
              <a:t>hóa</a:t>
            </a:r>
            <a:endParaRPr lang="en-US" dirty="0"/>
          </a:p>
          <a:p>
            <a:r>
              <a:rPr lang="en-US" dirty="0"/>
              <a:t>ciphertext = </a:t>
            </a:r>
            <a:r>
              <a:rPr lang="en-US" dirty="0" err="1"/>
              <a:t>cipher.encrypt</a:t>
            </a:r>
            <a:r>
              <a:rPr lang="en-US" dirty="0"/>
              <a:t>(pad(plaintext, </a:t>
            </a:r>
            <a:r>
              <a:rPr lang="en-US" dirty="0" err="1"/>
              <a:t>AES.block_size</a:t>
            </a:r>
            <a:r>
              <a:rPr lang="en-US" dirty="0"/>
              <a:t>))</a:t>
            </a:r>
          </a:p>
          <a:p>
            <a:endParaRPr lang="en-US" dirty="0"/>
          </a:p>
          <a:p>
            <a:r>
              <a:rPr lang="en-US" dirty="0"/>
              <a:t># In </a:t>
            </a:r>
            <a:r>
              <a:rPr lang="en-US" dirty="0" err="1"/>
              <a:t>ra</a:t>
            </a:r>
            <a:r>
              <a:rPr lang="en-US" dirty="0"/>
              <a:t> </a:t>
            </a:r>
            <a:r>
              <a:rPr lang="en-US" dirty="0" err="1"/>
              <a:t>thông</a:t>
            </a:r>
            <a:r>
              <a:rPr lang="en-US" dirty="0"/>
              <a:t> tin</a:t>
            </a:r>
          </a:p>
          <a:p>
            <a:r>
              <a:rPr lang="en-US" dirty="0"/>
              <a:t>print("IV:", </a:t>
            </a:r>
            <a:r>
              <a:rPr lang="en-US" dirty="0" err="1"/>
              <a:t>iv.hex</a:t>
            </a:r>
            <a:r>
              <a:rPr lang="en-US" dirty="0"/>
              <a:t>())</a:t>
            </a:r>
          </a:p>
          <a:p>
            <a:r>
              <a:rPr lang="en-US" dirty="0"/>
              <a:t>print("Ciphertext:", </a:t>
            </a:r>
            <a:r>
              <a:rPr lang="en-US" dirty="0" err="1"/>
              <a:t>ciphertext.hex</a:t>
            </a:r>
            <a:r>
              <a:rPr lang="en-US" dirty="0"/>
              <a:t>())</a:t>
            </a:r>
          </a:p>
          <a:p>
            <a:endParaRPr lang="en-US" dirty="0"/>
          </a:p>
          <a:p>
            <a:r>
              <a:rPr lang="en-US" dirty="0"/>
              <a:t># </a:t>
            </a:r>
            <a:r>
              <a:rPr lang="en-US" dirty="0" err="1"/>
              <a:t>Giải</a:t>
            </a:r>
            <a:r>
              <a:rPr lang="en-US" dirty="0"/>
              <a:t> </a:t>
            </a:r>
            <a:r>
              <a:rPr lang="en-US" dirty="0" err="1"/>
              <a:t>mã</a:t>
            </a:r>
            <a:endParaRPr lang="en-US" dirty="0"/>
          </a:p>
          <a:p>
            <a:r>
              <a:rPr lang="en-US" dirty="0" err="1"/>
              <a:t>cipher_dec</a:t>
            </a:r>
            <a:r>
              <a:rPr lang="en-US" dirty="0"/>
              <a:t> = </a:t>
            </a:r>
            <a:r>
              <a:rPr lang="en-US" dirty="0" err="1"/>
              <a:t>AES.new</a:t>
            </a:r>
            <a:r>
              <a:rPr lang="en-US" dirty="0"/>
              <a:t>(key, AES.MODE_CBC, iv)</a:t>
            </a:r>
          </a:p>
          <a:p>
            <a:r>
              <a:rPr lang="en-US" dirty="0"/>
              <a:t>decrypted = </a:t>
            </a:r>
            <a:r>
              <a:rPr lang="en-US" dirty="0" err="1"/>
              <a:t>unpad</a:t>
            </a:r>
            <a:r>
              <a:rPr lang="en-US" dirty="0"/>
              <a:t>(</a:t>
            </a:r>
            <a:r>
              <a:rPr lang="en-US" dirty="0" err="1"/>
              <a:t>cipher_dec.decrypt</a:t>
            </a:r>
            <a:r>
              <a:rPr lang="en-US" dirty="0"/>
              <a:t>(ciphertext), </a:t>
            </a:r>
            <a:r>
              <a:rPr lang="en-US" dirty="0" err="1"/>
              <a:t>AES.block_size</a:t>
            </a:r>
            <a:r>
              <a:rPr lang="en-US" dirty="0"/>
              <a:t>)</a:t>
            </a:r>
          </a:p>
          <a:p>
            <a:endParaRPr lang="en-US" dirty="0"/>
          </a:p>
          <a:p>
            <a:r>
              <a:rPr lang="en-US" dirty="0"/>
              <a:t># In </a:t>
            </a:r>
            <a:r>
              <a:rPr lang="en-US" dirty="0" err="1"/>
              <a:t>ra</a:t>
            </a:r>
            <a:r>
              <a:rPr lang="en-US" dirty="0"/>
              <a:t> </a:t>
            </a:r>
            <a:r>
              <a:rPr lang="en-US" dirty="0" err="1"/>
              <a:t>thông</a:t>
            </a:r>
            <a:r>
              <a:rPr lang="en-US" dirty="0"/>
              <a:t> </a:t>
            </a:r>
            <a:r>
              <a:rPr lang="en-US" dirty="0" err="1"/>
              <a:t>điệp</a:t>
            </a:r>
            <a:r>
              <a:rPr lang="en-US" dirty="0"/>
              <a:t> </a:t>
            </a:r>
            <a:r>
              <a:rPr lang="en-US" dirty="0" err="1"/>
              <a:t>đã</a:t>
            </a:r>
            <a:r>
              <a:rPr lang="en-US" dirty="0"/>
              <a:t> </a:t>
            </a:r>
            <a:r>
              <a:rPr lang="en-US" dirty="0" err="1"/>
              <a:t>giải</a:t>
            </a:r>
            <a:r>
              <a:rPr lang="en-US" dirty="0"/>
              <a:t> </a:t>
            </a:r>
            <a:r>
              <a:rPr lang="en-US" dirty="0" err="1"/>
              <a:t>mã</a:t>
            </a:r>
            <a:endParaRPr lang="en-US" dirty="0"/>
          </a:p>
          <a:p>
            <a:r>
              <a:rPr lang="en-US" dirty="0"/>
              <a:t>print("Decrypted:", </a:t>
            </a:r>
            <a:r>
              <a:rPr lang="en-US" dirty="0" err="1"/>
              <a:t>decrypted.decode</a:t>
            </a:r>
            <a:r>
              <a:rPr lang="en-US" dirty="0"/>
              <a:t>())</a:t>
            </a:r>
          </a:p>
        </p:txBody>
      </p:sp>
    </p:spTree>
    <p:extLst>
      <p:ext uri="{BB962C8B-B14F-4D97-AF65-F5344CB8AC3E}">
        <p14:creationId xmlns:p14="http://schemas.microsoft.com/office/powerpoint/2010/main" val="107675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29508" y="653296"/>
            <a:ext cx="7484983" cy="1481376"/>
          </a:xfrm>
          <a:prstGeom prst="rect">
            <a:avLst/>
          </a:prstGeom>
          <a:noFill/>
          <a:ln/>
        </p:spPr>
        <p:txBody>
          <a:bodyPr wrap="square" lIns="0" tIns="0" rIns="0" bIns="0" rtlCol="0" anchor="t"/>
          <a:lstStyle/>
          <a:p>
            <a:pPr marL="0" indent="0">
              <a:lnSpc>
                <a:spcPts val="5800"/>
              </a:lnSpc>
              <a:buNone/>
            </a:pPr>
            <a:r>
              <a:rPr lang="en-US" sz="4650" dirty="0">
                <a:solidFill>
                  <a:srgbClr val="484237"/>
                </a:solidFill>
                <a:latin typeface="Gelasio Semi Bold" pitchFamily="34" charset="0"/>
                <a:ea typeface="Gelasio Semi Bold" pitchFamily="34" charset="-122"/>
                <a:cs typeface="Gelasio Semi Bold" pitchFamily="34" charset="-120"/>
              </a:rPr>
              <a:t>Tầm Quan Trọng của Bảo Mật Thông Tin</a:t>
            </a:r>
            <a:endParaRPr lang="en-US" sz="4650" dirty="0"/>
          </a:p>
        </p:txBody>
      </p:sp>
      <p:sp>
        <p:nvSpPr>
          <p:cNvPr id="4" name="Shape 1"/>
          <p:cNvSpPr/>
          <p:nvPr/>
        </p:nvSpPr>
        <p:spPr>
          <a:xfrm>
            <a:off x="829508" y="2756654"/>
            <a:ext cx="533162" cy="533162"/>
          </a:xfrm>
          <a:prstGeom prst="roundRect">
            <a:avLst>
              <a:gd name="adj" fmla="val 6668"/>
            </a:avLst>
          </a:prstGeom>
          <a:solidFill>
            <a:srgbClr val="EEE8DD"/>
          </a:solidFill>
          <a:ln/>
        </p:spPr>
        <p:txBody>
          <a:bodyPr/>
          <a:lstStyle/>
          <a:p>
            <a:endParaRPr lang="en-US"/>
          </a:p>
        </p:txBody>
      </p:sp>
      <p:sp>
        <p:nvSpPr>
          <p:cNvPr id="5" name="Text 2"/>
          <p:cNvSpPr/>
          <p:nvPr/>
        </p:nvSpPr>
        <p:spPr>
          <a:xfrm>
            <a:off x="1012269" y="2845475"/>
            <a:ext cx="167640" cy="355521"/>
          </a:xfrm>
          <a:prstGeom prst="rect">
            <a:avLst/>
          </a:prstGeom>
          <a:noFill/>
          <a:ln/>
        </p:spPr>
        <p:txBody>
          <a:bodyPr wrap="none" lIns="0" tIns="0" rIns="0" bIns="0" rtlCol="0" anchor="t"/>
          <a:lstStyle/>
          <a:p>
            <a:pPr marL="0" indent="0" algn="ctr">
              <a:lnSpc>
                <a:spcPts val="2750"/>
              </a:lnSpc>
              <a:buNone/>
            </a:pPr>
            <a:r>
              <a:rPr lang="en-US" sz="2750" dirty="0">
                <a:solidFill>
                  <a:srgbClr val="746558"/>
                </a:solidFill>
                <a:latin typeface="Gelasio Semi Bold" pitchFamily="34" charset="0"/>
                <a:ea typeface="Gelasio Semi Bold" pitchFamily="34" charset="-122"/>
                <a:cs typeface="Gelasio Semi Bold" pitchFamily="34" charset="-120"/>
              </a:rPr>
              <a:t>1</a:t>
            </a:r>
            <a:endParaRPr lang="en-US" sz="2750" dirty="0"/>
          </a:p>
        </p:txBody>
      </p:sp>
      <p:sp>
        <p:nvSpPr>
          <p:cNvPr id="6" name="Text 3"/>
          <p:cNvSpPr/>
          <p:nvPr/>
        </p:nvSpPr>
        <p:spPr>
          <a:xfrm>
            <a:off x="1599605" y="2756654"/>
            <a:ext cx="2962632" cy="370284"/>
          </a:xfrm>
          <a:prstGeom prst="rect">
            <a:avLst/>
          </a:prstGeom>
          <a:noFill/>
          <a:ln/>
        </p:spPr>
        <p:txBody>
          <a:bodyPr wrap="none" lIns="0" tIns="0" rIns="0" bIns="0" rtlCol="0" anchor="t"/>
          <a:lstStyle/>
          <a:p>
            <a:pPr marL="0" indent="0">
              <a:lnSpc>
                <a:spcPts val="2900"/>
              </a:lnSpc>
              <a:buNone/>
            </a:pPr>
            <a:r>
              <a:rPr lang="en-US" sz="2300" dirty="0">
                <a:solidFill>
                  <a:srgbClr val="746558"/>
                </a:solidFill>
                <a:latin typeface="Gelasio Semi Bold" pitchFamily="34" charset="0"/>
                <a:ea typeface="Gelasio Semi Bold" pitchFamily="34" charset="-122"/>
                <a:cs typeface="Gelasio Semi Bold" pitchFamily="34" charset="-120"/>
              </a:rPr>
              <a:t>Bảo Vệ Danh Tính</a:t>
            </a:r>
            <a:endParaRPr lang="en-US" sz="2300" dirty="0"/>
          </a:p>
        </p:txBody>
      </p:sp>
      <p:sp>
        <p:nvSpPr>
          <p:cNvPr id="7" name="Text 4"/>
          <p:cNvSpPr/>
          <p:nvPr/>
        </p:nvSpPr>
        <p:spPr>
          <a:xfrm>
            <a:off x="1599605" y="3269099"/>
            <a:ext cx="6714887" cy="758428"/>
          </a:xfrm>
          <a:prstGeom prst="rect">
            <a:avLst/>
          </a:prstGeom>
          <a:noFill/>
          <a:ln/>
        </p:spPr>
        <p:txBody>
          <a:bodyPr wrap="square" lIns="0" tIns="0" rIns="0" bIns="0" rtlCol="0" anchor="t"/>
          <a:lstStyle/>
          <a:p>
            <a:pPr marL="0" indent="0">
              <a:lnSpc>
                <a:spcPts val="2950"/>
              </a:lnSpc>
              <a:buNone/>
            </a:pPr>
            <a:r>
              <a:rPr lang="en-US" sz="1850" dirty="0">
                <a:solidFill>
                  <a:srgbClr val="746558"/>
                </a:solidFill>
                <a:latin typeface="Gelasio" pitchFamily="34" charset="0"/>
                <a:ea typeface="Gelasio" pitchFamily="34" charset="-122"/>
                <a:cs typeface="Gelasio" pitchFamily="34" charset="-120"/>
              </a:rPr>
              <a:t>Ngăn chặn việc đánh cắp và lạm dụng thông tin cá nhân trên môi trường số.</a:t>
            </a:r>
            <a:endParaRPr lang="en-US" sz="1850" dirty="0"/>
          </a:p>
        </p:txBody>
      </p:sp>
      <p:sp>
        <p:nvSpPr>
          <p:cNvPr id="8" name="Shape 5"/>
          <p:cNvSpPr/>
          <p:nvPr/>
        </p:nvSpPr>
        <p:spPr>
          <a:xfrm>
            <a:off x="829508" y="4531043"/>
            <a:ext cx="533162" cy="533162"/>
          </a:xfrm>
          <a:prstGeom prst="roundRect">
            <a:avLst>
              <a:gd name="adj" fmla="val 6668"/>
            </a:avLst>
          </a:prstGeom>
          <a:solidFill>
            <a:srgbClr val="EEE8DD"/>
          </a:solidFill>
          <a:ln/>
        </p:spPr>
        <p:txBody>
          <a:bodyPr/>
          <a:lstStyle/>
          <a:p>
            <a:endParaRPr lang="en-US"/>
          </a:p>
        </p:txBody>
      </p:sp>
      <p:sp>
        <p:nvSpPr>
          <p:cNvPr id="9" name="Text 6"/>
          <p:cNvSpPr/>
          <p:nvPr/>
        </p:nvSpPr>
        <p:spPr>
          <a:xfrm>
            <a:off x="988338" y="4619863"/>
            <a:ext cx="215384" cy="355521"/>
          </a:xfrm>
          <a:prstGeom prst="rect">
            <a:avLst/>
          </a:prstGeom>
          <a:noFill/>
          <a:ln/>
        </p:spPr>
        <p:txBody>
          <a:bodyPr wrap="none" lIns="0" tIns="0" rIns="0" bIns="0" rtlCol="0" anchor="t"/>
          <a:lstStyle/>
          <a:p>
            <a:pPr marL="0" indent="0" algn="ctr">
              <a:lnSpc>
                <a:spcPts val="2750"/>
              </a:lnSpc>
              <a:buNone/>
            </a:pPr>
            <a:r>
              <a:rPr lang="en-US" sz="2750" dirty="0">
                <a:solidFill>
                  <a:srgbClr val="746558"/>
                </a:solidFill>
                <a:latin typeface="Gelasio Semi Bold" pitchFamily="34" charset="0"/>
                <a:ea typeface="Gelasio Semi Bold" pitchFamily="34" charset="-122"/>
                <a:cs typeface="Gelasio Semi Bold" pitchFamily="34" charset="-120"/>
              </a:rPr>
              <a:t>2</a:t>
            </a:r>
            <a:endParaRPr lang="en-US" sz="2750" dirty="0"/>
          </a:p>
        </p:txBody>
      </p:sp>
      <p:sp>
        <p:nvSpPr>
          <p:cNvPr id="10" name="Text 7"/>
          <p:cNvSpPr/>
          <p:nvPr/>
        </p:nvSpPr>
        <p:spPr>
          <a:xfrm>
            <a:off x="1599605" y="4531043"/>
            <a:ext cx="2962632" cy="370284"/>
          </a:xfrm>
          <a:prstGeom prst="rect">
            <a:avLst/>
          </a:prstGeom>
          <a:noFill/>
          <a:ln/>
        </p:spPr>
        <p:txBody>
          <a:bodyPr wrap="none" lIns="0" tIns="0" rIns="0" bIns="0" rtlCol="0" anchor="t"/>
          <a:lstStyle/>
          <a:p>
            <a:pPr marL="0" indent="0">
              <a:lnSpc>
                <a:spcPts val="2900"/>
              </a:lnSpc>
              <a:buNone/>
            </a:pPr>
            <a:r>
              <a:rPr lang="en-US" sz="2300" dirty="0">
                <a:solidFill>
                  <a:srgbClr val="746558"/>
                </a:solidFill>
                <a:latin typeface="Gelasio Semi Bold" pitchFamily="34" charset="0"/>
                <a:ea typeface="Gelasio Semi Bold" pitchFamily="34" charset="-122"/>
                <a:cs typeface="Gelasio Semi Bold" pitchFamily="34" charset="-120"/>
              </a:rPr>
              <a:t>Đảm Bảo Tài Chính</a:t>
            </a:r>
            <a:endParaRPr lang="en-US" sz="2300" dirty="0"/>
          </a:p>
        </p:txBody>
      </p:sp>
      <p:sp>
        <p:nvSpPr>
          <p:cNvPr id="11" name="Text 8"/>
          <p:cNvSpPr/>
          <p:nvPr/>
        </p:nvSpPr>
        <p:spPr>
          <a:xfrm>
            <a:off x="1599605" y="5043488"/>
            <a:ext cx="6714887" cy="758428"/>
          </a:xfrm>
          <a:prstGeom prst="rect">
            <a:avLst/>
          </a:prstGeom>
          <a:noFill/>
          <a:ln/>
        </p:spPr>
        <p:txBody>
          <a:bodyPr wrap="square" lIns="0" tIns="0" rIns="0" bIns="0" rtlCol="0" anchor="t"/>
          <a:lstStyle/>
          <a:p>
            <a:pPr marL="0" indent="0">
              <a:lnSpc>
                <a:spcPts val="2950"/>
              </a:lnSpc>
              <a:buNone/>
            </a:pPr>
            <a:r>
              <a:rPr lang="en-US" sz="1850" dirty="0">
                <a:solidFill>
                  <a:srgbClr val="746558"/>
                </a:solidFill>
                <a:latin typeface="Gelasio" pitchFamily="34" charset="0"/>
                <a:ea typeface="Gelasio" pitchFamily="34" charset="-122"/>
                <a:cs typeface="Gelasio" pitchFamily="34" charset="-120"/>
              </a:rPr>
              <a:t>Bảo vệ tài khoản ngân hàng và thông tin thanh toán khỏi gian lận trực tuyến.</a:t>
            </a:r>
            <a:endParaRPr lang="en-US" sz="1850" dirty="0"/>
          </a:p>
        </p:txBody>
      </p:sp>
      <p:sp>
        <p:nvSpPr>
          <p:cNvPr id="12" name="Shape 9"/>
          <p:cNvSpPr/>
          <p:nvPr/>
        </p:nvSpPr>
        <p:spPr>
          <a:xfrm>
            <a:off x="829508" y="6305431"/>
            <a:ext cx="533162" cy="533162"/>
          </a:xfrm>
          <a:prstGeom prst="roundRect">
            <a:avLst>
              <a:gd name="adj" fmla="val 6668"/>
            </a:avLst>
          </a:prstGeom>
          <a:solidFill>
            <a:srgbClr val="EEE8DD"/>
          </a:solidFill>
          <a:ln/>
        </p:spPr>
        <p:txBody>
          <a:bodyPr/>
          <a:lstStyle/>
          <a:p>
            <a:endParaRPr lang="en-US"/>
          </a:p>
        </p:txBody>
      </p:sp>
      <p:sp>
        <p:nvSpPr>
          <p:cNvPr id="13" name="Text 10"/>
          <p:cNvSpPr/>
          <p:nvPr/>
        </p:nvSpPr>
        <p:spPr>
          <a:xfrm>
            <a:off x="988933" y="6394252"/>
            <a:ext cx="214193" cy="355521"/>
          </a:xfrm>
          <a:prstGeom prst="rect">
            <a:avLst/>
          </a:prstGeom>
          <a:noFill/>
          <a:ln/>
        </p:spPr>
        <p:txBody>
          <a:bodyPr wrap="none" lIns="0" tIns="0" rIns="0" bIns="0" rtlCol="0" anchor="t"/>
          <a:lstStyle/>
          <a:p>
            <a:pPr marL="0" indent="0" algn="ctr">
              <a:lnSpc>
                <a:spcPts val="2750"/>
              </a:lnSpc>
              <a:buNone/>
            </a:pPr>
            <a:r>
              <a:rPr lang="en-US" sz="2750" dirty="0">
                <a:solidFill>
                  <a:srgbClr val="746558"/>
                </a:solidFill>
                <a:latin typeface="Gelasio Semi Bold" pitchFamily="34" charset="0"/>
                <a:ea typeface="Gelasio Semi Bold" pitchFamily="34" charset="-122"/>
                <a:cs typeface="Gelasio Semi Bold" pitchFamily="34" charset="-120"/>
              </a:rPr>
              <a:t>3</a:t>
            </a:r>
            <a:endParaRPr lang="en-US" sz="2750" dirty="0"/>
          </a:p>
        </p:txBody>
      </p:sp>
      <p:sp>
        <p:nvSpPr>
          <p:cNvPr id="14" name="Text 11"/>
          <p:cNvSpPr/>
          <p:nvPr/>
        </p:nvSpPr>
        <p:spPr>
          <a:xfrm>
            <a:off x="1599605" y="6305431"/>
            <a:ext cx="2962632" cy="370284"/>
          </a:xfrm>
          <a:prstGeom prst="rect">
            <a:avLst/>
          </a:prstGeom>
          <a:noFill/>
          <a:ln/>
        </p:spPr>
        <p:txBody>
          <a:bodyPr wrap="none" lIns="0" tIns="0" rIns="0" bIns="0" rtlCol="0" anchor="t"/>
          <a:lstStyle/>
          <a:p>
            <a:pPr marL="0" indent="0">
              <a:lnSpc>
                <a:spcPts val="2900"/>
              </a:lnSpc>
              <a:buNone/>
            </a:pPr>
            <a:r>
              <a:rPr lang="en-US" sz="2300" dirty="0">
                <a:solidFill>
                  <a:srgbClr val="746558"/>
                </a:solidFill>
                <a:latin typeface="Gelasio Semi Bold" pitchFamily="34" charset="0"/>
                <a:ea typeface="Gelasio Semi Bold" pitchFamily="34" charset="-122"/>
                <a:cs typeface="Gelasio Semi Bold" pitchFamily="34" charset="-120"/>
              </a:rPr>
              <a:t>Duy Trì Uy Tín</a:t>
            </a:r>
            <a:endParaRPr lang="en-US" sz="2300" dirty="0"/>
          </a:p>
        </p:txBody>
      </p:sp>
      <p:sp>
        <p:nvSpPr>
          <p:cNvPr id="15" name="Text 12"/>
          <p:cNvSpPr/>
          <p:nvPr/>
        </p:nvSpPr>
        <p:spPr>
          <a:xfrm>
            <a:off x="1599605" y="6817876"/>
            <a:ext cx="6714887" cy="758428"/>
          </a:xfrm>
          <a:prstGeom prst="rect">
            <a:avLst/>
          </a:prstGeom>
          <a:noFill/>
          <a:ln/>
        </p:spPr>
        <p:txBody>
          <a:bodyPr wrap="square" lIns="0" tIns="0" rIns="0" bIns="0" rtlCol="0" anchor="t"/>
          <a:lstStyle/>
          <a:p>
            <a:pPr marL="0" indent="0">
              <a:lnSpc>
                <a:spcPts val="2950"/>
              </a:lnSpc>
              <a:buNone/>
            </a:pPr>
            <a:r>
              <a:rPr lang="en-US" sz="1850" dirty="0">
                <a:solidFill>
                  <a:srgbClr val="746558"/>
                </a:solidFill>
                <a:latin typeface="Gelasio" pitchFamily="34" charset="0"/>
                <a:ea typeface="Gelasio" pitchFamily="34" charset="-122"/>
                <a:cs typeface="Gelasio" pitchFamily="34" charset="-120"/>
              </a:rPr>
              <a:t>Giúp doanh nghiệp và cá nhân tránh thiệt hại về uy tín do rò rỉ dữ liệu.</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2400538"/>
            <a:ext cx="9535597" cy="771525"/>
          </a:xfrm>
          <a:prstGeom prst="rect">
            <a:avLst/>
          </a:prstGeom>
          <a:noFill/>
          <a:ln/>
        </p:spPr>
        <p:txBody>
          <a:bodyPr wrap="none" lIns="0" tIns="0" rIns="0" bIns="0" rtlCol="0" anchor="t"/>
          <a:lstStyle/>
          <a:p>
            <a:pPr marL="0" indent="0">
              <a:lnSpc>
                <a:spcPts val="6050"/>
              </a:lnSpc>
              <a:buNone/>
            </a:pPr>
            <a:r>
              <a:rPr lang="en-US" sz="4850" dirty="0">
                <a:solidFill>
                  <a:srgbClr val="484237"/>
                </a:solidFill>
                <a:latin typeface="Gelasio Semi Bold" pitchFamily="34" charset="0"/>
                <a:ea typeface="Gelasio Semi Bold" pitchFamily="34" charset="-122"/>
                <a:cs typeface="Gelasio Semi Bold" pitchFamily="34" charset="-120"/>
              </a:rPr>
              <a:t>Rủi Ro An Ninh Mạng Phổ Biến</a:t>
            </a:r>
            <a:endParaRPr lang="en-US" sz="4850" dirty="0"/>
          </a:p>
        </p:txBody>
      </p:sp>
      <p:sp>
        <p:nvSpPr>
          <p:cNvPr id="3" name="Text 1"/>
          <p:cNvSpPr/>
          <p:nvPr/>
        </p:nvSpPr>
        <p:spPr>
          <a:xfrm>
            <a:off x="864037" y="3789164"/>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Lừa Đảo Trực Tuyến</a:t>
            </a:r>
            <a:endParaRPr lang="en-US" sz="2400" dirty="0"/>
          </a:p>
        </p:txBody>
      </p:sp>
      <p:sp>
        <p:nvSpPr>
          <p:cNvPr id="4" name="Text 2"/>
          <p:cNvSpPr/>
          <p:nvPr/>
        </p:nvSpPr>
        <p:spPr>
          <a:xfrm>
            <a:off x="864037" y="4421743"/>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Email giả mạo và trang web lừa đảo nhằm đánh cắp thông tin đăng nhập và tài chính.</a:t>
            </a:r>
            <a:endParaRPr lang="en-US" sz="1900" dirty="0"/>
          </a:p>
        </p:txBody>
      </p:sp>
      <p:sp>
        <p:nvSpPr>
          <p:cNvPr id="5" name="Text 3"/>
          <p:cNvSpPr/>
          <p:nvPr/>
        </p:nvSpPr>
        <p:spPr>
          <a:xfrm>
            <a:off x="5372695" y="3789164"/>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Mã Độc Tống Tiền</a:t>
            </a:r>
            <a:endParaRPr lang="en-US" sz="2400" dirty="0"/>
          </a:p>
        </p:txBody>
      </p:sp>
      <p:sp>
        <p:nvSpPr>
          <p:cNvPr id="6" name="Text 4"/>
          <p:cNvSpPr/>
          <p:nvPr/>
        </p:nvSpPr>
        <p:spPr>
          <a:xfrm>
            <a:off x="5372695" y="4421743"/>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Phần mềm mã hóa dữ liệu và đòi tiền chuộc để giải mã.</a:t>
            </a:r>
            <a:endParaRPr lang="en-US" sz="1900" dirty="0"/>
          </a:p>
        </p:txBody>
      </p:sp>
      <p:sp>
        <p:nvSpPr>
          <p:cNvPr id="7" name="Text 5"/>
          <p:cNvSpPr/>
          <p:nvPr/>
        </p:nvSpPr>
        <p:spPr>
          <a:xfrm>
            <a:off x="9881354" y="3789164"/>
            <a:ext cx="3086100" cy="385763"/>
          </a:xfrm>
          <a:prstGeom prst="rect">
            <a:avLst/>
          </a:prstGeom>
          <a:noFill/>
          <a:ln/>
        </p:spPr>
        <p:txBody>
          <a:bodyPr wrap="none" lIns="0" tIns="0" rIns="0" bIns="0" rtlCol="0" anchor="t"/>
          <a:lstStyle/>
          <a:p>
            <a:pPr marL="0" indent="0">
              <a:lnSpc>
                <a:spcPts val="3000"/>
              </a:lnSpc>
              <a:buNone/>
            </a:pPr>
            <a:r>
              <a:rPr lang="en-US" sz="2400" dirty="0">
                <a:solidFill>
                  <a:srgbClr val="484237"/>
                </a:solidFill>
                <a:latin typeface="Gelasio Semi Bold" pitchFamily="34" charset="0"/>
                <a:ea typeface="Gelasio Semi Bold" pitchFamily="34" charset="-122"/>
                <a:cs typeface="Gelasio Semi Bold" pitchFamily="34" charset="-120"/>
              </a:rPr>
              <a:t>Đánh Cắp Wi-Fi</a:t>
            </a:r>
            <a:endParaRPr lang="en-US" sz="2400" dirty="0"/>
          </a:p>
        </p:txBody>
      </p:sp>
      <p:sp>
        <p:nvSpPr>
          <p:cNvPr id="8" name="Text 6"/>
          <p:cNvSpPr/>
          <p:nvPr/>
        </p:nvSpPr>
        <p:spPr>
          <a:xfrm>
            <a:off x="9881354" y="4421743"/>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746558"/>
                </a:solidFill>
                <a:latin typeface="Gelasio" pitchFamily="34" charset="0"/>
                <a:ea typeface="Gelasio" pitchFamily="34" charset="-122"/>
                <a:cs typeface="Gelasio" pitchFamily="34" charset="-120"/>
              </a:rPr>
              <a:t>Kẻ tấn công có thể theo dõi hoạt động trên mạng Wi-Fi công cộng không bảo mật.</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AAEB-3E06-D49A-6AFF-ECAA72E38CC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3448658-503E-A39C-A978-342C6A3BE4D7}"/>
              </a:ext>
            </a:extLst>
          </p:cNvPr>
          <p:cNvSpPr/>
          <p:nvPr/>
        </p:nvSpPr>
        <p:spPr>
          <a:xfrm>
            <a:off x="1103964" y="225374"/>
            <a:ext cx="9535597" cy="771525"/>
          </a:xfrm>
          <a:prstGeom prst="rect">
            <a:avLst/>
          </a:prstGeom>
          <a:noFill/>
          <a:ln/>
        </p:spPr>
        <p:txBody>
          <a:bodyPr wrap="none" lIns="0" tIns="0" rIns="0" bIns="0" rtlCol="0" anchor="t"/>
          <a:lstStyle/>
          <a:p>
            <a:pPr marL="0" indent="0">
              <a:lnSpc>
                <a:spcPts val="6050"/>
              </a:lnSpc>
              <a:buNone/>
            </a:pPr>
            <a:r>
              <a:rPr lang="en-US" sz="4850" dirty="0" err="1">
                <a:solidFill>
                  <a:srgbClr val="484237"/>
                </a:solidFill>
                <a:latin typeface="Gelasio Semi Bold" pitchFamily="34" charset="0"/>
                <a:ea typeface="Gelasio Semi Bold" pitchFamily="34" charset="-122"/>
                <a:cs typeface="Gelasio Semi Bold" pitchFamily="34" charset="-120"/>
              </a:rPr>
              <a:t>Một</a:t>
            </a:r>
            <a:r>
              <a:rPr lang="en-US" sz="4850" dirty="0">
                <a:solidFill>
                  <a:srgbClr val="484237"/>
                </a:solidFill>
                <a:latin typeface="Gelasio Semi Bold" pitchFamily="34" charset="0"/>
                <a:ea typeface="Gelasio Semi Bold" pitchFamily="34" charset="-122"/>
                <a:cs typeface="Gelasio Semi Bold" pitchFamily="34" charset="-120"/>
              </a:rPr>
              <a:t> </a:t>
            </a:r>
            <a:r>
              <a:rPr lang="en-US" sz="4850" dirty="0" err="1">
                <a:solidFill>
                  <a:srgbClr val="484237"/>
                </a:solidFill>
                <a:latin typeface="Gelasio Semi Bold" pitchFamily="34" charset="0"/>
                <a:ea typeface="Gelasio Semi Bold" pitchFamily="34" charset="-122"/>
                <a:cs typeface="Gelasio Semi Bold" pitchFamily="34" charset="-120"/>
              </a:rPr>
              <a:t>số</a:t>
            </a:r>
            <a:r>
              <a:rPr lang="en-US" sz="4850" dirty="0">
                <a:solidFill>
                  <a:srgbClr val="484237"/>
                </a:solidFill>
                <a:latin typeface="Gelasio Semi Bold" pitchFamily="34" charset="0"/>
                <a:ea typeface="Gelasio Semi Bold" pitchFamily="34" charset="-122"/>
                <a:cs typeface="Gelasio Semi Bold" pitchFamily="34" charset="-120"/>
              </a:rPr>
              <a:t> </a:t>
            </a:r>
            <a:r>
              <a:rPr lang="en-US" sz="4850" dirty="0" err="1">
                <a:solidFill>
                  <a:srgbClr val="484237"/>
                </a:solidFill>
                <a:latin typeface="Gelasio Semi Bold" pitchFamily="34" charset="0"/>
                <a:ea typeface="Gelasio Semi Bold" pitchFamily="34" charset="-122"/>
                <a:cs typeface="Gelasio Semi Bold" pitchFamily="34" charset="-120"/>
              </a:rPr>
              <a:t>câu</a:t>
            </a:r>
            <a:r>
              <a:rPr lang="en-US" sz="4850" dirty="0">
                <a:solidFill>
                  <a:srgbClr val="484237"/>
                </a:solidFill>
                <a:latin typeface="Gelasio Semi Bold" pitchFamily="34" charset="0"/>
                <a:ea typeface="Gelasio Semi Bold" pitchFamily="34" charset="-122"/>
                <a:cs typeface="Gelasio Semi Bold" pitchFamily="34" charset="-120"/>
              </a:rPr>
              <a:t> </a:t>
            </a:r>
            <a:r>
              <a:rPr lang="en-US" sz="4850" dirty="0" err="1">
                <a:solidFill>
                  <a:srgbClr val="484237"/>
                </a:solidFill>
                <a:latin typeface="Gelasio Semi Bold" pitchFamily="34" charset="0"/>
                <a:ea typeface="Gelasio Semi Bold" pitchFamily="34" charset="-122"/>
                <a:cs typeface="Gelasio Semi Bold" pitchFamily="34" charset="-120"/>
              </a:rPr>
              <a:t>hỏi</a:t>
            </a:r>
            <a:r>
              <a:rPr lang="en-US" sz="4850" dirty="0">
                <a:solidFill>
                  <a:srgbClr val="484237"/>
                </a:solidFill>
                <a:latin typeface="Gelasio Semi Bold" pitchFamily="34" charset="0"/>
                <a:ea typeface="Gelasio Semi Bold" pitchFamily="34" charset="-122"/>
                <a:cs typeface="Gelasio Semi Bold" pitchFamily="34" charset="-120"/>
              </a:rPr>
              <a:t> </a:t>
            </a:r>
            <a:r>
              <a:rPr lang="en-US" sz="4850" dirty="0" err="1">
                <a:solidFill>
                  <a:srgbClr val="484237"/>
                </a:solidFill>
                <a:latin typeface="Gelasio Semi Bold" pitchFamily="34" charset="0"/>
                <a:ea typeface="Gelasio Semi Bold" pitchFamily="34" charset="-122"/>
                <a:cs typeface="Gelasio Semi Bold" pitchFamily="34" charset="-120"/>
              </a:rPr>
              <a:t>thảo</a:t>
            </a:r>
            <a:r>
              <a:rPr lang="en-US" sz="4850" dirty="0">
                <a:solidFill>
                  <a:srgbClr val="484237"/>
                </a:solidFill>
                <a:latin typeface="Gelasio Semi Bold" pitchFamily="34" charset="0"/>
                <a:ea typeface="Gelasio Semi Bold" pitchFamily="34" charset="-122"/>
                <a:cs typeface="Gelasio Semi Bold" pitchFamily="34" charset="-120"/>
              </a:rPr>
              <a:t> </a:t>
            </a:r>
            <a:r>
              <a:rPr lang="en-US" sz="4850" dirty="0" err="1">
                <a:solidFill>
                  <a:srgbClr val="484237"/>
                </a:solidFill>
                <a:latin typeface="Gelasio Semi Bold" pitchFamily="34" charset="0"/>
                <a:ea typeface="Gelasio Semi Bold" pitchFamily="34" charset="-122"/>
                <a:cs typeface="Gelasio Semi Bold" pitchFamily="34" charset="-120"/>
              </a:rPr>
              <a:t>luận</a:t>
            </a:r>
            <a:endParaRPr lang="en-US" sz="4850" dirty="0"/>
          </a:p>
        </p:txBody>
      </p:sp>
      <p:sp>
        <p:nvSpPr>
          <p:cNvPr id="10" name="TextBox 9">
            <a:extLst>
              <a:ext uri="{FF2B5EF4-FFF2-40B4-BE49-F238E27FC236}">
                <a16:creationId xmlns:a16="http://schemas.microsoft.com/office/drawing/2014/main" id="{46FEA51F-0083-6FF7-EAAF-740042E7E57D}"/>
              </a:ext>
            </a:extLst>
          </p:cNvPr>
          <p:cNvSpPr txBox="1"/>
          <p:nvPr/>
        </p:nvSpPr>
        <p:spPr>
          <a:xfrm>
            <a:off x="1108364" y="1161203"/>
            <a:ext cx="12422472" cy="6740307"/>
          </a:xfrm>
          <a:prstGeom prst="rect">
            <a:avLst/>
          </a:prstGeom>
          <a:noFill/>
        </p:spPr>
        <p:txBody>
          <a:bodyPr wrap="square">
            <a:spAutoFit/>
          </a:bodyPr>
          <a:lstStyle/>
          <a:p>
            <a:r>
              <a:rPr lang="en-US" sz="1600" dirty="0" err="1"/>
              <a:t>Câu</a:t>
            </a:r>
            <a:r>
              <a:rPr lang="en-US" sz="1600" dirty="0"/>
              <a:t> </a:t>
            </a:r>
            <a:r>
              <a:rPr lang="en-US" sz="1600" dirty="0" err="1"/>
              <a:t>hỏi</a:t>
            </a:r>
            <a:r>
              <a:rPr lang="en-US" sz="1600" dirty="0"/>
              <a:t> 1: </a:t>
            </a:r>
            <a:r>
              <a:rPr lang="en-US" sz="1600" dirty="0" err="1"/>
              <a:t>Bạn</a:t>
            </a:r>
            <a:r>
              <a:rPr lang="en-US" sz="1600" dirty="0"/>
              <a:t> </a:t>
            </a:r>
            <a:r>
              <a:rPr lang="en-US" sz="1600" dirty="0" err="1"/>
              <a:t>nghĩ</a:t>
            </a:r>
            <a:r>
              <a:rPr lang="en-US" sz="1600" dirty="0"/>
              <a:t> </a:t>
            </a:r>
            <a:r>
              <a:rPr lang="en-US" sz="1600" dirty="0" err="1"/>
              <a:t>gì</a:t>
            </a:r>
            <a:r>
              <a:rPr lang="en-US" sz="1600" dirty="0"/>
              <a:t> </a:t>
            </a:r>
            <a:r>
              <a:rPr lang="en-US" sz="1600" dirty="0" err="1"/>
              <a:t>về</a:t>
            </a:r>
            <a:r>
              <a:rPr lang="en-US" sz="1600" dirty="0"/>
              <a:t> </a:t>
            </a:r>
            <a:r>
              <a:rPr lang="en-US" sz="1600" dirty="0" err="1"/>
              <a:t>tầm</a:t>
            </a:r>
            <a:r>
              <a:rPr lang="en-US" sz="1600" dirty="0"/>
              <a:t> </a:t>
            </a:r>
            <a:r>
              <a:rPr lang="en-US" sz="1600" dirty="0" err="1"/>
              <a:t>quan</a:t>
            </a:r>
            <a:r>
              <a:rPr lang="en-US" sz="1600" dirty="0"/>
              <a:t> </a:t>
            </a:r>
            <a:r>
              <a:rPr lang="en-US" sz="1600" dirty="0" err="1"/>
              <a:t>trọng</a:t>
            </a:r>
            <a:r>
              <a:rPr lang="en-US" sz="1600" dirty="0"/>
              <a:t> </a:t>
            </a:r>
            <a:r>
              <a:rPr lang="en-US" sz="1600" dirty="0" err="1"/>
              <a:t>của</a:t>
            </a:r>
            <a:r>
              <a:rPr lang="en-US" sz="1600" dirty="0"/>
              <a:t> </a:t>
            </a:r>
            <a:r>
              <a:rPr lang="en-US" sz="1600" dirty="0" err="1"/>
              <a:t>việc</a:t>
            </a:r>
            <a:r>
              <a:rPr lang="en-US" sz="1600" dirty="0"/>
              <a:t> </a:t>
            </a:r>
            <a:r>
              <a:rPr lang="en-US" sz="1600" dirty="0" err="1"/>
              <a:t>sử</a:t>
            </a:r>
            <a:r>
              <a:rPr lang="en-US" sz="1600" dirty="0"/>
              <a:t> </a:t>
            </a:r>
            <a:r>
              <a:rPr lang="en-US" sz="1600" dirty="0" err="1"/>
              <a:t>dụng</a:t>
            </a:r>
            <a:r>
              <a:rPr lang="en-US" sz="1600" dirty="0"/>
              <a:t> </a:t>
            </a:r>
            <a:r>
              <a:rPr lang="en-US" sz="1600" dirty="0" err="1"/>
              <a:t>mật</a:t>
            </a:r>
            <a:r>
              <a:rPr lang="en-US" sz="1600" dirty="0"/>
              <a:t> </a:t>
            </a:r>
            <a:r>
              <a:rPr lang="en-US" sz="1600" dirty="0" err="1"/>
              <a:t>khẩu</a:t>
            </a:r>
            <a:r>
              <a:rPr lang="en-US" sz="1600" dirty="0"/>
              <a:t> </a:t>
            </a:r>
            <a:r>
              <a:rPr lang="en-US" sz="1600" dirty="0" err="1"/>
              <a:t>mạnh</a:t>
            </a:r>
            <a:r>
              <a:rPr lang="en-US" sz="1600" dirty="0"/>
              <a:t>? </a:t>
            </a:r>
            <a:r>
              <a:rPr lang="en-US" sz="1600" dirty="0" err="1"/>
              <a:t>Làm</a:t>
            </a:r>
            <a:r>
              <a:rPr lang="en-US" sz="1600" dirty="0"/>
              <a:t> </a:t>
            </a:r>
            <a:r>
              <a:rPr lang="en-US" sz="1600" dirty="0" err="1"/>
              <a:t>thế</a:t>
            </a:r>
            <a:r>
              <a:rPr lang="en-US" sz="1600" dirty="0"/>
              <a:t> </a:t>
            </a:r>
            <a:r>
              <a:rPr lang="en-US" sz="1600" dirty="0" err="1"/>
              <a:t>nào</a:t>
            </a:r>
            <a:r>
              <a:rPr lang="en-US" sz="1600" dirty="0"/>
              <a:t> </a:t>
            </a:r>
            <a:r>
              <a:rPr lang="en-US" sz="1600" dirty="0" err="1"/>
              <a:t>để</a:t>
            </a:r>
            <a:r>
              <a:rPr lang="en-US" sz="1600" dirty="0"/>
              <a:t> </a:t>
            </a:r>
            <a:r>
              <a:rPr lang="en-US" sz="1600" dirty="0" err="1"/>
              <a:t>khuyến</a:t>
            </a:r>
            <a:r>
              <a:rPr lang="en-US" sz="1600" dirty="0"/>
              <a:t> </a:t>
            </a:r>
            <a:r>
              <a:rPr lang="en-US" sz="1600" dirty="0" err="1"/>
              <a:t>khích</a:t>
            </a:r>
            <a:r>
              <a:rPr lang="en-US" sz="1600" dirty="0"/>
              <a:t> </a:t>
            </a:r>
            <a:r>
              <a:rPr lang="en-US" sz="1600" dirty="0" err="1"/>
              <a:t>mọi</a:t>
            </a:r>
            <a:r>
              <a:rPr lang="en-US" sz="1600" dirty="0"/>
              <a:t> </a:t>
            </a:r>
            <a:r>
              <a:rPr lang="en-US" sz="1600" dirty="0" err="1"/>
              <a:t>người</a:t>
            </a:r>
            <a:r>
              <a:rPr lang="en-US" sz="1600" dirty="0"/>
              <a:t> </a:t>
            </a:r>
            <a:r>
              <a:rPr lang="en-US" sz="1600" dirty="0" err="1"/>
              <a:t>tạo</a:t>
            </a:r>
            <a:r>
              <a:rPr lang="en-US" sz="1600" dirty="0"/>
              <a:t> </a:t>
            </a:r>
            <a:r>
              <a:rPr lang="en-US" sz="1600" dirty="0" err="1"/>
              <a:t>mật</a:t>
            </a:r>
            <a:r>
              <a:rPr lang="en-US" sz="1600" dirty="0"/>
              <a:t> </a:t>
            </a:r>
            <a:r>
              <a:rPr lang="en-US" sz="1600" dirty="0" err="1"/>
              <a:t>khẩu</a:t>
            </a:r>
            <a:r>
              <a:rPr lang="en-US" sz="1600" dirty="0"/>
              <a:t> an </a:t>
            </a:r>
            <a:r>
              <a:rPr lang="en-US" sz="1600" dirty="0" err="1"/>
              <a:t>toàn</a:t>
            </a:r>
            <a:r>
              <a:rPr lang="en-US" sz="1600" dirty="0"/>
              <a:t> </a:t>
            </a:r>
            <a:r>
              <a:rPr lang="en-US" sz="1600" dirty="0" err="1"/>
              <a:t>hơn</a:t>
            </a:r>
            <a:r>
              <a:rPr lang="en-US" sz="1600" dirty="0"/>
              <a:t>?</a:t>
            </a:r>
          </a:p>
          <a:p>
            <a:endParaRPr lang="en-US" sz="1600" dirty="0"/>
          </a:p>
          <a:p>
            <a:r>
              <a:rPr lang="en-US" sz="1600" dirty="0" err="1"/>
              <a:t>Câu</a:t>
            </a:r>
            <a:r>
              <a:rPr lang="en-US" sz="1600" dirty="0"/>
              <a:t> </a:t>
            </a:r>
            <a:r>
              <a:rPr lang="en-US" sz="1600" dirty="0" err="1"/>
              <a:t>hỏi</a:t>
            </a:r>
            <a:r>
              <a:rPr lang="en-US" sz="1600" dirty="0"/>
              <a:t> 2: </a:t>
            </a:r>
            <a:r>
              <a:rPr lang="en-US" sz="1600" dirty="0" err="1"/>
              <a:t>Các</a:t>
            </a:r>
            <a:r>
              <a:rPr lang="en-US" sz="1600" dirty="0"/>
              <a:t> </a:t>
            </a:r>
            <a:r>
              <a:rPr lang="en-US" sz="1600" dirty="0" err="1"/>
              <a:t>mối</a:t>
            </a:r>
            <a:r>
              <a:rPr lang="en-US" sz="1600" dirty="0"/>
              <a:t> </a:t>
            </a:r>
            <a:r>
              <a:rPr lang="en-US" sz="1600" dirty="0" err="1"/>
              <a:t>đe</a:t>
            </a:r>
            <a:r>
              <a:rPr lang="en-US" sz="1600" dirty="0"/>
              <a:t> </a:t>
            </a:r>
            <a:r>
              <a:rPr lang="en-US" sz="1600" dirty="0" err="1"/>
              <a:t>dọa</a:t>
            </a:r>
            <a:r>
              <a:rPr lang="en-US" sz="1600" dirty="0"/>
              <a:t> </a:t>
            </a:r>
            <a:r>
              <a:rPr lang="en-US" sz="1600" dirty="0" err="1"/>
              <a:t>từ</a:t>
            </a:r>
            <a:r>
              <a:rPr lang="en-US" sz="1600" dirty="0"/>
              <a:t> </a:t>
            </a:r>
            <a:r>
              <a:rPr lang="en-US" sz="1600" dirty="0" err="1"/>
              <a:t>phần</a:t>
            </a:r>
            <a:r>
              <a:rPr lang="en-US" sz="1600" dirty="0"/>
              <a:t> </a:t>
            </a:r>
            <a:r>
              <a:rPr lang="en-US" sz="1600" dirty="0" err="1"/>
              <a:t>mềm</a:t>
            </a:r>
            <a:r>
              <a:rPr lang="en-US" sz="1600" dirty="0"/>
              <a:t> </a:t>
            </a:r>
            <a:r>
              <a:rPr lang="en-US" sz="1600" dirty="0" err="1"/>
              <a:t>độc</a:t>
            </a:r>
            <a:r>
              <a:rPr lang="en-US" sz="1600" dirty="0"/>
              <a:t> </a:t>
            </a:r>
            <a:r>
              <a:rPr lang="en-US" sz="1600" dirty="0" err="1"/>
              <a:t>hại</a:t>
            </a:r>
            <a:r>
              <a:rPr lang="en-US" sz="1600" dirty="0"/>
              <a:t> </a:t>
            </a:r>
            <a:r>
              <a:rPr lang="en-US" sz="1600" dirty="0" err="1"/>
              <a:t>ngày</a:t>
            </a:r>
            <a:r>
              <a:rPr lang="en-US" sz="1600" dirty="0"/>
              <a:t> </a:t>
            </a:r>
            <a:r>
              <a:rPr lang="en-US" sz="1600" dirty="0" err="1"/>
              <a:t>càng</a:t>
            </a:r>
            <a:r>
              <a:rPr lang="en-US" sz="1600" dirty="0"/>
              <a:t> </a:t>
            </a:r>
            <a:r>
              <a:rPr lang="en-US" sz="1600" dirty="0" err="1"/>
              <a:t>gia</a:t>
            </a:r>
            <a:r>
              <a:rPr lang="en-US" sz="1600" dirty="0"/>
              <a:t> </a:t>
            </a:r>
            <a:r>
              <a:rPr lang="en-US" sz="1600" dirty="0" err="1"/>
              <a:t>tăng</a:t>
            </a:r>
            <a:r>
              <a:rPr lang="en-US" sz="1600" dirty="0"/>
              <a:t>. Theo </a:t>
            </a:r>
            <a:r>
              <a:rPr lang="en-US" sz="1600" dirty="0" err="1"/>
              <a:t>bạn</a:t>
            </a:r>
            <a:r>
              <a:rPr lang="en-US" sz="1600" dirty="0"/>
              <a:t>, </a:t>
            </a:r>
            <a:r>
              <a:rPr lang="en-US" sz="1600" dirty="0" err="1"/>
              <a:t>những</a:t>
            </a:r>
            <a:r>
              <a:rPr lang="en-US" sz="1600" dirty="0"/>
              <a:t> </a:t>
            </a:r>
            <a:r>
              <a:rPr lang="en-US" sz="1600" dirty="0" err="1"/>
              <a:t>biện</a:t>
            </a:r>
            <a:r>
              <a:rPr lang="en-US" sz="1600" dirty="0"/>
              <a:t> </a:t>
            </a:r>
            <a:r>
              <a:rPr lang="en-US" sz="1600" dirty="0" err="1"/>
              <a:t>pháp</a:t>
            </a:r>
            <a:r>
              <a:rPr lang="en-US" sz="1600" dirty="0"/>
              <a:t> </a:t>
            </a:r>
            <a:r>
              <a:rPr lang="en-US" sz="1600" dirty="0" err="1"/>
              <a:t>nào</a:t>
            </a:r>
            <a:r>
              <a:rPr lang="en-US" sz="1600" dirty="0"/>
              <a:t> </a:t>
            </a:r>
            <a:r>
              <a:rPr lang="en-US" sz="1600" dirty="0" err="1"/>
              <a:t>là</a:t>
            </a:r>
            <a:r>
              <a:rPr lang="en-US" sz="1600" dirty="0"/>
              <a:t> </a:t>
            </a:r>
            <a:r>
              <a:rPr lang="en-US" sz="1600" dirty="0" err="1"/>
              <a:t>hiệu</a:t>
            </a:r>
            <a:r>
              <a:rPr lang="en-US" sz="1600" dirty="0"/>
              <a:t> </a:t>
            </a:r>
            <a:r>
              <a:rPr lang="en-US" sz="1600" dirty="0" err="1"/>
              <a:t>quả</a:t>
            </a:r>
            <a:r>
              <a:rPr lang="en-US" sz="1600" dirty="0"/>
              <a:t> </a:t>
            </a:r>
            <a:r>
              <a:rPr lang="en-US" sz="1600" dirty="0" err="1"/>
              <a:t>nhất</a:t>
            </a:r>
            <a:r>
              <a:rPr lang="en-US" sz="1600" dirty="0"/>
              <a:t> </a:t>
            </a:r>
            <a:r>
              <a:rPr lang="en-US" sz="1600" dirty="0" err="1"/>
              <a:t>để</a:t>
            </a:r>
            <a:r>
              <a:rPr lang="en-US" sz="1600" dirty="0"/>
              <a:t> </a:t>
            </a:r>
            <a:r>
              <a:rPr lang="en-US" sz="1600" dirty="0" err="1"/>
              <a:t>bảo</a:t>
            </a:r>
            <a:r>
              <a:rPr lang="en-US" sz="1600" dirty="0"/>
              <a:t> </a:t>
            </a:r>
            <a:r>
              <a:rPr lang="en-US" sz="1600" dirty="0" err="1"/>
              <a:t>vệ</a:t>
            </a:r>
            <a:r>
              <a:rPr lang="en-US" sz="1600" dirty="0"/>
              <a:t> </a:t>
            </a:r>
            <a:r>
              <a:rPr lang="en-US" sz="1600" dirty="0" err="1"/>
              <a:t>hệ</a:t>
            </a:r>
            <a:r>
              <a:rPr lang="en-US" sz="1600" dirty="0"/>
              <a:t> </a:t>
            </a:r>
            <a:r>
              <a:rPr lang="en-US" sz="1600" dirty="0" err="1"/>
              <a:t>thống</a:t>
            </a:r>
            <a:r>
              <a:rPr lang="en-US" sz="1600" dirty="0"/>
              <a:t> </a:t>
            </a:r>
            <a:r>
              <a:rPr lang="en-US" sz="1600" dirty="0" err="1"/>
              <a:t>khỏi</a:t>
            </a:r>
            <a:r>
              <a:rPr lang="en-US" sz="1600" dirty="0"/>
              <a:t> </a:t>
            </a:r>
            <a:r>
              <a:rPr lang="en-US" sz="1600" dirty="0" err="1"/>
              <a:t>phần</a:t>
            </a:r>
            <a:r>
              <a:rPr lang="en-US" sz="1600" dirty="0"/>
              <a:t> </a:t>
            </a:r>
            <a:r>
              <a:rPr lang="en-US" sz="1600" dirty="0" err="1"/>
              <a:t>mềm</a:t>
            </a:r>
            <a:r>
              <a:rPr lang="en-US" sz="1600" dirty="0"/>
              <a:t> </a:t>
            </a:r>
            <a:r>
              <a:rPr lang="en-US" sz="1600" dirty="0" err="1"/>
              <a:t>độc</a:t>
            </a:r>
            <a:r>
              <a:rPr lang="en-US" sz="1600" dirty="0"/>
              <a:t> </a:t>
            </a:r>
            <a:r>
              <a:rPr lang="en-US" sz="1600" dirty="0" err="1"/>
              <a:t>hại</a:t>
            </a:r>
            <a:r>
              <a:rPr lang="en-US" sz="1600" dirty="0"/>
              <a:t>?</a:t>
            </a:r>
          </a:p>
          <a:p>
            <a:endParaRPr lang="en-US" sz="1600" dirty="0"/>
          </a:p>
          <a:p>
            <a:r>
              <a:rPr lang="en-US" sz="1600" dirty="0" err="1"/>
              <a:t>Câu</a:t>
            </a:r>
            <a:r>
              <a:rPr lang="en-US" sz="1600" dirty="0"/>
              <a:t> </a:t>
            </a:r>
            <a:r>
              <a:rPr lang="en-US" sz="1600" dirty="0" err="1"/>
              <a:t>hỏi</a:t>
            </a:r>
            <a:r>
              <a:rPr lang="en-US" sz="1600" dirty="0"/>
              <a:t> 3: Social engineering </a:t>
            </a:r>
            <a:r>
              <a:rPr lang="en-US" sz="1600" dirty="0" err="1"/>
              <a:t>là</a:t>
            </a:r>
            <a:r>
              <a:rPr lang="en-US" sz="1600" dirty="0"/>
              <a:t> </a:t>
            </a:r>
            <a:r>
              <a:rPr lang="en-US" sz="1600" dirty="0" err="1"/>
              <a:t>một</a:t>
            </a:r>
            <a:r>
              <a:rPr lang="en-US" sz="1600" dirty="0"/>
              <a:t> </a:t>
            </a:r>
            <a:r>
              <a:rPr lang="en-US" sz="1600" dirty="0" err="1"/>
              <a:t>trong</a:t>
            </a:r>
            <a:r>
              <a:rPr lang="en-US" sz="1600" dirty="0"/>
              <a:t> </a:t>
            </a:r>
            <a:r>
              <a:rPr lang="en-US" sz="1600" dirty="0" err="1"/>
              <a:t>những</a:t>
            </a:r>
            <a:r>
              <a:rPr lang="en-US" sz="1600" dirty="0"/>
              <a:t> </a:t>
            </a:r>
            <a:r>
              <a:rPr lang="en-US" sz="1600" dirty="0" err="1"/>
              <a:t>phương</a:t>
            </a:r>
            <a:r>
              <a:rPr lang="en-US" sz="1600" dirty="0"/>
              <a:t> </a:t>
            </a:r>
            <a:r>
              <a:rPr lang="en-US" sz="1600" dirty="0" err="1"/>
              <a:t>pháp</a:t>
            </a:r>
            <a:r>
              <a:rPr lang="en-US" sz="1600" dirty="0"/>
              <a:t> </a:t>
            </a:r>
            <a:r>
              <a:rPr lang="en-US" sz="1600" dirty="0" err="1"/>
              <a:t>tấn</a:t>
            </a:r>
            <a:r>
              <a:rPr lang="en-US" sz="1600" dirty="0"/>
              <a:t> </a:t>
            </a:r>
            <a:r>
              <a:rPr lang="en-US" sz="1600" dirty="0" err="1"/>
              <a:t>công</a:t>
            </a:r>
            <a:r>
              <a:rPr lang="en-US" sz="1600" dirty="0"/>
              <a:t> </a:t>
            </a:r>
            <a:r>
              <a:rPr lang="en-US" sz="1600" dirty="0" err="1"/>
              <a:t>phổ</a:t>
            </a:r>
            <a:r>
              <a:rPr lang="en-US" sz="1600" dirty="0"/>
              <a:t> </a:t>
            </a:r>
            <a:r>
              <a:rPr lang="en-US" sz="1600" dirty="0" err="1"/>
              <a:t>biến</a:t>
            </a:r>
            <a:r>
              <a:rPr lang="en-US" sz="1600" dirty="0"/>
              <a:t>. </a:t>
            </a:r>
            <a:r>
              <a:rPr lang="en-US" sz="1600" dirty="0" err="1"/>
              <a:t>Bạn</a:t>
            </a:r>
            <a:r>
              <a:rPr lang="en-US" sz="1600" dirty="0"/>
              <a:t> </a:t>
            </a:r>
            <a:r>
              <a:rPr lang="en-US" sz="1600" dirty="0" err="1"/>
              <a:t>có</a:t>
            </a:r>
            <a:r>
              <a:rPr lang="en-US" sz="1600" dirty="0"/>
              <a:t> </a:t>
            </a:r>
            <a:r>
              <a:rPr lang="en-US" sz="1600" dirty="0" err="1"/>
              <a:t>thể</a:t>
            </a:r>
            <a:r>
              <a:rPr lang="en-US" sz="1600" dirty="0"/>
              <a:t> chia </a:t>
            </a:r>
            <a:r>
              <a:rPr lang="en-US" sz="1600" dirty="0" err="1"/>
              <a:t>sẻ</a:t>
            </a:r>
            <a:r>
              <a:rPr lang="en-US" sz="1600" dirty="0"/>
              <a:t> </a:t>
            </a:r>
            <a:r>
              <a:rPr lang="en-US" sz="1600" dirty="0" err="1"/>
              <a:t>ví</a:t>
            </a:r>
            <a:r>
              <a:rPr lang="en-US" sz="1600" dirty="0"/>
              <a:t> </a:t>
            </a:r>
            <a:r>
              <a:rPr lang="en-US" sz="1600" dirty="0" err="1"/>
              <a:t>dụ</a:t>
            </a:r>
            <a:r>
              <a:rPr lang="en-US" sz="1600" dirty="0"/>
              <a:t> </a:t>
            </a:r>
            <a:r>
              <a:rPr lang="en-US" sz="1600" dirty="0" err="1"/>
              <a:t>nào</a:t>
            </a:r>
            <a:r>
              <a:rPr lang="en-US" sz="1600" dirty="0"/>
              <a:t> </a:t>
            </a:r>
            <a:r>
              <a:rPr lang="en-US" sz="1600" dirty="0" err="1"/>
              <a:t>về</a:t>
            </a:r>
            <a:r>
              <a:rPr lang="en-US" sz="1600" dirty="0"/>
              <a:t> </a:t>
            </a:r>
            <a:r>
              <a:rPr lang="en-US" sz="1600" dirty="0" err="1"/>
              <a:t>việc</a:t>
            </a:r>
            <a:r>
              <a:rPr lang="en-US" sz="1600" dirty="0"/>
              <a:t> </a:t>
            </a:r>
            <a:r>
              <a:rPr lang="en-US" sz="1600" dirty="0" err="1"/>
              <a:t>bị</a:t>
            </a:r>
            <a:r>
              <a:rPr lang="en-US" sz="1600" dirty="0"/>
              <a:t> </a:t>
            </a:r>
            <a:r>
              <a:rPr lang="en-US" sz="1600" dirty="0" err="1"/>
              <a:t>lừa</a:t>
            </a:r>
            <a:r>
              <a:rPr lang="en-US" sz="1600" dirty="0"/>
              <a:t> </a:t>
            </a:r>
            <a:r>
              <a:rPr lang="en-US" sz="1600" dirty="0" err="1"/>
              <a:t>đảo</a:t>
            </a:r>
            <a:r>
              <a:rPr lang="en-US" sz="1600" dirty="0"/>
              <a:t> qua social engineering </a:t>
            </a:r>
            <a:r>
              <a:rPr lang="en-US" sz="1600" dirty="0" err="1"/>
              <a:t>và</a:t>
            </a:r>
            <a:r>
              <a:rPr lang="en-US" sz="1600" dirty="0"/>
              <a:t> </a:t>
            </a:r>
            <a:r>
              <a:rPr lang="en-US" sz="1600" dirty="0" err="1"/>
              <a:t>cách</a:t>
            </a:r>
            <a:r>
              <a:rPr lang="en-US" sz="1600" dirty="0"/>
              <a:t> </a:t>
            </a:r>
            <a:r>
              <a:rPr lang="en-US" sz="1600" dirty="0" err="1"/>
              <a:t>bạn</a:t>
            </a:r>
            <a:r>
              <a:rPr lang="en-US" sz="1600" dirty="0"/>
              <a:t> </a:t>
            </a:r>
            <a:r>
              <a:rPr lang="en-US" sz="1600" dirty="0" err="1"/>
              <a:t>đã</a:t>
            </a:r>
            <a:r>
              <a:rPr lang="en-US" sz="1600" dirty="0"/>
              <a:t> </a:t>
            </a:r>
            <a:r>
              <a:rPr lang="en-US" sz="1600" dirty="0" err="1"/>
              <a:t>phản</a:t>
            </a:r>
            <a:r>
              <a:rPr lang="en-US" sz="1600" dirty="0"/>
              <a:t> </a:t>
            </a:r>
            <a:r>
              <a:rPr lang="en-US" sz="1600" dirty="0" err="1"/>
              <a:t>ứng</a:t>
            </a:r>
            <a:r>
              <a:rPr lang="en-US" sz="1600" dirty="0"/>
              <a:t>?</a:t>
            </a:r>
          </a:p>
          <a:p>
            <a:endParaRPr lang="en-US" sz="1600" dirty="0"/>
          </a:p>
          <a:p>
            <a:r>
              <a:rPr lang="en-US" sz="1600" dirty="0" err="1"/>
              <a:t>Câu</a:t>
            </a:r>
            <a:r>
              <a:rPr lang="en-US" sz="1600" dirty="0"/>
              <a:t> </a:t>
            </a:r>
            <a:r>
              <a:rPr lang="en-US" sz="1600" dirty="0" err="1"/>
              <a:t>hỏi</a:t>
            </a:r>
            <a:r>
              <a:rPr lang="en-US" sz="1600" dirty="0"/>
              <a:t> 4: Khi </a:t>
            </a:r>
            <a:r>
              <a:rPr lang="en-US" sz="1600" dirty="0" err="1"/>
              <a:t>sử</a:t>
            </a:r>
            <a:r>
              <a:rPr lang="en-US" sz="1600" dirty="0"/>
              <a:t> </a:t>
            </a:r>
            <a:r>
              <a:rPr lang="en-US" sz="1600" dirty="0" err="1"/>
              <a:t>dụng</a:t>
            </a:r>
            <a:r>
              <a:rPr lang="en-US" sz="1600" dirty="0"/>
              <a:t> </a:t>
            </a:r>
            <a:r>
              <a:rPr lang="en-US" sz="1600" dirty="0" err="1"/>
              <a:t>mạng</a:t>
            </a:r>
            <a:r>
              <a:rPr lang="en-US" sz="1600" dirty="0"/>
              <a:t> Wi-Fi </a:t>
            </a:r>
            <a:r>
              <a:rPr lang="en-US" sz="1600" dirty="0" err="1"/>
              <a:t>công</a:t>
            </a:r>
            <a:r>
              <a:rPr lang="en-US" sz="1600" dirty="0"/>
              <a:t> </a:t>
            </a:r>
            <a:r>
              <a:rPr lang="en-US" sz="1600" dirty="0" err="1"/>
              <a:t>cộng</a:t>
            </a:r>
            <a:r>
              <a:rPr lang="en-US" sz="1600" dirty="0"/>
              <a:t>, </a:t>
            </a:r>
            <a:r>
              <a:rPr lang="en-US" sz="1600" dirty="0" err="1"/>
              <a:t>bạn</a:t>
            </a:r>
            <a:r>
              <a:rPr lang="en-US" sz="1600" dirty="0"/>
              <a:t> </a:t>
            </a:r>
            <a:r>
              <a:rPr lang="en-US" sz="1600" dirty="0" err="1"/>
              <a:t>thường</a:t>
            </a:r>
            <a:r>
              <a:rPr lang="en-US" sz="1600" dirty="0"/>
              <a:t> lo </a:t>
            </a:r>
            <a:r>
              <a:rPr lang="en-US" sz="1600" dirty="0" err="1"/>
              <a:t>lắng</a:t>
            </a:r>
            <a:r>
              <a:rPr lang="en-US" sz="1600" dirty="0"/>
              <a:t> </a:t>
            </a:r>
            <a:r>
              <a:rPr lang="en-US" sz="1600" dirty="0" err="1"/>
              <a:t>về</a:t>
            </a:r>
            <a:r>
              <a:rPr lang="en-US" sz="1600" dirty="0"/>
              <a:t> </a:t>
            </a:r>
            <a:r>
              <a:rPr lang="en-US" sz="1600" dirty="0" err="1"/>
              <a:t>điều</a:t>
            </a:r>
            <a:r>
              <a:rPr lang="en-US" sz="1600" dirty="0"/>
              <a:t> </a:t>
            </a:r>
            <a:r>
              <a:rPr lang="en-US" sz="1600" dirty="0" err="1"/>
              <a:t>gì</a:t>
            </a:r>
            <a:r>
              <a:rPr lang="en-US" sz="1600" dirty="0"/>
              <a:t> </a:t>
            </a:r>
            <a:r>
              <a:rPr lang="en-US" sz="1600" dirty="0" err="1"/>
              <a:t>nhất</a:t>
            </a:r>
            <a:r>
              <a:rPr lang="en-US" sz="1600" dirty="0"/>
              <a:t>? </a:t>
            </a:r>
            <a:r>
              <a:rPr lang="en-US" sz="1600" dirty="0" err="1"/>
              <a:t>Có</a:t>
            </a:r>
            <a:r>
              <a:rPr lang="en-US" sz="1600" dirty="0"/>
              <a:t> </a:t>
            </a:r>
            <a:r>
              <a:rPr lang="en-US" sz="1600" dirty="0" err="1"/>
              <a:t>biện</a:t>
            </a:r>
            <a:r>
              <a:rPr lang="en-US" sz="1600" dirty="0"/>
              <a:t> </a:t>
            </a:r>
            <a:r>
              <a:rPr lang="en-US" sz="1600" dirty="0" err="1"/>
              <a:t>pháp</a:t>
            </a:r>
            <a:r>
              <a:rPr lang="en-US" sz="1600" dirty="0"/>
              <a:t> </a:t>
            </a:r>
            <a:r>
              <a:rPr lang="en-US" sz="1600" dirty="0" err="1"/>
              <a:t>nào</a:t>
            </a:r>
            <a:r>
              <a:rPr lang="en-US" sz="1600" dirty="0"/>
              <a:t> </a:t>
            </a:r>
            <a:r>
              <a:rPr lang="en-US" sz="1600" dirty="0" err="1"/>
              <a:t>bạn</a:t>
            </a:r>
            <a:r>
              <a:rPr lang="en-US" sz="1600" dirty="0"/>
              <a:t> </a:t>
            </a:r>
            <a:r>
              <a:rPr lang="en-US" sz="1600" dirty="0" err="1"/>
              <a:t>thường</a:t>
            </a:r>
            <a:r>
              <a:rPr lang="en-US" sz="1600" dirty="0"/>
              <a:t> </a:t>
            </a:r>
            <a:r>
              <a:rPr lang="en-US" sz="1600" dirty="0" err="1"/>
              <a:t>áp</a:t>
            </a:r>
            <a:r>
              <a:rPr lang="en-US" sz="1600" dirty="0"/>
              <a:t> </a:t>
            </a:r>
            <a:r>
              <a:rPr lang="en-US" sz="1600" dirty="0" err="1"/>
              <a:t>dụng</a:t>
            </a:r>
            <a:r>
              <a:rPr lang="en-US" sz="1600" dirty="0"/>
              <a:t> </a:t>
            </a:r>
            <a:r>
              <a:rPr lang="en-US" sz="1600" dirty="0" err="1"/>
              <a:t>để</a:t>
            </a:r>
            <a:r>
              <a:rPr lang="en-US" sz="1600" dirty="0"/>
              <a:t> </a:t>
            </a:r>
            <a:r>
              <a:rPr lang="en-US" sz="1600" dirty="0" err="1"/>
              <a:t>bảo</a:t>
            </a:r>
            <a:r>
              <a:rPr lang="en-US" sz="1600" dirty="0"/>
              <a:t> </a:t>
            </a:r>
            <a:r>
              <a:rPr lang="en-US" sz="1600" dirty="0" err="1"/>
              <a:t>vệ</a:t>
            </a:r>
            <a:r>
              <a:rPr lang="en-US" sz="1600" dirty="0"/>
              <a:t> </a:t>
            </a:r>
            <a:r>
              <a:rPr lang="en-US" sz="1600" dirty="0" err="1"/>
              <a:t>thông</a:t>
            </a:r>
            <a:r>
              <a:rPr lang="en-US" sz="1600" dirty="0"/>
              <a:t> tin </a:t>
            </a:r>
            <a:r>
              <a:rPr lang="en-US" sz="1600" dirty="0" err="1"/>
              <a:t>cá</a:t>
            </a:r>
            <a:r>
              <a:rPr lang="en-US" sz="1600" dirty="0"/>
              <a:t> </a:t>
            </a:r>
            <a:r>
              <a:rPr lang="en-US" sz="1600" dirty="0" err="1"/>
              <a:t>nhân</a:t>
            </a:r>
            <a:r>
              <a:rPr lang="en-US" sz="1600" dirty="0"/>
              <a:t> </a:t>
            </a:r>
            <a:r>
              <a:rPr lang="en-US" sz="1600" dirty="0" err="1"/>
              <a:t>khi</a:t>
            </a:r>
            <a:r>
              <a:rPr lang="en-US" sz="1600" dirty="0"/>
              <a:t> </a:t>
            </a:r>
            <a:r>
              <a:rPr lang="en-US" sz="1600" dirty="0" err="1"/>
              <a:t>sử</a:t>
            </a:r>
            <a:r>
              <a:rPr lang="en-US" sz="1600" dirty="0"/>
              <a:t> </a:t>
            </a:r>
            <a:r>
              <a:rPr lang="en-US" sz="1600" dirty="0" err="1"/>
              <a:t>dụng</a:t>
            </a:r>
            <a:r>
              <a:rPr lang="en-US" sz="1600" dirty="0"/>
              <a:t> </a:t>
            </a:r>
            <a:r>
              <a:rPr lang="en-US" sz="1600" dirty="0" err="1"/>
              <a:t>mạng</a:t>
            </a:r>
            <a:r>
              <a:rPr lang="en-US" sz="1600" dirty="0"/>
              <a:t> </a:t>
            </a:r>
            <a:r>
              <a:rPr lang="en-US" sz="1600" dirty="0" err="1"/>
              <a:t>này</a:t>
            </a:r>
            <a:r>
              <a:rPr lang="en-US" sz="1600" dirty="0"/>
              <a:t>?</a:t>
            </a:r>
          </a:p>
          <a:p>
            <a:endParaRPr lang="en-US" sz="1600" dirty="0"/>
          </a:p>
          <a:p>
            <a:r>
              <a:rPr lang="en-US" sz="1600" dirty="0" err="1"/>
              <a:t>Câu</a:t>
            </a:r>
            <a:r>
              <a:rPr lang="en-US" sz="1600" dirty="0"/>
              <a:t> </a:t>
            </a:r>
            <a:r>
              <a:rPr lang="en-US" sz="1600" dirty="0" err="1"/>
              <a:t>hỏi</a:t>
            </a:r>
            <a:r>
              <a:rPr lang="en-US" sz="1600" dirty="0"/>
              <a:t> 5: </a:t>
            </a:r>
            <a:r>
              <a:rPr lang="en-US" sz="1600" dirty="0" err="1"/>
              <a:t>Việc</a:t>
            </a:r>
            <a:r>
              <a:rPr lang="en-US" sz="1600" dirty="0"/>
              <a:t> </a:t>
            </a:r>
            <a:r>
              <a:rPr lang="en-US" sz="1600" dirty="0" err="1"/>
              <a:t>sao</a:t>
            </a:r>
            <a:r>
              <a:rPr lang="en-US" sz="1600" dirty="0"/>
              <a:t> </a:t>
            </a:r>
            <a:r>
              <a:rPr lang="en-US" sz="1600" dirty="0" err="1"/>
              <a:t>lưu</a:t>
            </a:r>
            <a:r>
              <a:rPr lang="en-US" sz="1600" dirty="0"/>
              <a:t> </a:t>
            </a:r>
            <a:r>
              <a:rPr lang="en-US" sz="1600" dirty="0" err="1"/>
              <a:t>dữ</a:t>
            </a:r>
            <a:r>
              <a:rPr lang="en-US" sz="1600" dirty="0"/>
              <a:t> </a:t>
            </a:r>
            <a:r>
              <a:rPr lang="en-US" sz="1600" dirty="0" err="1"/>
              <a:t>liệu</a:t>
            </a:r>
            <a:r>
              <a:rPr lang="en-US" sz="1600" dirty="0"/>
              <a:t> </a:t>
            </a:r>
            <a:r>
              <a:rPr lang="en-US" sz="1600" dirty="0" err="1"/>
              <a:t>có</a:t>
            </a:r>
            <a:r>
              <a:rPr lang="en-US" sz="1600" dirty="0"/>
              <a:t> </a:t>
            </a:r>
            <a:r>
              <a:rPr lang="en-US" sz="1600" dirty="0" err="1"/>
              <a:t>thể</a:t>
            </a:r>
            <a:r>
              <a:rPr lang="en-US" sz="1600" dirty="0"/>
              <a:t> </a:t>
            </a:r>
            <a:r>
              <a:rPr lang="en-US" sz="1600" dirty="0" err="1"/>
              <a:t>bảo</a:t>
            </a:r>
            <a:r>
              <a:rPr lang="en-US" sz="1600" dirty="0"/>
              <a:t> </a:t>
            </a:r>
            <a:r>
              <a:rPr lang="en-US" sz="1600" dirty="0" err="1"/>
              <a:t>vệ</a:t>
            </a:r>
            <a:r>
              <a:rPr lang="en-US" sz="1600" dirty="0"/>
              <a:t> </a:t>
            </a:r>
            <a:r>
              <a:rPr lang="en-US" sz="1600" dirty="0" err="1"/>
              <a:t>bạn</a:t>
            </a:r>
            <a:r>
              <a:rPr lang="en-US" sz="1600" dirty="0"/>
              <a:t> </a:t>
            </a:r>
            <a:r>
              <a:rPr lang="en-US" sz="1600" dirty="0" err="1"/>
              <a:t>khỏi</a:t>
            </a:r>
            <a:r>
              <a:rPr lang="en-US" sz="1600" dirty="0"/>
              <a:t> </a:t>
            </a:r>
            <a:r>
              <a:rPr lang="en-US" sz="1600" dirty="0" err="1"/>
              <a:t>mất</a:t>
            </a:r>
            <a:r>
              <a:rPr lang="en-US" sz="1600" dirty="0"/>
              <a:t> </a:t>
            </a:r>
            <a:r>
              <a:rPr lang="en-US" sz="1600" dirty="0" err="1"/>
              <a:t>mát</a:t>
            </a:r>
            <a:r>
              <a:rPr lang="en-US" sz="1600" dirty="0"/>
              <a:t> </a:t>
            </a:r>
            <a:r>
              <a:rPr lang="en-US" sz="1600" dirty="0" err="1"/>
              <a:t>dữ</a:t>
            </a:r>
            <a:r>
              <a:rPr lang="en-US" sz="1600" dirty="0"/>
              <a:t> </a:t>
            </a:r>
            <a:r>
              <a:rPr lang="en-US" sz="1600" dirty="0" err="1"/>
              <a:t>liệu</a:t>
            </a:r>
            <a:r>
              <a:rPr lang="en-US" sz="1600" dirty="0"/>
              <a:t>. </a:t>
            </a:r>
            <a:r>
              <a:rPr lang="en-US" sz="1600" dirty="0" err="1"/>
              <a:t>Bạn</a:t>
            </a:r>
            <a:r>
              <a:rPr lang="en-US" sz="1600" dirty="0"/>
              <a:t> </a:t>
            </a:r>
            <a:r>
              <a:rPr lang="en-US" sz="1600" dirty="0" err="1"/>
              <a:t>có</a:t>
            </a:r>
            <a:r>
              <a:rPr lang="en-US" sz="1600" dirty="0"/>
              <a:t> </a:t>
            </a:r>
            <a:r>
              <a:rPr lang="en-US" sz="1600" dirty="0" err="1"/>
              <a:t>thể</a:t>
            </a:r>
            <a:r>
              <a:rPr lang="en-US" sz="1600" dirty="0"/>
              <a:t> chia </a:t>
            </a:r>
            <a:r>
              <a:rPr lang="en-US" sz="1600" dirty="0" err="1"/>
              <a:t>sẻ</a:t>
            </a:r>
            <a:r>
              <a:rPr lang="en-US" sz="1600" dirty="0"/>
              <a:t> </a:t>
            </a:r>
            <a:r>
              <a:rPr lang="en-US" sz="1600" dirty="0" err="1"/>
              <a:t>cách</a:t>
            </a:r>
            <a:r>
              <a:rPr lang="en-US" sz="1600" dirty="0"/>
              <a:t> </a:t>
            </a:r>
            <a:r>
              <a:rPr lang="en-US" sz="1600" dirty="0" err="1"/>
              <a:t>bạn</a:t>
            </a:r>
            <a:r>
              <a:rPr lang="en-US" sz="1600" dirty="0"/>
              <a:t> </a:t>
            </a:r>
            <a:r>
              <a:rPr lang="en-US" sz="1600" dirty="0" err="1"/>
              <a:t>thực</a:t>
            </a:r>
            <a:r>
              <a:rPr lang="en-US" sz="1600" dirty="0"/>
              <a:t> </a:t>
            </a:r>
            <a:r>
              <a:rPr lang="en-US" sz="1600" dirty="0" err="1"/>
              <a:t>hiện</a:t>
            </a:r>
            <a:r>
              <a:rPr lang="en-US" sz="1600" dirty="0"/>
              <a:t> </a:t>
            </a:r>
            <a:r>
              <a:rPr lang="en-US" sz="1600" dirty="0" err="1"/>
              <a:t>sao</a:t>
            </a:r>
            <a:r>
              <a:rPr lang="en-US" sz="1600" dirty="0"/>
              <a:t> </a:t>
            </a:r>
            <a:r>
              <a:rPr lang="en-US" sz="1600" dirty="0" err="1"/>
              <a:t>lưu</a:t>
            </a:r>
            <a:r>
              <a:rPr lang="en-US" sz="1600" dirty="0"/>
              <a:t> </a:t>
            </a:r>
            <a:r>
              <a:rPr lang="en-US" sz="1600" dirty="0" err="1"/>
              <a:t>dữ</a:t>
            </a:r>
            <a:r>
              <a:rPr lang="en-US" sz="1600" dirty="0"/>
              <a:t> </a:t>
            </a:r>
            <a:r>
              <a:rPr lang="en-US" sz="1600" dirty="0" err="1"/>
              <a:t>liệu</a:t>
            </a:r>
            <a:r>
              <a:rPr lang="en-US" sz="1600" dirty="0"/>
              <a:t> </a:t>
            </a:r>
            <a:r>
              <a:rPr lang="en-US" sz="1600" dirty="0" err="1"/>
              <a:t>của</a:t>
            </a:r>
            <a:r>
              <a:rPr lang="en-US" sz="1600" dirty="0"/>
              <a:t> </a:t>
            </a:r>
            <a:r>
              <a:rPr lang="en-US" sz="1600" dirty="0" err="1"/>
              <a:t>mình</a:t>
            </a:r>
            <a:r>
              <a:rPr lang="en-US" sz="1600" dirty="0"/>
              <a:t> </a:t>
            </a:r>
            <a:r>
              <a:rPr lang="en-US" sz="1600" dirty="0" err="1"/>
              <a:t>và</a:t>
            </a:r>
            <a:r>
              <a:rPr lang="en-US" sz="1600" dirty="0"/>
              <a:t> </a:t>
            </a:r>
            <a:r>
              <a:rPr lang="en-US" sz="1600" dirty="0" err="1"/>
              <a:t>tần</a:t>
            </a:r>
            <a:r>
              <a:rPr lang="en-US" sz="1600" dirty="0"/>
              <a:t> </a:t>
            </a:r>
            <a:r>
              <a:rPr lang="en-US" sz="1600" dirty="0" err="1"/>
              <a:t>suất</a:t>
            </a:r>
            <a:r>
              <a:rPr lang="en-US" sz="1600" dirty="0"/>
              <a:t> </a:t>
            </a:r>
            <a:r>
              <a:rPr lang="en-US" sz="1600" dirty="0" err="1"/>
              <a:t>thực</a:t>
            </a:r>
            <a:r>
              <a:rPr lang="en-US" sz="1600" dirty="0"/>
              <a:t> </a:t>
            </a:r>
            <a:r>
              <a:rPr lang="en-US" sz="1600" dirty="0" err="1"/>
              <a:t>hiện</a:t>
            </a:r>
            <a:r>
              <a:rPr lang="en-US" sz="1600" dirty="0"/>
              <a:t> </a:t>
            </a:r>
            <a:r>
              <a:rPr lang="en-US" sz="1600" dirty="0" err="1"/>
              <a:t>không</a:t>
            </a:r>
            <a:r>
              <a:rPr lang="en-US" sz="1600" dirty="0"/>
              <a:t>?</a:t>
            </a:r>
          </a:p>
          <a:p>
            <a:endParaRPr lang="en-US" sz="1600" dirty="0"/>
          </a:p>
          <a:p>
            <a:r>
              <a:rPr lang="en-US" sz="1600" dirty="0" err="1"/>
              <a:t>Câu</a:t>
            </a:r>
            <a:r>
              <a:rPr lang="en-US" sz="1600" dirty="0"/>
              <a:t> </a:t>
            </a:r>
            <a:r>
              <a:rPr lang="en-US" sz="1600" dirty="0" err="1"/>
              <a:t>hỏi</a:t>
            </a:r>
            <a:r>
              <a:rPr lang="en-US" sz="1600" dirty="0"/>
              <a:t> 6:Theo </a:t>
            </a:r>
            <a:r>
              <a:rPr lang="en-US" sz="1600" dirty="0" err="1"/>
              <a:t>bạn</a:t>
            </a:r>
            <a:r>
              <a:rPr lang="en-US" sz="1600" dirty="0"/>
              <a:t>, </a:t>
            </a:r>
            <a:r>
              <a:rPr lang="en-US" sz="1600" dirty="0" err="1"/>
              <a:t>tại</a:t>
            </a:r>
            <a:r>
              <a:rPr lang="en-US" sz="1600" dirty="0"/>
              <a:t> </a:t>
            </a:r>
            <a:r>
              <a:rPr lang="en-US" sz="1600" dirty="0" err="1"/>
              <a:t>sao</a:t>
            </a:r>
            <a:r>
              <a:rPr lang="en-US" sz="1600" dirty="0"/>
              <a:t> </a:t>
            </a:r>
            <a:r>
              <a:rPr lang="en-US" sz="1600" dirty="0" err="1"/>
              <a:t>việc</a:t>
            </a:r>
            <a:r>
              <a:rPr lang="en-US" sz="1600" dirty="0"/>
              <a:t> </a:t>
            </a:r>
            <a:r>
              <a:rPr lang="en-US" sz="1600" dirty="0" err="1"/>
              <a:t>cập</a:t>
            </a:r>
            <a:r>
              <a:rPr lang="en-US" sz="1600" dirty="0"/>
              <a:t> </a:t>
            </a:r>
            <a:r>
              <a:rPr lang="en-US" sz="1600" dirty="0" err="1"/>
              <a:t>nhật</a:t>
            </a:r>
            <a:r>
              <a:rPr lang="en-US" sz="1600" dirty="0"/>
              <a:t> </a:t>
            </a:r>
            <a:r>
              <a:rPr lang="en-US" sz="1600" dirty="0" err="1"/>
              <a:t>phần</a:t>
            </a:r>
            <a:r>
              <a:rPr lang="en-US" sz="1600" dirty="0"/>
              <a:t> </a:t>
            </a:r>
            <a:r>
              <a:rPr lang="en-US" sz="1600" dirty="0" err="1"/>
              <a:t>mềm</a:t>
            </a:r>
            <a:r>
              <a:rPr lang="en-US" sz="1600" dirty="0"/>
              <a:t> </a:t>
            </a:r>
            <a:r>
              <a:rPr lang="en-US" sz="1600" dirty="0" err="1"/>
              <a:t>và</a:t>
            </a:r>
            <a:r>
              <a:rPr lang="en-US" sz="1600" dirty="0"/>
              <a:t> </a:t>
            </a:r>
            <a:r>
              <a:rPr lang="en-US" sz="1600" dirty="0" err="1"/>
              <a:t>hệ</a:t>
            </a:r>
            <a:r>
              <a:rPr lang="en-US" sz="1600" dirty="0"/>
              <a:t> </a:t>
            </a:r>
            <a:r>
              <a:rPr lang="en-US" sz="1600" dirty="0" err="1"/>
              <a:t>điều</a:t>
            </a:r>
            <a:r>
              <a:rPr lang="en-US" sz="1600" dirty="0"/>
              <a:t> </a:t>
            </a:r>
            <a:r>
              <a:rPr lang="en-US" sz="1600" dirty="0" err="1"/>
              <a:t>hành</a:t>
            </a:r>
            <a:r>
              <a:rPr lang="en-US" sz="1600" dirty="0"/>
              <a:t> </a:t>
            </a:r>
            <a:r>
              <a:rPr lang="en-US" sz="1600" dirty="0" err="1"/>
              <a:t>lại</a:t>
            </a:r>
            <a:r>
              <a:rPr lang="en-US" sz="1600" dirty="0"/>
              <a:t> </a:t>
            </a:r>
            <a:r>
              <a:rPr lang="en-US" sz="1600" dirty="0" err="1"/>
              <a:t>quan</a:t>
            </a:r>
            <a:r>
              <a:rPr lang="en-US" sz="1600" dirty="0"/>
              <a:t> </a:t>
            </a:r>
            <a:r>
              <a:rPr lang="en-US" sz="1600" dirty="0" err="1"/>
              <a:t>trọng</a:t>
            </a:r>
            <a:r>
              <a:rPr lang="en-US" sz="1600" dirty="0"/>
              <a:t> </a:t>
            </a:r>
            <a:r>
              <a:rPr lang="en-US" sz="1600" dirty="0" err="1"/>
              <a:t>đối</a:t>
            </a:r>
            <a:r>
              <a:rPr lang="en-US" sz="1600" dirty="0"/>
              <a:t> </a:t>
            </a:r>
            <a:r>
              <a:rPr lang="en-US" sz="1600" dirty="0" err="1"/>
              <a:t>với</a:t>
            </a:r>
            <a:r>
              <a:rPr lang="en-US" sz="1600" dirty="0"/>
              <a:t> </a:t>
            </a:r>
            <a:r>
              <a:rPr lang="en-US" sz="1600" dirty="0" err="1"/>
              <a:t>bảo</a:t>
            </a:r>
            <a:r>
              <a:rPr lang="en-US" sz="1600" dirty="0"/>
              <a:t> </a:t>
            </a:r>
            <a:r>
              <a:rPr lang="en-US" sz="1600" dirty="0" err="1"/>
              <a:t>mật</a:t>
            </a:r>
            <a:r>
              <a:rPr lang="en-US" sz="1600" dirty="0"/>
              <a:t> </a:t>
            </a:r>
            <a:r>
              <a:rPr lang="en-US" sz="1600" dirty="0" err="1"/>
              <a:t>thông</a:t>
            </a:r>
            <a:r>
              <a:rPr lang="en-US" sz="1600" dirty="0"/>
              <a:t> tin? </a:t>
            </a:r>
            <a:r>
              <a:rPr lang="en-US" sz="1600" dirty="0" err="1"/>
              <a:t>Bạn</a:t>
            </a:r>
            <a:r>
              <a:rPr lang="en-US" sz="1600" dirty="0"/>
              <a:t> </a:t>
            </a:r>
            <a:r>
              <a:rPr lang="en-US" sz="1600" dirty="0" err="1"/>
              <a:t>có</a:t>
            </a:r>
            <a:r>
              <a:rPr lang="en-US" sz="1600" dirty="0"/>
              <a:t> </a:t>
            </a:r>
            <a:r>
              <a:rPr lang="en-US" sz="1600" dirty="0" err="1"/>
              <a:t>thường</a:t>
            </a:r>
            <a:r>
              <a:rPr lang="en-US" sz="1600" dirty="0"/>
              <a:t> </a:t>
            </a:r>
            <a:r>
              <a:rPr lang="en-US" sz="1600" dirty="0" err="1"/>
              <a:t>xuyên</a:t>
            </a:r>
            <a:r>
              <a:rPr lang="en-US" sz="1600" dirty="0"/>
              <a:t> </a:t>
            </a:r>
            <a:r>
              <a:rPr lang="en-US" sz="1600" dirty="0" err="1"/>
              <a:t>kiểm</a:t>
            </a:r>
            <a:r>
              <a:rPr lang="en-US" sz="1600" dirty="0"/>
              <a:t> </a:t>
            </a:r>
            <a:r>
              <a:rPr lang="en-US" sz="1600" dirty="0" err="1"/>
              <a:t>tra</a:t>
            </a:r>
            <a:r>
              <a:rPr lang="en-US" sz="1600" dirty="0"/>
              <a:t> </a:t>
            </a:r>
            <a:r>
              <a:rPr lang="en-US" sz="1600" dirty="0" err="1"/>
              <a:t>và</a:t>
            </a:r>
            <a:r>
              <a:rPr lang="en-US" sz="1600" dirty="0"/>
              <a:t> </a:t>
            </a:r>
            <a:r>
              <a:rPr lang="en-US" sz="1600" dirty="0" err="1"/>
              <a:t>cập</a:t>
            </a:r>
            <a:r>
              <a:rPr lang="en-US" sz="1600" dirty="0"/>
              <a:t> </a:t>
            </a:r>
            <a:r>
              <a:rPr lang="en-US" sz="1600" dirty="0" err="1"/>
              <a:t>nhật</a:t>
            </a:r>
            <a:r>
              <a:rPr lang="en-US" sz="1600" dirty="0"/>
              <a:t> </a:t>
            </a:r>
            <a:r>
              <a:rPr lang="en-US" sz="1600" dirty="0" err="1"/>
              <a:t>các</a:t>
            </a:r>
            <a:r>
              <a:rPr lang="en-US" sz="1600" dirty="0"/>
              <a:t> </a:t>
            </a:r>
            <a:r>
              <a:rPr lang="en-US" sz="1600" dirty="0" err="1"/>
              <a:t>phần</a:t>
            </a:r>
            <a:r>
              <a:rPr lang="en-US" sz="1600" dirty="0"/>
              <a:t> </a:t>
            </a:r>
            <a:r>
              <a:rPr lang="en-US" sz="1600" dirty="0" err="1"/>
              <a:t>mềm</a:t>
            </a:r>
            <a:r>
              <a:rPr lang="en-US" sz="1600" dirty="0"/>
              <a:t> </a:t>
            </a:r>
            <a:r>
              <a:rPr lang="en-US" sz="1600" dirty="0" err="1"/>
              <a:t>của</a:t>
            </a:r>
            <a:r>
              <a:rPr lang="en-US" sz="1600" dirty="0"/>
              <a:t> </a:t>
            </a:r>
            <a:r>
              <a:rPr lang="en-US" sz="1600" dirty="0" err="1"/>
              <a:t>mình</a:t>
            </a:r>
            <a:r>
              <a:rPr lang="en-US" sz="1600" dirty="0"/>
              <a:t> </a:t>
            </a:r>
            <a:r>
              <a:rPr lang="en-US" sz="1600" dirty="0" err="1"/>
              <a:t>không</a:t>
            </a:r>
            <a:r>
              <a:rPr lang="en-US" sz="1600" dirty="0"/>
              <a:t>?</a:t>
            </a:r>
          </a:p>
          <a:p>
            <a:endParaRPr lang="en-US" sz="1600" dirty="0"/>
          </a:p>
          <a:p>
            <a:r>
              <a:rPr lang="en-US" sz="1600" dirty="0" err="1"/>
              <a:t>Câu</a:t>
            </a:r>
            <a:r>
              <a:rPr lang="en-US" sz="1600" dirty="0"/>
              <a:t> </a:t>
            </a:r>
            <a:r>
              <a:rPr lang="en-US" sz="1600" dirty="0" err="1"/>
              <a:t>hỏi</a:t>
            </a:r>
            <a:r>
              <a:rPr lang="en-US" sz="1600" dirty="0"/>
              <a:t> 7: Khi </a:t>
            </a:r>
            <a:r>
              <a:rPr lang="en-US" sz="1600" dirty="0" err="1"/>
              <a:t>nhận</a:t>
            </a:r>
            <a:r>
              <a:rPr lang="en-US" sz="1600" dirty="0"/>
              <a:t> </a:t>
            </a:r>
            <a:r>
              <a:rPr lang="en-US" sz="1600" dirty="0" err="1"/>
              <a:t>được</a:t>
            </a:r>
            <a:r>
              <a:rPr lang="en-US" sz="1600" dirty="0"/>
              <a:t> email </a:t>
            </a:r>
            <a:r>
              <a:rPr lang="en-US" sz="1600" dirty="0" err="1"/>
              <a:t>lạ</a:t>
            </a:r>
            <a:r>
              <a:rPr lang="en-US" sz="1600" dirty="0"/>
              <a:t> </a:t>
            </a:r>
            <a:r>
              <a:rPr lang="en-US" sz="1600" dirty="0" err="1"/>
              <a:t>yêu</a:t>
            </a:r>
            <a:r>
              <a:rPr lang="en-US" sz="1600" dirty="0"/>
              <a:t> </a:t>
            </a:r>
            <a:r>
              <a:rPr lang="en-US" sz="1600" dirty="0" err="1"/>
              <a:t>cầu</a:t>
            </a:r>
            <a:r>
              <a:rPr lang="en-US" sz="1600" dirty="0"/>
              <a:t> </a:t>
            </a:r>
            <a:r>
              <a:rPr lang="en-US" sz="1600" dirty="0" err="1"/>
              <a:t>thông</a:t>
            </a:r>
            <a:r>
              <a:rPr lang="en-US" sz="1600" dirty="0"/>
              <a:t> tin </a:t>
            </a:r>
            <a:r>
              <a:rPr lang="en-US" sz="1600" dirty="0" err="1"/>
              <a:t>cá</a:t>
            </a:r>
            <a:r>
              <a:rPr lang="en-US" sz="1600" dirty="0"/>
              <a:t> </a:t>
            </a:r>
            <a:r>
              <a:rPr lang="en-US" sz="1600" dirty="0" err="1"/>
              <a:t>nhân</a:t>
            </a:r>
            <a:r>
              <a:rPr lang="en-US" sz="1600" dirty="0"/>
              <a:t>, </a:t>
            </a:r>
            <a:r>
              <a:rPr lang="en-US" sz="1600" dirty="0" err="1"/>
              <a:t>bạn</a:t>
            </a:r>
            <a:r>
              <a:rPr lang="en-US" sz="1600" dirty="0"/>
              <a:t> </a:t>
            </a:r>
            <a:r>
              <a:rPr lang="en-US" sz="1600" dirty="0" err="1"/>
              <a:t>sẽ</a:t>
            </a:r>
            <a:r>
              <a:rPr lang="en-US" sz="1600" dirty="0"/>
              <a:t> </a:t>
            </a:r>
            <a:r>
              <a:rPr lang="en-US" sz="1600" dirty="0" err="1"/>
              <a:t>hành</a:t>
            </a:r>
            <a:r>
              <a:rPr lang="en-US" sz="1600" dirty="0"/>
              <a:t> </a:t>
            </a:r>
            <a:r>
              <a:rPr lang="en-US" sz="1600" dirty="0" err="1"/>
              <a:t>động</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Theo </a:t>
            </a:r>
            <a:r>
              <a:rPr lang="en-US" sz="1600" dirty="0" err="1"/>
              <a:t>bạn</a:t>
            </a:r>
            <a:r>
              <a:rPr lang="en-US" sz="1600" dirty="0"/>
              <a:t>, </a:t>
            </a:r>
            <a:r>
              <a:rPr lang="en-US" sz="1600" dirty="0" err="1"/>
              <a:t>các</a:t>
            </a:r>
            <a:r>
              <a:rPr lang="en-US" sz="1600" dirty="0"/>
              <a:t> </a:t>
            </a:r>
            <a:r>
              <a:rPr lang="en-US" sz="1600" dirty="0" err="1"/>
              <a:t>tổ</a:t>
            </a:r>
            <a:r>
              <a:rPr lang="en-US" sz="1600" dirty="0"/>
              <a:t> </a:t>
            </a:r>
            <a:r>
              <a:rPr lang="en-US" sz="1600" dirty="0" err="1"/>
              <a:t>chức</a:t>
            </a:r>
            <a:r>
              <a:rPr lang="en-US" sz="1600" dirty="0"/>
              <a:t> </a:t>
            </a:r>
            <a:r>
              <a:rPr lang="en-US" sz="1600" dirty="0" err="1"/>
              <a:t>nên</a:t>
            </a:r>
            <a:r>
              <a:rPr lang="en-US" sz="1600" dirty="0"/>
              <a:t> </a:t>
            </a:r>
            <a:r>
              <a:rPr lang="en-US" sz="1600" dirty="0" err="1"/>
              <a:t>làm</a:t>
            </a:r>
            <a:r>
              <a:rPr lang="en-US" sz="1600" dirty="0"/>
              <a:t> </a:t>
            </a:r>
            <a:r>
              <a:rPr lang="en-US" sz="1600" dirty="0" err="1"/>
              <a:t>gì</a:t>
            </a:r>
            <a:r>
              <a:rPr lang="en-US" sz="1600" dirty="0"/>
              <a:t> </a:t>
            </a:r>
            <a:r>
              <a:rPr lang="en-US" sz="1600" dirty="0" err="1"/>
              <a:t>để</a:t>
            </a:r>
            <a:r>
              <a:rPr lang="en-US" sz="1600" dirty="0"/>
              <a:t> </a:t>
            </a:r>
            <a:r>
              <a:rPr lang="en-US" sz="1600" dirty="0" err="1"/>
              <a:t>giáo</a:t>
            </a:r>
            <a:r>
              <a:rPr lang="en-US" sz="1600" dirty="0"/>
              <a:t> </a:t>
            </a:r>
            <a:r>
              <a:rPr lang="en-US" sz="1600" dirty="0" err="1"/>
              <a:t>dục</a:t>
            </a:r>
            <a:r>
              <a:rPr lang="en-US" sz="1600" dirty="0"/>
              <a:t> </a:t>
            </a:r>
            <a:r>
              <a:rPr lang="en-US" sz="1600" dirty="0" err="1"/>
              <a:t>người</a:t>
            </a:r>
            <a:r>
              <a:rPr lang="en-US" sz="1600" dirty="0"/>
              <a:t> </a:t>
            </a:r>
            <a:r>
              <a:rPr lang="en-US" sz="1600" dirty="0" err="1"/>
              <a:t>dùng</a:t>
            </a:r>
            <a:r>
              <a:rPr lang="en-US" sz="1600" dirty="0"/>
              <a:t> </a:t>
            </a:r>
            <a:r>
              <a:rPr lang="en-US" sz="1600" dirty="0" err="1"/>
              <a:t>về</a:t>
            </a:r>
            <a:r>
              <a:rPr lang="en-US" sz="1600" dirty="0"/>
              <a:t> </a:t>
            </a:r>
            <a:r>
              <a:rPr lang="en-US" sz="1600" dirty="0" err="1"/>
              <a:t>các</a:t>
            </a:r>
            <a:r>
              <a:rPr lang="en-US" sz="1600" dirty="0"/>
              <a:t> </a:t>
            </a:r>
            <a:r>
              <a:rPr lang="en-US" sz="1600" dirty="0" err="1"/>
              <a:t>mối</a:t>
            </a:r>
            <a:r>
              <a:rPr lang="en-US" sz="1600" dirty="0"/>
              <a:t> </a:t>
            </a:r>
            <a:r>
              <a:rPr lang="en-US" sz="1600" dirty="0" err="1"/>
              <a:t>đe</a:t>
            </a:r>
            <a:r>
              <a:rPr lang="en-US" sz="1600" dirty="0"/>
              <a:t> </a:t>
            </a:r>
            <a:r>
              <a:rPr lang="en-US" sz="1600" dirty="0" err="1"/>
              <a:t>dọa</a:t>
            </a:r>
            <a:r>
              <a:rPr lang="en-US" sz="1600" dirty="0"/>
              <a:t> </a:t>
            </a:r>
            <a:r>
              <a:rPr lang="en-US" sz="1600" dirty="0" err="1"/>
              <a:t>này</a:t>
            </a:r>
            <a:r>
              <a:rPr lang="en-US" sz="1600" dirty="0"/>
              <a:t>?</a:t>
            </a:r>
          </a:p>
          <a:p>
            <a:endParaRPr lang="en-US" sz="1600" dirty="0"/>
          </a:p>
          <a:p>
            <a:r>
              <a:rPr lang="en-US" sz="1600" dirty="0" err="1"/>
              <a:t>Câu</a:t>
            </a:r>
            <a:r>
              <a:rPr lang="en-US" sz="1600" dirty="0"/>
              <a:t> </a:t>
            </a:r>
            <a:r>
              <a:rPr lang="en-US" sz="1600" dirty="0" err="1"/>
              <a:t>hỏi</a:t>
            </a:r>
            <a:r>
              <a:rPr lang="en-US" sz="1600" dirty="0"/>
              <a:t> 8: </a:t>
            </a:r>
            <a:r>
              <a:rPr lang="en-US" sz="1600" dirty="0" err="1"/>
              <a:t>Bạn</a:t>
            </a:r>
            <a:r>
              <a:rPr lang="en-US" sz="1600" dirty="0"/>
              <a:t> </a:t>
            </a:r>
            <a:r>
              <a:rPr lang="en-US" sz="1600" dirty="0" err="1"/>
              <a:t>nghĩ</a:t>
            </a:r>
            <a:r>
              <a:rPr lang="en-US" sz="1600" dirty="0"/>
              <a:t> </a:t>
            </a:r>
            <a:r>
              <a:rPr lang="en-US" sz="1600" dirty="0" err="1"/>
              <a:t>rằng</a:t>
            </a:r>
            <a:r>
              <a:rPr lang="en-US" sz="1600" dirty="0"/>
              <a:t> </a:t>
            </a:r>
            <a:r>
              <a:rPr lang="en-US" sz="1600" dirty="0" err="1"/>
              <a:t>các</a:t>
            </a:r>
            <a:r>
              <a:rPr lang="en-US" sz="1600" dirty="0"/>
              <a:t> </a:t>
            </a:r>
            <a:r>
              <a:rPr lang="en-US" sz="1600" dirty="0" err="1"/>
              <a:t>công</a:t>
            </a:r>
            <a:r>
              <a:rPr lang="en-US" sz="1600" dirty="0"/>
              <a:t> ty </a:t>
            </a:r>
            <a:r>
              <a:rPr lang="en-US" sz="1600" dirty="0" err="1"/>
              <a:t>nên</a:t>
            </a:r>
            <a:r>
              <a:rPr lang="en-US" sz="1600" dirty="0"/>
              <a:t> </a:t>
            </a:r>
            <a:r>
              <a:rPr lang="en-US" sz="1600" dirty="0" err="1"/>
              <a:t>đầu</a:t>
            </a:r>
            <a:r>
              <a:rPr lang="en-US" sz="1600" dirty="0"/>
              <a:t> </a:t>
            </a:r>
            <a:r>
              <a:rPr lang="en-US" sz="1600" dirty="0" err="1"/>
              <a:t>tư</a:t>
            </a:r>
            <a:r>
              <a:rPr lang="en-US" sz="1600" dirty="0"/>
              <a:t> </a:t>
            </a:r>
            <a:r>
              <a:rPr lang="en-US" sz="1600" dirty="0" err="1"/>
              <a:t>nhiều</a:t>
            </a:r>
            <a:r>
              <a:rPr lang="en-US" sz="1600" dirty="0"/>
              <a:t> </a:t>
            </a:r>
            <a:r>
              <a:rPr lang="en-US" sz="1600" dirty="0" err="1"/>
              <a:t>hơn</a:t>
            </a:r>
            <a:r>
              <a:rPr lang="en-US" sz="1600" dirty="0"/>
              <a:t> </a:t>
            </a:r>
            <a:r>
              <a:rPr lang="en-US" sz="1600" dirty="0" err="1"/>
              <a:t>vào</a:t>
            </a:r>
            <a:r>
              <a:rPr lang="en-US" sz="1600" dirty="0"/>
              <a:t> </a:t>
            </a:r>
            <a:r>
              <a:rPr lang="en-US" sz="1600" dirty="0" err="1"/>
              <a:t>bảo</a:t>
            </a:r>
            <a:r>
              <a:rPr lang="en-US" sz="1600" dirty="0"/>
              <a:t> </a:t>
            </a:r>
            <a:r>
              <a:rPr lang="en-US" sz="1600" dirty="0" err="1"/>
              <a:t>mật</a:t>
            </a:r>
            <a:r>
              <a:rPr lang="en-US" sz="1600" dirty="0"/>
              <a:t> </a:t>
            </a:r>
            <a:r>
              <a:rPr lang="en-US" sz="1600" dirty="0" err="1"/>
              <a:t>thông</a:t>
            </a:r>
            <a:r>
              <a:rPr lang="en-US" sz="1600" dirty="0"/>
              <a:t> tin </a:t>
            </a:r>
            <a:r>
              <a:rPr lang="en-US" sz="1600" dirty="0" err="1"/>
              <a:t>không</a:t>
            </a:r>
            <a:r>
              <a:rPr lang="en-US" sz="1600" dirty="0"/>
              <a:t>? </a:t>
            </a:r>
            <a:r>
              <a:rPr lang="en-US" sz="1600" dirty="0" err="1"/>
              <a:t>Tại</a:t>
            </a:r>
            <a:r>
              <a:rPr lang="en-US" sz="1600" dirty="0"/>
              <a:t> </a:t>
            </a:r>
            <a:r>
              <a:rPr lang="en-US" sz="1600" dirty="0" err="1"/>
              <a:t>sao</a:t>
            </a:r>
            <a:r>
              <a:rPr lang="en-US" sz="1600" dirty="0"/>
              <a:t> hay </a:t>
            </a:r>
            <a:r>
              <a:rPr lang="en-US" sz="1600" dirty="0" err="1"/>
              <a:t>tại</a:t>
            </a:r>
            <a:r>
              <a:rPr lang="en-US" sz="1600" dirty="0"/>
              <a:t> </a:t>
            </a:r>
            <a:r>
              <a:rPr lang="en-US" sz="1600" dirty="0" err="1"/>
              <a:t>sao</a:t>
            </a:r>
            <a:r>
              <a:rPr lang="en-US" sz="1600" dirty="0"/>
              <a:t> </a:t>
            </a:r>
            <a:r>
              <a:rPr lang="en-US" sz="1600" dirty="0" err="1"/>
              <a:t>không</a:t>
            </a:r>
            <a:r>
              <a:rPr lang="en-US" sz="1600" dirty="0"/>
              <a:t>?</a:t>
            </a:r>
          </a:p>
          <a:p>
            <a:endParaRPr lang="en-US" sz="1600" dirty="0"/>
          </a:p>
          <a:p>
            <a:r>
              <a:rPr lang="en-US" sz="1600" dirty="0" err="1"/>
              <a:t>Câu</a:t>
            </a:r>
            <a:r>
              <a:rPr lang="en-US" sz="1600" dirty="0"/>
              <a:t> </a:t>
            </a:r>
            <a:r>
              <a:rPr lang="en-US" sz="1600" dirty="0" err="1"/>
              <a:t>hỏi</a:t>
            </a:r>
            <a:r>
              <a:rPr lang="en-US" sz="1600" dirty="0"/>
              <a:t> 9:Tầm </a:t>
            </a:r>
            <a:r>
              <a:rPr lang="en-US" sz="1600" dirty="0" err="1"/>
              <a:t>quan</a:t>
            </a:r>
            <a:r>
              <a:rPr lang="en-US" sz="1600" dirty="0"/>
              <a:t> </a:t>
            </a:r>
            <a:r>
              <a:rPr lang="en-US" sz="1600" dirty="0" err="1"/>
              <a:t>trọng</a:t>
            </a:r>
            <a:r>
              <a:rPr lang="en-US" sz="1600" dirty="0"/>
              <a:t> </a:t>
            </a:r>
            <a:r>
              <a:rPr lang="en-US" sz="1600" dirty="0" err="1"/>
              <a:t>của</a:t>
            </a:r>
            <a:r>
              <a:rPr lang="en-US" sz="1600" dirty="0"/>
              <a:t> </a:t>
            </a:r>
            <a:r>
              <a:rPr lang="en-US" sz="1600" dirty="0" err="1"/>
              <a:t>việc</a:t>
            </a:r>
            <a:r>
              <a:rPr lang="en-US" sz="1600" dirty="0"/>
              <a:t> </a:t>
            </a:r>
            <a:r>
              <a:rPr lang="en-US" sz="1600" dirty="0" err="1"/>
              <a:t>giáo</a:t>
            </a:r>
            <a:r>
              <a:rPr lang="en-US" sz="1600" dirty="0"/>
              <a:t> </a:t>
            </a:r>
            <a:r>
              <a:rPr lang="en-US" sz="1600" dirty="0" err="1"/>
              <a:t>dục</a:t>
            </a:r>
            <a:r>
              <a:rPr lang="en-US" sz="1600" dirty="0"/>
              <a:t> </a:t>
            </a:r>
            <a:r>
              <a:rPr lang="en-US" sz="1600" dirty="0" err="1"/>
              <a:t>người</a:t>
            </a:r>
            <a:r>
              <a:rPr lang="en-US" sz="1600" dirty="0"/>
              <a:t> </a:t>
            </a:r>
            <a:r>
              <a:rPr lang="en-US" sz="1600" dirty="0" err="1"/>
              <a:t>dùng</a:t>
            </a:r>
            <a:r>
              <a:rPr lang="en-US" sz="1600" dirty="0"/>
              <a:t> </a:t>
            </a:r>
            <a:r>
              <a:rPr lang="en-US" sz="1600" dirty="0" err="1"/>
              <a:t>về</a:t>
            </a:r>
            <a:r>
              <a:rPr lang="en-US" sz="1600" dirty="0"/>
              <a:t> an </a:t>
            </a:r>
            <a:r>
              <a:rPr lang="en-US" sz="1600" dirty="0" err="1"/>
              <a:t>toàn</a:t>
            </a:r>
            <a:r>
              <a:rPr lang="en-US" sz="1600" dirty="0"/>
              <a:t> </a:t>
            </a:r>
            <a:r>
              <a:rPr lang="en-US" sz="1600" dirty="0" err="1"/>
              <a:t>thông</a:t>
            </a:r>
            <a:r>
              <a:rPr lang="en-US" sz="1600" dirty="0"/>
              <a:t> tin </a:t>
            </a:r>
            <a:r>
              <a:rPr lang="en-US" sz="1600" dirty="0" err="1"/>
              <a:t>là</a:t>
            </a:r>
            <a:r>
              <a:rPr lang="en-US" sz="1600" dirty="0"/>
              <a:t> </a:t>
            </a:r>
            <a:r>
              <a:rPr lang="en-US" sz="1600" dirty="0" err="1"/>
              <a:t>gì</a:t>
            </a:r>
            <a:r>
              <a:rPr lang="en-US" sz="1600" dirty="0"/>
              <a:t>? </a:t>
            </a:r>
            <a:r>
              <a:rPr lang="en-US" sz="1600" dirty="0" err="1"/>
              <a:t>Bạn</a:t>
            </a:r>
            <a:r>
              <a:rPr lang="en-US" sz="1600" dirty="0"/>
              <a:t> </a:t>
            </a:r>
            <a:r>
              <a:rPr lang="en-US" sz="1600" dirty="0" err="1"/>
              <a:t>nghĩ</a:t>
            </a:r>
            <a:r>
              <a:rPr lang="en-US" sz="1600" dirty="0"/>
              <a:t> </a:t>
            </a:r>
            <a:r>
              <a:rPr lang="en-US" sz="1600" dirty="0" err="1"/>
              <a:t>rằng</a:t>
            </a:r>
            <a:r>
              <a:rPr lang="en-US" sz="1600" dirty="0"/>
              <a:t> </a:t>
            </a:r>
            <a:r>
              <a:rPr lang="en-US" sz="1600" dirty="0" err="1"/>
              <a:t>các</a:t>
            </a:r>
            <a:r>
              <a:rPr lang="en-US" sz="1600" dirty="0"/>
              <a:t> </a:t>
            </a:r>
            <a:r>
              <a:rPr lang="en-US" sz="1600" dirty="0" err="1"/>
              <a:t>khóa</a:t>
            </a:r>
            <a:r>
              <a:rPr lang="en-US" sz="1600" dirty="0"/>
              <a:t> </a:t>
            </a:r>
            <a:r>
              <a:rPr lang="en-US" sz="1600" dirty="0" err="1"/>
              <a:t>học</a:t>
            </a:r>
            <a:r>
              <a:rPr lang="en-US" sz="1600" dirty="0"/>
              <a:t> hay </a:t>
            </a:r>
            <a:r>
              <a:rPr lang="en-US" sz="1600" dirty="0" err="1"/>
              <a:t>chương</a:t>
            </a:r>
            <a:r>
              <a:rPr lang="en-US" sz="1600" dirty="0"/>
              <a:t> </a:t>
            </a:r>
            <a:r>
              <a:rPr lang="en-US" sz="1600" dirty="0" err="1"/>
              <a:t>trình</a:t>
            </a:r>
            <a:r>
              <a:rPr lang="en-US" sz="1600" dirty="0"/>
              <a:t> </a:t>
            </a:r>
            <a:r>
              <a:rPr lang="en-US" sz="1600" dirty="0" err="1"/>
              <a:t>nào</a:t>
            </a:r>
            <a:r>
              <a:rPr lang="en-US" sz="1600" dirty="0"/>
              <a:t> </a:t>
            </a:r>
            <a:r>
              <a:rPr lang="en-US" sz="1600" dirty="0" err="1"/>
              <a:t>sẽ</a:t>
            </a:r>
            <a:r>
              <a:rPr lang="en-US" sz="1600" dirty="0"/>
              <a:t> </a:t>
            </a:r>
            <a:r>
              <a:rPr lang="en-US" sz="1600" dirty="0" err="1"/>
              <a:t>hữu</a:t>
            </a:r>
            <a:r>
              <a:rPr lang="en-US" sz="1600" dirty="0"/>
              <a:t> </a:t>
            </a:r>
            <a:r>
              <a:rPr lang="en-US" sz="1600" dirty="0" err="1"/>
              <a:t>ích</a:t>
            </a:r>
            <a:r>
              <a:rPr lang="en-US" sz="1600" dirty="0"/>
              <a:t> </a:t>
            </a:r>
            <a:r>
              <a:rPr lang="en-US" sz="1600" dirty="0" err="1"/>
              <a:t>cho</a:t>
            </a:r>
            <a:r>
              <a:rPr lang="en-US" sz="1600" dirty="0"/>
              <a:t> </a:t>
            </a:r>
            <a:r>
              <a:rPr lang="en-US" sz="1600" dirty="0" err="1"/>
              <a:t>người</a:t>
            </a:r>
            <a:r>
              <a:rPr lang="en-US" sz="1600" dirty="0"/>
              <a:t> </a:t>
            </a:r>
            <a:r>
              <a:rPr lang="en-US" sz="1600" dirty="0" err="1"/>
              <a:t>dùng</a:t>
            </a:r>
            <a:r>
              <a:rPr lang="en-US" sz="1600" dirty="0"/>
              <a:t>?</a:t>
            </a:r>
          </a:p>
          <a:p>
            <a:endParaRPr lang="en-US" sz="1600" dirty="0"/>
          </a:p>
          <a:p>
            <a:r>
              <a:rPr lang="en-US" sz="1600" dirty="0" err="1"/>
              <a:t>Câu</a:t>
            </a:r>
            <a:r>
              <a:rPr lang="en-US" sz="1600" dirty="0"/>
              <a:t> </a:t>
            </a:r>
            <a:r>
              <a:rPr lang="en-US" sz="1600" dirty="0" err="1"/>
              <a:t>hỏi</a:t>
            </a:r>
            <a:r>
              <a:rPr lang="en-US" sz="1600" dirty="0"/>
              <a:t> 10 </a:t>
            </a:r>
            <a:r>
              <a:rPr lang="en-US" sz="1600" dirty="0" err="1"/>
              <a:t>Bạn</a:t>
            </a:r>
            <a:r>
              <a:rPr lang="en-US" sz="1600" dirty="0"/>
              <a:t> </a:t>
            </a:r>
            <a:r>
              <a:rPr lang="en-US" sz="1600" dirty="0" err="1"/>
              <a:t>có</a:t>
            </a:r>
            <a:r>
              <a:rPr lang="en-US" sz="1600" dirty="0"/>
              <a:t> </a:t>
            </a:r>
            <a:r>
              <a:rPr lang="en-US" sz="1600" dirty="0" err="1"/>
              <a:t>nghĩ</a:t>
            </a:r>
            <a:r>
              <a:rPr lang="en-US" sz="1600" dirty="0"/>
              <a:t> </a:t>
            </a:r>
            <a:r>
              <a:rPr lang="en-US" sz="1600" dirty="0" err="1"/>
              <a:t>rằng</a:t>
            </a:r>
            <a:r>
              <a:rPr lang="en-US" sz="1600" dirty="0"/>
              <a:t> </a:t>
            </a:r>
            <a:r>
              <a:rPr lang="en-US" sz="1600" dirty="0" err="1"/>
              <a:t>công</a:t>
            </a:r>
            <a:r>
              <a:rPr lang="en-US" sz="1600" dirty="0"/>
              <a:t> </a:t>
            </a:r>
            <a:r>
              <a:rPr lang="en-US" sz="1600" dirty="0" err="1"/>
              <a:t>nghệ</a:t>
            </a:r>
            <a:r>
              <a:rPr lang="en-US" sz="1600" dirty="0"/>
              <a:t> </a:t>
            </a:r>
            <a:r>
              <a:rPr lang="en-US" sz="1600" dirty="0" err="1"/>
              <a:t>như</a:t>
            </a:r>
            <a:r>
              <a:rPr lang="en-US" sz="1600" dirty="0"/>
              <a:t> blockchain </a:t>
            </a:r>
            <a:r>
              <a:rPr lang="en-US" sz="1600" dirty="0" err="1"/>
              <a:t>có</a:t>
            </a:r>
            <a:r>
              <a:rPr lang="en-US" sz="1600" dirty="0"/>
              <a:t> </a:t>
            </a:r>
            <a:r>
              <a:rPr lang="en-US" sz="1600" dirty="0" err="1"/>
              <a:t>thể</a:t>
            </a:r>
            <a:r>
              <a:rPr lang="en-US" sz="1600" dirty="0"/>
              <a:t> </a:t>
            </a:r>
            <a:r>
              <a:rPr lang="en-US" sz="1600" dirty="0" err="1"/>
              <a:t>cải</a:t>
            </a:r>
            <a:r>
              <a:rPr lang="en-US" sz="1600" dirty="0"/>
              <a:t> </a:t>
            </a:r>
            <a:r>
              <a:rPr lang="en-US" sz="1600" dirty="0" err="1"/>
              <a:t>thiện</a:t>
            </a:r>
            <a:r>
              <a:rPr lang="en-US" sz="1600" dirty="0"/>
              <a:t> an </a:t>
            </a:r>
            <a:r>
              <a:rPr lang="en-US" sz="1600" dirty="0" err="1"/>
              <a:t>toàn</a:t>
            </a:r>
            <a:r>
              <a:rPr lang="en-US" sz="1600" dirty="0"/>
              <a:t> </a:t>
            </a:r>
            <a:r>
              <a:rPr lang="en-US" sz="1600" dirty="0" err="1"/>
              <a:t>và</a:t>
            </a:r>
            <a:r>
              <a:rPr lang="en-US" sz="1600" dirty="0"/>
              <a:t> </a:t>
            </a:r>
            <a:r>
              <a:rPr lang="en-US" sz="1600" dirty="0" err="1"/>
              <a:t>bảo</a:t>
            </a:r>
            <a:r>
              <a:rPr lang="en-US" sz="1600" dirty="0"/>
              <a:t> </a:t>
            </a:r>
            <a:r>
              <a:rPr lang="en-US" sz="1600" dirty="0" err="1"/>
              <a:t>mật</a:t>
            </a:r>
            <a:r>
              <a:rPr lang="en-US" sz="1600" dirty="0"/>
              <a:t> </a:t>
            </a:r>
            <a:r>
              <a:rPr lang="en-US" sz="1600" dirty="0" err="1"/>
              <a:t>thông</a:t>
            </a:r>
            <a:r>
              <a:rPr lang="en-US" sz="1600" dirty="0"/>
              <a:t> tin? </a:t>
            </a:r>
            <a:r>
              <a:rPr lang="en-US" sz="1600" dirty="0" err="1"/>
              <a:t>Nếu</a:t>
            </a:r>
            <a:r>
              <a:rPr lang="en-US" sz="1600" dirty="0"/>
              <a:t> </a:t>
            </a:r>
            <a:r>
              <a:rPr lang="en-US" sz="1600" dirty="0" err="1"/>
              <a:t>có</a:t>
            </a:r>
            <a:r>
              <a:rPr lang="en-US" sz="1600" dirty="0"/>
              <a:t>, </a:t>
            </a:r>
            <a:r>
              <a:rPr lang="en-US" sz="1600" dirty="0" err="1"/>
              <a:t>bạn</a:t>
            </a:r>
            <a:r>
              <a:rPr lang="en-US" sz="1600" dirty="0"/>
              <a:t> </a:t>
            </a:r>
            <a:r>
              <a:rPr lang="en-US" sz="1600" dirty="0" err="1"/>
              <a:t>có</a:t>
            </a:r>
            <a:r>
              <a:rPr lang="en-US" sz="1600" dirty="0"/>
              <a:t> </a:t>
            </a:r>
            <a:r>
              <a:rPr lang="en-US" sz="1600" dirty="0" err="1"/>
              <a:t>thể</a:t>
            </a:r>
            <a:r>
              <a:rPr lang="en-US" sz="1600" dirty="0"/>
              <a:t> </a:t>
            </a:r>
            <a:r>
              <a:rPr lang="en-US" sz="1600" dirty="0" err="1"/>
              <a:t>giải</a:t>
            </a:r>
            <a:r>
              <a:rPr lang="en-US" sz="1600" dirty="0"/>
              <a:t> </a:t>
            </a:r>
            <a:r>
              <a:rPr lang="en-US" sz="1600" dirty="0" err="1"/>
              <a:t>thích</a:t>
            </a:r>
            <a:r>
              <a:rPr lang="en-US" sz="1600" dirty="0"/>
              <a:t> </a:t>
            </a:r>
            <a:r>
              <a:rPr lang="en-US" sz="1600" dirty="0" err="1"/>
              <a:t>cách</a:t>
            </a:r>
            <a:r>
              <a:rPr lang="en-US" sz="1600" dirty="0"/>
              <a:t> </a:t>
            </a:r>
            <a:r>
              <a:rPr lang="en-US" sz="1600" dirty="0" err="1"/>
              <a:t>thức</a:t>
            </a:r>
            <a:r>
              <a:rPr lang="en-US" sz="1600" dirty="0"/>
              <a:t> </a:t>
            </a:r>
            <a:r>
              <a:rPr lang="en-US" sz="1600" dirty="0" err="1"/>
              <a:t>hoạt</a:t>
            </a:r>
            <a:r>
              <a:rPr lang="en-US" sz="1600" dirty="0"/>
              <a:t> </a:t>
            </a:r>
            <a:r>
              <a:rPr lang="en-US" sz="1600" dirty="0" err="1"/>
              <a:t>động</a:t>
            </a:r>
            <a:r>
              <a:rPr lang="en-US" sz="1600" dirty="0"/>
              <a:t> </a:t>
            </a:r>
            <a:r>
              <a:rPr lang="en-US" sz="1600" dirty="0" err="1"/>
              <a:t>của</a:t>
            </a:r>
            <a:r>
              <a:rPr lang="en-US" sz="1600" dirty="0"/>
              <a:t> </a:t>
            </a:r>
            <a:r>
              <a:rPr lang="en-US" sz="1600" dirty="0" err="1"/>
              <a:t>nó</a:t>
            </a:r>
            <a:r>
              <a:rPr lang="en-US" sz="1600" dirty="0"/>
              <a:t> </a:t>
            </a:r>
            <a:r>
              <a:rPr lang="en-US" sz="1600" dirty="0" err="1"/>
              <a:t>không</a:t>
            </a:r>
            <a:r>
              <a:rPr lang="en-US" sz="1600" dirty="0"/>
              <a:t>?</a:t>
            </a:r>
          </a:p>
        </p:txBody>
      </p:sp>
    </p:spTree>
    <p:extLst>
      <p:ext uri="{BB962C8B-B14F-4D97-AF65-F5344CB8AC3E}">
        <p14:creationId xmlns:p14="http://schemas.microsoft.com/office/powerpoint/2010/main" val="3177189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TotalTime>
  <Words>2496</Words>
  <Application>Microsoft Office PowerPoint</Application>
  <PresentationFormat>Custom</PresentationFormat>
  <Paragraphs>210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Gelasio Semi Bold</vt:lpstr>
      <vt:lpstr>Arial</vt:lpstr>
      <vt:lpstr>Gelasio Bold</vt:lpstr>
      <vt:lpstr>Gelasio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Tran Son Hai</cp:lastModifiedBy>
  <cp:revision>4</cp:revision>
  <dcterms:created xsi:type="dcterms:W3CDTF">2024-11-01T00:10:36Z</dcterms:created>
  <dcterms:modified xsi:type="dcterms:W3CDTF">2024-11-01T09:46:48Z</dcterms:modified>
</cp:coreProperties>
</file>